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m4v" ContentType="video/unknown"/>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7" r:id="rId2"/>
    <p:sldId id="263" r:id="rId3"/>
    <p:sldId id="258" r:id="rId4"/>
    <p:sldId id="265" r:id="rId5"/>
    <p:sldId id="267" r:id="rId6"/>
    <p:sldId id="279" r:id="rId7"/>
    <p:sldId id="327" r:id="rId8"/>
    <p:sldId id="340" r:id="rId9"/>
    <p:sldId id="328" r:id="rId10"/>
    <p:sldId id="288" r:id="rId11"/>
    <p:sldId id="320" r:id="rId12"/>
    <p:sldId id="321" r:id="rId13"/>
    <p:sldId id="322" r:id="rId14"/>
    <p:sldId id="323" r:id="rId15"/>
    <p:sldId id="324" r:id="rId16"/>
    <p:sldId id="325" r:id="rId17"/>
    <p:sldId id="326" r:id="rId18"/>
    <p:sldId id="329" r:id="rId19"/>
    <p:sldId id="302" r:id="rId20"/>
    <p:sldId id="337" r:id="rId21"/>
    <p:sldId id="338" r:id="rId22"/>
    <p:sldId id="334" r:id="rId23"/>
    <p:sldId id="335" r:id="rId24"/>
    <p:sldId id="316" r:id="rId25"/>
    <p:sldId id="341" r:id="rId26"/>
    <p:sldId id="339" r:id="rId27"/>
    <p:sldId id="332" r:id="rId28"/>
    <p:sldId id="336" r:id="rId29"/>
    <p:sldId id="273" r:id="rId30"/>
    <p:sldId id="277" r:id="rId31"/>
  </p:sldIdLst>
  <p:sldSz cx="9144000" cy="6858000" type="screen4x3"/>
  <p:notesSz cx="6742113" cy="98726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9" autoAdjust="0"/>
    <p:restoredTop sz="94679" autoAdjust="0"/>
  </p:normalViewPr>
  <p:slideViewPr>
    <p:cSldViewPr>
      <p:cViewPr varScale="1">
        <p:scale>
          <a:sx n="60" d="100"/>
          <a:sy n="60" d="100"/>
        </p:scale>
        <p:origin x="-744"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21582" cy="49363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8971" y="0"/>
            <a:ext cx="2921582" cy="493633"/>
          </a:xfrm>
          <a:prstGeom prst="rect">
            <a:avLst/>
          </a:prstGeom>
        </p:spPr>
        <p:txBody>
          <a:bodyPr vert="horz" lIns="91440" tIns="45720" rIns="91440" bIns="45720" rtlCol="0"/>
          <a:lstStyle>
            <a:lvl1pPr algn="r">
              <a:defRPr sz="1200"/>
            </a:lvl1pPr>
          </a:lstStyle>
          <a:p>
            <a:fld id="{367BB7B6-EF51-4AF8-80DD-8A85F377CE2D}" type="datetimeFigureOut">
              <a:rPr kumimoji="1" lang="ja-JP" altLang="en-US" smtClean="0"/>
              <a:t>2014/10/15</a:t>
            </a:fld>
            <a:endParaRPr kumimoji="1" lang="ja-JP" altLang="en-US"/>
          </a:p>
        </p:txBody>
      </p:sp>
      <p:sp>
        <p:nvSpPr>
          <p:cNvPr id="4" name="フッター プレースホルダー 3"/>
          <p:cNvSpPr>
            <a:spLocks noGrp="1"/>
          </p:cNvSpPr>
          <p:nvPr>
            <p:ph type="ftr" sz="quarter" idx="2"/>
          </p:nvPr>
        </p:nvSpPr>
        <p:spPr>
          <a:xfrm>
            <a:off x="0" y="9377316"/>
            <a:ext cx="2921582" cy="493633"/>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8971" y="9377316"/>
            <a:ext cx="2921582" cy="493633"/>
          </a:xfrm>
          <a:prstGeom prst="rect">
            <a:avLst/>
          </a:prstGeom>
        </p:spPr>
        <p:txBody>
          <a:bodyPr vert="horz" lIns="91440" tIns="45720" rIns="91440" bIns="45720" rtlCol="0" anchor="b"/>
          <a:lstStyle>
            <a:lvl1pPr algn="r">
              <a:defRPr sz="1200"/>
            </a:lvl1pPr>
          </a:lstStyle>
          <a:p>
            <a:fld id="{9717CD06-31E8-4CCA-A5D1-484E2F8F8C1E}" type="slidenum">
              <a:rPr kumimoji="1" lang="ja-JP" altLang="en-US" smtClean="0"/>
              <a:t>‹#›</a:t>
            </a:fld>
            <a:endParaRPr kumimoji="1" lang="ja-JP" altLang="en-US"/>
          </a:p>
        </p:txBody>
      </p:sp>
    </p:spTree>
    <p:extLst>
      <p:ext uri="{BB962C8B-B14F-4D97-AF65-F5344CB8AC3E}">
        <p14:creationId xmlns:p14="http://schemas.microsoft.com/office/powerpoint/2010/main" val="1033481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21582" cy="49363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8971" y="0"/>
            <a:ext cx="2921582" cy="493633"/>
          </a:xfrm>
          <a:prstGeom prst="rect">
            <a:avLst/>
          </a:prstGeom>
        </p:spPr>
        <p:txBody>
          <a:bodyPr vert="horz" lIns="91440" tIns="45720" rIns="91440" bIns="45720" rtlCol="0"/>
          <a:lstStyle>
            <a:lvl1pPr algn="r">
              <a:defRPr sz="1200"/>
            </a:lvl1pPr>
          </a:lstStyle>
          <a:p>
            <a:fld id="{401FCBA1-3382-485E-9DE7-0110DB8760C8}" type="datetimeFigureOut">
              <a:rPr kumimoji="1" lang="ja-JP" altLang="en-US" smtClean="0"/>
              <a:t>2014/10/15</a:t>
            </a:fld>
            <a:endParaRPr kumimoji="1" lang="ja-JP" altLang="en-US"/>
          </a:p>
        </p:txBody>
      </p:sp>
      <p:sp>
        <p:nvSpPr>
          <p:cNvPr id="4" name="スライド イメージ プレースホルダー 3"/>
          <p:cNvSpPr>
            <a:spLocks noGrp="1" noRot="1" noChangeAspect="1"/>
          </p:cNvSpPr>
          <p:nvPr>
            <p:ph type="sldImg" idx="2"/>
          </p:nvPr>
        </p:nvSpPr>
        <p:spPr>
          <a:xfrm>
            <a:off x="903288" y="739775"/>
            <a:ext cx="4935537" cy="3703638"/>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4212" y="4689515"/>
            <a:ext cx="5393690" cy="4442698"/>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377316"/>
            <a:ext cx="2921582" cy="493633"/>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8971" y="9377316"/>
            <a:ext cx="2921582" cy="493633"/>
          </a:xfrm>
          <a:prstGeom prst="rect">
            <a:avLst/>
          </a:prstGeom>
        </p:spPr>
        <p:txBody>
          <a:bodyPr vert="horz" lIns="91440" tIns="45720" rIns="91440" bIns="45720" rtlCol="0" anchor="b"/>
          <a:lstStyle>
            <a:lvl1pPr algn="r">
              <a:defRPr sz="1200"/>
            </a:lvl1pPr>
          </a:lstStyle>
          <a:p>
            <a:fld id="{32BAB516-5C03-49D8-B665-27303EC78291}" type="slidenum">
              <a:rPr kumimoji="1" lang="ja-JP" altLang="en-US" smtClean="0"/>
              <a:t>‹#›</a:t>
            </a:fld>
            <a:endParaRPr kumimoji="1" lang="ja-JP" altLang="en-US"/>
          </a:p>
        </p:txBody>
      </p:sp>
    </p:spTree>
    <p:extLst>
      <p:ext uri="{BB962C8B-B14F-4D97-AF65-F5344CB8AC3E}">
        <p14:creationId xmlns:p14="http://schemas.microsoft.com/office/powerpoint/2010/main" val="370975046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最下流までまず説明</a:t>
            </a:r>
            <a:endParaRPr kumimoji="1" lang="en-US" altLang="ja-JP" dirty="0" smtClean="0"/>
          </a:p>
          <a:p>
            <a:r>
              <a:rPr kumimoji="1" lang="ja-JP" altLang="en-US" dirty="0" smtClean="0"/>
              <a:t>筑波宇宙センターに設置される</a:t>
            </a:r>
            <a:r>
              <a:rPr kumimoji="1" lang="en-US" altLang="ja-JP" dirty="0" smtClean="0"/>
              <a:t>CALET</a:t>
            </a:r>
            <a:r>
              <a:rPr kumimoji="1" lang="ja-JP" altLang="en-US" dirty="0" smtClean="0"/>
              <a:t>地上運用システム</a:t>
            </a:r>
            <a:endParaRPr kumimoji="1" lang="en-US" altLang="ja-JP" dirty="0" smtClean="0"/>
          </a:p>
          <a:p>
            <a:r>
              <a:rPr kumimoji="1" lang="en-US" altLang="ja-JP" dirty="0" smtClean="0"/>
              <a:t>WCOC</a:t>
            </a:r>
          </a:p>
          <a:p>
            <a:r>
              <a:rPr kumimoji="1" lang="ja-JP" altLang="en-US" dirty="0" smtClean="0"/>
              <a:t>データダウンリンクスピード</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3</a:t>
            </a:fld>
            <a:endParaRPr kumimoji="1" lang="ja-JP" altLang="en-US"/>
          </a:p>
        </p:txBody>
      </p:sp>
    </p:spTree>
    <p:extLst>
      <p:ext uri="{BB962C8B-B14F-4D97-AF65-F5344CB8AC3E}">
        <p14:creationId xmlns:p14="http://schemas.microsoft.com/office/powerpoint/2010/main" val="5912723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dirty="0" smtClean="0"/>
              <a:t>ADC</a:t>
            </a:r>
            <a:r>
              <a:rPr kumimoji="1" lang="ja-JP" altLang="en-US" dirty="0" smtClean="0"/>
              <a:t>データを積分して表示することでより確認を簡単にする</a:t>
            </a:r>
            <a:endParaRPr kumimoji="1" lang="en-US" altLang="ja-JP" dirty="0" smtClean="0"/>
          </a:p>
          <a:p>
            <a:r>
              <a:rPr kumimoji="1" lang="en-US" altLang="ja-JP" dirty="0" smtClean="0"/>
              <a:t>ADC</a:t>
            </a:r>
            <a:r>
              <a:rPr kumimoji="1" lang="ja-JP" altLang="en-US" dirty="0" smtClean="0"/>
              <a:t>データではセンサのシグナルのバイアスで色情報にバイアスがかかるため、ヒット数を表示するモードも備える</a:t>
            </a:r>
            <a:endParaRPr kumimoji="1" lang="en-US" altLang="ja-JP"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ノイズの多いホットチャンネルの発見も期待できる</a:t>
            </a:r>
          </a:p>
        </p:txBody>
      </p:sp>
      <p:sp>
        <p:nvSpPr>
          <p:cNvPr id="4" name="スライド番号プレースホルダー 3"/>
          <p:cNvSpPr>
            <a:spLocks noGrp="1"/>
          </p:cNvSpPr>
          <p:nvPr>
            <p:ph type="sldNum" sz="quarter" idx="10"/>
          </p:nvPr>
        </p:nvSpPr>
        <p:spPr/>
        <p:txBody>
          <a:bodyPr/>
          <a:lstStyle/>
          <a:p>
            <a:fld id="{353A5531-2ED6-4A29-B0DE-F197A15CAA2F}" type="slidenum">
              <a:rPr kumimoji="1" lang="ja-JP" altLang="en-US" smtClean="0"/>
              <a:t>14</a:t>
            </a:fld>
            <a:endParaRPr kumimoji="1" lang="ja-JP" altLang="en-US"/>
          </a:p>
        </p:txBody>
      </p:sp>
    </p:spTree>
    <p:extLst>
      <p:ext uri="{BB962C8B-B14F-4D97-AF65-F5344CB8AC3E}">
        <p14:creationId xmlns:p14="http://schemas.microsoft.com/office/powerpoint/2010/main" val="844265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背景にレートをプロットし、軌道予測、太陽の位置（昼と夜）などの情報から適切に今後のオペレーション計画を把握する</a:t>
            </a:r>
            <a:endParaRPr kumimoji="1" lang="en-US" altLang="ja-JP" dirty="0" smtClean="0"/>
          </a:p>
          <a:p>
            <a:r>
              <a:rPr kumimoji="1" lang="en-US" altLang="ja-JP" dirty="0" smtClean="0"/>
              <a:t>ISS</a:t>
            </a:r>
            <a:r>
              <a:rPr kumimoji="1" lang="ja-JP" altLang="en-US" dirty="0" smtClean="0"/>
              <a:t>のモニターで、</a:t>
            </a:r>
            <a:r>
              <a:rPr kumimoji="1" lang="en-US" altLang="ja-JP" dirty="0" smtClean="0"/>
              <a:t>CALET</a:t>
            </a:r>
            <a:r>
              <a:rPr kumimoji="1" lang="ja-JP" altLang="en-US" dirty="0" smtClean="0"/>
              <a:t>の現在位置を示す</a:t>
            </a:r>
            <a:endParaRPr kumimoji="1" lang="en-US" altLang="ja-JP" dirty="0" smtClean="0"/>
          </a:p>
          <a:p>
            <a:r>
              <a:rPr kumimoji="1" lang="ja-JP" altLang="en-US" dirty="0" smtClean="0"/>
              <a:t>軌道予測と予測トリガーレートにより、</a:t>
            </a:r>
            <a:r>
              <a:rPr kumimoji="1" lang="en-US" altLang="ja-JP" dirty="0" smtClean="0"/>
              <a:t>CALET</a:t>
            </a:r>
            <a:r>
              <a:rPr kumimoji="1" lang="ja-JP" altLang="en-US" dirty="0" smtClean="0"/>
              <a:t>の直近のルートやオペレーションの内容を確認する</a:t>
            </a:r>
            <a:endParaRPr kumimoji="1" lang="en-US" altLang="ja-JP" dirty="0" smtClean="0"/>
          </a:p>
          <a:p>
            <a:r>
              <a:rPr kumimoji="1" lang="ja-JP" altLang="en-US" dirty="0" smtClean="0"/>
              <a:t>軌道予測の色でオペレーションの内容を確認できるようにする</a:t>
            </a:r>
            <a:endParaRPr kumimoji="1" lang="en-US" altLang="ja-JP" dirty="0" smtClean="0"/>
          </a:p>
          <a:p>
            <a:endParaRPr kumimoji="1" lang="en-US" altLang="ja-JP" dirty="0" smtClean="0"/>
          </a:p>
          <a:p>
            <a:r>
              <a:rPr kumimoji="1" lang="ja-JP" altLang="en-US" dirty="0" smtClean="0"/>
              <a:t>運用計画を確認するだけじゃなくて、正しいものかを判断できる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353A5531-2ED6-4A29-B0DE-F197A15CAA2F}" type="slidenum">
              <a:rPr kumimoji="1" lang="ja-JP" altLang="en-US" smtClean="0"/>
              <a:t>15</a:t>
            </a:fld>
            <a:endParaRPr kumimoji="1" lang="ja-JP" altLang="en-US"/>
          </a:p>
        </p:txBody>
      </p:sp>
    </p:spTree>
    <p:extLst>
      <p:ext uri="{BB962C8B-B14F-4D97-AF65-F5344CB8AC3E}">
        <p14:creationId xmlns:p14="http://schemas.microsoft.com/office/powerpoint/2010/main" val="826607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CALET</a:t>
            </a:r>
            <a:r>
              <a:rPr kumimoji="1" lang="ja-JP" altLang="en-US" dirty="0" smtClean="0"/>
              <a:t>の物理対象との位置関係から運用計画を把握することができる</a:t>
            </a:r>
            <a:endParaRPr kumimoji="1" lang="en-US" altLang="ja-JP" dirty="0" smtClean="0"/>
          </a:p>
          <a:p>
            <a:r>
              <a:rPr kumimoji="1" lang="ja-JP" altLang="en-US" dirty="0" smtClean="0"/>
              <a:t>主要な宇宙線ソースとの位置関係をもとに運用計画を確認できる</a:t>
            </a:r>
            <a:endParaRPr kumimoji="1" lang="en-US" altLang="ja-JP" dirty="0" smtClean="0"/>
          </a:p>
          <a:p>
            <a:endParaRPr kumimoji="1" lang="en-US" altLang="ja-JP" dirty="0" smtClean="0"/>
          </a:p>
          <a:p>
            <a:r>
              <a:rPr kumimoji="1" lang="ja-JP" altLang="en-US" dirty="0" smtClean="0"/>
              <a:t>こちらは</a:t>
            </a:r>
            <a:r>
              <a:rPr kumimoji="1" lang="en-US" altLang="ja-JP" dirty="0" smtClean="0"/>
              <a:t>RA-Dec</a:t>
            </a:r>
            <a:r>
              <a:rPr kumimoji="1" lang="ja-JP" altLang="en-US" dirty="0" smtClean="0"/>
              <a:t>表示で、代表的な宇宙線ソースの視野を確認できる</a:t>
            </a:r>
            <a:endParaRPr kumimoji="1" lang="en-US" altLang="ja-JP" dirty="0" smtClean="0"/>
          </a:p>
          <a:p>
            <a:r>
              <a:rPr kumimoji="1" lang="ja-JP" altLang="en-US" dirty="0" smtClean="0"/>
              <a:t>オペレーションの計画確認に幅を持たせる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353A5531-2ED6-4A29-B0DE-F197A15CAA2F}" type="slidenum">
              <a:rPr kumimoji="1" lang="ja-JP" altLang="en-US" smtClean="0"/>
              <a:t>16</a:t>
            </a:fld>
            <a:endParaRPr kumimoji="1" lang="ja-JP" altLang="en-US"/>
          </a:p>
        </p:txBody>
      </p:sp>
    </p:spTree>
    <p:extLst>
      <p:ext uri="{BB962C8B-B14F-4D97-AF65-F5344CB8AC3E}">
        <p14:creationId xmlns:p14="http://schemas.microsoft.com/office/powerpoint/2010/main" val="4064695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様々な観測データをこの画面に出力することができるので、過去情報との対比による</a:t>
            </a:r>
            <a:endParaRPr kumimoji="1" lang="en-US" altLang="ja-JP" dirty="0" smtClean="0"/>
          </a:p>
          <a:p>
            <a:r>
              <a:rPr kumimoji="1" lang="ja-JP" altLang="en-US" dirty="0" smtClean="0"/>
              <a:t>異常の発見や原因推定を行うことができる</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7233CFD1-0CDD-7F49-8766-AE90285FBD62}" type="slidenum">
              <a:rPr kumimoji="1" lang="ja-JP" altLang="en-US" smtClean="0"/>
              <a:t>17</a:t>
            </a:fld>
            <a:endParaRPr kumimoji="1" lang="ja-JP" altLang="en-US"/>
          </a:p>
        </p:txBody>
      </p:sp>
    </p:spTree>
    <p:extLst>
      <p:ext uri="{BB962C8B-B14F-4D97-AF65-F5344CB8AC3E}">
        <p14:creationId xmlns:p14="http://schemas.microsoft.com/office/powerpoint/2010/main" val="24780540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18</a:t>
            </a:fld>
            <a:endParaRPr kumimoji="1" lang="ja-JP" altLang="en-US"/>
          </a:p>
        </p:txBody>
      </p:sp>
    </p:spTree>
    <p:extLst>
      <p:ext uri="{BB962C8B-B14F-4D97-AF65-F5344CB8AC3E}">
        <p14:creationId xmlns:p14="http://schemas.microsoft.com/office/powerpoint/2010/main" val="4208276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19</a:t>
            </a:fld>
            <a:endParaRPr kumimoji="1" lang="ja-JP" altLang="en-US"/>
          </a:p>
        </p:txBody>
      </p:sp>
    </p:spTree>
    <p:extLst>
      <p:ext uri="{BB962C8B-B14F-4D97-AF65-F5344CB8AC3E}">
        <p14:creationId xmlns:p14="http://schemas.microsoft.com/office/powerpoint/2010/main" val="420827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20</a:t>
            </a:fld>
            <a:endParaRPr kumimoji="1" lang="ja-JP" altLang="en-US"/>
          </a:p>
        </p:txBody>
      </p:sp>
    </p:spTree>
    <p:extLst>
      <p:ext uri="{BB962C8B-B14F-4D97-AF65-F5344CB8AC3E}">
        <p14:creationId xmlns:p14="http://schemas.microsoft.com/office/powerpoint/2010/main" val="4208276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21</a:t>
            </a:fld>
            <a:endParaRPr kumimoji="1" lang="ja-JP" altLang="en-US"/>
          </a:p>
        </p:txBody>
      </p:sp>
    </p:spTree>
    <p:extLst>
      <p:ext uri="{BB962C8B-B14F-4D97-AF65-F5344CB8AC3E}">
        <p14:creationId xmlns:p14="http://schemas.microsoft.com/office/powerpoint/2010/main" val="4208276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22</a:t>
            </a:fld>
            <a:endParaRPr kumimoji="1" lang="ja-JP" altLang="en-US"/>
          </a:p>
        </p:txBody>
      </p:sp>
    </p:spTree>
    <p:extLst>
      <p:ext uri="{BB962C8B-B14F-4D97-AF65-F5344CB8AC3E}">
        <p14:creationId xmlns:p14="http://schemas.microsoft.com/office/powerpoint/2010/main" val="4208276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23</a:t>
            </a:fld>
            <a:endParaRPr kumimoji="1" lang="ja-JP" altLang="en-US"/>
          </a:p>
        </p:txBody>
      </p:sp>
    </p:spTree>
    <p:extLst>
      <p:ext uri="{BB962C8B-B14F-4D97-AF65-F5344CB8AC3E}">
        <p14:creationId xmlns:p14="http://schemas.microsoft.com/office/powerpoint/2010/main" val="4208276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装置の安全</a:t>
            </a:r>
            <a:endParaRPr kumimoji="1" lang="en-US" altLang="ja-JP" dirty="0" smtClean="0"/>
          </a:p>
          <a:p>
            <a:r>
              <a:rPr kumimoji="1" lang="ja-JP" altLang="en-US" dirty="0" smtClean="0"/>
              <a:t>効率的な観測</a:t>
            </a:r>
            <a:endParaRPr kumimoji="1" lang="en-US" altLang="ja-JP" dirty="0" smtClean="0"/>
          </a:p>
          <a:p>
            <a:r>
              <a:rPr kumimoji="1" lang="ja-JP" altLang="en-US" dirty="0" smtClean="0"/>
              <a:t>状況に応じた最適化</a:t>
            </a:r>
            <a:endParaRPr kumimoji="1" lang="ja-JP" altLang="en-US" dirty="0"/>
          </a:p>
        </p:txBody>
      </p:sp>
      <p:sp>
        <p:nvSpPr>
          <p:cNvPr id="4" name="スライド番号プレースホルダー 3"/>
          <p:cNvSpPr>
            <a:spLocks noGrp="1"/>
          </p:cNvSpPr>
          <p:nvPr>
            <p:ph type="sldNum" sz="quarter" idx="10"/>
          </p:nvPr>
        </p:nvSpPr>
        <p:spPr/>
        <p:txBody>
          <a:bodyPr/>
          <a:lstStyle/>
          <a:p>
            <a:fld id="{32BAB516-5C03-49D8-B665-27303EC78291}" type="slidenum">
              <a:rPr kumimoji="1" lang="ja-JP" altLang="en-US" smtClean="0"/>
              <a:t>4</a:t>
            </a:fld>
            <a:endParaRPr kumimoji="1" lang="ja-JP" altLang="en-US"/>
          </a:p>
        </p:txBody>
      </p:sp>
    </p:spTree>
    <p:extLst>
      <p:ext uri="{BB962C8B-B14F-4D97-AF65-F5344CB8AC3E}">
        <p14:creationId xmlns:p14="http://schemas.microsoft.com/office/powerpoint/2010/main" val="49912611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27</a:t>
            </a:fld>
            <a:endParaRPr kumimoji="1" lang="ja-JP" altLang="en-US"/>
          </a:p>
        </p:txBody>
      </p:sp>
    </p:spTree>
    <p:extLst>
      <p:ext uri="{BB962C8B-B14F-4D97-AF65-F5344CB8AC3E}">
        <p14:creationId xmlns:p14="http://schemas.microsoft.com/office/powerpoint/2010/main" val="4208276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28</a:t>
            </a:fld>
            <a:endParaRPr kumimoji="1" lang="ja-JP" altLang="en-US"/>
          </a:p>
        </p:txBody>
      </p:sp>
    </p:spTree>
    <p:extLst>
      <p:ext uri="{BB962C8B-B14F-4D97-AF65-F5344CB8AC3E}">
        <p14:creationId xmlns:p14="http://schemas.microsoft.com/office/powerpoint/2010/main" val="4208276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smtClean="0"/>
              <a:t>http://www.jsps.go.jp/j-grantsinaid/16_rule/rule.html</a:t>
            </a:r>
            <a:endParaRPr kumimoji="1" lang="ja-JP" altLang="en-US" dirty="0"/>
          </a:p>
        </p:txBody>
      </p:sp>
      <p:sp>
        <p:nvSpPr>
          <p:cNvPr id="4" name="スライド番号プレースホルダー 3"/>
          <p:cNvSpPr>
            <a:spLocks noGrp="1"/>
          </p:cNvSpPr>
          <p:nvPr>
            <p:ph type="sldNum" sz="quarter" idx="10"/>
          </p:nvPr>
        </p:nvSpPr>
        <p:spPr/>
        <p:txBody>
          <a:bodyPr/>
          <a:lstStyle/>
          <a:p>
            <a:fld id="{32BAB516-5C03-49D8-B665-27303EC78291}" type="slidenum">
              <a:rPr kumimoji="1" lang="ja-JP" altLang="en-US" smtClean="0"/>
              <a:t>30</a:t>
            </a:fld>
            <a:endParaRPr kumimoji="1" lang="ja-JP" altLang="en-US"/>
          </a:p>
        </p:txBody>
      </p:sp>
    </p:spTree>
    <p:extLst>
      <p:ext uri="{BB962C8B-B14F-4D97-AF65-F5344CB8AC3E}">
        <p14:creationId xmlns:p14="http://schemas.microsoft.com/office/powerpoint/2010/main" val="8585662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b="0" dirty="0" smtClean="0">
                <a:solidFill>
                  <a:srgbClr val="002060"/>
                </a:solidFill>
              </a:rPr>
              <a:t>「ゼロサプレスファイル等作成」はずれる</a:t>
            </a:r>
            <a:endParaRPr lang="en-US" altLang="ja-JP" b="0" dirty="0" smtClean="0">
              <a:solidFill>
                <a:srgbClr val="002060"/>
              </a:solidFill>
            </a:endParaRPr>
          </a:p>
          <a:p>
            <a:r>
              <a:rPr kumimoji="1" lang="en-US" altLang="ja-JP" b="0" dirty="0" smtClean="0"/>
              <a:t>HV</a:t>
            </a:r>
            <a:r>
              <a:rPr kumimoji="1" lang="ja-JP" altLang="en-US" b="0" dirty="0" smtClean="0"/>
              <a:t>設定ファイル</a:t>
            </a:r>
            <a:endParaRPr kumimoji="1" lang="ja-JP" altLang="en-US" b="0" dirty="0"/>
          </a:p>
        </p:txBody>
      </p:sp>
      <p:sp>
        <p:nvSpPr>
          <p:cNvPr id="4" name="スライド番号プレースホルダー 3"/>
          <p:cNvSpPr>
            <a:spLocks noGrp="1"/>
          </p:cNvSpPr>
          <p:nvPr>
            <p:ph type="sldNum" sz="quarter" idx="10"/>
          </p:nvPr>
        </p:nvSpPr>
        <p:spPr/>
        <p:txBody>
          <a:bodyPr/>
          <a:lstStyle/>
          <a:p>
            <a:fld id="{32BAB516-5C03-49D8-B665-27303EC78291}" type="slidenum">
              <a:rPr kumimoji="1" lang="ja-JP" altLang="en-US" smtClean="0"/>
              <a:t>5</a:t>
            </a:fld>
            <a:endParaRPr kumimoji="1" lang="ja-JP" altLang="en-US"/>
          </a:p>
        </p:txBody>
      </p:sp>
    </p:spTree>
    <p:extLst>
      <p:ext uri="{BB962C8B-B14F-4D97-AF65-F5344CB8AC3E}">
        <p14:creationId xmlns:p14="http://schemas.microsoft.com/office/powerpoint/2010/main" val="20530498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6</a:t>
            </a:fld>
            <a:endParaRPr kumimoji="1" lang="ja-JP" altLang="en-US"/>
          </a:p>
        </p:txBody>
      </p:sp>
    </p:spTree>
    <p:extLst>
      <p:ext uri="{BB962C8B-B14F-4D97-AF65-F5344CB8AC3E}">
        <p14:creationId xmlns:p14="http://schemas.microsoft.com/office/powerpoint/2010/main" val="4208276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7</a:t>
            </a:fld>
            <a:endParaRPr kumimoji="1" lang="ja-JP" altLang="en-US"/>
          </a:p>
        </p:txBody>
      </p:sp>
    </p:spTree>
    <p:extLst>
      <p:ext uri="{BB962C8B-B14F-4D97-AF65-F5344CB8AC3E}">
        <p14:creationId xmlns:p14="http://schemas.microsoft.com/office/powerpoint/2010/main" val="4208276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altLang="ja-JP" baseline="0" dirty="0" smtClean="0"/>
          </a:p>
        </p:txBody>
      </p:sp>
      <p:sp>
        <p:nvSpPr>
          <p:cNvPr id="4" name="スライド番号プレースホルダー 3"/>
          <p:cNvSpPr>
            <a:spLocks noGrp="1"/>
          </p:cNvSpPr>
          <p:nvPr>
            <p:ph type="sldNum" sz="quarter" idx="10"/>
          </p:nvPr>
        </p:nvSpPr>
        <p:spPr/>
        <p:txBody>
          <a:bodyPr/>
          <a:lstStyle/>
          <a:p>
            <a:fld id="{52284569-623E-4C95-8707-AADC47E4731A}" type="slidenum">
              <a:rPr kumimoji="1" lang="ja-JP" altLang="en-US" smtClean="0"/>
              <a:t>9</a:t>
            </a:fld>
            <a:endParaRPr kumimoji="1" lang="ja-JP" altLang="en-US"/>
          </a:p>
        </p:txBody>
      </p:sp>
    </p:spTree>
    <p:extLst>
      <p:ext uri="{BB962C8B-B14F-4D97-AF65-F5344CB8AC3E}">
        <p14:creationId xmlns:p14="http://schemas.microsoft.com/office/powerpoint/2010/main" val="4208276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以上のような改良を重ねた模擬データや、そのテレメトリの内容を理解した上で実際の運用を想定した</a:t>
            </a:r>
            <a:r>
              <a:rPr kumimoji="1" lang="en-US" altLang="ja-JP" dirty="0" smtClean="0"/>
              <a:t>QL</a:t>
            </a:r>
            <a:r>
              <a:rPr kumimoji="1" lang="ja-JP" altLang="en-US" dirty="0" smtClean="0"/>
              <a:t>モニターを開発しています。</a:t>
            </a:r>
            <a:endParaRPr kumimoji="1" lang="en-US" altLang="ja-JP" dirty="0" smtClean="0"/>
          </a:p>
          <a:p>
            <a:r>
              <a:rPr kumimoji="1" lang="ja-JP" altLang="en-US" dirty="0" smtClean="0"/>
              <a:t>まずその具体的な運用イメージを説明します。</a:t>
            </a:r>
            <a:endParaRPr kumimoji="1" lang="en-US" altLang="ja-JP" dirty="0" smtClean="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353A5531-2ED6-4A29-B0DE-F197A15CAA2F}" type="slidenum">
              <a:rPr kumimoji="1" lang="ja-JP" altLang="en-US" smtClean="0"/>
              <a:t>11</a:t>
            </a:fld>
            <a:endParaRPr kumimoji="1" lang="ja-JP" altLang="en-US"/>
          </a:p>
        </p:txBody>
      </p:sp>
    </p:spTree>
    <p:extLst>
      <p:ext uri="{BB962C8B-B14F-4D97-AF65-F5344CB8AC3E}">
        <p14:creationId xmlns:p14="http://schemas.microsoft.com/office/powerpoint/2010/main" val="38936058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Wingdings" charset="2"/>
              <a:buNone/>
            </a:pPr>
            <a:r>
              <a:rPr kumimoji="1" lang="ja-JP" altLang="en-US" sz="1200" dirty="0" smtClean="0">
                <a:solidFill>
                  <a:schemeClr val="tx1"/>
                </a:solidFill>
              </a:rPr>
              <a:t>特に重要な項目についてその状態を確認することができる</a:t>
            </a:r>
            <a:endParaRPr kumimoji="1" lang="en-US" altLang="ja-JP" sz="1200" dirty="0" smtClean="0">
              <a:solidFill>
                <a:schemeClr val="tx1"/>
              </a:solidFill>
            </a:endParaRPr>
          </a:p>
          <a:p>
            <a:pPr marL="0" indent="0">
              <a:buFont typeface="Wingdings" charset="2"/>
              <a:buNone/>
            </a:pPr>
            <a:r>
              <a:rPr kumimoji="1" lang="ja-JP" altLang="en-US" sz="1200" dirty="0" smtClean="0">
                <a:solidFill>
                  <a:schemeClr val="tx1"/>
                </a:solidFill>
              </a:rPr>
              <a:t>それぞれの運用状態について、緑色は正常であることを表している</a:t>
            </a:r>
            <a:endParaRPr kumimoji="1" lang="en-US" altLang="ja-JP" sz="1200" dirty="0" smtClean="0">
              <a:solidFill>
                <a:schemeClr val="tx1"/>
              </a:solidFill>
            </a:endParaRPr>
          </a:p>
          <a:p>
            <a:pPr marL="0" indent="0">
              <a:buFont typeface="Wingdings" charset="2"/>
              <a:buNone/>
            </a:pPr>
            <a:r>
              <a:rPr kumimoji="1" lang="ja-JP" altLang="en-US" sz="1200" dirty="0" smtClean="0">
                <a:solidFill>
                  <a:schemeClr val="tx1"/>
                </a:solidFill>
              </a:rPr>
              <a:t>電源、温度、</a:t>
            </a:r>
            <a:r>
              <a:rPr kumimoji="1" lang="en-US" altLang="ja-JP" sz="1200" dirty="0" smtClean="0">
                <a:solidFill>
                  <a:schemeClr val="tx1"/>
                </a:solidFill>
              </a:rPr>
              <a:t>HV</a:t>
            </a:r>
            <a:r>
              <a:rPr kumimoji="1" lang="ja-JP" altLang="en-US" sz="1200" dirty="0" smtClean="0">
                <a:solidFill>
                  <a:schemeClr val="tx1"/>
                </a:solidFill>
              </a:rPr>
              <a:t>値などの重要な項目の状態を表しています。</a:t>
            </a:r>
            <a:endParaRPr kumimoji="1" lang="en-US" altLang="ja-JP" sz="1200" dirty="0" smtClean="0">
              <a:solidFill>
                <a:schemeClr val="tx1"/>
              </a:solidFill>
            </a:endParaRPr>
          </a:p>
          <a:p>
            <a:pPr marL="0" indent="0">
              <a:buFont typeface="Wingdings" charset="2"/>
              <a:buNone/>
            </a:pPr>
            <a:r>
              <a:rPr kumimoji="1" lang="ja-JP" altLang="en-US" sz="1200" dirty="0" smtClean="0">
                <a:solidFill>
                  <a:schemeClr val="tx1"/>
                </a:solidFill>
              </a:rPr>
              <a:t>警告、異常状態になると、黄色や赤色になってさらに音でオペレータに異常を知らせる</a:t>
            </a:r>
            <a:endParaRPr kumimoji="1" lang="en-US" altLang="ja-JP" sz="1200" dirty="0" smtClean="0">
              <a:solidFill>
                <a:schemeClr val="tx1"/>
              </a:solidFill>
            </a:endParaRPr>
          </a:p>
          <a:p>
            <a:pPr marL="0" indent="0">
              <a:buFont typeface="Wingdings" charset="2"/>
              <a:buNone/>
            </a:pPr>
            <a:r>
              <a:rPr kumimoji="1" lang="ja-JP" altLang="en-US" sz="1200" dirty="0" smtClean="0">
                <a:solidFill>
                  <a:schemeClr val="tx1"/>
                </a:solidFill>
              </a:rPr>
              <a:t>いつ何が起こったかを状態ログに出力します。</a:t>
            </a:r>
            <a:endParaRPr kumimoji="1" lang="en-US" altLang="ja-JP" sz="1200" dirty="0" smtClean="0">
              <a:solidFill>
                <a:schemeClr val="tx1"/>
              </a:solidFill>
            </a:endParaRPr>
          </a:p>
          <a:p>
            <a:pPr marL="0" indent="0">
              <a:buFont typeface="Wingdings" charset="2"/>
              <a:buNone/>
            </a:pPr>
            <a:r>
              <a:rPr kumimoji="1" lang="ja-JP" altLang="en-US" sz="1200" dirty="0" smtClean="0">
                <a:solidFill>
                  <a:schemeClr val="tx1"/>
                </a:solidFill>
              </a:rPr>
              <a:t>その他の枠は</a:t>
            </a:r>
            <a:r>
              <a:rPr kumimoji="1" lang="en-US" altLang="ja-JP" sz="1200" dirty="0" smtClean="0">
                <a:solidFill>
                  <a:schemeClr val="tx1"/>
                </a:solidFill>
              </a:rPr>
              <a:t>〜</a:t>
            </a:r>
            <a:r>
              <a:rPr kumimoji="1" lang="ja-JP" altLang="en-US" sz="1200" dirty="0" smtClean="0">
                <a:solidFill>
                  <a:schemeClr val="tx1"/>
                </a:solidFill>
              </a:rPr>
              <a:t>オペレータが知っておくべき最小限の情報をまとめています。</a:t>
            </a:r>
            <a:endParaRPr kumimoji="1" lang="en-US" altLang="ja-JP" sz="1200" dirty="0" smtClean="0">
              <a:solidFill>
                <a:schemeClr val="tx1"/>
              </a:solidFill>
            </a:endParaRPr>
          </a:p>
          <a:p>
            <a:pPr marL="0" indent="0">
              <a:buFont typeface="Wingdings" charset="2"/>
              <a:buNone/>
            </a:pPr>
            <a:endParaRPr kumimoji="1" lang="en-US" altLang="ja-JP" sz="1200" dirty="0" smtClean="0">
              <a:solidFill>
                <a:schemeClr val="tx1"/>
              </a:solidFill>
            </a:endParaRPr>
          </a:p>
          <a:p>
            <a:pPr marL="285750" indent="-285750">
              <a:buFont typeface="Wingdings" charset="2"/>
              <a:buChar char="n"/>
            </a:pPr>
            <a:r>
              <a:rPr kumimoji="1" lang="en-US" altLang="ja-JP" sz="1200" dirty="0" smtClean="0">
                <a:solidFill>
                  <a:schemeClr val="tx1"/>
                </a:solidFill>
              </a:rPr>
              <a:t>CALET</a:t>
            </a:r>
            <a:r>
              <a:rPr kumimoji="1" lang="ja-JP" altLang="en-US" sz="1200" dirty="0" smtClean="0">
                <a:solidFill>
                  <a:schemeClr val="tx1"/>
                </a:solidFill>
              </a:rPr>
              <a:t>の必要最小限の状態を色で示す</a:t>
            </a:r>
            <a:endParaRPr kumimoji="1" lang="en-US" altLang="ja-JP" sz="1200" dirty="0" smtClean="0">
              <a:solidFill>
                <a:schemeClr val="tx1"/>
              </a:solidFill>
            </a:endParaRPr>
          </a:p>
          <a:p>
            <a:pPr marL="742950" lvl="1" indent="-285750">
              <a:buFont typeface="Arial"/>
              <a:buChar char="•"/>
            </a:pPr>
            <a:r>
              <a:rPr kumimoji="1" lang="ja-JP" altLang="en-US" sz="1100" dirty="0" smtClean="0">
                <a:solidFill>
                  <a:schemeClr val="tx1"/>
                </a:solidFill>
              </a:rPr>
              <a:t>緑：正常</a:t>
            </a:r>
            <a:r>
              <a:rPr kumimoji="1" lang="en-US" altLang="ja-JP" sz="1100" dirty="0" smtClean="0">
                <a:solidFill>
                  <a:schemeClr val="tx1"/>
                </a:solidFill>
              </a:rPr>
              <a:t>,  </a:t>
            </a:r>
            <a:r>
              <a:rPr kumimoji="1" lang="ja-JP" altLang="en-US" sz="1100" dirty="0" smtClean="0">
                <a:solidFill>
                  <a:schemeClr val="tx1"/>
                </a:solidFill>
              </a:rPr>
              <a:t>黄：警告</a:t>
            </a:r>
            <a:r>
              <a:rPr kumimoji="1" lang="en-US" altLang="ja-JP" sz="1100" dirty="0" smtClean="0">
                <a:solidFill>
                  <a:schemeClr val="tx1"/>
                </a:solidFill>
              </a:rPr>
              <a:t>,</a:t>
            </a:r>
            <a:r>
              <a:rPr kumimoji="1" lang="ja-JP" altLang="en-US" sz="1100" dirty="0" smtClean="0">
                <a:solidFill>
                  <a:schemeClr val="tx1"/>
                </a:solidFill>
              </a:rPr>
              <a:t>　赤：異常，　黒：</a:t>
            </a:r>
            <a:r>
              <a:rPr kumimoji="1" lang="en-US" altLang="ja-JP" sz="1100" dirty="0" smtClean="0">
                <a:solidFill>
                  <a:schemeClr val="tx1"/>
                </a:solidFill>
              </a:rPr>
              <a:t>Off</a:t>
            </a:r>
          </a:p>
          <a:p>
            <a:pPr marL="285750" indent="-285750">
              <a:buFont typeface="Wingdings" charset="2"/>
              <a:buChar char="n"/>
            </a:pPr>
            <a:r>
              <a:rPr lang="ja-JP" altLang="en-US" sz="1200" dirty="0" smtClean="0">
                <a:solidFill>
                  <a:schemeClr val="tx1"/>
                </a:solidFill>
              </a:rPr>
              <a:t>異常状態時に音で警告</a:t>
            </a:r>
            <a:r>
              <a:rPr lang="en-US" altLang="ja-JP" sz="1200" dirty="0" smtClean="0">
                <a:solidFill>
                  <a:schemeClr val="tx1"/>
                </a:solidFill>
              </a:rPr>
              <a:t/>
            </a:r>
            <a:br>
              <a:rPr lang="en-US" altLang="ja-JP" sz="1200" dirty="0" smtClean="0">
                <a:solidFill>
                  <a:schemeClr val="tx1"/>
                </a:solidFill>
              </a:rPr>
            </a:br>
            <a:r>
              <a:rPr lang="ja-JP" altLang="en-US" sz="1200" dirty="0" smtClean="0">
                <a:solidFill>
                  <a:schemeClr val="tx1"/>
                </a:solidFill>
              </a:rPr>
              <a:t>　</a:t>
            </a:r>
            <a:r>
              <a:rPr lang="en-US" altLang="ja-JP" sz="1200" dirty="0" smtClean="0">
                <a:solidFill>
                  <a:schemeClr val="tx1"/>
                </a:solidFill>
              </a:rPr>
              <a:t>→</a:t>
            </a:r>
            <a:r>
              <a:rPr lang="ja-JP" altLang="en-US" sz="1200" dirty="0" smtClean="0">
                <a:solidFill>
                  <a:schemeClr val="tx1"/>
                </a:solidFill>
              </a:rPr>
              <a:t>クリックで解除</a:t>
            </a:r>
            <a:endParaRPr kumimoji="1" lang="en-US" altLang="ja-JP" sz="1200" dirty="0" smtClean="0">
              <a:solidFill>
                <a:schemeClr val="tx1"/>
              </a:solidFill>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353A5531-2ED6-4A29-B0DE-F197A15CAA2F}" type="slidenum">
              <a:rPr kumimoji="1" lang="ja-JP" altLang="en-US" smtClean="0"/>
              <a:t>12</a:t>
            </a:fld>
            <a:endParaRPr kumimoji="1" lang="ja-JP" altLang="en-US"/>
          </a:p>
        </p:txBody>
      </p:sp>
    </p:spTree>
    <p:extLst>
      <p:ext uri="{BB962C8B-B14F-4D97-AF65-F5344CB8AC3E}">
        <p14:creationId xmlns:p14="http://schemas.microsoft.com/office/powerpoint/2010/main" val="3033115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トリガーしたイベントについてそれぞれのチャンネルのシグナル強度を視覚的に表示し、</a:t>
            </a:r>
            <a:r>
              <a:rPr kumimoji="1" lang="en-US" altLang="ja-JP" dirty="0" smtClean="0"/>
              <a:t>CALET</a:t>
            </a:r>
            <a:r>
              <a:rPr kumimoji="1" lang="ja-JP" altLang="en-US" dirty="0" smtClean="0"/>
              <a:t>の物理に最も直結する検出器の状態を直感的に把握することができます。</a:t>
            </a:r>
            <a:endParaRPr kumimoji="1" lang="en-US" altLang="ja-JP" dirty="0" smtClean="0"/>
          </a:p>
          <a:p>
            <a:r>
              <a:rPr kumimoji="1" lang="ja-JP" altLang="en-US" dirty="0" smtClean="0"/>
              <a:t>例えばデッドチャンネルの有無ですが</a:t>
            </a:r>
            <a:r>
              <a:rPr kumimoji="1" lang="en-US" altLang="ja-JP" dirty="0" smtClean="0"/>
              <a:t>〜</a:t>
            </a:r>
            <a:r>
              <a:rPr kumimoji="1" lang="ja-JP" altLang="en-US" dirty="0" smtClean="0"/>
              <a:t>　（ムービーを見せる）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353A5531-2ED6-4A29-B0DE-F197A15CAA2F}" type="slidenum">
              <a:rPr kumimoji="1" lang="ja-JP" altLang="en-US" smtClean="0"/>
              <a:t>13</a:t>
            </a:fld>
            <a:endParaRPr kumimoji="1" lang="ja-JP" altLang="en-US"/>
          </a:p>
        </p:txBody>
      </p:sp>
    </p:spTree>
    <p:extLst>
      <p:ext uri="{BB962C8B-B14F-4D97-AF65-F5344CB8AC3E}">
        <p14:creationId xmlns:p14="http://schemas.microsoft.com/office/powerpoint/2010/main" val="3717722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9A8A2A32-B9C3-4BBE-973D-209C69016DDD}" type="datetime1">
              <a:rPr kumimoji="1" lang="ja-JP" altLang="en-US" smtClean="0"/>
              <a:t>2014/10/15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4062709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74BE8FA6-9825-4364-980C-A81270B0DB59}" type="datetime1">
              <a:rPr kumimoji="1" lang="ja-JP" altLang="en-US" smtClean="0"/>
              <a:t>2014/10/15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2657727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A6D0919-4D26-4E62-B56A-2067AD30813D}" type="datetime1">
              <a:rPr kumimoji="1" lang="ja-JP" altLang="en-US" smtClean="0"/>
              <a:t>2014/10/15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14011941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4CF94E0C-01C9-43A2-8FAC-2861C2C09D23}" type="datetime1">
              <a:rPr kumimoji="1" lang="ja-JP" altLang="en-US" smtClean="0"/>
              <a:t>2014/10/15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1384583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5CBC0F7-88D5-454C-9B9C-8A86AAF90FC3}" type="datetime1">
              <a:rPr kumimoji="1" lang="ja-JP" altLang="en-US" smtClean="0"/>
              <a:t>2014/10/15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800685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F860E4E-0443-454C-B118-5EE2A5C57C07}" type="datetime1">
              <a:rPr kumimoji="1" lang="ja-JP" altLang="en-US" smtClean="0"/>
              <a:t>2014/10/15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8316654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192A11A-1408-4BBB-9FB3-867384C67EB8}" type="datetime1">
              <a:rPr kumimoji="1" lang="ja-JP" altLang="en-US" smtClean="0"/>
              <a:t>2014/10/15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12220807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63F9F6E-1859-4FF1-B9C4-BECF08FB4145}" type="datetime1">
              <a:rPr kumimoji="1" lang="ja-JP" altLang="en-US" smtClean="0"/>
              <a:t>2014/10/15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1502999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233221D-2CCE-4171-8FA1-ECF268B5D47E}" type="datetime1">
              <a:rPr kumimoji="1" lang="ja-JP" altLang="en-US" smtClean="0"/>
              <a:t>2014/10/15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2716233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1184A073-58DF-4167-A01E-91F9A707291B}" type="datetime1">
              <a:rPr kumimoji="1" lang="ja-JP" altLang="en-US" smtClean="0"/>
              <a:t>2014/10/15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4093336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A49FA9B-850F-46E1-83C1-077E074B9498}" type="datetime1">
              <a:rPr kumimoji="1" lang="ja-JP" altLang="en-US" smtClean="0"/>
              <a:t>2014/10/15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4293400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B9FE09-686A-4EF0-8D69-048973F453EB}" type="datetime1">
              <a:rPr kumimoji="1" lang="ja-JP" altLang="en-US" smtClean="0"/>
              <a:t>2014/10/15</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E2762D-A146-4C38-9955-315369967875}" type="slidenum">
              <a:rPr kumimoji="1" lang="ja-JP" altLang="en-US" smtClean="0"/>
              <a:t>‹#›</a:t>
            </a:fld>
            <a:endParaRPr kumimoji="1" lang="ja-JP" altLang="en-US"/>
          </a:p>
        </p:txBody>
      </p:sp>
    </p:spTree>
    <p:extLst>
      <p:ext uri="{BB962C8B-B14F-4D97-AF65-F5344CB8AC3E}">
        <p14:creationId xmlns:p14="http://schemas.microsoft.com/office/powerpoint/2010/main" val="18479587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5.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7.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4v"/><Relationship Id="rId1" Type="http://schemas.microsoft.com/office/2007/relationships/media" Target="../media/media1.m4v"/><Relationship Id="rId5" Type="http://schemas.openxmlformats.org/officeDocument/2006/relationships/image" Target="../media/image18.png"/><Relationship Id="rId4"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1.gif"/></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38645" y="188639"/>
            <a:ext cx="1753835" cy="1753835"/>
          </a:xfrm>
          <a:prstGeom prst="rect">
            <a:avLst/>
          </a:prstGeom>
        </p:spPr>
      </p:pic>
      <p:sp>
        <p:nvSpPr>
          <p:cNvPr id="2" name="タイトル 1"/>
          <p:cNvSpPr>
            <a:spLocks noGrp="1"/>
          </p:cNvSpPr>
          <p:nvPr>
            <p:ph type="ctrTitle"/>
          </p:nvPr>
        </p:nvSpPr>
        <p:spPr>
          <a:xfrm>
            <a:off x="323528" y="2174999"/>
            <a:ext cx="8496944" cy="1470025"/>
          </a:xfrm>
        </p:spPr>
        <p:txBody>
          <a:bodyPr>
            <a:noAutofit/>
          </a:bodyPr>
          <a:lstStyle/>
          <a:p>
            <a:r>
              <a:rPr lang="en-US" altLang="ja-JP" dirty="0" smtClean="0">
                <a:solidFill>
                  <a:srgbClr val="FF0000"/>
                </a:solidFill>
              </a:rPr>
              <a:t>WCOC Status</a:t>
            </a:r>
            <a:br>
              <a:rPr lang="en-US" altLang="ja-JP" dirty="0" smtClean="0">
                <a:solidFill>
                  <a:srgbClr val="FF0000"/>
                </a:solidFill>
              </a:rPr>
            </a:br>
            <a:r>
              <a:rPr lang="en-US" altLang="ja-JP" sz="2800" dirty="0" err="1" smtClean="0">
                <a:solidFill>
                  <a:srgbClr val="FF0000"/>
                </a:solidFill>
              </a:rPr>
              <a:t>W</a:t>
            </a:r>
            <a:r>
              <a:rPr lang="en-US" altLang="ja-JP" sz="2800" dirty="0" err="1" smtClean="0"/>
              <a:t>aseda</a:t>
            </a:r>
            <a:r>
              <a:rPr lang="en-US" altLang="ja-JP" sz="2800" dirty="0" smtClean="0"/>
              <a:t> </a:t>
            </a:r>
            <a:r>
              <a:rPr lang="en-US" altLang="ja-JP" sz="2800" dirty="0">
                <a:solidFill>
                  <a:srgbClr val="FF0000"/>
                </a:solidFill>
              </a:rPr>
              <a:t>C</a:t>
            </a:r>
            <a:r>
              <a:rPr lang="en-US" altLang="ja-JP" sz="2800" dirty="0"/>
              <a:t>ALET </a:t>
            </a:r>
            <a:r>
              <a:rPr lang="en-US" altLang="ja-JP" sz="2800" dirty="0">
                <a:solidFill>
                  <a:srgbClr val="FF0000"/>
                </a:solidFill>
              </a:rPr>
              <a:t>O</a:t>
            </a:r>
            <a:r>
              <a:rPr lang="en-US" altLang="ja-JP" sz="2800" dirty="0"/>
              <a:t>perations </a:t>
            </a:r>
            <a:r>
              <a:rPr lang="en-US" altLang="ja-JP" sz="2800" dirty="0" smtClean="0">
                <a:solidFill>
                  <a:srgbClr val="FF0000"/>
                </a:solidFill>
              </a:rPr>
              <a:t>C</a:t>
            </a:r>
            <a:r>
              <a:rPr lang="en-US" altLang="ja-JP" sz="2800" dirty="0" smtClean="0"/>
              <a:t>enter </a:t>
            </a:r>
            <a:endParaRPr kumimoji="1" lang="ja-JP" altLang="en-US" sz="2800" dirty="0"/>
          </a:p>
        </p:txBody>
      </p:sp>
      <p:sp>
        <p:nvSpPr>
          <p:cNvPr id="3" name="サブタイトル 2"/>
          <p:cNvSpPr>
            <a:spLocks noGrp="1"/>
          </p:cNvSpPr>
          <p:nvPr>
            <p:ph type="subTitle" idx="1"/>
          </p:nvPr>
        </p:nvSpPr>
        <p:spPr>
          <a:xfrm>
            <a:off x="755576" y="4005064"/>
            <a:ext cx="7632848" cy="1944216"/>
          </a:xfrm>
        </p:spPr>
        <p:txBody>
          <a:bodyPr>
            <a:noAutofit/>
          </a:bodyPr>
          <a:lstStyle/>
          <a:p>
            <a:r>
              <a:rPr lang="en-US" altLang="ja-JP" sz="2800" dirty="0" smtClean="0">
                <a:solidFill>
                  <a:schemeClr val="bg1">
                    <a:lumMod val="50000"/>
                  </a:schemeClr>
                </a:solidFill>
              </a:rPr>
              <a:t>DH&amp;A Japan  Y. </a:t>
            </a:r>
            <a:r>
              <a:rPr lang="en-US" altLang="ja-JP" sz="2800" dirty="0" err="1" smtClean="0">
                <a:solidFill>
                  <a:schemeClr val="bg1">
                    <a:lumMod val="50000"/>
                  </a:schemeClr>
                </a:solidFill>
              </a:rPr>
              <a:t>Asaoka</a:t>
            </a:r>
            <a:endParaRPr lang="en-US" altLang="ja-JP" sz="2800" dirty="0" smtClean="0">
              <a:solidFill>
                <a:schemeClr val="bg1">
                  <a:lumMod val="50000"/>
                </a:schemeClr>
              </a:solidFill>
            </a:endParaRPr>
          </a:p>
          <a:p>
            <a:r>
              <a:rPr lang="en-US" altLang="ja-JP" sz="2800" dirty="0" smtClean="0">
                <a:solidFill>
                  <a:schemeClr val="bg1">
                    <a:lumMod val="50000"/>
                  </a:schemeClr>
                </a:solidFill>
              </a:rPr>
              <a:t>2014.10.16  CALET TIM @ </a:t>
            </a:r>
            <a:r>
              <a:rPr lang="en-US" altLang="ja-JP" sz="2800" dirty="0" err="1" smtClean="0">
                <a:solidFill>
                  <a:schemeClr val="bg1">
                    <a:lumMod val="50000"/>
                  </a:schemeClr>
                </a:solidFill>
              </a:rPr>
              <a:t>Waseda</a:t>
            </a:r>
            <a:r>
              <a:rPr lang="en-US" altLang="ja-JP" sz="2800" dirty="0" smtClean="0">
                <a:solidFill>
                  <a:schemeClr val="bg1">
                    <a:lumMod val="50000"/>
                  </a:schemeClr>
                </a:solidFill>
              </a:rPr>
              <a:t> Univ.</a:t>
            </a:r>
            <a:endParaRPr lang="ja-JP" altLang="en-US" sz="2800" dirty="0">
              <a:solidFill>
                <a:schemeClr val="bg1">
                  <a:lumMod val="50000"/>
                </a:schemeClr>
              </a:solidFill>
            </a:endParaRPr>
          </a:p>
        </p:txBody>
      </p:sp>
      <p:pic>
        <p:nvPicPr>
          <p:cNvPr id="4" name="Picture 7" descr="C:\Users\Guzik\Pictures\Backgrounds\caletlogo_v0801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88640"/>
            <a:ext cx="1753835" cy="1753835"/>
          </a:xfrm>
          <a:prstGeom prst="rect">
            <a:avLst/>
          </a:prstGeom>
          <a:noFill/>
          <a:extLst>
            <a:ext uri="{909E8E84-426E-40DD-AFC4-6F175D3DCCD1}">
              <a14:hiddenFill xmlns:a14="http://schemas.microsoft.com/office/drawing/2010/main">
                <a:solidFill>
                  <a:srgbClr val="FFFFFF"/>
                </a:solidFill>
              </a14:hiddenFill>
            </a:ext>
          </a:extLst>
        </p:spPr>
      </p:pic>
      <p:sp>
        <p:nvSpPr>
          <p:cNvPr id="6" name="テキスト ボックス 5"/>
          <p:cNvSpPr txBox="1"/>
          <p:nvPr/>
        </p:nvSpPr>
        <p:spPr>
          <a:xfrm>
            <a:off x="5251555" y="6309320"/>
            <a:ext cx="3634393" cy="369332"/>
          </a:xfrm>
          <a:prstGeom prst="rect">
            <a:avLst/>
          </a:prstGeom>
          <a:noFill/>
        </p:spPr>
        <p:txBody>
          <a:bodyPr wrap="none" rtlCol="0">
            <a:spAutoFit/>
          </a:bodyPr>
          <a:lstStyle/>
          <a:p>
            <a:r>
              <a:rPr lang="en-US" altLang="ja-JP" dirty="0" smtClean="0"/>
              <a:t>141016CALET-WCOC-asaoka-en.pptx</a:t>
            </a:r>
            <a:endParaRPr kumimoji="1" lang="ja-JP" altLang="en-US" dirty="0"/>
          </a:p>
        </p:txBody>
      </p:sp>
    </p:spTree>
    <p:extLst>
      <p:ext uri="{BB962C8B-B14F-4D97-AF65-F5344CB8AC3E}">
        <p14:creationId xmlns:p14="http://schemas.microsoft.com/office/powerpoint/2010/main" val="2636055397"/>
      </p:ext>
    </p:extLst>
  </p:cSld>
  <p:clrMapOvr>
    <a:masterClrMapping/>
  </p:clrMapOvr>
  <mc:AlternateContent xmlns:mc="http://schemas.openxmlformats.org/markup-compatibility/2006" xmlns:p14="http://schemas.microsoft.com/office/powerpoint/2010/main">
    <mc:Choice Requires="p14">
      <p:transition spd="slow" p14:dur="2000" advTm="5060"/>
    </mc:Choice>
    <mc:Fallback xmlns="">
      <p:transition spd="slow" advTm="506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46856" y="44624"/>
            <a:ext cx="8229600" cy="792088"/>
          </a:xfrm>
        </p:spPr>
        <p:txBody>
          <a:bodyPr>
            <a:normAutofit/>
          </a:bodyPr>
          <a:lstStyle/>
          <a:p>
            <a:r>
              <a:rPr lang="en-US" altLang="ja-JP" dirty="0" smtClean="0"/>
              <a:t>Real Time Monitor</a:t>
            </a:r>
            <a:endParaRPr kumimoji="1" lang="ja-JP" altLang="en-US" dirty="0"/>
          </a:p>
        </p:txBody>
      </p:sp>
      <p:sp>
        <p:nvSpPr>
          <p:cNvPr id="3" name="コンテンツ プレースホルダー 2"/>
          <p:cNvSpPr>
            <a:spLocks noGrp="1"/>
          </p:cNvSpPr>
          <p:nvPr>
            <p:ph idx="1"/>
          </p:nvPr>
        </p:nvSpPr>
        <p:spPr>
          <a:xfrm>
            <a:off x="457200" y="818241"/>
            <a:ext cx="8229600" cy="2970799"/>
          </a:xfrm>
        </p:spPr>
        <p:txBody>
          <a:bodyPr>
            <a:normAutofit fontScale="70000" lnSpcReduction="20000"/>
          </a:bodyPr>
          <a:lstStyle/>
          <a:p>
            <a:r>
              <a:rPr kumimoji="1" lang="en-US" altLang="ja-JP" dirty="0" smtClean="0"/>
              <a:t>CALET telemetry data packets are transferred from JAXA </a:t>
            </a:r>
            <a:r>
              <a:rPr lang="en-US" altLang="ja-JP" dirty="0" smtClean="0"/>
              <a:t>in </a:t>
            </a:r>
            <a:r>
              <a:rPr kumimoji="1" lang="en-US" altLang="ja-JP" dirty="0" smtClean="0"/>
              <a:t>real time</a:t>
            </a:r>
          </a:p>
          <a:p>
            <a:r>
              <a:rPr kumimoji="1" lang="en-US" altLang="ja-JP" dirty="0" smtClean="0"/>
              <a:t>Software development environment was prepared.</a:t>
            </a:r>
          </a:p>
          <a:p>
            <a:pPr lvl="1"/>
            <a:r>
              <a:rPr lang="en-US" altLang="ja-JP" dirty="0" smtClean="0"/>
              <a:t>Radiation Model </a:t>
            </a:r>
          </a:p>
          <a:p>
            <a:pPr lvl="1"/>
            <a:r>
              <a:rPr kumimoji="1" lang="en-US" altLang="ja-JP" dirty="0" smtClean="0"/>
              <a:t>Mission Data Controller (MDC) simulator</a:t>
            </a:r>
          </a:p>
          <a:p>
            <a:r>
              <a:rPr kumimoji="1" lang="en-US" altLang="ja-JP" dirty="0" smtClean="0"/>
              <a:t>QLs are in preparation </a:t>
            </a:r>
            <a:r>
              <a:rPr lang="en-US" altLang="ja-JP" dirty="0" smtClean="0"/>
              <a:t>by considering various </a:t>
            </a:r>
            <a:r>
              <a:rPr kumimoji="1" lang="en-US" altLang="ja-JP" dirty="0" smtClean="0"/>
              <a:t>operation situation</a:t>
            </a:r>
          </a:p>
          <a:p>
            <a:pPr lvl="1"/>
            <a:r>
              <a:rPr kumimoji="1" lang="en-US" altLang="ja-JP" dirty="0" smtClean="0"/>
              <a:t>Holding observation status in one window</a:t>
            </a:r>
          </a:p>
          <a:p>
            <a:pPr lvl="1"/>
            <a:r>
              <a:rPr lang="en-US" altLang="ja-JP" dirty="0" smtClean="0"/>
              <a:t>Detecting malfunction ASAP</a:t>
            </a:r>
            <a:endParaRPr kumimoji="1" lang="en-US" altLang="ja-JP" dirty="0" smtClean="0"/>
          </a:p>
          <a:p>
            <a:pPr lvl="1"/>
            <a:r>
              <a:rPr lang="en-US" altLang="ja-JP" dirty="0" smtClean="0"/>
              <a:t>Verifying detailed information as needed</a:t>
            </a:r>
          </a:p>
        </p:txBody>
      </p:sp>
      <p:sp>
        <p:nvSpPr>
          <p:cNvPr id="5" name="スライド番号プレースホルダー 4"/>
          <p:cNvSpPr>
            <a:spLocks noGrp="1"/>
          </p:cNvSpPr>
          <p:nvPr>
            <p:ph type="sldNum" sz="quarter" idx="12"/>
          </p:nvPr>
        </p:nvSpPr>
        <p:spPr/>
        <p:txBody>
          <a:bodyPr/>
          <a:lstStyle/>
          <a:p>
            <a:fld id="{F1E2762D-A146-4C38-9955-315369967875}" type="slidenum">
              <a:rPr kumimoji="1" lang="ja-JP" altLang="en-US" smtClean="0"/>
              <a:t>10</a:t>
            </a:fld>
            <a:endParaRPr kumimoji="1" lang="ja-JP" altLang="en-US"/>
          </a:p>
        </p:txBody>
      </p:sp>
      <p:grpSp>
        <p:nvGrpSpPr>
          <p:cNvPr id="7" name="図形グループ 10"/>
          <p:cNvGrpSpPr/>
          <p:nvPr/>
        </p:nvGrpSpPr>
        <p:grpSpPr>
          <a:xfrm>
            <a:off x="827584" y="3501008"/>
            <a:ext cx="7128792" cy="3167193"/>
            <a:chOff x="230375" y="2564904"/>
            <a:chExt cx="8590097" cy="3816424"/>
          </a:xfrm>
        </p:grpSpPr>
        <p:sp>
          <p:nvSpPr>
            <p:cNvPr id="10" name="正方形/長方形 9"/>
            <p:cNvSpPr/>
            <p:nvPr/>
          </p:nvSpPr>
          <p:spPr>
            <a:xfrm>
              <a:off x="251520" y="2564904"/>
              <a:ext cx="8568952" cy="381642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コンテンツ プレースホルダー 5"/>
            <p:cNvSpPr txBox="1">
              <a:spLocks/>
            </p:cNvSpPr>
            <p:nvPr/>
          </p:nvSpPr>
          <p:spPr>
            <a:xfrm>
              <a:off x="230375" y="2636912"/>
              <a:ext cx="3210440" cy="504057"/>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None/>
              </a:pPr>
              <a:r>
                <a:rPr lang="en-US" altLang="ja-JP" sz="2000" u="sng" dirty="0"/>
                <a:t>Concept of QL Monitoring </a:t>
              </a:r>
              <a:r>
                <a:rPr lang="en-US" altLang="ja-JP" sz="2000" u="sng" dirty="0" smtClean="0"/>
                <a:t>System</a:t>
              </a:r>
              <a:endParaRPr lang="en-US" altLang="ja-JP" sz="2000" u="sng" dirty="0"/>
            </a:p>
          </p:txBody>
        </p:sp>
        <p:pic>
          <p:nvPicPr>
            <p:cNvPr id="13" name="図 12" descr="QLSummary.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59149" y="2965676"/>
              <a:ext cx="2225702" cy="1687460"/>
            </a:xfrm>
            <a:prstGeom prst="rect">
              <a:avLst/>
            </a:prstGeom>
          </p:spPr>
        </p:pic>
        <p:pic>
          <p:nvPicPr>
            <p:cNvPr id="14" name="図 13" descr="QLEven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0987" y="3392813"/>
              <a:ext cx="2016224" cy="1254539"/>
            </a:xfrm>
            <a:prstGeom prst="rect">
              <a:avLst/>
            </a:prstGeom>
          </p:spPr>
        </p:pic>
        <p:pic>
          <p:nvPicPr>
            <p:cNvPr id="15" name="図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89215" y="5085185"/>
              <a:ext cx="1547280" cy="1160460"/>
            </a:xfrm>
            <a:prstGeom prst="rect">
              <a:avLst/>
            </a:prstGeom>
          </p:spPr>
        </p:pic>
        <p:pic>
          <p:nvPicPr>
            <p:cNvPr id="16" name="図 15" descr="QLOrbISS.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13880" y="3224778"/>
              <a:ext cx="2006785" cy="1284342"/>
            </a:xfrm>
            <a:prstGeom prst="rect">
              <a:avLst/>
            </a:prstGeom>
          </p:spPr>
        </p:pic>
        <p:sp>
          <p:nvSpPr>
            <p:cNvPr id="17" name="テキスト ボックス 16"/>
            <p:cNvSpPr txBox="1"/>
            <p:nvPr/>
          </p:nvSpPr>
          <p:spPr>
            <a:xfrm>
              <a:off x="3546641" y="2564904"/>
              <a:ext cx="1803085" cy="369332"/>
            </a:xfrm>
            <a:prstGeom prst="rect">
              <a:avLst/>
            </a:prstGeom>
            <a:noFill/>
          </p:spPr>
          <p:txBody>
            <a:bodyPr wrap="none" rtlCol="0">
              <a:spAutoFit/>
            </a:bodyPr>
            <a:lstStyle/>
            <a:p>
              <a:r>
                <a:rPr kumimoji="1" lang="en-US" altLang="ja-JP" u="sng" dirty="0" smtClean="0"/>
                <a:t>Summary Display</a:t>
              </a:r>
              <a:endParaRPr kumimoji="1" lang="ja-JP" altLang="en-US" u="sng" dirty="0"/>
            </a:p>
          </p:txBody>
        </p:sp>
        <p:sp>
          <p:nvSpPr>
            <p:cNvPr id="18" name="テキスト ボックス 17"/>
            <p:cNvSpPr txBox="1"/>
            <p:nvPr/>
          </p:nvSpPr>
          <p:spPr>
            <a:xfrm>
              <a:off x="837756" y="2911979"/>
              <a:ext cx="2123827" cy="445040"/>
            </a:xfrm>
            <a:prstGeom prst="rect">
              <a:avLst/>
            </a:prstGeom>
            <a:noFill/>
          </p:spPr>
          <p:txBody>
            <a:bodyPr wrap="square" rtlCol="0">
              <a:spAutoFit/>
            </a:bodyPr>
            <a:lstStyle/>
            <a:p>
              <a:r>
                <a:rPr kumimoji="1" lang="en-US" altLang="ja-JP" u="sng" dirty="0" smtClean="0"/>
                <a:t>Event Display</a:t>
              </a:r>
              <a:endParaRPr kumimoji="1" lang="ja-JP" altLang="en-US" u="sng" dirty="0"/>
            </a:p>
          </p:txBody>
        </p:sp>
        <p:sp>
          <p:nvSpPr>
            <p:cNvPr id="19" name="テキスト ボックス 18"/>
            <p:cNvSpPr txBox="1"/>
            <p:nvPr/>
          </p:nvSpPr>
          <p:spPr>
            <a:xfrm>
              <a:off x="3799839" y="4667121"/>
              <a:ext cx="2070499" cy="445040"/>
            </a:xfrm>
            <a:prstGeom prst="rect">
              <a:avLst/>
            </a:prstGeom>
            <a:noFill/>
          </p:spPr>
          <p:txBody>
            <a:bodyPr wrap="square" rtlCol="0">
              <a:spAutoFit/>
            </a:bodyPr>
            <a:lstStyle/>
            <a:p>
              <a:r>
                <a:rPr kumimoji="1" lang="en-US" altLang="ja-JP" u="sng" dirty="0" smtClean="0"/>
                <a:t>Trend Display</a:t>
              </a:r>
              <a:endParaRPr kumimoji="1" lang="ja-JP" altLang="en-US" u="sng" dirty="0"/>
            </a:p>
          </p:txBody>
        </p:sp>
        <p:sp>
          <p:nvSpPr>
            <p:cNvPr id="20" name="テキスト ボックス 19"/>
            <p:cNvSpPr txBox="1"/>
            <p:nvPr/>
          </p:nvSpPr>
          <p:spPr>
            <a:xfrm>
              <a:off x="6217412" y="2852935"/>
              <a:ext cx="2342754" cy="445040"/>
            </a:xfrm>
            <a:prstGeom prst="rect">
              <a:avLst/>
            </a:prstGeom>
            <a:noFill/>
          </p:spPr>
          <p:txBody>
            <a:bodyPr wrap="square" rtlCol="0">
              <a:spAutoFit/>
            </a:bodyPr>
            <a:lstStyle/>
            <a:p>
              <a:r>
                <a:rPr kumimoji="1" lang="en-US" altLang="ja-JP" u="sng" dirty="0" smtClean="0"/>
                <a:t>ISS Orbit Monitor</a:t>
              </a:r>
              <a:endParaRPr kumimoji="1" lang="ja-JP" altLang="en-US" u="sng" dirty="0"/>
            </a:p>
          </p:txBody>
        </p:sp>
      </p:grpSp>
      <p:pic>
        <p:nvPicPr>
          <p:cNvPr id="8" name="図 7" descr="140617pitest-nasa-3-caletql1.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324681" y="5592551"/>
            <a:ext cx="1911615" cy="896375"/>
          </a:xfrm>
          <a:prstGeom prst="rect">
            <a:avLst/>
          </a:prstGeom>
        </p:spPr>
      </p:pic>
      <p:sp>
        <p:nvSpPr>
          <p:cNvPr id="9" name="テキスト ボックス 8"/>
          <p:cNvSpPr txBox="1"/>
          <p:nvPr/>
        </p:nvSpPr>
        <p:spPr>
          <a:xfrm>
            <a:off x="5446524" y="5229200"/>
            <a:ext cx="1789771" cy="369332"/>
          </a:xfrm>
          <a:prstGeom prst="rect">
            <a:avLst/>
          </a:prstGeom>
          <a:noFill/>
        </p:spPr>
        <p:txBody>
          <a:bodyPr wrap="square" rtlCol="0">
            <a:spAutoFit/>
          </a:bodyPr>
          <a:lstStyle/>
          <a:p>
            <a:r>
              <a:rPr lang="en-US" altLang="ja-JP" u="sng" dirty="0" smtClean="0"/>
              <a:t>Text Monitor</a:t>
            </a:r>
            <a:endParaRPr kumimoji="1" lang="ja-JP" altLang="en-US" u="sng" dirty="0"/>
          </a:p>
        </p:txBody>
      </p:sp>
      <p:pic>
        <p:nvPicPr>
          <p:cNvPr id="6" name="図 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537183" y="5662441"/>
            <a:ext cx="2026705" cy="826485"/>
          </a:xfrm>
          <a:prstGeom prst="rect">
            <a:avLst/>
          </a:prstGeom>
        </p:spPr>
      </p:pic>
      <p:sp>
        <p:nvSpPr>
          <p:cNvPr id="21" name="テキスト ボックス 20"/>
          <p:cNvSpPr txBox="1"/>
          <p:nvPr/>
        </p:nvSpPr>
        <p:spPr>
          <a:xfrm>
            <a:off x="1597481" y="5234001"/>
            <a:ext cx="2110423" cy="369332"/>
          </a:xfrm>
          <a:prstGeom prst="rect">
            <a:avLst/>
          </a:prstGeom>
          <a:noFill/>
        </p:spPr>
        <p:txBody>
          <a:bodyPr wrap="square" rtlCol="0">
            <a:spAutoFit/>
          </a:bodyPr>
          <a:lstStyle/>
          <a:p>
            <a:r>
              <a:rPr kumimoji="1" lang="en-US" altLang="ja-JP" u="sng" dirty="0" smtClean="0"/>
              <a:t>Histogram Monitor</a:t>
            </a:r>
            <a:endParaRPr kumimoji="1" lang="ja-JP" altLang="en-US" u="sng" dirty="0"/>
          </a:p>
        </p:txBody>
      </p:sp>
    </p:spTree>
    <p:extLst>
      <p:ext uri="{BB962C8B-B14F-4D97-AF65-F5344CB8AC3E}">
        <p14:creationId xmlns:p14="http://schemas.microsoft.com/office/powerpoint/2010/main" val="2857256436"/>
      </p:ext>
    </p:extLst>
  </p:cSld>
  <p:clrMapOvr>
    <a:masterClrMapping/>
  </p:clrMapOvr>
  <mc:AlternateContent xmlns:mc="http://schemas.openxmlformats.org/markup-compatibility/2006" xmlns:p14="http://schemas.microsoft.com/office/powerpoint/2010/main">
    <mc:Choice Requires="p14">
      <p:transition spd="slow" p14:dur="2000" advTm="44568"/>
    </mc:Choice>
    <mc:Fallback xmlns="">
      <p:transition spd="slow" advTm="44568"/>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18654"/>
            <a:ext cx="8229600" cy="778098"/>
          </a:xfrm>
        </p:spPr>
        <p:txBody>
          <a:bodyPr/>
          <a:lstStyle/>
          <a:p>
            <a:r>
              <a:rPr lang="en-US" altLang="ja-JP" dirty="0" smtClean="0">
                <a:solidFill>
                  <a:schemeClr val="accent1"/>
                </a:solidFill>
              </a:rPr>
              <a:t>Real Time Data Monitoring System</a:t>
            </a:r>
            <a:endParaRPr kumimoji="1" lang="ja-JP" altLang="en-US" u="sng" dirty="0">
              <a:solidFill>
                <a:schemeClr val="accent1"/>
              </a:solidFill>
            </a:endParaRPr>
          </a:p>
        </p:txBody>
      </p:sp>
      <p:grpSp>
        <p:nvGrpSpPr>
          <p:cNvPr id="19" name="図形グループ 18"/>
          <p:cNvGrpSpPr/>
          <p:nvPr/>
        </p:nvGrpSpPr>
        <p:grpSpPr>
          <a:xfrm>
            <a:off x="251520" y="1772816"/>
            <a:ext cx="8568952" cy="4248472"/>
            <a:chOff x="251520" y="2348880"/>
            <a:chExt cx="8568952" cy="4248472"/>
          </a:xfrm>
        </p:grpSpPr>
        <p:grpSp>
          <p:nvGrpSpPr>
            <p:cNvPr id="20" name="図形グループ 19"/>
            <p:cNvGrpSpPr/>
            <p:nvPr/>
          </p:nvGrpSpPr>
          <p:grpSpPr>
            <a:xfrm>
              <a:off x="251520" y="2348880"/>
              <a:ext cx="8568952" cy="4248472"/>
              <a:chOff x="251520" y="2348880"/>
              <a:chExt cx="8568952" cy="4248472"/>
            </a:xfrm>
          </p:grpSpPr>
          <p:grpSp>
            <p:nvGrpSpPr>
              <p:cNvPr id="23" name="図形グループ 22"/>
              <p:cNvGrpSpPr/>
              <p:nvPr/>
            </p:nvGrpSpPr>
            <p:grpSpPr>
              <a:xfrm>
                <a:off x="251520" y="2348880"/>
                <a:ext cx="8568952" cy="4248472"/>
                <a:chOff x="251520" y="2348880"/>
                <a:chExt cx="8568952" cy="4248472"/>
              </a:xfrm>
            </p:grpSpPr>
            <p:sp>
              <p:nvSpPr>
                <p:cNvPr id="26" name="正方形/長方形 25"/>
                <p:cNvSpPr/>
                <p:nvPr/>
              </p:nvSpPr>
              <p:spPr>
                <a:xfrm>
                  <a:off x="251520" y="2348880"/>
                  <a:ext cx="8568952" cy="424847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コンテンツ プレースホルダー 5"/>
                <p:cNvSpPr txBox="1">
                  <a:spLocks/>
                </p:cNvSpPr>
                <p:nvPr/>
              </p:nvSpPr>
              <p:spPr>
                <a:xfrm>
                  <a:off x="395536" y="2636912"/>
                  <a:ext cx="2581885" cy="504056"/>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en-US" altLang="ja-JP" sz="2000" u="sng" dirty="0" smtClean="0"/>
                    <a:t>QL</a:t>
                  </a:r>
                  <a:r>
                    <a:rPr lang="ja-JP" altLang="en-US" sz="2000" u="sng" dirty="0" smtClean="0"/>
                    <a:t>モニタ画面のイメージ</a:t>
                  </a:r>
                  <a:endParaRPr lang="en-US" altLang="ja-JP" sz="2000" u="sng" dirty="0" smtClean="0"/>
                </a:p>
                <a:p>
                  <a:pPr marL="0" indent="0">
                    <a:buFont typeface="Arial" panose="020B0604020202020204" pitchFamily="34" charset="0"/>
                    <a:buNone/>
                  </a:pPr>
                  <a:endParaRPr lang="en-US" altLang="ja-JP" sz="900" dirty="0" smtClean="0"/>
                </a:p>
              </p:txBody>
            </p:sp>
            <p:pic>
              <p:nvPicPr>
                <p:cNvPr id="28" name="図 27" descr="QLSummary.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459149" y="2965676"/>
                  <a:ext cx="2225702" cy="1687460"/>
                </a:xfrm>
                <a:prstGeom prst="rect">
                  <a:avLst/>
                </a:prstGeom>
                <a:ln w="28575" cmpd="sng">
                  <a:noFill/>
                </a:ln>
              </p:spPr>
            </p:pic>
            <p:pic>
              <p:nvPicPr>
                <p:cNvPr id="29" name="図 28" descr="QLEvent.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3568" y="3326589"/>
                  <a:ext cx="2016224" cy="1254539"/>
                </a:xfrm>
                <a:prstGeom prst="rect">
                  <a:avLst/>
                </a:prstGeom>
              </p:spPr>
            </p:pic>
            <p:pic>
              <p:nvPicPr>
                <p:cNvPr id="30" name="図 2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07904" y="5085184"/>
                  <a:ext cx="1547278" cy="1160459"/>
                </a:xfrm>
                <a:prstGeom prst="rect">
                  <a:avLst/>
                </a:prstGeom>
              </p:spPr>
            </p:pic>
            <p:pic>
              <p:nvPicPr>
                <p:cNvPr id="31" name="図 30" descr="QLOrbISS.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13880" y="3224778"/>
                  <a:ext cx="2006785" cy="1284342"/>
                </a:xfrm>
                <a:prstGeom prst="rect">
                  <a:avLst/>
                </a:prstGeom>
              </p:spPr>
            </p:pic>
            <p:sp>
              <p:nvSpPr>
                <p:cNvPr id="32" name="テキスト ボックス 31"/>
                <p:cNvSpPr txBox="1"/>
                <p:nvPr/>
              </p:nvSpPr>
              <p:spPr>
                <a:xfrm>
                  <a:off x="3635896" y="2564904"/>
                  <a:ext cx="1803085" cy="369332"/>
                </a:xfrm>
                <a:prstGeom prst="rect">
                  <a:avLst/>
                </a:prstGeom>
                <a:noFill/>
              </p:spPr>
              <p:txBody>
                <a:bodyPr wrap="none" rtlCol="0">
                  <a:spAutoFit/>
                </a:bodyPr>
                <a:lstStyle/>
                <a:p>
                  <a:r>
                    <a:rPr kumimoji="1" lang="en-US" altLang="ja-JP" u="sng" dirty="0" smtClean="0">
                      <a:solidFill>
                        <a:srgbClr val="404040"/>
                      </a:solidFill>
                    </a:rPr>
                    <a:t>Summary Display</a:t>
                  </a:r>
                  <a:endParaRPr kumimoji="1" lang="ja-JP" altLang="en-US" u="sng" dirty="0">
                    <a:solidFill>
                      <a:srgbClr val="404040"/>
                    </a:solidFill>
                  </a:endParaRPr>
                </a:p>
              </p:txBody>
            </p:sp>
            <p:sp>
              <p:nvSpPr>
                <p:cNvPr id="33" name="テキスト ボックス 32"/>
                <p:cNvSpPr txBox="1"/>
                <p:nvPr/>
              </p:nvSpPr>
              <p:spPr>
                <a:xfrm>
                  <a:off x="969914" y="2987660"/>
                  <a:ext cx="1441846" cy="369332"/>
                </a:xfrm>
                <a:prstGeom prst="rect">
                  <a:avLst/>
                </a:prstGeom>
                <a:noFill/>
              </p:spPr>
              <p:txBody>
                <a:bodyPr wrap="none" rtlCol="0">
                  <a:spAutoFit/>
                </a:bodyPr>
                <a:lstStyle/>
                <a:p>
                  <a:r>
                    <a:rPr kumimoji="1" lang="en-US" altLang="ja-JP" u="sng" dirty="0" smtClean="0"/>
                    <a:t>Event Display</a:t>
                  </a:r>
                  <a:endParaRPr kumimoji="1" lang="ja-JP" altLang="en-US" u="sng" dirty="0"/>
                </a:p>
              </p:txBody>
            </p:sp>
            <p:sp>
              <p:nvSpPr>
                <p:cNvPr id="34" name="テキスト ボックス 33"/>
                <p:cNvSpPr txBox="1"/>
                <p:nvPr/>
              </p:nvSpPr>
              <p:spPr>
                <a:xfrm>
                  <a:off x="3761463" y="4667121"/>
                  <a:ext cx="1461796" cy="369332"/>
                </a:xfrm>
                <a:prstGeom prst="rect">
                  <a:avLst/>
                </a:prstGeom>
                <a:noFill/>
              </p:spPr>
              <p:txBody>
                <a:bodyPr wrap="none" rtlCol="0">
                  <a:spAutoFit/>
                </a:bodyPr>
                <a:lstStyle/>
                <a:p>
                  <a:r>
                    <a:rPr kumimoji="1" lang="en-US" altLang="ja-JP" u="sng" dirty="0" smtClean="0"/>
                    <a:t>Trend Display</a:t>
                  </a:r>
                  <a:endParaRPr kumimoji="1" lang="ja-JP" altLang="en-US" u="sng" dirty="0"/>
                </a:p>
              </p:txBody>
            </p:sp>
            <p:sp>
              <p:nvSpPr>
                <p:cNvPr id="35" name="テキスト ボックス 34"/>
                <p:cNvSpPr txBox="1"/>
                <p:nvPr/>
              </p:nvSpPr>
              <p:spPr>
                <a:xfrm>
                  <a:off x="6372200" y="2852936"/>
                  <a:ext cx="1817061" cy="369332"/>
                </a:xfrm>
                <a:prstGeom prst="rect">
                  <a:avLst/>
                </a:prstGeom>
                <a:noFill/>
              </p:spPr>
              <p:txBody>
                <a:bodyPr wrap="none" rtlCol="0">
                  <a:spAutoFit/>
                </a:bodyPr>
                <a:lstStyle/>
                <a:p>
                  <a:r>
                    <a:rPr kumimoji="1" lang="en-US" altLang="ja-JP" u="sng" dirty="0" smtClean="0"/>
                    <a:t>ISS Orbit Monitor</a:t>
                  </a:r>
                  <a:endParaRPr kumimoji="1" lang="ja-JP" altLang="en-US" u="sng" dirty="0"/>
                </a:p>
              </p:txBody>
            </p:sp>
          </p:grpSp>
          <p:pic>
            <p:nvPicPr>
              <p:cNvPr id="24" name="図 23" descr="140617pitest-nasa-3-caletql1.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436096" y="5085184"/>
                <a:ext cx="2303470" cy="1080120"/>
              </a:xfrm>
              <a:prstGeom prst="rect">
                <a:avLst/>
              </a:prstGeom>
            </p:spPr>
          </p:pic>
          <p:sp>
            <p:nvSpPr>
              <p:cNvPr id="25" name="テキスト ボックス 24"/>
              <p:cNvSpPr txBox="1"/>
              <p:nvPr/>
            </p:nvSpPr>
            <p:spPr>
              <a:xfrm>
                <a:off x="5796136" y="4725144"/>
                <a:ext cx="1415772" cy="369332"/>
              </a:xfrm>
              <a:prstGeom prst="rect">
                <a:avLst/>
              </a:prstGeom>
              <a:noFill/>
            </p:spPr>
            <p:txBody>
              <a:bodyPr wrap="none" rtlCol="0">
                <a:spAutoFit/>
              </a:bodyPr>
              <a:lstStyle/>
              <a:p>
                <a:r>
                  <a:rPr lang="en-US" altLang="ja-JP" u="sng" dirty="0" smtClean="0"/>
                  <a:t>Text Monitor</a:t>
                </a:r>
                <a:endParaRPr kumimoji="1" lang="ja-JP" altLang="en-US" u="sng" dirty="0"/>
              </a:p>
            </p:txBody>
          </p:sp>
        </p:grpSp>
        <p:pic>
          <p:nvPicPr>
            <p:cNvPr id="21" name="図 20" descr="QLHist.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259632" y="5157192"/>
              <a:ext cx="2232099" cy="908720"/>
            </a:xfrm>
            <a:prstGeom prst="rect">
              <a:avLst/>
            </a:prstGeom>
          </p:spPr>
        </p:pic>
        <p:sp>
          <p:nvSpPr>
            <p:cNvPr id="22" name="テキスト ボックス 21"/>
            <p:cNvSpPr txBox="1"/>
            <p:nvPr/>
          </p:nvSpPr>
          <p:spPr>
            <a:xfrm>
              <a:off x="1417655" y="4787860"/>
              <a:ext cx="1980029" cy="369332"/>
            </a:xfrm>
            <a:prstGeom prst="rect">
              <a:avLst/>
            </a:prstGeom>
            <a:noFill/>
          </p:spPr>
          <p:txBody>
            <a:bodyPr wrap="none" rtlCol="0">
              <a:spAutoFit/>
            </a:bodyPr>
            <a:lstStyle/>
            <a:p>
              <a:r>
                <a:rPr lang="en-US" altLang="ja-JP" u="sng" dirty="0" smtClean="0"/>
                <a:t>Histogram</a:t>
              </a:r>
              <a:r>
                <a:rPr kumimoji="1" lang="en-US" altLang="ja-JP" u="sng" dirty="0" smtClean="0"/>
                <a:t> Monitor</a:t>
              </a:r>
              <a:endParaRPr kumimoji="1" lang="ja-JP" altLang="en-US" u="sng" dirty="0"/>
            </a:p>
          </p:txBody>
        </p:sp>
      </p:grpSp>
      <p:sp>
        <p:nvSpPr>
          <p:cNvPr id="3" name="スライド番号プレースホルダー 2"/>
          <p:cNvSpPr>
            <a:spLocks noGrp="1"/>
          </p:cNvSpPr>
          <p:nvPr>
            <p:ph type="sldNum" sz="quarter" idx="12"/>
          </p:nvPr>
        </p:nvSpPr>
        <p:spPr/>
        <p:txBody>
          <a:bodyPr/>
          <a:lstStyle/>
          <a:p>
            <a:fld id="{5198E99D-A7ED-4182-B0A1-4FE35E04E180}" type="slidenum">
              <a:rPr kumimoji="1" lang="ja-JP" altLang="en-US" smtClean="0"/>
              <a:pPr/>
              <a:t>11</a:t>
            </a:fld>
            <a:endParaRPr kumimoji="1" lang="ja-JP" altLang="en-US" dirty="0"/>
          </a:p>
        </p:txBody>
      </p:sp>
      <p:grpSp>
        <p:nvGrpSpPr>
          <p:cNvPr id="51" name="図形グループ 50"/>
          <p:cNvGrpSpPr/>
          <p:nvPr/>
        </p:nvGrpSpPr>
        <p:grpSpPr>
          <a:xfrm>
            <a:off x="251520" y="1767403"/>
            <a:ext cx="8568952" cy="4248472"/>
            <a:chOff x="251520" y="1772816"/>
            <a:chExt cx="8568952" cy="4248472"/>
          </a:xfrm>
        </p:grpSpPr>
        <p:grpSp>
          <p:nvGrpSpPr>
            <p:cNvPr id="52" name="図形グループ 51"/>
            <p:cNvGrpSpPr/>
            <p:nvPr/>
          </p:nvGrpSpPr>
          <p:grpSpPr>
            <a:xfrm>
              <a:off x="251520" y="1772816"/>
              <a:ext cx="8568952" cy="4248472"/>
              <a:chOff x="251520" y="2348880"/>
              <a:chExt cx="8568952" cy="4248472"/>
            </a:xfrm>
          </p:grpSpPr>
          <p:sp>
            <p:nvSpPr>
              <p:cNvPr id="61" name="正方形/長方形 60"/>
              <p:cNvSpPr/>
              <p:nvPr/>
            </p:nvSpPr>
            <p:spPr>
              <a:xfrm>
                <a:off x="251520" y="2348880"/>
                <a:ext cx="8568952" cy="424847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コンテンツ プレースホルダー 5"/>
              <p:cNvSpPr txBox="1">
                <a:spLocks/>
              </p:cNvSpPr>
              <p:nvPr/>
            </p:nvSpPr>
            <p:spPr>
              <a:xfrm>
                <a:off x="323528" y="2426301"/>
                <a:ext cx="3816424" cy="50405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buFont typeface="Arial" panose="020B0604020202020204" pitchFamily="34" charset="0"/>
                  <a:buNone/>
                </a:pPr>
                <a:r>
                  <a:rPr lang="en-US" altLang="ja-JP" sz="2000" u="sng" dirty="0" smtClean="0"/>
                  <a:t>Concept of QL Monitoring System</a:t>
                </a:r>
              </a:p>
            </p:txBody>
          </p:sp>
        </p:grpSp>
        <p:grpSp>
          <p:nvGrpSpPr>
            <p:cNvPr id="53" name="図形グループ 52"/>
            <p:cNvGrpSpPr/>
            <p:nvPr/>
          </p:nvGrpSpPr>
          <p:grpSpPr>
            <a:xfrm>
              <a:off x="755575" y="2501822"/>
              <a:ext cx="7704857" cy="3447191"/>
              <a:chOff x="755575" y="2852936"/>
              <a:chExt cx="7704857" cy="3447191"/>
            </a:xfrm>
          </p:grpSpPr>
          <p:grpSp>
            <p:nvGrpSpPr>
              <p:cNvPr id="54" name="図形グループ 53"/>
              <p:cNvGrpSpPr/>
              <p:nvPr/>
            </p:nvGrpSpPr>
            <p:grpSpPr>
              <a:xfrm>
                <a:off x="755575" y="2852936"/>
                <a:ext cx="7704857" cy="3447191"/>
                <a:chOff x="755575" y="2852936"/>
                <a:chExt cx="7704857" cy="3447191"/>
              </a:xfrm>
            </p:grpSpPr>
            <p:sp>
              <p:nvSpPr>
                <p:cNvPr id="56" name="角丸四角形 55"/>
                <p:cNvSpPr/>
                <p:nvPr/>
              </p:nvSpPr>
              <p:spPr>
                <a:xfrm>
                  <a:off x="3131840" y="2852936"/>
                  <a:ext cx="2880320" cy="17281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u="sng" dirty="0" smtClean="0"/>
                    <a:t>Summary</a:t>
                  </a:r>
                  <a:r>
                    <a:rPr lang="en-US" altLang="ja-JP" u="sng" dirty="0"/>
                    <a:t> </a:t>
                  </a:r>
                  <a:r>
                    <a:rPr lang="en-US" altLang="ja-JP" u="sng" dirty="0" smtClean="0"/>
                    <a:t>Display</a:t>
                  </a:r>
                </a:p>
                <a:p>
                  <a:pPr marL="285750" indent="-285750">
                    <a:buFont typeface="Arial"/>
                    <a:buChar char="•"/>
                  </a:pPr>
                  <a:r>
                    <a:rPr lang="en-US" altLang="ja-JP" sz="1400" dirty="0" smtClean="0"/>
                    <a:t>Showing CALET </a:t>
                  </a:r>
                  <a:r>
                    <a:rPr lang="en-US" altLang="ja-JP" sz="1400" dirty="0"/>
                    <a:t>o</a:t>
                  </a:r>
                  <a:r>
                    <a:rPr lang="en-US" altLang="ja-JP" sz="1400" dirty="0" smtClean="0"/>
                    <a:t>peration status  in ONE WINDOW. Alerting operator by color and sound if something unexpected happens.</a:t>
                  </a:r>
                  <a:endParaRPr kumimoji="1" lang="ja-JP" altLang="en-US" sz="1400" dirty="0"/>
                </a:p>
              </p:txBody>
            </p:sp>
            <p:sp>
              <p:nvSpPr>
                <p:cNvPr id="57" name="角丸四角形 56"/>
                <p:cNvSpPr/>
                <p:nvPr/>
              </p:nvSpPr>
              <p:spPr>
                <a:xfrm>
                  <a:off x="755575" y="3005241"/>
                  <a:ext cx="2221845" cy="15567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u="sng" dirty="0" smtClean="0"/>
                    <a:t>Event Display</a:t>
                  </a:r>
                </a:p>
                <a:p>
                  <a:pPr marL="285750" indent="-285750">
                    <a:buFont typeface="Arial"/>
                    <a:buChar char="•"/>
                  </a:pPr>
                  <a:r>
                    <a:rPr lang="en-US" altLang="en-US" sz="1400" dirty="0" smtClean="0"/>
                    <a:t>Intuitive understanding of the detector status</a:t>
                  </a:r>
                  <a:endParaRPr lang="en-US" altLang="ja-JP" sz="1400" dirty="0"/>
                </a:p>
                <a:p>
                  <a:pPr marL="285750" indent="-285750">
                    <a:buFont typeface="Arial"/>
                    <a:buChar char="•"/>
                  </a:pPr>
                  <a:r>
                    <a:rPr lang="en-US" altLang="ja-JP" sz="1400" dirty="0" smtClean="0"/>
                    <a:t>Sensor health (dead/noisy channels)</a:t>
                  </a:r>
                  <a:endParaRPr kumimoji="1" lang="ja-JP" altLang="en-US" dirty="0"/>
                </a:p>
              </p:txBody>
            </p:sp>
            <p:sp>
              <p:nvSpPr>
                <p:cNvPr id="58" name="角丸四角形 57"/>
                <p:cNvSpPr/>
                <p:nvPr/>
              </p:nvSpPr>
              <p:spPr>
                <a:xfrm>
                  <a:off x="3491879" y="4780649"/>
                  <a:ext cx="2192971" cy="151947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u="sng" dirty="0" smtClean="0"/>
                    <a:t>Trend Display</a:t>
                  </a:r>
                </a:p>
                <a:p>
                  <a:pPr marL="285750" indent="-285750">
                    <a:buFont typeface="Arial"/>
                    <a:buChar char="•"/>
                  </a:pPr>
                  <a:r>
                    <a:rPr lang="en-US" altLang="ja-JP" sz="1400" dirty="0" smtClean="0"/>
                    <a:t>Check temporal variation</a:t>
                  </a:r>
                  <a:endParaRPr lang="en-US" altLang="ja-JP" sz="1400" dirty="0"/>
                </a:p>
                <a:p>
                  <a:pPr marL="285750" indent="-285750">
                    <a:buFont typeface="Arial"/>
                    <a:buChar char="•"/>
                  </a:pPr>
                  <a:r>
                    <a:rPr kumimoji="1" lang="en-US" altLang="ja-JP" sz="1400" dirty="0" smtClean="0"/>
                    <a:t>Predict future malfunction and estimate the cause</a:t>
                  </a:r>
                </a:p>
              </p:txBody>
            </p:sp>
            <p:sp>
              <p:nvSpPr>
                <p:cNvPr id="59" name="角丸四角形 58"/>
                <p:cNvSpPr/>
                <p:nvPr/>
              </p:nvSpPr>
              <p:spPr>
                <a:xfrm>
                  <a:off x="6156176" y="3065447"/>
                  <a:ext cx="2304256" cy="14257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u="sng" dirty="0" smtClean="0"/>
                    <a:t>ISS Orbit Monitor</a:t>
                  </a:r>
                </a:p>
                <a:p>
                  <a:pPr marL="285750" indent="-285750">
                    <a:buFont typeface="Arial"/>
                    <a:buChar char="•"/>
                  </a:pPr>
                  <a:r>
                    <a:rPr lang="en-US" altLang="ja-JP" sz="1400" dirty="0" smtClean="0"/>
                    <a:t>Inform scheduled operation based on orbit prediction</a:t>
                  </a:r>
                  <a:endParaRPr kumimoji="1" lang="en-US" altLang="ja-JP" sz="1400" dirty="0" smtClean="0"/>
                </a:p>
              </p:txBody>
            </p:sp>
            <p:sp>
              <p:nvSpPr>
                <p:cNvPr id="60" name="角丸四角形 59"/>
                <p:cNvSpPr/>
                <p:nvPr/>
              </p:nvSpPr>
              <p:spPr>
                <a:xfrm>
                  <a:off x="5868144" y="4869160"/>
                  <a:ext cx="2088232" cy="10711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u="sng" dirty="0" smtClean="0"/>
                    <a:t>Text Monitor</a:t>
                  </a:r>
                </a:p>
                <a:p>
                  <a:pPr marL="285750" indent="-285750">
                    <a:buFont typeface="Arial"/>
                    <a:buChar char="•"/>
                  </a:pPr>
                  <a:r>
                    <a:rPr lang="en-US" altLang="ja-JP" sz="1400" dirty="0" smtClean="0"/>
                    <a:t>Obtaining detailed information </a:t>
                  </a:r>
                </a:p>
                <a:p>
                  <a:pPr marL="285750" indent="-285750">
                    <a:buFont typeface="Arial"/>
                    <a:buChar char="•"/>
                  </a:pPr>
                  <a:endParaRPr lang="en-US" altLang="ja-JP" dirty="0" smtClean="0"/>
                </a:p>
              </p:txBody>
            </p:sp>
          </p:grpSp>
          <p:sp>
            <p:nvSpPr>
              <p:cNvPr id="55" name="角丸四角形 54"/>
              <p:cNvSpPr/>
              <p:nvPr/>
            </p:nvSpPr>
            <p:spPr>
              <a:xfrm>
                <a:off x="1187624" y="4869160"/>
                <a:ext cx="2088232" cy="10711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u="sng" dirty="0" smtClean="0"/>
                  <a:t>Histogram Monitor</a:t>
                </a:r>
              </a:p>
              <a:p>
                <a:pPr marL="285750" indent="-285750">
                  <a:buFont typeface="Arial"/>
                  <a:buChar char="•"/>
                </a:pPr>
                <a:r>
                  <a:rPr lang="en-US" altLang="ja-JP" sz="1400" dirty="0" smtClean="0"/>
                  <a:t>Obtaining detailed information</a:t>
                </a:r>
              </a:p>
              <a:p>
                <a:pPr marL="285750" indent="-285750">
                  <a:buFont typeface="Arial"/>
                  <a:buChar char="•"/>
                </a:pPr>
                <a:endParaRPr lang="en-US" altLang="ja-JP" dirty="0" smtClean="0"/>
              </a:p>
            </p:txBody>
          </p:sp>
        </p:grpSp>
      </p:grpSp>
    </p:spTree>
    <p:custDataLst>
      <p:tags r:id="rId1"/>
    </p:custDataLst>
    <p:extLst>
      <p:ext uri="{BB962C8B-B14F-4D97-AF65-F5344CB8AC3E}">
        <p14:creationId xmlns:p14="http://schemas.microsoft.com/office/powerpoint/2010/main" val="3726693903"/>
      </p:ext>
    </p:extLst>
  </p:cSld>
  <p:clrMapOvr>
    <a:masterClrMapping/>
  </p:clrMapOvr>
  <mc:AlternateContent xmlns:mc="http://schemas.openxmlformats.org/markup-compatibility/2006" xmlns:p14="http://schemas.microsoft.com/office/powerpoint/2010/main">
    <mc:Choice Requires="p14">
      <p:transition spd="slow" p14:dur="2000" advTm="85124"/>
    </mc:Choice>
    <mc:Fallback xmlns="">
      <p:transition spd="slow" advTm="8512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88640"/>
            <a:ext cx="8229600" cy="661786"/>
          </a:xfrm>
        </p:spPr>
        <p:txBody>
          <a:bodyPr>
            <a:normAutofit fontScale="90000"/>
          </a:bodyPr>
          <a:lstStyle/>
          <a:p>
            <a:r>
              <a:rPr kumimoji="1" lang="en-US" altLang="ja-JP" dirty="0" smtClean="0"/>
              <a:t>QL Example: Summary Display</a:t>
            </a:r>
            <a:endParaRPr kumimoji="1" lang="ja-JP" altLang="en-US" dirty="0"/>
          </a:p>
        </p:txBody>
      </p:sp>
      <p:pic>
        <p:nvPicPr>
          <p:cNvPr id="7" name="図 6" descr="QLSummary.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980728"/>
            <a:ext cx="7028229" cy="5328592"/>
          </a:xfrm>
          <a:prstGeom prst="rect">
            <a:avLst/>
          </a:prstGeom>
        </p:spPr>
      </p:pic>
      <p:sp>
        <p:nvSpPr>
          <p:cNvPr id="8" name="正方形/長方形 7"/>
          <p:cNvSpPr/>
          <p:nvPr/>
        </p:nvSpPr>
        <p:spPr>
          <a:xfrm>
            <a:off x="5076056" y="1988840"/>
            <a:ext cx="2304256" cy="288032"/>
          </a:xfrm>
          <a:prstGeom prst="rect">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200" dirty="0" smtClean="0">
                <a:solidFill>
                  <a:schemeClr val="tx1"/>
                </a:solidFill>
              </a:rPr>
              <a:t>Observation Condition Summary</a:t>
            </a:r>
          </a:p>
        </p:txBody>
      </p:sp>
      <p:sp>
        <p:nvSpPr>
          <p:cNvPr id="9" name="正方形/長方形 8"/>
          <p:cNvSpPr/>
          <p:nvPr/>
        </p:nvSpPr>
        <p:spPr>
          <a:xfrm>
            <a:off x="5076056" y="4149080"/>
            <a:ext cx="2088232" cy="288032"/>
          </a:xfrm>
          <a:prstGeom prst="rect">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1200" dirty="0" smtClean="0">
                <a:solidFill>
                  <a:schemeClr val="tx1"/>
                </a:solidFill>
              </a:rPr>
              <a:t>Observation Status Summary</a:t>
            </a:r>
            <a:endParaRPr kumimoji="1" lang="en-US" altLang="ja-JP" sz="1200" dirty="0" smtClean="0">
              <a:solidFill>
                <a:schemeClr val="tx1"/>
              </a:solidFill>
            </a:endParaRPr>
          </a:p>
        </p:txBody>
      </p:sp>
      <p:sp>
        <p:nvSpPr>
          <p:cNvPr id="10" name="正方形/長方形 9"/>
          <p:cNvSpPr/>
          <p:nvPr/>
        </p:nvSpPr>
        <p:spPr>
          <a:xfrm>
            <a:off x="2267744" y="3501008"/>
            <a:ext cx="805105" cy="288032"/>
          </a:xfrm>
          <a:prstGeom prst="rect">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200" dirty="0" smtClean="0">
                <a:solidFill>
                  <a:schemeClr val="tx1"/>
                </a:solidFill>
              </a:rPr>
              <a:t>Log</a:t>
            </a:r>
          </a:p>
        </p:txBody>
      </p:sp>
      <p:sp>
        <p:nvSpPr>
          <p:cNvPr id="11" name="正方形/長方形 10"/>
          <p:cNvSpPr/>
          <p:nvPr/>
        </p:nvSpPr>
        <p:spPr>
          <a:xfrm>
            <a:off x="1907704" y="2060848"/>
            <a:ext cx="1512168" cy="288032"/>
          </a:xfrm>
          <a:prstGeom prst="rect">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200" dirty="0" smtClean="0">
                <a:solidFill>
                  <a:schemeClr val="tx1"/>
                </a:solidFill>
              </a:rPr>
              <a:t>Time and Position</a:t>
            </a:r>
          </a:p>
        </p:txBody>
      </p:sp>
      <p:sp>
        <p:nvSpPr>
          <p:cNvPr id="12" name="正方形/長方形 11"/>
          <p:cNvSpPr/>
          <p:nvPr/>
        </p:nvSpPr>
        <p:spPr>
          <a:xfrm>
            <a:off x="3072849" y="936424"/>
            <a:ext cx="2867303" cy="288032"/>
          </a:xfrm>
          <a:prstGeom prst="rect">
            <a:avLst/>
          </a:prstGeom>
          <a:solidFill>
            <a:srgbClr val="FFFFFF"/>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200" dirty="0" smtClean="0">
                <a:solidFill>
                  <a:schemeClr val="tx1"/>
                </a:solidFill>
              </a:rPr>
              <a:t>CALET</a:t>
            </a:r>
            <a:r>
              <a:rPr lang="ja-JP" altLang="en-US" sz="1200" dirty="0" smtClean="0">
                <a:solidFill>
                  <a:schemeClr val="tx1"/>
                </a:solidFill>
              </a:rPr>
              <a:t> </a:t>
            </a:r>
            <a:r>
              <a:rPr lang="en-US" altLang="ja-JP" sz="1200" dirty="0" smtClean="0">
                <a:solidFill>
                  <a:schemeClr val="tx1"/>
                </a:solidFill>
              </a:rPr>
              <a:t>Observation Status Summary</a:t>
            </a:r>
            <a:endParaRPr kumimoji="1" lang="en-US" altLang="ja-JP" sz="1200" dirty="0" smtClean="0">
              <a:solidFill>
                <a:schemeClr val="tx1"/>
              </a:solidFill>
            </a:endParaRPr>
          </a:p>
        </p:txBody>
      </p:sp>
      <p:sp>
        <p:nvSpPr>
          <p:cNvPr id="13" name="テキスト ボックス 12"/>
          <p:cNvSpPr txBox="1"/>
          <p:nvPr/>
        </p:nvSpPr>
        <p:spPr>
          <a:xfrm>
            <a:off x="1879692" y="4901446"/>
            <a:ext cx="1540180" cy="369332"/>
          </a:xfrm>
          <a:prstGeom prst="rect">
            <a:avLst/>
          </a:prstGeom>
          <a:noFill/>
        </p:spPr>
        <p:txBody>
          <a:bodyPr wrap="none" rtlCol="0">
            <a:spAutoFit/>
          </a:bodyPr>
          <a:lstStyle/>
          <a:p>
            <a:r>
              <a:rPr kumimoji="1" lang="en-US" altLang="ja-JP" i="1" dirty="0" smtClean="0">
                <a:solidFill>
                  <a:srgbClr val="FF0000"/>
                </a:solidFill>
              </a:rPr>
              <a:t>PRELIMINARY</a:t>
            </a:r>
            <a:endParaRPr kumimoji="1" lang="ja-JP" altLang="en-US" i="1" dirty="0">
              <a:solidFill>
                <a:srgbClr val="FF0000"/>
              </a:solidFill>
            </a:endParaRPr>
          </a:p>
        </p:txBody>
      </p:sp>
      <p:sp>
        <p:nvSpPr>
          <p:cNvPr id="5" name="スライド番号プレースホルダー 4"/>
          <p:cNvSpPr>
            <a:spLocks noGrp="1"/>
          </p:cNvSpPr>
          <p:nvPr>
            <p:ph type="sldNum" sz="quarter" idx="12"/>
          </p:nvPr>
        </p:nvSpPr>
        <p:spPr/>
        <p:txBody>
          <a:bodyPr/>
          <a:lstStyle/>
          <a:p>
            <a:fld id="{5198E99D-A7ED-4182-B0A1-4FE35E04E180}" type="slidenum">
              <a:rPr kumimoji="1" lang="ja-JP" altLang="en-US" smtClean="0"/>
              <a:pPr/>
              <a:t>12</a:t>
            </a:fld>
            <a:endParaRPr kumimoji="1" lang="ja-JP" altLang="en-US" dirty="0"/>
          </a:p>
        </p:txBody>
      </p:sp>
    </p:spTree>
    <p:custDataLst>
      <p:tags r:id="rId1"/>
    </p:custDataLst>
    <p:extLst>
      <p:ext uri="{BB962C8B-B14F-4D97-AF65-F5344CB8AC3E}">
        <p14:creationId xmlns:p14="http://schemas.microsoft.com/office/powerpoint/2010/main" val="2703793126"/>
      </p:ext>
    </p:extLst>
  </p:cSld>
  <p:clrMapOvr>
    <a:masterClrMapping/>
  </p:clrMapOvr>
  <mc:AlternateContent xmlns:mc="http://schemas.openxmlformats.org/markup-compatibility/2006" xmlns:p14="http://schemas.microsoft.com/office/powerpoint/2010/main">
    <mc:Choice Requires="p14">
      <p:transition spd="slow" p14:dur="2000" advTm="6223"/>
    </mc:Choice>
    <mc:Fallback xmlns="">
      <p:transition spd="slow" advTm="622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1047994"/>
            <a:ext cx="8571429" cy="5333333"/>
          </a:xfrm>
          <a:prstGeom prst="rect">
            <a:avLst/>
          </a:prstGeom>
        </p:spPr>
      </p:pic>
      <p:sp>
        <p:nvSpPr>
          <p:cNvPr id="2" name="タイトル 1"/>
          <p:cNvSpPr>
            <a:spLocks noGrp="1"/>
          </p:cNvSpPr>
          <p:nvPr>
            <p:ph type="title"/>
          </p:nvPr>
        </p:nvSpPr>
        <p:spPr>
          <a:xfrm>
            <a:off x="214278" y="188640"/>
            <a:ext cx="8750210" cy="778098"/>
          </a:xfrm>
        </p:spPr>
        <p:txBody>
          <a:bodyPr>
            <a:normAutofit/>
          </a:bodyPr>
          <a:lstStyle/>
          <a:p>
            <a:r>
              <a:rPr kumimoji="1" lang="en-US" altLang="ja-JP" dirty="0" smtClean="0"/>
              <a:t>QL</a:t>
            </a:r>
            <a:r>
              <a:rPr lang="ja-JP" altLang="en-US" dirty="0"/>
              <a:t> </a:t>
            </a:r>
            <a:r>
              <a:rPr lang="en-US" altLang="ja-JP" dirty="0" smtClean="0"/>
              <a:t>Example</a:t>
            </a:r>
            <a:r>
              <a:rPr kumimoji="1" lang="en-US" altLang="ja-JP" dirty="0" smtClean="0"/>
              <a:t>: Event Display</a:t>
            </a:r>
            <a:endParaRPr kumimoji="1" lang="ja-JP" altLang="en-US" dirty="0"/>
          </a:p>
        </p:txBody>
      </p:sp>
      <p:sp>
        <p:nvSpPr>
          <p:cNvPr id="8" name="テキスト ボックス 7"/>
          <p:cNvSpPr txBox="1"/>
          <p:nvPr/>
        </p:nvSpPr>
        <p:spPr>
          <a:xfrm>
            <a:off x="3635896" y="5085184"/>
            <a:ext cx="1540180" cy="369332"/>
          </a:xfrm>
          <a:prstGeom prst="rect">
            <a:avLst/>
          </a:prstGeom>
          <a:noFill/>
        </p:spPr>
        <p:txBody>
          <a:bodyPr wrap="none" rtlCol="0">
            <a:spAutoFit/>
          </a:bodyPr>
          <a:lstStyle/>
          <a:p>
            <a:r>
              <a:rPr kumimoji="1" lang="en-US" altLang="ja-JP" i="1" dirty="0" smtClean="0">
                <a:solidFill>
                  <a:srgbClr val="FF0000"/>
                </a:solidFill>
              </a:rPr>
              <a:t>PRELIMINARY</a:t>
            </a:r>
            <a:endParaRPr kumimoji="1" lang="ja-JP" altLang="en-US" i="1" dirty="0">
              <a:solidFill>
                <a:srgbClr val="FF0000"/>
              </a:solidFill>
            </a:endParaRPr>
          </a:p>
        </p:txBody>
      </p:sp>
      <p:sp>
        <p:nvSpPr>
          <p:cNvPr id="4" name="スライド番号プレースホルダー 3"/>
          <p:cNvSpPr>
            <a:spLocks noGrp="1"/>
          </p:cNvSpPr>
          <p:nvPr>
            <p:ph type="sldNum" sz="quarter" idx="12"/>
          </p:nvPr>
        </p:nvSpPr>
        <p:spPr/>
        <p:txBody>
          <a:bodyPr/>
          <a:lstStyle/>
          <a:p>
            <a:fld id="{5198E99D-A7ED-4182-B0A1-4FE35E04E180}" type="slidenum">
              <a:rPr kumimoji="1" lang="ja-JP" altLang="en-US" smtClean="0"/>
              <a:pPr/>
              <a:t>13</a:t>
            </a:fld>
            <a:endParaRPr kumimoji="1" lang="ja-JP" altLang="en-US" dirty="0"/>
          </a:p>
        </p:txBody>
      </p:sp>
      <p:sp>
        <p:nvSpPr>
          <p:cNvPr id="5" name="正方形/長方形 4"/>
          <p:cNvSpPr/>
          <p:nvPr/>
        </p:nvSpPr>
        <p:spPr>
          <a:xfrm>
            <a:off x="7308304" y="1268760"/>
            <a:ext cx="576064" cy="1656184"/>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正方形/長方形 8"/>
          <p:cNvSpPr/>
          <p:nvPr/>
        </p:nvSpPr>
        <p:spPr>
          <a:xfrm>
            <a:off x="611560" y="1268760"/>
            <a:ext cx="576064" cy="1944216"/>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0" name="正方形/長方形 9"/>
          <p:cNvSpPr/>
          <p:nvPr/>
        </p:nvSpPr>
        <p:spPr>
          <a:xfrm>
            <a:off x="7009200" y="3068960"/>
            <a:ext cx="1091192" cy="1440160"/>
          </a:xfrm>
          <a:prstGeom prst="rect">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p:cNvSpPr txBox="1"/>
          <p:nvPr/>
        </p:nvSpPr>
        <p:spPr>
          <a:xfrm>
            <a:off x="500646" y="3193812"/>
            <a:ext cx="1047018" cy="523220"/>
          </a:xfrm>
          <a:prstGeom prst="rect">
            <a:avLst/>
          </a:prstGeom>
          <a:noFill/>
        </p:spPr>
        <p:txBody>
          <a:bodyPr wrap="none" rtlCol="0">
            <a:spAutoFit/>
          </a:bodyPr>
          <a:lstStyle/>
          <a:p>
            <a:r>
              <a:rPr kumimoji="1" lang="en-US" altLang="ja-JP" sz="1400" dirty="0" smtClean="0">
                <a:solidFill>
                  <a:srgbClr val="FFFF00"/>
                </a:solidFill>
              </a:rPr>
              <a:t>Trigger </a:t>
            </a:r>
            <a:br>
              <a:rPr kumimoji="1" lang="en-US" altLang="ja-JP" sz="1400" dirty="0" smtClean="0">
                <a:solidFill>
                  <a:srgbClr val="FFFF00"/>
                </a:solidFill>
              </a:rPr>
            </a:br>
            <a:r>
              <a:rPr kumimoji="1" lang="en-US" altLang="ja-JP" sz="1400" dirty="0" smtClean="0">
                <a:solidFill>
                  <a:srgbClr val="FFFF00"/>
                </a:solidFill>
              </a:rPr>
              <a:t>information</a:t>
            </a:r>
            <a:endParaRPr kumimoji="1" lang="ja-JP" altLang="en-US" sz="1400" dirty="0">
              <a:solidFill>
                <a:srgbClr val="FFFF00"/>
              </a:solidFill>
            </a:endParaRPr>
          </a:p>
        </p:txBody>
      </p:sp>
    </p:spTree>
    <p:extLst>
      <p:ext uri="{BB962C8B-B14F-4D97-AF65-F5344CB8AC3E}">
        <p14:creationId xmlns:p14="http://schemas.microsoft.com/office/powerpoint/2010/main" val="2483858180"/>
      </p:ext>
    </p:extLst>
  </p:cSld>
  <p:clrMapOvr>
    <a:masterClrMapping/>
  </p:clrMapOvr>
  <mc:AlternateContent xmlns:mc="http://schemas.openxmlformats.org/markup-compatibility/2006" xmlns:p14="http://schemas.microsoft.com/office/powerpoint/2010/main">
    <mc:Choice Requires="p14">
      <p:transition spd="slow" p14:dur="2000" advTm="2027"/>
    </mc:Choice>
    <mc:Fallback xmlns="">
      <p:transition spd="slow" advTm="2027"/>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4278" y="188640"/>
            <a:ext cx="8750210" cy="778098"/>
          </a:xfrm>
        </p:spPr>
        <p:txBody>
          <a:bodyPr>
            <a:noAutofit/>
          </a:bodyPr>
          <a:lstStyle/>
          <a:p>
            <a:r>
              <a:rPr kumimoji="1" lang="en-US" altLang="ja-JP" sz="3600" dirty="0" smtClean="0"/>
              <a:t>QL</a:t>
            </a:r>
            <a:r>
              <a:rPr lang="ja-JP" altLang="en-US" sz="3600" dirty="0"/>
              <a:t> </a:t>
            </a:r>
            <a:r>
              <a:rPr lang="en-US" altLang="ja-JP" sz="3600" dirty="0" smtClean="0"/>
              <a:t>Example</a:t>
            </a:r>
            <a:r>
              <a:rPr kumimoji="1" lang="en-US" altLang="ja-JP" sz="3600" dirty="0" smtClean="0"/>
              <a:t>: Event Display</a:t>
            </a:r>
            <a:r>
              <a:rPr lang="en-US" altLang="ja-JP" sz="3600" dirty="0"/>
              <a:t> </a:t>
            </a:r>
            <a:r>
              <a:rPr lang="en-US" altLang="ja-JP" sz="3600" dirty="0" smtClean="0"/>
              <a:t>[Integral Mode]</a:t>
            </a:r>
            <a:endParaRPr kumimoji="1" lang="ja-JP" altLang="en-US" sz="3600" dirty="0"/>
          </a:p>
        </p:txBody>
      </p:sp>
      <p:sp>
        <p:nvSpPr>
          <p:cNvPr id="6" name="テキスト ボックス 5"/>
          <p:cNvSpPr txBox="1"/>
          <p:nvPr/>
        </p:nvSpPr>
        <p:spPr>
          <a:xfrm>
            <a:off x="6876256" y="3933056"/>
            <a:ext cx="1540180" cy="369332"/>
          </a:xfrm>
          <a:prstGeom prst="rect">
            <a:avLst/>
          </a:prstGeom>
          <a:noFill/>
        </p:spPr>
        <p:txBody>
          <a:bodyPr wrap="none" rtlCol="0">
            <a:spAutoFit/>
          </a:bodyPr>
          <a:lstStyle/>
          <a:p>
            <a:r>
              <a:rPr kumimoji="1" lang="en-US" altLang="ja-JP" i="1" dirty="0" smtClean="0">
                <a:solidFill>
                  <a:srgbClr val="FF0000"/>
                </a:solidFill>
              </a:rPr>
              <a:t>PRELIMINARY</a:t>
            </a:r>
            <a:endParaRPr kumimoji="1" lang="ja-JP" altLang="en-US" i="1" dirty="0">
              <a:solidFill>
                <a:srgbClr val="FF0000"/>
              </a:solidFill>
            </a:endParaRPr>
          </a:p>
        </p:txBody>
      </p:sp>
      <p:sp>
        <p:nvSpPr>
          <p:cNvPr id="3" name="テキスト ボックス 2"/>
          <p:cNvSpPr txBox="1"/>
          <p:nvPr/>
        </p:nvSpPr>
        <p:spPr>
          <a:xfrm>
            <a:off x="971600" y="1340768"/>
            <a:ext cx="2533322" cy="369332"/>
          </a:xfrm>
          <a:prstGeom prst="rect">
            <a:avLst/>
          </a:prstGeom>
          <a:noFill/>
        </p:spPr>
        <p:txBody>
          <a:bodyPr wrap="none" rtlCol="0">
            <a:spAutoFit/>
          </a:bodyPr>
          <a:lstStyle/>
          <a:p>
            <a:r>
              <a:rPr kumimoji="1" lang="en-US" altLang="ja-JP" u="sng" dirty="0" smtClean="0"/>
              <a:t>ADC Value Integral Mode</a:t>
            </a:r>
            <a:endParaRPr kumimoji="1" lang="ja-JP" altLang="en-US" u="sng" dirty="0"/>
          </a:p>
        </p:txBody>
      </p:sp>
      <p:sp>
        <p:nvSpPr>
          <p:cNvPr id="5" name="テキスト ボックス 4"/>
          <p:cNvSpPr txBox="1"/>
          <p:nvPr/>
        </p:nvSpPr>
        <p:spPr>
          <a:xfrm>
            <a:off x="5868144" y="1340768"/>
            <a:ext cx="2906821" cy="369332"/>
          </a:xfrm>
          <a:prstGeom prst="rect">
            <a:avLst/>
          </a:prstGeom>
          <a:noFill/>
        </p:spPr>
        <p:txBody>
          <a:bodyPr wrap="none" rtlCol="0">
            <a:spAutoFit/>
          </a:bodyPr>
          <a:lstStyle/>
          <a:p>
            <a:r>
              <a:rPr kumimoji="1" lang="en-US" altLang="ja-JP" u="sng" dirty="0" smtClean="0"/>
              <a:t>Number of Hit Integral Mode</a:t>
            </a:r>
            <a:endParaRPr kumimoji="1" lang="ja-JP" altLang="en-US" u="sng" dirty="0"/>
          </a:p>
        </p:txBody>
      </p:sp>
      <p:sp>
        <p:nvSpPr>
          <p:cNvPr id="11" name="コンテンツ プレースホルダー 2"/>
          <p:cNvSpPr>
            <a:spLocks noGrp="1"/>
          </p:cNvSpPr>
          <p:nvPr>
            <p:ph idx="1"/>
          </p:nvPr>
        </p:nvSpPr>
        <p:spPr>
          <a:xfrm>
            <a:off x="457200" y="4653136"/>
            <a:ext cx="8229600" cy="1473027"/>
          </a:xfrm>
        </p:spPr>
        <p:txBody>
          <a:bodyPr>
            <a:normAutofit/>
          </a:bodyPr>
          <a:lstStyle/>
          <a:p>
            <a:r>
              <a:rPr lang="en-US" altLang="ja-JP" sz="2400" dirty="0" smtClean="0"/>
              <a:t>Integral display modes are implemented. </a:t>
            </a:r>
            <a:endParaRPr kumimoji="1" lang="en-US" altLang="ja-JP" sz="2400" dirty="0" smtClean="0"/>
          </a:p>
          <a:p>
            <a:pPr lvl="1"/>
            <a:r>
              <a:rPr kumimoji="1" lang="en-US" altLang="ja-JP" sz="2000" dirty="0" smtClean="0"/>
              <a:t>Find Dead Channels</a:t>
            </a:r>
          </a:p>
          <a:p>
            <a:pPr lvl="1"/>
            <a:r>
              <a:rPr lang="en-US" altLang="ja-JP" sz="2000" dirty="0" smtClean="0"/>
              <a:t>Find Hot Channels</a:t>
            </a:r>
            <a:endParaRPr kumimoji="1" lang="ja-JP" altLang="en-US" sz="2000" dirty="0"/>
          </a:p>
        </p:txBody>
      </p:sp>
      <p:sp>
        <p:nvSpPr>
          <p:cNvPr id="7" name="スライド番号プレースホルダー 6"/>
          <p:cNvSpPr>
            <a:spLocks noGrp="1"/>
          </p:cNvSpPr>
          <p:nvPr>
            <p:ph type="sldNum" sz="quarter" idx="12"/>
          </p:nvPr>
        </p:nvSpPr>
        <p:spPr/>
        <p:txBody>
          <a:bodyPr/>
          <a:lstStyle/>
          <a:p>
            <a:fld id="{5198E99D-A7ED-4182-B0A1-4FE35E04E180}" type="slidenum">
              <a:rPr kumimoji="1" lang="ja-JP" altLang="en-US" smtClean="0"/>
              <a:pPr/>
              <a:t>14</a:t>
            </a:fld>
            <a:endParaRPr kumimoji="1" lang="ja-JP" altLang="en-US" dirty="0"/>
          </a:p>
        </p:txBody>
      </p:sp>
      <p:pic>
        <p:nvPicPr>
          <p:cNvPr id="8" name="マイムービー 1.m4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5"/>
          <a:srcRect l="-70" t="24955" r="70" b="24826"/>
          <a:stretch/>
        </p:blipFill>
        <p:spPr>
          <a:xfrm>
            <a:off x="-6424" y="1844543"/>
            <a:ext cx="9144000" cy="2583025"/>
          </a:xfrm>
          <a:prstGeom prst="rect">
            <a:avLst/>
          </a:prstGeom>
        </p:spPr>
      </p:pic>
      <p:sp>
        <p:nvSpPr>
          <p:cNvPr id="12" name="テキスト ボックス 11"/>
          <p:cNvSpPr txBox="1"/>
          <p:nvPr/>
        </p:nvSpPr>
        <p:spPr>
          <a:xfrm>
            <a:off x="7424308" y="3970924"/>
            <a:ext cx="1540180" cy="369332"/>
          </a:xfrm>
          <a:prstGeom prst="rect">
            <a:avLst/>
          </a:prstGeom>
          <a:noFill/>
        </p:spPr>
        <p:txBody>
          <a:bodyPr wrap="none" rtlCol="0">
            <a:spAutoFit/>
          </a:bodyPr>
          <a:lstStyle/>
          <a:p>
            <a:r>
              <a:rPr kumimoji="1" lang="en-US" altLang="ja-JP" i="1" dirty="0" smtClean="0">
                <a:solidFill>
                  <a:srgbClr val="FF0000"/>
                </a:solidFill>
              </a:rPr>
              <a:t>PRELIMINARY</a:t>
            </a:r>
            <a:endParaRPr kumimoji="1" lang="ja-JP" altLang="en-US" i="1" dirty="0">
              <a:solidFill>
                <a:srgbClr val="FF0000"/>
              </a:solidFill>
            </a:endParaRPr>
          </a:p>
        </p:txBody>
      </p:sp>
    </p:spTree>
    <p:extLst>
      <p:ext uri="{BB962C8B-B14F-4D97-AF65-F5344CB8AC3E}">
        <p14:creationId xmlns:p14="http://schemas.microsoft.com/office/powerpoint/2010/main" val="281398551"/>
      </p:ext>
    </p:extLst>
  </p:cSld>
  <p:clrMapOvr>
    <a:masterClrMapping/>
  </p:clrMapOvr>
  <mc:AlternateContent xmlns:mc="http://schemas.openxmlformats.org/markup-compatibility/2006" xmlns:p14="http://schemas.microsoft.com/office/powerpoint/2010/main">
    <mc:Choice Requires="p14">
      <p:transition spd="slow" p14:dur="2000" advTm="2836"/>
    </mc:Choice>
    <mc:Fallback xmlns="">
      <p:transition spd="slow" advTm="2836"/>
    </mc:Fallback>
  </mc:AlternateContent>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vol="80000">
                <p:cTn id="7" fill="hold" display="0">
                  <p:stCondLst>
                    <p:cond delay="indefinite"/>
                  </p:stCondLst>
                </p:cTn>
                <p:tgtEl>
                  <p:spTgt spid="8"/>
                </p:tgtEl>
              </p:cMediaNode>
            </p:video>
          </p:childTnLst>
        </p:cTn>
      </p:par>
    </p:tnLst>
  </p:timing>
  <p:extLst mod="1"/>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2800" dirty="0" smtClean="0"/>
              <a:t>QL Example: ISS Orbit Monitor </a:t>
            </a:r>
            <a:br>
              <a:rPr lang="en-US" altLang="ja-JP" sz="2800" dirty="0" smtClean="0"/>
            </a:br>
            <a:r>
              <a:rPr lang="en-US" altLang="ja-JP" sz="2800" dirty="0" smtClean="0"/>
              <a:t> in World </a:t>
            </a:r>
            <a:r>
              <a:rPr lang="en-US" altLang="ja-JP" sz="2800" dirty="0"/>
              <a:t>Geodetic </a:t>
            </a:r>
            <a:r>
              <a:rPr lang="en-US" altLang="ja-JP" sz="2800" dirty="0" smtClean="0"/>
              <a:t>System [WGS] </a:t>
            </a:r>
            <a:endParaRPr lang="ja-JP" altLang="en-US" sz="2800" dirty="0"/>
          </a:p>
        </p:txBody>
      </p:sp>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091" y="1531532"/>
            <a:ext cx="6492149" cy="4154975"/>
          </a:xfrm>
          <a:prstGeom prst="rect">
            <a:avLst/>
          </a:prstGeom>
        </p:spPr>
      </p:pic>
      <p:sp>
        <p:nvSpPr>
          <p:cNvPr id="5" name="テキスト ボックス 4"/>
          <p:cNvSpPr txBox="1"/>
          <p:nvPr/>
        </p:nvSpPr>
        <p:spPr>
          <a:xfrm>
            <a:off x="2627784" y="3717032"/>
            <a:ext cx="954107" cy="307777"/>
          </a:xfrm>
          <a:prstGeom prst="rect">
            <a:avLst/>
          </a:prstGeom>
          <a:solidFill>
            <a:srgbClr val="FFFFFF"/>
          </a:solidFill>
          <a:ln>
            <a:solidFill>
              <a:srgbClr val="FF0000"/>
            </a:solidFill>
          </a:ln>
        </p:spPr>
        <p:txBody>
          <a:bodyPr wrap="none" rtlCol="0">
            <a:spAutoFit/>
          </a:bodyPr>
          <a:lstStyle/>
          <a:p>
            <a:r>
              <a:rPr kumimoji="1" lang="en-US" altLang="ja-JP" sz="1400" dirty="0" smtClean="0"/>
              <a:t>ISS(CALET)</a:t>
            </a:r>
          </a:p>
        </p:txBody>
      </p:sp>
      <p:sp>
        <p:nvSpPr>
          <p:cNvPr id="9" name="テキスト ボックス 8"/>
          <p:cNvSpPr txBox="1"/>
          <p:nvPr/>
        </p:nvSpPr>
        <p:spPr>
          <a:xfrm>
            <a:off x="2771800" y="2708920"/>
            <a:ext cx="696024" cy="307777"/>
          </a:xfrm>
          <a:prstGeom prst="rect">
            <a:avLst/>
          </a:prstGeom>
          <a:solidFill>
            <a:srgbClr val="FFFFFF"/>
          </a:solidFill>
          <a:ln>
            <a:solidFill>
              <a:srgbClr val="FF0000"/>
            </a:solidFill>
          </a:ln>
        </p:spPr>
        <p:txBody>
          <a:bodyPr wrap="none" rtlCol="0">
            <a:spAutoFit/>
          </a:bodyPr>
          <a:lstStyle/>
          <a:p>
            <a:r>
              <a:rPr lang="en-US" altLang="ja-JP" sz="1400" dirty="0" smtClean="0"/>
              <a:t>Sun [2]</a:t>
            </a:r>
            <a:endParaRPr kumimoji="1" lang="ja-JP" altLang="en-US" sz="1400" dirty="0"/>
          </a:p>
        </p:txBody>
      </p:sp>
      <p:sp>
        <p:nvSpPr>
          <p:cNvPr id="10" name="テキスト ボックス 9"/>
          <p:cNvSpPr txBox="1"/>
          <p:nvPr/>
        </p:nvSpPr>
        <p:spPr>
          <a:xfrm>
            <a:off x="1763688" y="1988840"/>
            <a:ext cx="1525289" cy="523220"/>
          </a:xfrm>
          <a:prstGeom prst="rect">
            <a:avLst/>
          </a:prstGeom>
          <a:solidFill>
            <a:srgbClr val="FFFFFF"/>
          </a:solidFill>
          <a:ln>
            <a:solidFill>
              <a:srgbClr val="FF0000"/>
            </a:solidFill>
          </a:ln>
        </p:spPr>
        <p:txBody>
          <a:bodyPr wrap="none" rtlCol="0">
            <a:spAutoFit/>
          </a:bodyPr>
          <a:lstStyle/>
          <a:p>
            <a:r>
              <a:rPr kumimoji="1" lang="en-US" altLang="ja-JP" sz="1400" dirty="0" smtClean="0"/>
              <a:t>Predicted ISS orbit</a:t>
            </a:r>
          </a:p>
          <a:p>
            <a:r>
              <a:rPr lang="ja-JP" altLang="en-US" sz="1400" dirty="0" smtClean="0"/>
              <a:t>（</a:t>
            </a:r>
            <a:r>
              <a:rPr lang="en-US" altLang="ja-JP" sz="1400" dirty="0" smtClean="0"/>
              <a:t>±90min</a:t>
            </a:r>
            <a:r>
              <a:rPr lang="ja-JP" altLang="en-US" sz="1400" dirty="0" smtClean="0"/>
              <a:t>）</a:t>
            </a:r>
            <a:r>
              <a:rPr lang="en-US" altLang="ja-JP" sz="1400" dirty="0" smtClean="0"/>
              <a:t>[1]</a:t>
            </a:r>
            <a:endParaRPr kumimoji="1" lang="ja-JP" altLang="en-US" sz="1400" dirty="0"/>
          </a:p>
        </p:txBody>
      </p:sp>
      <p:cxnSp>
        <p:nvCxnSpPr>
          <p:cNvPr id="12" name="直線矢印コネクタ 11"/>
          <p:cNvCxnSpPr>
            <a:stCxn id="10" idx="3"/>
          </p:cNvCxnSpPr>
          <p:nvPr/>
        </p:nvCxnSpPr>
        <p:spPr>
          <a:xfrm>
            <a:off x="3288977" y="2250450"/>
            <a:ext cx="634951" cy="38646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5" name="直線矢印コネクタ 14"/>
          <p:cNvCxnSpPr>
            <a:stCxn id="10" idx="1"/>
          </p:cNvCxnSpPr>
          <p:nvPr/>
        </p:nvCxnSpPr>
        <p:spPr>
          <a:xfrm flipH="1">
            <a:off x="1043608" y="2250450"/>
            <a:ext cx="720080" cy="67449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3" name="テキスト ボックス 22"/>
          <p:cNvSpPr txBox="1"/>
          <p:nvPr/>
        </p:nvSpPr>
        <p:spPr>
          <a:xfrm>
            <a:off x="1115616" y="3717032"/>
            <a:ext cx="1287340" cy="307777"/>
          </a:xfrm>
          <a:prstGeom prst="rect">
            <a:avLst/>
          </a:prstGeom>
          <a:solidFill>
            <a:srgbClr val="FFFFFF"/>
          </a:solidFill>
          <a:ln>
            <a:solidFill>
              <a:srgbClr val="FF0000"/>
            </a:solidFill>
          </a:ln>
        </p:spPr>
        <p:txBody>
          <a:bodyPr wrap="none" rtlCol="0">
            <a:spAutoFit/>
          </a:bodyPr>
          <a:lstStyle/>
          <a:p>
            <a:r>
              <a:rPr lang="en-US" altLang="ja-JP" sz="1400" dirty="0" smtClean="0"/>
              <a:t>Earth’s shadow</a:t>
            </a:r>
            <a:endParaRPr kumimoji="1" lang="ja-JP" altLang="en-US" sz="1400" dirty="0"/>
          </a:p>
        </p:txBody>
      </p:sp>
      <p:sp>
        <p:nvSpPr>
          <p:cNvPr id="24" name="テキスト ボックス 23"/>
          <p:cNvSpPr txBox="1"/>
          <p:nvPr/>
        </p:nvSpPr>
        <p:spPr>
          <a:xfrm>
            <a:off x="0" y="5805264"/>
            <a:ext cx="8784976" cy="577081"/>
          </a:xfrm>
          <a:prstGeom prst="rect">
            <a:avLst/>
          </a:prstGeom>
          <a:noFill/>
        </p:spPr>
        <p:txBody>
          <a:bodyPr wrap="square" rtlCol="0">
            <a:spAutoFit/>
          </a:bodyPr>
          <a:lstStyle/>
          <a:p>
            <a:r>
              <a:rPr lang="en-US" altLang="ja-JP" sz="1050" dirty="0" smtClean="0"/>
              <a:t>[1]</a:t>
            </a:r>
            <a:r>
              <a:rPr lang="en-US" altLang="ja-JP" sz="1050" dirty="0" err="1" smtClean="0"/>
              <a:t>Vallado</a:t>
            </a:r>
            <a:r>
              <a:rPr lang="en-US" altLang="ja-JP" sz="1050" dirty="0"/>
              <a:t>, David A., Paul Crawford, Richard </a:t>
            </a:r>
            <a:r>
              <a:rPr lang="en-US" altLang="ja-JP" sz="1050" dirty="0" err="1"/>
              <a:t>Hujsak</a:t>
            </a:r>
            <a:r>
              <a:rPr lang="en-US" altLang="ja-JP" sz="1050" dirty="0"/>
              <a:t>, and T.S. Kelso, "Revisiting </a:t>
            </a:r>
            <a:r>
              <a:rPr lang="en-US" altLang="ja-JP" sz="1050" dirty="0" err="1"/>
              <a:t>Spacetrack</a:t>
            </a:r>
            <a:r>
              <a:rPr lang="en-US" altLang="ja-JP" sz="1050" dirty="0"/>
              <a:t> Report #3," presented at the AIAA/AAS </a:t>
            </a:r>
            <a:r>
              <a:rPr lang="en-US" altLang="ja-JP" sz="1050" dirty="0" err="1"/>
              <a:t>Astrodynamics</a:t>
            </a:r>
            <a:r>
              <a:rPr lang="en-US" altLang="ja-JP" sz="1050" dirty="0"/>
              <a:t> Specialist Conference, Keystone, CO, 2006 August 21–24.</a:t>
            </a:r>
            <a:endParaRPr lang="en-US" altLang="ja-JP" sz="1050" dirty="0" smtClean="0">
              <a:ea typeface="ＭＳ ゴシック"/>
              <a:cs typeface="ＭＳ ゴシック"/>
            </a:endParaRPr>
          </a:p>
          <a:p>
            <a:r>
              <a:rPr lang="en-US" altLang="ja-JP" sz="1050" dirty="0" smtClean="0">
                <a:ea typeface="ＭＳ ゴシック"/>
                <a:cs typeface="ＭＳ ゴシック"/>
              </a:rPr>
              <a:t>[2]Blanco</a:t>
            </a:r>
            <a:r>
              <a:rPr lang="en-US" altLang="ja-JP" sz="1050" dirty="0">
                <a:ea typeface="ＭＳ ゴシック"/>
                <a:cs typeface="ＭＳ ゴシック"/>
              </a:rPr>
              <a:t>-Muriel M, </a:t>
            </a:r>
            <a:r>
              <a:rPr lang="en-US" altLang="ja-JP" sz="1050" dirty="0" err="1">
                <a:ea typeface="ＭＳ ゴシック"/>
                <a:cs typeface="ＭＳ ゴシック"/>
              </a:rPr>
              <a:t>Alarcón</a:t>
            </a:r>
            <a:r>
              <a:rPr lang="en-US" altLang="ja-JP" sz="1050" dirty="0">
                <a:ea typeface="ＭＳ ゴシック"/>
                <a:cs typeface="ＭＳ ゴシック"/>
              </a:rPr>
              <a:t>-Padilla DC, </a:t>
            </a:r>
            <a:r>
              <a:rPr lang="en-US" altLang="ja-JP" sz="1050" dirty="0" err="1">
                <a:ea typeface="ＭＳ ゴシック"/>
                <a:cs typeface="ＭＳ ゴシック"/>
              </a:rPr>
              <a:t>López-Moratalla</a:t>
            </a:r>
            <a:r>
              <a:rPr lang="en-US" altLang="ja-JP" sz="1050" dirty="0">
                <a:ea typeface="ＭＳ ゴシック"/>
                <a:cs typeface="ＭＳ ゴシック"/>
              </a:rPr>
              <a:t> T, Lara-</a:t>
            </a:r>
            <a:r>
              <a:rPr lang="en-US" altLang="ja-JP" sz="1050" dirty="0" err="1">
                <a:ea typeface="ＭＳ ゴシック"/>
                <a:cs typeface="ＭＳ ゴシック"/>
              </a:rPr>
              <a:t>Coira</a:t>
            </a:r>
            <a:r>
              <a:rPr lang="en-US" altLang="ja-JP" sz="1050" dirty="0">
                <a:ea typeface="ＭＳ ゴシック"/>
                <a:cs typeface="ＭＳ ゴシック"/>
              </a:rPr>
              <a:t> MÍ. Computing the solar vector. Solar </a:t>
            </a:r>
            <a:r>
              <a:rPr lang="en-US" altLang="ja-JP" sz="1050" dirty="0" smtClean="0">
                <a:ea typeface="ＭＳ ゴシック"/>
                <a:cs typeface="ＭＳ ゴシック"/>
              </a:rPr>
              <a:t>Energy. </a:t>
            </a:r>
            <a:r>
              <a:rPr lang="en-US" altLang="ja-JP" sz="1050" dirty="0">
                <a:ea typeface="ＭＳ ゴシック"/>
                <a:cs typeface="ＭＳ ゴシック"/>
              </a:rPr>
              <a:t>2001 ;70:431 </a:t>
            </a:r>
            <a:r>
              <a:rPr lang="en-US" altLang="ja-JP" sz="1050" dirty="0" smtClean="0">
                <a:ea typeface="ＭＳ ゴシック"/>
                <a:cs typeface="ＭＳ ゴシック"/>
              </a:rPr>
              <a:t>– </a:t>
            </a:r>
            <a:r>
              <a:rPr lang="en-US" altLang="ja-JP" sz="1050" dirty="0">
                <a:ea typeface="ＭＳ ゴシック"/>
                <a:cs typeface="ＭＳ ゴシック"/>
              </a:rPr>
              <a:t>441</a:t>
            </a:r>
            <a:r>
              <a:rPr lang="en-US" altLang="ja-JP" sz="1050" dirty="0" smtClean="0">
                <a:ea typeface="ＭＳ ゴシック"/>
                <a:cs typeface="ＭＳ ゴシック"/>
              </a:rPr>
              <a:t>.</a:t>
            </a:r>
            <a:endParaRPr lang="en-US" altLang="ja-JP" sz="1050" dirty="0">
              <a:ea typeface="ＭＳ ゴシック"/>
              <a:cs typeface="ＭＳ ゴシック"/>
            </a:endParaRPr>
          </a:p>
        </p:txBody>
      </p:sp>
      <p:sp>
        <p:nvSpPr>
          <p:cNvPr id="26" name="テキスト ボックス 25"/>
          <p:cNvSpPr txBox="1"/>
          <p:nvPr/>
        </p:nvSpPr>
        <p:spPr>
          <a:xfrm>
            <a:off x="7020272" y="4718506"/>
            <a:ext cx="1764704"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en-US" altLang="ja-JP" dirty="0" smtClean="0"/>
              <a:t>Display setting</a:t>
            </a:r>
          </a:p>
        </p:txBody>
      </p:sp>
      <p:cxnSp>
        <p:nvCxnSpPr>
          <p:cNvPr id="28" name="直線矢印コネクタ 27"/>
          <p:cNvCxnSpPr>
            <a:endCxn id="29" idx="0"/>
          </p:cNvCxnSpPr>
          <p:nvPr/>
        </p:nvCxnSpPr>
        <p:spPr>
          <a:xfrm flipH="1">
            <a:off x="5364088" y="4869160"/>
            <a:ext cx="1656184"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9" name="正方形/長方形 28"/>
          <p:cNvSpPr/>
          <p:nvPr/>
        </p:nvSpPr>
        <p:spPr>
          <a:xfrm>
            <a:off x="3995936" y="5085184"/>
            <a:ext cx="2736304" cy="576064"/>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ja-JP" altLang="en-US"/>
          </a:p>
        </p:txBody>
      </p:sp>
      <p:sp>
        <p:nvSpPr>
          <p:cNvPr id="16" name="テキスト ボックス 15"/>
          <p:cNvSpPr txBox="1"/>
          <p:nvPr/>
        </p:nvSpPr>
        <p:spPr>
          <a:xfrm>
            <a:off x="539552" y="1340768"/>
            <a:ext cx="1540180" cy="369332"/>
          </a:xfrm>
          <a:prstGeom prst="rect">
            <a:avLst/>
          </a:prstGeom>
          <a:noFill/>
        </p:spPr>
        <p:txBody>
          <a:bodyPr wrap="none" rtlCol="0">
            <a:spAutoFit/>
          </a:bodyPr>
          <a:lstStyle/>
          <a:p>
            <a:r>
              <a:rPr kumimoji="1" lang="en-US" altLang="ja-JP" i="1" dirty="0" smtClean="0">
                <a:solidFill>
                  <a:srgbClr val="FF0000"/>
                </a:solidFill>
              </a:rPr>
              <a:t>PRELIMINARY</a:t>
            </a:r>
            <a:endParaRPr kumimoji="1" lang="ja-JP" altLang="en-US" i="1" dirty="0">
              <a:solidFill>
                <a:srgbClr val="FF0000"/>
              </a:solidFill>
            </a:endParaRPr>
          </a:p>
        </p:txBody>
      </p:sp>
      <p:sp>
        <p:nvSpPr>
          <p:cNvPr id="3" name="スライド番号プレースホルダー 2"/>
          <p:cNvSpPr>
            <a:spLocks noGrp="1"/>
          </p:cNvSpPr>
          <p:nvPr>
            <p:ph type="sldNum" sz="quarter" idx="12"/>
          </p:nvPr>
        </p:nvSpPr>
        <p:spPr/>
        <p:txBody>
          <a:bodyPr/>
          <a:lstStyle/>
          <a:p>
            <a:fld id="{5198E99D-A7ED-4182-B0A1-4FE35E04E180}" type="slidenum">
              <a:rPr kumimoji="1" lang="ja-JP" altLang="en-US" smtClean="0"/>
              <a:pPr/>
              <a:t>15</a:t>
            </a:fld>
            <a:endParaRPr kumimoji="1" lang="ja-JP" altLang="en-US" dirty="0"/>
          </a:p>
        </p:txBody>
      </p:sp>
      <p:sp>
        <p:nvSpPr>
          <p:cNvPr id="18" name="テキスト ボックス 17"/>
          <p:cNvSpPr txBox="1"/>
          <p:nvPr/>
        </p:nvSpPr>
        <p:spPr>
          <a:xfrm>
            <a:off x="6948264" y="1412776"/>
            <a:ext cx="2088232"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ja-JP" dirty="0" smtClean="0"/>
              <a:t>Accurate orbit prediction is possible by using latest TLE</a:t>
            </a:r>
            <a:br>
              <a:rPr lang="en-US" altLang="ja-JP" dirty="0" smtClean="0"/>
            </a:br>
            <a:r>
              <a:rPr lang="ja-JP" altLang="en-US" dirty="0" smtClean="0"/>
              <a:t>（</a:t>
            </a:r>
            <a:r>
              <a:rPr lang="en-US" altLang="ja-JP" dirty="0" smtClean="0"/>
              <a:t>Two Line Element</a:t>
            </a:r>
            <a:r>
              <a:rPr lang="ja-JP" altLang="en-US" dirty="0" smtClean="0"/>
              <a:t>）</a:t>
            </a:r>
            <a:endParaRPr kumimoji="1" lang="en-US" altLang="ja-JP" dirty="0" smtClean="0"/>
          </a:p>
        </p:txBody>
      </p:sp>
      <p:sp>
        <p:nvSpPr>
          <p:cNvPr id="19" name="テキスト ボックス 18"/>
          <p:cNvSpPr txBox="1"/>
          <p:nvPr/>
        </p:nvSpPr>
        <p:spPr>
          <a:xfrm>
            <a:off x="7055768" y="3068960"/>
            <a:ext cx="1764704"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kumimoji="1" lang="en-US" altLang="ja-JP" dirty="0" smtClean="0"/>
              <a:t>Observation schedule </a:t>
            </a:r>
            <a:r>
              <a:rPr lang="en-US" altLang="ja-JP" dirty="0" smtClean="0"/>
              <a:t>will be displayed  to help online monitoring </a:t>
            </a:r>
            <a:endParaRPr kumimoji="1" lang="en-US" altLang="ja-JP" dirty="0" smtClean="0"/>
          </a:p>
        </p:txBody>
      </p:sp>
    </p:spTree>
    <p:extLst>
      <p:ext uri="{BB962C8B-B14F-4D97-AF65-F5344CB8AC3E}">
        <p14:creationId xmlns:p14="http://schemas.microsoft.com/office/powerpoint/2010/main" val="3097505457"/>
      </p:ext>
    </p:extLst>
  </p:cSld>
  <p:clrMapOvr>
    <a:masterClrMapping/>
  </p:clrMapOvr>
  <mc:AlternateContent xmlns:mc="http://schemas.openxmlformats.org/markup-compatibility/2006" xmlns:p14="http://schemas.microsoft.com/office/powerpoint/2010/main">
    <mc:Choice Requires="p14">
      <p:transition spd="slow" p14:dur="2000" advTm="15761"/>
    </mc:Choice>
    <mc:Fallback xmlns="">
      <p:transition spd="slow" advTm="15761"/>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0091" y="1531532"/>
            <a:ext cx="6492149" cy="4154975"/>
          </a:xfrm>
          <a:prstGeom prst="rect">
            <a:avLst/>
          </a:prstGeom>
        </p:spPr>
      </p:pic>
      <p:sp>
        <p:nvSpPr>
          <p:cNvPr id="24" name="テキスト ボックス 23"/>
          <p:cNvSpPr txBox="1"/>
          <p:nvPr/>
        </p:nvSpPr>
        <p:spPr>
          <a:xfrm>
            <a:off x="0" y="5805264"/>
            <a:ext cx="8784976" cy="577081"/>
          </a:xfrm>
          <a:prstGeom prst="rect">
            <a:avLst/>
          </a:prstGeom>
          <a:noFill/>
        </p:spPr>
        <p:txBody>
          <a:bodyPr wrap="square" rtlCol="0">
            <a:spAutoFit/>
          </a:bodyPr>
          <a:lstStyle/>
          <a:p>
            <a:r>
              <a:rPr lang="en-US" altLang="ja-JP" sz="1050" dirty="0" smtClean="0"/>
              <a:t>[1]</a:t>
            </a:r>
            <a:r>
              <a:rPr lang="en-US" altLang="ja-JP" sz="1050" dirty="0" err="1" smtClean="0"/>
              <a:t>Vallado</a:t>
            </a:r>
            <a:r>
              <a:rPr lang="en-US" altLang="ja-JP" sz="1050" dirty="0"/>
              <a:t>, David A., Paul Crawford, Richard </a:t>
            </a:r>
            <a:r>
              <a:rPr lang="en-US" altLang="ja-JP" sz="1050" dirty="0" err="1"/>
              <a:t>Hujsak</a:t>
            </a:r>
            <a:r>
              <a:rPr lang="en-US" altLang="ja-JP" sz="1050" dirty="0"/>
              <a:t>, and T.S. Kelso, "Revisiting </a:t>
            </a:r>
            <a:r>
              <a:rPr lang="en-US" altLang="ja-JP" sz="1050" dirty="0" err="1"/>
              <a:t>Spacetrack</a:t>
            </a:r>
            <a:r>
              <a:rPr lang="en-US" altLang="ja-JP" sz="1050" dirty="0"/>
              <a:t> Report #3," presented at the AIAA/AAS </a:t>
            </a:r>
            <a:r>
              <a:rPr lang="en-US" altLang="ja-JP" sz="1050" dirty="0" err="1"/>
              <a:t>Astrodynamics</a:t>
            </a:r>
            <a:r>
              <a:rPr lang="en-US" altLang="ja-JP" sz="1050" dirty="0"/>
              <a:t> Specialist Conference, Keystone, CO, 2006 August 21–24.</a:t>
            </a:r>
            <a:endParaRPr lang="en-US" altLang="ja-JP" sz="1050" dirty="0" smtClean="0">
              <a:ea typeface="ＭＳ ゴシック"/>
              <a:cs typeface="ＭＳ ゴシック"/>
            </a:endParaRPr>
          </a:p>
          <a:p>
            <a:r>
              <a:rPr lang="en-US" altLang="ja-JP" sz="1050" dirty="0" smtClean="0">
                <a:ea typeface="ＭＳ ゴシック"/>
                <a:cs typeface="ＭＳ ゴシック"/>
              </a:rPr>
              <a:t>[2]Blanco</a:t>
            </a:r>
            <a:r>
              <a:rPr lang="en-US" altLang="ja-JP" sz="1050" dirty="0">
                <a:ea typeface="ＭＳ ゴシック"/>
                <a:cs typeface="ＭＳ ゴシック"/>
              </a:rPr>
              <a:t>-Muriel M, </a:t>
            </a:r>
            <a:r>
              <a:rPr lang="en-US" altLang="ja-JP" sz="1050" dirty="0" err="1">
                <a:ea typeface="ＭＳ ゴシック"/>
                <a:cs typeface="ＭＳ ゴシック"/>
              </a:rPr>
              <a:t>Alarcón</a:t>
            </a:r>
            <a:r>
              <a:rPr lang="en-US" altLang="ja-JP" sz="1050" dirty="0">
                <a:ea typeface="ＭＳ ゴシック"/>
                <a:cs typeface="ＭＳ ゴシック"/>
              </a:rPr>
              <a:t>-Padilla DC, </a:t>
            </a:r>
            <a:r>
              <a:rPr lang="en-US" altLang="ja-JP" sz="1050" dirty="0" err="1">
                <a:ea typeface="ＭＳ ゴシック"/>
                <a:cs typeface="ＭＳ ゴシック"/>
              </a:rPr>
              <a:t>López-Moratalla</a:t>
            </a:r>
            <a:r>
              <a:rPr lang="en-US" altLang="ja-JP" sz="1050" dirty="0">
                <a:ea typeface="ＭＳ ゴシック"/>
                <a:cs typeface="ＭＳ ゴシック"/>
              </a:rPr>
              <a:t> T, Lara-</a:t>
            </a:r>
            <a:r>
              <a:rPr lang="en-US" altLang="ja-JP" sz="1050" dirty="0" err="1">
                <a:ea typeface="ＭＳ ゴシック"/>
                <a:cs typeface="ＭＳ ゴシック"/>
              </a:rPr>
              <a:t>Coira</a:t>
            </a:r>
            <a:r>
              <a:rPr lang="en-US" altLang="ja-JP" sz="1050" dirty="0">
                <a:ea typeface="ＭＳ ゴシック"/>
                <a:cs typeface="ＭＳ ゴシック"/>
              </a:rPr>
              <a:t> MÍ. Computing the solar vector. Solar </a:t>
            </a:r>
            <a:r>
              <a:rPr lang="en-US" altLang="ja-JP" sz="1050" dirty="0" smtClean="0">
                <a:ea typeface="ＭＳ ゴシック"/>
                <a:cs typeface="ＭＳ ゴシック"/>
              </a:rPr>
              <a:t>Energy. </a:t>
            </a:r>
            <a:r>
              <a:rPr lang="en-US" altLang="ja-JP" sz="1050" dirty="0">
                <a:ea typeface="ＭＳ ゴシック"/>
                <a:cs typeface="ＭＳ ゴシック"/>
              </a:rPr>
              <a:t>2001 ;70:431 </a:t>
            </a:r>
            <a:r>
              <a:rPr lang="en-US" altLang="ja-JP" sz="1050" dirty="0" smtClean="0">
                <a:ea typeface="ＭＳ ゴシック"/>
                <a:cs typeface="ＭＳ ゴシック"/>
              </a:rPr>
              <a:t>– </a:t>
            </a:r>
            <a:r>
              <a:rPr lang="en-US" altLang="ja-JP" sz="1050" dirty="0">
                <a:ea typeface="ＭＳ ゴシック"/>
                <a:cs typeface="ＭＳ ゴシック"/>
              </a:rPr>
              <a:t>441</a:t>
            </a:r>
            <a:r>
              <a:rPr lang="en-US" altLang="ja-JP" sz="1050" dirty="0" smtClean="0">
                <a:ea typeface="ＭＳ ゴシック"/>
                <a:cs typeface="ＭＳ ゴシック"/>
              </a:rPr>
              <a:t>.</a:t>
            </a:r>
            <a:endParaRPr lang="en-US" altLang="ja-JP" sz="1050" dirty="0">
              <a:ea typeface="ＭＳ ゴシック"/>
              <a:cs typeface="ＭＳ ゴシック"/>
            </a:endParaRPr>
          </a:p>
        </p:txBody>
      </p:sp>
      <p:sp>
        <p:nvSpPr>
          <p:cNvPr id="19" name="テキスト ボックス 18"/>
          <p:cNvSpPr txBox="1"/>
          <p:nvPr/>
        </p:nvSpPr>
        <p:spPr>
          <a:xfrm>
            <a:off x="899592" y="3284984"/>
            <a:ext cx="1302297" cy="738664"/>
          </a:xfrm>
          <a:prstGeom prst="rect">
            <a:avLst/>
          </a:prstGeom>
          <a:solidFill>
            <a:srgbClr val="FFFFFF"/>
          </a:solidFill>
          <a:ln>
            <a:solidFill>
              <a:srgbClr val="FF0000"/>
            </a:solidFill>
          </a:ln>
        </p:spPr>
        <p:txBody>
          <a:bodyPr wrap="none" rtlCol="0">
            <a:spAutoFit/>
          </a:bodyPr>
          <a:lstStyle/>
          <a:p>
            <a:r>
              <a:rPr kumimoji="1" lang="en-US" altLang="ja-JP" sz="1400" dirty="0" smtClean="0"/>
              <a:t>SNRs</a:t>
            </a:r>
          </a:p>
          <a:p>
            <a:r>
              <a:rPr lang="en-US" altLang="ja-JP" sz="1400" dirty="0" err="1" smtClean="0"/>
              <a:t>Crab,Geminga</a:t>
            </a:r>
            <a:endParaRPr lang="en-US" altLang="ja-JP" sz="1400" dirty="0" smtClean="0"/>
          </a:p>
          <a:p>
            <a:r>
              <a:rPr kumimoji="1" lang="en-US" altLang="ja-JP" sz="1400" dirty="0" err="1" smtClean="0"/>
              <a:t>Monogem,Vela</a:t>
            </a:r>
            <a:endParaRPr kumimoji="1" lang="ja-JP" altLang="en-US" sz="1400" dirty="0"/>
          </a:p>
        </p:txBody>
      </p:sp>
      <p:cxnSp>
        <p:nvCxnSpPr>
          <p:cNvPr id="11" name="直線矢印コネクタ 10"/>
          <p:cNvCxnSpPr>
            <a:stCxn id="19" idx="0"/>
          </p:cNvCxnSpPr>
          <p:nvPr/>
        </p:nvCxnSpPr>
        <p:spPr>
          <a:xfrm flipV="1">
            <a:off x="1550741" y="2780928"/>
            <a:ext cx="356963" cy="50405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2" name="直線矢印コネクタ 21"/>
          <p:cNvCxnSpPr>
            <a:stCxn id="19" idx="3"/>
          </p:cNvCxnSpPr>
          <p:nvPr/>
        </p:nvCxnSpPr>
        <p:spPr>
          <a:xfrm>
            <a:off x="2201889" y="3654316"/>
            <a:ext cx="281879" cy="6271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7" name="テキスト ボックス 26"/>
          <p:cNvSpPr txBox="1"/>
          <p:nvPr/>
        </p:nvSpPr>
        <p:spPr>
          <a:xfrm>
            <a:off x="3995936" y="3635732"/>
            <a:ext cx="1296765" cy="307777"/>
          </a:xfrm>
          <a:prstGeom prst="rect">
            <a:avLst/>
          </a:prstGeom>
          <a:solidFill>
            <a:srgbClr val="FFFFFF"/>
          </a:solidFill>
          <a:ln>
            <a:solidFill>
              <a:srgbClr val="FF0000"/>
            </a:solidFill>
          </a:ln>
        </p:spPr>
        <p:txBody>
          <a:bodyPr wrap="none" rtlCol="0">
            <a:spAutoFit/>
          </a:bodyPr>
          <a:lstStyle/>
          <a:p>
            <a:r>
              <a:rPr lang="en-US" altLang="ja-JP" sz="1400" dirty="0" smtClean="0"/>
              <a:t>Galactic Center</a:t>
            </a:r>
            <a:endParaRPr kumimoji="1" lang="ja-JP" altLang="en-US" sz="1400" dirty="0"/>
          </a:p>
        </p:txBody>
      </p:sp>
      <p:sp>
        <p:nvSpPr>
          <p:cNvPr id="30" name="テキスト ボックス 29"/>
          <p:cNvSpPr txBox="1"/>
          <p:nvPr/>
        </p:nvSpPr>
        <p:spPr>
          <a:xfrm>
            <a:off x="5436096" y="2420888"/>
            <a:ext cx="864096" cy="523220"/>
          </a:xfrm>
          <a:prstGeom prst="rect">
            <a:avLst/>
          </a:prstGeom>
          <a:solidFill>
            <a:srgbClr val="FFFFFF"/>
          </a:solidFill>
          <a:ln>
            <a:solidFill>
              <a:srgbClr val="FF0000"/>
            </a:solidFill>
          </a:ln>
        </p:spPr>
        <p:txBody>
          <a:bodyPr wrap="square" rtlCol="0">
            <a:spAutoFit/>
          </a:bodyPr>
          <a:lstStyle/>
          <a:p>
            <a:r>
              <a:rPr lang="en-US" altLang="ja-JP" sz="1400" dirty="0" smtClean="0"/>
              <a:t>45°</a:t>
            </a:r>
            <a:br>
              <a:rPr lang="en-US" altLang="ja-JP" sz="1400" dirty="0" smtClean="0"/>
            </a:br>
            <a:r>
              <a:rPr lang="en-US" altLang="ja-JP" sz="1400" dirty="0" smtClean="0"/>
              <a:t>from GC</a:t>
            </a:r>
          </a:p>
        </p:txBody>
      </p:sp>
      <p:cxnSp>
        <p:nvCxnSpPr>
          <p:cNvPr id="31" name="直線矢印コネクタ 30"/>
          <p:cNvCxnSpPr>
            <a:stCxn id="30" idx="1"/>
          </p:cNvCxnSpPr>
          <p:nvPr/>
        </p:nvCxnSpPr>
        <p:spPr>
          <a:xfrm flipH="1">
            <a:off x="4932040" y="2682498"/>
            <a:ext cx="504056" cy="38646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4" name="テキスト ボックス 33"/>
          <p:cNvSpPr txBox="1"/>
          <p:nvPr/>
        </p:nvSpPr>
        <p:spPr>
          <a:xfrm>
            <a:off x="2843808" y="2204864"/>
            <a:ext cx="975973" cy="523220"/>
          </a:xfrm>
          <a:prstGeom prst="rect">
            <a:avLst/>
          </a:prstGeom>
          <a:solidFill>
            <a:srgbClr val="FFFFFF"/>
          </a:solidFill>
          <a:ln>
            <a:solidFill>
              <a:srgbClr val="FF0000"/>
            </a:solidFill>
          </a:ln>
        </p:spPr>
        <p:txBody>
          <a:bodyPr wrap="none" rtlCol="0">
            <a:spAutoFit/>
          </a:bodyPr>
          <a:lstStyle/>
          <a:p>
            <a:r>
              <a:rPr lang="en-US" altLang="ja-JP" sz="1400" dirty="0" smtClean="0"/>
              <a:t>CALET</a:t>
            </a:r>
            <a:r>
              <a:rPr lang="ja-JP" altLang="en-US" sz="1400" dirty="0"/>
              <a:t> </a:t>
            </a:r>
            <a:r>
              <a:rPr lang="en-US" altLang="ja-JP" sz="1400" dirty="0" smtClean="0"/>
              <a:t>FOV</a:t>
            </a:r>
            <a:br>
              <a:rPr lang="en-US" altLang="ja-JP" sz="1400" dirty="0" smtClean="0"/>
            </a:br>
            <a:r>
              <a:rPr lang="ja-JP" altLang="en-US" sz="1400" dirty="0" smtClean="0"/>
              <a:t>（</a:t>
            </a:r>
            <a:r>
              <a:rPr lang="en-US" altLang="ja-JP" sz="1400" dirty="0" smtClean="0"/>
              <a:t>45°</a:t>
            </a:r>
            <a:r>
              <a:rPr lang="ja-JP" altLang="en-US" sz="1400" dirty="0" smtClean="0"/>
              <a:t>）</a:t>
            </a:r>
            <a:endParaRPr kumimoji="1" lang="ja-JP" altLang="en-US" sz="1400" dirty="0"/>
          </a:p>
        </p:txBody>
      </p:sp>
      <p:cxnSp>
        <p:nvCxnSpPr>
          <p:cNvPr id="36" name="直線矢印コネクタ 35"/>
          <p:cNvCxnSpPr>
            <a:stCxn id="34" idx="2"/>
          </p:cNvCxnSpPr>
          <p:nvPr/>
        </p:nvCxnSpPr>
        <p:spPr>
          <a:xfrm>
            <a:off x="3331795" y="2728084"/>
            <a:ext cx="16069" cy="26886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41" name="直線矢印コネクタ 40"/>
          <p:cNvCxnSpPr/>
          <p:nvPr/>
        </p:nvCxnSpPr>
        <p:spPr>
          <a:xfrm flipH="1" flipV="1">
            <a:off x="4572000" y="3501008"/>
            <a:ext cx="864096" cy="15330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3" name="テキスト ボックス 52"/>
          <p:cNvSpPr txBox="1"/>
          <p:nvPr/>
        </p:nvSpPr>
        <p:spPr>
          <a:xfrm>
            <a:off x="4355976" y="2132856"/>
            <a:ext cx="1064201" cy="307777"/>
          </a:xfrm>
          <a:prstGeom prst="rect">
            <a:avLst/>
          </a:prstGeom>
          <a:solidFill>
            <a:srgbClr val="FFFFFF"/>
          </a:solidFill>
          <a:ln>
            <a:solidFill>
              <a:srgbClr val="FF0000"/>
            </a:solidFill>
          </a:ln>
        </p:spPr>
        <p:txBody>
          <a:bodyPr wrap="none" rtlCol="0">
            <a:spAutoFit/>
          </a:bodyPr>
          <a:lstStyle/>
          <a:p>
            <a:r>
              <a:rPr kumimoji="1" lang="en-US" altLang="ja-JP" sz="1400" dirty="0" err="1" smtClean="0"/>
              <a:t>CygnusLoop</a:t>
            </a:r>
            <a:endParaRPr kumimoji="1" lang="ja-JP" altLang="en-US" sz="1400" dirty="0"/>
          </a:p>
        </p:txBody>
      </p:sp>
      <p:sp>
        <p:nvSpPr>
          <p:cNvPr id="21" name="テキスト ボックス 20"/>
          <p:cNvSpPr txBox="1"/>
          <p:nvPr/>
        </p:nvSpPr>
        <p:spPr>
          <a:xfrm>
            <a:off x="539552" y="1340768"/>
            <a:ext cx="1540180" cy="369332"/>
          </a:xfrm>
          <a:prstGeom prst="rect">
            <a:avLst/>
          </a:prstGeom>
          <a:noFill/>
        </p:spPr>
        <p:txBody>
          <a:bodyPr wrap="none" rtlCol="0">
            <a:spAutoFit/>
          </a:bodyPr>
          <a:lstStyle/>
          <a:p>
            <a:r>
              <a:rPr kumimoji="1" lang="en-US" altLang="ja-JP" i="1" dirty="0" smtClean="0">
                <a:solidFill>
                  <a:srgbClr val="FF0000"/>
                </a:solidFill>
              </a:rPr>
              <a:t>PRELIMINARY</a:t>
            </a:r>
            <a:endParaRPr kumimoji="1" lang="ja-JP" altLang="en-US" i="1" dirty="0">
              <a:solidFill>
                <a:srgbClr val="FF0000"/>
              </a:solidFill>
            </a:endParaRPr>
          </a:p>
        </p:txBody>
      </p:sp>
      <p:sp>
        <p:nvSpPr>
          <p:cNvPr id="2" name="スライド番号プレースホルダー 1"/>
          <p:cNvSpPr>
            <a:spLocks noGrp="1"/>
          </p:cNvSpPr>
          <p:nvPr>
            <p:ph type="sldNum" sz="quarter" idx="12"/>
          </p:nvPr>
        </p:nvSpPr>
        <p:spPr/>
        <p:txBody>
          <a:bodyPr/>
          <a:lstStyle/>
          <a:p>
            <a:fld id="{5198E99D-A7ED-4182-B0A1-4FE35E04E180}" type="slidenum">
              <a:rPr kumimoji="1" lang="ja-JP" altLang="en-US" smtClean="0"/>
              <a:pPr/>
              <a:t>16</a:t>
            </a:fld>
            <a:endParaRPr kumimoji="1" lang="ja-JP" altLang="en-US" dirty="0"/>
          </a:p>
        </p:txBody>
      </p:sp>
      <p:sp>
        <p:nvSpPr>
          <p:cNvPr id="25" name="タイトル 1"/>
          <p:cNvSpPr>
            <a:spLocks noGrp="1"/>
          </p:cNvSpPr>
          <p:nvPr>
            <p:ph type="title"/>
          </p:nvPr>
        </p:nvSpPr>
        <p:spPr>
          <a:xfrm>
            <a:off x="457200" y="202630"/>
            <a:ext cx="8229600" cy="994122"/>
          </a:xfrm>
        </p:spPr>
        <p:txBody>
          <a:bodyPr>
            <a:normAutofit/>
          </a:bodyPr>
          <a:lstStyle/>
          <a:p>
            <a:r>
              <a:rPr lang="en-US" altLang="ja-JP" sz="2800" dirty="0" smtClean="0"/>
              <a:t>QL Example: ISS Orbit Monitor </a:t>
            </a:r>
            <a:br>
              <a:rPr lang="en-US" altLang="ja-JP" sz="2800" dirty="0" smtClean="0"/>
            </a:br>
            <a:r>
              <a:rPr lang="en-US" altLang="ja-JP" sz="2800" dirty="0"/>
              <a:t> </a:t>
            </a:r>
            <a:r>
              <a:rPr lang="en-US" altLang="ja-JP" sz="2800" dirty="0" smtClean="0"/>
              <a:t>in Equatorial </a:t>
            </a:r>
            <a:r>
              <a:rPr lang="en-US" altLang="ja-JP" sz="2800" dirty="0"/>
              <a:t>Coordinate System [ECS] </a:t>
            </a:r>
            <a:endParaRPr lang="ja-JP" altLang="en-US" sz="2800" dirty="0"/>
          </a:p>
        </p:txBody>
      </p:sp>
      <p:sp>
        <p:nvSpPr>
          <p:cNvPr id="32" name="テキスト ボックス 31"/>
          <p:cNvSpPr txBox="1"/>
          <p:nvPr/>
        </p:nvSpPr>
        <p:spPr>
          <a:xfrm>
            <a:off x="6925602" y="2330296"/>
            <a:ext cx="2088232" cy="1477328"/>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altLang="ja-JP" dirty="0" smtClean="0"/>
              <a:t>It is possible to  check currently and soon visible  astronomical objects </a:t>
            </a:r>
            <a:endParaRPr kumimoji="1" lang="en-US" altLang="ja-JP" dirty="0" smtClean="0"/>
          </a:p>
        </p:txBody>
      </p:sp>
    </p:spTree>
    <p:extLst>
      <p:ext uri="{BB962C8B-B14F-4D97-AF65-F5344CB8AC3E}">
        <p14:creationId xmlns:p14="http://schemas.microsoft.com/office/powerpoint/2010/main" val="1199676116"/>
      </p:ext>
    </p:extLst>
  </p:cSld>
  <p:clrMapOvr>
    <a:masterClrMapping/>
  </p:clrMapOvr>
  <mc:AlternateContent xmlns:mc="http://schemas.openxmlformats.org/markup-compatibility/2006" xmlns:p14="http://schemas.microsoft.com/office/powerpoint/2010/main">
    <mc:Choice Requires="p14">
      <p:transition spd="slow" p14:dur="2000" advTm="4509"/>
    </mc:Choice>
    <mc:Fallback xmlns="">
      <p:transition spd="slow" advTm="4509"/>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4624"/>
            <a:ext cx="8229600" cy="922114"/>
          </a:xfrm>
        </p:spPr>
        <p:txBody>
          <a:bodyPr>
            <a:normAutofit/>
          </a:bodyPr>
          <a:lstStyle/>
          <a:p>
            <a:r>
              <a:rPr kumimoji="1" lang="en-US" altLang="ja-JP" dirty="0" smtClean="0"/>
              <a:t>QL </a:t>
            </a:r>
            <a:r>
              <a:rPr lang="en-US" altLang="ja-JP" dirty="0" smtClean="0"/>
              <a:t>Example</a:t>
            </a:r>
            <a:r>
              <a:rPr kumimoji="1" lang="en-US" altLang="ja-JP" dirty="0" smtClean="0"/>
              <a:t>: Trend </a:t>
            </a:r>
            <a:r>
              <a:rPr lang="en-US" altLang="ja-JP" dirty="0" smtClean="0"/>
              <a:t>Display</a:t>
            </a:r>
            <a:endParaRPr kumimoji="1" lang="ja-JP" altLang="en-US" dirty="0"/>
          </a:p>
        </p:txBody>
      </p:sp>
      <p:sp>
        <p:nvSpPr>
          <p:cNvPr id="7" name="テキスト ボックス 6"/>
          <p:cNvSpPr txBox="1"/>
          <p:nvPr/>
        </p:nvSpPr>
        <p:spPr>
          <a:xfrm>
            <a:off x="6273443" y="6275157"/>
            <a:ext cx="1364220" cy="338554"/>
          </a:xfrm>
          <a:prstGeom prst="rect">
            <a:avLst/>
          </a:prstGeom>
          <a:noFill/>
          <a:ln>
            <a:solidFill>
              <a:schemeClr val="accent1"/>
            </a:solidFill>
          </a:ln>
        </p:spPr>
        <p:txBody>
          <a:bodyPr wrap="none" rtlCol="0">
            <a:spAutoFit/>
          </a:bodyPr>
          <a:lstStyle/>
          <a:p>
            <a:r>
              <a:rPr kumimoji="1" lang="en-US" altLang="ja-JP" sz="1600" dirty="0" smtClean="0"/>
              <a:t>Change Range</a:t>
            </a:r>
            <a:endParaRPr kumimoji="1" lang="ja-JP" altLang="en-US" sz="1600" dirty="0"/>
          </a:p>
        </p:txBody>
      </p:sp>
      <p:sp>
        <p:nvSpPr>
          <p:cNvPr id="8" name="テキスト ボックス 7"/>
          <p:cNvSpPr txBox="1"/>
          <p:nvPr/>
        </p:nvSpPr>
        <p:spPr>
          <a:xfrm>
            <a:off x="7473120" y="4437112"/>
            <a:ext cx="1391535" cy="338554"/>
          </a:xfrm>
          <a:prstGeom prst="rect">
            <a:avLst/>
          </a:prstGeom>
          <a:noFill/>
          <a:ln>
            <a:solidFill>
              <a:schemeClr val="accent1"/>
            </a:solidFill>
          </a:ln>
        </p:spPr>
        <p:txBody>
          <a:bodyPr wrap="none" rtlCol="0">
            <a:spAutoFit/>
          </a:bodyPr>
          <a:lstStyle/>
          <a:p>
            <a:r>
              <a:rPr lang="en-US" altLang="ja-JP" sz="1600" dirty="0" smtClean="0"/>
              <a:t>Save data/plot</a:t>
            </a:r>
            <a:endParaRPr kumimoji="1" lang="ja-JP" altLang="en-US" sz="1600" dirty="0"/>
          </a:p>
        </p:txBody>
      </p:sp>
      <p:sp>
        <p:nvSpPr>
          <p:cNvPr id="9" name="テキスト ボックス 8"/>
          <p:cNvSpPr txBox="1"/>
          <p:nvPr/>
        </p:nvSpPr>
        <p:spPr>
          <a:xfrm>
            <a:off x="7524328" y="4962654"/>
            <a:ext cx="1196481" cy="338554"/>
          </a:xfrm>
          <a:prstGeom prst="rect">
            <a:avLst/>
          </a:prstGeom>
          <a:noFill/>
          <a:ln>
            <a:solidFill>
              <a:schemeClr val="accent1"/>
            </a:solidFill>
          </a:ln>
        </p:spPr>
        <p:txBody>
          <a:bodyPr wrap="none" rtlCol="0">
            <a:spAutoFit/>
          </a:bodyPr>
          <a:lstStyle/>
          <a:p>
            <a:r>
              <a:rPr lang="en-US" altLang="ja-JP" sz="1600" dirty="0" smtClean="0"/>
              <a:t>Stop update</a:t>
            </a:r>
            <a:endParaRPr kumimoji="1" lang="ja-JP" altLang="en-US" sz="1600" dirty="0"/>
          </a:p>
        </p:txBody>
      </p:sp>
      <p:sp>
        <p:nvSpPr>
          <p:cNvPr id="10" name="テキスト ボックス 9"/>
          <p:cNvSpPr txBox="1"/>
          <p:nvPr/>
        </p:nvSpPr>
        <p:spPr>
          <a:xfrm>
            <a:off x="7549374" y="3823954"/>
            <a:ext cx="1283813" cy="338554"/>
          </a:xfrm>
          <a:prstGeom prst="rect">
            <a:avLst/>
          </a:prstGeom>
          <a:noFill/>
          <a:ln>
            <a:solidFill>
              <a:schemeClr val="accent1"/>
            </a:solidFill>
          </a:ln>
        </p:spPr>
        <p:txBody>
          <a:bodyPr wrap="none" rtlCol="0">
            <a:spAutoFit/>
          </a:bodyPr>
          <a:lstStyle/>
          <a:p>
            <a:r>
              <a:rPr lang="en-US" altLang="ja-JP" sz="1600" dirty="0" smtClean="0"/>
              <a:t>Average time</a:t>
            </a:r>
            <a:endParaRPr kumimoji="1" lang="ja-JP" altLang="en-US" sz="1600" dirty="0"/>
          </a:p>
        </p:txBody>
      </p:sp>
      <p:sp>
        <p:nvSpPr>
          <p:cNvPr id="11" name="テキスト ボックス 10"/>
          <p:cNvSpPr txBox="1"/>
          <p:nvPr/>
        </p:nvSpPr>
        <p:spPr>
          <a:xfrm>
            <a:off x="4885603" y="6042774"/>
            <a:ext cx="699102" cy="338554"/>
          </a:xfrm>
          <a:prstGeom prst="rect">
            <a:avLst/>
          </a:prstGeom>
          <a:noFill/>
        </p:spPr>
        <p:txBody>
          <a:bodyPr wrap="none" rtlCol="0">
            <a:spAutoFit/>
          </a:bodyPr>
          <a:lstStyle/>
          <a:p>
            <a:r>
              <a:rPr kumimoji="1" lang="en-US" altLang="ja-JP" sz="1600" dirty="0" smtClean="0"/>
              <a:t>Range</a:t>
            </a:r>
            <a:endParaRPr kumimoji="1" lang="ja-JP" altLang="en-US" sz="1600" dirty="0"/>
          </a:p>
        </p:txBody>
      </p:sp>
      <p:sp>
        <p:nvSpPr>
          <p:cNvPr id="12" name="テキスト ボックス 11"/>
          <p:cNvSpPr txBox="1"/>
          <p:nvPr/>
        </p:nvSpPr>
        <p:spPr>
          <a:xfrm>
            <a:off x="3563888" y="6011996"/>
            <a:ext cx="1136850" cy="338554"/>
          </a:xfrm>
          <a:prstGeom prst="rect">
            <a:avLst/>
          </a:prstGeom>
          <a:noFill/>
        </p:spPr>
        <p:txBody>
          <a:bodyPr wrap="none" rtlCol="0">
            <a:spAutoFit/>
          </a:bodyPr>
          <a:lstStyle/>
          <a:p>
            <a:r>
              <a:rPr kumimoji="1" lang="en-US" altLang="ja-JP" sz="1600" dirty="0" smtClean="0"/>
              <a:t>Trigger rate</a:t>
            </a:r>
            <a:endParaRPr kumimoji="1" lang="ja-JP" altLang="en-US" sz="1600" dirty="0"/>
          </a:p>
        </p:txBody>
      </p:sp>
      <p:sp>
        <p:nvSpPr>
          <p:cNvPr id="13" name="テキスト ボックス 12"/>
          <p:cNvSpPr txBox="1"/>
          <p:nvPr/>
        </p:nvSpPr>
        <p:spPr>
          <a:xfrm>
            <a:off x="1547664" y="6011996"/>
            <a:ext cx="1137556" cy="338554"/>
          </a:xfrm>
          <a:prstGeom prst="rect">
            <a:avLst/>
          </a:prstGeom>
          <a:noFill/>
        </p:spPr>
        <p:txBody>
          <a:bodyPr wrap="none" rtlCol="0">
            <a:spAutoFit/>
          </a:bodyPr>
          <a:lstStyle/>
          <a:p>
            <a:r>
              <a:rPr lang="en-US" altLang="ja-JP" sz="1600" dirty="0" smtClean="0"/>
              <a:t>Description</a:t>
            </a:r>
            <a:endParaRPr kumimoji="1" lang="ja-JP" altLang="en-US" sz="1600" dirty="0"/>
          </a:p>
        </p:txBody>
      </p:sp>
      <p:sp>
        <p:nvSpPr>
          <p:cNvPr id="14" name="テキスト ボックス 13"/>
          <p:cNvSpPr txBox="1"/>
          <p:nvPr/>
        </p:nvSpPr>
        <p:spPr>
          <a:xfrm>
            <a:off x="2642689" y="6275157"/>
            <a:ext cx="987130" cy="338554"/>
          </a:xfrm>
          <a:prstGeom prst="rect">
            <a:avLst/>
          </a:prstGeom>
          <a:noFill/>
        </p:spPr>
        <p:txBody>
          <a:bodyPr wrap="none" rtlCol="0">
            <a:spAutoFit/>
          </a:bodyPr>
          <a:lstStyle/>
          <a:p>
            <a:r>
              <a:rPr lang="en-US" altLang="ja-JP" sz="1600" dirty="0" smtClean="0"/>
              <a:t>raw value</a:t>
            </a:r>
            <a:endParaRPr kumimoji="1" lang="ja-JP" altLang="en-US" sz="1600" dirty="0"/>
          </a:p>
        </p:txBody>
      </p:sp>
      <p:sp>
        <p:nvSpPr>
          <p:cNvPr id="15" name="テキスト ボックス 14"/>
          <p:cNvSpPr txBox="1"/>
          <p:nvPr/>
        </p:nvSpPr>
        <p:spPr>
          <a:xfrm>
            <a:off x="568746" y="5513456"/>
            <a:ext cx="1040670" cy="369332"/>
          </a:xfrm>
          <a:prstGeom prst="rect">
            <a:avLst/>
          </a:prstGeom>
          <a:noFill/>
        </p:spPr>
        <p:txBody>
          <a:bodyPr wrap="none" rtlCol="0">
            <a:spAutoFit/>
          </a:bodyPr>
          <a:lstStyle/>
          <a:p>
            <a:r>
              <a:rPr lang="ja-JP" altLang="en-US" dirty="0"/>
              <a:t>シンボル</a:t>
            </a:r>
            <a:endParaRPr kumimoji="1" lang="ja-JP" altLang="en-US" dirty="0"/>
          </a:p>
        </p:txBody>
      </p:sp>
      <p:sp>
        <p:nvSpPr>
          <p:cNvPr id="16" name="テキスト ボックス 15"/>
          <p:cNvSpPr txBox="1"/>
          <p:nvPr/>
        </p:nvSpPr>
        <p:spPr>
          <a:xfrm>
            <a:off x="1043608" y="6444044"/>
            <a:ext cx="1338251" cy="338554"/>
          </a:xfrm>
          <a:prstGeom prst="rect">
            <a:avLst/>
          </a:prstGeom>
          <a:noFill/>
        </p:spPr>
        <p:txBody>
          <a:bodyPr wrap="none" rtlCol="0">
            <a:spAutoFit/>
          </a:bodyPr>
          <a:lstStyle/>
          <a:p>
            <a:r>
              <a:rPr kumimoji="1" lang="en-US" altLang="ja-JP" sz="1600" dirty="0" smtClean="0"/>
              <a:t>Display or not</a:t>
            </a:r>
            <a:endParaRPr kumimoji="1" lang="ja-JP" altLang="en-US" sz="1600" dirty="0"/>
          </a:p>
        </p:txBody>
      </p:sp>
      <p:pic>
        <p:nvPicPr>
          <p:cNvPr id="17" name="図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8460" y="948991"/>
            <a:ext cx="6473820" cy="4855365"/>
          </a:xfrm>
          <a:prstGeom prst="rect">
            <a:avLst/>
          </a:prstGeom>
        </p:spPr>
      </p:pic>
      <p:cxnSp>
        <p:nvCxnSpPr>
          <p:cNvPr id="19" name="直線矢印コネクタ 18"/>
          <p:cNvCxnSpPr>
            <a:stCxn id="10" idx="1"/>
          </p:cNvCxnSpPr>
          <p:nvPr/>
        </p:nvCxnSpPr>
        <p:spPr>
          <a:xfrm flipH="1">
            <a:off x="6948264" y="3993231"/>
            <a:ext cx="601110" cy="44388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a:stCxn id="8" idx="1"/>
          </p:cNvCxnSpPr>
          <p:nvPr/>
        </p:nvCxnSpPr>
        <p:spPr>
          <a:xfrm flipH="1">
            <a:off x="6948264" y="4606389"/>
            <a:ext cx="524856" cy="26277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7548716" y="5466710"/>
            <a:ext cx="938077" cy="338554"/>
          </a:xfrm>
          <a:prstGeom prst="rect">
            <a:avLst/>
          </a:prstGeom>
          <a:noFill/>
          <a:ln>
            <a:solidFill>
              <a:schemeClr val="accent1"/>
            </a:solidFill>
          </a:ln>
        </p:spPr>
        <p:txBody>
          <a:bodyPr wrap="none" rtlCol="0">
            <a:spAutoFit/>
          </a:bodyPr>
          <a:lstStyle/>
          <a:p>
            <a:r>
              <a:rPr lang="en-US" altLang="ja-JP" sz="1600" dirty="0" smtClean="0"/>
              <a:t>Finish QL</a:t>
            </a:r>
            <a:endParaRPr kumimoji="1" lang="ja-JP" altLang="en-US" sz="1600" dirty="0"/>
          </a:p>
        </p:txBody>
      </p:sp>
      <p:cxnSp>
        <p:nvCxnSpPr>
          <p:cNvPr id="27" name="直線矢印コネクタ 26"/>
          <p:cNvCxnSpPr>
            <a:stCxn id="9" idx="1"/>
          </p:cNvCxnSpPr>
          <p:nvPr/>
        </p:nvCxnSpPr>
        <p:spPr>
          <a:xfrm flipH="1">
            <a:off x="6948264" y="5131931"/>
            <a:ext cx="5760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線矢印コネクタ 28"/>
          <p:cNvCxnSpPr>
            <a:stCxn id="25" idx="1"/>
          </p:cNvCxnSpPr>
          <p:nvPr/>
        </p:nvCxnSpPr>
        <p:spPr>
          <a:xfrm flipH="1" flipV="1">
            <a:off x="6948264" y="5513457"/>
            <a:ext cx="600452" cy="1225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flipH="1" flipV="1">
            <a:off x="6012160" y="5805264"/>
            <a:ext cx="261283" cy="46989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2" name="正方形/長方形 31"/>
          <p:cNvSpPr/>
          <p:nvPr/>
        </p:nvSpPr>
        <p:spPr>
          <a:xfrm>
            <a:off x="1331640" y="4606389"/>
            <a:ext cx="1211685" cy="1198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2732783" y="4606389"/>
            <a:ext cx="543073" cy="1198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3707904" y="4606389"/>
            <a:ext cx="831105" cy="1198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4572000" y="4606389"/>
            <a:ext cx="831105" cy="119887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ボックス 35"/>
          <p:cNvSpPr txBox="1"/>
          <p:nvPr/>
        </p:nvSpPr>
        <p:spPr>
          <a:xfrm>
            <a:off x="132870" y="6174596"/>
            <a:ext cx="785664" cy="338554"/>
          </a:xfrm>
          <a:prstGeom prst="rect">
            <a:avLst/>
          </a:prstGeom>
          <a:noFill/>
        </p:spPr>
        <p:txBody>
          <a:bodyPr wrap="none" rtlCol="0">
            <a:spAutoFit/>
          </a:bodyPr>
          <a:lstStyle/>
          <a:p>
            <a:r>
              <a:rPr lang="en-US" altLang="ja-JP" sz="1600" dirty="0" smtClean="0"/>
              <a:t>Legend</a:t>
            </a:r>
            <a:endParaRPr kumimoji="1" lang="ja-JP" altLang="en-US" sz="1600" dirty="0"/>
          </a:p>
        </p:txBody>
      </p:sp>
      <p:cxnSp>
        <p:nvCxnSpPr>
          <p:cNvPr id="38" name="直線矢印コネクタ 37"/>
          <p:cNvCxnSpPr/>
          <p:nvPr/>
        </p:nvCxnSpPr>
        <p:spPr>
          <a:xfrm flipH="1" flipV="1">
            <a:off x="1252590" y="5804356"/>
            <a:ext cx="79050" cy="58626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1" name="直線矢印コネクタ 40"/>
          <p:cNvCxnSpPr>
            <a:endCxn id="33" idx="2"/>
          </p:cNvCxnSpPr>
          <p:nvPr/>
        </p:nvCxnSpPr>
        <p:spPr>
          <a:xfrm flipV="1">
            <a:off x="3004320" y="5805264"/>
            <a:ext cx="0" cy="40069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4" name="直線矢印コネクタ 43"/>
          <p:cNvCxnSpPr>
            <a:stCxn id="13" idx="0"/>
            <a:endCxn id="32" idx="2"/>
          </p:cNvCxnSpPr>
          <p:nvPr/>
        </p:nvCxnSpPr>
        <p:spPr>
          <a:xfrm flipH="1" flipV="1">
            <a:off x="1937483" y="5805264"/>
            <a:ext cx="178959" cy="20673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7" name="直線矢印コネクタ 46"/>
          <p:cNvCxnSpPr>
            <a:stCxn id="12" idx="0"/>
            <a:endCxn id="34" idx="2"/>
          </p:cNvCxnSpPr>
          <p:nvPr/>
        </p:nvCxnSpPr>
        <p:spPr>
          <a:xfrm flipH="1" flipV="1">
            <a:off x="4123457" y="5805264"/>
            <a:ext cx="8856" cy="20673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直線矢印コネクタ 48"/>
          <p:cNvCxnSpPr>
            <a:stCxn id="11" idx="0"/>
            <a:endCxn id="35" idx="2"/>
          </p:cNvCxnSpPr>
          <p:nvPr/>
        </p:nvCxnSpPr>
        <p:spPr>
          <a:xfrm flipH="1" flipV="1">
            <a:off x="4987553" y="5805264"/>
            <a:ext cx="247601" cy="23751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0" name="直線矢印コネクタ 49"/>
          <p:cNvCxnSpPr>
            <a:stCxn id="36" idx="0"/>
          </p:cNvCxnSpPr>
          <p:nvPr/>
        </p:nvCxnSpPr>
        <p:spPr>
          <a:xfrm flipV="1">
            <a:off x="525702" y="5733256"/>
            <a:ext cx="373890" cy="44134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2" name="テキスト ボックス 51"/>
          <p:cNvSpPr txBox="1"/>
          <p:nvPr/>
        </p:nvSpPr>
        <p:spPr>
          <a:xfrm>
            <a:off x="132870" y="3429000"/>
            <a:ext cx="596638" cy="584775"/>
          </a:xfrm>
          <a:prstGeom prst="rect">
            <a:avLst/>
          </a:prstGeom>
          <a:noFill/>
        </p:spPr>
        <p:txBody>
          <a:bodyPr wrap="none" rtlCol="0">
            <a:spAutoFit/>
          </a:bodyPr>
          <a:lstStyle/>
          <a:p>
            <a:r>
              <a:rPr kumimoji="1" lang="en-US" altLang="ja-JP" sz="1600" dirty="0" smtClean="0"/>
              <a:t>Time</a:t>
            </a:r>
            <a:br>
              <a:rPr kumimoji="1" lang="en-US" altLang="ja-JP" sz="1600" dirty="0" smtClean="0"/>
            </a:br>
            <a:r>
              <a:rPr kumimoji="1" lang="en-US" altLang="ja-JP" sz="1600" dirty="0" smtClean="0"/>
              <a:t>Info.</a:t>
            </a:r>
            <a:endParaRPr kumimoji="1" lang="ja-JP" altLang="en-US" sz="1600" dirty="0"/>
          </a:p>
        </p:txBody>
      </p:sp>
      <p:cxnSp>
        <p:nvCxnSpPr>
          <p:cNvPr id="54" name="直線矢印コネクタ 53"/>
          <p:cNvCxnSpPr/>
          <p:nvPr/>
        </p:nvCxnSpPr>
        <p:spPr>
          <a:xfrm>
            <a:off x="606718" y="4013775"/>
            <a:ext cx="121187" cy="20139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直線矢印コネクタ 56"/>
          <p:cNvCxnSpPr>
            <a:stCxn id="59" idx="1"/>
          </p:cNvCxnSpPr>
          <p:nvPr/>
        </p:nvCxnSpPr>
        <p:spPr>
          <a:xfrm flipH="1">
            <a:off x="6142802" y="3496653"/>
            <a:ext cx="1381526" cy="71851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59" name="テキスト ボックス 58"/>
          <p:cNvSpPr txBox="1"/>
          <p:nvPr/>
        </p:nvSpPr>
        <p:spPr>
          <a:xfrm>
            <a:off x="7524328" y="3204265"/>
            <a:ext cx="1269963" cy="584775"/>
          </a:xfrm>
          <a:prstGeom prst="rect">
            <a:avLst/>
          </a:prstGeom>
          <a:noFill/>
        </p:spPr>
        <p:txBody>
          <a:bodyPr wrap="none" rtlCol="0">
            <a:spAutoFit/>
          </a:bodyPr>
          <a:lstStyle/>
          <a:p>
            <a:r>
              <a:rPr lang="en-US" altLang="ja-JP" sz="1600" dirty="0" smtClean="0"/>
              <a:t>Data amount</a:t>
            </a:r>
            <a:br>
              <a:rPr lang="en-US" altLang="ja-JP" sz="1600" dirty="0" smtClean="0"/>
            </a:br>
            <a:r>
              <a:rPr lang="en-US" altLang="ja-JP" sz="1600" dirty="0" smtClean="0"/>
              <a:t>received</a:t>
            </a:r>
            <a:endParaRPr kumimoji="1" lang="ja-JP" altLang="en-US" sz="1600" dirty="0"/>
          </a:p>
        </p:txBody>
      </p:sp>
      <p:sp>
        <p:nvSpPr>
          <p:cNvPr id="60" name="テキスト ボックス 59"/>
          <p:cNvSpPr txBox="1"/>
          <p:nvPr/>
        </p:nvSpPr>
        <p:spPr>
          <a:xfrm>
            <a:off x="7092280" y="908720"/>
            <a:ext cx="2016224" cy="2031325"/>
          </a:xfrm>
          <a:prstGeom prst="rect">
            <a:avLst/>
          </a:prstGeom>
          <a:noFill/>
        </p:spPr>
        <p:txBody>
          <a:bodyPr wrap="square" rtlCol="0">
            <a:spAutoFit/>
          </a:bodyPr>
          <a:lstStyle/>
          <a:p>
            <a:r>
              <a:rPr kumimoji="1" lang="en-US" altLang="ja-JP" sz="1400" u="sng" dirty="0" smtClean="0"/>
              <a:t>Trend</a:t>
            </a:r>
            <a:r>
              <a:rPr lang="ja-JP" altLang="en-US" sz="1400" u="sng" dirty="0"/>
              <a:t> </a:t>
            </a:r>
            <a:r>
              <a:rPr lang="en-US" altLang="ja-JP" sz="1400" u="sng" dirty="0" smtClean="0"/>
              <a:t>display:</a:t>
            </a:r>
            <a:endParaRPr kumimoji="1" lang="en-US" altLang="ja-JP" sz="1400" u="sng" dirty="0" smtClean="0"/>
          </a:p>
          <a:p>
            <a:pPr marL="285750" indent="-285750">
              <a:buFontTx/>
              <a:buChar char="-"/>
            </a:pPr>
            <a:r>
              <a:rPr lang="en-US" altLang="ja-JP" sz="1400" dirty="0" smtClean="0"/>
              <a:t>Based on </a:t>
            </a:r>
            <a:r>
              <a:rPr lang="en-US" altLang="ja-JP" sz="1400" dirty="0" err="1" smtClean="0"/>
              <a:t>Qt</a:t>
            </a:r>
            <a:r>
              <a:rPr lang="en-US" altLang="ja-JP" sz="1400" dirty="0" smtClean="0"/>
              <a:t> + Root </a:t>
            </a:r>
          </a:p>
          <a:p>
            <a:pPr marL="285750" indent="-285750">
              <a:buFontTx/>
              <a:buChar char="-"/>
            </a:pPr>
            <a:r>
              <a:rPr lang="en-US" altLang="ja-JP" sz="1400" dirty="0" smtClean="0"/>
              <a:t>Update time axis every 100sec</a:t>
            </a:r>
          </a:p>
          <a:p>
            <a:pPr marL="285750" indent="-285750">
              <a:buFontTx/>
              <a:buChar char="-"/>
            </a:pPr>
            <a:r>
              <a:rPr lang="en-US" altLang="ja-JP" sz="1400" dirty="0" smtClean="0"/>
              <a:t>Can be used for other trend displays  such as temperature and high voltage.</a:t>
            </a:r>
          </a:p>
          <a:p>
            <a:pPr marL="285750" indent="-285750">
              <a:buFontTx/>
              <a:buChar char="-"/>
            </a:pPr>
            <a:endParaRPr lang="en-US" altLang="ja-JP" sz="1400" dirty="0" smtClean="0"/>
          </a:p>
        </p:txBody>
      </p:sp>
      <p:sp>
        <p:nvSpPr>
          <p:cNvPr id="4" name="テキスト ボックス 3"/>
          <p:cNvSpPr txBox="1"/>
          <p:nvPr/>
        </p:nvSpPr>
        <p:spPr>
          <a:xfrm>
            <a:off x="2691602" y="1516142"/>
            <a:ext cx="1592366" cy="369332"/>
          </a:xfrm>
          <a:prstGeom prst="rect">
            <a:avLst/>
          </a:prstGeom>
          <a:noFill/>
        </p:spPr>
        <p:txBody>
          <a:bodyPr wrap="none" rtlCol="0">
            <a:spAutoFit/>
          </a:bodyPr>
          <a:lstStyle/>
          <a:p>
            <a:r>
              <a:rPr kumimoji="1" lang="en-US" altLang="ja-JP" i="1" dirty="0" smtClean="0">
                <a:solidFill>
                  <a:srgbClr val="FF0000"/>
                </a:solidFill>
              </a:rPr>
              <a:t>PRELIMINARY</a:t>
            </a:r>
            <a:endParaRPr kumimoji="1" lang="ja-JP" altLang="en-US" i="1" dirty="0">
              <a:solidFill>
                <a:srgbClr val="FF0000"/>
              </a:solidFill>
            </a:endParaRPr>
          </a:p>
        </p:txBody>
      </p:sp>
      <p:sp>
        <p:nvSpPr>
          <p:cNvPr id="5" name="スライド番号プレースホルダー 4"/>
          <p:cNvSpPr>
            <a:spLocks noGrp="1"/>
          </p:cNvSpPr>
          <p:nvPr>
            <p:ph type="sldNum" sz="quarter" idx="12"/>
          </p:nvPr>
        </p:nvSpPr>
        <p:spPr/>
        <p:txBody>
          <a:bodyPr/>
          <a:lstStyle/>
          <a:p>
            <a:fld id="{5198E99D-A7ED-4182-B0A1-4FE35E04E180}" type="slidenum">
              <a:rPr kumimoji="1" lang="ja-JP" altLang="en-US" smtClean="0"/>
              <a:pPr/>
              <a:t>17</a:t>
            </a:fld>
            <a:endParaRPr kumimoji="1" lang="ja-JP" altLang="en-US" dirty="0"/>
          </a:p>
        </p:txBody>
      </p:sp>
      <p:sp>
        <p:nvSpPr>
          <p:cNvPr id="3" name="テキスト ボックス 2"/>
          <p:cNvSpPr txBox="1"/>
          <p:nvPr/>
        </p:nvSpPr>
        <p:spPr>
          <a:xfrm>
            <a:off x="1619672" y="1516142"/>
            <a:ext cx="983987" cy="369332"/>
          </a:xfrm>
          <a:prstGeom prst="rect">
            <a:avLst/>
          </a:prstGeom>
          <a:noFill/>
        </p:spPr>
        <p:txBody>
          <a:bodyPr wrap="none" rtlCol="0">
            <a:spAutoFit/>
          </a:bodyPr>
          <a:lstStyle/>
          <a:p>
            <a:r>
              <a:rPr kumimoji="1" lang="en-US" altLang="ja-JP" dirty="0" smtClean="0"/>
              <a:t>pedestal</a:t>
            </a:r>
            <a:endParaRPr kumimoji="1" lang="ja-JP" altLang="en-US" dirty="0"/>
          </a:p>
        </p:txBody>
      </p:sp>
    </p:spTree>
    <p:extLst>
      <p:ext uri="{BB962C8B-B14F-4D97-AF65-F5344CB8AC3E}">
        <p14:creationId xmlns:p14="http://schemas.microsoft.com/office/powerpoint/2010/main" val="129253423"/>
      </p:ext>
    </p:extLst>
  </p:cSld>
  <p:clrMapOvr>
    <a:masterClrMapping/>
  </p:clrMapOvr>
  <mc:AlternateContent xmlns:mc="http://schemas.openxmlformats.org/markup-compatibility/2006" xmlns:p14="http://schemas.microsoft.com/office/powerpoint/2010/main">
    <mc:Choice Requires="p14">
      <p:transition spd="slow" p14:dur="2000" advTm="24723"/>
    </mc:Choice>
    <mc:Fallback xmlns="">
      <p:transition spd="slow" advTm="24723"/>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a:bodyPr>
          <a:lstStyle/>
          <a:p>
            <a:r>
              <a:rPr lang="en-US" altLang="ja-JP" sz="3600" dirty="0" smtClean="0"/>
              <a:t>CALET Ground System Dataflow Summary </a:t>
            </a:r>
            <a:endParaRPr kumimoji="1" lang="ja-JP" altLang="en-US" sz="3600" dirty="0"/>
          </a:p>
        </p:txBody>
      </p:sp>
      <p:sp>
        <p:nvSpPr>
          <p:cNvPr id="5" name="角丸四角形 4"/>
          <p:cNvSpPr/>
          <p:nvPr/>
        </p:nvSpPr>
        <p:spPr>
          <a:xfrm>
            <a:off x="3873624" y="4746847"/>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7" name="角丸四角形 6"/>
          <p:cNvSpPr/>
          <p:nvPr/>
        </p:nvSpPr>
        <p:spPr>
          <a:xfrm>
            <a:off x="3873624" y="3504430"/>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3" name="角丸四角形 2"/>
          <p:cNvSpPr/>
          <p:nvPr/>
        </p:nvSpPr>
        <p:spPr>
          <a:xfrm>
            <a:off x="323528" y="2132855"/>
            <a:ext cx="2664296" cy="4320481"/>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563888" y="1648500"/>
            <a:ext cx="4777680" cy="48048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563888" y="5991671"/>
            <a:ext cx="983346" cy="461665"/>
          </a:xfrm>
          <a:prstGeom prst="rect">
            <a:avLst/>
          </a:prstGeom>
          <a:noFill/>
        </p:spPr>
        <p:txBody>
          <a:bodyPr wrap="none" rtlCol="0">
            <a:spAutoFit/>
          </a:bodyPr>
          <a:lstStyle/>
          <a:p>
            <a:r>
              <a:rPr kumimoji="1" lang="en-US" altLang="ja-JP" sz="2400" dirty="0" smtClean="0"/>
              <a:t>WCOC</a:t>
            </a:r>
            <a:endParaRPr kumimoji="1" lang="ja-JP" altLang="en-US" sz="2400" dirty="0"/>
          </a:p>
        </p:txBody>
      </p:sp>
      <p:sp>
        <p:nvSpPr>
          <p:cNvPr id="10" name="角丸四角形 9"/>
          <p:cNvSpPr/>
          <p:nvPr/>
        </p:nvSpPr>
        <p:spPr>
          <a:xfrm>
            <a:off x="1331640" y="4743424"/>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11" name="角丸四角形 10"/>
          <p:cNvSpPr/>
          <p:nvPr/>
        </p:nvSpPr>
        <p:spPr>
          <a:xfrm>
            <a:off x="438160" y="3501007"/>
            <a:ext cx="238394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12" name="下矢印 11"/>
          <p:cNvSpPr/>
          <p:nvPr/>
        </p:nvSpPr>
        <p:spPr>
          <a:xfrm>
            <a:off x="827584" y="1648501"/>
            <a:ext cx="321151" cy="1855929"/>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611560" y="1052735"/>
            <a:ext cx="2016224" cy="815340"/>
          </a:xfrm>
          <a:prstGeom prst="rect">
            <a:avLst/>
          </a:prstGeom>
          <a:solidFill>
            <a:schemeClr val="accent6"/>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smtClean="0">
                <a:solidFill>
                  <a:schemeClr val="bg1"/>
                </a:solidFill>
              </a:rPr>
              <a:t>CALET</a:t>
            </a:r>
            <a:br>
              <a:rPr lang="en-US" altLang="ja-JP" sz="2400" b="1" dirty="0" smtClean="0">
                <a:solidFill>
                  <a:schemeClr val="bg1"/>
                </a:solidFill>
              </a:rPr>
            </a:br>
            <a:r>
              <a:rPr lang="en-US" altLang="ja-JP" sz="2400" b="1" dirty="0" smtClean="0">
                <a:solidFill>
                  <a:schemeClr val="bg1"/>
                </a:solidFill>
              </a:rPr>
              <a:t> onboard ISS</a:t>
            </a:r>
            <a:endParaRPr kumimoji="1" lang="en-US" altLang="ja-JP" sz="2400" b="1" dirty="0" smtClean="0">
              <a:solidFill>
                <a:schemeClr val="bg1"/>
              </a:solidFill>
            </a:endParaRPr>
          </a:p>
        </p:txBody>
      </p:sp>
      <p:cxnSp>
        <p:nvCxnSpPr>
          <p:cNvPr id="16" name="直線矢印コネクタ 15"/>
          <p:cNvCxnSpPr>
            <a:stCxn id="11" idx="3"/>
            <a:endCxn id="7" idx="1"/>
          </p:cNvCxnSpPr>
          <p:nvPr/>
        </p:nvCxnSpPr>
        <p:spPr>
          <a:xfrm>
            <a:off x="2822104" y="3958207"/>
            <a:ext cx="1051520"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0" idx="3"/>
            <a:endCxn id="5" idx="1"/>
          </p:cNvCxnSpPr>
          <p:nvPr/>
        </p:nvCxnSpPr>
        <p:spPr>
          <a:xfrm>
            <a:off x="2534072" y="5200624"/>
            <a:ext cx="1339552"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5508104" y="4892847"/>
            <a:ext cx="2033890" cy="615553"/>
          </a:xfrm>
          <a:prstGeom prst="rect">
            <a:avLst/>
          </a:prstGeom>
          <a:noFill/>
          <a:ln>
            <a:solidFill>
              <a:schemeClr val="accent2"/>
            </a:solidFill>
          </a:ln>
        </p:spPr>
        <p:txBody>
          <a:bodyPr wrap="none" rtlCol="0">
            <a:spAutoFit/>
          </a:bodyPr>
          <a:lstStyle/>
          <a:p>
            <a:r>
              <a:rPr lang="en-US" altLang="ja-JP" u="sng" dirty="0"/>
              <a:t>Sci. Data </a:t>
            </a:r>
            <a:r>
              <a:rPr lang="en-US" altLang="ja-JP" u="sng" dirty="0" smtClean="0"/>
              <a:t>Processing</a:t>
            </a:r>
          </a:p>
          <a:p>
            <a:r>
              <a:rPr lang="en-US" altLang="ja-JP" sz="1600" dirty="0" smtClean="0"/>
              <a:t>Level0 to Level1</a:t>
            </a:r>
            <a:endParaRPr lang="ja-JP" altLang="en-US" sz="1600" dirty="0"/>
          </a:p>
        </p:txBody>
      </p:sp>
      <p:cxnSp>
        <p:nvCxnSpPr>
          <p:cNvPr id="25" name="直線矢印コネクタ 24"/>
          <p:cNvCxnSpPr>
            <a:stCxn id="5" idx="3"/>
            <a:endCxn id="23" idx="1"/>
          </p:cNvCxnSpPr>
          <p:nvPr/>
        </p:nvCxnSpPr>
        <p:spPr>
          <a:xfrm flipV="1">
            <a:off x="5076056" y="5200624"/>
            <a:ext cx="432048"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582226" y="5991670"/>
            <a:ext cx="2189574" cy="461665"/>
          </a:xfrm>
          <a:prstGeom prst="rect">
            <a:avLst/>
          </a:prstGeom>
          <a:noFill/>
        </p:spPr>
        <p:txBody>
          <a:bodyPr wrap="none" rtlCol="0">
            <a:spAutoFit/>
          </a:bodyPr>
          <a:lstStyle/>
          <a:p>
            <a:r>
              <a:rPr kumimoji="1" lang="en-US" altLang="ja-JP" sz="2400" dirty="0" smtClean="0"/>
              <a:t>JAXA CALET GSE</a:t>
            </a:r>
            <a:endParaRPr kumimoji="1" lang="ja-JP" altLang="en-US" sz="2400" dirty="0"/>
          </a:p>
        </p:txBody>
      </p:sp>
      <p:sp>
        <p:nvSpPr>
          <p:cNvPr id="30" name="テキスト ボックス 29"/>
          <p:cNvSpPr txBox="1"/>
          <p:nvPr/>
        </p:nvSpPr>
        <p:spPr>
          <a:xfrm>
            <a:off x="5508104" y="3645024"/>
            <a:ext cx="1925655" cy="646331"/>
          </a:xfrm>
          <a:prstGeom prst="rect">
            <a:avLst/>
          </a:prstGeom>
          <a:noFill/>
          <a:ln>
            <a:solidFill>
              <a:schemeClr val="accent2"/>
            </a:solidFill>
          </a:ln>
        </p:spPr>
        <p:txBody>
          <a:bodyPr wrap="none" rtlCol="0">
            <a:spAutoFit/>
          </a:bodyPr>
          <a:lstStyle/>
          <a:p>
            <a:r>
              <a:rPr lang="en-US" altLang="ja-JP" u="sng" dirty="0" smtClean="0"/>
              <a:t>Real Time </a:t>
            </a:r>
            <a:r>
              <a:rPr kumimoji="1" lang="en-US" altLang="ja-JP" u="sng" dirty="0" smtClean="0"/>
              <a:t>Monitor</a:t>
            </a:r>
            <a:br>
              <a:rPr kumimoji="1" lang="en-US" altLang="ja-JP" u="sng" dirty="0" smtClean="0"/>
            </a:br>
            <a:r>
              <a:rPr lang="en-US" altLang="ja-JP" dirty="0" smtClean="0"/>
              <a:t>Quick Look</a:t>
            </a:r>
            <a:endParaRPr lang="en-US" altLang="ja-JP" dirty="0"/>
          </a:p>
        </p:txBody>
      </p:sp>
      <p:cxnSp>
        <p:nvCxnSpPr>
          <p:cNvPr id="33" name="直線矢印コネクタ 32"/>
          <p:cNvCxnSpPr>
            <a:stCxn id="7" idx="3"/>
            <a:endCxn id="30" idx="1"/>
          </p:cNvCxnSpPr>
          <p:nvPr/>
        </p:nvCxnSpPr>
        <p:spPr>
          <a:xfrm>
            <a:off x="5076056" y="3961630"/>
            <a:ext cx="432048" cy="656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5" name="角丸四角形 34"/>
          <p:cNvSpPr/>
          <p:nvPr/>
        </p:nvSpPr>
        <p:spPr>
          <a:xfrm>
            <a:off x="3862065" y="1868075"/>
            <a:ext cx="1487288" cy="11370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Uplink </a:t>
            </a:r>
            <a:br>
              <a:rPr kumimoji="1" lang="en-US" altLang="ja-JP" sz="2400" dirty="0" smtClean="0"/>
            </a:br>
            <a:r>
              <a:rPr kumimoji="1" lang="en-US" altLang="ja-JP" sz="2400" dirty="0" smtClean="0"/>
              <a:t>Source </a:t>
            </a:r>
            <a:br>
              <a:rPr kumimoji="1" lang="en-US" altLang="ja-JP" sz="2400" dirty="0" smtClean="0"/>
            </a:br>
            <a:r>
              <a:rPr kumimoji="1" lang="en-US" altLang="ja-JP" sz="2400" dirty="0" smtClean="0"/>
              <a:t>Files</a:t>
            </a:r>
          </a:p>
        </p:txBody>
      </p:sp>
      <p:sp>
        <p:nvSpPr>
          <p:cNvPr id="36" name="テキスト ボックス 35"/>
          <p:cNvSpPr txBox="1"/>
          <p:nvPr/>
        </p:nvSpPr>
        <p:spPr>
          <a:xfrm>
            <a:off x="6785482" y="2036468"/>
            <a:ext cx="1467518" cy="800219"/>
          </a:xfrm>
          <a:prstGeom prst="rect">
            <a:avLst/>
          </a:prstGeom>
          <a:noFill/>
          <a:ln>
            <a:solidFill>
              <a:schemeClr val="accent2"/>
            </a:solidFill>
          </a:ln>
        </p:spPr>
        <p:txBody>
          <a:bodyPr wrap="none" rtlCol="0">
            <a:spAutoFit/>
          </a:bodyPr>
          <a:lstStyle/>
          <a:p>
            <a:r>
              <a:rPr lang="en-US" altLang="ja-JP" u="sng" dirty="0" smtClean="0"/>
              <a:t>Obs. Planning</a:t>
            </a:r>
            <a:endParaRPr kumimoji="1" lang="en-US" altLang="ja-JP" u="sng" dirty="0" smtClean="0"/>
          </a:p>
          <a:p>
            <a:r>
              <a:rPr lang="en-US" altLang="ja-JP" sz="1400" dirty="0" smtClean="0"/>
              <a:t>Phys. Target</a:t>
            </a:r>
          </a:p>
          <a:p>
            <a:r>
              <a:rPr lang="en-US" altLang="ja-JP" sz="1400" dirty="0" smtClean="0"/>
              <a:t>Calibration Data</a:t>
            </a:r>
            <a:endParaRPr kumimoji="1" lang="en-US" altLang="ja-JP" sz="1400" dirty="0" smtClean="0"/>
          </a:p>
        </p:txBody>
      </p:sp>
      <p:cxnSp>
        <p:nvCxnSpPr>
          <p:cNvPr id="37" name="カギ線コネクタ 36"/>
          <p:cNvCxnSpPr>
            <a:stCxn id="35" idx="1"/>
            <a:endCxn id="28" idx="3"/>
          </p:cNvCxnSpPr>
          <p:nvPr/>
        </p:nvCxnSpPr>
        <p:spPr>
          <a:xfrm rot="10800000" flipV="1">
            <a:off x="2627785" y="2436578"/>
            <a:ext cx="1234281" cy="369501"/>
          </a:xfrm>
          <a:prstGeom prst="bentConnector3">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40" name="下矢印 39"/>
          <p:cNvSpPr/>
          <p:nvPr/>
        </p:nvSpPr>
        <p:spPr>
          <a:xfrm rot="10800000">
            <a:off x="1763689" y="1868075"/>
            <a:ext cx="351656" cy="552812"/>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直線矢印コネクタ 44"/>
          <p:cNvCxnSpPr>
            <a:stCxn id="36" idx="1"/>
            <a:endCxn id="35" idx="3"/>
          </p:cNvCxnSpPr>
          <p:nvPr/>
        </p:nvCxnSpPr>
        <p:spPr>
          <a:xfrm flipH="1">
            <a:off x="5349353" y="2436578"/>
            <a:ext cx="1436129"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カギ線コネクタ 52"/>
          <p:cNvCxnSpPr>
            <a:endCxn id="10" idx="1"/>
          </p:cNvCxnSpPr>
          <p:nvPr/>
        </p:nvCxnSpPr>
        <p:spPr>
          <a:xfrm rot="16200000" flipH="1">
            <a:off x="769002" y="4637986"/>
            <a:ext cx="781794" cy="34348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63" name="カギ線コネクタ 62"/>
          <p:cNvCxnSpPr>
            <a:stCxn id="30" idx="3"/>
            <a:endCxn id="36" idx="2"/>
          </p:cNvCxnSpPr>
          <p:nvPr/>
        </p:nvCxnSpPr>
        <p:spPr>
          <a:xfrm flipV="1">
            <a:off x="7433759" y="2836687"/>
            <a:ext cx="85482" cy="113150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5" name="カギ線コネクタ 1024"/>
          <p:cNvCxnSpPr>
            <a:stCxn id="23" idx="3"/>
            <a:endCxn id="36" idx="2"/>
          </p:cNvCxnSpPr>
          <p:nvPr/>
        </p:nvCxnSpPr>
        <p:spPr>
          <a:xfrm flipH="1" flipV="1">
            <a:off x="7519241" y="2836687"/>
            <a:ext cx="22753" cy="2363937"/>
          </a:xfrm>
          <a:prstGeom prst="bentConnector4">
            <a:avLst>
              <a:gd name="adj1" fmla="val -1004703"/>
              <a:gd name="adj2" fmla="val 51842"/>
            </a:avLst>
          </a:prstGeom>
          <a:ln>
            <a:tailEnd type="arrow"/>
          </a:ln>
        </p:spPr>
        <p:style>
          <a:lnRef idx="1">
            <a:schemeClr val="accent1"/>
          </a:lnRef>
          <a:fillRef idx="0">
            <a:schemeClr val="accent1"/>
          </a:fillRef>
          <a:effectRef idx="0">
            <a:schemeClr val="accent1"/>
          </a:effectRef>
          <a:fontRef idx="minor">
            <a:schemeClr val="tx1"/>
          </a:fontRef>
        </p:style>
      </p:cxnSp>
      <p:sp>
        <p:nvSpPr>
          <p:cNvPr id="67" name="角丸四角形 66"/>
          <p:cNvSpPr/>
          <p:nvPr/>
        </p:nvSpPr>
        <p:spPr>
          <a:xfrm>
            <a:off x="7812360" y="5301208"/>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Level1</a:t>
            </a:r>
            <a:endParaRPr kumimoji="1" lang="ja-JP" altLang="en-US" sz="2400" dirty="0"/>
          </a:p>
        </p:txBody>
      </p:sp>
      <p:cxnSp>
        <p:nvCxnSpPr>
          <p:cNvPr id="1028" name="カギ線コネクタ 1027"/>
          <p:cNvCxnSpPr>
            <a:stCxn id="23" idx="2"/>
            <a:endCxn id="67" idx="1"/>
          </p:cNvCxnSpPr>
          <p:nvPr/>
        </p:nvCxnSpPr>
        <p:spPr>
          <a:xfrm rot="16200000" flipH="1">
            <a:off x="7043700" y="4989748"/>
            <a:ext cx="250008" cy="128731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38" name="カギ線コネクタ 1037"/>
          <p:cNvCxnSpPr>
            <a:stCxn id="30" idx="0"/>
          </p:cNvCxnSpPr>
          <p:nvPr/>
        </p:nvCxnSpPr>
        <p:spPr>
          <a:xfrm rot="16200000" flipV="1">
            <a:off x="4282066" y="1456157"/>
            <a:ext cx="528274" cy="384945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角丸四角形 27"/>
          <p:cNvSpPr/>
          <p:nvPr/>
        </p:nvSpPr>
        <p:spPr>
          <a:xfrm>
            <a:off x="1209328" y="2348880"/>
            <a:ext cx="1418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t>Command </a:t>
            </a:r>
          </a:p>
          <a:p>
            <a:pPr algn="ctr"/>
            <a:r>
              <a:rPr kumimoji="1" lang="en-US" altLang="ja-JP" sz="2000" dirty="0" smtClean="0"/>
              <a:t>Uplink File</a:t>
            </a:r>
            <a:endParaRPr kumimoji="1" lang="ja-JP" altLang="en-US" sz="2000" dirty="0"/>
          </a:p>
        </p:txBody>
      </p:sp>
      <p:sp>
        <p:nvSpPr>
          <p:cNvPr id="9" name="スライド番号プレースホルダー 8"/>
          <p:cNvSpPr>
            <a:spLocks noGrp="1"/>
          </p:cNvSpPr>
          <p:nvPr>
            <p:ph type="sldNum" sz="quarter" idx="12"/>
          </p:nvPr>
        </p:nvSpPr>
        <p:spPr/>
        <p:txBody>
          <a:bodyPr/>
          <a:lstStyle/>
          <a:p>
            <a:fld id="{F1E2762D-A146-4C38-9955-315369967875}" type="slidenum">
              <a:rPr kumimoji="1" lang="ja-JP" altLang="en-US" smtClean="0"/>
              <a:t>18</a:t>
            </a:fld>
            <a:endParaRPr kumimoji="1" lang="ja-JP" altLang="en-US"/>
          </a:p>
        </p:txBody>
      </p:sp>
      <p:sp>
        <p:nvSpPr>
          <p:cNvPr id="38" name="テキスト ボックス 37"/>
          <p:cNvSpPr txBox="1"/>
          <p:nvPr/>
        </p:nvSpPr>
        <p:spPr>
          <a:xfrm>
            <a:off x="35496" y="6474822"/>
            <a:ext cx="5042671" cy="338554"/>
          </a:xfrm>
          <a:prstGeom prst="rect">
            <a:avLst/>
          </a:prstGeom>
          <a:noFill/>
          <a:ln>
            <a:noFill/>
          </a:ln>
        </p:spPr>
        <p:txBody>
          <a:bodyPr wrap="square" rtlCol="0">
            <a:spAutoFit/>
          </a:bodyPr>
          <a:lstStyle/>
          <a:p>
            <a:r>
              <a:rPr kumimoji="1" lang="en-US" altLang="ja-JP" sz="1600" dirty="0" smtClean="0"/>
              <a:t>GSE: Ground Support Equipment </a:t>
            </a:r>
            <a:endParaRPr lang="en-US" altLang="ja-JP" sz="1600" dirty="0" smtClean="0"/>
          </a:p>
        </p:txBody>
      </p:sp>
      <p:sp>
        <p:nvSpPr>
          <p:cNvPr id="34" name="正方形/長方形 33"/>
          <p:cNvSpPr/>
          <p:nvPr/>
        </p:nvSpPr>
        <p:spPr>
          <a:xfrm>
            <a:off x="3347864" y="4600828"/>
            <a:ext cx="5328592" cy="206853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81132648"/>
      </p:ext>
    </p:extLst>
  </p:cSld>
  <p:clrMapOvr>
    <a:masterClrMapping/>
  </p:clrMapOvr>
  <mc:AlternateContent xmlns:mc="http://schemas.openxmlformats.org/markup-compatibility/2006" xmlns:p14="http://schemas.microsoft.com/office/powerpoint/2010/main">
    <mc:Choice Requires="p14">
      <p:transition spd="slow" p14:dur="2000" advTm="7042"/>
    </mc:Choice>
    <mc:Fallback xmlns="">
      <p:transition spd="slow" advTm="7042"/>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fontScale="90000"/>
          </a:bodyPr>
          <a:lstStyle/>
          <a:p>
            <a:r>
              <a:rPr lang="en-US" altLang="ja-JP" dirty="0" smtClean="0"/>
              <a:t>Analysis Procedure</a:t>
            </a:r>
            <a:endParaRPr kumimoji="1" lang="ja-JP"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5483" y="1416720"/>
            <a:ext cx="4811013" cy="4964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角丸四角形 4"/>
          <p:cNvSpPr/>
          <p:nvPr/>
        </p:nvSpPr>
        <p:spPr>
          <a:xfrm>
            <a:off x="2649488" y="2712343"/>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7" name="角丸四角形 6"/>
          <p:cNvSpPr/>
          <p:nvPr/>
        </p:nvSpPr>
        <p:spPr>
          <a:xfrm>
            <a:off x="2649488" y="4098776"/>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3" name="角丸四角形 2"/>
          <p:cNvSpPr/>
          <p:nvPr/>
        </p:nvSpPr>
        <p:spPr>
          <a:xfrm>
            <a:off x="179512" y="2420888"/>
            <a:ext cx="2016224" cy="3168352"/>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339752" y="980729"/>
            <a:ext cx="3600400" cy="5400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419402" y="1052736"/>
            <a:ext cx="983346" cy="461665"/>
          </a:xfrm>
          <a:prstGeom prst="rect">
            <a:avLst/>
          </a:prstGeom>
          <a:noFill/>
        </p:spPr>
        <p:txBody>
          <a:bodyPr wrap="none" rtlCol="0">
            <a:spAutoFit/>
          </a:bodyPr>
          <a:lstStyle/>
          <a:p>
            <a:r>
              <a:rPr kumimoji="1" lang="en-US" altLang="ja-JP" sz="2400" dirty="0" smtClean="0"/>
              <a:t>WCOC</a:t>
            </a:r>
            <a:endParaRPr kumimoji="1" lang="ja-JP" altLang="en-US" sz="2400" dirty="0"/>
          </a:p>
        </p:txBody>
      </p:sp>
      <p:sp>
        <p:nvSpPr>
          <p:cNvPr id="10" name="角丸四角形 9"/>
          <p:cNvSpPr/>
          <p:nvPr/>
        </p:nvSpPr>
        <p:spPr>
          <a:xfrm>
            <a:off x="777280" y="2708920"/>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11" name="角丸四角形 10"/>
          <p:cNvSpPr/>
          <p:nvPr/>
        </p:nvSpPr>
        <p:spPr>
          <a:xfrm>
            <a:off x="323528" y="4095353"/>
            <a:ext cx="1706488"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12" name="下矢印 11"/>
          <p:cNvSpPr/>
          <p:nvPr/>
        </p:nvSpPr>
        <p:spPr>
          <a:xfrm>
            <a:off x="395536" y="1576495"/>
            <a:ext cx="321151" cy="2518858"/>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323528" y="1101493"/>
            <a:ext cx="1429072" cy="815340"/>
          </a:xfrm>
          <a:prstGeom prst="rect">
            <a:avLst/>
          </a:prstGeom>
          <a:solidFill>
            <a:schemeClr val="accent6"/>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smtClean="0">
                <a:solidFill>
                  <a:schemeClr val="bg1"/>
                </a:solidFill>
              </a:rPr>
              <a:t>CALET</a:t>
            </a:r>
            <a:br>
              <a:rPr lang="en-US" altLang="ja-JP" sz="2000" b="1" dirty="0" smtClean="0">
                <a:solidFill>
                  <a:schemeClr val="bg1"/>
                </a:solidFill>
              </a:rPr>
            </a:br>
            <a:r>
              <a:rPr lang="en-US" altLang="ja-JP" sz="2000" b="1" dirty="0" smtClean="0">
                <a:solidFill>
                  <a:schemeClr val="bg1"/>
                </a:solidFill>
              </a:rPr>
              <a:t> on ISS</a:t>
            </a:r>
            <a:endParaRPr kumimoji="1" lang="en-US" altLang="ja-JP" sz="2000" b="1" dirty="0" smtClean="0">
              <a:solidFill>
                <a:schemeClr val="bg1"/>
              </a:solidFill>
            </a:endParaRPr>
          </a:p>
        </p:txBody>
      </p:sp>
      <p:cxnSp>
        <p:nvCxnSpPr>
          <p:cNvPr id="14" name="直線矢印コネクタ 13"/>
          <p:cNvCxnSpPr/>
          <p:nvPr/>
        </p:nvCxnSpPr>
        <p:spPr>
          <a:xfrm flipV="1">
            <a:off x="1259632" y="3626743"/>
            <a:ext cx="0" cy="46861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11" idx="3"/>
            <a:endCxn id="7" idx="1"/>
          </p:cNvCxnSpPr>
          <p:nvPr/>
        </p:nvCxnSpPr>
        <p:spPr>
          <a:xfrm>
            <a:off x="2030016" y="4552553"/>
            <a:ext cx="619472"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0" idx="3"/>
            <a:endCxn id="5" idx="1"/>
          </p:cNvCxnSpPr>
          <p:nvPr/>
        </p:nvCxnSpPr>
        <p:spPr>
          <a:xfrm>
            <a:off x="1979712" y="3166120"/>
            <a:ext cx="669776"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2542706" y="1556792"/>
            <a:ext cx="1685654" cy="800219"/>
          </a:xfrm>
          <a:prstGeom prst="rect">
            <a:avLst/>
          </a:prstGeom>
          <a:noFill/>
          <a:ln>
            <a:solidFill>
              <a:schemeClr val="accent2"/>
            </a:solidFill>
          </a:ln>
        </p:spPr>
        <p:txBody>
          <a:bodyPr wrap="none" rtlCol="0">
            <a:spAutoFit/>
          </a:bodyPr>
          <a:lstStyle/>
          <a:p>
            <a:r>
              <a:rPr kumimoji="1" lang="en-US" altLang="ja-JP" u="sng" dirty="0" smtClean="0"/>
              <a:t>Level0 to Level1</a:t>
            </a:r>
          </a:p>
          <a:p>
            <a:r>
              <a:rPr lang="en-US" altLang="ja-JP" sz="1400" dirty="0" smtClean="0"/>
              <a:t>GPS time correction</a:t>
            </a:r>
          </a:p>
          <a:p>
            <a:r>
              <a:rPr lang="en-US" altLang="ja-JP" sz="1400" dirty="0" smtClean="0"/>
              <a:t>Pseudo energy</a:t>
            </a:r>
            <a:endParaRPr kumimoji="1" lang="ja-JP" altLang="en-US" sz="1400" dirty="0"/>
          </a:p>
        </p:txBody>
      </p:sp>
      <p:cxnSp>
        <p:nvCxnSpPr>
          <p:cNvPr id="25" name="直線矢印コネクタ 24"/>
          <p:cNvCxnSpPr>
            <a:stCxn id="5" idx="0"/>
          </p:cNvCxnSpPr>
          <p:nvPr/>
        </p:nvCxnSpPr>
        <p:spPr>
          <a:xfrm flipV="1">
            <a:off x="3250704" y="2357011"/>
            <a:ext cx="0" cy="355332"/>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23" idx="3"/>
          </p:cNvCxnSpPr>
          <p:nvPr/>
        </p:nvCxnSpPr>
        <p:spPr>
          <a:xfrm>
            <a:off x="4228360" y="1956902"/>
            <a:ext cx="631672" cy="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344116" y="5157192"/>
            <a:ext cx="1689117" cy="369332"/>
          </a:xfrm>
          <a:prstGeom prst="rect">
            <a:avLst/>
          </a:prstGeom>
          <a:noFill/>
        </p:spPr>
        <p:txBody>
          <a:bodyPr wrap="none" rtlCol="0">
            <a:spAutoFit/>
          </a:bodyPr>
          <a:lstStyle/>
          <a:p>
            <a:r>
              <a:rPr kumimoji="1" lang="en-US" altLang="ja-JP" dirty="0" smtClean="0"/>
              <a:t>JAXA CALET GSE</a:t>
            </a:r>
            <a:endParaRPr kumimoji="1" lang="ja-JP" altLang="en-US" dirty="0"/>
          </a:p>
        </p:txBody>
      </p:sp>
      <p:sp>
        <p:nvSpPr>
          <p:cNvPr id="30" name="テキスト ボックス 29"/>
          <p:cNvSpPr txBox="1"/>
          <p:nvPr/>
        </p:nvSpPr>
        <p:spPr>
          <a:xfrm>
            <a:off x="2532659" y="5404574"/>
            <a:ext cx="2188741" cy="800219"/>
          </a:xfrm>
          <a:prstGeom prst="rect">
            <a:avLst/>
          </a:prstGeom>
          <a:noFill/>
          <a:ln>
            <a:solidFill>
              <a:schemeClr val="accent2"/>
            </a:solidFill>
          </a:ln>
        </p:spPr>
        <p:txBody>
          <a:bodyPr wrap="none" rtlCol="0">
            <a:spAutoFit/>
          </a:bodyPr>
          <a:lstStyle/>
          <a:p>
            <a:r>
              <a:rPr kumimoji="1" lang="en-US" altLang="ja-JP" u="sng" dirty="0" smtClean="0"/>
              <a:t>Quick Look</a:t>
            </a:r>
          </a:p>
          <a:p>
            <a:pPr marL="285750" indent="-285750">
              <a:buFont typeface="Arial" panose="020B0604020202020204" pitchFamily="34" charset="0"/>
              <a:buChar char="•"/>
            </a:pPr>
            <a:r>
              <a:rPr lang="en-US" altLang="ja-JP" sz="1400" dirty="0" smtClean="0"/>
              <a:t>Maintains Data Quality </a:t>
            </a:r>
            <a:endParaRPr lang="en-US" altLang="ja-JP" sz="1400" dirty="0"/>
          </a:p>
          <a:p>
            <a:pPr marL="285750" indent="-285750">
              <a:buFont typeface="Arial" panose="020B0604020202020204" pitchFamily="34" charset="0"/>
              <a:buChar char="•"/>
            </a:pPr>
            <a:r>
              <a:rPr lang="en-US" altLang="ja-JP" sz="1400" dirty="0" smtClean="0"/>
              <a:t>Mission Operation</a:t>
            </a:r>
            <a:endParaRPr kumimoji="1" lang="ja-JP" altLang="en-US" sz="1400" dirty="0"/>
          </a:p>
        </p:txBody>
      </p:sp>
      <p:cxnSp>
        <p:nvCxnSpPr>
          <p:cNvPr id="33" name="直線矢印コネクタ 32"/>
          <p:cNvCxnSpPr/>
          <p:nvPr/>
        </p:nvCxnSpPr>
        <p:spPr>
          <a:xfrm>
            <a:off x="3275856" y="5013176"/>
            <a:ext cx="0" cy="391398"/>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6156176" y="1030793"/>
            <a:ext cx="2715039" cy="369332"/>
          </a:xfrm>
          <a:prstGeom prst="rect">
            <a:avLst/>
          </a:prstGeom>
          <a:noFill/>
        </p:spPr>
        <p:txBody>
          <a:bodyPr wrap="none" rtlCol="0">
            <a:spAutoFit/>
          </a:bodyPr>
          <a:lstStyle/>
          <a:p>
            <a:r>
              <a:rPr lang="en-US" altLang="ja-JP" u="sng" dirty="0" smtClean="0"/>
              <a:t>International Collaboration</a:t>
            </a:r>
            <a:endParaRPr kumimoji="1" lang="ja-JP" altLang="en-US" u="sng" dirty="0"/>
          </a:p>
        </p:txBody>
      </p:sp>
    </p:spTree>
    <p:extLst>
      <p:ext uri="{BB962C8B-B14F-4D97-AF65-F5344CB8AC3E}">
        <p14:creationId xmlns:p14="http://schemas.microsoft.com/office/powerpoint/2010/main" val="267520720"/>
      </p:ext>
    </p:extLst>
  </p:cSld>
  <p:clrMapOvr>
    <a:masterClrMapping/>
  </p:clrMapOvr>
  <mc:AlternateContent xmlns:mc="http://schemas.openxmlformats.org/markup-compatibility/2006" xmlns:p14="http://schemas.microsoft.com/office/powerpoint/2010/main">
    <mc:Choice Requires="p14">
      <p:transition spd="slow" p14:dur="2000" advTm="4800"/>
    </mc:Choice>
    <mc:Fallback xmlns="">
      <p:transition spd="slow" advTm="48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7" descr="160554main_jsc2006e43519_high"/>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6892" y="44624"/>
            <a:ext cx="9021612" cy="6624736"/>
          </a:xfrm>
          <a:prstGeom prst="rect">
            <a:avLst/>
          </a:prstGeom>
          <a:noFill/>
        </p:spPr>
      </p:pic>
      <p:pic>
        <p:nvPicPr>
          <p:cNvPr id="4" name="Picture 7" descr="C:\Users\Guzik\Pictures\Backgrounds\caletlogo_v08011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188640"/>
            <a:ext cx="1753835" cy="1753835"/>
          </a:xfrm>
          <a:prstGeom prst="rect">
            <a:avLst/>
          </a:prstGeom>
          <a:noFill/>
          <a:extLst>
            <a:ext uri="{909E8E84-426E-40DD-AFC4-6F175D3DCCD1}">
              <a14:hiddenFill xmlns:a14="http://schemas.microsoft.com/office/drawing/2010/main">
                <a:solidFill>
                  <a:srgbClr val="FFFFFF"/>
                </a:solidFill>
              </a14:hiddenFill>
            </a:ext>
          </a:extLst>
        </p:spPr>
      </p:pic>
      <p:sp>
        <p:nvSpPr>
          <p:cNvPr id="7" name="サブタイトル 6"/>
          <p:cNvSpPr>
            <a:spLocks noGrp="1"/>
          </p:cNvSpPr>
          <p:nvPr>
            <p:ph type="subTitle" idx="1"/>
          </p:nvPr>
        </p:nvSpPr>
        <p:spPr>
          <a:xfrm>
            <a:off x="5345820" y="3573016"/>
            <a:ext cx="3690676" cy="3096344"/>
          </a:xfrm>
        </p:spPr>
        <p:txBody>
          <a:bodyPr>
            <a:noAutofit/>
          </a:bodyPr>
          <a:lstStyle/>
          <a:p>
            <a:pPr marL="514350" indent="-514350" algn="l">
              <a:buFont typeface="+mj-lt"/>
              <a:buAutoNum type="arabicPeriod"/>
            </a:pPr>
            <a:r>
              <a:rPr lang="en-US" altLang="ja-JP" sz="2000" b="1" dirty="0" smtClean="0">
                <a:solidFill>
                  <a:schemeClr val="bg1"/>
                </a:solidFill>
                <a:effectLst>
                  <a:outerShdw blurRad="38100" dist="38100" dir="2700000" algn="tl">
                    <a:srgbClr val="000000">
                      <a:alpha val="43137"/>
                    </a:srgbClr>
                  </a:outerShdw>
                </a:effectLst>
              </a:rPr>
              <a:t>CALET Ground System </a:t>
            </a:r>
            <a:endParaRPr kumimoji="1" lang="en-US" altLang="ja-JP" sz="2000" b="1" dirty="0" smtClean="0">
              <a:solidFill>
                <a:schemeClr val="bg1"/>
              </a:solidFill>
              <a:effectLst>
                <a:outerShdw blurRad="38100" dist="38100" dir="2700000" algn="tl">
                  <a:srgbClr val="000000">
                    <a:alpha val="43137"/>
                  </a:srgbClr>
                </a:outerShdw>
              </a:effectLst>
            </a:endParaRPr>
          </a:p>
          <a:p>
            <a:pPr marL="514350" indent="-514350" algn="l">
              <a:buFont typeface="+mj-lt"/>
              <a:buAutoNum type="arabicPeriod"/>
            </a:pPr>
            <a:r>
              <a:rPr lang="en-US" altLang="ja-JP" sz="2000" b="1" dirty="0" smtClean="0">
                <a:solidFill>
                  <a:schemeClr val="bg1"/>
                </a:solidFill>
                <a:effectLst>
                  <a:outerShdw blurRad="38100" dist="38100" dir="2700000" algn="tl">
                    <a:srgbClr val="000000">
                      <a:alpha val="43137"/>
                    </a:srgbClr>
                  </a:outerShdw>
                </a:effectLst>
              </a:rPr>
              <a:t>Role of WCOC</a:t>
            </a:r>
            <a:r>
              <a:rPr lang="ja-JP" altLang="en-US" sz="2000" b="1" dirty="0">
                <a:solidFill>
                  <a:schemeClr val="bg1"/>
                </a:solidFill>
                <a:effectLst>
                  <a:outerShdw blurRad="38100" dist="38100" dir="2700000" algn="tl">
                    <a:srgbClr val="000000">
                      <a:alpha val="43137"/>
                    </a:srgbClr>
                  </a:outerShdw>
                </a:effectLst>
              </a:rPr>
              <a:t> </a:t>
            </a:r>
            <a:r>
              <a:rPr lang="ja-JP" altLang="en-US" sz="2000" b="1" dirty="0" smtClean="0">
                <a:solidFill>
                  <a:schemeClr val="bg1"/>
                </a:solidFill>
                <a:effectLst>
                  <a:outerShdw blurRad="38100" dist="38100" dir="2700000" algn="tl">
                    <a:srgbClr val="000000">
                      <a:alpha val="43137"/>
                    </a:srgbClr>
                  </a:outerShdw>
                </a:effectLst>
              </a:rPr>
              <a:t> </a:t>
            </a:r>
            <a:r>
              <a:rPr lang="en-US" altLang="ja-JP" sz="2000" b="1" dirty="0" smtClean="0">
                <a:solidFill>
                  <a:schemeClr val="bg1"/>
                </a:solidFill>
                <a:effectLst>
                  <a:outerShdw blurRad="38100" dist="38100" dir="2700000" algn="tl">
                    <a:srgbClr val="000000">
                      <a:alpha val="43137"/>
                    </a:srgbClr>
                  </a:outerShdw>
                </a:effectLst>
              </a:rPr>
              <a:t/>
            </a:r>
            <a:br>
              <a:rPr lang="en-US" altLang="ja-JP" sz="2000" b="1" dirty="0" smtClean="0">
                <a:solidFill>
                  <a:schemeClr val="bg1"/>
                </a:solidFill>
                <a:effectLst>
                  <a:outerShdw blurRad="38100" dist="38100" dir="2700000" algn="tl">
                    <a:srgbClr val="000000">
                      <a:alpha val="43137"/>
                    </a:srgbClr>
                  </a:outerShdw>
                </a:effectLst>
              </a:rPr>
            </a:br>
            <a:r>
              <a:rPr lang="en-US" altLang="ja-JP" sz="2000" b="1" dirty="0" smtClean="0">
                <a:solidFill>
                  <a:schemeClr val="bg1"/>
                </a:solidFill>
                <a:effectLst>
                  <a:outerShdw blurRad="38100" dist="38100" dir="2700000" algn="tl">
                    <a:srgbClr val="000000">
                      <a:alpha val="43137"/>
                    </a:srgbClr>
                  </a:outerShdw>
                </a:effectLst>
              </a:rPr>
              <a:t>= Mission Operation</a:t>
            </a:r>
          </a:p>
          <a:p>
            <a:pPr marL="971550" lvl="1" indent="-514350" algn="l">
              <a:buFont typeface="+mj-lt"/>
              <a:buAutoNum type="arabicPeriod"/>
            </a:pPr>
            <a:r>
              <a:rPr lang="en-US" altLang="ja-JP" sz="1800" b="1" dirty="0" smtClean="0">
                <a:solidFill>
                  <a:schemeClr val="bg1"/>
                </a:solidFill>
                <a:effectLst>
                  <a:outerShdw blurRad="38100" dist="38100" dir="2700000" algn="tl">
                    <a:srgbClr val="000000">
                      <a:alpha val="43137"/>
                    </a:srgbClr>
                  </a:outerShdw>
                </a:effectLst>
              </a:rPr>
              <a:t>Operation Planning </a:t>
            </a:r>
          </a:p>
          <a:p>
            <a:pPr marL="971550" lvl="1" indent="-514350" algn="l">
              <a:buFont typeface="+mj-lt"/>
              <a:buAutoNum type="arabicPeriod"/>
            </a:pPr>
            <a:r>
              <a:rPr lang="en-US" altLang="ja-JP" sz="1800" b="1" dirty="0" smtClean="0">
                <a:solidFill>
                  <a:schemeClr val="bg1"/>
                </a:solidFill>
                <a:effectLst>
                  <a:outerShdw blurRad="38100" dist="38100" dir="2700000" algn="tl">
                    <a:srgbClr val="000000">
                      <a:alpha val="43137"/>
                    </a:srgbClr>
                  </a:outerShdw>
                </a:effectLst>
              </a:rPr>
              <a:t>Real-Time Monitoring</a:t>
            </a:r>
          </a:p>
          <a:p>
            <a:pPr marL="971550" lvl="1" indent="-514350" algn="l">
              <a:buFont typeface="+mj-lt"/>
              <a:buAutoNum type="arabicPeriod"/>
            </a:pPr>
            <a:r>
              <a:rPr lang="en-US" altLang="ja-JP" sz="1800" b="1" dirty="0" smtClean="0">
                <a:solidFill>
                  <a:schemeClr val="bg1"/>
                </a:solidFill>
                <a:effectLst>
                  <a:outerShdw blurRad="38100" dist="38100" dir="2700000" algn="tl">
                    <a:srgbClr val="000000">
                      <a:alpha val="43137"/>
                    </a:srgbClr>
                  </a:outerShdw>
                </a:effectLst>
              </a:rPr>
              <a:t>Scientific Data Processing</a:t>
            </a:r>
          </a:p>
          <a:p>
            <a:pPr marL="514350" indent="-514350" algn="l">
              <a:buFont typeface="+mj-lt"/>
              <a:buAutoNum type="arabicPeriod"/>
            </a:pPr>
            <a:r>
              <a:rPr lang="en-US" altLang="ja-JP" sz="2000" b="1" dirty="0" smtClean="0">
                <a:solidFill>
                  <a:schemeClr val="bg1"/>
                </a:solidFill>
                <a:effectLst>
                  <a:outerShdw blurRad="38100" dist="38100" dir="2700000" algn="tl">
                    <a:srgbClr val="000000">
                      <a:alpha val="43137"/>
                    </a:srgbClr>
                  </a:outerShdw>
                </a:effectLst>
              </a:rPr>
              <a:t>Interface Test between </a:t>
            </a:r>
            <a:br>
              <a:rPr lang="en-US" altLang="ja-JP" sz="2000" b="1" dirty="0" smtClean="0">
                <a:solidFill>
                  <a:schemeClr val="bg1"/>
                </a:solidFill>
                <a:effectLst>
                  <a:outerShdw blurRad="38100" dist="38100" dir="2700000" algn="tl">
                    <a:srgbClr val="000000">
                      <a:alpha val="43137"/>
                    </a:srgbClr>
                  </a:outerShdw>
                </a:effectLst>
              </a:rPr>
            </a:br>
            <a:r>
              <a:rPr lang="en-US" altLang="ja-JP" sz="2000" b="1" dirty="0" smtClean="0">
                <a:solidFill>
                  <a:schemeClr val="bg1"/>
                </a:solidFill>
                <a:effectLst>
                  <a:outerShdw blurRad="38100" dist="38100" dir="2700000" algn="tl">
                    <a:srgbClr val="000000">
                      <a:alpha val="43137"/>
                    </a:srgbClr>
                  </a:outerShdw>
                </a:effectLst>
              </a:rPr>
              <a:t>JAXA and WCOC</a:t>
            </a:r>
            <a:endParaRPr kumimoji="1" lang="en-US" altLang="ja-JP" sz="2000" b="1" dirty="0" smtClean="0">
              <a:solidFill>
                <a:schemeClr val="bg1"/>
              </a:solidFill>
              <a:effectLst>
                <a:outerShdw blurRad="38100" dist="38100" dir="2700000" algn="tl">
                  <a:srgbClr val="000000">
                    <a:alpha val="43137"/>
                  </a:srgbClr>
                </a:outerShdw>
              </a:effectLst>
            </a:endParaRPr>
          </a:p>
          <a:p>
            <a:pPr marL="514350" indent="-514350" algn="l">
              <a:buFont typeface="+mj-lt"/>
              <a:buAutoNum type="arabicPeriod"/>
            </a:pPr>
            <a:r>
              <a:rPr lang="en-US" altLang="ja-JP" sz="2000" b="1" dirty="0" smtClean="0">
                <a:solidFill>
                  <a:schemeClr val="bg1"/>
                </a:solidFill>
                <a:effectLst>
                  <a:outerShdw blurRad="38100" dist="38100" dir="2700000" algn="tl">
                    <a:srgbClr val="000000">
                      <a:alpha val="43137"/>
                    </a:srgbClr>
                  </a:outerShdw>
                </a:effectLst>
              </a:rPr>
              <a:t>Summary</a:t>
            </a:r>
          </a:p>
        </p:txBody>
      </p:sp>
      <p:pic>
        <p:nvPicPr>
          <p:cNvPr id="8" name="図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38645" y="188639"/>
            <a:ext cx="1753835" cy="1753835"/>
          </a:xfrm>
          <a:prstGeom prst="rect">
            <a:avLst/>
          </a:prstGeom>
        </p:spPr>
      </p:pic>
      <p:sp>
        <p:nvSpPr>
          <p:cNvPr id="5" name="タイトル 4"/>
          <p:cNvSpPr>
            <a:spLocks noGrp="1"/>
          </p:cNvSpPr>
          <p:nvPr>
            <p:ph type="ctrTitle"/>
          </p:nvPr>
        </p:nvSpPr>
        <p:spPr>
          <a:xfrm>
            <a:off x="688032" y="260648"/>
            <a:ext cx="7772400" cy="960504"/>
          </a:xfrm>
        </p:spPr>
        <p:txBody>
          <a:bodyPr/>
          <a:lstStyle/>
          <a:p>
            <a:r>
              <a:rPr kumimoji="1" lang="en-US" altLang="ja-JP" b="1" dirty="0" smtClean="0">
                <a:solidFill>
                  <a:schemeClr val="bg1"/>
                </a:solidFill>
                <a:effectLst>
                  <a:outerShdw blurRad="38100" dist="38100" dir="2700000" algn="tl">
                    <a:srgbClr val="000000">
                      <a:alpha val="43137"/>
                    </a:srgbClr>
                  </a:outerShdw>
                </a:effectLst>
              </a:rPr>
              <a:t>Contents</a:t>
            </a:r>
            <a:endParaRPr kumimoji="1" lang="ja-JP" altLang="en-US"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52002270"/>
      </p:ext>
    </p:extLst>
  </p:cSld>
  <p:clrMapOvr>
    <a:masterClrMapping/>
  </p:clrMapOvr>
  <mc:AlternateContent xmlns:mc="http://schemas.openxmlformats.org/markup-compatibility/2006" xmlns:p14="http://schemas.microsoft.com/office/powerpoint/2010/main">
    <mc:Choice Requires="p14">
      <p:transition spd="slow" p14:dur="2000" advTm="41110"/>
    </mc:Choice>
    <mc:Fallback xmlns="">
      <p:transition spd="slow" advTm="4111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fontScale="90000"/>
          </a:bodyPr>
          <a:lstStyle/>
          <a:p>
            <a:r>
              <a:rPr lang="en-US" altLang="ja-JP" dirty="0" smtClean="0"/>
              <a:t>Analysis Procedure</a:t>
            </a:r>
            <a:endParaRPr kumimoji="1" lang="ja-JP"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5483" y="1416720"/>
            <a:ext cx="4811013" cy="4964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角丸四角形 6"/>
          <p:cNvSpPr/>
          <p:nvPr/>
        </p:nvSpPr>
        <p:spPr>
          <a:xfrm>
            <a:off x="2649488" y="4098776"/>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3" name="角丸四角形 2"/>
          <p:cNvSpPr/>
          <p:nvPr/>
        </p:nvSpPr>
        <p:spPr>
          <a:xfrm>
            <a:off x="179512" y="2420888"/>
            <a:ext cx="2016224" cy="3168352"/>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339752" y="980729"/>
            <a:ext cx="3600400" cy="5400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419402" y="1052736"/>
            <a:ext cx="983346" cy="461665"/>
          </a:xfrm>
          <a:prstGeom prst="rect">
            <a:avLst/>
          </a:prstGeom>
          <a:noFill/>
        </p:spPr>
        <p:txBody>
          <a:bodyPr wrap="none" rtlCol="0">
            <a:spAutoFit/>
          </a:bodyPr>
          <a:lstStyle/>
          <a:p>
            <a:r>
              <a:rPr kumimoji="1" lang="en-US" altLang="ja-JP" sz="2400" dirty="0" smtClean="0"/>
              <a:t>WCOC</a:t>
            </a:r>
            <a:endParaRPr kumimoji="1" lang="ja-JP" altLang="en-US" sz="2400" dirty="0"/>
          </a:p>
        </p:txBody>
      </p:sp>
      <p:sp>
        <p:nvSpPr>
          <p:cNvPr id="10" name="角丸四角形 9"/>
          <p:cNvSpPr/>
          <p:nvPr/>
        </p:nvSpPr>
        <p:spPr>
          <a:xfrm>
            <a:off x="777280" y="2708920"/>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11" name="角丸四角形 10"/>
          <p:cNvSpPr/>
          <p:nvPr/>
        </p:nvSpPr>
        <p:spPr>
          <a:xfrm>
            <a:off x="323528" y="4095353"/>
            <a:ext cx="1706488"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12" name="下矢印 11"/>
          <p:cNvSpPr/>
          <p:nvPr/>
        </p:nvSpPr>
        <p:spPr>
          <a:xfrm>
            <a:off x="395536" y="1576495"/>
            <a:ext cx="321151" cy="2518858"/>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323528" y="1101493"/>
            <a:ext cx="1429072" cy="815340"/>
          </a:xfrm>
          <a:prstGeom prst="rect">
            <a:avLst/>
          </a:prstGeom>
          <a:solidFill>
            <a:schemeClr val="accent6"/>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smtClean="0">
                <a:solidFill>
                  <a:schemeClr val="bg1"/>
                </a:solidFill>
              </a:rPr>
              <a:t>CALET</a:t>
            </a:r>
            <a:br>
              <a:rPr lang="en-US" altLang="ja-JP" sz="2000" b="1" dirty="0" smtClean="0">
                <a:solidFill>
                  <a:schemeClr val="bg1"/>
                </a:solidFill>
              </a:rPr>
            </a:br>
            <a:r>
              <a:rPr lang="en-US" altLang="ja-JP" sz="2000" b="1" dirty="0" smtClean="0">
                <a:solidFill>
                  <a:schemeClr val="bg1"/>
                </a:solidFill>
              </a:rPr>
              <a:t> on ISS</a:t>
            </a:r>
            <a:endParaRPr kumimoji="1" lang="en-US" altLang="ja-JP" sz="2000" b="1" dirty="0" smtClean="0">
              <a:solidFill>
                <a:schemeClr val="bg1"/>
              </a:solidFill>
            </a:endParaRPr>
          </a:p>
        </p:txBody>
      </p:sp>
      <p:cxnSp>
        <p:nvCxnSpPr>
          <p:cNvPr id="14" name="直線矢印コネクタ 13"/>
          <p:cNvCxnSpPr/>
          <p:nvPr/>
        </p:nvCxnSpPr>
        <p:spPr>
          <a:xfrm flipV="1">
            <a:off x="1259632" y="3626743"/>
            <a:ext cx="0" cy="46861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11" idx="3"/>
            <a:endCxn id="7" idx="1"/>
          </p:cNvCxnSpPr>
          <p:nvPr/>
        </p:nvCxnSpPr>
        <p:spPr>
          <a:xfrm>
            <a:off x="2030016" y="4552553"/>
            <a:ext cx="619472"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0" idx="3"/>
          </p:cNvCxnSpPr>
          <p:nvPr/>
        </p:nvCxnSpPr>
        <p:spPr>
          <a:xfrm>
            <a:off x="1979712" y="3166120"/>
            <a:ext cx="669776"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2542706" y="1556792"/>
            <a:ext cx="1685654" cy="800219"/>
          </a:xfrm>
          <a:prstGeom prst="rect">
            <a:avLst/>
          </a:prstGeom>
          <a:noFill/>
          <a:ln>
            <a:solidFill>
              <a:schemeClr val="accent2"/>
            </a:solidFill>
          </a:ln>
        </p:spPr>
        <p:txBody>
          <a:bodyPr wrap="none" rtlCol="0">
            <a:spAutoFit/>
          </a:bodyPr>
          <a:lstStyle/>
          <a:p>
            <a:r>
              <a:rPr kumimoji="1" lang="en-US" altLang="ja-JP" u="sng" dirty="0" smtClean="0"/>
              <a:t>Level0 to Level1</a:t>
            </a:r>
          </a:p>
          <a:p>
            <a:r>
              <a:rPr lang="en-US" altLang="ja-JP" sz="1400" dirty="0" smtClean="0"/>
              <a:t>GPS time correction</a:t>
            </a:r>
          </a:p>
          <a:p>
            <a:r>
              <a:rPr lang="en-US" altLang="ja-JP" sz="1400" dirty="0" smtClean="0"/>
              <a:t>Pseudo energy</a:t>
            </a:r>
            <a:endParaRPr kumimoji="1" lang="ja-JP" altLang="en-US" sz="1400" dirty="0"/>
          </a:p>
        </p:txBody>
      </p:sp>
      <p:cxnSp>
        <p:nvCxnSpPr>
          <p:cNvPr id="25" name="直線矢印コネクタ 24"/>
          <p:cNvCxnSpPr/>
          <p:nvPr/>
        </p:nvCxnSpPr>
        <p:spPr>
          <a:xfrm flipV="1">
            <a:off x="3250704" y="2357011"/>
            <a:ext cx="0" cy="355332"/>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23" idx="3"/>
          </p:cNvCxnSpPr>
          <p:nvPr/>
        </p:nvCxnSpPr>
        <p:spPr>
          <a:xfrm>
            <a:off x="4228360" y="1956902"/>
            <a:ext cx="631672" cy="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344116" y="5157192"/>
            <a:ext cx="1689117" cy="369332"/>
          </a:xfrm>
          <a:prstGeom prst="rect">
            <a:avLst/>
          </a:prstGeom>
          <a:noFill/>
        </p:spPr>
        <p:txBody>
          <a:bodyPr wrap="none" rtlCol="0">
            <a:spAutoFit/>
          </a:bodyPr>
          <a:lstStyle/>
          <a:p>
            <a:r>
              <a:rPr kumimoji="1" lang="en-US" altLang="ja-JP" dirty="0" smtClean="0"/>
              <a:t>JAXA CALET GSE</a:t>
            </a:r>
            <a:endParaRPr kumimoji="1" lang="ja-JP" altLang="en-US" dirty="0"/>
          </a:p>
        </p:txBody>
      </p:sp>
      <p:sp>
        <p:nvSpPr>
          <p:cNvPr id="30" name="テキスト ボックス 29"/>
          <p:cNvSpPr txBox="1"/>
          <p:nvPr/>
        </p:nvSpPr>
        <p:spPr>
          <a:xfrm>
            <a:off x="2532659" y="5404574"/>
            <a:ext cx="2188741" cy="800219"/>
          </a:xfrm>
          <a:prstGeom prst="rect">
            <a:avLst/>
          </a:prstGeom>
          <a:noFill/>
          <a:ln>
            <a:solidFill>
              <a:schemeClr val="accent2"/>
            </a:solidFill>
          </a:ln>
        </p:spPr>
        <p:txBody>
          <a:bodyPr wrap="none" rtlCol="0">
            <a:spAutoFit/>
          </a:bodyPr>
          <a:lstStyle/>
          <a:p>
            <a:r>
              <a:rPr kumimoji="1" lang="en-US" altLang="ja-JP" u="sng" dirty="0" smtClean="0"/>
              <a:t>Quick Look</a:t>
            </a:r>
          </a:p>
          <a:p>
            <a:pPr marL="285750" indent="-285750">
              <a:buFont typeface="Arial" panose="020B0604020202020204" pitchFamily="34" charset="0"/>
              <a:buChar char="•"/>
            </a:pPr>
            <a:r>
              <a:rPr lang="en-US" altLang="ja-JP" sz="1400" dirty="0" smtClean="0"/>
              <a:t>Maintains Data Quality </a:t>
            </a:r>
            <a:endParaRPr lang="en-US" altLang="ja-JP" sz="1400" dirty="0"/>
          </a:p>
          <a:p>
            <a:pPr marL="285750" indent="-285750">
              <a:buFont typeface="Arial" panose="020B0604020202020204" pitchFamily="34" charset="0"/>
              <a:buChar char="•"/>
            </a:pPr>
            <a:r>
              <a:rPr lang="en-US" altLang="ja-JP" sz="1400" dirty="0" smtClean="0"/>
              <a:t>Mission Operation</a:t>
            </a:r>
            <a:endParaRPr kumimoji="1" lang="ja-JP" altLang="en-US" sz="1400" dirty="0"/>
          </a:p>
        </p:txBody>
      </p:sp>
      <p:cxnSp>
        <p:nvCxnSpPr>
          <p:cNvPr id="33" name="直線矢印コネクタ 32"/>
          <p:cNvCxnSpPr/>
          <p:nvPr/>
        </p:nvCxnSpPr>
        <p:spPr>
          <a:xfrm>
            <a:off x="3275856" y="5013176"/>
            <a:ext cx="0" cy="391398"/>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6156176" y="1030793"/>
            <a:ext cx="2715039" cy="369332"/>
          </a:xfrm>
          <a:prstGeom prst="rect">
            <a:avLst/>
          </a:prstGeom>
          <a:noFill/>
        </p:spPr>
        <p:txBody>
          <a:bodyPr wrap="none" rtlCol="0">
            <a:spAutoFit/>
          </a:bodyPr>
          <a:lstStyle/>
          <a:p>
            <a:r>
              <a:rPr lang="en-US" altLang="ja-JP" u="sng" dirty="0" smtClean="0"/>
              <a:t>International Collaboration</a:t>
            </a:r>
            <a:endParaRPr kumimoji="1" lang="ja-JP" altLang="en-US" u="sng" dirty="0"/>
          </a:p>
        </p:txBody>
      </p:sp>
      <p:sp>
        <p:nvSpPr>
          <p:cNvPr id="24" name="テキスト ボックス 23"/>
          <p:cNvSpPr txBox="1"/>
          <p:nvPr/>
        </p:nvSpPr>
        <p:spPr>
          <a:xfrm>
            <a:off x="5868144" y="1238272"/>
            <a:ext cx="3210944" cy="1477328"/>
          </a:xfrm>
          <a:prstGeom prst="rect">
            <a:avLst/>
          </a:prstGeom>
          <a:solidFill>
            <a:schemeClr val="accent1">
              <a:lumMod val="20000"/>
              <a:lumOff val="80000"/>
            </a:schemeClr>
          </a:solidFill>
          <a:ln w="38100">
            <a:solidFill>
              <a:srgbClr val="FF0000"/>
            </a:solidFill>
          </a:ln>
        </p:spPr>
        <p:txBody>
          <a:bodyPr wrap="none" rtlCol="0">
            <a:spAutoFit/>
          </a:bodyPr>
          <a:lstStyle/>
          <a:p>
            <a:r>
              <a:rPr kumimoji="1" lang="en-US" altLang="ja-JP" b="1" u="sng" dirty="0" smtClean="0"/>
              <a:t>Base Dat</a:t>
            </a:r>
            <a:r>
              <a:rPr lang="en-US" altLang="ja-JP" b="1" u="sng" dirty="0" smtClean="0"/>
              <a:t>a for Scientific Analysis</a:t>
            </a:r>
            <a:endParaRPr kumimoji="1" lang="en-US" altLang="ja-JP" b="1" u="sng" dirty="0" smtClean="0"/>
          </a:p>
          <a:p>
            <a:r>
              <a:rPr lang="en-US" altLang="ja-JP" dirty="0" smtClean="0"/>
              <a:t>For detector calibration</a:t>
            </a:r>
          </a:p>
          <a:p>
            <a:pPr marL="285750" indent="-285750">
              <a:buFontTx/>
              <a:buChar char="-"/>
            </a:pPr>
            <a:r>
              <a:rPr lang="en-US" altLang="ja-JP" dirty="0" smtClean="0"/>
              <a:t>MIP calibration</a:t>
            </a:r>
            <a:endParaRPr kumimoji="1" lang="en-US" altLang="ja-JP" dirty="0" smtClean="0"/>
          </a:p>
          <a:p>
            <a:pPr marL="285750" indent="-285750">
              <a:buFontTx/>
              <a:buChar char="-"/>
            </a:pPr>
            <a:r>
              <a:rPr lang="en-US" altLang="ja-JP" dirty="0" smtClean="0"/>
              <a:t>temperature/position </a:t>
            </a:r>
            <a:br>
              <a:rPr lang="en-US" altLang="ja-JP" dirty="0" smtClean="0"/>
            </a:br>
            <a:r>
              <a:rPr lang="en-US" altLang="ja-JP" dirty="0" smtClean="0"/>
              <a:t>correction</a:t>
            </a:r>
          </a:p>
        </p:txBody>
      </p:sp>
      <p:sp>
        <p:nvSpPr>
          <p:cNvPr id="26" name="テキスト ボックス 25"/>
          <p:cNvSpPr txBox="1"/>
          <p:nvPr/>
        </p:nvSpPr>
        <p:spPr>
          <a:xfrm>
            <a:off x="5830346" y="3224879"/>
            <a:ext cx="2614242" cy="1200329"/>
          </a:xfrm>
          <a:prstGeom prst="rect">
            <a:avLst/>
          </a:prstGeom>
          <a:solidFill>
            <a:schemeClr val="accent1">
              <a:lumMod val="20000"/>
              <a:lumOff val="80000"/>
            </a:schemeClr>
          </a:solidFill>
          <a:ln w="38100">
            <a:solidFill>
              <a:srgbClr val="FF0000"/>
            </a:solidFill>
          </a:ln>
        </p:spPr>
        <p:txBody>
          <a:bodyPr wrap="none" rtlCol="0">
            <a:spAutoFit/>
          </a:bodyPr>
          <a:lstStyle/>
          <a:p>
            <a:r>
              <a:rPr lang="en-US" altLang="ja-JP" b="1" u="sng" dirty="0" smtClean="0"/>
              <a:t>Calibrated Data</a:t>
            </a:r>
            <a:endParaRPr kumimoji="1" lang="en-US" altLang="ja-JP" b="1" u="sng" dirty="0" smtClean="0"/>
          </a:p>
          <a:p>
            <a:r>
              <a:rPr kumimoji="1" lang="en-US" altLang="ja-JP" dirty="0" smtClean="0"/>
              <a:t>For physics analysis</a:t>
            </a:r>
          </a:p>
          <a:p>
            <a:pPr marL="285750" indent="-285750">
              <a:buFontTx/>
              <a:buChar char="-"/>
            </a:pPr>
            <a:r>
              <a:rPr lang="en-US" altLang="ja-JP" dirty="0" smtClean="0"/>
              <a:t>particle ID</a:t>
            </a:r>
          </a:p>
          <a:p>
            <a:pPr marL="285750" indent="-285750">
              <a:buFontTx/>
              <a:buChar char="-"/>
            </a:pPr>
            <a:r>
              <a:rPr lang="en-US" altLang="ja-JP" dirty="0" smtClean="0"/>
              <a:t>algorithm optimization</a:t>
            </a:r>
            <a:endParaRPr kumimoji="1" lang="ja-JP" altLang="en-US" dirty="0"/>
          </a:p>
        </p:txBody>
      </p:sp>
      <p:sp>
        <p:nvSpPr>
          <p:cNvPr id="28" name="テキスト ボックス 27"/>
          <p:cNvSpPr txBox="1"/>
          <p:nvPr/>
        </p:nvSpPr>
        <p:spPr>
          <a:xfrm>
            <a:off x="1173400" y="3825044"/>
            <a:ext cx="3173882" cy="1200329"/>
          </a:xfrm>
          <a:prstGeom prst="rect">
            <a:avLst/>
          </a:prstGeom>
          <a:solidFill>
            <a:schemeClr val="accent1">
              <a:lumMod val="20000"/>
              <a:lumOff val="80000"/>
            </a:schemeClr>
          </a:solidFill>
          <a:ln w="38100">
            <a:solidFill>
              <a:srgbClr val="FF0000"/>
            </a:solidFill>
          </a:ln>
        </p:spPr>
        <p:txBody>
          <a:bodyPr wrap="none" rtlCol="0">
            <a:spAutoFit/>
          </a:bodyPr>
          <a:lstStyle/>
          <a:p>
            <a:r>
              <a:rPr lang="en-US" altLang="ja-JP" b="1" u="sng" dirty="0" smtClean="0"/>
              <a:t>Raw Data for Scientific Analysis</a:t>
            </a:r>
            <a:endParaRPr kumimoji="1" lang="en-US" altLang="ja-JP" b="1" u="sng" dirty="0" smtClean="0"/>
          </a:p>
          <a:p>
            <a:r>
              <a:rPr lang="en-US" altLang="ja-JP" dirty="0"/>
              <a:t>C</a:t>
            </a:r>
            <a:r>
              <a:rPr lang="en-US" altLang="ja-JP" dirty="0" smtClean="0"/>
              <a:t>ombined packet data</a:t>
            </a:r>
          </a:p>
          <a:p>
            <a:pPr marL="285750" indent="-285750">
              <a:buFontTx/>
              <a:buChar char="-"/>
            </a:pPr>
            <a:r>
              <a:rPr lang="en-US" altLang="ja-JP" dirty="0" smtClean="0"/>
              <a:t>time order correction</a:t>
            </a:r>
            <a:endParaRPr lang="en-US" altLang="ja-JP" dirty="0"/>
          </a:p>
          <a:p>
            <a:pPr marL="285750" indent="-285750">
              <a:buFontTx/>
              <a:buChar char="-"/>
            </a:pPr>
            <a:r>
              <a:rPr kumimoji="1" lang="en-US" altLang="ja-JP" dirty="0" smtClean="0"/>
              <a:t>lack data supplement</a:t>
            </a:r>
          </a:p>
        </p:txBody>
      </p:sp>
      <p:sp>
        <p:nvSpPr>
          <p:cNvPr id="29" name="テキスト ボックス 28"/>
          <p:cNvSpPr txBox="1"/>
          <p:nvPr/>
        </p:nvSpPr>
        <p:spPr>
          <a:xfrm>
            <a:off x="5868145" y="5366882"/>
            <a:ext cx="3210944" cy="923330"/>
          </a:xfrm>
          <a:prstGeom prst="rect">
            <a:avLst/>
          </a:prstGeom>
          <a:solidFill>
            <a:schemeClr val="accent1">
              <a:lumMod val="20000"/>
              <a:lumOff val="80000"/>
            </a:schemeClr>
          </a:solidFill>
          <a:ln w="38100">
            <a:solidFill>
              <a:srgbClr val="FF0000"/>
            </a:solidFill>
          </a:ln>
        </p:spPr>
        <p:txBody>
          <a:bodyPr wrap="square" rtlCol="0">
            <a:spAutoFit/>
          </a:bodyPr>
          <a:lstStyle/>
          <a:p>
            <a:r>
              <a:rPr lang="en-US" altLang="ja-JP" b="1" u="sng" dirty="0" smtClean="0"/>
              <a:t>Higher Level Data</a:t>
            </a:r>
            <a:endParaRPr kumimoji="1" lang="en-US" altLang="ja-JP" b="1" u="sng" dirty="0" smtClean="0"/>
          </a:p>
          <a:p>
            <a:r>
              <a:rPr kumimoji="1" lang="en-US" altLang="ja-JP" dirty="0" smtClean="0"/>
              <a:t>spectrum data and/or data subset for specific physics target</a:t>
            </a:r>
            <a:endParaRPr kumimoji="1" lang="ja-JP" altLang="en-US" dirty="0"/>
          </a:p>
        </p:txBody>
      </p:sp>
      <p:sp>
        <p:nvSpPr>
          <p:cNvPr id="32" name="円/楕円 31"/>
          <p:cNvSpPr/>
          <p:nvPr/>
        </p:nvSpPr>
        <p:spPr>
          <a:xfrm>
            <a:off x="4860032" y="1514401"/>
            <a:ext cx="648072" cy="6480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5" name="円/楕円 34"/>
          <p:cNvSpPr/>
          <p:nvPr/>
        </p:nvSpPr>
        <p:spPr>
          <a:xfrm>
            <a:off x="4860032" y="3501008"/>
            <a:ext cx="648072" cy="6480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6" name="円/楕円 35"/>
          <p:cNvSpPr/>
          <p:nvPr/>
        </p:nvSpPr>
        <p:spPr>
          <a:xfrm>
            <a:off x="4688395" y="5643011"/>
            <a:ext cx="980829" cy="6480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7" name="角丸四角形 36"/>
          <p:cNvSpPr/>
          <p:nvPr/>
        </p:nvSpPr>
        <p:spPr>
          <a:xfrm>
            <a:off x="2649488" y="2712343"/>
            <a:ext cx="1202432" cy="914400"/>
          </a:xfrm>
          <a:prstGeom prst="roundRect">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Tree>
    <p:extLst>
      <p:ext uri="{BB962C8B-B14F-4D97-AF65-F5344CB8AC3E}">
        <p14:creationId xmlns:p14="http://schemas.microsoft.com/office/powerpoint/2010/main" val="1096907115"/>
      </p:ext>
    </p:extLst>
  </p:cSld>
  <p:clrMapOvr>
    <a:masterClrMapping/>
  </p:clrMapOvr>
  <mc:AlternateContent xmlns:mc="http://schemas.openxmlformats.org/markup-compatibility/2006" xmlns:p14="http://schemas.microsoft.com/office/powerpoint/2010/main">
    <mc:Choice Requires="p14">
      <p:transition spd="slow" p14:dur="2000" advTm="6509"/>
    </mc:Choice>
    <mc:Fallback xmlns="">
      <p:transition spd="slow" advTm="6509"/>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fontScale="90000"/>
          </a:bodyPr>
          <a:lstStyle/>
          <a:p>
            <a:r>
              <a:rPr lang="en-US" altLang="ja-JP" dirty="0" smtClean="0"/>
              <a:t>Analysis Procedure</a:t>
            </a:r>
            <a:endParaRPr kumimoji="1" lang="ja-JP"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25483" y="1416720"/>
            <a:ext cx="4811013" cy="4964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角丸四角形 6"/>
          <p:cNvSpPr/>
          <p:nvPr/>
        </p:nvSpPr>
        <p:spPr>
          <a:xfrm>
            <a:off x="2649488" y="4098776"/>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3" name="角丸四角形 2"/>
          <p:cNvSpPr/>
          <p:nvPr/>
        </p:nvSpPr>
        <p:spPr>
          <a:xfrm>
            <a:off x="179512" y="2420888"/>
            <a:ext cx="2016224" cy="3168352"/>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2339752" y="980729"/>
            <a:ext cx="3600400" cy="5400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2419402" y="1052736"/>
            <a:ext cx="983346" cy="461665"/>
          </a:xfrm>
          <a:prstGeom prst="rect">
            <a:avLst/>
          </a:prstGeom>
          <a:noFill/>
        </p:spPr>
        <p:txBody>
          <a:bodyPr wrap="none" rtlCol="0">
            <a:spAutoFit/>
          </a:bodyPr>
          <a:lstStyle/>
          <a:p>
            <a:r>
              <a:rPr kumimoji="1" lang="en-US" altLang="ja-JP" sz="2400" dirty="0" smtClean="0"/>
              <a:t>WCOC</a:t>
            </a:r>
            <a:endParaRPr kumimoji="1" lang="ja-JP" altLang="en-US" sz="2400" dirty="0"/>
          </a:p>
        </p:txBody>
      </p:sp>
      <p:sp>
        <p:nvSpPr>
          <p:cNvPr id="10" name="角丸四角形 9"/>
          <p:cNvSpPr/>
          <p:nvPr/>
        </p:nvSpPr>
        <p:spPr>
          <a:xfrm>
            <a:off x="777280" y="2708920"/>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11" name="角丸四角形 10"/>
          <p:cNvSpPr/>
          <p:nvPr/>
        </p:nvSpPr>
        <p:spPr>
          <a:xfrm>
            <a:off x="323528" y="4095353"/>
            <a:ext cx="1706488"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12" name="下矢印 11"/>
          <p:cNvSpPr/>
          <p:nvPr/>
        </p:nvSpPr>
        <p:spPr>
          <a:xfrm>
            <a:off x="395536" y="1576495"/>
            <a:ext cx="321151" cy="2518858"/>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323528" y="1101493"/>
            <a:ext cx="1429072" cy="815340"/>
          </a:xfrm>
          <a:prstGeom prst="rect">
            <a:avLst/>
          </a:prstGeom>
          <a:solidFill>
            <a:schemeClr val="accent6"/>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b="1" dirty="0" smtClean="0">
                <a:solidFill>
                  <a:schemeClr val="bg1"/>
                </a:solidFill>
              </a:rPr>
              <a:t>CALET</a:t>
            </a:r>
            <a:br>
              <a:rPr lang="en-US" altLang="ja-JP" sz="2000" b="1" dirty="0" smtClean="0">
                <a:solidFill>
                  <a:schemeClr val="bg1"/>
                </a:solidFill>
              </a:rPr>
            </a:br>
            <a:r>
              <a:rPr lang="en-US" altLang="ja-JP" sz="2000" b="1" dirty="0" smtClean="0">
                <a:solidFill>
                  <a:schemeClr val="bg1"/>
                </a:solidFill>
              </a:rPr>
              <a:t> on ISS</a:t>
            </a:r>
            <a:endParaRPr kumimoji="1" lang="en-US" altLang="ja-JP" sz="2000" b="1" dirty="0" smtClean="0">
              <a:solidFill>
                <a:schemeClr val="bg1"/>
              </a:solidFill>
            </a:endParaRPr>
          </a:p>
        </p:txBody>
      </p:sp>
      <p:cxnSp>
        <p:nvCxnSpPr>
          <p:cNvPr id="14" name="直線矢印コネクタ 13"/>
          <p:cNvCxnSpPr/>
          <p:nvPr/>
        </p:nvCxnSpPr>
        <p:spPr>
          <a:xfrm flipV="1">
            <a:off x="1259632" y="3626743"/>
            <a:ext cx="0" cy="46861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a:stCxn id="11" idx="3"/>
            <a:endCxn id="7" idx="1"/>
          </p:cNvCxnSpPr>
          <p:nvPr/>
        </p:nvCxnSpPr>
        <p:spPr>
          <a:xfrm>
            <a:off x="2030016" y="4552553"/>
            <a:ext cx="619472"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0" idx="3"/>
          </p:cNvCxnSpPr>
          <p:nvPr/>
        </p:nvCxnSpPr>
        <p:spPr>
          <a:xfrm>
            <a:off x="1979712" y="3166120"/>
            <a:ext cx="669776"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2542706" y="1556792"/>
            <a:ext cx="1685654" cy="800219"/>
          </a:xfrm>
          <a:prstGeom prst="rect">
            <a:avLst/>
          </a:prstGeom>
          <a:noFill/>
          <a:ln>
            <a:solidFill>
              <a:schemeClr val="accent2"/>
            </a:solidFill>
          </a:ln>
        </p:spPr>
        <p:txBody>
          <a:bodyPr wrap="none" rtlCol="0">
            <a:spAutoFit/>
          </a:bodyPr>
          <a:lstStyle/>
          <a:p>
            <a:r>
              <a:rPr kumimoji="1" lang="en-US" altLang="ja-JP" u="sng" dirty="0" smtClean="0"/>
              <a:t>Level0 to Level1</a:t>
            </a:r>
          </a:p>
          <a:p>
            <a:r>
              <a:rPr lang="en-US" altLang="ja-JP" sz="1400" dirty="0" smtClean="0"/>
              <a:t>GPS time correction</a:t>
            </a:r>
          </a:p>
          <a:p>
            <a:r>
              <a:rPr lang="en-US" altLang="ja-JP" sz="1400" dirty="0" smtClean="0"/>
              <a:t>Pseudo energy</a:t>
            </a:r>
            <a:endParaRPr kumimoji="1" lang="ja-JP" altLang="en-US" sz="1400" dirty="0"/>
          </a:p>
        </p:txBody>
      </p:sp>
      <p:cxnSp>
        <p:nvCxnSpPr>
          <p:cNvPr id="25" name="直線矢印コネクタ 24"/>
          <p:cNvCxnSpPr/>
          <p:nvPr/>
        </p:nvCxnSpPr>
        <p:spPr>
          <a:xfrm flipV="1">
            <a:off x="3250704" y="2357011"/>
            <a:ext cx="0" cy="355332"/>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27" name="直線矢印コネクタ 26"/>
          <p:cNvCxnSpPr>
            <a:stCxn id="23" idx="3"/>
          </p:cNvCxnSpPr>
          <p:nvPr/>
        </p:nvCxnSpPr>
        <p:spPr>
          <a:xfrm>
            <a:off x="4228360" y="1956902"/>
            <a:ext cx="631672" cy="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344116" y="5157192"/>
            <a:ext cx="1689117" cy="369332"/>
          </a:xfrm>
          <a:prstGeom prst="rect">
            <a:avLst/>
          </a:prstGeom>
          <a:noFill/>
        </p:spPr>
        <p:txBody>
          <a:bodyPr wrap="none" rtlCol="0">
            <a:spAutoFit/>
          </a:bodyPr>
          <a:lstStyle/>
          <a:p>
            <a:r>
              <a:rPr kumimoji="1" lang="en-US" altLang="ja-JP" dirty="0" smtClean="0"/>
              <a:t>JAXA CALET GSE</a:t>
            </a:r>
            <a:endParaRPr kumimoji="1" lang="ja-JP" altLang="en-US" dirty="0"/>
          </a:p>
        </p:txBody>
      </p:sp>
      <p:sp>
        <p:nvSpPr>
          <p:cNvPr id="30" name="テキスト ボックス 29"/>
          <p:cNvSpPr txBox="1"/>
          <p:nvPr/>
        </p:nvSpPr>
        <p:spPr>
          <a:xfrm>
            <a:off x="2532659" y="5404574"/>
            <a:ext cx="2188741" cy="800219"/>
          </a:xfrm>
          <a:prstGeom prst="rect">
            <a:avLst/>
          </a:prstGeom>
          <a:noFill/>
          <a:ln>
            <a:solidFill>
              <a:schemeClr val="accent2"/>
            </a:solidFill>
          </a:ln>
        </p:spPr>
        <p:txBody>
          <a:bodyPr wrap="none" rtlCol="0">
            <a:spAutoFit/>
          </a:bodyPr>
          <a:lstStyle/>
          <a:p>
            <a:r>
              <a:rPr kumimoji="1" lang="en-US" altLang="ja-JP" u="sng" dirty="0" smtClean="0"/>
              <a:t>Quick Look</a:t>
            </a:r>
          </a:p>
          <a:p>
            <a:pPr marL="285750" indent="-285750">
              <a:buFont typeface="Arial" panose="020B0604020202020204" pitchFamily="34" charset="0"/>
              <a:buChar char="•"/>
            </a:pPr>
            <a:r>
              <a:rPr lang="en-US" altLang="ja-JP" sz="1400" dirty="0" smtClean="0"/>
              <a:t>Maintains Data Quality </a:t>
            </a:r>
            <a:endParaRPr lang="en-US" altLang="ja-JP" sz="1400" dirty="0"/>
          </a:p>
          <a:p>
            <a:pPr marL="285750" indent="-285750">
              <a:buFont typeface="Arial" panose="020B0604020202020204" pitchFamily="34" charset="0"/>
              <a:buChar char="•"/>
            </a:pPr>
            <a:r>
              <a:rPr lang="en-US" altLang="ja-JP" sz="1400" dirty="0" smtClean="0"/>
              <a:t>Mission Operation</a:t>
            </a:r>
            <a:endParaRPr kumimoji="1" lang="ja-JP" altLang="en-US" sz="1400" dirty="0"/>
          </a:p>
        </p:txBody>
      </p:sp>
      <p:cxnSp>
        <p:nvCxnSpPr>
          <p:cNvPr id="33" name="直線矢印コネクタ 32"/>
          <p:cNvCxnSpPr/>
          <p:nvPr/>
        </p:nvCxnSpPr>
        <p:spPr>
          <a:xfrm>
            <a:off x="3275856" y="5013176"/>
            <a:ext cx="0" cy="391398"/>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6156176" y="1030793"/>
            <a:ext cx="2715039" cy="369332"/>
          </a:xfrm>
          <a:prstGeom prst="rect">
            <a:avLst/>
          </a:prstGeom>
          <a:noFill/>
        </p:spPr>
        <p:txBody>
          <a:bodyPr wrap="none" rtlCol="0">
            <a:spAutoFit/>
          </a:bodyPr>
          <a:lstStyle/>
          <a:p>
            <a:r>
              <a:rPr lang="en-US" altLang="ja-JP" u="sng" dirty="0" smtClean="0"/>
              <a:t>International Collaboration</a:t>
            </a:r>
            <a:endParaRPr kumimoji="1" lang="ja-JP" altLang="en-US" u="sng" dirty="0"/>
          </a:p>
        </p:txBody>
      </p:sp>
      <p:sp>
        <p:nvSpPr>
          <p:cNvPr id="24" name="テキスト ボックス 23"/>
          <p:cNvSpPr txBox="1"/>
          <p:nvPr/>
        </p:nvSpPr>
        <p:spPr>
          <a:xfrm>
            <a:off x="5868144" y="1238272"/>
            <a:ext cx="3210944" cy="1477328"/>
          </a:xfrm>
          <a:prstGeom prst="rect">
            <a:avLst/>
          </a:prstGeom>
          <a:solidFill>
            <a:schemeClr val="accent1">
              <a:lumMod val="20000"/>
              <a:lumOff val="80000"/>
            </a:schemeClr>
          </a:solidFill>
          <a:ln w="38100">
            <a:solidFill>
              <a:srgbClr val="FF0000"/>
            </a:solidFill>
          </a:ln>
        </p:spPr>
        <p:txBody>
          <a:bodyPr wrap="none" rtlCol="0">
            <a:spAutoFit/>
          </a:bodyPr>
          <a:lstStyle/>
          <a:p>
            <a:r>
              <a:rPr kumimoji="1" lang="en-US" altLang="ja-JP" b="1" u="sng" dirty="0" smtClean="0"/>
              <a:t>Base Dat</a:t>
            </a:r>
            <a:r>
              <a:rPr lang="en-US" altLang="ja-JP" b="1" u="sng" dirty="0" smtClean="0"/>
              <a:t>a for Scientific Analysis</a:t>
            </a:r>
            <a:endParaRPr kumimoji="1" lang="en-US" altLang="ja-JP" b="1" u="sng" dirty="0" smtClean="0"/>
          </a:p>
          <a:p>
            <a:r>
              <a:rPr lang="en-US" altLang="ja-JP" dirty="0" smtClean="0"/>
              <a:t>For detector calibration</a:t>
            </a:r>
          </a:p>
          <a:p>
            <a:pPr marL="285750" indent="-285750">
              <a:buFontTx/>
              <a:buChar char="-"/>
            </a:pPr>
            <a:r>
              <a:rPr lang="en-US" altLang="ja-JP" dirty="0" smtClean="0"/>
              <a:t>MIP calibration</a:t>
            </a:r>
            <a:endParaRPr kumimoji="1" lang="en-US" altLang="ja-JP" dirty="0" smtClean="0"/>
          </a:p>
          <a:p>
            <a:pPr marL="285750" indent="-285750">
              <a:buFontTx/>
              <a:buChar char="-"/>
            </a:pPr>
            <a:r>
              <a:rPr lang="en-US" altLang="ja-JP" dirty="0" smtClean="0"/>
              <a:t>temperature/position </a:t>
            </a:r>
            <a:br>
              <a:rPr lang="en-US" altLang="ja-JP" dirty="0" smtClean="0"/>
            </a:br>
            <a:r>
              <a:rPr lang="en-US" altLang="ja-JP" dirty="0" smtClean="0"/>
              <a:t>correction</a:t>
            </a:r>
          </a:p>
        </p:txBody>
      </p:sp>
      <p:sp>
        <p:nvSpPr>
          <p:cNvPr id="26" name="テキスト ボックス 25"/>
          <p:cNvSpPr txBox="1"/>
          <p:nvPr/>
        </p:nvSpPr>
        <p:spPr>
          <a:xfrm>
            <a:off x="5830346" y="3224879"/>
            <a:ext cx="2614242" cy="1200329"/>
          </a:xfrm>
          <a:prstGeom prst="rect">
            <a:avLst/>
          </a:prstGeom>
          <a:solidFill>
            <a:schemeClr val="accent1">
              <a:lumMod val="20000"/>
              <a:lumOff val="80000"/>
            </a:schemeClr>
          </a:solidFill>
          <a:ln w="38100">
            <a:solidFill>
              <a:srgbClr val="FF0000"/>
            </a:solidFill>
          </a:ln>
        </p:spPr>
        <p:txBody>
          <a:bodyPr wrap="none" rtlCol="0">
            <a:spAutoFit/>
          </a:bodyPr>
          <a:lstStyle/>
          <a:p>
            <a:r>
              <a:rPr lang="en-US" altLang="ja-JP" b="1" u="sng" dirty="0" smtClean="0"/>
              <a:t>Calibrated Data</a:t>
            </a:r>
            <a:endParaRPr kumimoji="1" lang="en-US" altLang="ja-JP" b="1" u="sng" dirty="0" smtClean="0"/>
          </a:p>
          <a:p>
            <a:r>
              <a:rPr kumimoji="1" lang="en-US" altLang="ja-JP" dirty="0" smtClean="0"/>
              <a:t>For physics analysis</a:t>
            </a:r>
          </a:p>
          <a:p>
            <a:pPr marL="285750" indent="-285750">
              <a:buFontTx/>
              <a:buChar char="-"/>
            </a:pPr>
            <a:r>
              <a:rPr lang="en-US" altLang="ja-JP" dirty="0" smtClean="0"/>
              <a:t>particle ID</a:t>
            </a:r>
          </a:p>
          <a:p>
            <a:pPr marL="285750" indent="-285750">
              <a:buFontTx/>
              <a:buChar char="-"/>
            </a:pPr>
            <a:r>
              <a:rPr lang="en-US" altLang="ja-JP" dirty="0" smtClean="0"/>
              <a:t>algorithm optimization</a:t>
            </a:r>
            <a:endParaRPr kumimoji="1" lang="ja-JP" altLang="en-US" dirty="0"/>
          </a:p>
        </p:txBody>
      </p:sp>
      <p:sp>
        <p:nvSpPr>
          <p:cNvPr id="28" name="テキスト ボックス 27"/>
          <p:cNvSpPr txBox="1"/>
          <p:nvPr/>
        </p:nvSpPr>
        <p:spPr>
          <a:xfrm>
            <a:off x="1942493" y="4100879"/>
            <a:ext cx="3173882" cy="1200329"/>
          </a:xfrm>
          <a:prstGeom prst="rect">
            <a:avLst/>
          </a:prstGeom>
          <a:solidFill>
            <a:schemeClr val="accent1">
              <a:lumMod val="20000"/>
              <a:lumOff val="80000"/>
            </a:schemeClr>
          </a:solidFill>
          <a:ln w="38100">
            <a:solidFill>
              <a:srgbClr val="FF0000"/>
            </a:solidFill>
          </a:ln>
        </p:spPr>
        <p:txBody>
          <a:bodyPr wrap="none" rtlCol="0">
            <a:spAutoFit/>
          </a:bodyPr>
          <a:lstStyle/>
          <a:p>
            <a:r>
              <a:rPr lang="en-US" altLang="ja-JP" b="1" u="sng" dirty="0" smtClean="0"/>
              <a:t>Raw Data for Scientific Analysis</a:t>
            </a:r>
            <a:endParaRPr kumimoji="1" lang="en-US" altLang="ja-JP" b="1" u="sng" dirty="0" smtClean="0"/>
          </a:p>
          <a:p>
            <a:r>
              <a:rPr lang="en-US" altLang="ja-JP" dirty="0"/>
              <a:t>C</a:t>
            </a:r>
            <a:r>
              <a:rPr lang="en-US" altLang="ja-JP" dirty="0" smtClean="0"/>
              <a:t>ombined packet data</a:t>
            </a:r>
          </a:p>
          <a:p>
            <a:pPr marL="285750" indent="-285750">
              <a:buFontTx/>
              <a:buChar char="-"/>
            </a:pPr>
            <a:r>
              <a:rPr lang="en-US" altLang="ja-JP" dirty="0" smtClean="0"/>
              <a:t>time order correction</a:t>
            </a:r>
            <a:endParaRPr lang="en-US" altLang="ja-JP" dirty="0"/>
          </a:p>
          <a:p>
            <a:pPr marL="285750" indent="-285750">
              <a:buFontTx/>
              <a:buChar char="-"/>
            </a:pPr>
            <a:r>
              <a:rPr kumimoji="1" lang="en-US" altLang="ja-JP" dirty="0" smtClean="0"/>
              <a:t>lack data supplement</a:t>
            </a:r>
          </a:p>
        </p:txBody>
      </p:sp>
      <p:sp>
        <p:nvSpPr>
          <p:cNvPr id="29" name="テキスト ボックス 28"/>
          <p:cNvSpPr txBox="1"/>
          <p:nvPr/>
        </p:nvSpPr>
        <p:spPr>
          <a:xfrm>
            <a:off x="5868145" y="5366882"/>
            <a:ext cx="3210944" cy="923330"/>
          </a:xfrm>
          <a:prstGeom prst="rect">
            <a:avLst/>
          </a:prstGeom>
          <a:solidFill>
            <a:schemeClr val="accent1">
              <a:lumMod val="20000"/>
              <a:lumOff val="80000"/>
            </a:schemeClr>
          </a:solidFill>
          <a:ln w="38100">
            <a:solidFill>
              <a:srgbClr val="FF0000"/>
            </a:solidFill>
          </a:ln>
        </p:spPr>
        <p:txBody>
          <a:bodyPr wrap="square" rtlCol="0">
            <a:spAutoFit/>
          </a:bodyPr>
          <a:lstStyle/>
          <a:p>
            <a:r>
              <a:rPr lang="en-US" altLang="ja-JP" b="1" u="sng" dirty="0" smtClean="0"/>
              <a:t>Higher Level Data</a:t>
            </a:r>
            <a:endParaRPr kumimoji="1" lang="en-US" altLang="ja-JP" b="1" u="sng" dirty="0" smtClean="0"/>
          </a:p>
          <a:p>
            <a:r>
              <a:rPr kumimoji="1" lang="en-US" altLang="ja-JP" dirty="0" smtClean="0"/>
              <a:t>spectrum data and/or data subset for specific physics target</a:t>
            </a:r>
            <a:endParaRPr kumimoji="1" lang="ja-JP" altLang="en-US" dirty="0"/>
          </a:p>
        </p:txBody>
      </p:sp>
      <p:sp>
        <p:nvSpPr>
          <p:cNvPr id="32" name="円/楕円 31"/>
          <p:cNvSpPr/>
          <p:nvPr/>
        </p:nvSpPr>
        <p:spPr>
          <a:xfrm>
            <a:off x="4860032" y="1514401"/>
            <a:ext cx="648072" cy="6480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5" name="円/楕円 34"/>
          <p:cNvSpPr/>
          <p:nvPr/>
        </p:nvSpPr>
        <p:spPr>
          <a:xfrm>
            <a:off x="4860032" y="3501008"/>
            <a:ext cx="648072" cy="6480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6" name="円/楕円 35"/>
          <p:cNvSpPr/>
          <p:nvPr/>
        </p:nvSpPr>
        <p:spPr>
          <a:xfrm>
            <a:off x="4688395" y="5643011"/>
            <a:ext cx="980829" cy="64807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37" name="角丸四角形 36"/>
          <p:cNvSpPr/>
          <p:nvPr/>
        </p:nvSpPr>
        <p:spPr>
          <a:xfrm>
            <a:off x="2649488" y="2712343"/>
            <a:ext cx="1202432" cy="914400"/>
          </a:xfrm>
          <a:prstGeom prst="roundRect">
            <a:avLst/>
          </a:prstGeom>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38" name="角丸四角形 37"/>
          <p:cNvSpPr/>
          <p:nvPr/>
        </p:nvSpPr>
        <p:spPr>
          <a:xfrm>
            <a:off x="4832411" y="3212976"/>
            <a:ext cx="4060069" cy="2620078"/>
          </a:xfrm>
          <a:prstGeom prst="roundRect">
            <a:avLst/>
          </a:prstGeom>
          <a:solidFill>
            <a:schemeClr val="accent6">
              <a:lumMod val="20000"/>
              <a:lumOff val="80000"/>
            </a:schemeClr>
          </a:solid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400" u="sng" dirty="0" smtClean="0">
                <a:solidFill>
                  <a:schemeClr val="tx1"/>
                </a:solidFill>
              </a:rPr>
              <a:t>Level1 Data Process Status:</a:t>
            </a:r>
          </a:p>
          <a:p>
            <a:pPr marL="342900" indent="-342900">
              <a:buFont typeface="+mj-lt"/>
              <a:buAutoNum type="arabicPeriod"/>
            </a:pPr>
            <a:r>
              <a:rPr lang="en-US" altLang="ja-JP" sz="2000" dirty="0" smtClean="0">
                <a:solidFill>
                  <a:schemeClr val="tx1"/>
                </a:solidFill>
              </a:rPr>
              <a:t>Data defined and Read/Write</a:t>
            </a:r>
            <a:r>
              <a:rPr lang="ja-JP" altLang="en-US" sz="2000" dirty="0">
                <a:solidFill>
                  <a:schemeClr val="tx1"/>
                </a:solidFill>
              </a:rPr>
              <a:t> </a:t>
            </a:r>
            <a:r>
              <a:rPr lang="en-US" altLang="ja-JP" sz="2000" dirty="0" smtClean="0">
                <a:solidFill>
                  <a:schemeClr val="tx1"/>
                </a:solidFill>
              </a:rPr>
              <a:t>routine prepared.</a:t>
            </a:r>
            <a:endParaRPr kumimoji="1" lang="en-US" altLang="ja-JP" sz="2000" dirty="0" smtClean="0">
              <a:solidFill>
                <a:schemeClr val="tx1"/>
              </a:solidFill>
            </a:endParaRPr>
          </a:p>
          <a:p>
            <a:pPr marL="342900" indent="-342900">
              <a:buFont typeface="+mj-lt"/>
              <a:buAutoNum type="arabicPeriod"/>
            </a:pPr>
            <a:r>
              <a:rPr lang="en-US" altLang="ja-JP" sz="2000" dirty="0" smtClean="0">
                <a:solidFill>
                  <a:schemeClr val="tx1"/>
                </a:solidFill>
              </a:rPr>
              <a:t>Analysis procedure is under development using simulated on orbit data</a:t>
            </a:r>
            <a:br>
              <a:rPr lang="en-US" altLang="ja-JP" sz="2000" dirty="0" smtClean="0">
                <a:solidFill>
                  <a:schemeClr val="tx1"/>
                </a:solidFill>
              </a:rPr>
            </a:br>
            <a:r>
              <a:rPr lang="ja-JP" altLang="en-US" sz="2000" dirty="0" smtClean="0">
                <a:solidFill>
                  <a:schemeClr val="tx1"/>
                </a:solidFill>
              </a:rPr>
              <a:t>⇒ </a:t>
            </a:r>
            <a:r>
              <a:rPr lang="en-US" altLang="ja-JP" sz="2000" dirty="0" smtClean="0">
                <a:solidFill>
                  <a:schemeClr val="tx1"/>
                </a:solidFill>
              </a:rPr>
              <a:t>Sample Data is ready.</a:t>
            </a:r>
          </a:p>
        </p:txBody>
      </p:sp>
      <p:cxnSp>
        <p:nvCxnSpPr>
          <p:cNvPr id="39" name="直線矢印コネクタ 38"/>
          <p:cNvCxnSpPr/>
          <p:nvPr/>
        </p:nvCxnSpPr>
        <p:spPr>
          <a:xfrm flipH="1" flipV="1">
            <a:off x="4225483" y="2378247"/>
            <a:ext cx="778565" cy="936104"/>
          </a:xfrm>
          <a:prstGeom prst="straightConnector1">
            <a:avLst/>
          </a:prstGeom>
          <a:ln w="57150">
            <a:solidFill>
              <a:schemeClr val="accent6">
                <a:lumMod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7783768"/>
      </p:ext>
    </p:extLst>
  </p:cSld>
  <p:clrMapOvr>
    <a:masterClrMapping/>
  </p:clrMapOvr>
  <mc:AlternateContent xmlns:mc="http://schemas.openxmlformats.org/markup-compatibility/2006" xmlns:p14="http://schemas.microsoft.com/office/powerpoint/2010/main">
    <mc:Choice Requires="p14">
      <p:transition spd="slow" p14:dur="2000" advTm="15488"/>
    </mc:Choice>
    <mc:Fallback xmlns="">
      <p:transition spd="slow" advTm="15488"/>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a:bodyPr>
          <a:lstStyle/>
          <a:p>
            <a:r>
              <a:rPr lang="en-US" altLang="ja-JP" sz="3600" dirty="0" smtClean="0"/>
              <a:t>CALET Ground System Dataflow Summary </a:t>
            </a:r>
            <a:endParaRPr kumimoji="1" lang="ja-JP" altLang="en-US" sz="3600" dirty="0"/>
          </a:p>
        </p:txBody>
      </p:sp>
      <p:sp>
        <p:nvSpPr>
          <p:cNvPr id="5" name="角丸四角形 4"/>
          <p:cNvSpPr/>
          <p:nvPr/>
        </p:nvSpPr>
        <p:spPr>
          <a:xfrm>
            <a:off x="3873624" y="4746847"/>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7" name="角丸四角形 6"/>
          <p:cNvSpPr/>
          <p:nvPr/>
        </p:nvSpPr>
        <p:spPr>
          <a:xfrm>
            <a:off x="3873624" y="3504430"/>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3" name="角丸四角形 2"/>
          <p:cNvSpPr/>
          <p:nvPr/>
        </p:nvSpPr>
        <p:spPr>
          <a:xfrm>
            <a:off x="323528" y="2132855"/>
            <a:ext cx="2664296" cy="4320481"/>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563888" y="1648500"/>
            <a:ext cx="4777680" cy="48048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563888" y="5991671"/>
            <a:ext cx="983346" cy="461665"/>
          </a:xfrm>
          <a:prstGeom prst="rect">
            <a:avLst/>
          </a:prstGeom>
          <a:noFill/>
        </p:spPr>
        <p:txBody>
          <a:bodyPr wrap="none" rtlCol="0">
            <a:spAutoFit/>
          </a:bodyPr>
          <a:lstStyle/>
          <a:p>
            <a:r>
              <a:rPr kumimoji="1" lang="en-US" altLang="ja-JP" sz="2400" dirty="0" smtClean="0"/>
              <a:t>WCOC</a:t>
            </a:r>
            <a:endParaRPr kumimoji="1" lang="ja-JP" altLang="en-US" sz="2400" dirty="0"/>
          </a:p>
        </p:txBody>
      </p:sp>
      <p:sp>
        <p:nvSpPr>
          <p:cNvPr id="10" name="角丸四角形 9"/>
          <p:cNvSpPr/>
          <p:nvPr/>
        </p:nvSpPr>
        <p:spPr>
          <a:xfrm>
            <a:off x="1569368" y="4725144"/>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11" name="角丸四角形 10"/>
          <p:cNvSpPr/>
          <p:nvPr/>
        </p:nvSpPr>
        <p:spPr>
          <a:xfrm>
            <a:off x="438160" y="3501007"/>
            <a:ext cx="238394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12" name="下矢印 11"/>
          <p:cNvSpPr/>
          <p:nvPr/>
        </p:nvSpPr>
        <p:spPr>
          <a:xfrm>
            <a:off x="827584" y="1648501"/>
            <a:ext cx="321151" cy="1855929"/>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矢印コネクタ 15"/>
          <p:cNvCxnSpPr>
            <a:stCxn id="11" idx="3"/>
            <a:endCxn id="7" idx="1"/>
          </p:cNvCxnSpPr>
          <p:nvPr/>
        </p:nvCxnSpPr>
        <p:spPr>
          <a:xfrm>
            <a:off x="2822104" y="3958207"/>
            <a:ext cx="1051520"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0" idx="3"/>
            <a:endCxn id="5" idx="1"/>
          </p:cNvCxnSpPr>
          <p:nvPr/>
        </p:nvCxnSpPr>
        <p:spPr>
          <a:xfrm>
            <a:off x="2771800" y="5182344"/>
            <a:ext cx="1101824" cy="2170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5508104" y="4892847"/>
            <a:ext cx="2033890" cy="615553"/>
          </a:xfrm>
          <a:prstGeom prst="rect">
            <a:avLst/>
          </a:prstGeom>
          <a:noFill/>
          <a:ln>
            <a:solidFill>
              <a:schemeClr val="accent2"/>
            </a:solidFill>
          </a:ln>
        </p:spPr>
        <p:txBody>
          <a:bodyPr wrap="none" rtlCol="0">
            <a:spAutoFit/>
          </a:bodyPr>
          <a:lstStyle/>
          <a:p>
            <a:r>
              <a:rPr lang="en-US" altLang="ja-JP" u="sng" dirty="0"/>
              <a:t>Sci. Data </a:t>
            </a:r>
            <a:r>
              <a:rPr lang="en-US" altLang="ja-JP" u="sng" dirty="0" smtClean="0"/>
              <a:t>Processing</a:t>
            </a:r>
          </a:p>
          <a:p>
            <a:r>
              <a:rPr lang="en-US" altLang="ja-JP" sz="1600" dirty="0" smtClean="0"/>
              <a:t>Level0 to Level1</a:t>
            </a:r>
            <a:endParaRPr lang="ja-JP" altLang="en-US" sz="1600" dirty="0"/>
          </a:p>
        </p:txBody>
      </p:sp>
      <p:cxnSp>
        <p:nvCxnSpPr>
          <p:cNvPr id="25" name="直線矢印コネクタ 24"/>
          <p:cNvCxnSpPr>
            <a:stCxn id="5" idx="3"/>
            <a:endCxn id="23" idx="1"/>
          </p:cNvCxnSpPr>
          <p:nvPr/>
        </p:nvCxnSpPr>
        <p:spPr>
          <a:xfrm flipV="1">
            <a:off x="5076056" y="5200624"/>
            <a:ext cx="432048"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582226" y="5991670"/>
            <a:ext cx="2189574" cy="461665"/>
          </a:xfrm>
          <a:prstGeom prst="rect">
            <a:avLst/>
          </a:prstGeom>
          <a:noFill/>
        </p:spPr>
        <p:txBody>
          <a:bodyPr wrap="none" rtlCol="0">
            <a:spAutoFit/>
          </a:bodyPr>
          <a:lstStyle/>
          <a:p>
            <a:r>
              <a:rPr kumimoji="1" lang="en-US" altLang="ja-JP" sz="2400" dirty="0" smtClean="0"/>
              <a:t>JAXA CALET GSE</a:t>
            </a:r>
            <a:endParaRPr kumimoji="1" lang="ja-JP" altLang="en-US" sz="2400" dirty="0"/>
          </a:p>
        </p:txBody>
      </p:sp>
      <p:sp>
        <p:nvSpPr>
          <p:cNvPr id="30" name="テキスト ボックス 29"/>
          <p:cNvSpPr txBox="1"/>
          <p:nvPr/>
        </p:nvSpPr>
        <p:spPr>
          <a:xfrm>
            <a:off x="5508104" y="3645024"/>
            <a:ext cx="1925655" cy="646331"/>
          </a:xfrm>
          <a:prstGeom prst="rect">
            <a:avLst/>
          </a:prstGeom>
          <a:noFill/>
          <a:ln>
            <a:solidFill>
              <a:schemeClr val="accent2"/>
            </a:solidFill>
          </a:ln>
        </p:spPr>
        <p:txBody>
          <a:bodyPr wrap="none" rtlCol="0">
            <a:spAutoFit/>
          </a:bodyPr>
          <a:lstStyle/>
          <a:p>
            <a:r>
              <a:rPr lang="en-US" altLang="ja-JP" u="sng" dirty="0" smtClean="0"/>
              <a:t>Real Time </a:t>
            </a:r>
            <a:r>
              <a:rPr kumimoji="1" lang="en-US" altLang="ja-JP" u="sng" dirty="0" smtClean="0"/>
              <a:t>Monitor</a:t>
            </a:r>
            <a:br>
              <a:rPr kumimoji="1" lang="en-US" altLang="ja-JP" u="sng" dirty="0" smtClean="0"/>
            </a:br>
            <a:r>
              <a:rPr lang="en-US" altLang="ja-JP" dirty="0" smtClean="0"/>
              <a:t>Quick Look</a:t>
            </a:r>
            <a:endParaRPr lang="en-US" altLang="ja-JP" dirty="0"/>
          </a:p>
        </p:txBody>
      </p:sp>
      <p:cxnSp>
        <p:nvCxnSpPr>
          <p:cNvPr id="33" name="直線矢印コネクタ 32"/>
          <p:cNvCxnSpPr>
            <a:stCxn id="7" idx="3"/>
            <a:endCxn id="30" idx="1"/>
          </p:cNvCxnSpPr>
          <p:nvPr/>
        </p:nvCxnSpPr>
        <p:spPr>
          <a:xfrm>
            <a:off x="5076056" y="3961630"/>
            <a:ext cx="432048" cy="656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5" name="角丸四角形 34"/>
          <p:cNvSpPr/>
          <p:nvPr/>
        </p:nvSpPr>
        <p:spPr>
          <a:xfrm>
            <a:off x="3862065" y="1868075"/>
            <a:ext cx="1487288" cy="11370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Uplink </a:t>
            </a:r>
            <a:br>
              <a:rPr kumimoji="1" lang="en-US" altLang="ja-JP" sz="2400" dirty="0" smtClean="0"/>
            </a:br>
            <a:r>
              <a:rPr kumimoji="1" lang="en-US" altLang="ja-JP" sz="2400" dirty="0" smtClean="0"/>
              <a:t>Source </a:t>
            </a:r>
            <a:br>
              <a:rPr kumimoji="1" lang="en-US" altLang="ja-JP" sz="2400" dirty="0" smtClean="0"/>
            </a:br>
            <a:r>
              <a:rPr kumimoji="1" lang="en-US" altLang="ja-JP" sz="2400" dirty="0" smtClean="0"/>
              <a:t>Files</a:t>
            </a:r>
          </a:p>
        </p:txBody>
      </p:sp>
      <p:sp>
        <p:nvSpPr>
          <p:cNvPr id="36" name="テキスト ボックス 35"/>
          <p:cNvSpPr txBox="1"/>
          <p:nvPr/>
        </p:nvSpPr>
        <p:spPr>
          <a:xfrm>
            <a:off x="6785482" y="2036468"/>
            <a:ext cx="1467518" cy="800219"/>
          </a:xfrm>
          <a:prstGeom prst="rect">
            <a:avLst/>
          </a:prstGeom>
          <a:noFill/>
          <a:ln>
            <a:solidFill>
              <a:schemeClr val="accent2"/>
            </a:solidFill>
          </a:ln>
        </p:spPr>
        <p:txBody>
          <a:bodyPr wrap="none" rtlCol="0">
            <a:spAutoFit/>
          </a:bodyPr>
          <a:lstStyle/>
          <a:p>
            <a:r>
              <a:rPr lang="en-US" altLang="ja-JP" u="sng" dirty="0" smtClean="0"/>
              <a:t>Obs. Planning</a:t>
            </a:r>
            <a:endParaRPr kumimoji="1" lang="en-US" altLang="ja-JP" u="sng" dirty="0" smtClean="0"/>
          </a:p>
          <a:p>
            <a:r>
              <a:rPr lang="en-US" altLang="ja-JP" sz="1400" dirty="0" smtClean="0"/>
              <a:t>Phys. Target</a:t>
            </a:r>
          </a:p>
          <a:p>
            <a:r>
              <a:rPr lang="en-US" altLang="ja-JP" sz="1400" dirty="0" smtClean="0"/>
              <a:t>Calibration Data</a:t>
            </a:r>
            <a:endParaRPr kumimoji="1" lang="en-US" altLang="ja-JP" sz="1400" dirty="0" smtClean="0"/>
          </a:p>
        </p:txBody>
      </p:sp>
      <p:cxnSp>
        <p:nvCxnSpPr>
          <p:cNvPr id="37" name="カギ線コネクタ 36"/>
          <p:cNvCxnSpPr>
            <a:stCxn id="35" idx="1"/>
            <a:endCxn id="28" idx="3"/>
          </p:cNvCxnSpPr>
          <p:nvPr/>
        </p:nvCxnSpPr>
        <p:spPr>
          <a:xfrm rot="10800000" flipV="1">
            <a:off x="2627785" y="2436578"/>
            <a:ext cx="1234281" cy="369501"/>
          </a:xfrm>
          <a:prstGeom prst="bentConnector3">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40" name="下矢印 39"/>
          <p:cNvSpPr/>
          <p:nvPr/>
        </p:nvSpPr>
        <p:spPr>
          <a:xfrm rot="10800000">
            <a:off x="1763689" y="1868075"/>
            <a:ext cx="351656" cy="552812"/>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直線矢印コネクタ 44"/>
          <p:cNvCxnSpPr>
            <a:stCxn id="36" idx="1"/>
            <a:endCxn id="35" idx="3"/>
          </p:cNvCxnSpPr>
          <p:nvPr/>
        </p:nvCxnSpPr>
        <p:spPr>
          <a:xfrm flipH="1">
            <a:off x="5349353" y="2436578"/>
            <a:ext cx="1436129"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カギ線コネクタ 52"/>
          <p:cNvCxnSpPr>
            <a:endCxn id="10" idx="1"/>
          </p:cNvCxnSpPr>
          <p:nvPr/>
        </p:nvCxnSpPr>
        <p:spPr>
          <a:xfrm rot="16200000" flipH="1">
            <a:off x="1006730" y="4619706"/>
            <a:ext cx="781794" cy="34348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63" name="カギ線コネクタ 62"/>
          <p:cNvCxnSpPr>
            <a:stCxn id="30" idx="3"/>
            <a:endCxn id="36" idx="2"/>
          </p:cNvCxnSpPr>
          <p:nvPr/>
        </p:nvCxnSpPr>
        <p:spPr>
          <a:xfrm flipV="1">
            <a:off x="7433759" y="2836687"/>
            <a:ext cx="85482" cy="113150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5" name="カギ線コネクタ 1024"/>
          <p:cNvCxnSpPr>
            <a:stCxn id="23" idx="3"/>
            <a:endCxn id="36" idx="2"/>
          </p:cNvCxnSpPr>
          <p:nvPr/>
        </p:nvCxnSpPr>
        <p:spPr>
          <a:xfrm flipH="1" flipV="1">
            <a:off x="7519241" y="2836687"/>
            <a:ext cx="22753" cy="2363937"/>
          </a:xfrm>
          <a:prstGeom prst="bentConnector4">
            <a:avLst>
              <a:gd name="adj1" fmla="val -1004703"/>
              <a:gd name="adj2" fmla="val 51842"/>
            </a:avLst>
          </a:prstGeom>
          <a:ln>
            <a:tailEnd type="arrow"/>
          </a:ln>
        </p:spPr>
        <p:style>
          <a:lnRef idx="1">
            <a:schemeClr val="accent1"/>
          </a:lnRef>
          <a:fillRef idx="0">
            <a:schemeClr val="accent1"/>
          </a:fillRef>
          <a:effectRef idx="0">
            <a:schemeClr val="accent1"/>
          </a:effectRef>
          <a:fontRef idx="minor">
            <a:schemeClr val="tx1"/>
          </a:fontRef>
        </p:style>
      </p:cxnSp>
      <p:sp>
        <p:nvSpPr>
          <p:cNvPr id="67" name="角丸四角形 66"/>
          <p:cNvSpPr/>
          <p:nvPr/>
        </p:nvSpPr>
        <p:spPr>
          <a:xfrm>
            <a:off x="7812360" y="5301208"/>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Level1</a:t>
            </a:r>
            <a:endParaRPr kumimoji="1" lang="ja-JP" altLang="en-US" sz="2400" dirty="0"/>
          </a:p>
        </p:txBody>
      </p:sp>
      <p:cxnSp>
        <p:nvCxnSpPr>
          <p:cNvPr id="1028" name="カギ線コネクタ 1027"/>
          <p:cNvCxnSpPr>
            <a:stCxn id="23" idx="2"/>
            <a:endCxn id="67" idx="1"/>
          </p:cNvCxnSpPr>
          <p:nvPr/>
        </p:nvCxnSpPr>
        <p:spPr>
          <a:xfrm rot="16200000" flipH="1">
            <a:off x="7043700" y="4989748"/>
            <a:ext cx="250008" cy="128731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38" name="カギ線コネクタ 1037"/>
          <p:cNvCxnSpPr>
            <a:stCxn id="30" idx="0"/>
          </p:cNvCxnSpPr>
          <p:nvPr/>
        </p:nvCxnSpPr>
        <p:spPr>
          <a:xfrm rot="16200000" flipV="1">
            <a:off x="4282066" y="1456157"/>
            <a:ext cx="528274" cy="384945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角丸四角形 27"/>
          <p:cNvSpPr/>
          <p:nvPr/>
        </p:nvSpPr>
        <p:spPr>
          <a:xfrm>
            <a:off x="1209328" y="2348880"/>
            <a:ext cx="1418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t>Command </a:t>
            </a:r>
          </a:p>
          <a:p>
            <a:pPr algn="ctr"/>
            <a:r>
              <a:rPr kumimoji="1" lang="en-US" altLang="ja-JP" sz="2000" dirty="0" smtClean="0"/>
              <a:t>Uplink File</a:t>
            </a:r>
            <a:endParaRPr kumimoji="1" lang="ja-JP" altLang="en-US" sz="2000" dirty="0"/>
          </a:p>
        </p:txBody>
      </p:sp>
      <p:sp>
        <p:nvSpPr>
          <p:cNvPr id="9" name="スライド番号プレースホルダー 8"/>
          <p:cNvSpPr>
            <a:spLocks noGrp="1"/>
          </p:cNvSpPr>
          <p:nvPr>
            <p:ph type="sldNum" sz="quarter" idx="12"/>
          </p:nvPr>
        </p:nvSpPr>
        <p:spPr/>
        <p:txBody>
          <a:bodyPr/>
          <a:lstStyle/>
          <a:p>
            <a:fld id="{F1E2762D-A146-4C38-9955-315369967875}" type="slidenum">
              <a:rPr kumimoji="1" lang="ja-JP" altLang="en-US" smtClean="0"/>
              <a:t>22</a:t>
            </a:fld>
            <a:endParaRPr kumimoji="1" lang="ja-JP" altLang="en-US"/>
          </a:p>
        </p:txBody>
      </p:sp>
      <p:sp>
        <p:nvSpPr>
          <p:cNvPr id="38" name="テキスト ボックス 37"/>
          <p:cNvSpPr txBox="1"/>
          <p:nvPr/>
        </p:nvSpPr>
        <p:spPr>
          <a:xfrm>
            <a:off x="35496" y="6474822"/>
            <a:ext cx="5042671" cy="338554"/>
          </a:xfrm>
          <a:prstGeom prst="rect">
            <a:avLst/>
          </a:prstGeom>
          <a:noFill/>
          <a:ln>
            <a:noFill/>
          </a:ln>
        </p:spPr>
        <p:txBody>
          <a:bodyPr wrap="square" rtlCol="0">
            <a:spAutoFit/>
          </a:bodyPr>
          <a:lstStyle/>
          <a:p>
            <a:r>
              <a:rPr kumimoji="1" lang="en-US" altLang="ja-JP" sz="1600" dirty="0" smtClean="0"/>
              <a:t>GSE: Ground Support Equipment </a:t>
            </a:r>
            <a:endParaRPr lang="en-US" altLang="ja-JP" sz="1600" dirty="0" smtClean="0"/>
          </a:p>
        </p:txBody>
      </p:sp>
      <p:sp>
        <p:nvSpPr>
          <p:cNvPr id="39" name="正方形/長方形 38"/>
          <p:cNvSpPr/>
          <p:nvPr/>
        </p:nvSpPr>
        <p:spPr>
          <a:xfrm>
            <a:off x="2916620" y="2132855"/>
            <a:ext cx="791283" cy="349285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円柱 42"/>
          <p:cNvSpPr/>
          <p:nvPr/>
        </p:nvSpPr>
        <p:spPr>
          <a:xfrm>
            <a:off x="395536" y="4797152"/>
            <a:ext cx="921252" cy="1039585"/>
          </a:xfrm>
          <a:prstGeom prst="can">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CALET</a:t>
            </a:r>
            <a:br>
              <a:rPr kumimoji="1" lang="en-US" altLang="ja-JP" dirty="0" smtClean="0"/>
            </a:br>
            <a:r>
              <a:rPr kumimoji="1" lang="en-US" altLang="ja-JP" dirty="0" smtClean="0"/>
              <a:t> DB</a:t>
            </a:r>
            <a:endParaRPr kumimoji="1" lang="ja-JP" altLang="en-US" dirty="0"/>
          </a:p>
        </p:txBody>
      </p:sp>
      <p:sp>
        <p:nvSpPr>
          <p:cNvPr id="41" name="正方形/長方形 40"/>
          <p:cNvSpPr/>
          <p:nvPr/>
        </p:nvSpPr>
        <p:spPr>
          <a:xfrm>
            <a:off x="539552" y="930424"/>
            <a:ext cx="1901592" cy="914400"/>
          </a:xfrm>
          <a:prstGeom prst="rect">
            <a:avLst/>
          </a:prstGeom>
          <a:solidFill>
            <a:schemeClr val="accent2">
              <a:lumMod val="60000"/>
              <a:lumOff val="4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chemeClr val="tx1"/>
                </a:solidFill>
              </a:rPr>
              <a:t>CALET MDC Data Replay</a:t>
            </a:r>
            <a:endParaRPr kumimoji="1" lang="ja-JP" altLang="en-US" sz="1400" dirty="0">
              <a:solidFill>
                <a:schemeClr val="tx1"/>
              </a:solidFill>
            </a:endParaRPr>
          </a:p>
        </p:txBody>
      </p:sp>
    </p:spTree>
    <p:extLst>
      <p:ext uri="{BB962C8B-B14F-4D97-AF65-F5344CB8AC3E}">
        <p14:creationId xmlns:p14="http://schemas.microsoft.com/office/powerpoint/2010/main" val="3802536401"/>
      </p:ext>
    </p:extLst>
  </p:cSld>
  <p:clrMapOvr>
    <a:masterClrMapping/>
  </p:clrMapOvr>
  <mc:AlternateContent xmlns:mc="http://schemas.openxmlformats.org/markup-compatibility/2006" xmlns:p14="http://schemas.microsoft.com/office/powerpoint/2010/main">
    <mc:Choice Requires="p14">
      <p:transition spd="slow" p14:dur="2000" advTm="5867"/>
    </mc:Choice>
    <mc:Fallback xmlns="">
      <p:transition spd="slow" advTm="5867"/>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a:bodyPr>
          <a:lstStyle/>
          <a:p>
            <a:r>
              <a:rPr lang="en-US" altLang="ja-JP" sz="3600" dirty="0" smtClean="0"/>
              <a:t>CALET Ground System Dataflow Summary </a:t>
            </a:r>
            <a:endParaRPr kumimoji="1" lang="ja-JP" altLang="en-US" sz="3600" dirty="0"/>
          </a:p>
        </p:txBody>
      </p:sp>
      <p:sp>
        <p:nvSpPr>
          <p:cNvPr id="5" name="角丸四角形 4"/>
          <p:cNvSpPr/>
          <p:nvPr/>
        </p:nvSpPr>
        <p:spPr>
          <a:xfrm>
            <a:off x="3873624" y="4746847"/>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7" name="角丸四角形 6"/>
          <p:cNvSpPr/>
          <p:nvPr/>
        </p:nvSpPr>
        <p:spPr>
          <a:xfrm>
            <a:off x="3873624" y="3504430"/>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3" name="角丸四角形 2"/>
          <p:cNvSpPr/>
          <p:nvPr/>
        </p:nvSpPr>
        <p:spPr>
          <a:xfrm>
            <a:off x="323528" y="2132855"/>
            <a:ext cx="2664296" cy="4320481"/>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563888" y="1648500"/>
            <a:ext cx="4777680" cy="48048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563888" y="5991671"/>
            <a:ext cx="983346" cy="461665"/>
          </a:xfrm>
          <a:prstGeom prst="rect">
            <a:avLst/>
          </a:prstGeom>
          <a:noFill/>
        </p:spPr>
        <p:txBody>
          <a:bodyPr wrap="none" rtlCol="0">
            <a:spAutoFit/>
          </a:bodyPr>
          <a:lstStyle/>
          <a:p>
            <a:r>
              <a:rPr kumimoji="1" lang="en-US" altLang="ja-JP" sz="2400" dirty="0" smtClean="0"/>
              <a:t>WCOC</a:t>
            </a:r>
            <a:endParaRPr kumimoji="1" lang="ja-JP" altLang="en-US" sz="2400" dirty="0"/>
          </a:p>
        </p:txBody>
      </p:sp>
      <p:sp>
        <p:nvSpPr>
          <p:cNvPr id="10" name="角丸四角形 9"/>
          <p:cNvSpPr/>
          <p:nvPr/>
        </p:nvSpPr>
        <p:spPr>
          <a:xfrm>
            <a:off x="1569368" y="4725144"/>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11" name="角丸四角形 10"/>
          <p:cNvSpPr/>
          <p:nvPr/>
        </p:nvSpPr>
        <p:spPr>
          <a:xfrm>
            <a:off x="438160" y="3501007"/>
            <a:ext cx="238394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12" name="下矢印 11"/>
          <p:cNvSpPr/>
          <p:nvPr/>
        </p:nvSpPr>
        <p:spPr>
          <a:xfrm>
            <a:off x="827584" y="1648501"/>
            <a:ext cx="321151" cy="1855929"/>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矢印コネクタ 15"/>
          <p:cNvCxnSpPr>
            <a:stCxn id="11" idx="3"/>
            <a:endCxn id="7" idx="1"/>
          </p:cNvCxnSpPr>
          <p:nvPr/>
        </p:nvCxnSpPr>
        <p:spPr>
          <a:xfrm>
            <a:off x="2822104" y="3958207"/>
            <a:ext cx="1051520"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0" idx="3"/>
            <a:endCxn id="5" idx="1"/>
          </p:cNvCxnSpPr>
          <p:nvPr/>
        </p:nvCxnSpPr>
        <p:spPr>
          <a:xfrm>
            <a:off x="2771800" y="5182344"/>
            <a:ext cx="1101824" cy="2170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5508104" y="4892847"/>
            <a:ext cx="2033890" cy="615553"/>
          </a:xfrm>
          <a:prstGeom prst="rect">
            <a:avLst/>
          </a:prstGeom>
          <a:noFill/>
          <a:ln>
            <a:solidFill>
              <a:schemeClr val="accent2"/>
            </a:solidFill>
          </a:ln>
        </p:spPr>
        <p:txBody>
          <a:bodyPr wrap="none" rtlCol="0">
            <a:spAutoFit/>
          </a:bodyPr>
          <a:lstStyle/>
          <a:p>
            <a:r>
              <a:rPr lang="en-US" altLang="ja-JP" u="sng" dirty="0"/>
              <a:t>Sci. Data </a:t>
            </a:r>
            <a:r>
              <a:rPr lang="en-US" altLang="ja-JP" u="sng" dirty="0" smtClean="0"/>
              <a:t>Processing</a:t>
            </a:r>
          </a:p>
          <a:p>
            <a:r>
              <a:rPr lang="en-US" altLang="ja-JP" sz="1600" dirty="0" smtClean="0"/>
              <a:t>Level0 to Level1</a:t>
            </a:r>
            <a:endParaRPr lang="ja-JP" altLang="en-US" sz="1600" dirty="0"/>
          </a:p>
        </p:txBody>
      </p:sp>
      <p:cxnSp>
        <p:nvCxnSpPr>
          <p:cNvPr id="25" name="直線矢印コネクタ 24"/>
          <p:cNvCxnSpPr>
            <a:stCxn id="5" idx="3"/>
            <a:endCxn id="23" idx="1"/>
          </p:cNvCxnSpPr>
          <p:nvPr/>
        </p:nvCxnSpPr>
        <p:spPr>
          <a:xfrm flipV="1">
            <a:off x="5076056" y="5200624"/>
            <a:ext cx="432048"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582226" y="5991670"/>
            <a:ext cx="2189574" cy="461665"/>
          </a:xfrm>
          <a:prstGeom prst="rect">
            <a:avLst/>
          </a:prstGeom>
          <a:noFill/>
        </p:spPr>
        <p:txBody>
          <a:bodyPr wrap="none" rtlCol="0">
            <a:spAutoFit/>
          </a:bodyPr>
          <a:lstStyle/>
          <a:p>
            <a:r>
              <a:rPr kumimoji="1" lang="en-US" altLang="ja-JP" sz="2400" dirty="0" smtClean="0"/>
              <a:t>JAXA CALET GSE</a:t>
            </a:r>
            <a:endParaRPr kumimoji="1" lang="ja-JP" altLang="en-US" sz="2400" dirty="0"/>
          </a:p>
        </p:txBody>
      </p:sp>
      <p:sp>
        <p:nvSpPr>
          <p:cNvPr id="30" name="テキスト ボックス 29"/>
          <p:cNvSpPr txBox="1"/>
          <p:nvPr/>
        </p:nvSpPr>
        <p:spPr>
          <a:xfrm>
            <a:off x="5508104" y="3645024"/>
            <a:ext cx="1925655" cy="646331"/>
          </a:xfrm>
          <a:prstGeom prst="rect">
            <a:avLst/>
          </a:prstGeom>
          <a:noFill/>
          <a:ln>
            <a:solidFill>
              <a:schemeClr val="accent2"/>
            </a:solidFill>
          </a:ln>
        </p:spPr>
        <p:txBody>
          <a:bodyPr wrap="none" rtlCol="0">
            <a:spAutoFit/>
          </a:bodyPr>
          <a:lstStyle/>
          <a:p>
            <a:r>
              <a:rPr lang="en-US" altLang="ja-JP" u="sng" dirty="0" smtClean="0"/>
              <a:t>Real Time </a:t>
            </a:r>
            <a:r>
              <a:rPr kumimoji="1" lang="en-US" altLang="ja-JP" u="sng" dirty="0" smtClean="0"/>
              <a:t>Monitor</a:t>
            </a:r>
            <a:br>
              <a:rPr kumimoji="1" lang="en-US" altLang="ja-JP" u="sng" dirty="0" smtClean="0"/>
            </a:br>
            <a:r>
              <a:rPr lang="en-US" altLang="ja-JP" dirty="0" smtClean="0"/>
              <a:t>Quick Look</a:t>
            </a:r>
            <a:endParaRPr lang="en-US" altLang="ja-JP" dirty="0"/>
          </a:p>
        </p:txBody>
      </p:sp>
      <p:cxnSp>
        <p:nvCxnSpPr>
          <p:cNvPr id="33" name="直線矢印コネクタ 32"/>
          <p:cNvCxnSpPr>
            <a:stCxn id="7" idx="3"/>
            <a:endCxn id="30" idx="1"/>
          </p:cNvCxnSpPr>
          <p:nvPr/>
        </p:nvCxnSpPr>
        <p:spPr>
          <a:xfrm>
            <a:off x="5076056" y="3961630"/>
            <a:ext cx="432048" cy="656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5" name="角丸四角形 34"/>
          <p:cNvSpPr/>
          <p:nvPr/>
        </p:nvSpPr>
        <p:spPr>
          <a:xfrm>
            <a:off x="3862065" y="1868075"/>
            <a:ext cx="1487288" cy="11370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Uplink </a:t>
            </a:r>
            <a:br>
              <a:rPr kumimoji="1" lang="en-US" altLang="ja-JP" sz="2400" dirty="0" smtClean="0"/>
            </a:br>
            <a:r>
              <a:rPr kumimoji="1" lang="en-US" altLang="ja-JP" sz="2400" dirty="0" smtClean="0"/>
              <a:t>Source </a:t>
            </a:r>
            <a:br>
              <a:rPr kumimoji="1" lang="en-US" altLang="ja-JP" sz="2400" dirty="0" smtClean="0"/>
            </a:br>
            <a:r>
              <a:rPr kumimoji="1" lang="en-US" altLang="ja-JP" sz="2400" dirty="0" smtClean="0"/>
              <a:t>Files</a:t>
            </a:r>
          </a:p>
        </p:txBody>
      </p:sp>
      <p:sp>
        <p:nvSpPr>
          <p:cNvPr id="36" name="テキスト ボックス 35"/>
          <p:cNvSpPr txBox="1"/>
          <p:nvPr/>
        </p:nvSpPr>
        <p:spPr>
          <a:xfrm>
            <a:off x="6785482" y="2036468"/>
            <a:ext cx="1467518" cy="800219"/>
          </a:xfrm>
          <a:prstGeom prst="rect">
            <a:avLst/>
          </a:prstGeom>
          <a:noFill/>
          <a:ln>
            <a:solidFill>
              <a:schemeClr val="accent2"/>
            </a:solidFill>
          </a:ln>
        </p:spPr>
        <p:txBody>
          <a:bodyPr wrap="none" rtlCol="0">
            <a:spAutoFit/>
          </a:bodyPr>
          <a:lstStyle/>
          <a:p>
            <a:r>
              <a:rPr lang="en-US" altLang="ja-JP" u="sng" dirty="0" smtClean="0"/>
              <a:t>Obs. Planning</a:t>
            </a:r>
            <a:endParaRPr kumimoji="1" lang="en-US" altLang="ja-JP" u="sng" dirty="0" smtClean="0"/>
          </a:p>
          <a:p>
            <a:r>
              <a:rPr lang="en-US" altLang="ja-JP" sz="1400" dirty="0" smtClean="0"/>
              <a:t>Phys. Target</a:t>
            </a:r>
          </a:p>
          <a:p>
            <a:r>
              <a:rPr lang="en-US" altLang="ja-JP" sz="1400" dirty="0" smtClean="0"/>
              <a:t>Calibration Data</a:t>
            </a:r>
            <a:endParaRPr kumimoji="1" lang="en-US" altLang="ja-JP" sz="1400" dirty="0" smtClean="0"/>
          </a:p>
        </p:txBody>
      </p:sp>
      <p:cxnSp>
        <p:nvCxnSpPr>
          <p:cNvPr id="37" name="カギ線コネクタ 36"/>
          <p:cNvCxnSpPr>
            <a:stCxn id="35" idx="1"/>
            <a:endCxn id="28" idx="3"/>
          </p:cNvCxnSpPr>
          <p:nvPr/>
        </p:nvCxnSpPr>
        <p:spPr>
          <a:xfrm rot="10800000" flipV="1">
            <a:off x="2627785" y="2436578"/>
            <a:ext cx="1234281" cy="369501"/>
          </a:xfrm>
          <a:prstGeom prst="bentConnector3">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40" name="下矢印 39"/>
          <p:cNvSpPr/>
          <p:nvPr/>
        </p:nvSpPr>
        <p:spPr>
          <a:xfrm rot="10800000">
            <a:off x="1763689" y="1868075"/>
            <a:ext cx="351656" cy="552812"/>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直線矢印コネクタ 44"/>
          <p:cNvCxnSpPr>
            <a:stCxn id="36" idx="1"/>
            <a:endCxn id="35" idx="3"/>
          </p:cNvCxnSpPr>
          <p:nvPr/>
        </p:nvCxnSpPr>
        <p:spPr>
          <a:xfrm flipH="1">
            <a:off x="5349353" y="2436578"/>
            <a:ext cx="1436129"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カギ線コネクタ 52"/>
          <p:cNvCxnSpPr>
            <a:endCxn id="10" idx="1"/>
          </p:cNvCxnSpPr>
          <p:nvPr/>
        </p:nvCxnSpPr>
        <p:spPr>
          <a:xfrm rot="16200000" flipH="1">
            <a:off x="1006730" y="4619706"/>
            <a:ext cx="781794" cy="34348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63" name="カギ線コネクタ 62"/>
          <p:cNvCxnSpPr>
            <a:stCxn id="30" idx="3"/>
            <a:endCxn id="36" idx="2"/>
          </p:cNvCxnSpPr>
          <p:nvPr/>
        </p:nvCxnSpPr>
        <p:spPr>
          <a:xfrm flipV="1">
            <a:off x="7433759" y="2836687"/>
            <a:ext cx="85482" cy="113150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5" name="カギ線コネクタ 1024"/>
          <p:cNvCxnSpPr>
            <a:stCxn id="23" idx="3"/>
            <a:endCxn id="36" idx="2"/>
          </p:cNvCxnSpPr>
          <p:nvPr/>
        </p:nvCxnSpPr>
        <p:spPr>
          <a:xfrm flipH="1" flipV="1">
            <a:off x="7519241" y="2836687"/>
            <a:ext cx="22753" cy="2363937"/>
          </a:xfrm>
          <a:prstGeom prst="bentConnector4">
            <a:avLst>
              <a:gd name="adj1" fmla="val -1004703"/>
              <a:gd name="adj2" fmla="val 51842"/>
            </a:avLst>
          </a:prstGeom>
          <a:ln>
            <a:tailEnd type="arrow"/>
          </a:ln>
        </p:spPr>
        <p:style>
          <a:lnRef idx="1">
            <a:schemeClr val="accent1"/>
          </a:lnRef>
          <a:fillRef idx="0">
            <a:schemeClr val="accent1"/>
          </a:fillRef>
          <a:effectRef idx="0">
            <a:schemeClr val="accent1"/>
          </a:effectRef>
          <a:fontRef idx="minor">
            <a:schemeClr val="tx1"/>
          </a:fontRef>
        </p:style>
      </p:cxnSp>
      <p:sp>
        <p:nvSpPr>
          <p:cNvPr id="67" name="角丸四角形 66"/>
          <p:cNvSpPr/>
          <p:nvPr/>
        </p:nvSpPr>
        <p:spPr>
          <a:xfrm>
            <a:off x="7812360" y="5301208"/>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Level1</a:t>
            </a:r>
            <a:endParaRPr kumimoji="1" lang="ja-JP" altLang="en-US" sz="2400" dirty="0"/>
          </a:p>
        </p:txBody>
      </p:sp>
      <p:cxnSp>
        <p:nvCxnSpPr>
          <p:cNvPr id="1028" name="カギ線コネクタ 1027"/>
          <p:cNvCxnSpPr>
            <a:stCxn id="23" idx="2"/>
            <a:endCxn id="67" idx="1"/>
          </p:cNvCxnSpPr>
          <p:nvPr/>
        </p:nvCxnSpPr>
        <p:spPr>
          <a:xfrm rot="16200000" flipH="1">
            <a:off x="7043700" y="4989748"/>
            <a:ext cx="250008" cy="128731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38" name="カギ線コネクタ 1037"/>
          <p:cNvCxnSpPr>
            <a:stCxn id="30" idx="0"/>
          </p:cNvCxnSpPr>
          <p:nvPr/>
        </p:nvCxnSpPr>
        <p:spPr>
          <a:xfrm rot="16200000" flipV="1">
            <a:off x="4282066" y="1456157"/>
            <a:ext cx="528274" cy="384945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角丸四角形 27"/>
          <p:cNvSpPr/>
          <p:nvPr/>
        </p:nvSpPr>
        <p:spPr>
          <a:xfrm>
            <a:off x="1209328" y="2348880"/>
            <a:ext cx="1418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t>Command </a:t>
            </a:r>
          </a:p>
          <a:p>
            <a:pPr algn="ctr"/>
            <a:r>
              <a:rPr kumimoji="1" lang="en-US" altLang="ja-JP" sz="2000" dirty="0" smtClean="0"/>
              <a:t>Uplink File</a:t>
            </a:r>
            <a:endParaRPr kumimoji="1" lang="ja-JP" altLang="en-US" sz="2000" dirty="0"/>
          </a:p>
        </p:txBody>
      </p:sp>
      <p:sp>
        <p:nvSpPr>
          <p:cNvPr id="9" name="スライド番号プレースホルダー 8"/>
          <p:cNvSpPr>
            <a:spLocks noGrp="1"/>
          </p:cNvSpPr>
          <p:nvPr>
            <p:ph type="sldNum" sz="quarter" idx="12"/>
          </p:nvPr>
        </p:nvSpPr>
        <p:spPr/>
        <p:txBody>
          <a:bodyPr/>
          <a:lstStyle/>
          <a:p>
            <a:fld id="{F1E2762D-A146-4C38-9955-315369967875}" type="slidenum">
              <a:rPr kumimoji="1" lang="ja-JP" altLang="en-US" smtClean="0"/>
              <a:t>23</a:t>
            </a:fld>
            <a:endParaRPr kumimoji="1" lang="ja-JP" altLang="en-US"/>
          </a:p>
        </p:txBody>
      </p:sp>
      <p:sp>
        <p:nvSpPr>
          <p:cNvPr id="38" name="テキスト ボックス 37"/>
          <p:cNvSpPr txBox="1"/>
          <p:nvPr/>
        </p:nvSpPr>
        <p:spPr>
          <a:xfrm>
            <a:off x="35496" y="6474822"/>
            <a:ext cx="5042671" cy="338554"/>
          </a:xfrm>
          <a:prstGeom prst="rect">
            <a:avLst/>
          </a:prstGeom>
          <a:noFill/>
          <a:ln>
            <a:noFill/>
          </a:ln>
        </p:spPr>
        <p:txBody>
          <a:bodyPr wrap="square" rtlCol="0">
            <a:spAutoFit/>
          </a:bodyPr>
          <a:lstStyle/>
          <a:p>
            <a:r>
              <a:rPr kumimoji="1" lang="en-US" altLang="ja-JP" sz="1600" dirty="0" smtClean="0"/>
              <a:t>GSE: Ground Support Equipment </a:t>
            </a:r>
            <a:endParaRPr lang="en-US" altLang="ja-JP" sz="1600" dirty="0" smtClean="0"/>
          </a:p>
        </p:txBody>
      </p:sp>
      <p:sp>
        <p:nvSpPr>
          <p:cNvPr id="39" name="正方形/長方形 38"/>
          <p:cNvSpPr/>
          <p:nvPr/>
        </p:nvSpPr>
        <p:spPr>
          <a:xfrm>
            <a:off x="2916620" y="2132855"/>
            <a:ext cx="791283" cy="349285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円柱 42"/>
          <p:cNvSpPr/>
          <p:nvPr/>
        </p:nvSpPr>
        <p:spPr>
          <a:xfrm>
            <a:off x="395536" y="4797152"/>
            <a:ext cx="921252" cy="1039585"/>
          </a:xfrm>
          <a:prstGeom prst="can">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CALET</a:t>
            </a:r>
            <a:br>
              <a:rPr kumimoji="1" lang="en-US" altLang="ja-JP" dirty="0" smtClean="0"/>
            </a:br>
            <a:r>
              <a:rPr kumimoji="1" lang="en-US" altLang="ja-JP" dirty="0" smtClean="0"/>
              <a:t> DB</a:t>
            </a:r>
            <a:endParaRPr kumimoji="1" lang="ja-JP" altLang="en-US" dirty="0"/>
          </a:p>
        </p:txBody>
      </p:sp>
      <p:sp>
        <p:nvSpPr>
          <p:cNvPr id="41" name="正方形/長方形 40"/>
          <p:cNvSpPr/>
          <p:nvPr/>
        </p:nvSpPr>
        <p:spPr>
          <a:xfrm>
            <a:off x="539552" y="930424"/>
            <a:ext cx="1901592" cy="914400"/>
          </a:xfrm>
          <a:prstGeom prst="rect">
            <a:avLst/>
          </a:prstGeom>
          <a:solidFill>
            <a:schemeClr val="accent2">
              <a:lumMod val="60000"/>
              <a:lumOff val="4000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solidFill>
                  <a:schemeClr val="tx1"/>
                </a:solidFill>
              </a:rPr>
              <a:t>CALET MDC Data Replay</a:t>
            </a:r>
            <a:endParaRPr kumimoji="1" lang="ja-JP" altLang="en-US" sz="1400" dirty="0">
              <a:solidFill>
                <a:schemeClr val="tx1"/>
              </a:solidFill>
            </a:endParaRPr>
          </a:p>
        </p:txBody>
      </p:sp>
      <p:sp>
        <p:nvSpPr>
          <p:cNvPr id="44" name="角丸四角形吹き出し 43"/>
          <p:cNvSpPr/>
          <p:nvPr/>
        </p:nvSpPr>
        <p:spPr>
          <a:xfrm>
            <a:off x="2852111" y="1676270"/>
            <a:ext cx="2800009" cy="1248674"/>
          </a:xfrm>
          <a:prstGeom prst="wedgeRoundRectCallout">
            <a:avLst>
              <a:gd name="adj1" fmla="val -33151"/>
              <a:gd name="adj2" fmla="val 132039"/>
              <a:gd name="adj3" fmla="val 16667"/>
            </a:avLst>
          </a:prstGeom>
          <a:solidFill>
            <a:schemeClr val="accent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smtClean="0">
                <a:solidFill>
                  <a:schemeClr val="tx1"/>
                </a:solidFill>
              </a:rPr>
              <a:t>Requirement</a:t>
            </a:r>
            <a:r>
              <a:rPr lang="ja-JP" altLang="en-US" sz="2400" b="1" dirty="0" smtClean="0">
                <a:solidFill>
                  <a:schemeClr val="tx1"/>
                </a:solidFill>
              </a:rPr>
              <a:t>：</a:t>
            </a:r>
            <a:r>
              <a:rPr lang="en-US" altLang="ja-JP" sz="2400" b="1" dirty="0" smtClean="0">
                <a:solidFill>
                  <a:schemeClr val="tx1"/>
                </a:solidFill>
              </a:rPr>
              <a:t/>
            </a:r>
            <a:br>
              <a:rPr lang="en-US" altLang="ja-JP" sz="2400" b="1" dirty="0" smtClean="0">
                <a:solidFill>
                  <a:schemeClr val="tx1"/>
                </a:solidFill>
              </a:rPr>
            </a:br>
            <a:r>
              <a:rPr lang="en-US" altLang="ja-JP" sz="2400" b="1" dirty="0" smtClean="0">
                <a:solidFill>
                  <a:schemeClr val="tx1"/>
                </a:solidFill>
              </a:rPr>
              <a:t>	&gt; 600kbps</a:t>
            </a:r>
            <a:endParaRPr kumimoji="1" lang="en-US" altLang="ja-JP" sz="2400" b="1" dirty="0" smtClean="0">
              <a:solidFill>
                <a:schemeClr val="tx1"/>
              </a:solidFill>
            </a:endParaRPr>
          </a:p>
          <a:p>
            <a:r>
              <a:rPr lang="en-US" altLang="ja-JP" dirty="0" smtClean="0">
                <a:solidFill>
                  <a:schemeClr val="tx1"/>
                </a:solidFill>
              </a:rPr>
              <a:t>(Real time data only)</a:t>
            </a:r>
            <a:endParaRPr kumimoji="1" lang="ja-JP" altLang="en-US" dirty="0">
              <a:solidFill>
                <a:schemeClr val="tx1"/>
              </a:solidFill>
            </a:endParaRPr>
          </a:p>
        </p:txBody>
      </p:sp>
    </p:spTree>
    <p:extLst>
      <p:ext uri="{BB962C8B-B14F-4D97-AF65-F5344CB8AC3E}">
        <p14:creationId xmlns:p14="http://schemas.microsoft.com/office/powerpoint/2010/main" val="1859735692"/>
      </p:ext>
    </p:extLst>
  </p:cSld>
  <p:clrMapOvr>
    <a:masterClrMapping/>
  </p:clrMapOvr>
  <mc:AlternateContent xmlns:mc="http://schemas.openxmlformats.org/markup-compatibility/2006" xmlns:p14="http://schemas.microsoft.com/office/powerpoint/2010/main">
    <mc:Choice Requires="p14">
      <p:transition spd="slow" p14:dur="2000" advTm="4098"/>
    </mc:Choice>
    <mc:Fallback xmlns="">
      <p:transition spd="slow" advTm="4098"/>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116632"/>
            <a:ext cx="8856984" cy="1143000"/>
          </a:xfrm>
        </p:spPr>
        <p:txBody>
          <a:bodyPr>
            <a:normAutofit/>
          </a:bodyPr>
          <a:lstStyle/>
          <a:p>
            <a:r>
              <a:rPr lang="en-US" altLang="ja-JP" dirty="0"/>
              <a:t>JAXA/WCOC </a:t>
            </a:r>
            <a:r>
              <a:rPr lang="en-US" altLang="ja-JP" dirty="0" smtClean="0"/>
              <a:t>IF</a:t>
            </a:r>
            <a:r>
              <a:rPr lang="ja-JP" altLang="en-US" dirty="0"/>
              <a:t> </a:t>
            </a:r>
            <a:r>
              <a:rPr lang="en-US" altLang="ja-JP" dirty="0" smtClean="0"/>
              <a:t>Test</a:t>
            </a:r>
            <a:r>
              <a:rPr lang="ja-JP" altLang="en-US" dirty="0" smtClean="0"/>
              <a:t>：</a:t>
            </a:r>
            <a:r>
              <a:rPr lang="en-US" altLang="ja-JP" dirty="0" smtClean="0"/>
              <a:t>Screen shots</a:t>
            </a:r>
            <a:endParaRPr kumimoji="1" lang="ja-JP" altLang="en-US" dirty="0"/>
          </a:p>
        </p:txBody>
      </p:sp>
      <p:pic>
        <p:nvPicPr>
          <p:cNvPr id="6" name="コンテンツ プレースホルダー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53378" y="1412776"/>
            <a:ext cx="4311110" cy="4849999"/>
          </a:xfrm>
        </p:spPr>
      </p:pic>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412776"/>
            <a:ext cx="4344144" cy="4887162"/>
          </a:xfrm>
          <a:prstGeom prst="rect">
            <a:avLst/>
          </a:prstGeom>
        </p:spPr>
      </p:pic>
      <p:sp>
        <p:nvSpPr>
          <p:cNvPr id="8" name="テキスト ボックス 7"/>
          <p:cNvSpPr txBox="1"/>
          <p:nvPr/>
        </p:nvSpPr>
        <p:spPr>
          <a:xfrm>
            <a:off x="179512" y="6372036"/>
            <a:ext cx="2889124" cy="369332"/>
          </a:xfrm>
          <a:prstGeom prst="rect">
            <a:avLst/>
          </a:prstGeom>
          <a:noFill/>
        </p:spPr>
        <p:txBody>
          <a:bodyPr wrap="none" rtlCol="0">
            <a:spAutoFit/>
          </a:bodyPr>
          <a:lstStyle/>
          <a:p>
            <a:r>
              <a:rPr lang="en-US" altLang="ja-JP" dirty="0" smtClean="0"/>
              <a:t>caletql1: JAXA-QL (Windows)</a:t>
            </a:r>
            <a:endParaRPr kumimoji="1" lang="ja-JP" altLang="en-US" dirty="0"/>
          </a:p>
        </p:txBody>
      </p:sp>
      <p:sp>
        <p:nvSpPr>
          <p:cNvPr id="9" name="テキスト ボックス 8"/>
          <p:cNvSpPr txBox="1"/>
          <p:nvPr/>
        </p:nvSpPr>
        <p:spPr>
          <a:xfrm>
            <a:off x="4644008" y="6339770"/>
            <a:ext cx="2915542" cy="369332"/>
          </a:xfrm>
          <a:prstGeom prst="rect">
            <a:avLst/>
          </a:prstGeom>
          <a:noFill/>
        </p:spPr>
        <p:txBody>
          <a:bodyPr wrap="none" rtlCol="0">
            <a:spAutoFit/>
          </a:bodyPr>
          <a:lstStyle/>
          <a:p>
            <a:r>
              <a:rPr lang="en-US" altLang="ja-JP" dirty="0" smtClean="0"/>
              <a:t>caletql2: WCOC-QL (SF Linux)</a:t>
            </a:r>
            <a:endParaRPr kumimoji="1" lang="ja-JP" altLang="en-US" dirty="0"/>
          </a:p>
        </p:txBody>
      </p:sp>
      <p:sp>
        <p:nvSpPr>
          <p:cNvPr id="10" name="テキスト ボックス 9"/>
          <p:cNvSpPr txBox="1"/>
          <p:nvPr/>
        </p:nvSpPr>
        <p:spPr>
          <a:xfrm>
            <a:off x="6189050" y="44624"/>
            <a:ext cx="2919454" cy="369332"/>
          </a:xfrm>
          <a:prstGeom prst="rect">
            <a:avLst/>
          </a:prstGeom>
          <a:noFill/>
        </p:spPr>
        <p:txBody>
          <a:bodyPr wrap="none" rtlCol="0">
            <a:spAutoFit/>
          </a:bodyPr>
          <a:lstStyle/>
          <a:p>
            <a:r>
              <a:rPr lang="en-US" altLang="ja-JP" u="sng" dirty="0"/>
              <a:t>WCOC TASK REVIEW </a:t>
            </a:r>
            <a:r>
              <a:rPr lang="en-US" altLang="ja-JP" u="sng" dirty="0" smtClean="0"/>
              <a:t>material</a:t>
            </a:r>
            <a:endParaRPr kumimoji="1" lang="ja-JP" altLang="en-US" u="sng" dirty="0"/>
          </a:p>
        </p:txBody>
      </p:sp>
      <p:sp>
        <p:nvSpPr>
          <p:cNvPr id="3" name="スライド番号プレースホルダー 2"/>
          <p:cNvSpPr>
            <a:spLocks noGrp="1"/>
          </p:cNvSpPr>
          <p:nvPr>
            <p:ph type="sldNum" sz="quarter" idx="12"/>
          </p:nvPr>
        </p:nvSpPr>
        <p:spPr/>
        <p:txBody>
          <a:bodyPr/>
          <a:lstStyle/>
          <a:p>
            <a:fld id="{B26D0151-7FC2-4D53-AD53-E3503865ADE1}" type="slidenum">
              <a:rPr kumimoji="1" lang="ja-JP" altLang="en-US" smtClean="0"/>
              <a:t>24</a:t>
            </a:fld>
            <a:endParaRPr kumimoji="1" lang="ja-JP" altLang="en-US"/>
          </a:p>
        </p:txBody>
      </p:sp>
      <p:sp>
        <p:nvSpPr>
          <p:cNvPr id="11" name="角丸四角形吹き出し 10"/>
          <p:cNvSpPr/>
          <p:nvPr/>
        </p:nvSpPr>
        <p:spPr>
          <a:xfrm>
            <a:off x="620364" y="2977624"/>
            <a:ext cx="2448272" cy="586509"/>
          </a:xfrm>
          <a:prstGeom prst="wedgeRoundRectCallout">
            <a:avLst>
              <a:gd name="adj1" fmla="val 10838"/>
              <a:gd name="adj2" fmla="val -123948"/>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rPr>
              <a:t>text monitor (1)</a:t>
            </a:r>
            <a:endParaRPr kumimoji="1" lang="ja-JP" altLang="en-US" dirty="0">
              <a:solidFill>
                <a:schemeClr val="tx1"/>
              </a:solidFill>
            </a:endParaRPr>
          </a:p>
        </p:txBody>
      </p:sp>
      <p:sp>
        <p:nvSpPr>
          <p:cNvPr id="12" name="角丸四角形吹き出し 11"/>
          <p:cNvSpPr/>
          <p:nvPr/>
        </p:nvSpPr>
        <p:spPr>
          <a:xfrm>
            <a:off x="4877643" y="3352301"/>
            <a:ext cx="1556987" cy="724771"/>
          </a:xfrm>
          <a:prstGeom prst="wedgeRoundRectCallout">
            <a:avLst>
              <a:gd name="adj1" fmla="val -22124"/>
              <a:gd name="adj2" fmla="val 110439"/>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rPr>
              <a:t>trend display</a:t>
            </a:r>
            <a:endParaRPr kumimoji="1" lang="ja-JP" altLang="en-US" dirty="0">
              <a:solidFill>
                <a:schemeClr val="tx1"/>
              </a:solidFill>
            </a:endParaRPr>
          </a:p>
        </p:txBody>
      </p:sp>
      <p:sp>
        <p:nvSpPr>
          <p:cNvPr id="13" name="角丸四角形吹き出し 12"/>
          <p:cNvSpPr/>
          <p:nvPr/>
        </p:nvSpPr>
        <p:spPr>
          <a:xfrm>
            <a:off x="3203848" y="2348880"/>
            <a:ext cx="1233326" cy="711696"/>
          </a:xfrm>
          <a:prstGeom prst="wedgeRoundRectCallout">
            <a:avLst>
              <a:gd name="adj1" fmla="val -43190"/>
              <a:gd name="adj2" fmla="val 95899"/>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ＱＬ </a:t>
            </a:r>
            <a:r>
              <a:rPr lang="en-US" altLang="ja-JP" dirty="0" smtClean="0">
                <a:solidFill>
                  <a:schemeClr val="tx1"/>
                </a:solidFill>
              </a:rPr>
              <a:t>log</a:t>
            </a:r>
            <a:endParaRPr kumimoji="1" lang="ja-JP" altLang="en-US" dirty="0">
              <a:solidFill>
                <a:schemeClr val="tx1"/>
              </a:solidFill>
            </a:endParaRPr>
          </a:p>
        </p:txBody>
      </p:sp>
      <p:sp>
        <p:nvSpPr>
          <p:cNvPr id="14" name="角丸四角形吹き出し 13"/>
          <p:cNvSpPr/>
          <p:nvPr/>
        </p:nvSpPr>
        <p:spPr>
          <a:xfrm>
            <a:off x="395536" y="5589240"/>
            <a:ext cx="2673100" cy="586509"/>
          </a:xfrm>
          <a:prstGeom prst="wedgeRoundRectCallout">
            <a:avLst>
              <a:gd name="adj1" fmla="val 10838"/>
              <a:gd name="adj2" fmla="val -123948"/>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rPr>
              <a:t>text monitor (2),  (3)</a:t>
            </a:r>
            <a:endParaRPr kumimoji="1" lang="ja-JP" altLang="en-US" dirty="0">
              <a:solidFill>
                <a:schemeClr val="tx1"/>
              </a:solidFill>
            </a:endParaRPr>
          </a:p>
        </p:txBody>
      </p:sp>
      <p:sp>
        <p:nvSpPr>
          <p:cNvPr id="15" name="角丸四角形吹き出し 14"/>
          <p:cNvSpPr/>
          <p:nvPr/>
        </p:nvSpPr>
        <p:spPr>
          <a:xfrm>
            <a:off x="6587442" y="4581128"/>
            <a:ext cx="1944216" cy="711696"/>
          </a:xfrm>
          <a:prstGeom prst="wedgeRoundRectCallout">
            <a:avLst>
              <a:gd name="adj1" fmla="val 16064"/>
              <a:gd name="adj2" fmla="val -166775"/>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rPr>
              <a:t>packet receive log</a:t>
            </a:r>
            <a:endParaRPr kumimoji="1" lang="ja-JP" altLang="en-US" dirty="0">
              <a:solidFill>
                <a:schemeClr val="tx1"/>
              </a:solidFill>
            </a:endParaRPr>
          </a:p>
        </p:txBody>
      </p:sp>
      <p:sp>
        <p:nvSpPr>
          <p:cNvPr id="16" name="角丸四角形吹き出し 15"/>
          <p:cNvSpPr/>
          <p:nvPr/>
        </p:nvSpPr>
        <p:spPr>
          <a:xfrm>
            <a:off x="7308303" y="2183653"/>
            <a:ext cx="1728193" cy="724771"/>
          </a:xfrm>
          <a:prstGeom prst="wedgeRoundRectCallout">
            <a:avLst>
              <a:gd name="adj1" fmla="val -57398"/>
              <a:gd name="adj2" fmla="val -99834"/>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rPr>
              <a:t>text summary</a:t>
            </a:r>
            <a:endParaRPr kumimoji="1" lang="ja-JP" altLang="en-US" dirty="0">
              <a:solidFill>
                <a:schemeClr val="tx1"/>
              </a:solidFill>
            </a:endParaRPr>
          </a:p>
        </p:txBody>
      </p:sp>
      <p:sp>
        <p:nvSpPr>
          <p:cNvPr id="4" name="テキスト ボックス 3"/>
          <p:cNvSpPr txBox="1"/>
          <p:nvPr/>
        </p:nvSpPr>
        <p:spPr>
          <a:xfrm>
            <a:off x="1619672" y="1124744"/>
            <a:ext cx="5948231" cy="461665"/>
          </a:xfrm>
          <a:prstGeom prst="rect">
            <a:avLst/>
          </a:prstGeom>
          <a:solidFill>
            <a:schemeClr val="bg1"/>
          </a:solidFill>
          <a:ln>
            <a:solidFill>
              <a:srgbClr val="FF0000"/>
            </a:solidFill>
          </a:ln>
        </p:spPr>
        <p:txBody>
          <a:bodyPr wrap="none" rtlCol="0">
            <a:spAutoFit/>
          </a:bodyPr>
          <a:lstStyle/>
          <a:p>
            <a:r>
              <a:rPr lang="en-US" altLang="ja-JP" sz="2400" b="1" dirty="0" smtClean="0">
                <a:solidFill>
                  <a:srgbClr val="FF0000"/>
                </a:solidFill>
              </a:rPr>
              <a:t>All the test cases are successfully carried out!</a:t>
            </a:r>
            <a:endParaRPr kumimoji="1" lang="ja-JP" altLang="en-US" sz="2400" b="1" dirty="0">
              <a:solidFill>
                <a:srgbClr val="FF0000"/>
              </a:solidFill>
            </a:endParaRPr>
          </a:p>
        </p:txBody>
      </p:sp>
      <p:sp>
        <p:nvSpPr>
          <p:cNvPr id="17" name="角丸四角形吹き出し 16"/>
          <p:cNvSpPr/>
          <p:nvPr/>
        </p:nvSpPr>
        <p:spPr>
          <a:xfrm>
            <a:off x="3820511" y="1678115"/>
            <a:ext cx="3422084" cy="3348372"/>
          </a:xfrm>
          <a:prstGeom prst="wedgeRoundRectCallout">
            <a:avLst>
              <a:gd name="adj1" fmla="val -13714"/>
              <a:gd name="adj2" fmla="val -44119"/>
              <a:gd name="adj3" fmla="val 16667"/>
            </a:avLst>
          </a:prstGeom>
          <a:solidFill>
            <a:schemeClr val="accent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u="sng" dirty="0" smtClean="0">
                <a:solidFill>
                  <a:schemeClr val="tx1"/>
                </a:solidFill>
              </a:rPr>
              <a:t>Real time Communication</a:t>
            </a:r>
            <a:r>
              <a:rPr lang="ja-JP" altLang="en-US" sz="2400" b="1" u="sng" dirty="0" smtClean="0">
                <a:solidFill>
                  <a:schemeClr val="tx1"/>
                </a:solidFill>
              </a:rPr>
              <a:t>：</a:t>
            </a:r>
            <a:endParaRPr lang="en-US" altLang="ja-JP" sz="2400" b="1" u="sng" dirty="0" smtClean="0">
              <a:solidFill>
                <a:schemeClr val="tx1"/>
              </a:solidFill>
            </a:endParaRPr>
          </a:p>
          <a:p>
            <a:r>
              <a:rPr lang="en-US" altLang="ja-JP" sz="2000" b="1" dirty="0" smtClean="0">
                <a:solidFill>
                  <a:schemeClr val="tx1"/>
                </a:solidFill>
              </a:rPr>
              <a:t>Requirement</a:t>
            </a:r>
            <a:r>
              <a:rPr lang="ja-JP" altLang="en-US" sz="2000" b="1" dirty="0" smtClean="0">
                <a:solidFill>
                  <a:schemeClr val="tx1"/>
                </a:solidFill>
              </a:rPr>
              <a:t>：</a:t>
            </a:r>
            <a:r>
              <a:rPr lang="en-US" altLang="ja-JP" sz="2000" b="1" dirty="0" smtClean="0">
                <a:solidFill>
                  <a:schemeClr val="tx1"/>
                </a:solidFill>
              </a:rPr>
              <a:t>&gt;600kbps</a:t>
            </a:r>
          </a:p>
          <a:p>
            <a:r>
              <a:rPr lang="en-US" altLang="ja-JP" sz="2000" b="1" dirty="0" smtClean="0">
                <a:solidFill>
                  <a:schemeClr val="tx1"/>
                </a:solidFill>
              </a:rPr>
              <a:t>Performance</a:t>
            </a:r>
            <a:r>
              <a:rPr kumimoji="1" lang="ja-JP" altLang="en-US" sz="2000" b="1" dirty="0" smtClean="0">
                <a:solidFill>
                  <a:schemeClr val="tx1"/>
                </a:solidFill>
              </a:rPr>
              <a:t>：</a:t>
            </a:r>
            <a:r>
              <a:rPr kumimoji="1" lang="en-US" altLang="ja-JP" sz="2000" b="1" dirty="0" smtClean="0">
                <a:solidFill>
                  <a:schemeClr val="tx1"/>
                </a:solidFill>
              </a:rPr>
              <a:t>1.2Mbps</a:t>
            </a:r>
          </a:p>
          <a:p>
            <a:r>
              <a:rPr lang="en-US" altLang="ja-JP" dirty="0">
                <a:solidFill>
                  <a:schemeClr val="tx1"/>
                </a:solidFill>
              </a:rPr>
              <a:t> </a:t>
            </a:r>
            <a:r>
              <a:rPr lang="en-US" altLang="ja-JP" dirty="0" smtClean="0">
                <a:solidFill>
                  <a:schemeClr val="tx1"/>
                </a:solidFill>
              </a:rPr>
              <a:t>limited speed is mainly due to small packets received and relayed individually. But actual performance is enough to receive real-time data.</a:t>
            </a:r>
            <a:endParaRPr kumimoji="1" lang="ja-JP" altLang="en-US" dirty="0">
              <a:solidFill>
                <a:schemeClr val="tx1"/>
              </a:solidFill>
            </a:endParaRPr>
          </a:p>
        </p:txBody>
      </p:sp>
    </p:spTree>
    <p:extLst>
      <p:ext uri="{BB962C8B-B14F-4D97-AF65-F5344CB8AC3E}">
        <p14:creationId xmlns:p14="http://schemas.microsoft.com/office/powerpoint/2010/main" val="3981213721"/>
      </p:ext>
    </p:extLst>
  </p:cSld>
  <p:clrMapOvr>
    <a:masterClrMapping/>
  </p:clrMapOvr>
  <mc:AlternateContent xmlns:mc="http://schemas.openxmlformats.org/markup-compatibility/2006" xmlns:p14="http://schemas.microsoft.com/office/powerpoint/2010/main">
    <mc:Choice Requires="p14">
      <p:transition spd="slow" p14:dur="2000" advTm="10828"/>
    </mc:Choice>
    <mc:Fallback xmlns="">
      <p:transition spd="slow" advTm="10828"/>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116632"/>
            <a:ext cx="8856984" cy="1143000"/>
          </a:xfrm>
        </p:spPr>
        <p:txBody>
          <a:bodyPr>
            <a:normAutofit/>
          </a:bodyPr>
          <a:lstStyle/>
          <a:p>
            <a:r>
              <a:rPr lang="en-US" altLang="ja-JP" dirty="0"/>
              <a:t>JAXA/WCOC </a:t>
            </a:r>
            <a:r>
              <a:rPr lang="en-US" altLang="ja-JP" dirty="0" smtClean="0"/>
              <a:t>IF</a:t>
            </a:r>
            <a:r>
              <a:rPr lang="ja-JP" altLang="en-US" dirty="0"/>
              <a:t> </a:t>
            </a:r>
            <a:r>
              <a:rPr lang="en-US" altLang="ja-JP" dirty="0" smtClean="0"/>
              <a:t>Test</a:t>
            </a:r>
            <a:r>
              <a:rPr lang="ja-JP" altLang="en-US" dirty="0" smtClean="0"/>
              <a:t>：</a:t>
            </a:r>
            <a:r>
              <a:rPr lang="en-US" altLang="ja-JP" dirty="0" smtClean="0"/>
              <a:t>Screen shots</a:t>
            </a:r>
            <a:endParaRPr kumimoji="1" lang="ja-JP" altLang="en-US" dirty="0"/>
          </a:p>
        </p:txBody>
      </p:sp>
      <p:pic>
        <p:nvPicPr>
          <p:cNvPr id="6" name="コンテンツ プレースホルダー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653378" y="1412776"/>
            <a:ext cx="4311110" cy="4849999"/>
          </a:xfrm>
        </p:spPr>
      </p:pic>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1412776"/>
            <a:ext cx="4344144" cy="4887162"/>
          </a:xfrm>
          <a:prstGeom prst="rect">
            <a:avLst/>
          </a:prstGeom>
        </p:spPr>
      </p:pic>
      <p:sp>
        <p:nvSpPr>
          <p:cNvPr id="8" name="テキスト ボックス 7"/>
          <p:cNvSpPr txBox="1"/>
          <p:nvPr/>
        </p:nvSpPr>
        <p:spPr>
          <a:xfrm>
            <a:off x="179512" y="6372036"/>
            <a:ext cx="2889124" cy="369332"/>
          </a:xfrm>
          <a:prstGeom prst="rect">
            <a:avLst/>
          </a:prstGeom>
          <a:noFill/>
        </p:spPr>
        <p:txBody>
          <a:bodyPr wrap="none" rtlCol="0">
            <a:spAutoFit/>
          </a:bodyPr>
          <a:lstStyle/>
          <a:p>
            <a:r>
              <a:rPr lang="en-US" altLang="ja-JP" dirty="0" smtClean="0"/>
              <a:t>caletql1: JAXA-QL (Windows)</a:t>
            </a:r>
            <a:endParaRPr kumimoji="1" lang="ja-JP" altLang="en-US" dirty="0"/>
          </a:p>
        </p:txBody>
      </p:sp>
      <p:sp>
        <p:nvSpPr>
          <p:cNvPr id="9" name="テキスト ボックス 8"/>
          <p:cNvSpPr txBox="1"/>
          <p:nvPr/>
        </p:nvSpPr>
        <p:spPr>
          <a:xfrm>
            <a:off x="4644008" y="6339770"/>
            <a:ext cx="2915542" cy="369332"/>
          </a:xfrm>
          <a:prstGeom prst="rect">
            <a:avLst/>
          </a:prstGeom>
          <a:noFill/>
        </p:spPr>
        <p:txBody>
          <a:bodyPr wrap="none" rtlCol="0">
            <a:spAutoFit/>
          </a:bodyPr>
          <a:lstStyle/>
          <a:p>
            <a:r>
              <a:rPr lang="en-US" altLang="ja-JP" dirty="0" smtClean="0"/>
              <a:t>caletql2: WCOC-QL (SF Linux)</a:t>
            </a:r>
            <a:endParaRPr kumimoji="1" lang="ja-JP" altLang="en-US" dirty="0"/>
          </a:p>
        </p:txBody>
      </p:sp>
      <p:sp>
        <p:nvSpPr>
          <p:cNvPr id="10" name="テキスト ボックス 9"/>
          <p:cNvSpPr txBox="1"/>
          <p:nvPr/>
        </p:nvSpPr>
        <p:spPr>
          <a:xfrm>
            <a:off x="6189050" y="44624"/>
            <a:ext cx="2919454" cy="369332"/>
          </a:xfrm>
          <a:prstGeom prst="rect">
            <a:avLst/>
          </a:prstGeom>
          <a:noFill/>
        </p:spPr>
        <p:txBody>
          <a:bodyPr wrap="none" rtlCol="0">
            <a:spAutoFit/>
          </a:bodyPr>
          <a:lstStyle/>
          <a:p>
            <a:r>
              <a:rPr lang="en-US" altLang="ja-JP" u="sng" dirty="0"/>
              <a:t>WCOC TASK REVIEW </a:t>
            </a:r>
            <a:r>
              <a:rPr lang="en-US" altLang="ja-JP" u="sng" dirty="0" smtClean="0"/>
              <a:t>material</a:t>
            </a:r>
            <a:endParaRPr kumimoji="1" lang="ja-JP" altLang="en-US" u="sng" dirty="0"/>
          </a:p>
        </p:txBody>
      </p:sp>
      <p:sp>
        <p:nvSpPr>
          <p:cNvPr id="3" name="スライド番号プレースホルダー 2"/>
          <p:cNvSpPr>
            <a:spLocks noGrp="1"/>
          </p:cNvSpPr>
          <p:nvPr>
            <p:ph type="sldNum" sz="quarter" idx="12"/>
          </p:nvPr>
        </p:nvSpPr>
        <p:spPr/>
        <p:txBody>
          <a:bodyPr/>
          <a:lstStyle/>
          <a:p>
            <a:fld id="{B26D0151-7FC2-4D53-AD53-E3503865ADE1}" type="slidenum">
              <a:rPr kumimoji="1" lang="ja-JP" altLang="en-US" smtClean="0"/>
              <a:t>25</a:t>
            </a:fld>
            <a:endParaRPr kumimoji="1" lang="ja-JP" altLang="en-US"/>
          </a:p>
        </p:txBody>
      </p:sp>
      <p:sp>
        <p:nvSpPr>
          <p:cNvPr id="11" name="角丸四角形吹き出し 10"/>
          <p:cNvSpPr/>
          <p:nvPr/>
        </p:nvSpPr>
        <p:spPr>
          <a:xfrm>
            <a:off x="620364" y="2977624"/>
            <a:ext cx="2448272" cy="586509"/>
          </a:xfrm>
          <a:prstGeom prst="wedgeRoundRectCallout">
            <a:avLst>
              <a:gd name="adj1" fmla="val 10838"/>
              <a:gd name="adj2" fmla="val -123948"/>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rPr>
              <a:t>text monitor (1)</a:t>
            </a:r>
            <a:endParaRPr kumimoji="1" lang="ja-JP" altLang="en-US" dirty="0">
              <a:solidFill>
                <a:schemeClr val="tx1"/>
              </a:solidFill>
            </a:endParaRPr>
          </a:p>
        </p:txBody>
      </p:sp>
      <p:sp>
        <p:nvSpPr>
          <p:cNvPr id="12" name="角丸四角形吹き出し 11"/>
          <p:cNvSpPr/>
          <p:nvPr/>
        </p:nvSpPr>
        <p:spPr>
          <a:xfrm>
            <a:off x="4877643" y="3352301"/>
            <a:ext cx="1556987" cy="724771"/>
          </a:xfrm>
          <a:prstGeom prst="wedgeRoundRectCallout">
            <a:avLst>
              <a:gd name="adj1" fmla="val -22124"/>
              <a:gd name="adj2" fmla="val 110439"/>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rPr>
              <a:t>trend display</a:t>
            </a:r>
            <a:endParaRPr kumimoji="1" lang="ja-JP" altLang="en-US" dirty="0">
              <a:solidFill>
                <a:schemeClr val="tx1"/>
              </a:solidFill>
            </a:endParaRPr>
          </a:p>
        </p:txBody>
      </p:sp>
      <p:sp>
        <p:nvSpPr>
          <p:cNvPr id="13" name="角丸四角形吹き出し 12"/>
          <p:cNvSpPr/>
          <p:nvPr/>
        </p:nvSpPr>
        <p:spPr>
          <a:xfrm>
            <a:off x="3203848" y="2348880"/>
            <a:ext cx="1233326" cy="711696"/>
          </a:xfrm>
          <a:prstGeom prst="wedgeRoundRectCallout">
            <a:avLst>
              <a:gd name="adj1" fmla="val -43190"/>
              <a:gd name="adj2" fmla="val 95899"/>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smtClean="0">
                <a:solidFill>
                  <a:schemeClr val="tx1"/>
                </a:solidFill>
              </a:rPr>
              <a:t>ＱＬ </a:t>
            </a:r>
            <a:r>
              <a:rPr lang="en-US" altLang="ja-JP" dirty="0" smtClean="0">
                <a:solidFill>
                  <a:schemeClr val="tx1"/>
                </a:solidFill>
              </a:rPr>
              <a:t>log</a:t>
            </a:r>
            <a:endParaRPr kumimoji="1" lang="ja-JP" altLang="en-US" dirty="0">
              <a:solidFill>
                <a:schemeClr val="tx1"/>
              </a:solidFill>
            </a:endParaRPr>
          </a:p>
        </p:txBody>
      </p:sp>
      <p:sp>
        <p:nvSpPr>
          <p:cNvPr id="14" name="角丸四角形吹き出し 13"/>
          <p:cNvSpPr/>
          <p:nvPr/>
        </p:nvSpPr>
        <p:spPr>
          <a:xfrm>
            <a:off x="395536" y="5589240"/>
            <a:ext cx="2673100" cy="586509"/>
          </a:xfrm>
          <a:prstGeom prst="wedgeRoundRectCallout">
            <a:avLst>
              <a:gd name="adj1" fmla="val 10838"/>
              <a:gd name="adj2" fmla="val -123948"/>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rPr>
              <a:t>text monitor (2),  (3)</a:t>
            </a:r>
            <a:endParaRPr kumimoji="1" lang="ja-JP" altLang="en-US" dirty="0">
              <a:solidFill>
                <a:schemeClr val="tx1"/>
              </a:solidFill>
            </a:endParaRPr>
          </a:p>
        </p:txBody>
      </p:sp>
      <p:sp>
        <p:nvSpPr>
          <p:cNvPr id="15" name="角丸四角形吹き出し 14"/>
          <p:cNvSpPr/>
          <p:nvPr/>
        </p:nvSpPr>
        <p:spPr>
          <a:xfrm>
            <a:off x="6587442" y="4581128"/>
            <a:ext cx="1944216" cy="711696"/>
          </a:xfrm>
          <a:prstGeom prst="wedgeRoundRectCallout">
            <a:avLst>
              <a:gd name="adj1" fmla="val 16064"/>
              <a:gd name="adj2" fmla="val -166775"/>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rPr>
              <a:t>packet receive log</a:t>
            </a:r>
            <a:endParaRPr kumimoji="1" lang="ja-JP" altLang="en-US" dirty="0">
              <a:solidFill>
                <a:schemeClr val="tx1"/>
              </a:solidFill>
            </a:endParaRPr>
          </a:p>
        </p:txBody>
      </p:sp>
      <p:sp>
        <p:nvSpPr>
          <p:cNvPr id="16" name="角丸四角形吹き出し 15"/>
          <p:cNvSpPr/>
          <p:nvPr/>
        </p:nvSpPr>
        <p:spPr>
          <a:xfrm>
            <a:off x="7308303" y="2183653"/>
            <a:ext cx="1728193" cy="724771"/>
          </a:xfrm>
          <a:prstGeom prst="wedgeRoundRectCallout">
            <a:avLst>
              <a:gd name="adj1" fmla="val -57398"/>
              <a:gd name="adj2" fmla="val -99834"/>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rPr>
              <a:t>text summary</a:t>
            </a:r>
            <a:endParaRPr kumimoji="1" lang="ja-JP" altLang="en-US" dirty="0">
              <a:solidFill>
                <a:schemeClr val="tx1"/>
              </a:solidFill>
            </a:endParaRPr>
          </a:p>
        </p:txBody>
      </p:sp>
      <p:sp>
        <p:nvSpPr>
          <p:cNvPr id="4" name="テキスト ボックス 3"/>
          <p:cNvSpPr txBox="1"/>
          <p:nvPr/>
        </p:nvSpPr>
        <p:spPr>
          <a:xfrm>
            <a:off x="1619672" y="1124744"/>
            <a:ext cx="5948231" cy="461665"/>
          </a:xfrm>
          <a:prstGeom prst="rect">
            <a:avLst/>
          </a:prstGeom>
          <a:solidFill>
            <a:schemeClr val="bg1"/>
          </a:solidFill>
          <a:ln>
            <a:solidFill>
              <a:srgbClr val="FF0000"/>
            </a:solidFill>
          </a:ln>
        </p:spPr>
        <p:txBody>
          <a:bodyPr wrap="none" rtlCol="0">
            <a:spAutoFit/>
          </a:bodyPr>
          <a:lstStyle/>
          <a:p>
            <a:r>
              <a:rPr lang="en-US" altLang="ja-JP" sz="2400" b="1" dirty="0" smtClean="0">
                <a:solidFill>
                  <a:srgbClr val="FF0000"/>
                </a:solidFill>
              </a:rPr>
              <a:t>All the test cases are successfully carried out!</a:t>
            </a:r>
            <a:endParaRPr kumimoji="1" lang="ja-JP" altLang="en-US" sz="2400" b="1" dirty="0">
              <a:solidFill>
                <a:srgbClr val="FF0000"/>
              </a:solidFill>
            </a:endParaRPr>
          </a:p>
        </p:txBody>
      </p:sp>
    </p:spTree>
    <p:extLst>
      <p:ext uri="{BB962C8B-B14F-4D97-AF65-F5344CB8AC3E}">
        <p14:creationId xmlns:p14="http://schemas.microsoft.com/office/powerpoint/2010/main" val="2094271924"/>
      </p:ext>
    </p:extLst>
  </p:cSld>
  <p:clrMapOvr>
    <a:masterClrMapping/>
  </p:clrMapOvr>
  <mc:AlternateContent xmlns:mc="http://schemas.openxmlformats.org/markup-compatibility/2006" xmlns:p14="http://schemas.microsoft.com/office/powerpoint/2010/main">
    <mc:Choice Requires="p14">
      <p:transition spd="slow" p14:dur="2000" advTm="10828"/>
    </mc:Choice>
    <mc:Fallback xmlns="">
      <p:transition spd="slow" advTm="10828"/>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116632"/>
            <a:ext cx="8856984" cy="1143000"/>
          </a:xfrm>
        </p:spPr>
        <p:txBody>
          <a:bodyPr>
            <a:normAutofit/>
          </a:bodyPr>
          <a:lstStyle/>
          <a:p>
            <a:r>
              <a:rPr lang="en-US" altLang="ja-JP" dirty="0"/>
              <a:t>JAXA/WCOC IF</a:t>
            </a:r>
            <a:r>
              <a:rPr lang="ja-JP" altLang="en-US" dirty="0"/>
              <a:t> </a:t>
            </a:r>
            <a:r>
              <a:rPr lang="en-US" altLang="ja-JP" dirty="0"/>
              <a:t>Test</a:t>
            </a:r>
            <a:r>
              <a:rPr lang="ja-JP" altLang="en-US" dirty="0"/>
              <a:t>：</a:t>
            </a:r>
            <a:r>
              <a:rPr lang="en-US" altLang="ja-JP" dirty="0"/>
              <a:t>Screen shots</a:t>
            </a:r>
            <a:endParaRPr kumimoji="1" lang="ja-JP" altLang="en-US" dirty="0"/>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922" y="1600200"/>
            <a:ext cx="8046156" cy="4525963"/>
          </a:xfrm>
        </p:spPr>
      </p:pic>
      <p:sp>
        <p:nvSpPr>
          <p:cNvPr id="5" name="テキスト ボックス 4"/>
          <p:cNvSpPr txBox="1"/>
          <p:nvPr/>
        </p:nvSpPr>
        <p:spPr>
          <a:xfrm>
            <a:off x="539552" y="6228020"/>
            <a:ext cx="2968441" cy="369332"/>
          </a:xfrm>
          <a:prstGeom prst="rect">
            <a:avLst/>
          </a:prstGeom>
          <a:noFill/>
        </p:spPr>
        <p:txBody>
          <a:bodyPr wrap="none" rtlCol="0">
            <a:spAutoFit/>
          </a:bodyPr>
          <a:lstStyle/>
          <a:p>
            <a:r>
              <a:rPr lang="en-US" altLang="ja-JP" dirty="0" smtClean="0"/>
              <a:t>caletql5:  WCOC-QL (SF Linux)</a:t>
            </a:r>
            <a:endParaRPr kumimoji="1" lang="ja-JP" altLang="en-US" dirty="0"/>
          </a:p>
        </p:txBody>
      </p:sp>
      <p:sp>
        <p:nvSpPr>
          <p:cNvPr id="6" name="テキスト ボックス 5"/>
          <p:cNvSpPr txBox="1"/>
          <p:nvPr/>
        </p:nvSpPr>
        <p:spPr>
          <a:xfrm>
            <a:off x="6084168" y="44624"/>
            <a:ext cx="2972352" cy="369332"/>
          </a:xfrm>
          <a:prstGeom prst="rect">
            <a:avLst/>
          </a:prstGeom>
          <a:noFill/>
        </p:spPr>
        <p:txBody>
          <a:bodyPr wrap="none" rtlCol="0">
            <a:spAutoFit/>
          </a:bodyPr>
          <a:lstStyle/>
          <a:p>
            <a:r>
              <a:rPr lang="en-US" altLang="ja-JP" u="sng" dirty="0"/>
              <a:t>WCOC TASK REVIEW </a:t>
            </a:r>
            <a:r>
              <a:rPr lang="en-US" altLang="ja-JP" u="sng" dirty="0" smtClean="0"/>
              <a:t> material</a:t>
            </a:r>
            <a:endParaRPr kumimoji="1" lang="ja-JP" altLang="en-US" u="sng" dirty="0"/>
          </a:p>
        </p:txBody>
      </p:sp>
      <p:sp>
        <p:nvSpPr>
          <p:cNvPr id="3" name="スライド番号プレースホルダー 2"/>
          <p:cNvSpPr>
            <a:spLocks noGrp="1"/>
          </p:cNvSpPr>
          <p:nvPr>
            <p:ph type="sldNum" sz="quarter" idx="12"/>
          </p:nvPr>
        </p:nvSpPr>
        <p:spPr/>
        <p:txBody>
          <a:bodyPr/>
          <a:lstStyle/>
          <a:p>
            <a:fld id="{B26D0151-7FC2-4D53-AD53-E3503865ADE1}" type="slidenum">
              <a:rPr kumimoji="1" lang="ja-JP" altLang="en-US" smtClean="0"/>
              <a:t>26</a:t>
            </a:fld>
            <a:endParaRPr kumimoji="1" lang="ja-JP" altLang="en-US"/>
          </a:p>
        </p:txBody>
      </p:sp>
      <p:sp>
        <p:nvSpPr>
          <p:cNvPr id="7" name="角丸四角形吹き出し 6"/>
          <p:cNvSpPr/>
          <p:nvPr/>
        </p:nvSpPr>
        <p:spPr>
          <a:xfrm>
            <a:off x="395536" y="4149080"/>
            <a:ext cx="2448272" cy="879232"/>
          </a:xfrm>
          <a:prstGeom prst="wedgeRoundRectCallout">
            <a:avLst>
              <a:gd name="adj1" fmla="val 10838"/>
              <a:gd name="adj2" fmla="val -123948"/>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rPr>
              <a:t>a</a:t>
            </a:r>
            <a:r>
              <a:rPr kumimoji="1" lang="en-US" altLang="ja-JP" dirty="0" smtClean="0">
                <a:solidFill>
                  <a:schemeClr val="tx1"/>
                </a:solidFill>
              </a:rPr>
              <a:t>ddress pattern</a:t>
            </a:r>
            <a:br>
              <a:rPr kumimoji="1" lang="en-US" altLang="ja-JP" dirty="0" smtClean="0">
                <a:solidFill>
                  <a:schemeClr val="tx1"/>
                </a:solidFill>
              </a:rPr>
            </a:br>
            <a:r>
              <a:rPr kumimoji="1" lang="en-US" altLang="ja-JP" dirty="0" smtClean="0">
                <a:solidFill>
                  <a:schemeClr val="tx1"/>
                </a:solidFill>
              </a:rPr>
              <a:t>(</a:t>
            </a:r>
            <a:r>
              <a:rPr lang="en-US" altLang="ja-JP" dirty="0" smtClean="0">
                <a:solidFill>
                  <a:schemeClr val="tx1"/>
                </a:solidFill>
              </a:rPr>
              <a:t>MDC</a:t>
            </a:r>
            <a:r>
              <a:rPr lang="ja-JP" altLang="en-US" dirty="0">
                <a:solidFill>
                  <a:schemeClr val="tx1"/>
                </a:solidFill>
              </a:rPr>
              <a:t> </a:t>
            </a:r>
            <a:r>
              <a:rPr lang="en-US" altLang="ja-JP" dirty="0" smtClean="0">
                <a:solidFill>
                  <a:schemeClr val="tx1"/>
                </a:solidFill>
              </a:rPr>
              <a:t>Output)</a:t>
            </a:r>
            <a:endParaRPr kumimoji="1" lang="ja-JP" altLang="en-US" dirty="0">
              <a:solidFill>
                <a:schemeClr val="tx1"/>
              </a:solidFill>
            </a:endParaRPr>
          </a:p>
        </p:txBody>
      </p:sp>
      <p:sp>
        <p:nvSpPr>
          <p:cNvPr id="8" name="角丸四角形吹き出し 7"/>
          <p:cNvSpPr/>
          <p:nvPr/>
        </p:nvSpPr>
        <p:spPr>
          <a:xfrm>
            <a:off x="395536" y="5085184"/>
            <a:ext cx="2448272" cy="1008112"/>
          </a:xfrm>
          <a:prstGeom prst="wedgeRoundRectCallout">
            <a:avLst>
              <a:gd name="adj1" fmla="val 161893"/>
              <a:gd name="adj2" fmla="val -49369"/>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a:solidFill>
                  <a:schemeClr val="tx1"/>
                </a:solidFill>
              </a:rPr>
              <a:t>t</a:t>
            </a:r>
            <a:r>
              <a:rPr lang="en-US" altLang="ja-JP" dirty="0" smtClean="0">
                <a:solidFill>
                  <a:schemeClr val="tx1"/>
                </a:solidFill>
              </a:rPr>
              <a:t>ime synchronization monitor (NTP)</a:t>
            </a:r>
            <a:endParaRPr kumimoji="1" lang="ja-JP" altLang="en-US" dirty="0">
              <a:solidFill>
                <a:schemeClr val="tx1"/>
              </a:solidFill>
            </a:endParaRPr>
          </a:p>
        </p:txBody>
      </p:sp>
      <p:sp>
        <p:nvSpPr>
          <p:cNvPr id="9" name="角丸四角形吹き出し 8"/>
          <p:cNvSpPr/>
          <p:nvPr/>
        </p:nvSpPr>
        <p:spPr>
          <a:xfrm>
            <a:off x="3226336" y="4225280"/>
            <a:ext cx="1944216" cy="711696"/>
          </a:xfrm>
          <a:prstGeom prst="wedgeRoundRectCallout">
            <a:avLst>
              <a:gd name="adj1" fmla="val 56825"/>
              <a:gd name="adj2" fmla="val -161065"/>
              <a:gd name="adj3" fmla="val 16667"/>
            </a:avLst>
          </a:prstGeom>
          <a:solidFill>
            <a:schemeClr val="accent3"/>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dirty="0" smtClean="0">
                <a:solidFill>
                  <a:schemeClr val="tx1"/>
                </a:solidFill>
              </a:rPr>
              <a:t>packet receive log</a:t>
            </a:r>
            <a:endParaRPr kumimoji="1" lang="ja-JP" altLang="en-US" dirty="0">
              <a:solidFill>
                <a:schemeClr val="tx1"/>
              </a:solidFill>
            </a:endParaRPr>
          </a:p>
        </p:txBody>
      </p:sp>
      <p:sp>
        <p:nvSpPr>
          <p:cNvPr id="11" name="テキスト ボックス 10"/>
          <p:cNvSpPr txBox="1"/>
          <p:nvPr/>
        </p:nvSpPr>
        <p:spPr>
          <a:xfrm>
            <a:off x="1619672" y="1124744"/>
            <a:ext cx="5948231" cy="461665"/>
          </a:xfrm>
          <a:prstGeom prst="rect">
            <a:avLst/>
          </a:prstGeom>
          <a:solidFill>
            <a:schemeClr val="bg1"/>
          </a:solidFill>
          <a:ln>
            <a:solidFill>
              <a:srgbClr val="FF0000"/>
            </a:solidFill>
          </a:ln>
        </p:spPr>
        <p:txBody>
          <a:bodyPr wrap="none" rtlCol="0">
            <a:spAutoFit/>
          </a:bodyPr>
          <a:lstStyle/>
          <a:p>
            <a:r>
              <a:rPr lang="en-US" altLang="ja-JP" sz="2400" b="1" dirty="0" smtClean="0">
                <a:solidFill>
                  <a:srgbClr val="FF0000"/>
                </a:solidFill>
              </a:rPr>
              <a:t>All the test cases are successfully carried out!</a:t>
            </a:r>
            <a:endParaRPr kumimoji="1" lang="ja-JP" altLang="en-US" sz="2400" b="1" dirty="0">
              <a:solidFill>
                <a:srgbClr val="FF0000"/>
              </a:solidFill>
            </a:endParaRPr>
          </a:p>
        </p:txBody>
      </p:sp>
    </p:spTree>
    <p:extLst>
      <p:ext uri="{BB962C8B-B14F-4D97-AF65-F5344CB8AC3E}">
        <p14:creationId xmlns:p14="http://schemas.microsoft.com/office/powerpoint/2010/main" val="3107677534"/>
      </p:ext>
    </p:extLst>
  </p:cSld>
  <p:clrMapOvr>
    <a:masterClrMapping/>
  </p:clrMapOvr>
  <mc:AlternateContent xmlns:mc="http://schemas.openxmlformats.org/markup-compatibility/2006" xmlns:p14="http://schemas.microsoft.com/office/powerpoint/2010/main">
    <mc:Choice Requires="p14">
      <p:transition spd="slow" p14:dur="2000" advTm="12040"/>
    </mc:Choice>
    <mc:Fallback xmlns="">
      <p:transition spd="slow" advTm="1204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a:bodyPr>
          <a:lstStyle/>
          <a:p>
            <a:r>
              <a:rPr lang="en-US" altLang="ja-JP" sz="3600" dirty="0" smtClean="0"/>
              <a:t>CALET Ground System Dataflow Summary </a:t>
            </a:r>
            <a:endParaRPr kumimoji="1" lang="ja-JP" altLang="en-US" sz="3600" dirty="0"/>
          </a:p>
        </p:txBody>
      </p:sp>
      <p:sp>
        <p:nvSpPr>
          <p:cNvPr id="5" name="角丸四角形 4"/>
          <p:cNvSpPr/>
          <p:nvPr/>
        </p:nvSpPr>
        <p:spPr>
          <a:xfrm>
            <a:off x="3873624" y="4746847"/>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7" name="角丸四角形 6"/>
          <p:cNvSpPr/>
          <p:nvPr/>
        </p:nvSpPr>
        <p:spPr>
          <a:xfrm>
            <a:off x="3873624" y="3504430"/>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3" name="角丸四角形 2"/>
          <p:cNvSpPr/>
          <p:nvPr/>
        </p:nvSpPr>
        <p:spPr>
          <a:xfrm>
            <a:off x="323528" y="2132855"/>
            <a:ext cx="2664296" cy="4320481"/>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563888" y="1648500"/>
            <a:ext cx="4777680" cy="48048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563888" y="5991671"/>
            <a:ext cx="983346" cy="461665"/>
          </a:xfrm>
          <a:prstGeom prst="rect">
            <a:avLst/>
          </a:prstGeom>
          <a:noFill/>
        </p:spPr>
        <p:txBody>
          <a:bodyPr wrap="none" rtlCol="0">
            <a:spAutoFit/>
          </a:bodyPr>
          <a:lstStyle/>
          <a:p>
            <a:r>
              <a:rPr kumimoji="1" lang="en-US" altLang="ja-JP" sz="2400" dirty="0" smtClean="0"/>
              <a:t>WCOC</a:t>
            </a:r>
            <a:endParaRPr kumimoji="1" lang="ja-JP" altLang="en-US" sz="2400" dirty="0"/>
          </a:p>
        </p:txBody>
      </p:sp>
      <p:sp>
        <p:nvSpPr>
          <p:cNvPr id="10" name="角丸四角形 9"/>
          <p:cNvSpPr/>
          <p:nvPr/>
        </p:nvSpPr>
        <p:spPr>
          <a:xfrm>
            <a:off x="1569368" y="4725144"/>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11" name="角丸四角形 10"/>
          <p:cNvSpPr/>
          <p:nvPr/>
        </p:nvSpPr>
        <p:spPr>
          <a:xfrm>
            <a:off x="438160" y="3501007"/>
            <a:ext cx="238394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12" name="下矢印 11"/>
          <p:cNvSpPr/>
          <p:nvPr/>
        </p:nvSpPr>
        <p:spPr>
          <a:xfrm>
            <a:off x="827584" y="1648501"/>
            <a:ext cx="321151" cy="1855929"/>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矢印コネクタ 15"/>
          <p:cNvCxnSpPr>
            <a:stCxn id="11" idx="3"/>
            <a:endCxn id="7" idx="1"/>
          </p:cNvCxnSpPr>
          <p:nvPr/>
        </p:nvCxnSpPr>
        <p:spPr>
          <a:xfrm>
            <a:off x="2822104" y="3958207"/>
            <a:ext cx="1051520"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0" idx="3"/>
            <a:endCxn id="5" idx="1"/>
          </p:cNvCxnSpPr>
          <p:nvPr/>
        </p:nvCxnSpPr>
        <p:spPr>
          <a:xfrm>
            <a:off x="2771800" y="5182344"/>
            <a:ext cx="1101824" cy="2170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5508104" y="4892847"/>
            <a:ext cx="2033890" cy="615553"/>
          </a:xfrm>
          <a:prstGeom prst="rect">
            <a:avLst/>
          </a:prstGeom>
          <a:noFill/>
          <a:ln>
            <a:solidFill>
              <a:schemeClr val="accent2"/>
            </a:solidFill>
          </a:ln>
        </p:spPr>
        <p:txBody>
          <a:bodyPr wrap="none" rtlCol="0">
            <a:spAutoFit/>
          </a:bodyPr>
          <a:lstStyle/>
          <a:p>
            <a:r>
              <a:rPr lang="en-US" altLang="ja-JP" u="sng" dirty="0"/>
              <a:t>Sci. Data </a:t>
            </a:r>
            <a:r>
              <a:rPr lang="en-US" altLang="ja-JP" u="sng" dirty="0" smtClean="0"/>
              <a:t>Processing</a:t>
            </a:r>
          </a:p>
          <a:p>
            <a:r>
              <a:rPr lang="en-US" altLang="ja-JP" sz="1600" dirty="0" smtClean="0"/>
              <a:t>Level0 to Level1</a:t>
            </a:r>
            <a:endParaRPr lang="ja-JP" altLang="en-US" sz="1600" dirty="0"/>
          </a:p>
        </p:txBody>
      </p:sp>
      <p:cxnSp>
        <p:nvCxnSpPr>
          <p:cNvPr id="25" name="直線矢印コネクタ 24"/>
          <p:cNvCxnSpPr>
            <a:stCxn id="5" idx="3"/>
            <a:endCxn id="23" idx="1"/>
          </p:cNvCxnSpPr>
          <p:nvPr/>
        </p:nvCxnSpPr>
        <p:spPr>
          <a:xfrm flipV="1">
            <a:off x="5076056" y="5200624"/>
            <a:ext cx="432048"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582226" y="5991670"/>
            <a:ext cx="2189574" cy="461665"/>
          </a:xfrm>
          <a:prstGeom prst="rect">
            <a:avLst/>
          </a:prstGeom>
          <a:noFill/>
        </p:spPr>
        <p:txBody>
          <a:bodyPr wrap="none" rtlCol="0">
            <a:spAutoFit/>
          </a:bodyPr>
          <a:lstStyle/>
          <a:p>
            <a:r>
              <a:rPr kumimoji="1" lang="en-US" altLang="ja-JP" sz="2400" dirty="0" smtClean="0"/>
              <a:t>JAXA CALET GSE</a:t>
            </a:r>
            <a:endParaRPr kumimoji="1" lang="ja-JP" altLang="en-US" sz="2400" dirty="0"/>
          </a:p>
        </p:txBody>
      </p:sp>
      <p:sp>
        <p:nvSpPr>
          <p:cNvPr id="30" name="テキスト ボックス 29"/>
          <p:cNvSpPr txBox="1"/>
          <p:nvPr/>
        </p:nvSpPr>
        <p:spPr>
          <a:xfrm>
            <a:off x="5508104" y="3645024"/>
            <a:ext cx="1925655" cy="646331"/>
          </a:xfrm>
          <a:prstGeom prst="rect">
            <a:avLst/>
          </a:prstGeom>
          <a:noFill/>
          <a:ln>
            <a:solidFill>
              <a:schemeClr val="accent2"/>
            </a:solidFill>
          </a:ln>
        </p:spPr>
        <p:txBody>
          <a:bodyPr wrap="none" rtlCol="0">
            <a:spAutoFit/>
          </a:bodyPr>
          <a:lstStyle/>
          <a:p>
            <a:r>
              <a:rPr lang="en-US" altLang="ja-JP" u="sng" dirty="0" smtClean="0"/>
              <a:t>Real Time </a:t>
            </a:r>
            <a:r>
              <a:rPr kumimoji="1" lang="en-US" altLang="ja-JP" u="sng" dirty="0" smtClean="0"/>
              <a:t>Monitor</a:t>
            </a:r>
            <a:br>
              <a:rPr kumimoji="1" lang="en-US" altLang="ja-JP" u="sng" dirty="0" smtClean="0"/>
            </a:br>
            <a:r>
              <a:rPr lang="en-US" altLang="ja-JP" dirty="0" smtClean="0"/>
              <a:t>Quick Look</a:t>
            </a:r>
            <a:endParaRPr lang="en-US" altLang="ja-JP" dirty="0"/>
          </a:p>
        </p:txBody>
      </p:sp>
      <p:cxnSp>
        <p:nvCxnSpPr>
          <p:cNvPr id="33" name="直線矢印コネクタ 32"/>
          <p:cNvCxnSpPr>
            <a:stCxn id="7" idx="3"/>
            <a:endCxn id="30" idx="1"/>
          </p:cNvCxnSpPr>
          <p:nvPr/>
        </p:nvCxnSpPr>
        <p:spPr>
          <a:xfrm>
            <a:off x="5076056" y="3961630"/>
            <a:ext cx="432048" cy="656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5" name="角丸四角形 34"/>
          <p:cNvSpPr/>
          <p:nvPr/>
        </p:nvSpPr>
        <p:spPr>
          <a:xfrm>
            <a:off x="3862065" y="1868075"/>
            <a:ext cx="1487288" cy="11370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Uplink </a:t>
            </a:r>
            <a:br>
              <a:rPr kumimoji="1" lang="en-US" altLang="ja-JP" sz="2400" dirty="0" smtClean="0"/>
            </a:br>
            <a:r>
              <a:rPr kumimoji="1" lang="en-US" altLang="ja-JP" sz="2400" dirty="0" smtClean="0"/>
              <a:t>Source </a:t>
            </a:r>
            <a:br>
              <a:rPr kumimoji="1" lang="en-US" altLang="ja-JP" sz="2400" dirty="0" smtClean="0"/>
            </a:br>
            <a:r>
              <a:rPr kumimoji="1" lang="en-US" altLang="ja-JP" sz="2400" dirty="0" smtClean="0"/>
              <a:t>Files</a:t>
            </a:r>
          </a:p>
        </p:txBody>
      </p:sp>
      <p:sp>
        <p:nvSpPr>
          <p:cNvPr id="36" name="テキスト ボックス 35"/>
          <p:cNvSpPr txBox="1"/>
          <p:nvPr/>
        </p:nvSpPr>
        <p:spPr>
          <a:xfrm>
            <a:off x="6785482" y="2036468"/>
            <a:ext cx="1467518" cy="800219"/>
          </a:xfrm>
          <a:prstGeom prst="rect">
            <a:avLst/>
          </a:prstGeom>
          <a:noFill/>
          <a:ln>
            <a:solidFill>
              <a:schemeClr val="accent2"/>
            </a:solidFill>
          </a:ln>
        </p:spPr>
        <p:txBody>
          <a:bodyPr wrap="none" rtlCol="0">
            <a:spAutoFit/>
          </a:bodyPr>
          <a:lstStyle/>
          <a:p>
            <a:r>
              <a:rPr lang="en-US" altLang="ja-JP" u="sng" dirty="0" smtClean="0"/>
              <a:t>Obs. Planning</a:t>
            </a:r>
            <a:endParaRPr kumimoji="1" lang="en-US" altLang="ja-JP" u="sng" dirty="0" smtClean="0"/>
          </a:p>
          <a:p>
            <a:r>
              <a:rPr lang="en-US" altLang="ja-JP" sz="1400" dirty="0" smtClean="0"/>
              <a:t>Phys. Target</a:t>
            </a:r>
          </a:p>
          <a:p>
            <a:r>
              <a:rPr lang="en-US" altLang="ja-JP" sz="1400" dirty="0" smtClean="0"/>
              <a:t>Calibration Data</a:t>
            </a:r>
            <a:endParaRPr kumimoji="1" lang="en-US" altLang="ja-JP" sz="1400" dirty="0" smtClean="0"/>
          </a:p>
        </p:txBody>
      </p:sp>
      <p:cxnSp>
        <p:nvCxnSpPr>
          <p:cNvPr id="37" name="カギ線コネクタ 36"/>
          <p:cNvCxnSpPr>
            <a:stCxn id="35" idx="1"/>
            <a:endCxn id="28" idx="3"/>
          </p:cNvCxnSpPr>
          <p:nvPr/>
        </p:nvCxnSpPr>
        <p:spPr>
          <a:xfrm rot="10800000" flipV="1">
            <a:off x="2627785" y="2436578"/>
            <a:ext cx="1234281" cy="369501"/>
          </a:xfrm>
          <a:prstGeom prst="bentConnector3">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40" name="下矢印 39"/>
          <p:cNvSpPr/>
          <p:nvPr/>
        </p:nvSpPr>
        <p:spPr>
          <a:xfrm rot="10800000">
            <a:off x="1763689" y="1868075"/>
            <a:ext cx="351656" cy="552812"/>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直線矢印コネクタ 44"/>
          <p:cNvCxnSpPr>
            <a:stCxn id="36" idx="1"/>
            <a:endCxn id="35" idx="3"/>
          </p:cNvCxnSpPr>
          <p:nvPr/>
        </p:nvCxnSpPr>
        <p:spPr>
          <a:xfrm flipH="1">
            <a:off x="5349353" y="2436578"/>
            <a:ext cx="1436129"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カギ線コネクタ 52"/>
          <p:cNvCxnSpPr>
            <a:endCxn id="10" idx="1"/>
          </p:cNvCxnSpPr>
          <p:nvPr/>
        </p:nvCxnSpPr>
        <p:spPr>
          <a:xfrm rot="16200000" flipH="1">
            <a:off x="1006730" y="4619706"/>
            <a:ext cx="781794" cy="34348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63" name="カギ線コネクタ 62"/>
          <p:cNvCxnSpPr>
            <a:stCxn id="30" idx="3"/>
            <a:endCxn id="36" idx="2"/>
          </p:cNvCxnSpPr>
          <p:nvPr/>
        </p:nvCxnSpPr>
        <p:spPr>
          <a:xfrm flipV="1">
            <a:off x="7433759" y="2836687"/>
            <a:ext cx="85482" cy="113150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5" name="カギ線コネクタ 1024"/>
          <p:cNvCxnSpPr>
            <a:stCxn id="23" idx="3"/>
            <a:endCxn id="36" idx="2"/>
          </p:cNvCxnSpPr>
          <p:nvPr/>
        </p:nvCxnSpPr>
        <p:spPr>
          <a:xfrm flipH="1" flipV="1">
            <a:off x="7519241" y="2836687"/>
            <a:ext cx="22753" cy="2363937"/>
          </a:xfrm>
          <a:prstGeom prst="bentConnector4">
            <a:avLst>
              <a:gd name="adj1" fmla="val -1004703"/>
              <a:gd name="adj2" fmla="val 51842"/>
            </a:avLst>
          </a:prstGeom>
          <a:ln>
            <a:tailEnd type="arrow"/>
          </a:ln>
        </p:spPr>
        <p:style>
          <a:lnRef idx="1">
            <a:schemeClr val="accent1"/>
          </a:lnRef>
          <a:fillRef idx="0">
            <a:schemeClr val="accent1"/>
          </a:fillRef>
          <a:effectRef idx="0">
            <a:schemeClr val="accent1"/>
          </a:effectRef>
          <a:fontRef idx="minor">
            <a:schemeClr val="tx1"/>
          </a:fontRef>
        </p:style>
      </p:cxnSp>
      <p:sp>
        <p:nvSpPr>
          <p:cNvPr id="67" name="角丸四角形 66"/>
          <p:cNvSpPr/>
          <p:nvPr/>
        </p:nvSpPr>
        <p:spPr>
          <a:xfrm>
            <a:off x="7812360" y="5301208"/>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Level1</a:t>
            </a:r>
            <a:endParaRPr kumimoji="1" lang="ja-JP" altLang="en-US" sz="2400" dirty="0"/>
          </a:p>
        </p:txBody>
      </p:sp>
      <p:cxnSp>
        <p:nvCxnSpPr>
          <p:cNvPr id="1028" name="カギ線コネクタ 1027"/>
          <p:cNvCxnSpPr>
            <a:stCxn id="23" idx="2"/>
            <a:endCxn id="67" idx="1"/>
          </p:cNvCxnSpPr>
          <p:nvPr/>
        </p:nvCxnSpPr>
        <p:spPr>
          <a:xfrm rot="16200000" flipH="1">
            <a:off x="7043700" y="4989748"/>
            <a:ext cx="250008" cy="128731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38" name="カギ線コネクタ 1037"/>
          <p:cNvCxnSpPr>
            <a:stCxn id="30" idx="0"/>
          </p:cNvCxnSpPr>
          <p:nvPr/>
        </p:nvCxnSpPr>
        <p:spPr>
          <a:xfrm rot="16200000" flipV="1">
            <a:off x="4282066" y="1456157"/>
            <a:ext cx="528274" cy="384945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角丸四角形 27"/>
          <p:cNvSpPr/>
          <p:nvPr/>
        </p:nvSpPr>
        <p:spPr>
          <a:xfrm>
            <a:off x="1209328" y="2348880"/>
            <a:ext cx="1418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t>Command </a:t>
            </a:r>
          </a:p>
          <a:p>
            <a:pPr algn="ctr"/>
            <a:r>
              <a:rPr kumimoji="1" lang="en-US" altLang="ja-JP" sz="2000" dirty="0" smtClean="0"/>
              <a:t>Uplink File</a:t>
            </a:r>
            <a:endParaRPr kumimoji="1" lang="ja-JP" altLang="en-US" sz="2000" dirty="0"/>
          </a:p>
        </p:txBody>
      </p:sp>
      <p:sp>
        <p:nvSpPr>
          <p:cNvPr id="9" name="スライド番号プレースホルダー 8"/>
          <p:cNvSpPr>
            <a:spLocks noGrp="1"/>
          </p:cNvSpPr>
          <p:nvPr>
            <p:ph type="sldNum" sz="quarter" idx="12"/>
          </p:nvPr>
        </p:nvSpPr>
        <p:spPr/>
        <p:txBody>
          <a:bodyPr/>
          <a:lstStyle/>
          <a:p>
            <a:fld id="{F1E2762D-A146-4C38-9955-315369967875}" type="slidenum">
              <a:rPr kumimoji="1" lang="ja-JP" altLang="en-US" smtClean="0"/>
              <a:t>27</a:t>
            </a:fld>
            <a:endParaRPr kumimoji="1" lang="ja-JP" altLang="en-US"/>
          </a:p>
        </p:txBody>
      </p:sp>
      <p:sp>
        <p:nvSpPr>
          <p:cNvPr id="38" name="テキスト ボックス 37"/>
          <p:cNvSpPr txBox="1"/>
          <p:nvPr/>
        </p:nvSpPr>
        <p:spPr>
          <a:xfrm>
            <a:off x="35496" y="6474822"/>
            <a:ext cx="5042671" cy="338554"/>
          </a:xfrm>
          <a:prstGeom prst="rect">
            <a:avLst/>
          </a:prstGeom>
          <a:noFill/>
          <a:ln>
            <a:noFill/>
          </a:ln>
        </p:spPr>
        <p:txBody>
          <a:bodyPr wrap="square" rtlCol="0">
            <a:spAutoFit/>
          </a:bodyPr>
          <a:lstStyle/>
          <a:p>
            <a:r>
              <a:rPr kumimoji="1" lang="en-US" altLang="ja-JP" sz="1600" dirty="0" smtClean="0"/>
              <a:t>GSE: Ground Support Equipment </a:t>
            </a:r>
            <a:endParaRPr lang="en-US" altLang="ja-JP" sz="1600" dirty="0" smtClean="0"/>
          </a:p>
        </p:txBody>
      </p:sp>
      <p:sp>
        <p:nvSpPr>
          <p:cNvPr id="39" name="正方形/長方形 38"/>
          <p:cNvSpPr/>
          <p:nvPr/>
        </p:nvSpPr>
        <p:spPr>
          <a:xfrm>
            <a:off x="2916620" y="2132855"/>
            <a:ext cx="791283" cy="349285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正方形/長方形 41"/>
          <p:cNvSpPr/>
          <p:nvPr/>
        </p:nvSpPr>
        <p:spPr>
          <a:xfrm>
            <a:off x="410388" y="840658"/>
            <a:ext cx="2433420" cy="982462"/>
          </a:xfrm>
          <a:prstGeom prst="rect">
            <a:avLst/>
          </a:prstGeom>
          <a:solidFill>
            <a:schemeClr val="tx2"/>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solidFill>
                  <a:schemeClr val="bg1"/>
                </a:solidFill>
              </a:rPr>
              <a:t>Simulated Data and Replay Program prepared by WCOC</a:t>
            </a:r>
            <a:endParaRPr kumimoji="1" lang="en-US" altLang="ja-JP" sz="2000" dirty="0" smtClean="0">
              <a:solidFill>
                <a:schemeClr val="bg1"/>
              </a:solidFill>
            </a:endParaRPr>
          </a:p>
        </p:txBody>
      </p:sp>
      <p:sp>
        <p:nvSpPr>
          <p:cNvPr id="43" name="円柱 42"/>
          <p:cNvSpPr/>
          <p:nvPr/>
        </p:nvSpPr>
        <p:spPr>
          <a:xfrm>
            <a:off x="395536" y="4797152"/>
            <a:ext cx="921252" cy="1039585"/>
          </a:xfrm>
          <a:prstGeom prst="can">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CALET</a:t>
            </a:r>
            <a:br>
              <a:rPr kumimoji="1" lang="en-US" altLang="ja-JP" dirty="0" smtClean="0"/>
            </a:br>
            <a:r>
              <a:rPr kumimoji="1" lang="en-US" altLang="ja-JP" dirty="0" smtClean="0"/>
              <a:t> DB</a:t>
            </a:r>
            <a:endParaRPr kumimoji="1" lang="ja-JP" altLang="en-US" dirty="0"/>
          </a:p>
        </p:txBody>
      </p:sp>
    </p:spTree>
    <p:extLst>
      <p:ext uri="{BB962C8B-B14F-4D97-AF65-F5344CB8AC3E}">
        <p14:creationId xmlns:p14="http://schemas.microsoft.com/office/powerpoint/2010/main" val="1842025713"/>
      </p:ext>
    </p:extLst>
  </p:cSld>
  <p:clrMapOvr>
    <a:masterClrMapping/>
  </p:clrMapOvr>
  <mc:AlternateContent xmlns:mc="http://schemas.openxmlformats.org/markup-compatibility/2006" xmlns:p14="http://schemas.microsoft.com/office/powerpoint/2010/main">
    <mc:Choice Requires="p14">
      <p:transition spd="slow" p14:dur="2000" advTm="24591"/>
    </mc:Choice>
    <mc:Fallback xmlns="">
      <p:transition spd="slow" advTm="24591"/>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a:bodyPr>
          <a:lstStyle/>
          <a:p>
            <a:r>
              <a:rPr lang="en-US" altLang="ja-JP" sz="3600" dirty="0" smtClean="0"/>
              <a:t>CALET Ground System Dataflow Summary </a:t>
            </a:r>
            <a:endParaRPr kumimoji="1" lang="ja-JP" altLang="en-US" sz="3600" dirty="0"/>
          </a:p>
        </p:txBody>
      </p:sp>
      <p:sp>
        <p:nvSpPr>
          <p:cNvPr id="5" name="角丸四角形 4"/>
          <p:cNvSpPr/>
          <p:nvPr/>
        </p:nvSpPr>
        <p:spPr>
          <a:xfrm>
            <a:off x="3873624" y="4746847"/>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7" name="角丸四角形 6"/>
          <p:cNvSpPr/>
          <p:nvPr/>
        </p:nvSpPr>
        <p:spPr>
          <a:xfrm>
            <a:off x="3873624" y="3504430"/>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3" name="角丸四角形 2"/>
          <p:cNvSpPr/>
          <p:nvPr/>
        </p:nvSpPr>
        <p:spPr>
          <a:xfrm>
            <a:off x="323528" y="2132855"/>
            <a:ext cx="2664296" cy="4320481"/>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563888" y="1648500"/>
            <a:ext cx="4777680" cy="48048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563888" y="5991671"/>
            <a:ext cx="983346" cy="461665"/>
          </a:xfrm>
          <a:prstGeom prst="rect">
            <a:avLst/>
          </a:prstGeom>
          <a:noFill/>
        </p:spPr>
        <p:txBody>
          <a:bodyPr wrap="none" rtlCol="0">
            <a:spAutoFit/>
          </a:bodyPr>
          <a:lstStyle/>
          <a:p>
            <a:r>
              <a:rPr kumimoji="1" lang="en-US" altLang="ja-JP" sz="2400" dirty="0" smtClean="0"/>
              <a:t>WCOC</a:t>
            </a:r>
            <a:endParaRPr kumimoji="1" lang="ja-JP" altLang="en-US" sz="2400" dirty="0"/>
          </a:p>
        </p:txBody>
      </p:sp>
      <p:sp>
        <p:nvSpPr>
          <p:cNvPr id="10" name="角丸四角形 9"/>
          <p:cNvSpPr/>
          <p:nvPr/>
        </p:nvSpPr>
        <p:spPr>
          <a:xfrm>
            <a:off x="1569368" y="4725144"/>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11" name="角丸四角形 10"/>
          <p:cNvSpPr/>
          <p:nvPr/>
        </p:nvSpPr>
        <p:spPr>
          <a:xfrm>
            <a:off x="438160" y="3501007"/>
            <a:ext cx="238394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12" name="下矢印 11"/>
          <p:cNvSpPr/>
          <p:nvPr/>
        </p:nvSpPr>
        <p:spPr>
          <a:xfrm>
            <a:off x="827584" y="1648501"/>
            <a:ext cx="321151" cy="1855929"/>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矢印コネクタ 15"/>
          <p:cNvCxnSpPr>
            <a:stCxn id="11" idx="3"/>
            <a:endCxn id="7" idx="1"/>
          </p:cNvCxnSpPr>
          <p:nvPr/>
        </p:nvCxnSpPr>
        <p:spPr>
          <a:xfrm>
            <a:off x="2822104" y="3958207"/>
            <a:ext cx="1051520"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0" idx="3"/>
            <a:endCxn id="5" idx="1"/>
          </p:cNvCxnSpPr>
          <p:nvPr/>
        </p:nvCxnSpPr>
        <p:spPr>
          <a:xfrm>
            <a:off x="2771800" y="5182344"/>
            <a:ext cx="1101824" cy="2170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5508104" y="4892847"/>
            <a:ext cx="2033890" cy="615553"/>
          </a:xfrm>
          <a:prstGeom prst="rect">
            <a:avLst/>
          </a:prstGeom>
          <a:noFill/>
          <a:ln>
            <a:solidFill>
              <a:schemeClr val="accent2"/>
            </a:solidFill>
          </a:ln>
        </p:spPr>
        <p:txBody>
          <a:bodyPr wrap="none" rtlCol="0">
            <a:spAutoFit/>
          </a:bodyPr>
          <a:lstStyle/>
          <a:p>
            <a:r>
              <a:rPr lang="en-US" altLang="ja-JP" u="sng" dirty="0"/>
              <a:t>Sci. Data </a:t>
            </a:r>
            <a:r>
              <a:rPr lang="en-US" altLang="ja-JP" u="sng" dirty="0" smtClean="0"/>
              <a:t>Processing</a:t>
            </a:r>
          </a:p>
          <a:p>
            <a:r>
              <a:rPr lang="en-US" altLang="ja-JP" sz="1600" dirty="0" smtClean="0"/>
              <a:t>Level0 to Level1</a:t>
            </a:r>
            <a:endParaRPr lang="ja-JP" altLang="en-US" sz="1600" dirty="0"/>
          </a:p>
        </p:txBody>
      </p:sp>
      <p:cxnSp>
        <p:nvCxnSpPr>
          <p:cNvPr id="25" name="直線矢印コネクタ 24"/>
          <p:cNvCxnSpPr>
            <a:stCxn id="5" idx="3"/>
            <a:endCxn id="23" idx="1"/>
          </p:cNvCxnSpPr>
          <p:nvPr/>
        </p:nvCxnSpPr>
        <p:spPr>
          <a:xfrm flipV="1">
            <a:off x="5076056" y="5200624"/>
            <a:ext cx="432048"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582226" y="5991670"/>
            <a:ext cx="2189574" cy="461665"/>
          </a:xfrm>
          <a:prstGeom prst="rect">
            <a:avLst/>
          </a:prstGeom>
          <a:noFill/>
        </p:spPr>
        <p:txBody>
          <a:bodyPr wrap="none" rtlCol="0">
            <a:spAutoFit/>
          </a:bodyPr>
          <a:lstStyle/>
          <a:p>
            <a:r>
              <a:rPr kumimoji="1" lang="en-US" altLang="ja-JP" sz="2400" dirty="0" smtClean="0"/>
              <a:t>JAXA CALET GSE</a:t>
            </a:r>
            <a:endParaRPr kumimoji="1" lang="ja-JP" altLang="en-US" sz="2400" dirty="0"/>
          </a:p>
        </p:txBody>
      </p:sp>
      <p:sp>
        <p:nvSpPr>
          <p:cNvPr id="30" name="テキスト ボックス 29"/>
          <p:cNvSpPr txBox="1"/>
          <p:nvPr/>
        </p:nvSpPr>
        <p:spPr>
          <a:xfrm>
            <a:off x="5508104" y="3645024"/>
            <a:ext cx="1925655" cy="646331"/>
          </a:xfrm>
          <a:prstGeom prst="rect">
            <a:avLst/>
          </a:prstGeom>
          <a:noFill/>
          <a:ln>
            <a:solidFill>
              <a:schemeClr val="accent2"/>
            </a:solidFill>
          </a:ln>
        </p:spPr>
        <p:txBody>
          <a:bodyPr wrap="none" rtlCol="0">
            <a:spAutoFit/>
          </a:bodyPr>
          <a:lstStyle/>
          <a:p>
            <a:r>
              <a:rPr lang="en-US" altLang="ja-JP" u="sng" dirty="0" smtClean="0"/>
              <a:t>Real Time </a:t>
            </a:r>
            <a:r>
              <a:rPr kumimoji="1" lang="en-US" altLang="ja-JP" u="sng" dirty="0" smtClean="0"/>
              <a:t>Monitor</a:t>
            </a:r>
            <a:br>
              <a:rPr kumimoji="1" lang="en-US" altLang="ja-JP" u="sng" dirty="0" smtClean="0"/>
            </a:br>
            <a:r>
              <a:rPr lang="en-US" altLang="ja-JP" dirty="0" smtClean="0"/>
              <a:t>Quick Look</a:t>
            </a:r>
            <a:endParaRPr lang="en-US" altLang="ja-JP" dirty="0"/>
          </a:p>
        </p:txBody>
      </p:sp>
      <p:cxnSp>
        <p:nvCxnSpPr>
          <p:cNvPr id="33" name="直線矢印コネクタ 32"/>
          <p:cNvCxnSpPr>
            <a:stCxn id="7" idx="3"/>
            <a:endCxn id="30" idx="1"/>
          </p:cNvCxnSpPr>
          <p:nvPr/>
        </p:nvCxnSpPr>
        <p:spPr>
          <a:xfrm>
            <a:off x="5076056" y="3961630"/>
            <a:ext cx="432048" cy="656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5" name="角丸四角形 34"/>
          <p:cNvSpPr/>
          <p:nvPr/>
        </p:nvSpPr>
        <p:spPr>
          <a:xfrm>
            <a:off x="3862065" y="1868075"/>
            <a:ext cx="1487288" cy="11370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Uplink </a:t>
            </a:r>
            <a:br>
              <a:rPr kumimoji="1" lang="en-US" altLang="ja-JP" sz="2400" dirty="0" smtClean="0"/>
            </a:br>
            <a:r>
              <a:rPr kumimoji="1" lang="en-US" altLang="ja-JP" sz="2400" dirty="0" smtClean="0"/>
              <a:t>Source </a:t>
            </a:r>
            <a:br>
              <a:rPr kumimoji="1" lang="en-US" altLang="ja-JP" sz="2400" dirty="0" smtClean="0"/>
            </a:br>
            <a:r>
              <a:rPr kumimoji="1" lang="en-US" altLang="ja-JP" sz="2400" dirty="0" smtClean="0"/>
              <a:t>Files</a:t>
            </a:r>
          </a:p>
        </p:txBody>
      </p:sp>
      <p:sp>
        <p:nvSpPr>
          <p:cNvPr id="36" name="テキスト ボックス 35"/>
          <p:cNvSpPr txBox="1"/>
          <p:nvPr/>
        </p:nvSpPr>
        <p:spPr>
          <a:xfrm>
            <a:off x="6785482" y="2036468"/>
            <a:ext cx="1467518" cy="800219"/>
          </a:xfrm>
          <a:prstGeom prst="rect">
            <a:avLst/>
          </a:prstGeom>
          <a:noFill/>
          <a:ln>
            <a:solidFill>
              <a:schemeClr val="accent2"/>
            </a:solidFill>
          </a:ln>
        </p:spPr>
        <p:txBody>
          <a:bodyPr wrap="none" rtlCol="0">
            <a:spAutoFit/>
          </a:bodyPr>
          <a:lstStyle/>
          <a:p>
            <a:r>
              <a:rPr lang="en-US" altLang="ja-JP" u="sng" dirty="0" smtClean="0"/>
              <a:t>Obs. Planning</a:t>
            </a:r>
            <a:endParaRPr kumimoji="1" lang="en-US" altLang="ja-JP" u="sng" dirty="0" smtClean="0"/>
          </a:p>
          <a:p>
            <a:r>
              <a:rPr lang="en-US" altLang="ja-JP" sz="1400" dirty="0" smtClean="0"/>
              <a:t>Phys. Target</a:t>
            </a:r>
          </a:p>
          <a:p>
            <a:r>
              <a:rPr lang="en-US" altLang="ja-JP" sz="1400" dirty="0" smtClean="0"/>
              <a:t>Calibration Data</a:t>
            </a:r>
            <a:endParaRPr kumimoji="1" lang="en-US" altLang="ja-JP" sz="1400" dirty="0" smtClean="0"/>
          </a:p>
        </p:txBody>
      </p:sp>
      <p:cxnSp>
        <p:nvCxnSpPr>
          <p:cNvPr id="37" name="カギ線コネクタ 36"/>
          <p:cNvCxnSpPr>
            <a:stCxn id="35" idx="1"/>
            <a:endCxn id="28" idx="3"/>
          </p:cNvCxnSpPr>
          <p:nvPr/>
        </p:nvCxnSpPr>
        <p:spPr>
          <a:xfrm rot="10800000" flipV="1">
            <a:off x="2627785" y="2436578"/>
            <a:ext cx="1234281" cy="369501"/>
          </a:xfrm>
          <a:prstGeom prst="bentConnector3">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40" name="下矢印 39"/>
          <p:cNvSpPr/>
          <p:nvPr/>
        </p:nvSpPr>
        <p:spPr>
          <a:xfrm rot="10800000">
            <a:off x="1763689" y="1868075"/>
            <a:ext cx="351656" cy="552812"/>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直線矢印コネクタ 44"/>
          <p:cNvCxnSpPr>
            <a:stCxn id="36" idx="1"/>
            <a:endCxn id="35" idx="3"/>
          </p:cNvCxnSpPr>
          <p:nvPr/>
        </p:nvCxnSpPr>
        <p:spPr>
          <a:xfrm flipH="1">
            <a:off x="5349353" y="2436578"/>
            <a:ext cx="1436129"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カギ線コネクタ 52"/>
          <p:cNvCxnSpPr>
            <a:endCxn id="10" idx="1"/>
          </p:cNvCxnSpPr>
          <p:nvPr/>
        </p:nvCxnSpPr>
        <p:spPr>
          <a:xfrm rot="16200000" flipH="1">
            <a:off x="1006730" y="4619706"/>
            <a:ext cx="781794" cy="34348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63" name="カギ線コネクタ 62"/>
          <p:cNvCxnSpPr>
            <a:stCxn id="30" idx="3"/>
            <a:endCxn id="36" idx="2"/>
          </p:cNvCxnSpPr>
          <p:nvPr/>
        </p:nvCxnSpPr>
        <p:spPr>
          <a:xfrm flipV="1">
            <a:off x="7433759" y="2836687"/>
            <a:ext cx="85482" cy="113150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5" name="カギ線コネクタ 1024"/>
          <p:cNvCxnSpPr>
            <a:stCxn id="23" idx="3"/>
            <a:endCxn id="36" idx="2"/>
          </p:cNvCxnSpPr>
          <p:nvPr/>
        </p:nvCxnSpPr>
        <p:spPr>
          <a:xfrm flipH="1" flipV="1">
            <a:off x="7519241" y="2836687"/>
            <a:ext cx="22753" cy="2363937"/>
          </a:xfrm>
          <a:prstGeom prst="bentConnector4">
            <a:avLst>
              <a:gd name="adj1" fmla="val -1004703"/>
              <a:gd name="adj2" fmla="val 51842"/>
            </a:avLst>
          </a:prstGeom>
          <a:ln>
            <a:tailEnd type="arrow"/>
          </a:ln>
        </p:spPr>
        <p:style>
          <a:lnRef idx="1">
            <a:schemeClr val="accent1"/>
          </a:lnRef>
          <a:fillRef idx="0">
            <a:schemeClr val="accent1"/>
          </a:fillRef>
          <a:effectRef idx="0">
            <a:schemeClr val="accent1"/>
          </a:effectRef>
          <a:fontRef idx="minor">
            <a:schemeClr val="tx1"/>
          </a:fontRef>
        </p:style>
      </p:cxnSp>
      <p:sp>
        <p:nvSpPr>
          <p:cNvPr id="67" name="角丸四角形 66"/>
          <p:cNvSpPr/>
          <p:nvPr/>
        </p:nvSpPr>
        <p:spPr>
          <a:xfrm>
            <a:off x="7812360" y="5301208"/>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Level1</a:t>
            </a:r>
            <a:endParaRPr kumimoji="1" lang="ja-JP" altLang="en-US" sz="2400" dirty="0"/>
          </a:p>
        </p:txBody>
      </p:sp>
      <p:cxnSp>
        <p:nvCxnSpPr>
          <p:cNvPr id="1028" name="カギ線コネクタ 1027"/>
          <p:cNvCxnSpPr>
            <a:stCxn id="23" idx="2"/>
            <a:endCxn id="67" idx="1"/>
          </p:cNvCxnSpPr>
          <p:nvPr/>
        </p:nvCxnSpPr>
        <p:spPr>
          <a:xfrm rot="16200000" flipH="1">
            <a:off x="7043700" y="4989748"/>
            <a:ext cx="250008" cy="128731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38" name="カギ線コネクタ 1037"/>
          <p:cNvCxnSpPr>
            <a:stCxn id="30" idx="0"/>
          </p:cNvCxnSpPr>
          <p:nvPr/>
        </p:nvCxnSpPr>
        <p:spPr>
          <a:xfrm rot="16200000" flipV="1">
            <a:off x="4282066" y="1456157"/>
            <a:ext cx="528274" cy="384945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角丸四角形 27"/>
          <p:cNvSpPr/>
          <p:nvPr/>
        </p:nvSpPr>
        <p:spPr>
          <a:xfrm>
            <a:off x="1209328" y="2348880"/>
            <a:ext cx="1418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t>Command </a:t>
            </a:r>
          </a:p>
          <a:p>
            <a:pPr algn="ctr"/>
            <a:r>
              <a:rPr kumimoji="1" lang="en-US" altLang="ja-JP" sz="2000" dirty="0" smtClean="0"/>
              <a:t>Uplink File</a:t>
            </a:r>
            <a:endParaRPr kumimoji="1" lang="ja-JP" altLang="en-US" sz="2000" dirty="0"/>
          </a:p>
        </p:txBody>
      </p:sp>
      <p:sp>
        <p:nvSpPr>
          <p:cNvPr id="9" name="スライド番号プレースホルダー 8"/>
          <p:cNvSpPr>
            <a:spLocks noGrp="1"/>
          </p:cNvSpPr>
          <p:nvPr>
            <p:ph type="sldNum" sz="quarter" idx="12"/>
          </p:nvPr>
        </p:nvSpPr>
        <p:spPr/>
        <p:txBody>
          <a:bodyPr/>
          <a:lstStyle/>
          <a:p>
            <a:fld id="{F1E2762D-A146-4C38-9955-315369967875}" type="slidenum">
              <a:rPr kumimoji="1" lang="ja-JP" altLang="en-US" smtClean="0"/>
              <a:t>28</a:t>
            </a:fld>
            <a:endParaRPr kumimoji="1" lang="ja-JP" altLang="en-US"/>
          </a:p>
        </p:txBody>
      </p:sp>
      <p:sp>
        <p:nvSpPr>
          <p:cNvPr id="38" name="テキスト ボックス 37"/>
          <p:cNvSpPr txBox="1"/>
          <p:nvPr/>
        </p:nvSpPr>
        <p:spPr>
          <a:xfrm>
            <a:off x="35496" y="6474822"/>
            <a:ext cx="5042671" cy="338554"/>
          </a:xfrm>
          <a:prstGeom prst="rect">
            <a:avLst/>
          </a:prstGeom>
          <a:noFill/>
          <a:ln>
            <a:noFill/>
          </a:ln>
        </p:spPr>
        <p:txBody>
          <a:bodyPr wrap="square" rtlCol="0">
            <a:spAutoFit/>
          </a:bodyPr>
          <a:lstStyle/>
          <a:p>
            <a:r>
              <a:rPr kumimoji="1" lang="en-US" altLang="ja-JP" sz="1600" dirty="0" smtClean="0"/>
              <a:t>GSE: Ground Support Equipment </a:t>
            </a:r>
            <a:endParaRPr lang="en-US" altLang="ja-JP" sz="1600" dirty="0" smtClean="0"/>
          </a:p>
        </p:txBody>
      </p:sp>
      <p:sp>
        <p:nvSpPr>
          <p:cNvPr id="39" name="正方形/長方形 38"/>
          <p:cNvSpPr/>
          <p:nvPr/>
        </p:nvSpPr>
        <p:spPr>
          <a:xfrm>
            <a:off x="2916620" y="2132855"/>
            <a:ext cx="791283" cy="349285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正方形/長方形 41"/>
          <p:cNvSpPr/>
          <p:nvPr/>
        </p:nvSpPr>
        <p:spPr>
          <a:xfrm>
            <a:off x="410388" y="840658"/>
            <a:ext cx="2433420" cy="982462"/>
          </a:xfrm>
          <a:prstGeom prst="rect">
            <a:avLst/>
          </a:prstGeom>
          <a:solidFill>
            <a:schemeClr val="tx2"/>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000" dirty="0" smtClean="0">
                <a:solidFill>
                  <a:schemeClr val="bg1"/>
                </a:solidFill>
              </a:rPr>
              <a:t>Simulated Data and Replay Program prepared by WCOC</a:t>
            </a:r>
            <a:endParaRPr kumimoji="1" lang="en-US" altLang="ja-JP" sz="2000" dirty="0" smtClean="0">
              <a:solidFill>
                <a:schemeClr val="bg1"/>
              </a:solidFill>
            </a:endParaRPr>
          </a:p>
        </p:txBody>
      </p:sp>
      <p:sp>
        <p:nvSpPr>
          <p:cNvPr id="43" name="円柱 42"/>
          <p:cNvSpPr/>
          <p:nvPr/>
        </p:nvSpPr>
        <p:spPr>
          <a:xfrm>
            <a:off x="395536" y="4797152"/>
            <a:ext cx="921252" cy="1039585"/>
          </a:xfrm>
          <a:prstGeom prst="can">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CALET</a:t>
            </a:r>
            <a:br>
              <a:rPr kumimoji="1" lang="en-US" altLang="ja-JP" dirty="0" smtClean="0"/>
            </a:br>
            <a:r>
              <a:rPr kumimoji="1" lang="en-US" altLang="ja-JP" dirty="0" smtClean="0"/>
              <a:t> DB</a:t>
            </a:r>
            <a:endParaRPr kumimoji="1" lang="ja-JP" altLang="en-US" dirty="0"/>
          </a:p>
        </p:txBody>
      </p:sp>
      <p:sp>
        <p:nvSpPr>
          <p:cNvPr id="41" name="角丸四角形吹き出し 40"/>
          <p:cNvSpPr/>
          <p:nvPr/>
        </p:nvSpPr>
        <p:spPr>
          <a:xfrm>
            <a:off x="2852111" y="1700808"/>
            <a:ext cx="2800009" cy="1248674"/>
          </a:xfrm>
          <a:prstGeom prst="wedgeRoundRectCallout">
            <a:avLst>
              <a:gd name="adj1" fmla="val -33151"/>
              <a:gd name="adj2" fmla="val 132039"/>
              <a:gd name="adj3" fmla="val 16667"/>
            </a:avLst>
          </a:prstGeom>
          <a:solidFill>
            <a:schemeClr val="accent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smtClean="0">
                <a:solidFill>
                  <a:schemeClr val="tx1"/>
                </a:solidFill>
              </a:rPr>
              <a:t>Requirement</a:t>
            </a:r>
            <a:r>
              <a:rPr lang="ja-JP" altLang="en-US" sz="2400" b="1" dirty="0" smtClean="0">
                <a:solidFill>
                  <a:schemeClr val="tx1"/>
                </a:solidFill>
              </a:rPr>
              <a:t>：</a:t>
            </a:r>
            <a:r>
              <a:rPr lang="en-US" altLang="ja-JP" sz="2400" b="1" dirty="0" smtClean="0">
                <a:solidFill>
                  <a:schemeClr val="tx1"/>
                </a:solidFill>
              </a:rPr>
              <a:t/>
            </a:r>
            <a:br>
              <a:rPr lang="en-US" altLang="ja-JP" sz="2400" b="1" dirty="0" smtClean="0">
                <a:solidFill>
                  <a:schemeClr val="tx1"/>
                </a:solidFill>
              </a:rPr>
            </a:br>
            <a:r>
              <a:rPr lang="en-US" altLang="ja-JP" sz="2400" b="1" dirty="0" smtClean="0">
                <a:solidFill>
                  <a:schemeClr val="tx1"/>
                </a:solidFill>
              </a:rPr>
              <a:t>	&gt; 600kbps</a:t>
            </a:r>
            <a:endParaRPr kumimoji="1" lang="en-US" altLang="ja-JP" sz="2400" b="1" dirty="0" smtClean="0">
              <a:solidFill>
                <a:schemeClr val="tx1"/>
              </a:solidFill>
            </a:endParaRPr>
          </a:p>
          <a:p>
            <a:r>
              <a:rPr lang="en-US" altLang="ja-JP" dirty="0" smtClean="0">
                <a:solidFill>
                  <a:schemeClr val="tx1"/>
                </a:solidFill>
              </a:rPr>
              <a:t>(Real time data only)</a:t>
            </a:r>
            <a:endParaRPr kumimoji="1" lang="ja-JP" altLang="en-US" dirty="0">
              <a:solidFill>
                <a:schemeClr val="tx1"/>
              </a:solidFill>
            </a:endParaRPr>
          </a:p>
        </p:txBody>
      </p:sp>
      <p:sp>
        <p:nvSpPr>
          <p:cNvPr id="44" name="角丸四角形吹き出し 43"/>
          <p:cNvSpPr/>
          <p:nvPr/>
        </p:nvSpPr>
        <p:spPr>
          <a:xfrm>
            <a:off x="3203848" y="4725144"/>
            <a:ext cx="3816408" cy="1266526"/>
          </a:xfrm>
          <a:prstGeom prst="wedgeRoundRectCallout">
            <a:avLst>
              <a:gd name="adj1" fmla="val -101535"/>
              <a:gd name="adj2" fmla="val -56242"/>
              <a:gd name="adj3" fmla="val 16667"/>
            </a:avLst>
          </a:prstGeom>
          <a:solidFill>
            <a:schemeClr val="accent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2400" b="1" dirty="0" smtClean="0">
                <a:solidFill>
                  <a:schemeClr val="tx1"/>
                </a:solidFill>
              </a:rPr>
              <a:t>Requirement</a:t>
            </a:r>
            <a:r>
              <a:rPr lang="ja-JP" altLang="en-US" sz="2400" b="1" dirty="0" smtClean="0">
                <a:solidFill>
                  <a:schemeClr val="tx1"/>
                </a:solidFill>
              </a:rPr>
              <a:t>：</a:t>
            </a:r>
            <a:r>
              <a:rPr lang="en-US" altLang="ja-JP" sz="2400" b="1" dirty="0" smtClean="0">
                <a:solidFill>
                  <a:schemeClr val="tx1"/>
                </a:solidFill>
              </a:rPr>
              <a:t>At maximum 	&gt;3Mbps + 600kbps</a:t>
            </a:r>
            <a:endParaRPr kumimoji="1" lang="en-US" altLang="ja-JP" sz="2400" b="1" dirty="0" smtClean="0">
              <a:solidFill>
                <a:schemeClr val="tx1"/>
              </a:solidFill>
            </a:endParaRPr>
          </a:p>
          <a:p>
            <a:r>
              <a:rPr lang="en-US" altLang="ja-JP" dirty="0" smtClean="0">
                <a:solidFill>
                  <a:schemeClr val="tx1"/>
                </a:solidFill>
              </a:rPr>
              <a:t>(Real time data and replay data)</a:t>
            </a:r>
            <a:endParaRPr kumimoji="1" lang="ja-JP" altLang="en-US" dirty="0">
              <a:solidFill>
                <a:schemeClr val="tx1"/>
              </a:solidFill>
            </a:endParaRPr>
          </a:p>
        </p:txBody>
      </p:sp>
    </p:spTree>
    <p:extLst>
      <p:ext uri="{BB962C8B-B14F-4D97-AF65-F5344CB8AC3E}">
        <p14:creationId xmlns:p14="http://schemas.microsoft.com/office/powerpoint/2010/main" val="1250608766"/>
      </p:ext>
    </p:extLst>
  </p:cSld>
  <p:clrMapOvr>
    <a:masterClrMapping/>
  </p:clrMapOvr>
  <mc:AlternateContent xmlns:mc="http://schemas.openxmlformats.org/markup-compatibility/2006" xmlns:p14="http://schemas.microsoft.com/office/powerpoint/2010/main">
    <mc:Choice Requires="p14">
      <p:transition spd="slow" p14:dur="2000" advTm="20827"/>
    </mc:Choice>
    <mc:Fallback xmlns="">
      <p:transition spd="slow" advTm="20827"/>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507288" cy="850106"/>
          </a:xfrm>
        </p:spPr>
        <p:txBody>
          <a:bodyPr>
            <a:noAutofit/>
          </a:bodyPr>
          <a:lstStyle/>
          <a:p>
            <a:r>
              <a:rPr kumimoji="1" lang="en-US" altLang="ja-JP" sz="3600" dirty="0" smtClean="0"/>
              <a:t>Performance Test using </a:t>
            </a:r>
            <a:br>
              <a:rPr kumimoji="1" lang="en-US" altLang="ja-JP" sz="3600" dirty="0" smtClean="0"/>
            </a:br>
            <a:r>
              <a:rPr kumimoji="1" lang="en-US" altLang="ja-JP" sz="3600" dirty="0" smtClean="0"/>
              <a:t>Simulated CALET Telemetry Data </a:t>
            </a:r>
            <a:endParaRPr kumimoji="1" lang="ja-JP" altLang="en-US" sz="3600" dirty="0"/>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07904" y="2348880"/>
            <a:ext cx="5177549" cy="3883162"/>
          </a:xfrm>
        </p:spPr>
      </p:pic>
      <p:sp>
        <p:nvSpPr>
          <p:cNvPr id="5" name="コンテンツ プレースホルダー 2"/>
          <p:cNvSpPr txBox="1">
            <a:spLocks/>
          </p:cNvSpPr>
          <p:nvPr/>
        </p:nvSpPr>
        <p:spPr>
          <a:xfrm>
            <a:off x="158824" y="1052737"/>
            <a:ext cx="8229600" cy="5472608"/>
          </a:xfrm>
          <a:prstGeom prst="rect">
            <a:avLst/>
          </a:prstGeom>
        </p:spPr>
        <p:txBody>
          <a:bodyPr vert="horz" lIns="91440" tIns="45720" rIns="91440" bIns="45720" rtlCol="0">
            <a:normAutofit fontScale="85000" lnSpcReduction="20000"/>
          </a:bodyPr>
          <a:lst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sz="2800" dirty="0" smtClean="0"/>
              <a:t>Using simulated CALET telemetry data, we made packets for CALET-GSE at JAXA and send them in the same way they receive the real CALET telemetry data.</a:t>
            </a:r>
            <a:br>
              <a:rPr lang="en-US" altLang="ja-JP" sz="2800" dirty="0" smtClean="0"/>
            </a:br>
            <a:r>
              <a:rPr lang="ja-JP" altLang="en-US" sz="2800" b="1" dirty="0" smtClean="0">
                <a:solidFill>
                  <a:srgbClr val="FF0000"/>
                </a:solidFill>
              </a:rPr>
              <a:t>⇒ </a:t>
            </a:r>
            <a:r>
              <a:rPr lang="en-US" altLang="ja-JP" sz="2800" b="1" dirty="0" smtClean="0">
                <a:solidFill>
                  <a:srgbClr val="FF0000"/>
                </a:solidFill>
              </a:rPr>
              <a:t>Realistic </a:t>
            </a:r>
            <a:r>
              <a:rPr lang="en-US" altLang="ja-JP" sz="2800" b="1" dirty="0" err="1" smtClean="0">
                <a:solidFill>
                  <a:srgbClr val="FF0000"/>
                </a:solidFill>
              </a:rPr>
              <a:t>perfornance</a:t>
            </a:r>
            <a:r>
              <a:rPr lang="en-US" altLang="ja-JP" sz="2800" b="1" dirty="0" smtClean="0">
                <a:solidFill>
                  <a:srgbClr val="FF0000"/>
                </a:solidFill>
              </a:rPr>
              <a:t> test</a:t>
            </a:r>
          </a:p>
          <a:p>
            <a:pPr lvl="1"/>
            <a:r>
              <a:rPr lang="en-US" altLang="ja-JP" sz="2400" dirty="0" smtClean="0"/>
              <a:t>Bandwidth</a:t>
            </a:r>
            <a:endParaRPr lang="en-US" altLang="ja-JP" sz="2400" dirty="0"/>
          </a:p>
          <a:p>
            <a:pPr lvl="1"/>
            <a:r>
              <a:rPr lang="en-US" altLang="ja-JP" sz="2400" dirty="0" smtClean="0"/>
              <a:t>Packet rate</a:t>
            </a:r>
          </a:p>
          <a:p>
            <a:pPr lvl="1"/>
            <a:r>
              <a:rPr lang="en-US" altLang="ja-JP" sz="2400" dirty="0" smtClean="0"/>
              <a:t>Data contents</a:t>
            </a:r>
          </a:p>
          <a:p>
            <a:r>
              <a:rPr lang="en-US" altLang="ja-JP" sz="2800" dirty="0" smtClean="0"/>
              <a:t>Validation of CALET-GSE</a:t>
            </a:r>
          </a:p>
          <a:p>
            <a:pPr lvl="1"/>
            <a:r>
              <a:rPr lang="en-US" altLang="ja-JP" sz="2400" dirty="0" smtClean="0"/>
              <a:t>DB registration is the key.</a:t>
            </a:r>
          </a:p>
          <a:p>
            <a:pPr lvl="1"/>
            <a:r>
              <a:rPr lang="en-US" altLang="ja-JP" sz="2400" dirty="0" smtClean="0"/>
              <a:t>succeeded in meeting</a:t>
            </a:r>
            <a:br>
              <a:rPr lang="en-US" altLang="ja-JP" sz="2400" dirty="0" smtClean="0"/>
            </a:br>
            <a:r>
              <a:rPr lang="en-US" altLang="ja-JP" sz="2400" dirty="0" smtClean="0"/>
              <a:t>requirement by using</a:t>
            </a:r>
            <a:br>
              <a:rPr lang="en-US" altLang="ja-JP" sz="2400" dirty="0" smtClean="0"/>
            </a:br>
            <a:r>
              <a:rPr lang="en-US" altLang="ja-JP" sz="2400" dirty="0" smtClean="0"/>
              <a:t>buffers</a:t>
            </a:r>
            <a:r>
              <a:rPr lang="en-US" altLang="ja-JP" sz="2400" dirty="0"/>
              <a:t/>
            </a:r>
            <a:br>
              <a:rPr lang="en-US" altLang="ja-JP" sz="2400" dirty="0"/>
            </a:br>
            <a:endParaRPr lang="en-US" altLang="ja-JP" sz="2800" dirty="0" smtClean="0"/>
          </a:p>
          <a:p>
            <a:pPr marL="0" indent="0">
              <a:buNone/>
            </a:pPr>
            <a:r>
              <a:rPr lang="ja-JP" altLang="en-US" sz="2800" b="1" dirty="0" smtClean="0"/>
              <a:t>⇒ </a:t>
            </a:r>
            <a:r>
              <a:rPr lang="en-US" altLang="ja-JP" sz="2800" b="1" dirty="0" smtClean="0"/>
              <a:t>We will </a:t>
            </a:r>
            <a:r>
              <a:rPr lang="en-US" altLang="ja-JP" sz="2800" b="1" dirty="0"/>
              <a:t>use this </a:t>
            </a:r>
            <a:r>
              <a:rPr lang="en-US" altLang="ja-JP" sz="2800" b="1" dirty="0" smtClean="0"/>
              <a:t/>
            </a:r>
            <a:br>
              <a:rPr lang="en-US" altLang="ja-JP" sz="2800" b="1" dirty="0" smtClean="0"/>
            </a:br>
            <a:r>
              <a:rPr lang="en-US" altLang="ja-JP" sz="2800" b="1" dirty="0" smtClean="0"/>
              <a:t>      method to validate </a:t>
            </a:r>
            <a:br>
              <a:rPr lang="en-US" altLang="ja-JP" sz="2800" b="1" dirty="0" smtClean="0"/>
            </a:br>
            <a:r>
              <a:rPr lang="en-US" altLang="ja-JP" sz="2800" b="1" dirty="0" smtClean="0"/>
              <a:t>      CALET-GSE</a:t>
            </a:r>
            <a:br>
              <a:rPr lang="en-US" altLang="ja-JP" sz="2800" b="1" dirty="0" smtClean="0"/>
            </a:br>
            <a:r>
              <a:rPr lang="en-US" altLang="ja-JP" sz="2800" b="1" dirty="0" smtClean="0"/>
              <a:t>      in </a:t>
            </a:r>
            <a:r>
              <a:rPr lang="en-US" altLang="ja-JP" sz="2800" b="1" dirty="0"/>
              <a:t>the </a:t>
            </a:r>
            <a:r>
              <a:rPr lang="en-US" altLang="ja-JP" sz="2800" b="1" dirty="0" smtClean="0"/>
              <a:t>final test.</a:t>
            </a:r>
            <a:endParaRPr lang="en-US" altLang="ja-JP" sz="2800" b="1" dirty="0"/>
          </a:p>
        </p:txBody>
      </p:sp>
      <p:sp>
        <p:nvSpPr>
          <p:cNvPr id="6" name="テキスト ボックス 5"/>
          <p:cNvSpPr txBox="1"/>
          <p:nvPr/>
        </p:nvSpPr>
        <p:spPr>
          <a:xfrm>
            <a:off x="5863349" y="1897148"/>
            <a:ext cx="1943545" cy="338554"/>
          </a:xfrm>
          <a:prstGeom prst="rect">
            <a:avLst/>
          </a:prstGeom>
          <a:noFill/>
          <a:ln>
            <a:solidFill>
              <a:schemeClr val="accent6">
                <a:lumMod val="75000"/>
              </a:schemeClr>
            </a:solidFill>
          </a:ln>
        </p:spPr>
        <p:txBody>
          <a:bodyPr wrap="none" rtlCol="0">
            <a:spAutoFit/>
          </a:bodyPr>
          <a:lstStyle/>
          <a:p>
            <a:r>
              <a:rPr kumimoji="1" lang="en-US" altLang="ja-JP" sz="1600" dirty="0" smtClean="0"/>
              <a:t>Data Taken for 1.5hrs</a:t>
            </a:r>
            <a:endParaRPr kumimoji="1" lang="ja-JP" altLang="en-US" sz="1600" dirty="0"/>
          </a:p>
        </p:txBody>
      </p:sp>
      <p:sp>
        <p:nvSpPr>
          <p:cNvPr id="7" name="スライド番号プレースホルダー 6"/>
          <p:cNvSpPr>
            <a:spLocks noGrp="1"/>
          </p:cNvSpPr>
          <p:nvPr>
            <p:ph type="sldNum" sz="quarter" idx="12"/>
          </p:nvPr>
        </p:nvSpPr>
        <p:spPr>
          <a:xfrm>
            <a:off x="6553200" y="6448251"/>
            <a:ext cx="2133600" cy="365125"/>
          </a:xfrm>
        </p:spPr>
        <p:txBody>
          <a:bodyPr/>
          <a:lstStyle/>
          <a:p>
            <a:fld id="{D2D8002D-B5B0-4BAC-B1F6-782DDCCE6D9C}" type="slidenum">
              <a:rPr kumimoji="1" lang="ja-JP" altLang="en-US" smtClean="0"/>
              <a:t>29</a:t>
            </a:fld>
            <a:endParaRPr kumimoji="1" lang="ja-JP" altLang="en-US"/>
          </a:p>
        </p:txBody>
      </p:sp>
      <p:sp>
        <p:nvSpPr>
          <p:cNvPr id="8" name="テキスト ボックス 7"/>
          <p:cNvSpPr txBox="1"/>
          <p:nvPr/>
        </p:nvSpPr>
        <p:spPr>
          <a:xfrm>
            <a:off x="5076056" y="3789040"/>
            <a:ext cx="1153649" cy="584775"/>
          </a:xfrm>
          <a:prstGeom prst="rect">
            <a:avLst/>
          </a:prstGeom>
          <a:noFill/>
        </p:spPr>
        <p:txBody>
          <a:bodyPr wrap="none" rtlCol="0">
            <a:spAutoFit/>
          </a:bodyPr>
          <a:lstStyle/>
          <a:p>
            <a:r>
              <a:rPr kumimoji="1" lang="en-US" altLang="ja-JP" sz="1600" b="1" dirty="0" smtClean="0"/>
              <a:t>HE Trigger </a:t>
            </a:r>
            <a:br>
              <a:rPr kumimoji="1" lang="en-US" altLang="ja-JP" sz="1600" b="1" dirty="0" smtClean="0"/>
            </a:br>
            <a:r>
              <a:rPr kumimoji="1" lang="en-US" altLang="ja-JP" sz="1600" b="1" dirty="0" smtClean="0"/>
              <a:t>= DAQ Rate</a:t>
            </a:r>
            <a:endParaRPr kumimoji="1" lang="ja-JP" altLang="en-US" sz="1600" b="1" dirty="0"/>
          </a:p>
        </p:txBody>
      </p:sp>
      <p:sp>
        <p:nvSpPr>
          <p:cNvPr id="9" name="テキスト ボックス 8"/>
          <p:cNvSpPr txBox="1"/>
          <p:nvPr/>
        </p:nvSpPr>
        <p:spPr>
          <a:xfrm>
            <a:off x="4271027" y="2903488"/>
            <a:ext cx="1116011" cy="584775"/>
          </a:xfrm>
          <a:prstGeom prst="rect">
            <a:avLst/>
          </a:prstGeom>
          <a:noFill/>
        </p:spPr>
        <p:txBody>
          <a:bodyPr wrap="none" rtlCol="0">
            <a:spAutoFit/>
          </a:bodyPr>
          <a:lstStyle/>
          <a:p>
            <a:r>
              <a:rPr lang="en-US" altLang="ja-JP" sz="1600" b="1" dirty="0" smtClean="0">
                <a:solidFill>
                  <a:srgbClr val="00B0F0"/>
                </a:solidFill>
              </a:rPr>
              <a:t>Bandwidth</a:t>
            </a:r>
            <a:br>
              <a:rPr lang="en-US" altLang="ja-JP" sz="1600" b="1" dirty="0" smtClean="0">
                <a:solidFill>
                  <a:srgbClr val="00B0F0"/>
                </a:solidFill>
              </a:rPr>
            </a:br>
            <a:r>
              <a:rPr lang="en-US" altLang="ja-JP" sz="1600" b="1" dirty="0" smtClean="0">
                <a:solidFill>
                  <a:srgbClr val="00B0F0"/>
                </a:solidFill>
              </a:rPr>
              <a:t>Usage</a:t>
            </a:r>
            <a:endParaRPr kumimoji="1" lang="ja-JP" altLang="en-US" sz="1600" b="1" dirty="0">
              <a:solidFill>
                <a:srgbClr val="00B0F0"/>
              </a:solidFill>
            </a:endParaRPr>
          </a:p>
        </p:txBody>
      </p:sp>
      <p:sp>
        <p:nvSpPr>
          <p:cNvPr id="10" name="テキスト ボックス 9"/>
          <p:cNvSpPr txBox="1"/>
          <p:nvPr/>
        </p:nvSpPr>
        <p:spPr>
          <a:xfrm>
            <a:off x="7164288" y="3749551"/>
            <a:ext cx="1064715" cy="584775"/>
          </a:xfrm>
          <a:prstGeom prst="rect">
            <a:avLst/>
          </a:prstGeom>
          <a:noFill/>
        </p:spPr>
        <p:txBody>
          <a:bodyPr wrap="none" rtlCol="0">
            <a:spAutoFit/>
          </a:bodyPr>
          <a:lstStyle/>
          <a:p>
            <a:r>
              <a:rPr kumimoji="1" lang="en-US" altLang="ja-JP" sz="1600" b="1" dirty="0" smtClean="0">
                <a:solidFill>
                  <a:schemeClr val="accent2"/>
                </a:solidFill>
              </a:rPr>
              <a:t>Dead time</a:t>
            </a:r>
            <a:br>
              <a:rPr kumimoji="1" lang="en-US" altLang="ja-JP" sz="1600" b="1" dirty="0" smtClean="0">
                <a:solidFill>
                  <a:schemeClr val="accent2"/>
                </a:solidFill>
              </a:rPr>
            </a:br>
            <a:r>
              <a:rPr kumimoji="1" lang="en-US" altLang="ja-JP" sz="1600" b="1" dirty="0" smtClean="0">
                <a:solidFill>
                  <a:schemeClr val="accent2"/>
                </a:solidFill>
              </a:rPr>
              <a:t>Fraction</a:t>
            </a:r>
            <a:endParaRPr kumimoji="1" lang="ja-JP" altLang="en-US" sz="1600" b="1" dirty="0">
              <a:solidFill>
                <a:schemeClr val="accent2"/>
              </a:solidFill>
            </a:endParaRPr>
          </a:p>
        </p:txBody>
      </p:sp>
      <p:sp>
        <p:nvSpPr>
          <p:cNvPr id="3" name="テキスト ボックス 2"/>
          <p:cNvSpPr txBox="1"/>
          <p:nvPr/>
        </p:nvSpPr>
        <p:spPr>
          <a:xfrm>
            <a:off x="4716016" y="2586390"/>
            <a:ext cx="2294667" cy="338554"/>
          </a:xfrm>
          <a:prstGeom prst="rect">
            <a:avLst/>
          </a:prstGeom>
          <a:noFill/>
        </p:spPr>
        <p:txBody>
          <a:bodyPr wrap="none" rtlCol="0">
            <a:spAutoFit/>
          </a:bodyPr>
          <a:lstStyle/>
          <a:p>
            <a:r>
              <a:rPr lang="en-US" altLang="ja-JP" sz="1600" b="1" dirty="0" smtClean="0">
                <a:solidFill>
                  <a:schemeClr val="accent5">
                    <a:lumMod val="75000"/>
                  </a:schemeClr>
                </a:solidFill>
              </a:rPr>
              <a:t>Single Trigger (No DAQ )</a:t>
            </a:r>
            <a:endParaRPr kumimoji="1" lang="ja-JP" altLang="en-US" sz="1600" b="1" dirty="0">
              <a:solidFill>
                <a:schemeClr val="accent5">
                  <a:lumMod val="75000"/>
                </a:schemeClr>
              </a:solidFill>
            </a:endParaRPr>
          </a:p>
        </p:txBody>
      </p:sp>
    </p:spTree>
    <p:extLst>
      <p:ext uri="{BB962C8B-B14F-4D97-AF65-F5344CB8AC3E}">
        <p14:creationId xmlns:p14="http://schemas.microsoft.com/office/powerpoint/2010/main" val="869329347"/>
      </p:ext>
    </p:extLst>
  </p:cSld>
  <p:clrMapOvr>
    <a:masterClrMapping/>
  </p:clrMapOvr>
  <mc:AlternateContent xmlns:mc="http://schemas.openxmlformats.org/markup-compatibility/2006" xmlns:p14="http://schemas.microsoft.com/office/powerpoint/2010/main">
    <mc:Choice Requires="p14">
      <p:transition spd="slow" p14:dur="2000" advTm="2800"/>
    </mc:Choice>
    <mc:Fallback xmlns="">
      <p:transition spd="slow" advTm="28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16300" y="116632"/>
            <a:ext cx="8676180" cy="1143000"/>
          </a:xfrm>
        </p:spPr>
        <p:txBody>
          <a:bodyPr>
            <a:normAutofit fontScale="90000"/>
          </a:bodyPr>
          <a:lstStyle/>
          <a:p>
            <a:r>
              <a:rPr kumimoji="1" lang="en-US" altLang="ja-JP" dirty="0" smtClean="0"/>
              <a:t>CALET</a:t>
            </a:r>
            <a:r>
              <a:rPr lang="en-US" altLang="ja-JP" dirty="0"/>
              <a:t> </a:t>
            </a:r>
            <a:r>
              <a:rPr lang="en-US" altLang="ja-JP" dirty="0" smtClean="0"/>
              <a:t>Dataflow (from Orbit to Ground)</a:t>
            </a:r>
            <a:endParaRPr kumimoji="1" lang="ja-JP" altLang="en-US" dirty="0"/>
          </a:p>
        </p:txBody>
      </p:sp>
      <p:grpSp>
        <p:nvGrpSpPr>
          <p:cNvPr id="7" name="グループ化 6"/>
          <p:cNvGrpSpPr/>
          <p:nvPr/>
        </p:nvGrpSpPr>
        <p:grpSpPr>
          <a:xfrm>
            <a:off x="823905" y="1268760"/>
            <a:ext cx="7204078" cy="4422768"/>
            <a:chOff x="1345406" y="14317666"/>
            <a:chExt cx="13716000" cy="8142852"/>
          </a:xfrm>
        </p:grpSpPr>
        <p:sp>
          <p:nvSpPr>
            <p:cNvPr id="8" name="正方形/長方形 7"/>
            <p:cNvSpPr/>
            <p:nvPr/>
          </p:nvSpPr>
          <p:spPr>
            <a:xfrm>
              <a:off x="1345406" y="14317666"/>
              <a:ext cx="13716000" cy="81428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6405" y="14530112"/>
              <a:ext cx="12870345" cy="7724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テキスト ボックス 2"/>
          <p:cNvSpPr txBox="1"/>
          <p:nvPr/>
        </p:nvSpPr>
        <p:spPr>
          <a:xfrm>
            <a:off x="107504" y="5157192"/>
            <a:ext cx="3672408" cy="1200329"/>
          </a:xfrm>
          <a:prstGeom prst="rect">
            <a:avLst/>
          </a:prstGeom>
          <a:noFill/>
        </p:spPr>
        <p:txBody>
          <a:bodyPr wrap="square" rtlCol="0">
            <a:spAutoFit/>
          </a:bodyPr>
          <a:lstStyle/>
          <a:p>
            <a:pPr marL="285750" indent="-285750">
              <a:buFont typeface="Arial" panose="020B0604020202020204" pitchFamily="34" charset="0"/>
              <a:buChar char="•"/>
            </a:pPr>
            <a:r>
              <a:rPr lang="en-US" altLang="ja-JP" dirty="0" smtClean="0"/>
              <a:t>2 down link path</a:t>
            </a:r>
          </a:p>
          <a:p>
            <a:pPr marL="285750" indent="-285750">
              <a:buFont typeface="Arial" panose="020B0604020202020204" pitchFamily="34" charset="0"/>
              <a:buChar char="•"/>
            </a:pPr>
            <a:r>
              <a:rPr lang="en-US" altLang="ja-JP" dirty="0" smtClean="0"/>
              <a:t>NASA link </a:t>
            </a:r>
            <a:r>
              <a:rPr lang="ja-JP" altLang="en-US" dirty="0"/>
              <a:t> </a:t>
            </a:r>
            <a:r>
              <a:rPr lang="en-US" altLang="ja-JP" dirty="0" smtClean="0"/>
              <a:t>will be mainly used</a:t>
            </a:r>
          </a:p>
          <a:p>
            <a:pPr marL="285750" indent="-285750">
              <a:buFont typeface="Arial" panose="020B0604020202020204" pitchFamily="34" charset="0"/>
              <a:buChar char="•"/>
            </a:pPr>
            <a:r>
              <a:rPr lang="en-US" altLang="ja-JP" dirty="0" smtClean="0"/>
              <a:t>All the data is received at JAXA and transferred to WCOC.</a:t>
            </a:r>
          </a:p>
        </p:txBody>
      </p:sp>
      <p:sp>
        <p:nvSpPr>
          <p:cNvPr id="4" name="テキスト ボックス 3"/>
          <p:cNvSpPr txBox="1"/>
          <p:nvPr/>
        </p:nvSpPr>
        <p:spPr>
          <a:xfrm>
            <a:off x="6515415" y="5713906"/>
            <a:ext cx="2161041" cy="646331"/>
          </a:xfrm>
          <a:prstGeom prst="rect">
            <a:avLst/>
          </a:prstGeom>
          <a:noFill/>
        </p:spPr>
        <p:txBody>
          <a:bodyPr wrap="none" rtlCol="0">
            <a:spAutoFit/>
          </a:bodyPr>
          <a:lstStyle/>
          <a:p>
            <a:r>
              <a:rPr kumimoji="1" lang="en-US" altLang="ja-JP" b="1" u="sng" dirty="0" smtClean="0"/>
              <a:t>Mission Operations</a:t>
            </a:r>
          </a:p>
          <a:p>
            <a:r>
              <a:rPr lang="en-US" altLang="ja-JP" dirty="0" smtClean="0"/>
              <a:t>Science Data Quality</a:t>
            </a:r>
            <a:endParaRPr kumimoji="1" lang="ja-JP" altLang="en-US" dirty="0"/>
          </a:p>
        </p:txBody>
      </p:sp>
      <p:sp>
        <p:nvSpPr>
          <p:cNvPr id="10" name="テキスト ボックス 9"/>
          <p:cNvSpPr txBox="1"/>
          <p:nvPr/>
        </p:nvSpPr>
        <p:spPr>
          <a:xfrm>
            <a:off x="3995936" y="5713906"/>
            <a:ext cx="2357697" cy="646331"/>
          </a:xfrm>
          <a:prstGeom prst="rect">
            <a:avLst/>
          </a:prstGeom>
          <a:noFill/>
        </p:spPr>
        <p:txBody>
          <a:bodyPr wrap="none" rtlCol="0">
            <a:spAutoFit/>
          </a:bodyPr>
          <a:lstStyle/>
          <a:p>
            <a:r>
              <a:rPr kumimoji="1" lang="en-US" altLang="ja-JP" b="1" u="sng" dirty="0" smtClean="0"/>
              <a:t>Instrument Operations</a:t>
            </a:r>
          </a:p>
          <a:p>
            <a:r>
              <a:rPr lang="en-US" altLang="ja-JP" dirty="0" smtClean="0"/>
              <a:t>Health &amp; Status  (H&amp;S)</a:t>
            </a:r>
            <a:endParaRPr kumimoji="1" lang="ja-JP" altLang="en-US" dirty="0"/>
          </a:p>
        </p:txBody>
      </p:sp>
      <p:sp>
        <p:nvSpPr>
          <p:cNvPr id="5" name="テキスト ボックス 4"/>
          <p:cNvSpPr txBox="1"/>
          <p:nvPr/>
        </p:nvSpPr>
        <p:spPr>
          <a:xfrm>
            <a:off x="48405" y="2204864"/>
            <a:ext cx="1355243" cy="861774"/>
          </a:xfrm>
          <a:prstGeom prst="rect">
            <a:avLst/>
          </a:prstGeom>
          <a:noFill/>
        </p:spPr>
        <p:txBody>
          <a:bodyPr wrap="none" rtlCol="0">
            <a:spAutoFit/>
          </a:bodyPr>
          <a:lstStyle/>
          <a:p>
            <a:pPr algn="ctr"/>
            <a:r>
              <a:rPr lang="en-US" altLang="ja-JP" sz="1600" dirty="0" smtClean="0"/>
              <a:t>International</a:t>
            </a:r>
            <a:br>
              <a:rPr lang="en-US" altLang="ja-JP" sz="1600" dirty="0" smtClean="0"/>
            </a:br>
            <a:r>
              <a:rPr lang="en-US" altLang="ja-JP" sz="1600" dirty="0" smtClean="0"/>
              <a:t> Space Station</a:t>
            </a:r>
            <a:endParaRPr kumimoji="1" lang="en-US" altLang="ja-JP" sz="1600" dirty="0" smtClean="0"/>
          </a:p>
          <a:p>
            <a:pPr algn="ctr"/>
            <a:r>
              <a:rPr lang="en-US" altLang="ja-JP" dirty="0" smtClean="0"/>
              <a:t>(ISS)</a:t>
            </a:r>
            <a:endParaRPr kumimoji="1" lang="ja-JP" altLang="en-US" dirty="0"/>
          </a:p>
        </p:txBody>
      </p:sp>
      <p:sp>
        <p:nvSpPr>
          <p:cNvPr id="6" name="スライド番号プレースホルダー 5"/>
          <p:cNvSpPr>
            <a:spLocks noGrp="1"/>
          </p:cNvSpPr>
          <p:nvPr>
            <p:ph type="sldNum" sz="quarter" idx="12"/>
          </p:nvPr>
        </p:nvSpPr>
        <p:spPr/>
        <p:txBody>
          <a:bodyPr/>
          <a:lstStyle/>
          <a:p>
            <a:fld id="{B26D0151-7FC2-4D53-AD53-E3503865ADE1}" type="slidenum">
              <a:rPr kumimoji="1" lang="ja-JP" altLang="en-US" smtClean="0"/>
              <a:t>3</a:t>
            </a:fld>
            <a:endParaRPr kumimoji="1" lang="ja-JP" altLang="en-US"/>
          </a:p>
        </p:txBody>
      </p:sp>
    </p:spTree>
    <p:extLst>
      <p:ext uri="{BB962C8B-B14F-4D97-AF65-F5344CB8AC3E}">
        <p14:creationId xmlns:p14="http://schemas.microsoft.com/office/powerpoint/2010/main" val="1850704417"/>
      </p:ext>
    </p:extLst>
  </p:cSld>
  <p:clrMapOvr>
    <a:masterClrMapping/>
  </p:clrMapOvr>
  <mc:AlternateContent xmlns:mc="http://schemas.openxmlformats.org/markup-compatibility/2006" xmlns:p14="http://schemas.microsoft.com/office/powerpoint/2010/main">
    <mc:Choice Requires="p14">
      <p:transition spd="slow" p14:dur="2000" advTm="33685"/>
    </mc:Choice>
    <mc:Fallback xmlns="">
      <p:transition spd="slow" advTm="33685"/>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44624"/>
            <a:ext cx="8229600" cy="792088"/>
          </a:xfrm>
        </p:spPr>
        <p:txBody>
          <a:bodyPr/>
          <a:lstStyle/>
          <a:p>
            <a:r>
              <a:rPr kumimoji="1" lang="en-US" altLang="ja-JP" dirty="0" smtClean="0"/>
              <a:t>Summary and Prospects</a:t>
            </a:r>
            <a:endParaRPr kumimoji="1" lang="ja-JP" altLang="en-US" dirty="0"/>
          </a:p>
        </p:txBody>
      </p:sp>
      <p:sp>
        <p:nvSpPr>
          <p:cNvPr id="3" name="コンテンツ プレースホルダー 2"/>
          <p:cNvSpPr>
            <a:spLocks noGrp="1"/>
          </p:cNvSpPr>
          <p:nvPr>
            <p:ph idx="1"/>
          </p:nvPr>
        </p:nvSpPr>
        <p:spPr>
          <a:xfrm>
            <a:off x="179512" y="764704"/>
            <a:ext cx="8892480" cy="5001651"/>
          </a:xfrm>
        </p:spPr>
        <p:txBody>
          <a:bodyPr>
            <a:noAutofit/>
          </a:bodyPr>
          <a:lstStyle/>
          <a:p>
            <a:pPr marL="514350" indent="-514350">
              <a:buFont typeface="+mj-lt"/>
              <a:buAutoNum type="arabicPeriod"/>
            </a:pPr>
            <a:r>
              <a:rPr lang="en-US" altLang="ja-JP" sz="2400" b="1" dirty="0" smtClean="0">
                <a:solidFill>
                  <a:srgbClr val="FF0000"/>
                </a:solidFill>
              </a:rPr>
              <a:t>Role of WCOC</a:t>
            </a:r>
          </a:p>
          <a:p>
            <a:pPr marL="914400" lvl="1" indent="-514350">
              <a:buFont typeface="+mj-lt"/>
              <a:buAutoNum type="arabicPeriod"/>
            </a:pPr>
            <a:r>
              <a:rPr lang="en-US" altLang="ja-JP" sz="2000" dirty="0" smtClean="0"/>
              <a:t>Operation Planning</a:t>
            </a:r>
          </a:p>
          <a:p>
            <a:pPr marL="914400" lvl="1" indent="-514350">
              <a:buFont typeface="+mj-lt"/>
              <a:buAutoNum type="arabicPeriod"/>
            </a:pPr>
            <a:r>
              <a:rPr lang="en-US" altLang="ja-JP" sz="2000" dirty="0" smtClean="0"/>
              <a:t>Real-Time Monitoring</a:t>
            </a:r>
          </a:p>
          <a:p>
            <a:pPr marL="914400" lvl="1" indent="-514350">
              <a:buFont typeface="+mj-lt"/>
              <a:buAutoNum type="arabicPeriod"/>
            </a:pPr>
            <a:r>
              <a:rPr lang="en-US" altLang="ja-JP" sz="2000" dirty="0" smtClean="0"/>
              <a:t>Science Data Processing</a:t>
            </a:r>
          </a:p>
          <a:p>
            <a:pPr marL="400050" lvl="1" indent="0">
              <a:buNone/>
            </a:pPr>
            <a:endParaRPr lang="en-US" altLang="ja-JP" sz="2000" dirty="0" smtClean="0"/>
          </a:p>
          <a:p>
            <a:pPr marL="514350" indent="-514350">
              <a:buFont typeface="+mj-lt"/>
              <a:buAutoNum type="arabicPeriod"/>
            </a:pPr>
            <a:r>
              <a:rPr lang="en-US" altLang="ja-JP" sz="2400" b="1" dirty="0" smtClean="0">
                <a:solidFill>
                  <a:srgbClr val="FF0000"/>
                </a:solidFill>
              </a:rPr>
              <a:t>WCOC</a:t>
            </a:r>
            <a:r>
              <a:rPr lang="ja-JP" altLang="en-US" sz="2400" b="1" dirty="0" smtClean="0">
                <a:solidFill>
                  <a:srgbClr val="FF0000"/>
                </a:solidFill>
              </a:rPr>
              <a:t> </a:t>
            </a:r>
            <a:r>
              <a:rPr lang="en-US" altLang="ja-JP" sz="2400" b="1" dirty="0" smtClean="0">
                <a:solidFill>
                  <a:srgbClr val="FF0000"/>
                </a:solidFill>
              </a:rPr>
              <a:t>Preparation Status</a:t>
            </a:r>
          </a:p>
          <a:p>
            <a:pPr marL="914400" lvl="1" indent="-514350">
              <a:buFont typeface="+mj-lt"/>
              <a:buAutoNum type="arabicPeriod"/>
            </a:pPr>
            <a:r>
              <a:rPr lang="en-US" altLang="ja-JP" sz="2000" dirty="0" smtClean="0"/>
              <a:t>Completed the interface test between JAXA CALET-GSE and WCOC</a:t>
            </a:r>
          </a:p>
          <a:p>
            <a:pPr marL="914400" lvl="1" indent="-514350">
              <a:buFont typeface="+mj-lt"/>
              <a:buAutoNum type="arabicPeriod"/>
            </a:pPr>
            <a:r>
              <a:rPr lang="en-US" altLang="ja-JP" sz="2000" dirty="0" smtClean="0"/>
              <a:t>Completed to determine the WCOC security rules to receive JAXA data</a:t>
            </a:r>
          </a:p>
          <a:p>
            <a:pPr marL="914400" lvl="1" indent="-514350">
              <a:buFont typeface="+mj-lt"/>
              <a:buAutoNum type="arabicPeriod"/>
            </a:pPr>
            <a:r>
              <a:rPr lang="en-US" altLang="ja-JP" sz="2000" dirty="0" smtClean="0"/>
              <a:t>Preparation for operation planning, real-time monitoring, and science data processing are in progress.</a:t>
            </a:r>
          </a:p>
          <a:p>
            <a:pPr marL="914400" lvl="1" indent="-514350">
              <a:buFont typeface="+mj-lt"/>
              <a:buAutoNum type="arabicPeriod"/>
            </a:pPr>
            <a:endParaRPr lang="en-US" altLang="ja-JP" sz="2000" b="1" dirty="0" smtClean="0"/>
          </a:p>
          <a:p>
            <a:pPr marL="514350" indent="-514350">
              <a:buFont typeface="+mj-lt"/>
              <a:buAutoNum type="arabicPeriod"/>
            </a:pPr>
            <a:r>
              <a:rPr lang="en-US" altLang="ja-JP" sz="2400" b="1" dirty="0" smtClean="0">
                <a:solidFill>
                  <a:srgbClr val="FF0000"/>
                </a:solidFill>
              </a:rPr>
              <a:t>Plan</a:t>
            </a:r>
          </a:p>
          <a:p>
            <a:pPr marL="914400" lvl="1" indent="-514350">
              <a:buFont typeface="+mj-lt"/>
              <a:buAutoNum type="arabicPeriod"/>
            </a:pPr>
            <a:r>
              <a:rPr lang="en-US" altLang="ja-JP" sz="2000" dirty="0" smtClean="0"/>
              <a:t>Preparation to start operation</a:t>
            </a:r>
          </a:p>
          <a:p>
            <a:pPr marL="914400" lvl="1" indent="-514350">
              <a:buFont typeface="+mj-lt"/>
              <a:buAutoNum type="arabicPeriod"/>
            </a:pPr>
            <a:r>
              <a:rPr lang="en-US" altLang="ja-JP" sz="2000" dirty="0" smtClean="0"/>
              <a:t>Test of whole CALET-GSE</a:t>
            </a:r>
          </a:p>
        </p:txBody>
      </p:sp>
      <p:sp>
        <p:nvSpPr>
          <p:cNvPr id="5" name="スライド番号プレースホルダー 4"/>
          <p:cNvSpPr>
            <a:spLocks noGrp="1"/>
          </p:cNvSpPr>
          <p:nvPr>
            <p:ph type="sldNum" sz="quarter" idx="12"/>
          </p:nvPr>
        </p:nvSpPr>
        <p:spPr/>
        <p:txBody>
          <a:bodyPr/>
          <a:lstStyle/>
          <a:p>
            <a:fld id="{B26D0151-7FC2-4D53-AD53-E3503865ADE1}" type="slidenum">
              <a:rPr kumimoji="1" lang="ja-JP" altLang="en-US" smtClean="0"/>
              <a:t>30</a:t>
            </a:fld>
            <a:endParaRPr kumimoji="1" lang="ja-JP" altLang="en-US"/>
          </a:p>
        </p:txBody>
      </p:sp>
      <p:sp>
        <p:nvSpPr>
          <p:cNvPr id="4" name="テキスト ボックス 3"/>
          <p:cNvSpPr txBox="1"/>
          <p:nvPr/>
        </p:nvSpPr>
        <p:spPr>
          <a:xfrm>
            <a:off x="3995936" y="1268760"/>
            <a:ext cx="3518912" cy="461665"/>
          </a:xfrm>
          <a:prstGeom prst="rect">
            <a:avLst/>
          </a:prstGeom>
          <a:solidFill>
            <a:schemeClr val="accent6">
              <a:lumMod val="20000"/>
              <a:lumOff val="80000"/>
            </a:schemeClr>
          </a:solidFill>
          <a:ln>
            <a:solidFill>
              <a:srgbClr val="FF0000"/>
            </a:solidFill>
          </a:ln>
        </p:spPr>
        <p:txBody>
          <a:bodyPr wrap="none" rtlCol="0">
            <a:spAutoFit/>
          </a:bodyPr>
          <a:lstStyle/>
          <a:p>
            <a:r>
              <a:rPr kumimoji="1" lang="en-US" altLang="ja-JP" sz="2400" b="1" dirty="0" smtClean="0"/>
              <a:t>CALET Mission Operations</a:t>
            </a:r>
            <a:endParaRPr kumimoji="1" lang="ja-JP" altLang="en-US" sz="2400" b="1" dirty="0"/>
          </a:p>
        </p:txBody>
      </p:sp>
      <p:sp>
        <p:nvSpPr>
          <p:cNvPr id="6" name="テキスト ボックス 5"/>
          <p:cNvSpPr txBox="1"/>
          <p:nvPr/>
        </p:nvSpPr>
        <p:spPr>
          <a:xfrm>
            <a:off x="5011062" y="4948179"/>
            <a:ext cx="2843280" cy="1200329"/>
          </a:xfrm>
          <a:prstGeom prst="rect">
            <a:avLst/>
          </a:prstGeom>
          <a:solidFill>
            <a:schemeClr val="accent6">
              <a:lumMod val="20000"/>
              <a:lumOff val="80000"/>
            </a:schemeClr>
          </a:solidFill>
          <a:ln>
            <a:solidFill>
              <a:srgbClr val="FF0000"/>
            </a:solidFill>
          </a:ln>
        </p:spPr>
        <p:txBody>
          <a:bodyPr wrap="square" rtlCol="0">
            <a:spAutoFit/>
          </a:bodyPr>
          <a:lstStyle/>
          <a:p>
            <a:r>
              <a:rPr kumimoji="1" lang="en-US" altLang="ja-JP" sz="2400" b="1" dirty="0" smtClean="0"/>
              <a:t>Consistent with the schedule of  </a:t>
            </a:r>
            <a:br>
              <a:rPr kumimoji="1" lang="en-US" altLang="ja-JP" sz="2400" b="1" dirty="0" smtClean="0"/>
            </a:br>
            <a:r>
              <a:rPr kumimoji="1" lang="en-US" altLang="ja-JP" sz="2400" b="1" dirty="0" smtClean="0"/>
              <a:t>CALET project</a:t>
            </a:r>
            <a:endParaRPr kumimoji="1" lang="ja-JP" altLang="en-US" sz="2400" b="1" dirty="0"/>
          </a:p>
        </p:txBody>
      </p:sp>
      <p:sp>
        <p:nvSpPr>
          <p:cNvPr id="8" name="正方形/長方形 7"/>
          <p:cNvSpPr/>
          <p:nvPr/>
        </p:nvSpPr>
        <p:spPr>
          <a:xfrm>
            <a:off x="4443638" y="6237312"/>
            <a:ext cx="184731" cy="369332"/>
          </a:xfrm>
          <a:prstGeom prst="rect">
            <a:avLst/>
          </a:prstGeom>
        </p:spPr>
        <p:txBody>
          <a:bodyPr wrap="none">
            <a:spAutoFit/>
          </a:bodyPr>
          <a:lstStyle/>
          <a:p>
            <a:endParaRPr lang="ja-JP" altLang="en-US" dirty="0"/>
          </a:p>
        </p:txBody>
      </p:sp>
    </p:spTree>
    <p:extLst>
      <p:ext uri="{BB962C8B-B14F-4D97-AF65-F5344CB8AC3E}">
        <p14:creationId xmlns:p14="http://schemas.microsoft.com/office/powerpoint/2010/main" val="53773868"/>
      </p:ext>
    </p:extLst>
  </p:cSld>
  <p:clrMapOvr>
    <a:masterClrMapping/>
  </p:clrMapOvr>
  <mc:AlternateContent xmlns:mc="http://schemas.openxmlformats.org/markup-compatibility/2006" xmlns:p14="http://schemas.microsoft.com/office/powerpoint/2010/main">
    <mc:Choice Requires="p14">
      <p:transition spd="slow" p14:dur="2000" advTm="1229"/>
    </mc:Choice>
    <mc:Fallback xmlns="">
      <p:transition spd="slow" advTm="1229"/>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96961"/>
          </a:xfrm>
        </p:spPr>
        <p:txBody>
          <a:bodyPr/>
          <a:lstStyle/>
          <a:p>
            <a:r>
              <a:rPr kumimoji="1" lang="en-US" altLang="ja-JP" dirty="0" smtClean="0"/>
              <a:t>Mission Operation Image</a:t>
            </a:r>
            <a:endParaRPr kumimoji="1" lang="ja-JP" altLang="en-US" dirty="0"/>
          </a:p>
        </p:txBody>
      </p:sp>
      <p:grpSp>
        <p:nvGrpSpPr>
          <p:cNvPr id="47" name="グループ化 46"/>
          <p:cNvGrpSpPr/>
          <p:nvPr/>
        </p:nvGrpSpPr>
        <p:grpSpPr>
          <a:xfrm>
            <a:off x="971600" y="3630788"/>
            <a:ext cx="7776864" cy="2448272"/>
            <a:chOff x="386080" y="3717032"/>
            <a:chExt cx="8362384" cy="2448272"/>
          </a:xfrm>
        </p:grpSpPr>
        <p:cxnSp>
          <p:nvCxnSpPr>
            <p:cNvPr id="5" name="直線コネクタ 4"/>
            <p:cNvCxnSpPr/>
            <p:nvPr/>
          </p:nvCxnSpPr>
          <p:spPr>
            <a:xfrm>
              <a:off x="395536" y="4149080"/>
              <a:ext cx="8352928"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395536" y="6165304"/>
              <a:ext cx="835292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395536" y="3717032"/>
              <a:ext cx="8352928"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395536" y="5733256"/>
              <a:ext cx="8352928"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386080" y="4437112"/>
              <a:ext cx="1881664" cy="236488"/>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2420144" y="5021560"/>
              <a:ext cx="1359768" cy="432048"/>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3779912" y="4517504"/>
              <a:ext cx="1872208" cy="504056"/>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flipV="1">
              <a:off x="3779912" y="4949552"/>
              <a:ext cx="1872208" cy="504056"/>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2267744" y="4437112"/>
              <a:ext cx="1512168" cy="584448"/>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395536" y="5021560"/>
              <a:ext cx="2024608" cy="252028"/>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a:off x="5652120" y="4520912"/>
              <a:ext cx="3096344" cy="248620"/>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a:off x="5652120" y="4952960"/>
              <a:ext cx="3096344" cy="248620"/>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3" name="直線矢印コネクタ 32"/>
          <p:cNvCxnSpPr/>
          <p:nvPr/>
        </p:nvCxnSpPr>
        <p:spPr>
          <a:xfrm>
            <a:off x="539552" y="6439100"/>
            <a:ext cx="108012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テキスト ボックス 33"/>
          <p:cNvSpPr txBox="1"/>
          <p:nvPr/>
        </p:nvSpPr>
        <p:spPr>
          <a:xfrm>
            <a:off x="1702205" y="6254434"/>
            <a:ext cx="649537" cy="369332"/>
          </a:xfrm>
          <a:prstGeom prst="rect">
            <a:avLst/>
          </a:prstGeom>
          <a:noFill/>
        </p:spPr>
        <p:txBody>
          <a:bodyPr wrap="none" rtlCol="0">
            <a:spAutoFit/>
          </a:bodyPr>
          <a:lstStyle/>
          <a:p>
            <a:r>
              <a:rPr lang="en-US" altLang="ja-JP" dirty="0" smtClean="0"/>
              <a:t>Time</a:t>
            </a:r>
            <a:endParaRPr kumimoji="1" lang="ja-JP" altLang="en-US" dirty="0"/>
          </a:p>
        </p:txBody>
      </p:sp>
      <p:cxnSp>
        <p:nvCxnSpPr>
          <p:cNvPr id="48" name="直線矢印コネクタ 47"/>
          <p:cNvCxnSpPr/>
          <p:nvPr/>
        </p:nvCxnSpPr>
        <p:spPr>
          <a:xfrm flipV="1">
            <a:off x="539552" y="5214964"/>
            <a:ext cx="0" cy="122413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rot="-5400000">
            <a:off x="-1414382" y="4562113"/>
            <a:ext cx="3413114" cy="369332"/>
          </a:xfrm>
          <a:prstGeom prst="rect">
            <a:avLst/>
          </a:prstGeom>
          <a:noFill/>
        </p:spPr>
        <p:txBody>
          <a:bodyPr wrap="none" rtlCol="0">
            <a:spAutoFit/>
          </a:bodyPr>
          <a:lstStyle/>
          <a:p>
            <a:r>
              <a:rPr lang="en-US" altLang="ja-JP" dirty="0" smtClean="0"/>
              <a:t>Observation  Status </a:t>
            </a:r>
            <a:r>
              <a:rPr kumimoji="1" lang="en-US" altLang="ja-JP" dirty="0" smtClean="0"/>
              <a:t>(CALET Status)</a:t>
            </a:r>
            <a:endParaRPr kumimoji="1" lang="ja-JP" altLang="en-US" dirty="0"/>
          </a:p>
        </p:txBody>
      </p:sp>
      <p:sp>
        <p:nvSpPr>
          <p:cNvPr id="52" name="円/楕円 51"/>
          <p:cNvSpPr/>
          <p:nvPr/>
        </p:nvSpPr>
        <p:spPr>
          <a:xfrm>
            <a:off x="755576" y="4638900"/>
            <a:ext cx="967991" cy="4224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p:cNvSpPr txBox="1"/>
          <p:nvPr/>
        </p:nvSpPr>
        <p:spPr>
          <a:xfrm>
            <a:off x="857895" y="4678642"/>
            <a:ext cx="763351" cy="369332"/>
          </a:xfrm>
          <a:prstGeom prst="rect">
            <a:avLst/>
          </a:prstGeom>
          <a:noFill/>
        </p:spPr>
        <p:txBody>
          <a:bodyPr wrap="none" rtlCol="0">
            <a:spAutoFit/>
          </a:bodyPr>
          <a:lstStyle/>
          <a:p>
            <a:r>
              <a:rPr lang="en-US" altLang="ja-JP" dirty="0" smtClean="0"/>
              <a:t>CALET</a:t>
            </a:r>
            <a:endParaRPr lang="ja-JP" altLang="en-US" dirty="0"/>
          </a:p>
        </p:txBody>
      </p:sp>
      <p:sp>
        <p:nvSpPr>
          <p:cNvPr id="54" name="角丸四角形 53"/>
          <p:cNvSpPr/>
          <p:nvPr/>
        </p:nvSpPr>
        <p:spPr>
          <a:xfrm>
            <a:off x="6402221" y="1772816"/>
            <a:ext cx="2058211" cy="1137892"/>
          </a:xfrm>
          <a:prstGeom prst="roundRect">
            <a:avLst/>
          </a:prstGeom>
          <a:solidFill>
            <a:schemeClr val="accent4">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Operation Planning</a:t>
            </a:r>
            <a:endParaRPr kumimoji="1" lang="ja-JP" altLang="en-US" sz="2400" dirty="0"/>
          </a:p>
        </p:txBody>
      </p:sp>
      <p:sp>
        <p:nvSpPr>
          <p:cNvPr id="55" name="角丸四角形 54"/>
          <p:cNvSpPr/>
          <p:nvPr/>
        </p:nvSpPr>
        <p:spPr>
          <a:xfrm>
            <a:off x="3837037" y="1772816"/>
            <a:ext cx="2259834" cy="11378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Real Time Monitoring (WCOC)</a:t>
            </a:r>
            <a:endParaRPr kumimoji="1" lang="ja-JP" altLang="en-US" sz="2400" dirty="0"/>
          </a:p>
        </p:txBody>
      </p:sp>
      <p:sp>
        <p:nvSpPr>
          <p:cNvPr id="56" name="角丸四角形 55"/>
          <p:cNvSpPr/>
          <p:nvPr/>
        </p:nvSpPr>
        <p:spPr>
          <a:xfrm>
            <a:off x="1331640" y="1772816"/>
            <a:ext cx="2058211" cy="1137892"/>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Real-Time Monitoring (JAXA)</a:t>
            </a:r>
            <a:endParaRPr lang="ja-JP" altLang="en-US" sz="2400" dirty="0"/>
          </a:p>
        </p:txBody>
      </p:sp>
      <p:cxnSp>
        <p:nvCxnSpPr>
          <p:cNvPr id="58" name="直線矢印コネクタ 57"/>
          <p:cNvCxnSpPr>
            <a:stCxn id="55" idx="2"/>
          </p:cNvCxnSpPr>
          <p:nvPr/>
        </p:nvCxnSpPr>
        <p:spPr>
          <a:xfrm flipH="1">
            <a:off x="4688984" y="2910708"/>
            <a:ext cx="277970" cy="1152128"/>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60" name="直線矢印コネクタ 59"/>
          <p:cNvCxnSpPr>
            <a:stCxn id="54" idx="2"/>
          </p:cNvCxnSpPr>
          <p:nvPr/>
        </p:nvCxnSpPr>
        <p:spPr>
          <a:xfrm flipH="1">
            <a:off x="7176049" y="2910708"/>
            <a:ext cx="255278" cy="1648270"/>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63" name="直線矢印コネクタ 62"/>
          <p:cNvCxnSpPr>
            <a:stCxn id="56" idx="2"/>
          </p:cNvCxnSpPr>
          <p:nvPr/>
        </p:nvCxnSpPr>
        <p:spPr>
          <a:xfrm flipH="1">
            <a:off x="2227420" y="2910708"/>
            <a:ext cx="133326" cy="720080"/>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5" name="直線矢印コネクタ 64"/>
          <p:cNvCxnSpPr>
            <a:stCxn id="56" idx="2"/>
          </p:cNvCxnSpPr>
          <p:nvPr/>
        </p:nvCxnSpPr>
        <p:spPr>
          <a:xfrm>
            <a:off x="2360746" y="2910708"/>
            <a:ext cx="428328" cy="316835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66" name="テキスト ボックス 65"/>
          <p:cNvSpPr txBox="1"/>
          <p:nvPr/>
        </p:nvSpPr>
        <p:spPr>
          <a:xfrm>
            <a:off x="2483768" y="6079060"/>
            <a:ext cx="1244636" cy="369332"/>
          </a:xfrm>
          <a:prstGeom prst="rect">
            <a:avLst/>
          </a:prstGeom>
          <a:noFill/>
        </p:spPr>
        <p:txBody>
          <a:bodyPr wrap="none" rtlCol="0">
            <a:spAutoFit/>
          </a:bodyPr>
          <a:lstStyle/>
          <a:p>
            <a:r>
              <a:rPr kumimoji="1" lang="en-US" altLang="ja-JP" dirty="0" smtClean="0">
                <a:solidFill>
                  <a:srgbClr val="FF0000"/>
                </a:solidFill>
              </a:rPr>
              <a:t>HV Off</a:t>
            </a:r>
            <a:r>
              <a:rPr lang="en-US" altLang="ja-JP" dirty="0" smtClean="0">
                <a:solidFill>
                  <a:srgbClr val="FF0000"/>
                </a:solidFill>
              </a:rPr>
              <a:t>, etc.</a:t>
            </a:r>
            <a:endParaRPr kumimoji="1" lang="ja-JP" altLang="en-US" dirty="0">
              <a:solidFill>
                <a:srgbClr val="FF0000"/>
              </a:solidFill>
            </a:endParaRPr>
          </a:p>
        </p:txBody>
      </p:sp>
      <p:sp>
        <p:nvSpPr>
          <p:cNvPr id="67" name="テキスト ボックス 66"/>
          <p:cNvSpPr txBox="1"/>
          <p:nvPr/>
        </p:nvSpPr>
        <p:spPr>
          <a:xfrm>
            <a:off x="4427563" y="5647012"/>
            <a:ext cx="3754361" cy="369332"/>
          </a:xfrm>
          <a:prstGeom prst="rect">
            <a:avLst/>
          </a:prstGeom>
          <a:noFill/>
        </p:spPr>
        <p:txBody>
          <a:bodyPr wrap="none" rtlCol="0">
            <a:spAutoFit/>
          </a:bodyPr>
          <a:lstStyle/>
          <a:p>
            <a:r>
              <a:rPr lang="en-US" altLang="ja-JP" dirty="0" smtClean="0">
                <a:solidFill>
                  <a:srgbClr val="0070C0"/>
                </a:solidFill>
              </a:rPr>
              <a:t>Changing discriminator threshold, etc.</a:t>
            </a:r>
            <a:endParaRPr kumimoji="1" lang="ja-JP" altLang="en-US" dirty="0">
              <a:solidFill>
                <a:srgbClr val="0070C0"/>
              </a:solidFill>
            </a:endParaRPr>
          </a:p>
        </p:txBody>
      </p:sp>
      <p:cxnSp>
        <p:nvCxnSpPr>
          <p:cNvPr id="70" name="直線矢印コネクタ 69"/>
          <p:cNvCxnSpPr>
            <a:stCxn id="55" idx="2"/>
          </p:cNvCxnSpPr>
          <p:nvPr/>
        </p:nvCxnSpPr>
        <p:spPr>
          <a:xfrm>
            <a:off x="4966954" y="2910708"/>
            <a:ext cx="742291" cy="2736304"/>
          </a:xfrm>
          <a:prstGeom prst="straightConnector1">
            <a:avLst/>
          </a:prstGeom>
          <a:ln>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73" name="直線矢印コネクタ 72"/>
          <p:cNvCxnSpPr>
            <a:stCxn id="54" idx="2"/>
          </p:cNvCxnSpPr>
          <p:nvPr/>
        </p:nvCxnSpPr>
        <p:spPr>
          <a:xfrm>
            <a:off x="7431327" y="2910708"/>
            <a:ext cx="347830" cy="2150622"/>
          </a:xfrm>
          <a:prstGeom prst="straightConnector1">
            <a:avLst/>
          </a:prstGeom>
          <a:ln>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74" name="テキスト ボックス 73"/>
          <p:cNvSpPr txBox="1"/>
          <p:nvPr/>
        </p:nvSpPr>
        <p:spPr>
          <a:xfrm>
            <a:off x="5363877" y="1152325"/>
            <a:ext cx="2667718" cy="461665"/>
          </a:xfrm>
          <a:prstGeom prst="rect">
            <a:avLst/>
          </a:prstGeom>
          <a:noFill/>
        </p:spPr>
        <p:txBody>
          <a:bodyPr wrap="none" rtlCol="0">
            <a:spAutoFit/>
          </a:bodyPr>
          <a:lstStyle/>
          <a:p>
            <a:r>
              <a:rPr kumimoji="1" lang="en-US" altLang="ja-JP" sz="2400" b="1" u="sng" dirty="0" smtClean="0">
                <a:solidFill>
                  <a:srgbClr val="002060"/>
                </a:solidFill>
              </a:rPr>
              <a:t>Mission Operations</a:t>
            </a:r>
            <a:endParaRPr kumimoji="1" lang="ja-JP" altLang="en-US" sz="2400" b="1" u="sng" dirty="0">
              <a:solidFill>
                <a:srgbClr val="002060"/>
              </a:solidFill>
            </a:endParaRPr>
          </a:p>
        </p:txBody>
      </p:sp>
      <p:sp>
        <p:nvSpPr>
          <p:cNvPr id="75" name="テキスト ボックス 74"/>
          <p:cNvSpPr txBox="1"/>
          <p:nvPr/>
        </p:nvSpPr>
        <p:spPr>
          <a:xfrm>
            <a:off x="539552" y="1152326"/>
            <a:ext cx="3318794" cy="461665"/>
          </a:xfrm>
          <a:prstGeom prst="rect">
            <a:avLst/>
          </a:prstGeom>
          <a:noFill/>
        </p:spPr>
        <p:txBody>
          <a:bodyPr wrap="none" rtlCol="0">
            <a:spAutoFit/>
          </a:bodyPr>
          <a:lstStyle/>
          <a:p>
            <a:r>
              <a:rPr kumimoji="1" lang="en-US" altLang="ja-JP" sz="2400" b="1" u="sng" dirty="0" smtClean="0">
                <a:solidFill>
                  <a:srgbClr val="FF0000"/>
                </a:solidFill>
              </a:rPr>
              <a:t>Instrumental Operations</a:t>
            </a:r>
            <a:endParaRPr kumimoji="1" lang="ja-JP" altLang="en-US" sz="2400" b="1" u="sng" dirty="0">
              <a:solidFill>
                <a:srgbClr val="FF0000"/>
              </a:solidFill>
            </a:endParaRPr>
          </a:p>
        </p:txBody>
      </p:sp>
      <p:sp>
        <p:nvSpPr>
          <p:cNvPr id="3" name="スライド番号プレースホルダー 2"/>
          <p:cNvSpPr>
            <a:spLocks noGrp="1"/>
          </p:cNvSpPr>
          <p:nvPr>
            <p:ph type="sldNum" sz="quarter" idx="12"/>
          </p:nvPr>
        </p:nvSpPr>
        <p:spPr/>
        <p:txBody>
          <a:bodyPr/>
          <a:lstStyle/>
          <a:p>
            <a:fld id="{F1E2762D-A146-4C38-9955-315369967875}" type="slidenum">
              <a:rPr kumimoji="1" lang="ja-JP" altLang="en-US" smtClean="0"/>
              <a:t>4</a:t>
            </a:fld>
            <a:endParaRPr kumimoji="1" lang="ja-JP" altLang="en-US"/>
          </a:p>
        </p:txBody>
      </p:sp>
    </p:spTree>
    <p:extLst>
      <p:ext uri="{BB962C8B-B14F-4D97-AF65-F5344CB8AC3E}">
        <p14:creationId xmlns:p14="http://schemas.microsoft.com/office/powerpoint/2010/main" val="3332542989"/>
      </p:ext>
    </p:extLst>
  </p:cSld>
  <p:clrMapOvr>
    <a:masterClrMapping/>
  </p:clrMapOvr>
  <mc:AlternateContent xmlns:mc="http://schemas.openxmlformats.org/markup-compatibility/2006" xmlns:p14="http://schemas.microsoft.com/office/powerpoint/2010/main">
    <mc:Choice Requires="p14">
      <p:transition spd="slow" p14:dur="2000" advTm="101297"/>
    </mc:Choice>
    <mc:Fallback xmlns="">
      <p:transition spd="slow" advTm="101297"/>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Mission Operation Method </a:t>
            </a:r>
            <a:endParaRPr kumimoji="1" lang="ja-JP" altLang="en-US" dirty="0"/>
          </a:p>
        </p:txBody>
      </p:sp>
      <p:sp>
        <p:nvSpPr>
          <p:cNvPr id="3" name="コンテンツ プレースホルダー 2"/>
          <p:cNvSpPr>
            <a:spLocks noGrp="1"/>
          </p:cNvSpPr>
          <p:nvPr>
            <p:ph idx="1"/>
          </p:nvPr>
        </p:nvSpPr>
        <p:spPr>
          <a:xfrm>
            <a:off x="179512" y="1415355"/>
            <a:ext cx="8229600" cy="4965973"/>
          </a:xfrm>
        </p:spPr>
        <p:txBody>
          <a:bodyPr>
            <a:normAutofit/>
          </a:bodyPr>
          <a:lstStyle/>
          <a:p>
            <a:r>
              <a:rPr lang="en-US" altLang="ja-JP" b="1" dirty="0" smtClean="0">
                <a:solidFill>
                  <a:srgbClr val="002060"/>
                </a:solidFill>
              </a:rPr>
              <a:t>Observation Planning</a:t>
            </a:r>
          </a:p>
          <a:p>
            <a:pPr lvl="1"/>
            <a:r>
              <a:rPr lang="en-US" altLang="ja-JP" b="1" dirty="0" smtClean="0">
                <a:solidFill>
                  <a:srgbClr val="002060"/>
                </a:solidFill>
              </a:rPr>
              <a:t>Schedule Command File</a:t>
            </a:r>
          </a:p>
          <a:p>
            <a:pPr lvl="1"/>
            <a:r>
              <a:rPr lang="en-US" altLang="ja-JP" b="1" dirty="0" smtClean="0">
                <a:solidFill>
                  <a:srgbClr val="002060"/>
                </a:solidFill>
              </a:rPr>
              <a:t>Macro Command File</a:t>
            </a:r>
          </a:p>
          <a:p>
            <a:r>
              <a:rPr kumimoji="1" lang="en-US" altLang="ja-JP" b="1" dirty="0" smtClean="0">
                <a:solidFill>
                  <a:srgbClr val="0070C0"/>
                </a:solidFill>
              </a:rPr>
              <a:t>Real-Time Monitoring</a:t>
            </a:r>
          </a:p>
          <a:p>
            <a:pPr lvl="1"/>
            <a:r>
              <a:rPr lang="en-US" altLang="ja-JP" b="1" dirty="0" smtClean="0">
                <a:solidFill>
                  <a:srgbClr val="0070C0"/>
                </a:solidFill>
              </a:rPr>
              <a:t>Receiving CALET Telemetry</a:t>
            </a:r>
          </a:p>
          <a:p>
            <a:pPr lvl="1"/>
            <a:r>
              <a:rPr lang="en-US" altLang="ja-JP" b="1" dirty="0" smtClean="0">
                <a:solidFill>
                  <a:srgbClr val="0070C0"/>
                </a:solidFill>
              </a:rPr>
              <a:t>Monitor w/ QL  </a:t>
            </a:r>
            <a:r>
              <a:rPr lang="ja-JP" altLang="en-US" b="1" dirty="0" smtClean="0">
                <a:solidFill>
                  <a:srgbClr val="0070C0"/>
                </a:solidFill>
              </a:rPr>
              <a:t>⇒ </a:t>
            </a:r>
            <a:r>
              <a:rPr lang="en-US" altLang="ja-JP" b="1" dirty="0" smtClean="0">
                <a:solidFill>
                  <a:srgbClr val="0070C0"/>
                </a:solidFill>
              </a:rPr>
              <a:t>Command Request</a:t>
            </a:r>
            <a:endParaRPr kumimoji="1" lang="en-US" altLang="ja-JP" b="1" dirty="0" smtClean="0">
              <a:solidFill>
                <a:srgbClr val="0070C0"/>
              </a:solidFill>
            </a:endParaRPr>
          </a:p>
          <a:p>
            <a:r>
              <a:rPr lang="en-US" altLang="ja-JP" b="1" dirty="0" smtClean="0"/>
              <a:t>Scientific Data Processing</a:t>
            </a:r>
          </a:p>
          <a:p>
            <a:pPr lvl="1"/>
            <a:r>
              <a:rPr lang="en-US" altLang="ja-JP" b="1" dirty="0" smtClean="0"/>
              <a:t>Receiving Level0 Data</a:t>
            </a:r>
            <a:r>
              <a:rPr lang="ja-JP" altLang="en-US" b="1" dirty="0" smtClean="0"/>
              <a:t>⇒ </a:t>
            </a:r>
            <a:r>
              <a:rPr lang="en-US" altLang="ja-JP" b="1" dirty="0" smtClean="0"/>
              <a:t>Validation</a:t>
            </a:r>
          </a:p>
          <a:p>
            <a:pPr lvl="1"/>
            <a:r>
              <a:rPr lang="en-US" altLang="ja-JP" b="1" dirty="0" smtClean="0"/>
              <a:t>Level1</a:t>
            </a:r>
            <a:r>
              <a:rPr lang="ja-JP" altLang="en-US" b="1" dirty="0" smtClean="0"/>
              <a:t> </a:t>
            </a:r>
            <a:r>
              <a:rPr lang="en-US" altLang="ja-JP" b="1" dirty="0" smtClean="0"/>
              <a:t>Data Production</a:t>
            </a:r>
            <a:r>
              <a:rPr lang="ja-JP" altLang="en-US" b="1" dirty="0"/>
              <a:t> </a:t>
            </a:r>
            <a:r>
              <a:rPr lang="ja-JP" altLang="en-US" b="1" dirty="0" smtClean="0"/>
              <a:t>⇒ </a:t>
            </a:r>
            <a:r>
              <a:rPr lang="en-US" altLang="ja-JP" b="1" dirty="0" smtClean="0"/>
              <a:t>Distribution</a:t>
            </a:r>
          </a:p>
        </p:txBody>
      </p:sp>
      <p:cxnSp>
        <p:nvCxnSpPr>
          <p:cNvPr id="5" name="直線コネクタ 4"/>
          <p:cNvCxnSpPr/>
          <p:nvPr/>
        </p:nvCxnSpPr>
        <p:spPr>
          <a:xfrm>
            <a:off x="6771082" y="1805138"/>
            <a:ext cx="2333730"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 name="直線コネクタ 5"/>
          <p:cNvCxnSpPr/>
          <p:nvPr/>
        </p:nvCxnSpPr>
        <p:spPr>
          <a:xfrm>
            <a:off x="6771082" y="3300121"/>
            <a:ext cx="233373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直線コネクタ 6"/>
          <p:cNvCxnSpPr/>
          <p:nvPr/>
        </p:nvCxnSpPr>
        <p:spPr>
          <a:xfrm>
            <a:off x="6771082" y="1484784"/>
            <a:ext cx="2333730"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6771082" y="2979767"/>
            <a:ext cx="2333730" cy="0"/>
          </a:xfrm>
          <a:prstGeom prst="line">
            <a:avLst/>
          </a:prstGeom>
          <a:ln w="38100">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6764562" y="2018707"/>
            <a:ext cx="1297520" cy="175350"/>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8167171" y="2452061"/>
            <a:ext cx="937641" cy="320354"/>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8062082" y="2018707"/>
            <a:ext cx="1042730" cy="433355"/>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flipV="1">
            <a:off x="6771082" y="2452061"/>
            <a:ext cx="1396088" cy="186873"/>
          </a:xfrm>
          <a:prstGeom prst="line">
            <a:avLst/>
          </a:prstGeom>
          <a:ln w="381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線矢印コネクタ 16"/>
          <p:cNvCxnSpPr/>
          <p:nvPr/>
        </p:nvCxnSpPr>
        <p:spPr>
          <a:xfrm>
            <a:off x="6579428" y="3472572"/>
            <a:ext cx="800884"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p:nvPr/>
        </p:nvCxnSpPr>
        <p:spPr>
          <a:xfrm flipV="1">
            <a:off x="6579428" y="2564904"/>
            <a:ext cx="0" cy="90766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円/楕円 19"/>
          <p:cNvSpPr/>
          <p:nvPr/>
        </p:nvSpPr>
        <p:spPr>
          <a:xfrm>
            <a:off x="6604385" y="2232276"/>
            <a:ext cx="717743" cy="31322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1" name="テキスト ボックス 20"/>
          <p:cNvSpPr txBox="1"/>
          <p:nvPr/>
        </p:nvSpPr>
        <p:spPr>
          <a:xfrm>
            <a:off x="6588224" y="2204864"/>
            <a:ext cx="699230" cy="338554"/>
          </a:xfrm>
          <a:prstGeom prst="rect">
            <a:avLst/>
          </a:prstGeom>
          <a:noFill/>
        </p:spPr>
        <p:txBody>
          <a:bodyPr wrap="none" rtlCol="0">
            <a:spAutoFit/>
          </a:bodyPr>
          <a:lstStyle/>
          <a:p>
            <a:r>
              <a:rPr lang="en-US" altLang="ja-JP" sz="1600" dirty="0" smtClean="0"/>
              <a:t>CALET</a:t>
            </a:r>
            <a:endParaRPr lang="ja-JP" altLang="en-US" sz="1600" dirty="0"/>
          </a:p>
        </p:txBody>
      </p:sp>
      <p:sp>
        <p:nvSpPr>
          <p:cNvPr id="37" name="右カーブ矢印 36"/>
          <p:cNvSpPr/>
          <p:nvPr/>
        </p:nvSpPr>
        <p:spPr>
          <a:xfrm rot="12000000">
            <a:off x="6552019" y="3856424"/>
            <a:ext cx="1124243" cy="1753204"/>
          </a:xfrm>
          <a:prstGeom prst="curvedRightArrow">
            <a:avLst>
              <a:gd name="adj1" fmla="val 25000"/>
              <a:gd name="adj2" fmla="val 48178"/>
              <a:gd name="adj3" fmla="val 25000"/>
            </a:avLst>
          </a:prstGeom>
          <a:solidFill>
            <a:schemeClr val="accent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テキスト ボックス 37"/>
          <p:cNvSpPr txBox="1"/>
          <p:nvPr/>
        </p:nvSpPr>
        <p:spPr>
          <a:xfrm>
            <a:off x="6927122" y="5548590"/>
            <a:ext cx="1052660" cy="369332"/>
          </a:xfrm>
          <a:prstGeom prst="rect">
            <a:avLst/>
          </a:prstGeom>
          <a:noFill/>
        </p:spPr>
        <p:txBody>
          <a:bodyPr wrap="none" rtlCol="0">
            <a:spAutoFit/>
          </a:bodyPr>
          <a:lstStyle/>
          <a:p>
            <a:r>
              <a:rPr lang="en-US" altLang="ja-JP" b="1" dirty="0" smtClean="0">
                <a:solidFill>
                  <a:srgbClr val="C00000"/>
                </a:solidFill>
              </a:rPr>
              <a:t>feedback</a:t>
            </a:r>
            <a:endParaRPr kumimoji="1" lang="ja-JP" altLang="en-US" b="1" dirty="0">
              <a:solidFill>
                <a:srgbClr val="C00000"/>
              </a:solidFill>
            </a:endParaRPr>
          </a:p>
        </p:txBody>
      </p:sp>
      <p:sp>
        <p:nvSpPr>
          <p:cNvPr id="4" name="スライド番号プレースホルダー 3"/>
          <p:cNvSpPr>
            <a:spLocks noGrp="1"/>
          </p:cNvSpPr>
          <p:nvPr>
            <p:ph type="sldNum" sz="quarter" idx="12"/>
          </p:nvPr>
        </p:nvSpPr>
        <p:spPr/>
        <p:txBody>
          <a:bodyPr/>
          <a:lstStyle/>
          <a:p>
            <a:fld id="{F1E2762D-A146-4C38-9955-315369967875}" type="slidenum">
              <a:rPr kumimoji="1" lang="ja-JP" altLang="en-US" smtClean="0"/>
              <a:t>5</a:t>
            </a:fld>
            <a:endParaRPr kumimoji="1" lang="ja-JP" altLang="en-US"/>
          </a:p>
        </p:txBody>
      </p:sp>
    </p:spTree>
    <p:extLst>
      <p:ext uri="{BB962C8B-B14F-4D97-AF65-F5344CB8AC3E}">
        <p14:creationId xmlns:p14="http://schemas.microsoft.com/office/powerpoint/2010/main" val="2530537307"/>
      </p:ext>
    </p:extLst>
  </p:cSld>
  <p:clrMapOvr>
    <a:masterClrMapping/>
  </p:clrMapOvr>
  <mc:AlternateContent xmlns:mc="http://schemas.openxmlformats.org/markup-compatibility/2006" xmlns:p14="http://schemas.microsoft.com/office/powerpoint/2010/main">
    <mc:Choice Requires="p14">
      <p:transition spd="slow" p14:dur="2000" advTm="69006"/>
    </mc:Choice>
    <mc:Fallback xmlns="">
      <p:transition spd="slow" advTm="69006"/>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a:bodyPr>
          <a:lstStyle/>
          <a:p>
            <a:r>
              <a:rPr lang="en-US" altLang="ja-JP" sz="3600" dirty="0" smtClean="0"/>
              <a:t>CALET Ground System Dataflow Summary </a:t>
            </a:r>
            <a:endParaRPr kumimoji="1" lang="ja-JP" altLang="en-US" sz="3600" dirty="0"/>
          </a:p>
        </p:txBody>
      </p:sp>
      <p:sp>
        <p:nvSpPr>
          <p:cNvPr id="5" name="角丸四角形 4"/>
          <p:cNvSpPr/>
          <p:nvPr/>
        </p:nvSpPr>
        <p:spPr>
          <a:xfrm>
            <a:off x="3873624" y="4746847"/>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7" name="角丸四角形 6"/>
          <p:cNvSpPr/>
          <p:nvPr/>
        </p:nvSpPr>
        <p:spPr>
          <a:xfrm>
            <a:off x="3873624" y="3504430"/>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3" name="角丸四角形 2"/>
          <p:cNvSpPr/>
          <p:nvPr/>
        </p:nvSpPr>
        <p:spPr>
          <a:xfrm>
            <a:off x="323528" y="2132855"/>
            <a:ext cx="2664296" cy="4320481"/>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563888" y="1648500"/>
            <a:ext cx="4777680" cy="48048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563888" y="5991671"/>
            <a:ext cx="983346" cy="461665"/>
          </a:xfrm>
          <a:prstGeom prst="rect">
            <a:avLst/>
          </a:prstGeom>
          <a:noFill/>
        </p:spPr>
        <p:txBody>
          <a:bodyPr wrap="none" rtlCol="0">
            <a:spAutoFit/>
          </a:bodyPr>
          <a:lstStyle/>
          <a:p>
            <a:r>
              <a:rPr kumimoji="1" lang="en-US" altLang="ja-JP" sz="2400" dirty="0" smtClean="0"/>
              <a:t>WCOC</a:t>
            </a:r>
            <a:endParaRPr kumimoji="1" lang="ja-JP" altLang="en-US" sz="2400" dirty="0"/>
          </a:p>
        </p:txBody>
      </p:sp>
      <p:sp>
        <p:nvSpPr>
          <p:cNvPr id="10" name="角丸四角形 9"/>
          <p:cNvSpPr/>
          <p:nvPr/>
        </p:nvSpPr>
        <p:spPr>
          <a:xfrm>
            <a:off x="1331640" y="4743424"/>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11" name="角丸四角形 10"/>
          <p:cNvSpPr/>
          <p:nvPr/>
        </p:nvSpPr>
        <p:spPr>
          <a:xfrm>
            <a:off x="438160" y="3501007"/>
            <a:ext cx="238394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12" name="下矢印 11"/>
          <p:cNvSpPr/>
          <p:nvPr/>
        </p:nvSpPr>
        <p:spPr>
          <a:xfrm>
            <a:off x="827584" y="1648501"/>
            <a:ext cx="321151" cy="1855929"/>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611560" y="1052735"/>
            <a:ext cx="2016224" cy="815340"/>
          </a:xfrm>
          <a:prstGeom prst="rect">
            <a:avLst/>
          </a:prstGeom>
          <a:solidFill>
            <a:schemeClr val="accent6"/>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smtClean="0">
                <a:solidFill>
                  <a:schemeClr val="bg1"/>
                </a:solidFill>
              </a:rPr>
              <a:t>CALET</a:t>
            </a:r>
            <a:br>
              <a:rPr lang="en-US" altLang="ja-JP" sz="2400" b="1" dirty="0" smtClean="0">
                <a:solidFill>
                  <a:schemeClr val="bg1"/>
                </a:solidFill>
              </a:rPr>
            </a:br>
            <a:r>
              <a:rPr lang="en-US" altLang="ja-JP" sz="2400" b="1" dirty="0" smtClean="0">
                <a:solidFill>
                  <a:schemeClr val="bg1"/>
                </a:solidFill>
              </a:rPr>
              <a:t> onboard ISS</a:t>
            </a:r>
            <a:endParaRPr kumimoji="1" lang="en-US" altLang="ja-JP" sz="2400" b="1" dirty="0" smtClean="0">
              <a:solidFill>
                <a:schemeClr val="bg1"/>
              </a:solidFill>
            </a:endParaRPr>
          </a:p>
        </p:txBody>
      </p:sp>
      <p:cxnSp>
        <p:nvCxnSpPr>
          <p:cNvPr id="16" name="直線矢印コネクタ 15"/>
          <p:cNvCxnSpPr>
            <a:stCxn id="11" idx="3"/>
            <a:endCxn id="7" idx="1"/>
          </p:cNvCxnSpPr>
          <p:nvPr/>
        </p:nvCxnSpPr>
        <p:spPr>
          <a:xfrm>
            <a:off x="2822104" y="3958207"/>
            <a:ext cx="1051520"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0" idx="3"/>
            <a:endCxn id="5" idx="1"/>
          </p:cNvCxnSpPr>
          <p:nvPr/>
        </p:nvCxnSpPr>
        <p:spPr>
          <a:xfrm>
            <a:off x="2534072" y="5200624"/>
            <a:ext cx="1339552"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5508104" y="4892847"/>
            <a:ext cx="2033890" cy="615553"/>
          </a:xfrm>
          <a:prstGeom prst="rect">
            <a:avLst/>
          </a:prstGeom>
          <a:noFill/>
          <a:ln>
            <a:solidFill>
              <a:schemeClr val="accent2"/>
            </a:solidFill>
          </a:ln>
        </p:spPr>
        <p:txBody>
          <a:bodyPr wrap="none" rtlCol="0">
            <a:spAutoFit/>
          </a:bodyPr>
          <a:lstStyle/>
          <a:p>
            <a:r>
              <a:rPr lang="en-US" altLang="ja-JP" u="sng" dirty="0"/>
              <a:t>Sci. Data </a:t>
            </a:r>
            <a:r>
              <a:rPr lang="en-US" altLang="ja-JP" u="sng" dirty="0" smtClean="0"/>
              <a:t>Processing</a:t>
            </a:r>
          </a:p>
          <a:p>
            <a:r>
              <a:rPr lang="en-US" altLang="ja-JP" sz="1600" dirty="0" smtClean="0"/>
              <a:t>Level0 to Level1</a:t>
            </a:r>
            <a:endParaRPr lang="ja-JP" altLang="en-US" sz="1600" dirty="0"/>
          </a:p>
        </p:txBody>
      </p:sp>
      <p:cxnSp>
        <p:nvCxnSpPr>
          <p:cNvPr id="25" name="直線矢印コネクタ 24"/>
          <p:cNvCxnSpPr>
            <a:stCxn id="5" idx="3"/>
            <a:endCxn id="23" idx="1"/>
          </p:cNvCxnSpPr>
          <p:nvPr/>
        </p:nvCxnSpPr>
        <p:spPr>
          <a:xfrm flipV="1">
            <a:off x="5076056" y="5200624"/>
            <a:ext cx="432048"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582226" y="5991670"/>
            <a:ext cx="2189574" cy="461665"/>
          </a:xfrm>
          <a:prstGeom prst="rect">
            <a:avLst/>
          </a:prstGeom>
          <a:noFill/>
        </p:spPr>
        <p:txBody>
          <a:bodyPr wrap="none" rtlCol="0">
            <a:spAutoFit/>
          </a:bodyPr>
          <a:lstStyle/>
          <a:p>
            <a:r>
              <a:rPr kumimoji="1" lang="en-US" altLang="ja-JP" sz="2400" dirty="0" smtClean="0"/>
              <a:t>JAXA CALET GSE</a:t>
            </a:r>
            <a:endParaRPr kumimoji="1" lang="ja-JP" altLang="en-US" sz="2400" dirty="0"/>
          </a:p>
        </p:txBody>
      </p:sp>
      <p:sp>
        <p:nvSpPr>
          <p:cNvPr id="30" name="テキスト ボックス 29"/>
          <p:cNvSpPr txBox="1"/>
          <p:nvPr/>
        </p:nvSpPr>
        <p:spPr>
          <a:xfrm>
            <a:off x="5508104" y="3645024"/>
            <a:ext cx="1925655" cy="646331"/>
          </a:xfrm>
          <a:prstGeom prst="rect">
            <a:avLst/>
          </a:prstGeom>
          <a:noFill/>
          <a:ln>
            <a:solidFill>
              <a:schemeClr val="accent2"/>
            </a:solidFill>
          </a:ln>
        </p:spPr>
        <p:txBody>
          <a:bodyPr wrap="none" rtlCol="0">
            <a:spAutoFit/>
          </a:bodyPr>
          <a:lstStyle/>
          <a:p>
            <a:r>
              <a:rPr lang="en-US" altLang="ja-JP" u="sng" dirty="0" smtClean="0"/>
              <a:t>Real Time </a:t>
            </a:r>
            <a:r>
              <a:rPr kumimoji="1" lang="en-US" altLang="ja-JP" u="sng" dirty="0" smtClean="0"/>
              <a:t>Monitor</a:t>
            </a:r>
            <a:br>
              <a:rPr kumimoji="1" lang="en-US" altLang="ja-JP" u="sng" dirty="0" smtClean="0"/>
            </a:br>
            <a:r>
              <a:rPr lang="en-US" altLang="ja-JP" dirty="0" smtClean="0"/>
              <a:t>Quick Look</a:t>
            </a:r>
            <a:endParaRPr lang="en-US" altLang="ja-JP" dirty="0"/>
          </a:p>
        </p:txBody>
      </p:sp>
      <p:cxnSp>
        <p:nvCxnSpPr>
          <p:cNvPr id="33" name="直線矢印コネクタ 32"/>
          <p:cNvCxnSpPr>
            <a:stCxn id="7" idx="3"/>
            <a:endCxn id="30" idx="1"/>
          </p:cNvCxnSpPr>
          <p:nvPr/>
        </p:nvCxnSpPr>
        <p:spPr>
          <a:xfrm>
            <a:off x="5076056" y="3961630"/>
            <a:ext cx="432048" cy="656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5" name="角丸四角形 34"/>
          <p:cNvSpPr/>
          <p:nvPr/>
        </p:nvSpPr>
        <p:spPr>
          <a:xfrm>
            <a:off x="3862065" y="1868075"/>
            <a:ext cx="1487288" cy="11370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Uplink </a:t>
            </a:r>
            <a:br>
              <a:rPr kumimoji="1" lang="en-US" altLang="ja-JP" sz="2400" dirty="0" smtClean="0"/>
            </a:br>
            <a:r>
              <a:rPr kumimoji="1" lang="en-US" altLang="ja-JP" sz="2400" dirty="0" smtClean="0"/>
              <a:t>Source </a:t>
            </a:r>
            <a:br>
              <a:rPr kumimoji="1" lang="en-US" altLang="ja-JP" sz="2400" dirty="0" smtClean="0"/>
            </a:br>
            <a:r>
              <a:rPr kumimoji="1" lang="en-US" altLang="ja-JP" sz="2400" dirty="0" smtClean="0"/>
              <a:t>Files</a:t>
            </a:r>
          </a:p>
        </p:txBody>
      </p:sp>
      <p:sp>
        <p:nvSpPr>
          <p:cNvPr id="36" name="テキスト ボックス 35"/>
          <p:cNvSpPr txBox="1"/>
          <p:nvPr/>
        </p:nvSpPr>
        <p:spPr>
          <a:xfrm>
            <a:off x="6785482" y="2036468"/>
            <a:ext cx="1467518" cy="800219"/>
          </a:xfrm>
          <a:prstGeom prst="rect">
            <a:avLst/>
          </a:prstGeom>
          <a:noFill/>
          <a:ln>
            <a:solidFill>
              <a:schemeClr val="accent2"/>
            </a:solidFill>
          </a:ln>
        </p:spPr>
        <p:txBody>
          <a:bodyPr wrap="none" rtlCol="0">
            <a:spAutoFit/>
          </a:bodyPr>
          <a:lstStyle/>
          <a:p>
            <a:r>
              <a:rPr lang="en-US" altLang="ja-JP" u="sng" dirty="0" smtClean="0"/>
              <a:t>Obs. Planning</a:t>
            </a:r>
            <a:endParaRPr kumimoji="1" lang="en-US" altLang="ja-JP" u="sng" dirty="0" smtClean="0"/>
          </a:p>
          <a:p>
            <a:r>
              <a:rPr lang="en-US" altLang="ja-JP" sz="1400" dirty="0" smtClean="0"/>
              <a:t>Phys. Target</a:t>
            </a:r>
          </a:p>
          <a:p>
            <a:r>
              <a:rPr lang="en-US" altLang="ja-JP" sz="1400" dirty="0" smtClean="0"/>
              <a:t>Calibration Data</a:t>
            </a:r>
            <a:endParaRPr kumimoji="1" lang="en-US" altLang="ja-JP" sz="1400" dirty="0" smtClean="0"/>
          </a:p>
        </p:txBody>
      </p:sp>
      <p:cxnSp>
        <p:nvCxnSpPr>
          <p:cNvPr id="37" name="カギ線コネクタ 36"/>
          <p:cNvCxnSpPr>
            <a:stCxn id="35" idx="1"/>
            <a:endCxn id="28" idx="3"/>
          </p:cNvCxnSpPr>
          <p:nvPr/>
        </p:nvCxnSpPr>
        <p:spPr>
          <a:xfrm rot="10800000" flipV="1">
            <a:off x="2627785" y="2436578"/>
            <a:ext cx="1234281" cy="369501"/>
          </a:xfrm>
          <a:prstGeom prst="bentConnector3">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40" name="下矢印 39"/>
          <p:cNvSpPr/>
          <p:nvPr/>
        </p:nvSpPr>
        <p:spPr>
          <a:xfrm rot="10800000">
            <a:off x="1763689" y="1868075"/>
            <a:ext cx="351656" cy="552812"/>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直線矢印コネクタ 44"/>
          <p:cNvCxnSpPr>
            <a:stCxn id="36" idx="1"/>
            <a:endCxn id="35" idx="3"/>
          </p:cNvCxnSpPr>
          <p:nvPr/>
        </p:nvCxnSpPr>
        <p:spPr>
          <a:xfrm flipH="1">
            <a:off x="5349353" y="2436578"/>
            <a:ext cx="1436129"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カギ線コネクタ 52"/>
          <p:cNvCxnSpPr>
            <a:endCxn id="10" idx="1"/>
          </p:cNvCxnSpPr>
          <p:nvPr/>
        </p:nvCxnSpPr>
        <p:spPr>
          <a:xfrm rot="16200000" flipH="1">
            <a:off x="769002" y="4637986"/>
            <a:ext cx="781794" cy="34348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63" name="カギ線コネクタ 62"/>
          <p:cNvCxnSpPr>
            <a:stCxn id="30" idx="3"/>
            <a:endCxn id="36" idx="2"/>
          </p:cNvCxnSpPr>
          <p:nvPr/>
        </p:nvCxnSpPr>
        <p:spPr>
          <a:xfrm flipV="1">
            <a:off x="7433759" y="2836687"/>
            <a:ext cx="85482" cy="113150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5" name="カギ線コネクタ 1024"/>
          <p:cNvCxnSpPr>
            <a:stCxn id="23" idx="3"/>
            <a:endCxn id="36" idx="2"/>
          </p:cNvCxnSpPr>
          <p:nvPr/>
        </p:nvCxnSpPr>
        <p:spPr>
          <a:xfrm flipH="1" flipV="1">
            <a:off x="7519241" y="2836687"/>
            <a:ext cx="22753" cy="2363937"/>
          </a:xfrm>
          <a:prstGeom prst="bentConnector4">
            <a:avLst>
              <a:gd name="adj1" fmla="val -1004703"/>
              <a:gd name="adj2" fmla="val 51842"/>
            </a:avLst>
          </a:prstGeom>
          <a:ln>
            <a:tailEnd type="arrow"/>
          </a:ln>
        </p:spPr>
        <p:style>
          <a:lnRef idx="1">
            <a:schemeClr val="accent1"/>
          </a:lnRef>
          <a:fillRef idx="0">
            <a:schemeClr val="accent1"/>
          </a:fillRef>
          <a:effectRef idx="0">
            <a:schemeClr val="accent1"/>
          </a:effectRef>
          <a:fontRef idx="minor">
            <a:schemeClr val="tx1"/>
          </a:fontRef>
        </p:style>
      </p:cxnSp>
      <p:sp>
        <p:nvSpPr>
          <p:cNvPr id="67" name="角丸四角形 66"/>
          <p:cNvSpPr/>
          <p:nvPr/>
        </p:nvSpPr>
        <p:spPr>
          <a:xfrm>
            <a:off x="7812360" y="5301208"/>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Level1</a:t>
            </a:r>
            <a:endParaRPr kumimoji="1" lang="ja-JP" altLang="en-US" sz="2400" dirty="0"/>
          </a:p>
        </p:txBody>
      </p:sp>
      <p:cxnSp>
        <p:nvCxnSpPr>
          <p:cNvPr id="1028" name="カギ線コネクタ 1027"/>
          <p:cNvCxnSpPr>
            <a:stCxn id="23" idx="2"/>
            <a:endCxn id="67" idx="1"/>
          </p:cNvCxnSpPr>
          <p:nvPr/>
        </p:nvCxnSpPr>
        <p:spPr>
          <a:xfrm rot="16200000" flipH="1">
            <a:off x="7043700" y="4989748"/>
            <a:ext cx="250008" cy="128731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38" name="カギ線コネクタ 1037"/>
          <p:cNvCxnSpPr>
            <a:stCxn id="30" idx="0"/>
          </p:cNvCxnSpPr>
          <p:nvPr/>
        </p:nvCxnSpPr>
        <p:spPr>
          <a:xfrm rot="16200000" flipV="1">
            <a:off x="4282066" y="1456157"/>
            <a:ext cx="528274" cy="384945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角丸四角形 27"/>
          <p:cNvSpPr/>
          <p:nvPr/>
        </p:nvSpPr>
        <p:spPr>
          <a:xfrm>
            <a:off x="1209328" y="2348880"/>
            <a:ext cx="1418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t>Command </a:t>
            </a:r>
          </a:p>
          <a:p>
            <a:pPr algn="ctr"/>
            <a:r>
              <a:rPr kumimoji="1" lang="en-US" altLang="ja-JP" sz="2000" dirty="0" smtClean="0"/>
              <a:t>Uplink File</a:t>
            </a:r>
            <a:endParaRPr kumimoji="1" lang="ja-JP" altLang="en-US" sz="2000" dirty="0"/>
          </a:p>
        </p:txBody>
      </p:sp>
      <p:sp>
        <p:nvSpPr>
          <p:cNvPr id="9" name="スライド番号プレースホルダー 8"/>
          <p:cNvSpPr>
            <a:spLocks noGrp="1"/>
          </p:cNvSpPr>
          <p:nvPr>
            <p:ph type="sldNum" sz="quarter" idx="12"/>
          </p:nvPr>
        </p:nvSpPr>
        <p:spPr/>
        <p:txBody>
          <a:bodyPr/>
          <a:lstStyle/>
          <a:p>
            <a:fld id="{F1E2762D-A146-4C38-9955-315369967875}" type="slidenum">
              <a:rPr kumimoji="1" lang="ja-JP" altLang="en-US" smtClean="0"/>
              <a:t>6</a:t>
            </a:fld>
            <a:endParaRPr kumimoji="1" lang="ja-JP" altLang="en-US"/>
          </a:p>
        </p:txBody>
      </p:sp>
      <p:sp>
        <p:nvSpPr>
          <p:cNvPr id="38" name="テキスト ボックス 37"/>
          <p:cNvSpPr txBox="1"/>
          <p:nvPr/>
        </p:nvSpPr>
        <p:spPr>
          <a:xfrm>
            <a:off x="35496" y="6474822"/>
            <a:ext cx="5042671" cy="338554"/>
          </a:xfrm>
          <a:prstGeom prst="rect">
            <a:avLst/>
          </a:prstGeom>
          <a:noFill/>
          <a:ln>
            <a:noFill/>
          </a:ln>
        </p:spPr>
        <p:txBody>
          <a:bodyPr wrap="square" rtlCol="0">
            <a:spAutoFit/>
          </a:bodyPr>
          <a:lstStyle/>
          <a:p>
            <a:r>
              <a:rPr kumimoji="1" lang="en-US" altLang="ja-JP" sz="1600" dirty="0" smtClean="0"/>
              <a:t>GSE: Ground Support Equipment </a:t>
            </a:r>
            <a:endParaRPr lang="en-US" altLang="ja-JP" sz="1600" dirty="0" smtClean="0"/>
          </a:p>
        </p:txBody>
      </p:sp>
      <p:sp>
        <p:nvSpPr>
          <p:cNvPr id="14" name="テキスト ボックス 13"/>
          <p:cNvSpPr txBox="1"/>
          <p:nvPr/>
        </p:nvSpPr>
        <p:spPr>
          <a:xfrm>
            <a:off x="3347864" y="910461"/>
            <a:ext cx="5697009" cy="646331"/>
          </a:xfrm>
          <a:prstGeom prst="rect">
            <a:avLst/>
          </a:prstGeom>
          <a:noFill/>
        </p:spPr>
        <p:txBody>
          <a:bodyPr wrap="none" rtlCol="0">
            <a:spAutoFit/>
          </a:bodyPr>
          <a:lstStyle/>
          <a:p>
            <a:pPr marL="285750" indent="-285750">
              <a:buFont typeface="Arial" panose="020B0604020202020204" pitchFamily="34" charset="0"/>
              <a:buChar char="•"/>
            </a:pPr>
            <a:r>
              <a:rPr kumimoji="1" lang="en-US" altLang="ja-JP" dirty="0" smtClean="0"/>
              <a:t>Summarized in terms of WCOC role in CALET operations</a:t>
            </a:r>
          </a:p>
          <a:p>
            <a:pPr marL="285750" indent="-285750">
              <a:buFont typeface="Arial" panose="020B0604020202020204" pitchFamily="34" charset="0"/>
              <a:buChar char="•"/>
            </a:pPr>
            <a:r>
              <a:rPr lang="en-US" altLang="ja-JP" dirty="0" smtClean="0"/>
              <a:t>Interfaces to JAXA corresponding to each role of WCOC</a:t>
            </a:r>
          </a:p>
        </p:txBody>
      </p:sp>
    </p:spTree>
    <p:extLst>
      <p:ext uri="{BB962C8B-B14F-4D97-AF65-F5344CB8AC3E}">
        <p14:creationId xmlns:p14="http://schemas.microsoft.com/office/powerpoint/2010/main" val="3487565103"/>
      </p:ext>
    </p:extLst>
  </p:cSld>
  <p:clrMapOvr>
    <a:masterClrMapping/>
  </p:clrMapOvr>
  <mc:AlternateContent xmlns:mc="http://schemas.openxmlformats.org/markup-compatibility/2006" xmlns:p14="http://schemas.microsoft.com/office/powerpoint/2010/main">
    <mc:Choice Requires="p14">
      <p:transition spd="slow" p14:dur="2000" advTm="115923"/>
    </mc:Choice>
    <mc:Fallback xmlns="">
      <p:transition spd="slow" advTm="115923"/>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a:bodyPr>
          <a:lstStyle/>
          <a:p>
            <a:r>
              <a:rPr lang="en-US" altLang="ja-JP" sz="3600" dirty="0" smtClean="0"/>
              <a:t>CALET Ground System Dataflow Summary </a:t>
            </a:r>
            <a:endParaRPr kumimoji="1" lang="ja-JP" altLang="en-US" sz="3600" dirty="0"/>
          </a:p>
        </p:txBody>
      </p:sp>
      <p:sp>
        <p:nvSpPr>
          <p:cNvPr id="5" name="角丸四角形 4"/>
          <p:cNvSpPr/>
          <p:nvPr/>
        </p:nvSpPr>
        <p:spPr>
          <a:xfrm>
            <a:off x="3873624" y="4746847"/>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7" name="角丸四角形 6"/>
          <p:cNvSpPr/>
          <p:nvPr/>
        </p:nvSpPr>
        <p:spPr>
          <a:xfrm>
            <a:off x="3873624" y="3504430"/>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3" name="角丸四角形 2"/>
          <p:cNvSpPr/>
          <p:nvPr/>
        </p:nvSpPr>
        <p:spPr>
          <a:xfrm>
            <a:off x="323528" y="2132855"/>
            <a:ext cx="2664296" cy="4320481"/>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563888" y="1648500"/>
            <a:ext cx="4777680" cy="48048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563888" y="5991671"/>
            <a:ext cx="983346" cy="461665"/>
          </a:xfrm>
          <a:prstGeom prst="rect">
            <a:avLst/>
          </a:prstGeom>
          <a:noFill/>
        </p:spPr>
        <p:txBody>
          <a:bodyPr wrap="none" rtlCol="0">
            <a:spAutoFit/>
          </a:bodyPr>
          <a:lstStyle/>
          <a:p>
            <a:r>
              <a:rPr kumimoji="1" lang="en-US" altLang="ja-JP" sz="2400" dirty="0" smtClean="0"/>
              <a:t>WCOC</a:t>
            </a:r>
            <a:endParaRPr kumimoji="1" lang="ja-JP" altLang="en-US" sz="2400" dirty="0"/>
          </a:p>
        </p:txBody>
      </p:sp>
      <p:sp>
        <p:nvSpPr>
          <p:cNvPr id="10" name="角丸四角形 9"/>
          <p:cNvSpPr/>
          <p:nvPr/>
        </p:nvSpPr>
        <p:spPr>
          <a:xfrm>
            <a:off x="1331640" y="4743424"/>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11" name="角丸四角形 10"/>
          <p:cNvSpPr/>
          <p:nvPr/>
        </p:nvSpPr>
        <p:spPr>
          <a:xfrm>
            <a:off x="438160" y="3501007"/>
            <a:ext cx="238394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12" name="下矢印 11"/>
          <p:cNvSpPr/>
          <p:nvPr/>
        </p:nvSpPr>
        <p:spPr>
          <a:xfrm>
            <a:off x="827584" y="1648501"/>
            <a:ext cx="321151" cy="1855929"/>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611560" y="1052735"/>
            <a:ext cx="2016224" cy="815340"/>
          </a:xfrm>
          <a:prstGeom prst="rect">
            <a:avLst/>
          </a:prstGeom>
          <a:solidFill>
            <a:schemeClr val="accent6"/>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smtClean="0">
                <a:solidFill>
                  <a:schemeClr val="bg1"/>
                </a:solidFill>
              </a:rPr>
              <a:t>CALET</a:t>
            </a:r>
            <a:br>
              <a:rPr lang="en-US" altLang="ja-JP" sz="2400" b="1" dirty="0" smtClean="0">
                <a:solidFill>
                  <a:schemeClr val="bg1"/>
                </a:solidFill>
              </a:rPr>
            </a:br>
            <a:r>
              <a:rPr lang="en-US" altLang="ja-JP" sz="2400" b="1" dirty="0" smtClean="0">
                <a:solidFill>
                  <a:schemeClr val="bg1"/>
                </a:solidFill>
              </a:rPr>
              <a:t> onboard ISS</a:t>
            </a:r>
            <a:endParaRPr kumimoji="1" lang="en-US" altLang="ja-JP" sz="2400" b="1" dirty="0" smtClean="0">
              <a:solidFill>
                <a:schemeClr val="bg1"/>
              </a:solidFill>
            </a:endParaRPr>
          </a:p>
        </p:txBody>
      </p:sp>
      <p:cxnSp>
        <p:nvCxnSpPr>
          <p:cNvPr id="16" name="直線矢印コネクタ 15"/>
          <p:cNvCxnSpPr>
            <a:stCxn id="11" idx="3"/>
            <a:endCxn id="7" idx="1"/>
          </p:cNvCxnSpPr>
          <p:nvPr/>
        </p:nvCxnSpPr>
        <p:spPr>
          <a:xfrm>
            <a:off x="2822104" y="3958207"/>
            <a:ext cx="1051520"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0" idx="3"/>
            <a:endCxn id="5" idx="1"/>
          </p:cNvCxnSpPr>
          <p:nvPr/>
        </p:nvCxnSpPr>
        <p:spPr>
          <a:xfrm>
            <a:off x="2534072" y="5200624"/>
            <a:ext cx="1339552"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5508104" y="4892847"/>
            <a:ext cx="2033890" cy="615553"/>
          </a:xfrm>
          <a:prstGeom prst="rect">
            <a:avLst/>
          </a:prstGeom>
          <a:noFill/>
          <a:ln>
            <a:solidFill>
              <a:schemeClr val="accent2"/>
            </a:solidFill>
          </a:ln>
        </p:spPr>
        <p:txBody>
          <a:bodyPr wrap="none" rtlCol="0">
            <a:spAutoFit/>
          </a:bodyPr>
          <a:lstStyle/>
          <a:p>
            <a:r>
              <a:rPr lang="en-US" altLang="ja-JP" u="sng" dirty="0"/>
              <a:t>Sci. Data </a:t>
            </a:r>
            <a:r>
              <a:rPr lang="en-US" altLang="ja-JP" u="sng" dirty="0" smtClean="0"/>
              <a:t>Processing</a:t>
            </a:r>
          </a:p>
          <a:p>
            <a:r>
              <a:rPr lang="en-US" altLang="ja-JP" sz="1600" dirty="0" smtClean="0"/>
              <a:t>Level0 to Level1</a:t>
            </a:r>
            <a:endParaRPr lang="ja-JP" altLang="en-US" sz="1600" dirty="0"/>
          </a:p>
        </p:txBody>
      </p:sp>
      <p:cxnSp>
        <p:nvCxnSpPr>
          <p:cNvPr id="25" name="直線矢印コネクタ 24"/>
          <p:cNvCxnSpPr>
            <a:stCxn id="5" idx="3"/>
            <a:endCxn id="23" idx="1"/>
          </p:cNvCxnSpPr>
          <p:nvPr/>
        </p:nvCxnSpPr>
        <p:spPr>
          <a:xfrm flipV="1">
            <a:off x="5076056" y="5200624"/>
            <a:ext cx="432048"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582226" y="5991670"/>
            <a:ext cx="2189574" cy="461665"/>
          </a:xfrm>
          <a:prstGeom prst="rect">
            <a:avLst/>
          </a:prstGeom>
          <a:noFill/>
        </p:spPr>
        <p:txBody>
          <a:bodyPr wrap="none" rtlCol="0">
            <a:spAutoFit/>
          </a:bodyPr>
          <a:lstStyle/>
          <a:p>
            <a:r>
              <a:rPr kumimoji="1" lang="en-US" altLang="ja-JP" sz="2400" dirty="0" smtClean="0"/>
              <a:t>JAXA CALET GSE</a:t>
            </a:r>
            <a:endParaRPr kumimoji="1" lang="ja-JP" altLang="en-US" sz="2400" dirty="0"/>
          </a:p>
        </p:txBody>
      </p:sp>
      <p:sp>
        <p:nvSpPr>
          <p:cNvPr id="30" name="テキスト ボックス 29"/>
          <p:cNvSpPr txBox="1"/>
          <p:nvPr/>
        </p:nvSpPr>
        <p:spPr>
          <a:xfrm>
            <a:off x="5508104" y="3645024"/>
            <a:ext cx="1925655" cy="646331"/>
          </a:xfrm>
          <a:prstGeom prst="rect">
            <a:avLst/>
          </a:prstGeom>
          <a:noFill/>
          <a:ln>
            <a:solidFill>
              <a:schemeClr val="accent2"/>
            </a:solidFill>
          </a:ln>
        </p:spPr>
        <p:txBody>
          <a:bodyPr wrap="none" rtlCol="0">
            <a:spAutoFit/>
          </a:bodyPr>
          <a:lstStyle/>
          <a:p>
            <a:r>
              <a:rPr lang="en-US" altLang="ja-JP" u="sng" dirty="0" smtClean="0"/>
              <a:t>Real Time </a:t>
            </a:r>
            <a:r>
              <a:rPr kumimoji="1" lang="en-US" altLang="ja-JP" u="sng" dirty="0" smtClean="0"/>
              <a:t>Monitor</a:t>
            </a:r>
            <a:br>
              <a:rPr kumimoji="1" lang="en-US" altLang="ja-JP" u="sng" dirty="0" smtClean="0"/>
            </a:br>
            <a:r>
              <a:rPr lang="en-US" altLang="ja-JP" dirty="0" smtClean="0"/>
              <a:t>Quick Look</a:t>
            </a:r>
            <a:endParaRPr lang="en-US" altLang="ja-JP" dirty="0"/>
          </a:p>
        </p:txBody>
      </p:sp>
      <p:cxnSp>
        <p:nvCxnSpPr>
          <p:cNvPr id="33" name="直線矢印コネクタ 32"/>
          <p:cNvCxnSpPr>
            <a:stCxn id="7" idx="3"/>
            <a:endCxn id="30" idx="1"/>
          </p:cNvCxnSpPr>
          <p:nvPr/>
        </p:nvCxnSpPr>
        <p:spPr>
          <a:xfrm>
            <a:off x="5076056" y="3961630"/>
            <a:ext cx="432048" cy="656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5" name="角丸四角形 34"/>
          <p:cNvSpPr/>
          <p:nvPr/>
        </p:nvSpPr>
        <p:spPr>
          <a:xfrm>
            <a:off x="3862065" y="1868075"/>
            <a:ext cx="1487288" cy="11370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Uplink </a:t>
            </a:r>
            <a:br>
              <a:rPr kumimoji="1" lang="en-US" altLang="ja-JP" sz="2400" dirty="0" smtClean="0"/>
            </a:br>
            <a:r>
              <a:rPr kumimoji="1" lang="en-US" altLang="ja-JP" sz="2400" dirty="0" smtClean="0"/>
              <a:t>Source </a:t>
            </a:r>
            <a:br>
              <a:rPr kumimoji="1" lang="en-US" altLang="ja-JP" sz="2400" dirty="0" smtClean="0"/>
            </a:br>
            <a:r>
              <a:rPr kumimoji="1" lang="en-US" altLang="ja-JP" sz="2400" dirty="0" smtClean="0"/>
              <a:t>Files</a:t>
            </a:r>
          </a:p>
        </p:txBody>
      </p:sp>
      <p:sp>
        <p:nvSpPr>
          <p:cNvPr id="36" name="テキスト ボックス 35"/>
          <p:cNvSpPr txBox="1"/>
          <p:nvPr/>
        </p:nvSpPr>
        <p:spPr>
          <a:xfrm>
            <a:off x="6785482" y="2036468"/>
            <a:ext cx="1467518" cy="800219"/>
          </a:xfrm>
          <a:prstGeom prst="rect">
            <a:avLst/>
          </a:prstGeom>
          <a:noFill/>
          <a:ln>
            <a:solidFill>
              <a:schemeClr val="accent2"/>
            </a:solidFill>
          </a:ln>
        </p:spPr>
        <p:txBody>
          <a:bodyPr wrap="none" rtlCol="0">
            <a:spAutoFit/>
          </a:bodyPr>
          <a:lstStyle/>
          <a:p>
            <a:r>
              <a:rPr lang="en-US" altLang="ja-JP" u="sng" dirty="0" smtClean="0"/>
              <a:t>Obs. Planning</a:t>
            </a:r>
            <a:endParaRPr kumimoji="1" lang="en-US" altLang="ja-JP" u="sng" dirty="0" smtClean="0"/>
          </a:p>
          <a:p>
            <a:r>
              <a:rPr lang="en-US" altLang="ja-JP" sz="1400" dirty="0" smtClean="0"/>
              <a:t>Phys. Target</a:t>
            </a:r>
          </a:p>
          <a:p>
            <a:r>
              <a:rPr lang="en-US" altLang="ja-JP" sz="1400" dirty="0" smtClean="0"/>
              <a:t>Calibration Data</a:t>
            </a:r>
            <a:endParaRPr kumimoji="1" lang="en-US" altLang="ja-JP" sz="1400" dirty="0" smtClean="0"/>
          </a:p>
        </p:txBody>
      </p:sp>
      <p:cxnSp>
        <p:nvCxnSpPr>
          <p:cNvPr id="37" name="カギ線コネクタ 36"/>
          <p:cNvCxnSpPr>
            <a:stCxn id="35" idx="1"/>
            <a:endCxn id="28" idx="3"/>
          </p:cNvCxnSpPr>
          <p:nvPr/>
        </p:nvCxnSpPr>
        <p:spPr>
          <a:xfrm rot="10800000" flipV="1">
            <a:off x="2627785" y="2436578"/>
            <a:ext cx="1234281" cy="369501"/>
          </a:xfrm>
          <a:prstGeom prst="bentConnector3">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40" name="下矢印 39"/>
          <p:cNvSpPr/>
          <p:nvPr/>
        </p:nvSpPr>
        <p:spPr>
          <a:xfrm rot="10800000">
            <a:off x="1763689" y="1868075"/>
            <a:ext cx="351656" cy="552812"/>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直線矢印コネクタ 44"/>
          <p:cNvCxnSpPr>
            <a:stCxn id="36" idx="1"/>
            <a:endCxn id="35" idx="3"/>
          </p:cNvCxnSpPr>
          <p:nvPr/>
        </p:nvCxnSpPr>
        <p:spPr>
          <a:xfrm flipH="1">
            <a:off x="5349353" y="2436578"/>
            <a:ext cx="1436129"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カギ線コネクタ 52"/>
          <p:cNvCxnSpPr>
            <a:endCxn id="10" idx="1"/>
          </p:cNvCxnSpPr>
          <p:nvPr/>
        </p:nvCxnSpPr>
        <p:spPr>
          <a:xfrm rot="16200000" flipH="1">
            <a:off x="769002" y="4637986"/>
            <a:ext cx="781794" cy="34348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63" name="カギ線コネクタ 62"/>
          <p:cNvCxnSpPr>
            <a:stCxn id="30" idx="3"/>
            <a:endCxn id="36" idx="2"/>
          </p:cNvCxnSpPr>
          <p:nvPr/>
        </p:nvCxnSpPr>
        <p:spPr>
          <a:xfrm flipV="1">
            <a:off x="7433759" y="2836687"/>
            <a:ext cx="85482" cy="113150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5" name="カギ線コネクタ 1024"/>
          <p:cNvCxnSpPr>
            <a:stCxn id="23" idx="3"/>
            <a:endCxn id="36" idx="2"/>
          </p:cNvCxnSpPr>
          <p:nvPr/>
        </p:nvCxnSpPr>
        <p:spPr>
          <a:xfrm flipH="1" flipV="1">
            <a:off x="7519241" y="2836687"/>
            <a:ext cx="22753" cy="2363937"/>
          </a:xfrm>
          <a:prstGeom prst="bentConnector4">
            <a:avLst>
              <a:gd name="adj1" fmla="val -1004703"/>
              <a:gd name="adj2" fmla="val 51842"/>
            </a:avLst>
          </a:prstGeom>
          <a:ln>
            <a:tailEnd type="arrow"/>
          </a:ln>
        </p:spPr>
        <p:style>
          <a:lnRef idx="1">
            <a:schemeClr val="accent1"/>
          </a:lnRef>
          <a:fillRef idx="0">
            <a:schemeClr val="accent1"/>
          </a:fillRef>
          <a:effectRef idx="0">
            <a:schemeClr val="accent1"/>
          </a:effectRef>
          <a:fontRef idx="minor">
            <a:schemeClr val="tx1"/>
          </a:fontRef>
        </p:style>
      </p:cxnSp>
      <p:sp>
        <p:nvSpPr>
          <p:cNvPr id="67" name="角丸四角形 66"/>
          <p:cNvSpPr/>
          <p:nvPr/>
        </p:nvSpPr>
        <p:spPr>
          <a:xfrm>
            <a:off x="7812360" y="5301208"/>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Level1</a:t>
            </a:r>
            <a:endParaRPr kumimoji="1" lang="ja-JP" altLang="en-US" sz="2400" dirty="0"/>
          </a:p>
        </p:txBody>
      </p:sp>
      <p:cxnSp>
        <p:nvCxnSpPr>
          <p:cNvPr id="1028" name="カギ線コネクタ 1027"/>
          <p:cNvCxnSpPr>
            <a:stCxn id="23" idx="2"/>
            <a:endCxn id="67" idx="1"/>
          </p:cNvCxnSpPr>
          <p:nvPr/>
        </p:nvCxnSpPr>
        <p:spPr>
          <a:xfrm rot="16200000" flipH="1">
            <a:off x="7043700" y="4989748"/>
            <a:ext cx="250008" cy="128731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38" name="カギ線コネクタ 1037"/>
          <p:cNvCxnSpPr>
            <a:stCxn id="30" idx="0"/>
          </p:cNvCxnSpPr>
          <p:nvPr/>
        </p:nvCxnSpPr>
        <p:spPr>
          <a:xfrm rot="16200000" flipV="1">
            <a:off x="4282066" y="1456157"/>
            <a:ext cx="528274" cy="384945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角丸四角形 27"/>
          <p:cNvSpPr/>
          <p:nvPr/>
        </p:nvSpPr>
        <p:spPr>
          <a:xfrm>
            <a:off x="1209328" y="2348880"/>
            <a:ext cx="1418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t>Command </a:t>
            </a:r>
          </a:p>
          <a:p>
            <a:pPr algn="ctr"/>
            <a:r>
              <a:rPr kumimoji="1" lang="en-US" altLang="ja-JP" sz="2000" dirty="0" smtClean="0"/>
              <a:t>Uplink File</a:t>
            </a:r>
            <a:endParaRPr kumimoji="1" lang="ja-JP" altLang="en-US" sz="2000" dirty="0"/>
          </a:p>
        </p:txBody>
      </p:sp>
      <p:sp>
        <p:nvSpPr>
          <p:cNvPr id="9" name="スライド番号プレースホルダー 8"/>
          <p:cNvSpPr>
            <a:spLocks noGrp="1"/>
          </p:cNvSpPr>
          <p:nvPr>
            <p:ph type="sldNum" sz="quarter" idx="12"/>
          </p:nvPr>
        </p:nvSpPr>
        <p:spPr/>
        <p:txBody>
          <a:bodyPr/>
          <a:lstStyle/>
          <a:p>
            <a:fld id="{F1E2762D-A146-4C38-9955-315369967875}" type="slidenum">
              <a:rPr kumimoji="1" lang="ja-JP" altLang="en-US" smtClean="0"/>
              <a:t>7</a:t>
            </a:fld>
            <a:endParaRPr kumimoji="1" lang="ja-JP" altLang="en-US"/>
          </a:p>
        </p:txBody>
      </p:sp>
      <p:sp>
        <p:nvSpPr>
          <p:cNvPr id="38" name="テキスト ボックス 37"/>
          <p:cNvSpPr txBox="1"/>
          <p:nvPr/>
        </p:nvSpPr>
        <p:spPr>
          <a:xfrm>
            <a:off x="35496" y="6474822"/>
            <a:ext cx="5042671" cy="338554"/>
          </a:xfrm>
          <a:prstGeom prst="rect">
            <a:avLst/>
          </a:prstGeom>
          <a:noFill/>
          <a:ln>
            <a:noFill/>
          </a:ln>
        </p:spPr>
        <p:txBody>
          <a:bodyPr wrap="square" rtlCol="0">
            <a:spAutoFit/>
          </a:bodyPr>
          <a:lstStyle/>
          <a:p>
            <a:r>
              <a:rPr kumimoji="1" lang="en-US" altLang="ja-JP" sz="1600" dirty="0" smtClean="0"/>
              <a:t>GSE: Ground Support Equipment </a:t>
            </a:r>
            <a:endParaRPr lang="en-US" altLang="ja-JP" sz="1600" dirty="0" smtClean="0"/>
          </a:p>
        </p:txBody>
      </p:sp>
      <p:sp>
        <p:nvSpPr>
          <p:cNvPr id="34" name="正方形/長方形 33"/>
          <p:cNvSpPr/>
          <p:nvPr/>
        </p:nvSpPr>
        <p:spPr>
          <a:xfrm>
            <a:off x="3347864" y="1598197"/>
            <a:ext cx="5328592" cy="161477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18441116"/>
      </p:ext>
    </p:extLst>
  </p:cSld>
  <p:clrMapOvr>
    <a:masterClrMapping/>
  </p:clrMapOvr>
  <mc:AlternateContent xmlns:mc="http://schemas.openxmlformats.org/markup-compatibility/2006" xmlns:p14="http://schemas.microsoft.com/office/powerpoint/2010/main">
    <mc:Choice Requires="p14">
      <p:transition spd="slow" p14:dur="2000" advTm="7800"/>
    </mc:Choice>
    <mc:Fallback xmlns="">
      <p:transition spd="slow" advTm="78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20080"/>
          </a:xfrm>
        </p:spPr>
        <p:txBody>
          <a:bodyPr>
            <a:normAutofit fontScale="90000"/>
          </a:bodyPr>
          <a:lstStyle/>
          <a:p>
            <a:r>
              <a:rPr kumimoji="1" lang="en-US" altLang="ja-JP" dirty="0" smtClean="0"/>
              <a:t>Operation Planning</a:t>
            </a:r>
            <a:endParaRPr kumimoji="1" lang="ja-JP" altLang="en-US" dirty="0"/>
          </a:p>
        </p:txBody>
      </p:sp>
      <p:sp>
        <p:nvSpPr>
          <p:cNvPr id="5" name="スライド番号プレースホルダー 4"/>
          <p:cNvSpPr>
            <a:spLocks noGrp="1"/>
          </p:cNvSpPr>
          <p:nvPr>
            <p:ph type="sldNum" sz="quarter" idx="12"/>
          </p:nvPr>
        </p:nvSpPr>
        <p:spPr>
          <a:xfrm>
            <a:off x="6553200" y="6356350"/>
            <a:ext cx="2133600" cy="365125"/>
          </a:xfrm>
        </p:spPr>
        <p:txBody>
          <a:bodyPr/>
          <a:lstStyle/>
          <a:p>
            <a:fld id="{F1E2762D-A146-4C38-9955-315369967875}" type="slidenum">
              <a:rPr kumimoji="1" lang="ja-JP" altLang="en-US" smtClean="0"/>
              <a:t>8</a:t>
            </a:fld>
            <a:endParaRPr kumimoji="1" lang="ja-JP" altLang="en-US"/>
          </a:p>
        </p:txBody>
      </p:sp>
      <p:pic>
        <p:nvPicPr>
          <p:cNvPr id="6" name="図 5" descr="QLOrbISS.png"/>
          <p:cNvPicPr>
            <a:picLocks noChangeAspect="1"/>
          </p:cNvPicPr>
          <p:nvPr/>
        </p:nvPicPr>
        <p:blipFill rotWithShape="1">
          <a:blip r:embed="rId2" cstate="print">
            <a:extLst>
              <a:ext uri="{28A0092B-C50C-407E-A947-70E740481C1C}">
                <a14:useLocalDpi xmlns:a14="http://schemas.microsoft.com/office/drawing/2010/main" val="0"/>
              </a:ext>
            </a:extLst>
          </a:blip>
          <a:srcRect t="6231" b="25951"/>
          <a:stretch/>
        </p:blipFill>
        <p:spPr>
          <a:xfrm>
            <a:off x="1331640" y="4035972"/>
            <a:ext cx="6192688" cy="2687864"/>
          </a:xfrm>
          <a:prstGeom prst="rect">
            <a:avLst/>
          </a:prstGeom>
        </p:spPr>
      </p:pic>
      <p:sp>
        <p:nvSpPr>
          <p:cNvPr id="7" name="円/楕円 6"/>
          <p:cNvSpPr/>
          <p:nvPr/>
        </p:nvSpPr>
        <p:spPr>
          <a:xfrm>
            <a:off x="4427983" y="5163861"/>
            <a:ext cx="195455" cy="195455"/>
          </a:xfrm>
          <a:prstGeom prst="ellipse">
            <a:avLst/>
          </a:prstGeom>
          <a:solidFill>
            <a:schemeClr val="bg2">
              <a:alpha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円/楕円 7"/>
          <p:cNvSpPr/>
          <p:nvPr/>
        </p:nvSpPr>
        <p:spPr>
          <a:xfrm>
            <a:off x="2360320" y="5163861"/>
            <a:ext cx="195455" cy="195455"/>
          </a:xfrm>
          <a:prstGeom prst="ellipse">
            <a:avLst/>
          </a:prstGeom>
          <a:solidFill>
            <a:schemeClr val="bg2">
              <a:alpha val="5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cxnSp>
        <p:nvCxnSpPr>
          <p:cNvPr id="10" name="直線矢印コネクタ 9"/>
          <p:cNvCxnSpPr>
            <a:endCxn id="8" idx="7"/>
          </p:cNvCxnSpPr>
          <p:nvPr/>
        </p:nvCxnSpPr>
        <p:spPr>
          <a:xfrm flipH="1">
            <a:off x="2527151" y="4587797"/>
            <a:ext cx="5185485" cy="604688"/>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直線矢印コネクタ 11"/>
          <p:cNvCxnSpPr>
            <a:endCxn id="7" idx="6"/>
          </p:cNvCxnSpPr>
          <p:nvPr/>
        </p:nvCxnSpPr>
        <p:spPr>
          <a:xfrm flipH="1">
            <a:off x="4623438" y="4587797"/>
            <a:ext cx="3089198" cy="67379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 name="テキスト ボックス 14"/>
          <p:cNvSpPr txBox="1"/>
          <p:nvPr/>
        </p:nvSpPr>
        <p:spPr>
          <a:xfrm>
            <a:off x="7688556" y="4227757"/>
            <a:ext cx="1444113" cy="646331"/>
          </a:xfrm>
          <a:prstGeom prst="rect">
            <a:avLst/>
          </a:prstGeom>
          <a:noFill/>
        </p:spPr>
        <p:txBody>
          <a:bodyPr wrap="none" rtlCol="0">
            <a:spAutoFit/>
          </a:bodyPr>
          <a:lstStyle/>
          <a:p>
            <a:r>
              <a:rPr kumimoji="1" lang="en-US" altLang="ja-JP" dirty="0" smtClean="0"/>
              <a:t>Pedestal data</a:t>
            </a:r>
            <a:br>
              <a:rPr kumimoji="1" lang="en-US" altLang="ja-JP" dirty="0" smtClean="0"/>
            </a:br>
            <a:r>
              <a:rPr kumimoji="1" lang="en-US" altLang="ja-JP" dirty="0" smtClean="0"/>
              <a:t>acquisition</a:t>
            </a:r>
            <a:endParaRPr kumimoji="1" lang="ja-JP" altLang="en-US" dirty="0"/>
          </a:p>
        </p:txBody>
      </p:sp>
      <p:sp>
        <p:nvSpPr>
          <p:cNvPr id="27" name="テキスト ボックス 26"/>
          <p:cNvSpPr txBox="1"/>
          <p:nvPr/>
        </p:nvSpPr>
        <p:spPr>
          <a:xfrm>
            <a:off x="2148856" y="5955949"/>
            <a:ext cx="3296480" cy="369332"/>
          </a:xfrm>
          <a:prstGeom prst="rect">
            <a:avLst/>
          </a:prstGeom>
          <a:solidFill>
            <a:schemeClr val="bg1"/>
          </a:solidFill>
          <a:ln w="38100">
            <a:solidFill>
              <a:schemeClr val="tx1"/>
            </a:solidFill>
          </a:ln>
        </p:spPr>
        <p:txBody>
          <a:bodyPr wrap="none" rtlCol="0">
            <a:spAutoFit/>
          </a:bodyPr>
          <a:lstStyle/>
          <a:p>
            <a:r>
              <a:rPr kumimoji="1" lang="en-US" altLang="ja-JP" dirty="0" smtClean="0"/>
              <a:t>HE electron trigger is ALWAYS ON</a:t>
            </a:r>
            <a:endParaRPr kumimoji="1" lang="ja-JP" altLang="en-US" dirty="0"/>
          </a:p>
        </p:txBody>
      </p:sp>
      <p:sp>
        <p:nvSpPr>
          <p:cNvPr id="33" name="テキスト ボックス 32"/>
          <p:cNvSpPr txBox="1"/>
          <p:nvPr/>
        </p:nvSpPr>
        <p:spPr>
          <a:xfrm>
            <a:off x="7380312" y="5091853"/>
            <a:ext cx="1497526" cy="1200329"/>
          </a:xfrm>
          <a:prstGeom prst="rect">
            <a:avLst/>
          </a:prstGeom>
          <a:noFill/>
          <a:ln>
            <a:solidFill>
              <a:schemeClr val="tx1"/>
            </a:solidFill>
          </a:ln>
        </p:spPr>
        <p:txBody>
          <a:bodyPr wrap="none" rtlCol="0">
            <a:spAutoFit/>
          </a:bodyPr>
          <a:lstStyle/>
          <a:p>
            <a:r>
              <a:rPr kumimoji="1" lang="en-US" altLang="ja-JP" dirty="0" smtClean="0"/>
              <a:t>Schedule file</a:t>
            </a:r>
            <a:r>
              <a:rPr kumimoji="1" lang="ja-JP" altLang="en-US" dirty="0" smtClean="0"/>
              <a:t>：</a:t>
            </a:r>
            <a:r>
              <a:rPr lang="en-US" altLang="ja-JP" dirty="0" smtClean="0"/>
              <a:t/>
            </a:r>
            <a:br>
              <a:rPr lang="en-US" altLang="ja-JP" dirty="0" smtClean="0"/>
            </a:br>
            <a:r>
              <a:rPr lang="en-US" altLang="ja-JP" dirty="0" smtClean="0"/>
              <a:t>sequence of </a:t>
            </a:r>
            <a:br>
              <a:rPr lang="en-US" altLang="ja-JP" dirty="0" smtClean="0"/>
            </a:br>
            <a:r>
              <a:rPr lang="en-US" altLang="ja-JP" dirty="0" smtClean="0"/>
              <a:t>time and</a:t>
            </a:r>
            <a:br>
              <a:rPr lang="en-US" altLang="ja-JP" dirty="0" smtClean="0"/>
            </a:br>
            <a:r>
              <a:rPr lang="en-US" altLang="ja-JP" dirty="0" smtClean="0"/>
              <a:t> command</a:t>
            </a:r>
            <a:endParaRPr kumimoji="1" lang="en-US" altLang="ja-JP" dirty="0" smtClean="0"/>
          </a:p>
        </p:txBody>
      </p:sp>
      <p:sp>
        <p:nvSpPr>
          <p:cNvPr id="3" name="コンテンツ プレースホルダー 2"/>
          <p:cNvSpPr>
            <a:spLocks noGrp="1"/>
          </p:cNvSpPr>
          <p:nvPr>
            <p:ph idx="1"/>
          </p:nvPr>
        </p:nvSpPr>
        <p:spPr>
          <a:xfrm>
            <a:off x="323528" y="836712"/>
            <a:ext cx="8229600" cy="3295819"/>
          </a:xfrm>
        </p:spPr>
        <p:txBody>
          <a:bodyPr>
            <a:normAutofit fontScale="77500" lnSpcReduction="20000"/>
          </a:bodyPr>
          <a:lstStyle/>
          <a:p>
            <a:r>
              <a:rPr kumimoji="1" lang="en-US" altLang="ja-JP" dirty="0" smtClean="0"/>
              <a:t>Optimization of observation condition</a:t>
            </a:r>
          </a:p>
          <a:p>
            <a:pPr lvl="1"/>
            <a:r>
              <a:rPr lang="en-US" altLang="ja-JP" dirty="0"/>
              <a:t>Stable and </a:t>
            </a:r>
            <a:r>
              <a:rPr lang="en-US" altLang="ja-JP" dirty="0" smtClean="0"/>
              <a:t>continuous data taking to </a:t>
            </a:r>
            <a:r>
              <a:rPr lang="en-US" altLang="ja-JP" dirty="0"/>
              <a:t>accumulate </a:t>
            </a:r>
            <a:r>
              <a:rPr lang="en-US" altLang="ja-JP" dirty="0" smtClean="0"/>
              <a:t>HE electron events is the primary and the most important task of the nominal operation.</a:t>
            </a:r>
          </a:p>
          <a:p>
            <a:pPr lvl="1"/>
            <a:r>
              <a:rPr lang="en-US" altLang="ja-JP" dirty="0" smtClean="0"/>
              <a:t>Need to schedule calibrations runs (pedestal, penetrating p/He)</a:t>
            </a:r>
          </a:p>
          <a:p>
            <a:pPr lvl="1"/>
            <a:r>
              <a:rPr lang="en-US" altLang="ja-JP" dirty="0" smtClean="0"/>
              <a:t>We can think of other trigger mode as long as it does not affect high energy electron data statistics</a:t>
            </a:r>
          </a:p>
          <a:p>
            <a:r>
              <a:rPr lang="en-US" altLang="ja-JP" dirty="0" smtClean="0"/>
              <a:t>Every day observation plan</a:t>
            </a:r>
          </a:p>
          <a:p>
            <a:pPr lvl="1"/>
            <a:r>
              <a:rPr lang="en-US" altLang="ja-JP" dirty="0" smtClean="0"/>
              <a:t>realization with schedule command file</a:t>
            </a:r>
          </a:p>
          <a:p>
            <a:pPr lvl="2"/>
            <a:r>
              <a:rPr lang="en-US" altLang="ja-JP" dirty="0" smtClean="0"/>
              <a:t>changing of observation mode</a:t>
            </a:r>
            <a:endParaRPr lang="en-US" altLang="ja-JP" dirty="0"/>
          </a:p>
        </p:txBody>
      </p:sp>
    </p:spTree>
    <p:extLst>
      <p:ext uri="{BB962C8B-B14F-4D97-AF65-F5344CB8AC3E}">
        <p14:creationId xmlns:p14="http://schemas.microsoft.com/office/powerpoint/2010/main" val="369607213"/>
      </p:ext>
    </p:extLst>
  </p:cSld>
  <p:clrMapOvr>
    <a:masterClrMapping/>
  </p:clrMapOvr>
  <mc:AlternateContent xmlns:mc="http://schemas.openxmlformats.org/markup-compatibility/2006" xmlns:p14="http://schemas.microsoft.com/office/powerpoint/2010/main">
    <mc:Choice Requires="p14">
      <p:transition spd="slow" p14:dur="2000" advTm="70657"/>
    </mc:Choice>
    <mc:Fallback xmlns="">
      <p:transition spd="slow" advTm="70657"/>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6632"/>
            <a:ext cx="8229600" cy="706090"/>
          </a:xfrm>
        </p:spPr>
        <p:txBody>
          <a:bodyPr>
            <a:normAutofit/>
          </a:bodyPr>
          <a:lstStyle/>
          <a:p>
            <a:r>
              <a:rPr lang="en-US" altLang="ja-JP" sz="3600" dirty="0" smtClean="0"/>
              <a:t>CALET Ground System Dataflow Summary </a:t>
            </a:r>
            <a:endParaRPr kumimoji="1" lang="ja-JP" altLang="en-US" sz="3600" dirty="0"/>
          </a:p>
        </p:txBody>
      </p:sp>
      <p:sp>
        <p:nvSpPr>
          <p:cNvPr id="5" name="角丸四角形 4"/>
          <p:cNvSpPr/>
          <p:nvPr/>
        </p:nvSpPr>
        <p:spPr>
          <a:xfrm>
            <a:off x="3873624" y="4746847"/>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7" name="角丸四角形 6"/>
          <p:cNvSpPr/>
          <p:nvPr/>
        </p:nvSpPr>
        <p:spPr>
          <a:xfrm>
            <a:off x="3873624" y="3504430"/>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3" name="角丸四角形 2"/>
          <p:cNvSpPr/>
          <p:nvPr/>
        </p:nvSpPr>
        <p:spPr>
          <a:xfrm>
            <a:off x="323528" y="2132855"/>
            <a:ext cx="2664296" cy="4320481"/>
          </a:xfrm>
          <a:prstGeom prst="round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563888" y="1648500"/>
            <a:ext cx="4777680" cy="48048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テキスト ボックス 3"/>
          <p:cNvSpPr txBox="1"/>
          <p:nvPr/>
        </p:nvSpPr>
        <p:spPr>
          <a:xfrm>
            <a:off x="3563888" y="5991671"/>
            <a:ext cx="983346" cy="461665"/>
          </a:xfrm>
          <a:prstGeom prst="rect">
            <a:avLst/>
          </a:prstGeom>
          <a:noFill/>
        </p:spPr>
        <p:txBody>
          <a:bodyPr wrap="none" rtlCol="0">
            <a:spAutoFit/>
          </a:bodyPr>
          <a:lstStyle/>
          <a:p>
            <a:r>
              <a:rPr kumimoji="1" lang="en-US" altLang="ja-JP" sz="2400" dirty="0" smtClean="0"/>
              <a:t>WCOC</a:t>
            </a:r>
            <a:endParaRPr kumimoji="1" lang="ja-JP" altLang="en-US" sz="2400" dirty="0"/>
          </a:p>
        </p:txBody>
      </p:sp>
      <p:sp>
        <p:nvSpPr>
          <p:cNvPr id="10" name="角丸四角形 9"/>
          <p:cNvSpPr/>
          <p:nvPr/>
        </p:nvSpPr>
        <p:spPr>
          <a:xfrm>
            <a:off x="1331640" y="4743424"/>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Level0</a:t>
            </a:r>
            <a:endParaRPr kumimoji="1" lang="ja-JP" altLang="en-US" sz="2400" dirty="0"/>
          </a:p>
        </p:txBody>
      </p:sp>
      <p:sp>
        <p:nvSpPr>
          <p:cNvPr id="11" name="角丸四角形 10"/>
          <p:cNvSpPr/>
          <p:nvPr/>
        </p:nvSpPr>
        <p:spPr>
          <a:xfrm>
            <a:off x="438160" y="3501007"/>
            <a:ext cx="238394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dirty="0" smtClean="0"/>
              <a:t>Raw data</a:t>
            </a:r>
            <a:endParaRPr kumimoji="1" lang="ja-JP" altLang="en-US" sz="2400" dirty="0"/>
          </a:p>
        </p:txBody>
      </p:sp>
      <p:sp>
        <p:nvSpPr>
          <p:cNvPr id="12" name="下矢印 11"/>
          <p:cNvSpPr/>
          <p:nvPr/>
        </p:nvSpPr>
        <p:spPr>
          <a:xfrm>
            <a:off x="827584" y="1648501"/>
            <a:ext cx="321151" cy="1855929"/>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611560" y="1052735"/>
            <a:ext cx="2016224" cy="815340"/>
          </a:xfrm>
          <a:prstGeom prst="rect">
            <a:avLst/>
          </a:prstGeom>
          <a:solidFill>
            <a:schemeClr val="accent6"/>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smtClean="0">
                <a:solidFill>
                  <a:schemeClr val="bg1"/>
                </a:solidFill>
              </a:rPr>
              <a:t>CALET</a:t>
            </a:r>
            <a:br>
              <a:rPr lang="en-US" altLang="ja-JP" sz="2400" b="1" dirty="0" smtClean="0">
                <a:solidFill>
                  <a:schemeClr val="bg1"/>
                </a:solidFill>
              </a:rPr>
            </a:br>
            <a:r>
              <a:rPr lang="en-US" altLang="ja-JP" sz="2400" b="1" dirty="0" smtClean="0">
                <a:solidFill>
                  <a:schemeClr val="bg1"/>
                </a:solidFill>
              </a:rPr>
              <a:t> onboard ISS</a:t>
            </a:r>
            <a:endParaRPr kumimoji="1" lang="en-US" altLang="ja-JP" sz="2400" b="1" dirty="0" smtClean="0">
              <a:solidFill>
                <a:schemeClr val="bg1"/>
              </a:solidFill>
            </a:endParaRPr>
          </a:p>
        </p:txBody>
      </p:sp>
      <p:cxnSp>
        <p:nvCxnSpPr>
          <p:cNvPr id="16" name="直線矢印コネクタ 15"/>
          <p:cNvCxnSpPr>
            <a:stCxn id="11" idx="3"/>
            <a:endCxn id="7" idx="1"/>
          </p:cNvCxnSpPr>
          <p:nvPr/>
        </p:nvCxnSpPr>
        <p:spPr>
          <a:xfrm>
            <a:off x="2822104" y="3958207"/>
            <a:ext cx="1051520"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9" name="直線矢印コネクタ 18"/>
          <p:cNvCxnSpPr>
            <a:stCxn id="10" idx="3"/>
            <a:endCxn id="5" idx="1"/>
          </p:cNvCxnSpPr>
          <p:nvPr/>
        </p:nvCxnSpPr>
        <p:spPr>
          <a:xfrm>
            <a:off x="2534072" y="5200624"/>
            <a:ext cx="1339552"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5508104" y="4892847"/>
            <a:ext cx="2033890" cy="615553"/>
          </a:xfrm>
          <a:prstGeom prst="rect">
            <a:avLst/>
          </a:prstGeom>
          <a:noFill/>
          <a:ln>
            <a:solidFill>
              <a:schemeClr val="accent2"/>
            </a:solidFill>
          </a:ln>
        </p:spPr>
        <p:txBody>
          <a:bodyPr wrap="none" rtlCol="0">
            <a:spAutoFit/>
          </a:bodyPr>
          <a:lstStyle/>
          <a:p>
            <a:r>
              <a:rPr lang="en-US" altLang="ja-JP" u="sng" dirty="0"/>
              <a:t>Sci. Data </a:t>
            </a:r>
            <a:r>
              <a:rPr lang="en-US" altLang="ja-JP" u="sng" dirty="0" smtClean="0"/>
              <a:t>Processing</a:t>
            </a:r>
          </a:p>
          <a:p>
            <a:r>
              <a:rPr lang="en-US" altLang="ja-JP" sz="1600" dirty="0" smtClean="0"/>
              <a:t>Level0 to Level1</a:t>
            </a:r>
            <a:endParaRPr lang="ja-JP" altLang="en-US" sz="1600" dirty="0"/>
          </a:p>
        </p:txBody>
      </p:sp>
      <p:cxnSp>
        <p:nvCxnSpPr>
          <p:cNvPr id="25" name="直線矢印コネクタ 24"/>
          <p:cNvCxnSpPr>
            <a:stCxn id="5" idx="3"/>
            <a:endCxn id="23" idx="1"/>
          </p:cNvCxnSpPr>
          <p:nvPr/>
        </p:nvCxnSpPr>
        <p:spPr>
          <a:xfrm flipV="1">
            <a:off x="5076056" y="5200624"/>
            <a:ext cx="432048" cy="3423"/>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1" name="テキスト ボックス 30"/>
          <p:cNvSpPr txBox="1"/>
          <p:nvPr/>
        </p:nvSpPr>
        <p:spPr>
          <a:xfrm>
            <a:off x="582226" y="5991670"/>
            <a:ext cx="2189574" cy="461665"/>
          </a:xfrm>
          <a:prstGeom prst="rect">
            <a:avLst/>
          </a:prstGeom>
          <a:noFill/>
        </p:spPr>
        <p:txBody>
          <a:bodyPr wrap="none" rtlCol="0">
            <a:spAutoFit/>
          </a:bodyPr>
          <a:lstStyle/>
          <a:p>
            <a:r>
              <a:rPr kumimoji="1" lang="en-US" altLang="ja-JP" sz="2400" dirty="0" smtClean="0"/>
              <a:t>JAXA CALET GSE</a:t>
            </a:r>
            <a:endParaRPr kumimoji="1" lang="ja-JP" altLang="en-US" sz="2400" dirty="0"/>
          </a:p>
        </p:txBody>
      </p:sp>
      <p:sp>
        <p:nvSpPr>
          <p:cNvPr id="30" name="テキスト ボックス 29"/>
          <p:cNvSpPr txBox="1"/>
          <p:nvPr/>
        </p:nvSpPr>
        <p:spPr>
          <a:xfrm>
            <a:off x="5508104" y="3645024"/>
            <a:ext cx="1925655" cy="646331"/>
          </a:xfrm>
          <a:prstGeom prst="rect">
            <a:avLst/>
          </a:prstGeom>
          <a:noFill/>
          <a:ln>
            <a:solidFill>
              <a:schemeClr val="accent2"/>
            </a:solidFill>
          </a:ln>
        </p:spPr>
        <p:txBody>
          <a:bodyPr wrap="none" rtlCol="0">
            <a:spAutoFit/>
          </a:bodyPr>
          <a:lstStyle/>
          <a:p>
            <a:r>
              <a:rPr lang="en-US" altLang="ja-JP" u="sng" dirty="0" smtClean="0"/>
              <a:t>Real Time </a:t>
            </a:r>
            <a:r>
              <a:rPr kumimoji="1" lang="en-US" altLang="ja-JP" u="sng" dirty="0" smtClean="0"/>
              <a:t>Monitor</a:t>
            </a:r>
            <a:br>
              <a:rPr kumimoji="1" lang="en-US" altLang="ja-JP" u="sng" dirty="0" smtClean="0"/>
            </a:br>
            <a:r>
              <a:rPr lang="en-US" altLang="ja-JP" dirty="0" smtClean="0"/>
              <a:t>Quick Look</a:t>
            </a:r>
            <a:endParaRPr lang="en-US" altLang="ja-JP" dirty="0"/>
          </a:p>
        </p:txBody>
      </p:sp>
      <p:cxnSp>
        <p:nvCxnSpPr>
          <p:cNvPr id="33" name="直線矢印コネクタ 32"/>
          <p:cNvCxnSpPr>
            <a:stCxn id="7" idx="3"/>
            <a:endCxn id="30" idx="1"/>
          </p:cNvCxnSpPr>
          <p:nvPr/>
        </p:nvCxnSpPr>
        <p:spPr>
          <a:xfrm>
            <a:off x="5076056" y="3961630"/>
            <a:ext cx="432048" cy="6560"/>
          </a:xfrm>
          <a:prstGeom prst="straightConnector1">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35" name="角丸四角形 34"/>
          <p:cNvSpPr/>
          <p:nvPr/>
        </p:nvSpPr>
        <p:spPr>
          <a:xfrm>
            <a:off x="3862065" y="1868075"/>
            <a:ext cx="1487288" cy="11370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Uplink </a:t>
            </a:r>
            <a:br>
              <a:rPr kumimoji="1" lang="en-US" altLang="ja-JP" sz="2400" dirty="0" smtClean="0"/>
            </a:br>
            <a:r>
              <a:rPr kumimoji="1" lang="en-US" altLang="ja-JP" sz="2400" dirty="0" smtClean="0"/>
              <a:t>Source </a:t>
            </a:r>
            <a:br>
              <a:rPr kumimoji="1" lang="en-US" altLang="ja-JP" sz="2400" dirty="0" smtClean="0"/>
            </a:br>
            <a:r>
              <a:rPr kumimoji="1" lang="en-US" altLang="ja-JP" sz="2400" dirty="0" smtClean="0"/>
              <a:t>Files</a:t>
            </a:r>
          </a:p>
        </p:txBody>
      </p:sp>
      <p:sp>
        <p:nvSpPr>
          <p:cNvPr id="36" name="テキスト ボックス 35"/>
          <p:cNvSpPr txBox="1"/>
          <p:nvPr/>
        </p:nvSpPr>
        <p:spPr>
          <a:xfrm>
            <a:off x="6785482" y="2036468"/>
            <a:ext cx="1467518" cy="800219"/>
          </a:xfrm>
          <a:prstGeom prst="rect">
            <a:avLst/>
          </a:prstGeom>
          <a:noFill/>
          <a:ln>
            <a:solidFill>
              <a:schemeClr val="accent2"/>
            </a:solidFill>
          </a:ln>
        </p:spPr>
        <p:txBody>
          <a:bodyPr wrap="none" rtlCol="0">
            <a:spAutoFit/>
          </a:bodyPr>
          <a:lstStyle/>
          <a:p>
            <a:r>
              <a:rPr lang="en-US" altLang="ja-JP" u="sng" dirty="0" smtClean="0"/>
              <a:t>Obs. Planning</a:t>
            </a:r>
            <a:endParaRPr kumimoji="1" lang="en-US" altLang="ja-JP" u="sng" dirty="0" smtClean="0"/>
          </a:p>
          <a:p>
            <a:r>
              <a:rPr lang="en-US" altLang="ja-JP" sz="1400" dirty="0" smtClean="0"/>
              <a:t>Phys. Target</a:t>
            </a:r>
          </a:p>
          <a:p>
            <a:r>
              <a:rPr lang="en-US" altLang="ja-JP" sz="1400" dirty="0" smtClean="0"/>
              <a:t>Calibration Data</a:t>
            </a:r>
            <a:endParaRPr kumimoji="1" lang="en-US" altLang="ja-JP" sz="1400" dirty="0" smtClean="0"/>
          </a:p>
        </p:txBody>
      </p:sp>
      <p:cxnSp>
        <p:nvCxnSpPr>
          <p:cNvPr id="37" name="カギ線コネクタ 36"/>
          <p:cNvCxnSpPr>
            <a:stCxn id="35" idx="1"/>
            <a:endCxn id="28" idx="3"/>
          </p:cNvCxnSpPr>
          <p:nvPr/>
        </p:nvCxnSpPr>
        <p:spPr>
          <a:xfrm rot="10800000" flipV="1">
            <a:off x="2627785" y="2436578"/>
            <a:ext cx="1234281" cy="369501"/>
          </a:xfrm>
          <a:prstGeom prst="bentConnector3">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40" name="下矢印 39"/>
          <p:cNvSpPr/>
          <p:nvPr/>
        </p:nvSpPr>
        <p:spPr>
          <a:xfrm rot="10800000">
            <a:off x="1763689" y="1868075"/>
            <a:ext cx="351656" cy="552812"/>
          </a:xfrm>
          <a:prstGeom prst="downArrow">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直線矢印コネクタ 44"/>
          <p:cNvCxnSpPr>
            <a:stCxn id="36" idx="1"/>
            <a:endCxn id="35" idx="3"/>
          </p:cNvCxnSpPr>
          <p:nvPr/>
        </p:nvCxnSpPr>
        <p:spPr>
          <a:xfrm flipH="1">
            <a:off x="5349353" y="2436578"/>
            <a:ext cx="1436129" cy="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3" name="カギ線コネクタ 52"/>
          <p:cNvCxnSpPr>
            <a:endCxn id="10" idx="1"/>
          </p:cNvCxnSpPr>
          <p:nvPr/>
        </p:nvCxnSpPr>
        <p:spPr>
          <a:xfrm rot="16200000" flipH="1">
            <a:off x="769002" y="4637986"/>
            <a:ext cx="781794" cy="34348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63" name="カギ線コネクタ 62"/>
          <p:cNvCxnSpPr>
            <a:stCxn id="30" idx="3"/>
            <a:endCxn id="36" idx="2"/>
          </p:cNvCxnSpPr>
          <p:nvPr/>
        </p:nvCxnSpPr>
        <p:spPr>
          <a:xfrm flipV="1">
            <a:off x="7433759" y="2836687"/>
            <a:ext cx="85482" cy="1131503"/>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25" name="カギ線コネクタ 1024"/>
          <p:cNvCxnSpPr>
            <a:stCxn id="23" idx="3"/>
            <a:endCxn id="36" idx="2"/>
          </p:cNvCxnSpPr>
          <p:nvPr/>
        </p:nvCxnSpPr>
        <p:spPr>
          <a:xfrm flipH="1" flipV="1">
            <a:off x="7519241" y="2836687"/>
            <a:ext cx="22753" cy="2363937"/>
          </a:xfrm>
          <a:prstGeom prst="bentConnector4">
            <a:avLst>
              <a:gd name="adj1" fmla="val -1004703"/>
              <a:gd name="adj2" fmla="val 51842"/>
            </a:avLst>
          </a:prstGeom>
          <a:ln>
            <a:tailEnd type="arrow"/>
          </a:ln>
        </p:spPr>
        <p:style>
          <a:lnRef idx="1">
            <a:schemeClr val="accent1"/>
          </a:lnRef>
          <a:fillRef idx="0">
            <a:schemeClr val="accent1"/>
          </a:fillRef>
          <a:effectRef idx="0">
            <a:schemeClr val="accent1"/>
          </a:effectRef>
          <a:fontRef idx="minor">
            <a:schemeClr val="tx1"/>
          </a:fontRef>
        </p:style>
      </p:cxnSp>
      <p:sp>
        <p:nvSpPr>
          <p:cNvPr id="67" name="角丸四角形 66"/>
          <p:cNvSpPr/>
          <p:nvPr/>
        </p:nvSpPr>
        <p:spPr>
          <a:xfrm>
            <a:off x="7812360" y="5301208"/>
            <a:ext cx="120243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dirty="0" smtClean="0"/>
              <a:t>CALET</a:t>
            </a:r>
          </a:p>
          <a:p>
            <a:pPr algn="ctr"/>
            <a:r>
              <a:rPr kumimoji="1" lang="en-US" altLang="ja-JP" sz="2400" dirty="0" smtClean="0"/>
              <a:t>Level1</a:t>
            </a:r>
            <a:endParaRPr kumimoji="1" lang="ja-JP" altLang="en-US" sz="2400" dirty="0"/>
          </a:p>
        </p:txBody>
      </p:sp>
      <p:cxnSp>
        <p:nvCxnSpPr>
          <p:cNvPr id="1028" name="カギ線コネクタ 1027"/>
          <p:cNvCxnSpPr>
            <a:stCxn id="23" idx="2"/>
            <a:endCxn id="67" idx="1"/>
          </p:cNvCxnSpPr>
          <p:nvPr/>
        </p:nvCxnSpPr>
        <p:spPr>
          <a:xfrm rot="16200000" flipH="1">
            <a:off x="7043700" y="4989748"/>
            <a:ext cx="250008" cy="1287311"/>
          </a:xfrm>
          <a:prstGeom prst="bentConnector2">
            <a:avLst/>
          </a:prstGeom>
          <a:ln w="38100">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1038" name="カギ線コネクタ 1037"/>
          <p:cNvCxnSpPr>
            <a:stCxn id="30" idx="0"/>
          </p:cNvCxnSpPr>
          <p:nvPr/>
        </p:nvCxnSpPr>
        <p:spPr>
          <a:xfrm rot="16200000" flipV="1">
            <a:off x="4282066" y="1456157"/>
            <a:ext cx="528274" cy="3849459"/>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28" name="角丸四角形 27"/>
          <p:cNvSpPr/>
          <p:nvPr/>
        </p:nvSpPr>
        <p:spPr>
          <a:xfrm>
            <a:off x="1209328" y="2348880"/>
            <a:ext cx="1418456"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000" dirty="0" smtClean="0"/>
              <a:t>Command </a:t>
            </a:r>
          </a:p>
          <a:p>
            <a:pPr algn="ctr"/>
            <a:r>
              <a:rPr kumimoji="1" lang="en-US" altLang="ja-JP" sz="2000" dirty="0" smtClean="0"/>
              <a:t>Uplink File</a:t>
            </a:r>
            <a:endParaRPr kumimoji="1" lang="ja-JP" altLang="en-US" sz="2000" dirty="0"/>
          </a:p>
        </p:txBody>
      </p:sp>
      <p:sp>
        <p:nvSpPr>
          <p:cNvPr id="9" name="スライド番号プレースホルダー 8"/>
          <p:cNvSpPr>
            <a:spLocks noGrp="1"/>
          </p:cNvSpPr>
          <p:nvPr>
            <p:ph type="sldNum" sz="quarter" idx="12"/>
          </p:nvPr>
        </p:nvSpPr>
        <p:spPr/>
        <p:txBody>
          <a:bodyPr/>
          <a:lstStyle/>
          <a:p>
            <a:fld id="{F1E2762D-A146-4C38-9955-315369967875}" type="slidenum">
              <a:rPr kumimoji="1" lang="ja-JP" altLang="en-US" smtClean="0"/>
              <a:t>9</a:t>
            </a:fld>
            <a:endParaRPr kumimoji="1" lang="ja-JP" altLang="en-US"/>
          </a:p>
        </p:txBody>
      </p:sp>
      <p:sp>
        <p:nvSpPr>
          <p:cNvPr id="38" name="テキスト ボックス 37"/>
          <p:cNvSpPr txBox="1"/>
          <p:nvPr/>
        </p:nvSpPr>
        <p:spPr>
          <a:xfrm>
            <a:off x="35496" y="6474822"/>
            <a:ext cx="5042671" cy="338554"/>
          </a:xfrm>
          <a:prstGeom prst="rect">
            <a:avLst/>
          </a:prstGeom>
          <a:noFill/>
          <a:ln>
            <a:noFill/>
          </a:ln>
        </p:spPr>
        <p:txBody>
          <a:bodyPr wrap="square" rtlCol="0">
            <a:spAutoFit/>
          </a:bodyPr>
          <a:lstStyle/>
          <a:p>
            <a:r>
              <a:rPr kumimoji="1" lang="en-US" altLang="ja-JP" sz="1600" dirty="0" smtClean="0"/>
              <a:t>GSE: Ground Support Equipment </a:t>
            </a:r>
            <a:endParaRPr lang="en-US" altLang="ja-JP" sz="1600" dirty="0" smtClean="0"/>
          </a:p>
        </p:txBody>
      </p:sp>
      <p:sp>
        <p:nvSpPr>
          <p:cNvPr id="39" name="正方形/長方形 38"/>
          <p:cNvSpPr/>
          <p:nvPr/>
        </p:nvSpPr>
        <p:spPr>
          <a:xfrm>
            <a:off x="3347864" y="3304685"/>
            <a:ext cx="5328592" cy="127644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67785101"/>
      </p:ext>
    </p:extLst>
  </p:cSld>
  <p:clrMapOvr>
    <a:masterClrMapping/>
  </p:clrMapOvr>
  <mc:AlternateContent xmlns:mc="http://schemas.openxmlformats.org/markup-compatibility/2006" xmlns:p14="http://schemas.microsoft.com/office/powerpoint/2010/main">
    <mc:Choice Requires="p14">
      <p:transition spd="slow" p14:dur="2000" advTm="10463"/>
    </mc:Choice>
    <mc:Fallback xmlns="">
      <p:transition spd="slow" advTm="10463"/>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2|67.4"/>
</p:tagLst>
</file>

<file path=ppt/tags/tag2.xml><?xml version="1.0" encoding="utf-8"?>
<p:tagLst xmlns:a="http://schemas.openxmlformats.org/drawingml/2006/main" xmlns:r="http://schemas.openxmlformats.org/officeDocument/2006/relationships" xmlns:p="http://schemas.openxmlformats.org/presentationml/2006/main">
  <p:tag name="TIMING" val="|4.5"/>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6"/>
        </a:solidFill>
        <a:ln>
          <a:solidFill>
            <a:srgbClr val="FF0000"/>
          </a:solidFill>
        </a:ln>
      </a:spPr>
      <a:bodyPr rtlCol="0" anchor="ctr"/>
      <a:lstStyle>
        <a:defPPr algn="ctr">
          <a:defRPr kumimoji="1">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32763</TotalTime>
  <Words>2165</Words>
  <Application>Microsoft Office PowerPoint</Application>
  <PresentationFormat>画面に合わせる (4:3)</PresentationFormat>
  <Paragraphs>578</Paragraphs>
  <Slides>30</Slides>
  <Notes>22</Notes>
  <HiddenSlides>0</HiddenSlides>
  <MMClips>1</MMClips>
  <ScaleCrop>false</ScaleCrop>
  <HeadingPairs>
    <vt:vector size="4" baseType="variant">
      <vt:variant>
        <vt:lpstr>テーマ</vt:lpstr>
      </vt:variant>
      <vt:variant>
        <vt:i4>1</vt:i4>
      </vt:variant>
      <vt:variant>
        <vt:lpstr>スライド タイトル</vt:lpstr>
      </vt:variant>
      <vt:variant>
        <vt:i4>30</vt:i4>
      </vt:variant>
    </vt:vector>
  </HeadingPairs>
  <TitlesOfParts>
    <vt:vector size="31" baseType="lpstr">
      <vt:lpstr>Office ​​テーマ</vt:lpstr>
      <vt:lpstr>WCOC Status Waseda CALET Operations Center </vt:lpstr>
      <vt:lpstr>Contents</vt:lpstr>
      <vt:lpstr>CALET Dataflow (from Orbit to Ground)</vt:lpstr>
      <vt:lpstr>Mission Operation Image</vt:lpstr>
      <vt:lpstr>Mission Operation Method </vt:lpstr>
      <vt:lpstr>CALET Ground System Dataflow Summary </vt:lpstr>
      <vt:lpstr>CALET Ground System Dataflow Summary </vt:lpstr>
      <vt:lpstr>Operation Planning</vt:lpstr>
      <vt:lpstr>CALET Ground System Dataflow Summary </vt:lpstr>
      <vt:lpstr>Real Time Monitor</vt:lpstr>
      <vt:lpstr>Real Time Data Monitoring System</vt:lpstr>
      <vt:lpstr>QL Example: Summary Display</vt:lpstr>
      <vt:lpstr>QL Example: Event Display</vt:lpstr>
      <vt:lpstr>QL Example: Event Display [Integral Mode]</vt:lpstr>
      <vt:lpstr>QL Example: ISS Orbit Monitor   in World Geodetic System [WGS] </vt:lpstr>
      <vt:lpstr>QL Example: ISS Orbit Monitor   in Equatorial Coordinate System [ECS] </vt:lpstr>
      <vt:lpstr>QL Example: Trend Display</vt:lpstr>
      <vt:lpstr>CALET Ground System Dataflow Summary </vt:lpstr>
      <vt:lpstr>Analysis Procedure</vt:lpstr>
      <vt:lpstr>Analysis Procedure</vt:lpstr>
      <vt:lpstr>Analysis Procedure</vt:lpstr>
      <vt:lpstr>CALET Ground System Dataflow Summary </vt:lpstr>
      <vt:lpstr>CALET Ground System Dataflow Summary </vt:lpstr>
      <vt:lpstr>JAXA/WCOC IF Test：Screen shots</vt:lpstr>
      <vt:lpstr>JAXA/WCOC IF Test：Screen shots</vt:lpstr>
      <vt:lpstr>JAXA/WCOC IF Test：Screen shots</vt:lpstr>
      <vt:lpstr>CALET Ground System Dataflow Summary </vt:lpstr>
      <vt:lpstr>CALET Ground System Dataflow Summary </vt:lpstr>
      <vt:lpstr>Performance Test using  Simulated CALET Telemetry Data </vt:lpstr>
      <vt:lpstr>Summary and Prospects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asaoka</dc:creator>
  <cp:lastModifiedBy>asaoka</cp:lastModifiedBy>
  <cp:revision>349</cp:revision>
  <cp:lastPrinted>2014-09-18T03:05:45Z</cp:lastPrinted>
  <dcterms:created xsi:type="dcterms:W3CDTF">2014-08-30T09:27:35Z</dcterms:created>
  <dcterms:modified xsi:type="dcterms:W3CDTF">2014-10-15T14:58:48Z</dcterms:modified>
</cp:coreProperties>
</file>