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75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713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28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38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4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60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827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594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434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862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930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61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527D4-9948-4F02-9E02-4D12CF2B1100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CBF88-F987-4E4B-8A92-61FC26BFD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988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ja-JP" sz="4400" dirty="0" smtClean="0"/>
              <a:t>Expected </a:t>
            </a:r>
            <a:r>
              <a:rPr lang="en-US" altLang="ja-JP" sz="4400" dirty="0"/>
              <a:t>gamma-ray events in the CALET observations, and gamma-ray signals from </a:t>
            </a:r>
            <a:r>
              <a:rPr lang="en-US" altLang="ja-JP" sz="4400" dirty="0" err="1"/>
              <a:t>Kaluza</a:t>
            </a:r>
            <a:r>
              <a:rPr lang="en-US" altLang="ja-JP" sz="4400" dirty="0"/>
              <a:t>-Klein dark matter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sz="3200" dirty="0" smtClean="0"/>
              <a:t>Masaki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Mori</a:t>
            </a:r>
          </a:p>
          <a:p>
            <a:r>
              <a:rPr lang="en-US" altLang="ja-JP" dirty="0" smtClean="0"/>
              <a:t>Dept. Physical Sciences, </a:t>
            </a:r>
            <a:r>
              <a:rPr lang="en-US" altLang="ja-JP" dirty="0" err="1" smtClean="0"/>
              <a:t>Ritsumeikan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Univeristy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26899" y="5848539"/>
            <a:ext cx="5890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CALET TIM meeting, </a:t>
            </a:r>
            <a:r>
              <a:rPr kumimoji="1" lang="en-US" altLang="ja-JP" dirty="0" err="1" smtClean="0"/>
              <a:t>Waseda</a:t>
            </a:r>
            <a:r>
              <a:rPr kumimoji="1" lang="en-US" altLang="ja-JP" dirty="0" smtClean="0"/>
              <a:t> University, </a:t>
            </a:r>
            <a:r>
              <a:rPr kumimoji="1" lang="en-US" altLang="ja-JP" dirty="0" smtClean="0"/>
              <a:t>October 14-17, 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637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Statistics (1yr)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2891790" cy="435133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1FHL</a:t>
            </a:r>
          </a:p>
          <a:p>
            <a:pPr lvl="1"/>
            <a:r>
              <a:rPr lang="en-US" altLang="ja-JP" dirty="0" smtClean="0"/>
              <a:t>616 photons</a:t>
            </a:r>
            <a:br>
              <a:rPr lang="en-US" altLang="ja-JP" dirty="0" smtClean="0"/>
            </a:br>
            <a:r>
              <a:rPr lang="en-US" altLang="ja-JP" dirty="0" smtClean="0"/>
              <a:t>(from 239 sources)</a:t>
            </a:r>
          </a:p>
          <a:p>
            <a:pPr lvl="1"/>
            <a:r>
              <a:rPr lang="en-US" altLang="ja-JP" dirty="0" smtClean="0"/>
              <a:t>31 sources (&gt;4 events)</a:t>
            </a:r>
          </a:p>
          <a:p>
            <a:r>
              <a:rPr kumimoji="1" lang="en-US" altLang="ja-JP" dirty="0" smtClean="0"/>
              <a:t>Galactic diffuse</a:t>
            </a:r>
          </a:p>
          <a:p>
            <a:pPr lvl="1"/>
            <a:r>
              <a:rPr lang="en-US" altLang="ja-JP" dirty="0" smtClean="0"/>
              <a:t>3480 photons</a:t>
            </a:r>
          </a:p>
          <a:p>
            <a:r>
              <a:rPr lang="en-US" altLang="ja-JP" dirty="0" smtClean="0"/>
              <a:t>Isotropic diffuse</a:t>
            </a:r>
          </a:p>
          <a:p>
            <a:pPr lvl="1"/>
            <a:r>
              <a:rPr kumimoji="1" lang="en-US" altLang="ja-JP" dirty="0" smtClean="0"/>
              <a:t>353 photons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643062"/>
            <a:ext cx="5791200" cy="425767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507868" y="230190"/>
            <a:ext cx="1321807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Preliminary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53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Expected number of events for extragalactic </a:t>
            </a:r>
            <a:r>
              <a:rPr lang="en-US" altLang="ja-JP" dirty="0"/>
              <a:t>diffuse emission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LAT (</a:t>
            </a:r>
            <a:r>
              <a:rPr lang="en-US" altLang="ja-JP" dirty="0" err="1" smtClean="0"/>
              <a:t>Phys.Rev.Lett</a:t>
            </a:r>
            <a:r>
              <a:rPr lang="en-US" altLang="ja-JP" dirty="0"/>
              <a:t>. 104, 101101 (2011</a:t>
            </a:r>
            <a:r>
              <a:rPr lang="en-US" altLang="ja-JP" dirty="0" smtClean="0"/>
              <a:t>))</a:t>
            </a:r>
            <a:endParaRPr lang="en-US" altLang="ja-JP" dirty="0"/>
          </a:p>
          <a:p>
            <a:pPr lvl="1"/>
            <a:r>
              <a:rPr kumimoji="1" lang="en-US" altLang="ja-JP" dirty="0" smtClean="0"/>
              <a:t>1.03</a:t>
            </a:r>
            <a:r>
              <a:rPr kumimoji="1" lang="en-US" altLang="ja-JP" dirty="0" smtClean="0">
                <a:sym typeface="Symbol" panose="05050102010706020507" pitchFamily="18" charset="2"/>
              </a:rPr>
              <a:t></a:t>
            </a:r>
            <a:r>
              <a:rPr kumimoji="1" lang="en-US" altLang="ja-JP" dirty="0" smtClean="0"/>
              <a:t>10</a:t>
            </a:r>
            <a:r>
              <a:rPr kumimoji="1" lang="en-US" altLang="ja-JP" baseline="30000" dirty="0" smtClean="0"/>
              <a:t>-5</a:t>
            </a:r>
            <a:r>
              <a:rPr kumimoji="1" lang="en-US" altLang="ja-JP" dirty="0" smtClean="0"/>
              <a:t> cm</a:t>
            </a:r>
            <a:r>
              <a:rPr kumimoji="1" lang="en-US" altLang="ja-JP" baseline="30000" dirty="0" smtClean="0"/>
              <a:t>-2</a:t>
            </a:r>
            <a:r>
              <a:rPr kumimoji="1" lang="en-US" altLang="ja-JP" dirty="0" smtClean="0"/>
              <a:t>s</a:t>
            </a:r>
            <a:r>
              <a:rPr kumimoji="1" lang="en-US" altLang="ja-JP" baseline="30000" dirty="0" smtClean="0"/>
              <a:t>-1</a:t>
            </a:r>
            <a:r>
              <a:rPr kumimoji="1" lang="en-US" altLang="ja-JP" dirty="0" smtClean="0"/>
              <a:t>sr</a:t>
            </a:r>
            <a:r>
              <a:rPr kumimoji="1" lang="en-US" altLang="ja-JP" baseline="30000" dirty="0" smtClean="0"/>
              <a:t>-1</a:t>
            </a:r>
            <a:r>
              <a:rPr kumimoji="1" lang="en-US" altLang="ja-JP" dirty="0" smtClean="0"/>
              <a:t> (&gt;100MeV), </a:t>
            </a:r>
            <a:r>
              <a:rPr kumimoji="1" lang="en-US" altLang="ja-JP" dirty="0" smtClean="0">
                <a:sym typeface="Symbol" panose="05050102010706020507" pitchFamily="18" charset="2"/>
              </a:rPr>
              <a:t>=2.41</a:t>
            </a:r>
          </a:p>
          <a:p>
            <a:r>
              <a:rPr lang="en-US" altLang="ja-JP" dirty="0" smtClean="0">
                <a:sym typeface="Symbol" panose="05050102010706020507" pitchFamily="18" charset="2"/>
              </a:rPr>
              <a:t>Exposure (5.8-6.5)</a:t>
            </a:r>
            <a:r>
              <a:rPr lang="en-US" altLang="ja-JP" dirty="0" smtClean="0"/>
              <a:t>10</a:t>
            </a:r>
            <a:r>
              <a:rPr lang="en-US" altLang="ja-JP" baseline="30000" dirty="0" smtClean="0"/>
              <a:t>9</a:t>
            </a:r>
            <a:r>
              <a:rPr lang="en-US" altLang="ja-JP" dirty="0" smtClean="0"/>
              <a:t> cm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s [“DIFFUSE” class]</a:t>
            </a:r>
          </a:p>
          <a:p>
            <a:pPr lvl="1"/>
            <a:r>
              <a:rPr lang="ja-JP" altLang="en-US" dirty="0" smtClean="0">
                <a:sym typeface="Symbol" panose="05050102010706020507" pitchFamily="18" charset="2"/>
              </a:rPr>
              <a:t> </a:t>
            </a:r>
            <a:r>
              <a:rPr lang="en-US" altLang="ja-JP" dirty="0" smtClean="0">
                <a:sym typeface="Symbol" panose="05050102010706020507" pitchFamily="18" charset="2"/>
              </a:rPr>
              <a:t>6</a:t>
            </a:r>
            <a:r>
              <a:rPr lang="en-US" altLang="ja-JP" dirty="0"/>
              <a:t>10</a:t>
            </a:r>
            <a:r>
              <a:rPr lang="en-US" altLang="ja-JP" baseline="30000" dirty="0"/>
              <a:t>9</a:t>
            </a:r>
            <a:r>
              <a:rPr lang="en-US" altLang="ja-JP" dirty="0"/>
              <a:t> </a:t>
            </a:r>
            <a:r>
              <a:rPr lang="en-US" altLang="ja-JP" dirty="0" smtClean="0"/>
              <a:t>cm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s, 4</a:t>
            </a:r>
            <a:r>
              <a:rPr lang="en-US" altLang="ja-JP" dirty="0" smtClean="0">
                <a:sym typeface="Symbol" panose="05050102010706020507" pitchFamily="18" charset="2"/>
              </a:rPr>
              <a:t>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sr</a:t>
            </a: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1342931" y="3841938"/>
          <a:ext cx="7031524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5616"/>
                <a:gridCol w="2046083"/>
                <a:gridCol w="1493821"/>
                <a:gridCol w="1186004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E_threshold</a:t>
                      </a:r>
                      <a:r>
                        <a:rPr kumimoji="1" lang="en-US" altLang="ja-JP" baseline="0" dirty="0" smtClean="0"/>
                        <a:t> (</a:t>
                      </a:r>
                      <a:r>
                        <a:rPr kumimoji="1" lang="en-US" altLang="ja-JP" baseline="0" dirty="0" err="1" smtClean="0"/>
                        <a:t>GeV</a:t>
                      </a:r>
                      <a:r>
                        <a:rPr kumimoji="1" lang="en-US" altLang="ja-JP" baseline="0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Events/</a:t>
                      </a:r>
                      <a:r>
                        <a:rPr kumimoji="1" lang="en-US" altLang="ja-JP" dirty="0" err="1" smtClean="0"/>
                        <a:t>yr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Moiseev</a:t>
                      </a:r>
                      <a:r>
                        <a:rPr kumimoji="1" lang="en-US" altLang="ja-JP" dirty="0" smtClean="0"/>
                        <a:t> (ICRC #627)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Mori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0.1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8.14</a:t>
                      </a:r>
                      <a:r>
                        <a:rPr lang="en-US" altLang="ja-JP" dirty="0" smtClean="0"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ja-JP" dirty="0" smtClean="0"/>
                        <a:t>10</a:t>
                      </a:r>
                      <a:r>
                        <a:rPr lang="en-US" altLang="ja-JP" baseline="30000" dirty="0" smtClean="0"/>
                        <a:t>5</a:t>
                      </a:r>
                      <a:r>
                        <a:rPr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1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3.02</a:t>
                      </a:r>
                      <a:r>
                        <a:rPr lang="en-US" altLang="ja-JP" dirty="0" smtClean="0"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ja-JP" dirty="0" smtClean="0"/>
                        <a:t>10</a:t>
                      </a:r>
                      <a:r>
                        <a:rPr lang="en-US" altLang="ja-JP" baseline="30000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20,000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5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ym typeface="Symbol" panose="05050102010706020507" pitchFamily="18" charset="2"/>
                        </a:rPr>
                        <a:t>3,1</a:t>
                      </a:r>
                      <a:r>
                        <a:rPr lang="en-US" altLang="ja-JP" dirty="0" smtClean="0">
                          <a:sym typeface="Symbol" panose="05050102010706020507" pitchFamily="18" charset="2"/>
                        </a:rPr>
                        <a:t>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7,000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10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1,200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12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353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7607456" y="180460"/>
            <a:ext cx="1321807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Preliminary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63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Galactic diffuse emission – </a:t>
            </a:r>
            <a:r>
              <a:rPr lang="en-US" altLang="ja-JP" sz="4000" dirty="0" smtClean="0"/>
              <a:t>simple model </a:t>
            </a:r>
            <a:r>
              <a:rPr kumimoji="1" lang="en-US" altLang="ja-JP" sz="4000" dirty="0" smtClean="0"/>
              <a:t>calculation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LAT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ApJ</a:t>
            </a:r>
            <a:r>
              <a:rPr lang="en-US" altLang="ja-JP" dirty="0" smtClean="0"/>
              <a:t> 750:3 (2012))</a:t>
            </a:r>
          </a:p>
          <a:p>
            <a:pPr lvl="1"/>
            <a:r>
              <a:rPr kumimoji="1" lang="en-US" altLang="ja-JP" dirty="0" smtClean="0">
                <a:sym typeface="Symbol" panose="05050102010706020507" pitchFamily="18" charset="2"/>
              </a:rPr>
              <a:t>Fig.20&amp;21</a:t>
            </a:r>
            <a:r>
              <a:rPr kumimoji="1" lang="ja-JP" altLang="en-US" dirty="0" smtClean="0">
                <a:sym typeface="Symbol" panose="05050102010706020507" pitchFamily="18" charset="2"/>
              </a:rPr>
              <a:t> </a:t>
            </a:r>
            <a:r>
              <a:rPr kumimoji="1" lang="en-US" altLang="ja-JP" dirty="0" smtClean="0">
                <a:sym typeface="Symbol" panose="05050102010706020507" pitchFamily="18" charset="2"/>
              </a:rPr>
              <a:t>simple model 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39" y="2960678"/>
            <a:ext cx="4575614" cy="285414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750313" y="6147813"/>
            <a:ext cx="4139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ym typeface="Symbol" panose="05050102010706020507" pitchFamily="18" charset="2"/>
              </a:rPr>
              <a:t> </a:t>
            </a:r>
            <a:r>
              <a:rPr kumimoji="1" lang="en-US" altLang="ja-JP" dirty="0" smtClean="0"/>
              <a:t>Total 2.0</a:t>
            </a:r>
            <a:r>
              <a:rPr kumimoji="1" lang="en-US" altLang="ja-JP" dirty="0" smtClean="0">
                <a:sym typeface="Symbol" panose="05050102010706020507" pitchFamily="18" charset="2"/>
              </a:rPr>
              <a:t>10</a:t>
            </a:r>
            <a:r>
              <a:rPr kumimoji="1" lang="en-US" altLang="ja-JP" baseline="30000" dirty="0" smtClean="0">
                <a:sym typeface="Symbol" panose="05050102010706020507" pitchFamily="18" charset="2"/>
              </a:rPr>
              <a:t>-4</a:t>
            </a:r>
            <a:r>
              <a:rPr kumimoji="1" lang="en-US" altLang="ja-JP" dirty="0" smtClean="0">
                <a:sym typeface="Symbol" panose="05050102010706020507" pitchFamily="18" charset="2"/>
              </a:rPr>
              <a:t> cm</a:t>
            </a:r>
            <a:r>
              <a:rPr kumimoji="1" lang="en-US" altLang="ja-JP" baseline="30000" dirty="0" smtClean="0">
                <a:sym typeface="Symbol" panose="05050102010706020507" pitchFamily="18" charset="2"/>
              </a:rPr>
              <a:t>-2</a:t>
            </a:r>
            <a:r>
              <a:rPr kumimoji="1" lang="en-US" altLang="ja-JP" dirty="0" smtClean="0">
                <a:sym typeface="Symbol" panose="05050102010706020507" pitchFamily="18" charset="2"/>
              </a:rPr>
              <a:t>s</a:t>
            </a:r>
            <a:r>
              <a:rPr kumimoji="1" lang="en-US" altLang="ja-JP" baseline="30000" dirty="0" smtClean="0">
                <a:sym typeface="Symbol" panose="05050102010706020507" pitchFamily="18" charset="2"/>
              </a:rPr>
              <a:t>-1</a:t>
            </a:r>
            <a:r>
              <a:rPr kumimoji="1" lang="en-US" altLang="ja-JP" dirty="0" smtClean="0">
                <a:sym typeface="Symbol" panose="05050102010706020507" pitchFamily="18" charset="2"/>
              </a:rPr>
              <a:t> (</a:t>
            </a:r>
            <a:r>
              <a:rPr kumimoji="1" lang="en-US" altLang="ja-JP" dirty="0" smtClean="0"/>
              <a:t>200-1600MeV)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2953" y="1846912"/>
            <a:ext cx="3675613" cy="311589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599013" y="5036026"/>
            <a:ext cx="3147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J(E) </a:t>
            </a:r>
            <a:r>
              <a:rPr lang="en-US" altLang="ja-JP" dirty="0" smtClean="0">
                <a:sym typeface="Symbol" panose="05050102010706020507" pitchFamily="18" charset="2"/>
              </a:rPr>
              <a:t> </a:t>
            </a:r>
            <a:r>
              <a:rPr lang="en-US" altLang="ja-JP" i="1" dirty="0" smtClean="0">
                <a:sym typeface="Symbol" panose="05050102010706020507" pitchFamily="18" charset="2"/>
              </a:rPr>
              <a:t>E</a:t>
            </a:r>
            <a:r>
              <a:rPr lang="en-US" altLang="ja-JP" baseline="30000" dirty="0" smtClean="0">
                <a:sym typeface="Symbol" panose="05050102010706020507" pitchFamily="18" charset="2"/>
              </a:rPr>
              <a:t>-1.9</a:t>
            </a:r>
            <a:r>
              <a:rPr lang="en-US" altLang="ja-JP" dirty="0" smtClean="0">
                <a:sym typeface="Symbol" panose="05050102010706020507" pitchFamily="18" charset="2"/>
              </a:rPr>
              <a:t> (</a:t>
            </a:r>
            <a:r>
              <a:rPr lang="en-US" altLang="ja-JP" i="1" dirty="0" smtClean="0">
                <a:sym typeface="Symbol" panose="05050102010706020507" pitchFamily="18" charset="2"/>
              </a:rPr>
              <a:t>E</a:t>
            </a:r>
            <a:r>
              <a:rPr lang="en-US" altLang="ja-JP" dirty="0" smtClean="0">
                <a:sym typeface="Symbol" panose="05050102010706020507" pitchFamily="18" charset="2"/>
              </a:rPr>
              <a:t>&lt;540 MeV)</a:t>
            </a:r>
          </a:p>
          <a:p>
            <a:r>
              <a:rPr kumimoji="1" lang="en-US" altLang="ja-JP" dirty="0">
                <a:sym typeface="Symbol" panose="05050102010706020507" pitchFamily="18" charset="2"/>
              </a:rPr>
              <a:t> </a:t>
            </a:r>
            <a:r>
              <a:rPr kumimoji="1" lang="en-US" altLang="ja-JP" dirty="0" smtClean="0">
                <a:sym typeface="Symbol" panose="05050102010706020507" pitchFamily="18" charset="2"/>
              </a:rPr>
              <a:t>           </a:t>
            </a:r>
            <a:r>
              <a:rPr kumimoji="1" lang="en-US" altLang="ja-JP" i="1" dirty="0" smtClean="0">
                <a:sym typeface="Symbol" panose="05050102010706020507" pitchFamily="18" charset="2"/>
              </a:rPr>
              <a:t>E</a:t>
            </a:r>
            <a:r>
              <a:rPr kumimoji="1" lang="en-US" altLang="ja-JP" baseline="30000" dirty="0" smtClean="0">
                <a:sym typeface="Symbol" panose="05050102010706020507" pitchFamily="18" charset="2"/>
              </a:rPr>
              <a:t>-2.3</a:t>
            </a:r>
            <a:r>
              <a:rPr kumimoji="1" lang="en-US" altLang="ja-JP" dirty="0" smtClean="0">
                <a:sym typeface="Symbol" panose="05050102010706020507" pitchFamily="18" charset="2"/>
              </a:rPr>
              <a:t> (540&lt;</a:t>
            </a:r>
            <a:r>
              <a:rPr kumimoji="1" lang="en-US" altLang="ja-JP" i="1" dirty="0" smtClean="0">
                <a:sym typeface="Symbol" panose="05050102010706020507" pitchFamily="18" charset="2"/>
              </a:rPr>
              <a:t>E</a:t>
            </a:r>
            <a:r>
              <a:rPr kumimoji="1" lang="en-US" altLang="ja-JP" dirty="0" smtClean="0">
                <a:sym typeface="Symbol" panose="05050102010706020507" pitchFamily="18" charset="2"/>
              </a:rPr>
              <a:t>&lt;1400 MeV)</a:t>
            </a:r>
          </a:p>
          <a:p>
            <a:r>
              <a:rPr lang="en-US" altLang="ja-JP" dirty="0">
                <a:sym typeface="Symbol" panose="05050102010706020507" pitchFamily="18" charset="2"/>
              </a:rPr>
              <a:t> </a:t>
            </a:r>
            <a:r>
              <a:rPr lang="en-US" altLang="ja-JP" dirty="0" smtClean="0">
                <a:sym typeface="Symbol" panose="05050102010706020507" pitchFamily="18" charset="2"/>
              </a:rPr>
              <a:t>           </a:t>
            </a:r>
            <a:r>
              <a:rPr lang="en-US" altLang="ja-JP" i="1" dirty="0" smtClean="0">
                <a:sym typeface="Symbol" panose="05050102010706020507" pitchFamily="18" charset="2"/>
              </a:rPr>
              <a:t>E</a:t>
            </a:r>
            <a:r>
              <a:rPr lang="en-US" altLang="ja-JP" baseline="30000" dirty="0" smtClean="0">
                <a:sym typeface="Symbol" panose="05050102010706020507" pitchFamily="18" charset="2"/>
              </a:rPr>
              <a:t>-2.65</a:t>
            </a:r>
            <a:r>
              <a:rPr lang="en-US" altLang="ja-JP" dirty="0" smtClean="0">
                <a:sym typeface="Symbol" panose="05050102010706020507" pitchFamily="18" charset="2"/>
              </a:rPr>
              <a:t> (</a:t>
            </a:r>
            <a:r>
              <a:rPr lang="en-US" altLang="ja-JP" i="1" dirty="0" smtClean="0">
                <a:sym typeface="Symbol" panose="05050102010706020507" pitchFamily="18" charset="2"/>
              </a:rPr>
              <a:t>E</a:t>
            </a:r>
            <a:r>
              <a:rPr lang="en-US" altLang="ja-JP" dirty="0" smtClean="0">
                <a:sym typeface="Symbol" panose="05050102010706020507" pitchFamily="18" charset="2"/>
              </a:rPr>
              <a:t>&gt;1400 MeV)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62451" y="5558155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Galactic longitude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339" y="5369521"/>
            <a:ext cx="1375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Galactic latitude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7903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Expected number of events for Galactic diffuse </a:t>
            </a:r>
            <a:r>
              <a:rPr lang="en-US" altLang="ja-JP" dirty="0" smtClean="0"/>
              <a:t>emission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1261450" y="2004084"/>
          <a:ext cx="6931936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669"/>
                <a:gridCol w="1828800"/>
                <a:gridCol w="1367073"/>
                <a:gridCol w="1421394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E_threshold</a:t>
                      </a:r>
                      <a:r>
                        <a:rPr kumimoji="1" lang="en-US" altLang="ja-JP" baseline="0" dirty="0" smtClean="0"/>
                        <a:t> (</a:t>
                      </a:r>
                      <a:r>
                        <a:rPr kumimoji="1" lang="en-US" altLang="ja-JP" baseline="0" dirty="0" err="1" smtClean="0"/>
                        <a:t>GeV</a:t>
                      </a:r>
                      <a:r>
                        <a:rPr kumimoji="1" lang="en-US" altLang="ja-JP" baseline="0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Events/</a:t>
                      </a:r>
                      <a:r>
                        <a:rPr kumimoji="1" lang="en-US" altLang="ja-JP" dirty="0" err="1" smtClean="0"/>
                        <a:t>yr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Moiseev</a:t>
                      </a:r>
                      <a:r>
                        <a:rPr kumimoji="1" lang="en-US" altLang="ja-JP" dirty="0" smtClean="0"/>
                        <a:t> (ICRC #627)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Mori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1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1.64</a:t>
                      </a:r>
                      <a:r>
                        <a:rPr lang="en-US" altLang="ja-JP" dirty="0" smtClean="0"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ja-JP" dirty="0" smtClean="0"/>
                        <a:t>10</a:t>
                      </a:r>
                      <a:r>
                        <a:rPr lang="en-US" altLang="ja-JP" baseline="30000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1.2</a:t>
                      </a:r>
                      <a:r>
                        <a:rPr lang="en-US" altLang="ja-JP" dirty="0" smtClean="0"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ja-JP" dirty="0" smtClean="0"/>
                        <a:t>10</a:t>
                      </a:r>
                      <a:r>
                        <a:rPr lang="en-US" altLang="ja-JP" baseline="30000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5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ym typeface="Symbol" panose="05050102010706020507" pitchFamily="18" charset="2"/>
                        </a:rPr>
                        <a:t>1.18</a:t>
                      </a:r>
                      <a:r>
                        <a:rPr lang="en-US" altLang="ja-JP" dirty="0" smtClean="0"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ja-JP" dirty="0" smtClean="0"/>
                        <a:t>10</a:t>
                      </a:r>
                      <a:r>
                        <a:rPr lang="en-US" altLang="ja-JP" baseline="30000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2.5</a:t>
                      </a:r>
                      <a:r>
                        <a:rPr lang="en-US" altLang="ja-JP" dirty="0" smtClean="0"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ja-JP" dirty="0" smtClean="0"/>
                        <a:t>10</a:t>
                      </a:r>
                      <a:r>
                        <a:rPr lang="en-US" altLang="ja-JP" baseline="30000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10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3,770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12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2,794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3,480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7731658" y="112496"/>
            <a:ext cx="1321807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Preliminary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1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Kaluza</a:t>
            </a:r>
            <a:r>
              <a:rPr kumimoji="1" lang="en-US" altLang="ja-JP" dirty="0" smtClean="0"/>
              <a:t>-Klein dark matter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Assuming UED (Universal Extra Dimension)</a:t>
            </a:r>
          </a:p>
          <a:p>
            <a:pPr lvl="1"/>
            <a:r>
              <a:rPr lang="en-US" altLang="ja-JP" dirty="0" smtClean="0"/>
              <a:t>One extra dimension</a:t>
            </a:r>
          </a:p>
          <a:p>
            <a:r>
              <a:rPr lang="en-US" altLang="ja-JP" dirty="0" smtClean="0"/>
              <a:t>Mass of </a:t>
            </a:r>
            <a:r>
              <a:rPr lang="en-US" altLang="ja-JP" dirty="0" err="1" smtClean="0"/>
              <a:t>Kaluza</a:t>
            </a:r>
            <a:r>
              <a:rPr lang="en-US" altLang="ja-JP" dirty="0" smtClean="0"/>
              <a:t>-Klein dark matter</a:t>
            </a:r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Here we consider </a:t>
            </a:r>
            <a:r>
              <a:rPr lang="en-US" altLang="ja-JP" i="1" dirty="0" smtClean="0"/>
              <a:t>n</a:t>
            </a:r>
            <a:r>
              <a:rPr lang="en-US" altLang="ja-JP" dirty="0" smtClean="0"/>
              <a:t>=1 state: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071" y="3270524"/>
            <a:ext cx="3880008" cy="914480"/>
          </a:xfrm>
          <a:prstGeom prst="rect">
            <a:avLst/>
          </a:prstGeom>
        </p:spPr>
      </p:pic>
      <p:sp>
        <p:nvSpPr>
          <p:cNvPr id="5" name="テキスト ボックス 9"/>
          <p:cNvSpPr txBox="1"/>
          <p:nvPr/>
        </p:nvSpPr>
        <p:spPr>
          <a:xfrm>
            <a:off x="2234758" y="4180539"/>
            <a:ext cx="492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L. </a:t>
            </a:r>
            <a:r>
              <a:rPr kumimoji="1" lang="en-US" altLang="ja-JP" dirty="0" err="1" smtClean="0"/>
              <a:t>Bergstr</a:t>
            </a:r>
            <a:r>
              <a:rPr lang="en-US" altLang="ja-JP" dirty="0" err="1" smtClean="0"/>
              <a:t>öm</a:t>
            </a:r>
            <a:r>
              <a:rPr lang="en-US" altLang="ja-JP" dirty="0" smtClean="0"/>
              <a:t> et al, Phys. Rev. </a:t>
            </a:r>
            <a:r>
              <a:rPr lang="en-US" altLang="ja-JP" dirty="0" err="1" smtClean="0"/>
              <a:t>Lett</a:t>
            </a:r>
            <a:r>
              <a:rPr lang="en-US" altLang="ja-JP" dirty="0" smtClean="0"/>
              <a:t> 94(2005) 131301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758" y="5332521"/>
            <a:ext cx="5320886" cy="44433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306070" y="5956731"/>
            <a:ext cx="5221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G. Servant &amp; T. </a:t>
            </a:r>
            <a:r>
              <a:rPr lang="en-US" altLang="ja-JP" sz="1600" dirty="0" err="1" smtClean="0"/>
              <a:t>Tait</a:t>
            </a:r>
            <a:r>
              <a:rPr lang="en-US" altLang="ja-JP" sz="1600" dirty="0" smtClean="0"/>
              <a:t>, </a:t>
            </a:r>
            <a:r>
              <a:rPr lang="en-US" altLang="ja-JP" sz="1600" dirty="0" err="1" smtClean="0"/>
              <a:t>Nucl</a:t>
            </a:r>
            <a:r>
              <a:rPr lang="en-US" altLang="ja-JP" sz="1600" dirty="0" smtClean="0"/>
              <a:t>. Phys. B 650, 391 (2003)</a:t>
            </a:r>
            <a:endParaRPr kumimoji="1" lang="ja-JP" altLang="en-US" sz="1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11103" y="90521"/>
            <a:ext cx="5196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Work with Satoshi </a:t>
            </a:r>
            <a:r>
              <a:rPr kumimoji="1" lang="en-US" altLang="ja-JP" dirty="0" err="1" smtClean="0"/>
              <a:t>Tsuchida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Ritsumeikan</a:t>
            </a:r>
            <a:r>
              <a:rPr kumimoji="1" lang="en-US" altLang="ja-JP" dirty="0" smtClean="0"/>
              <a:t> University),</a:t>
            </a:r>
          </a:p>
          <a:p>
            <a:pPr algn="r"/>
            <a:r>
              <a:rPr lang="en-US" altLang="ja-JP" dirty="0" smtClean="0"/>
              <a:t>Submitted for publication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217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4032" y="365126"/>
            <a:ext cx="8428776" cy="1325563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Gamma-ray spectrum from pair annihilation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Continuum</a:t>
            </a:r>
          </a:p>
          <a:p>
            <a:pPr lvl="1"/>
            <a:r>
              <a:rPr lang="en-US" altLang="ja-JP" dirty="0" smtClean="0"/>
              <a:t>Quark pair</a:t>
            </a:r>
          </a:p>
          <a:p>
            <a:pPr lvl="1"/>
            <a:r>
              <a:rPr lang="en-US" altLang="ja-JP" dirty="0" smtClean="0"/>
              <a:t>Lepton pair</a:t>
            </a:r>
          </a:p>
          <a:p>
            <a:pPr lvl="1"/>
            <a:r>
              <a:rPr lang="en-US" altLang="ja-JP" dirty="0" smtClean="0"/>
              <a:t>Lepton-lepton-gamma</a:t>
            </a:r>
          </a:p>
          <a:p>
            <a:r>
              <a:rPr lang="en-US" altLang="ja-JP" u="sng" dirty="0" smtClean="0"/>
              <a:t>Line</a:t>
            </a:r>
          </a:p>
          <a:p>
            <a:pPr lvl="1"/>
            <a:r>
              <a:rPr lang="en-US" altLang="ja-JP" dirty="0" smtClean="0"/>
              <a:t>Gamma-gamma </a:t>
            </a:r>
            <a:br>
              <a:rPr lang="en-US" altLang="ja-JP" dirty="0" smtClean="0"/>
            </a:br>
            <a:r>
              <a:rPr lang="en-US" altLang="ja-JP" dirty="0" smtClean="0">
                <a:sym typeface="Symbol" panose="05050102010706020507" pitchFamily="18" charset="2"/>
              </a:rPr>
              <a:t> Line at </a:t>
            </a:r>
            <a:r>
              <a:rPr lang="en-US" altLang="ja-JP" i="1" dirty="0" smtClean="0">
                <a:sym typeface="Symbol" panose="05050102010706020507" pitchFamily="18" charset="2"/>
              </a:rPr>
              <a:t>E</a:t>
            </a:r>
            <a:r>
              <a:rPr lang="en-US" altLang="ja-JP" baseline="-25000" dirty="0" smtClean="0">
                <a:sym typeface="Symbol" panose="05050102010706020507" pitchFamily="18" charset="2"/>
              </a:rPr>
              <a:t> </a:t>
            </a:r>
            <a:r>
              <a:rPr lang="en-US" altLang="ja-JP" dirty="0" smtClean="0">
                <a:sym typeface="Symbol" panose="05050102010706020507" pitchFamily="18" charset="2"/>
              </a:rPr>
              <a:t>= </a:t>
            </a:r>
            <a:r>
              <a:rPr lang="en-US" altLang="ja-JP" i="1" dirty="0" err="1" smtClean="0">
                <a:sym typeface="Symbol" panose="05050102010706020507" pitchFamily="18" charset="2"/>
              </a:rPr>
              <a:t>m</a:t>
            </a:r>
            <a:r>
              <a:rPr lang="en-US" altLang="ja-JP" baseline="-25000" dirty="0" err="1" smtClean="0">
                <a:sym typeface="Symbol" panose="05050102010706020507" pitchFamily="18" charset="2"/>
              </a:rPr>
              <a:t>B</a:t>
            </a:r>
            <a:endParaRPr lang="en-US" altLang="ja-JP" baseline="-25000" dirty="0" smtClean="0"/>
          </a:p>
        </p:txBody>
      </p:sp>
      <p:sp>
        <p:nvSpPr>
          <p:cNvPr id="4" name="右中かっこ 3"/>
          <p:cNvSpPr/>
          <p:nvPr/>
        </p:nvSpPr>
        <p:spPr>
          <a:xfrm>
            <a:off x="4427145" y="2426329"/>
            <a:ext cx="244443" cy="914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87973" y="2626439"/>
            <a:ext cx="2342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ym typeface="Symbol" panose="05050102010706020507" pitchFamily="18" charset="2"/>
              </a:rPr>
              <a:t> fragmentation</a:t>
            </a:r>
            <a:endParaRPr kumimoji="1" lang="ja-JP" altLang="en-US" sz="24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365" y="3611068"/>
            <a:ext cx="4141961" cy="276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128" y="6261851"/>
            <a:ext cx="1470784" cy="34251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852944" y="4720107"/>
            <a:ext cx="1290935" cy="379084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02120" y="4821225"/>
            <a:ext cx="3292784" cy="149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>
                <a:solidFill>
                  <a:srgbClr val="C00000"/>
                </a:solidFill>
              </a:rPr>
              <a:t>No parameters for branching ratios other than mass!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accent2">
                    <a:lumMod val="50000"/>
                  </a:schemeClr>
                </a:solidFill>
              </a:rPr>
              <a:t>Branching ratio for line </a:t>
            </a:r>
            <a:r>
              <a:rPr lang="en-US" altLang="ja-JP" dirty="0" smtClean="0">
                <a:solidFill>
                  <a:schemeClr val="accent2">
                    <a:lumMod val="50000"/>
                  </a:schemeClr>
                </a:solidFill>
              </a:rPr>
              <a:t>is one-order larger </a:t>
            </a:r>
            <a:r>
              <a:rPr lang="en-US" altLang="ja-JP" dirty="0">
                <a:solidFill>
                  <a:schemeClr val="accent2">
                    <a:lumMod val="50000"/>
                  </a:schemeClr>
                </a:solidFill>
              </a:rPr>
              <a:t>than those for </a:t>
            </a:r>
            <a:r>
              <a:rPr lang="en-US" altLang="ja-JP" dirty="0" err="1">
                <a:solidFill>
                  <a:schemeClr val="accent2">
                    <a:lumMod val="50000"/>
                  </a:schemeClr>
                </a:solidFill>
              </a:rPr>
              <a:t>neutralinos</a:t>
            </a:r>
            <a:r>
              <a:rPr lang="en-US" altLang="ja-JP" dirty="0" smtClean="0">
                <a:solidFill>
                  <a:schemeClr val="accent2">
                    <a:lumMod val="50000"/>
                  </a:schemeClr>
                </a:solidFill>
              </a:rPr>
              <a:t>!</a:t>
            </a:r>
            <a:endParaRPr lang="ja-JP" alt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3208" y="1343560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ym typeface="Symbol" panose="05050102010706020507" pitchFamily="18" charset="2"/>
              </a:rPr>
              <a:t> </a:t>
            </a:r>
            <a:r>
              <a:rPr kumimoji="1" lang="en-US" altLang="ja-JP" sz="2400" dirty="0" smtClean="0">
                <a:sym typeface="Symbol" panose="05050102010706020507" pitchFamily="18" charset="2"/>
              </a:rPr>
              <a:t>+ </a:t>
            </a:r>
            <a:r>
              <a:rPr lang="ja-JP" altLang="en-US" sz="2400" dirty="0" smtClean="0">
                <a:sym typeface="Symbol" panose="05050102010706020507" pitchFamily="18" charset="2"/>
              </a:rPr>
              <a:t> </a:t>
            </a:r>
            <a:endParaRPr kumimoji="1" lang="ja-JP" altLang="en-US" sz="2400" dirty="0"/>
          </a:p>
        </p:txBody>
      </p:sp>
      <p:sp>
        <p:nvSpPr>
          <p:cNvPr id="13" name="テキスト ボックス 4"/>
          <p:cNvSpPr txBox="1"/>
          <p:nvPr/>
        </p:nvSpPr>
        <p:spPr>
          <a:xfrm>
            <a:off x="5485979" y="3340729"/>
            <a:ext cx="3445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600" dirty="0" smtClean="0"/>
              <a:t>L. </a:t>
            </a:r>
            <a:r>
              <a:rPr kumimoji="1" lang="en-US" altLang="ja-JP" sz="1600" dirty="0" err="1" smtClean="0"/>
              <a:t>Bergströ</a:t>
            </a:r>
            <a:r>
              <a:rPr lang="en-US" altLang="ja-JP" sz="1600" dirty="0" err="1" smtClean="0"/>
              <a:t>m</a:t>
            </a:r>
            <a:r>
              <a:rPr lang="en-US" altLang="ja-JP" sz="1600" dirty="0" smtClean="0"/>
              <a:t> et al, JCAP04(2005)004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53650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Effect of energy resolution</a:t>
            </a:r>
            <a:endParaRPr kumimoji="1" lang="ja-JP" altLang="en-US" dirty="0"/>
          </a:p>
        </p:txBody>
      </p:sp>
      <p:pic>
        <p:nvPicPr>
          <p:cNvPr id="7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914" y="2562132"/>
            <a:ext cx="3886200" cy="2462542"/>
          </a:xfrm>
          <a:prstGeom prst="rect">
            <a:avLst/>
          </a:prstGeom>
        </p:spPr>
      </p:pic>
      <p:pic>
        <p:nvPicPr>
          <p:cNvPr id="8" name="Picture 2" descr="C:\Users\TUTTI\Desktop\Gamma ray flux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93" y="2435382"/>
            <a:ext cx="3886200" cy="2850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4"/>
          <p:cNvSpPr txBox="1"/>
          <p:nvPr/>
        </p:nvSpPr>
        <p:spPr>
          <a:xfrm>
            <a:off x="685442" y="5373970"/>
            <a:ext cx="3759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600" dirty="0" smtClean="0"/>
              <a:t>L. </a:t>
            </a:r>
            <a:r>
              <a:rPr kumimoji="1" lang="en-US" altLang="ja-JP" sz="1600" dirty="0" err="1" smtClean="0"/>
              <a:t>Bergströ</a:t>
            </a:r>
            <a:r>
              <a:rPr lang="en-US" altLang="ja-JP" sz="1600" dirty="0" err="1" smtClean="0"/>
              <a:t>m</a:t>
            </a:r>
            <a:r>
              <a:rPr lang="en-US" altLang="ja-JP" sz="1600" dirty="0" smtClean="0"/>
              <a:t> et al, JCAP04(2005)004</a:t>
            </a:r>
            <a:endParaRPr kumimoji="1" lang="ja-JP" altLang="en-US" sz="1600" dirty="0"/>
          </a:p>
        </p:txBody>
      </p:sp>
      <p:sp>
        <p:nvSpPr>
          <p:cNvPr id="10" name="右矢印 9"/>
          <p:cNvSpPr/>
          <p:nvPr/>
        </p:nvSpPr>
        <p:spPr>
          <a:xfrm>
            <a:off x="4354717" y="3603279"/>
            <a:ext cx="443620" cy="2572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9"/>
          <p:cNvSpPr txBox="1"/>
          <p:nvPr/>
        </p:nvSpPr>
        <p:spPr>
          <a:xfrm rot="16200000">
            <a:off x="4302819" y="2830987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 smtClean="0">
                <a:latin typeface="+mn-ea"/>
              </a:rPr>
              <a:t>d</a:t>
            </a:r>
            <a:r>
              <a:rPr lang="en-US" altLang="ja-JP" dirty="0" err="1">
                <a:latin typeface="+mn-ea"/>
              </a:rPr>
              <a:t>N</a:t>
            </a:r>
            <a:r>
              <a:rPr kumimoji="1" lang="en-US" altLang="ja-JP" dirty="0" smtClean="0">
                <a:latin typeface="+mn-ea"/>
              </a:rPr>
              <a:t>/</a:t>
            </a:r>
            <a:r>
              <a:rPr kumimoji="1" lang="en-US" altLang="ja-JP" dirty="0" err="1" smtClean="0">
                <a:latin typeface="+mn-ea"/>
              </a:rPr>
              <a:t>dE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12" name="テキスト ボックス 10"/>
          <p:cNvSpPr txBox="1"/>
          <p:nvPr/>
        </p:nvSpPr>
        <p:spPr>
          <a:xfrm>
            <a:off x="6583957" y="5004638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>
                <a:latin typeface="+mn-ea"/>
              </a:rPr>
              <a:t>E (</a:t>
            </a:r>
            <a:r>
              <a:rPr kumimoji="1" lang="en-US" altLang="ja-JP" dirty="0" err="1" smtClean="0">
                <a:latin typeface="+mn-ea"/>
              </a:rPr>
              <a:t>TeV</a:t>
            </a:r>
            <a:r>
              <a:rPr kumimoji="1" lang="en-US" altLang="ja-JP" dirty="0" smtClean="0">
                <a:latin typeface="+mn-ea"/>
              </a:rPr>
              <a:t>)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23866" y="4278680"/>
            <a:ext cx="1109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Continuum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523570" y="3940126"/>
            <a:ext cx="1532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Continuum (1%)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46583" y="3040078"/>
            <a:ext cx="950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B050"/>
                </a:solidFill>
              </a:rPr>
              <a:t>Line (1%)</a:t>
            </a:r>
            <a:endParaRPr kumimoji="1" lang="ja-JP" altLang="en-US" sz="1600" dirty="0">
              <a:solidFill>
                <a:srgbClr val="00B05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990256" y="267709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B0F0"/>
                </a:solidFill>
              </a:rPr>
              <a:t>Line (0.5%)</a:t>
            </a:r>
            <a:endParaRPr kumimoji="1" lang="ja-JP" altLang="en-US" sz="1600" dirty="0">
              <a:solidFill>
                <a:srgbClr val="00B0F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382319" y="3612332"/>
            <a:ext cx="561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FF"/>
                </a:solidFill>
              </a:rPr>
              <a:t>Line</a:t>
            </a:r>
          </a:p>
          <a:p>
            <a:r>
              <a:rPr kumimoji="1" lang="en-US" altLang="ja-JP" sz="1600" dirty="0" smtClean="0">
                <a:solidFill>
                  <a:srgbClr val="FF00FF"/>
                </a:solidFill>
              </a:rPr>
              <a:t>(2%)</a:t>
            </a:r>
            <a:endParaRPr kumimoji="1" lang="ja-JP" altLang="en-US" sz="1600" dirty="0">
              <a:solidFill>
                <a:srgbClr val="FF00FF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452397" y="4109403"/>
            <a:ext cx="561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FF"/>
                </a:solidFill>
              </a:rPr>
              <a:t>Line</a:t>
            </a:r>
          </a:p>
          <a:p>
            <a:r>
              <a:rPr kumimoji="1" lang="en-US" altLang="ja-JP" sz="1600" dirty="0" smtClean="0">
                <a:solidFill>
                  <a:srgbClr val="FF00FF"/>
                </a:solidFill>
              </a:rPr>
              <a:t>(2%)</a:t>
            </a:r>
            <a:endParaRPr kumimoji="1" lang="ja-JP" altLang="en-US" sz="1600" dirty="0">
              <a:solidFill>
                <a:srgbClr val="FF00FF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697610" y="2705201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B0F0"/>
                </a:solidFill>
              </a:rPr>
              <a:t>Line (0.5%)</a:t>
            </a:r>
            <a:endParaRPr kumimoji="1" lang="ja-JP" altLang="en-US" sz="1600" dirty="0">
              <a:solidFill>
                <a:srgbClr val="00B0F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815642" y="3691221"/>
            <a:ext cx="950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B050"/>
                </a:solidFill>
              </a:rPr>
              <a:t>Line (1%)</a:t>
            </a:r>
            <a:endParaRPr kumimoji="1" lang="ja-JP" altLang="en-US" sz="1600" dirty="0">
              <a:solidFill>
                <a:srgbClr val="00B05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886216" y="1802617"/>
            <a:ext cx="2169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Gaussian distribution</a:t>
            </a:r>
          </a:p>
          <a:p>
            <a:r>
              <a:rPr lang="en-US" altLang="ja-JP" dirty="0" smtClean="0">
                <a:sym typeface="Symbol" panose="05050102010706020507" pitchFamily="18" charset="2"/>
              </a:rPr>
              <a:t></a:t>
            </a:r>
            <a:r>
              <a:rPr lang="en-US" altLang="ja-JP" i="1" baseline="-25000" dirty="0" smtClean="0"/>
              <a:t>E</a:t>
            </a:r>
            <a:r>
              <a:rPr lang="en-US" altLang="ja-JP" dirty="0" smtClean="0"/>
              <a:t>/</a:t>
            </a:r>
            <a:r>
              <a:rPr lang="en-US" altLang="ja-JP" i="1" dirty="0" smtClean="0"/>
              <a:t>E </a:t>
            </a:r>
            <a:r>
              <a:rPr lang="en-US" altLang="ja-JP" dirty="0" smtClean="0"/>
              <a:t>= 0.5, 1, 2%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88708" y="5873073"/>
            <a:ext cx="2432678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E</a:t>
            </a:r>
            <a:r>
              <a:rPr kumimoji="1" lang="en-US" altLang="ja-JP" dirty="0" smtClean="0"/>
              <a:t>nergy resolution not included for </a:t>
            </a:r>
            <a:r>
              <a:rPr lang="en-US" altLang="ja-JP" dirty="0"/>
              <a:t>c</a:t>
            </a:r>
            <a:r>
              <a:rPr lang="en-US" altLang="ja-JP" dirty="0" smtClean="0"/>
              <a:t>ontinuum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85442" y="1438131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err="1" smtClean="0">
                <a:sym typeface="Symbol" panose="05050102010706020507" pitchFamily="18" charset="2"/>
              </a:rPr>
              <a:t>m</a:t>
            </a:r>
            <a:r>
              <a:rPr lang="en-US" altLang="ja-JP" baseline="-25000" dirty="0" err="1" smtClean="0">
                <a:sym typeface="Symbol" panose="05050102010706020507" pitchFamily="18" charset="2"/>
              </a:rPr>
              <a:t>B</a:t>
            </a:r>
            <a:r>
              <a:rPr lang="en-US" altLang="ja-JP" baseline="-25000" dirty="0" smtClean="0">
                <a:sym typeface="Symbol" panose="05050102010706020507" pitchFamily="18" charset="2"/>
              </a:rPr>
              <a:t> </a:t>
            </a:r>
            <a:r>
              <a:rPr lang="en-US" altLang="ja-JP" dirty="0" smtClean="0">
                <a:sym typeface="Symbol" panose="05050102010706020507" pitchFamily="18" charset="2"/>
              </a:rPr>
              <a:t>= 800 </a:t>
            </a:r>
            <a:r>
              <a:rPr lang="en-US" altLang="ja-JP" dirty="0" err="1" smtClean="0">
                <a:sym typeface="Symbol" panose="05050102010706020507" pitchFamily="18" charset="2"/>
              </a:rPr>
              <a:t>GeV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891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Count spectrum</a:t>
            </a:r>
            <a:endParaRPr kumimoji="1" lang="ja-JP" altLang="en-US" dirty="0"/>
          </a:p>
        </p:txBody>
      </p:sp>
      <p:pic>
        <p:nvPicPr>
          <p:cNvPr id="7" name="コンテンツ プレースホルダー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1881981"/>
            <a:ext cx="6019800" cy="423862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85442" y="1438131"/>
            <a:ext cx="4755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err="1" smtClean="0">
                <a:sym typeface="Symbol" panose="05050102010706020507" pitchFamily="18" charset="2"/>
              </a:rPr>
              <a:t>m</a:t>
            </a:r>
            <a:r>
              <a:rPr lang="en-US" altLang="ja-JP" baseline="-25000" dirty="0" err="1" smtClean="0">
                <a:sym typeface="Symbol" panose="05050102010706020507" pitchFamily="18" charset="2"/>
              </a:rPr>
              <a:t>B</a:t>
            </a:r>
            <a:r>
              <a:rPr lang="en-US" altLang="ja-JP" baseline="-25000" dirty="0" smtClean="0">
                <a:sym typeface="Symbol" panose="05050102010706020507" pitchFamily="18" charset="2"/>
              </a:rPr>
              <a:t> </a:t>
            </a:r>
            <a:r>
              <a:rPr lang="en-US" altLang="ja-JP" dirty="0" smtClean="0">
                <a:sym typeface="Symbol" panose="05050102010706020507" pitchFamily="18" charset="2"/>
              </a:rPr>
              <a:t>= 800 </a:t>
            </a:r>
            <a:r>
              <a:rPr lang="en-US" altLang="ja-JP" dirty="0" err="1" smtClean="0">
                <a:sym typeface="Symbol" panose="05050102010706020507" pitchFamily="18" charset="2"/>
              </a:rPr>
              <a:t>GeV</a:t>
            </a:r>
            <a:r>
              <a:rPr lang="en-US" altLang="ja-JP" dirty="0" smtClean="0">
                <a:sym typeface="Symbol" panose="05050102010706020507" pitchFamily="18" charset="2"/>
              </a:rPr>
              <a:t>, boost factor = 1000, 1000cm</a:t>
            </a:r>
            <a:r>
              <a:rPr lang="en-US" altLang="ja-JP" baseline="30000" dirty="0" smtClean="0">
                <a:sym typeface="Symbol" panose="05050102010706020507" pitchFamily="18" charset="2"/>
              </a:rPr>
              <a:t>2</a:t>
            </a:r>
            <a:r>
              <a:rPr lang="en-US" altLang="ja-JP" dirty="0" smtClean="0">
                <a:sym typeface="Symbol" panose="05050102010706020507" pitchFamily="18" charset="2"/>
              </a:rPr>
              <a:t>, 1yr</a:t>
            </a:r>
            <a:endParaRPr kumimoji="1" lang="ja-JP" altLang="en-US" dirty="0"/>
          </a:p>
        </p:txBody>
      </p:sp>
      <p:sp>
        <p:nvSpPr>
          <p:cNvPr id="10" name="テキスト ボックス 19"/>
          <p:cNvSpPr txBox="1"/>
          <p:nvPr/>
        </p:nvSpPr>
        <p:spPr>
          <a:xfrm rot="16200000">
            <a:off x="491935" y="3537058"/>
            <a:ext cx="1678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 smtClean="0">
                <a:latin typeface="+mn-ea"/>
              </a:rPr>
              <a:t>Count / bin</a:t>
            </a:r>
            <a:endParaRPr kumimoji="1" lang="ja-JP" altLang="en-US" sz="2400" dirty="0">
              <a:latin typeface="+mn-ea"/>
            </a:endParaRPr>
          </a:p>
        </p:txBody>
      </p:sp>
      <p:sp>
        <p:nvSpPr>
          <p:cNvPr id="11" name="テキスト ボックス 5"/>
          <p:cNvSpPr txBox="1"/>
          <p:nvPr/>
        </p:nvSpPr>
        <p:spPr>
          <a:xfrm>
            <a:off x="3977125" y="6120606"/>
            <a:ext cx="1189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400" dirty="0" smtClean="0">
                <a:latin typeface="+mn-ea"/>
              </a:rPr>
              <a:t>E (</a:t>
            </a:r>
            <a:r>
              <a:rPr kumimoji="1" lang="en-US" altLang="ja-JP" sz="2400" dirty="0" err="1" smtClean="0">
                <a:latin typeface="+mn-ea"/>
              </a:rPr>
              <a:t>TeV</a:t>
            </a:r>
            <a:r>
              <a:rPr kumimoji="1" lang="en-US" altLang="ja-JP" sz="2400" dirty="0" smtClean="0">
                <a:latin typeface="+mn-ea"/>
              </a:rPr>
              <a:t>)</a:t>
            </a:r>
            <a:endParaRPr kumimoji="1" lang="ja-JP" altLang="en-US" sz="2400" dirty="0">
              <a:latin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84909" y="2115785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B0F0"/>
                </a:solidFill>
              </a:rPr>
              <a:t>0.5%</a:t>
            </a:r>
            <a:endParaRPr kumimoji="1" lang="ja-JP" altLang="en-US" sz="1600" dirty="0">
              <a:solidFill>
                <a:srgbClr val="00B0F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676738" y="3583224"/>
            <a:ext cx="502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00FF"/>
                </a:solidFill>
              </a:rPr>
              <a:t>2%</a:t>
            </a:r>
            <a:endParaRPr lang="ja-JP" altLang="en-US" dirty="0">
              <a:solidFill>
                <a:srgbClr val="FF00FF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536707" y="303813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B050"/>
                </a:solidFill>
              </a:rPr>
              <a:t>1%</a:t>
            </a:r>
            <a:endParaRPr kumimoji="1" lang="ja-JP" altLang="en-US" sz="1600" dirty="0">
              <a:solidFill>
                <a:srgbClr val="00B05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66654" y="5159484"/>
            <a:ext cx="16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2">
                    <a:lumMod val="50000"/>
                  </a:schemeClr>
                </a:solidFill>
              </a:rPr>
              <a:t>HESS J1745-290</a:t>
            </a:r>
            <a:endParaRPr kumimoji="1" lang="ja-JP" alt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75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Kaluza</a:t>
            </a:r>
            <a:r>
              <a:rPr lang="en-US" altLang="ja-JP" dirty="0" smtClean="0"/>
              <a:t>-Klein DM detectability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Good energy resolution (1% level) is required.</a:t>
            </a:r>
          </a:p>
          <a:p>
            <a:r>
              <a:rPr kumimoji="1" lang="en-US" altLang="ja-JP" dirty="0" smtClean="0"/>
              <a:t>CALET (1000 cm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, 1yr) can explore it to </a:t>
            </a:r>
            <a:r>
              <a:rPr lang="en-US" altLang="ja-JP" dirty="0" smtClean="0"/>
              <a:t>the boost factor of order several hundreds.</a:t>
            </a:r>
          </a:p>
          <a:p>
            <a:r>
              <a:rPr kumimoji="1" lang="en-US" altLang="ja-JP" dirty="0" smtClean="0"/>
              <a:t>S/N to identify lines becomes better for heavier DM.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8425" y="4137434"/>
            <a:ext cx="3385886" cy="2377324"/>
          </a:xfrm>
          <a:prstGeom prst="rect">
            <a:avLst/>
          </a:prstGeom>
        </p:spPr>
      </p:pic>
      <p:pic>
        <p:nvPicPr>
          <p:cNvPr id="5" name="コンテンツ プレースホルダ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442" y="4137434"/>
            <a:ext cx="3459244" cy="242883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258431" y="4399985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500GeV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22331" y="5422531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6</a:t>
            </a:r>
            <a:r>
              <a:rPr kumimoji="1" lang="en-US" altLang="ja-JP" dirty="0" smtClean="0"/>
              <a:t>00GeV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91660" y="5791863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7</a:t>
            </a:r>
            <a:r>
              <a:rPr kumimoji="1" lang="en-US" altLang="ja-JP" dirty="0" smtClean="0"/>
              <a:t>00GeV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17675" y="4030653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8</a:t>
            </a:r>
            <a:r>
              <a:rPr kumimoji="1" lang="en-US" altLang="ja-JP" dirty="0" smtClean="0"/>
              <a:t>00GeV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37297" y="470594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</a:t>
            </a:r>
            <a:r>
              <a:rPr kumimoji="1" lang="en-US" altLang="ja-JP" dirty="0" smtClean="0"/>
              <a:t>00GeV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85699" y="5074117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10</a:t>
            </a:r>
            <a:r>
              <a:rPr kumimoji="1" lang="en-US" altLang="ja-JP" dirty="0" smtClean="0"/>
              <a:t>00GeV</a:t>
            </a:r>
            <a:endParaRPr kumimoji="1" lang="ja-JP" altLang="en-US" dirty="0"/>
          </a:p>
        </p:txBody>
      </p:sp>
      <p:sp>
        <p:nvSpPr>
          <p:cNvPr id="12" name="テキスト ボックス 5"/>
          <p:cNvSpPr txBox="1"/>
          <p:nvPr/>
        </p:nvSpPr>
        <p:spPr>
          <a:xfrm>
            <a:off x="5960446" y="6408618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>
                <a:latin typeface="+mn-ea"/>
              </a:rPr>
              <a:t>E (</a:t>
            </a:r>
            <a:r>
              <a:rPr kumimoji="1" lang="en-US" altLang="ja-JP" dirty="0" err="1" smtClean="0">
                <a:latin typeface="+mn-ea"/>
              </a:rPr>
              <a:t>TeV</a:t>
            </a:r>
            <a:r>
              <a:rPr kumimoji="1" lang="en-US" altLang="ja-JP" dirty="0" smtClean="0">
                <a:latin typeface="+mn-ea"/>
              </a:rPr>
              <a:t>)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13" name="テキスト ボックス 5"/>
          <p:cNvSpPr txBox="1"/>
          <p:nvPr/>
        </p:nvSpPr>
        <p:spPr>
          <a:xfrm>
            <a:off x="2084054" y="6452755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>
                <a:latin typeface="+mn-ea"/>
              </a:rPr>
              <a:t>E (</a:t>
            </a:r>
            <a:r>
              <a:rPr kumimoji="1" lang="en-US" altLang="ja-JP" dirty="0" err="1" smtClean="0">
                <a:latin typeface="+mn-ea"/>
              </a:rPr>
              <a:t>TeV</a:t>
            </a:r>
            <a:r>
              <a:rPr kumimoji="1" lang="en-US" altLang="ja-JP" dirty="0" smtClean="0">
                <a:latin typeface="+mn-ea"/>
              </a:rPr>
              <a:t>)</a:t>
            </a:r>
            <a:endParaRPr kumimoji="1" lang="ja-JP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865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Boost factor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68" y="2429719"/>
            <a:ext cx="5094692" cy="36544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487" y="2902464"/>
            <a:ext cx="1774169" cy="37726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285" y="3326465"/>
            <a:ext cx="3484889" cy="63531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454" y="3469609"/>
            <a:ext cx="429045" cy="29556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143499" y="3413547"/>
            <a:ext cx="3489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ea typeface="HGP明朝E" panose="02020900000000000000" pitchFamily="18" charset="-128"/>
              </a:rPr>
              <a:t>: </a:t>
            </a:r>
            <a:r>
              <a:rPr lang="en-US" altLang="ja-JP" dirty="0" smtClean="0">
                <a:ea typeface="HGP明朝E" panose="02020900000000000000" pitchFamily="18" charset="-128"/>
              </a:rPr>
              <a:t>DM density</a:t>
            </a:r>
            <a:r>
              <a:rPr lang="ja-JP" altLang="en-US" dirty="0" smtClean="0">
                <a:ea typeface="HGP明朝E" panose="02020900000000000000" pitchFamily="18" charset="-128"/>
              </a:rPr>
              <a:t> </a:t>
            </a:r>
            <a:r>
              <a:rPr lang="en-US" altLang="ja-JP" dirty="0" smtClean="0">
                <a:ea typeface="HGP明朝E" panose="02020900000000000000" pitchFamily="18" charset="-128"/>
              </a:rPr>
              <a:t>along the line-of-sight</a:t>
            </a:r>
            <a:endParaRPr lang="ja-JP" altLang="en-US" dirty="0">
              <a:ea typeface="HGP明朝E" panose="02020900000000000000" pitchFamily="18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2655" y="3485516"/>
            <a:ext cx="459434" cy="26374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249" y="4046209"/>
            <a:ext cx="2929778" cy="37123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01793" y="4086550"/>
            <a:ext cx="360976" cy="302438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682940" y="4025719"/>
            <a:ext cx="3794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ea typeface="HGP明朝E" panose="02020900000000000000" pitchFamily="18" charset="-128"/>
              </a:rPr>
              <a:t>: number of gamma-rays / annihilation</a:t>
            </a:r>
            <a:endParaRPr lang="ja-JP" altLang="en-US" dirty="0">
              <a:ea typeface="HGP明朝E" panose="02020900000000000000" pitchFamily="18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6300" y="4903129"/>
            <a:ext cx="5514495" cy="662088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288585" y="4592137"/>
            <a:ext cx="15519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100" u="sng" dirty="0">
                <a:ea typeface="HGP明朝E" panose="02020900000000000000" pitchFamily="18" charset="-128"/>
              </a:rPr>
              <a:t>Boost Factor</a:t>
            </a:r>
            <a:endParaRPr lang="ja-JP" altLang="en-US" sz="2100" u="sng" dirty="0">
              <a:ea typeface="HGP明朝E" panose="02020900000000000000" pitchFamily="18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882208" y="5759492"/>
            <a:ext cx="45081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dirty="0">
                <a:ea typeface="HGP明朝E" panose="02020900000000000000" pitchFamily="18" charset="-128"/>
              </a:rPr>
              <a:t>L. </a:t>
            </a:r>
            <a:r>
              <a:rPr lang="en-US" altLang="ja-JP" sz="1500" dirty="0" err="1" smtClean="0">
                <a:ea typeface="HGP明朝E" panose="02020900000000000000" pitchFamily="18" charset="-128"/>
              </a:rPr>
              <a:t>Bergström</a:t>
            </a:r>
            <a:r>
              <a:rPr lang="en-US" altLang="ja-JP" sz="1500" dirty="0">
                <a:ea typeface="HGP明朝E" panose="02020900000000000000" pitchFamily="18" charset="-128"/>
              </a:rPr>
              <a:t>, </a:t>
            </a:r>
            <a:r>
              <a:rPr lang="en-US" altLang="ja-JP" sz="1500" dirty="0" smtClean="0">
                <a:ea typeface="HGP明朝E" panose="02020900000000000000" pitchFamily="18" charset="-128"/>
              </a:rPr>
              <a:t>New Journal of Physics </a:t>
            </a:r>
            <a:r>
              <a:rPr lang="en-US" altLang="ja-JP" sz="1500" dirty="0">
                <a:ea typeface="HGP明朝E" panose="02020900000000000000" pitchFamily="18" charset="-128"/>
              </a:rPr>
              <a:t>11(2009) 105006</a:t>
            </a:r>
            <a:endParaRPr lang="ja-JP" altLang="en-US" sz="1500" dirty="0">
              <a:ea typeface="HGP明朝E" panose="020209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803719" y="5046338"/>
            <a:ext cx="20593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dirty="0" smtClean="0"/>
              <a:t>: density profile by NFW</a:t>
            </a:r>
            <a:endParaRPr lang="ja-JP" altLang="en-US" sz="1500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24478" y="5043379"/>
            <a:ext cx="608069" cy="304034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330245" y="1828699"/>
            <a:ext cx="191982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100" dirty="0" smtClean="0">
                <a:ea typeface="HGP明朝E" panose="02020900000000000000" pitchFamily="18" charset="-128"/>
              </a:rPr>
              <a:t>Gamma-ray flux</a:t>
            </a:r>
            <a:endParaRPr lang="ja-JP" altLang="en-US" sz="2100" dirty="0"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344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8640" y="205063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Event generator</a:t>
            </a:r>
            <a:endParaRPr kumimoji="1" lang="ja-JP" altLang="en-US" dirty="0"/>
          </a:p>
        </p:txBody>
      </p:sp>
      <p:sp>
        <p:nvSpPr>
          <p:cNvPr id="4" name="フローチャート: 処理 3"/>
          <p:cNvSpPr/>
          <p:nvPr/>
        </p:nvSpPr>
        <p:spPr>
          <a:xfrm>
            <a:off x="788670" y="2163128"/>
            <a:ext cx="1588770" cy="58293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Isotropic</a:t>
            </a:r>
            <a:endParaRPr kumimoji="1" lang="ja-JP" altLang="en-US" dirty="0"/>
          </a:p>
        </p:txBody>
      </p:sp>
      <p:sp>
        <p:nvSpPr>
          <p:cNvPr id="5" name="フローチャート: 処理 4"/>
          <p:cNvSpPr/>
          <p:nvPr/>
        </p:nvSpPr>
        <p:spPr>
          <a:xfrm>
            <a:off x="788670" y="3263936"/>
            <a:ext cx="1588770" cy="58293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Galactic diffuse (map)</a:t>
            </a:r>
            <a:endParaRPr kumimoji="1" lang="ja-JP" altLang="en-US" dirty="0"/>
          </a:p>
        </p:txBody>
      </p:sp>
      <p:sp>
        <p:nvSpPr>
          <p:cNvPr id="6" name="フローチャート: 処理 5"/>
          <p:cNvSpPr/>
          <p:nvPr/>
        </p:nvSpPr>
        <p:spPr>
          <a:xfrm>
            <a:off x="794385" y="4344349"/>
            <a:ext cx="1588770" cy="58293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Point source (1FHL)</a:t>
            </a:r>
            <a:endParaRPr kumimoji="1" lang="ja-JP" altLang="en-US" dirty="0"/>
          </a:p>
        </p:txBody>
      </p:sp>
      <p:sp>
        <p:nvSpPr>
          <p:cNvPr id="7" name="フローチャート: 処理 6"/>
          <p:cNvSpPr/>
          <p:nvPr/>
        </p:nvSpPr>
        <p:spPr>
          <a:xfrm>
            <a:off x="3291840" y="5723965"/>
            <a:ext cx="1725930" cy="582930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CALET Exposure</a:t>
            </a:r>
          </a:p>
          <a:p>
            <a:pPr algn="ctr"/>
            <a:r>
              <a:rPr lang="en-US" altLang="ja-JP" dirty="0" smtClean="0"/>
              <a:t>(1yr, 0.125</a:t>
            </a:r>
            <a:r>
              <a:rPr lang="en-US" altLang="ja-JP" dirty="0" smtClean="0">
                <a:sym typeface="Symbol" panose="05050102010706020507" pitchFamily="18" charset="2"/>
              </a:rPr>
              <a:t></a:t>
            </a:r>
            <a:r>
              <a:rPr lang="en-US" altLang="ja-JP" dirty="0" smtClean="0"/>
              <a:t> bin)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6012180" y="1999853"/>
            <a:ext cx="1428750" cy="86947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Isotropic</a:t>
            </a:r>
          </a:p>
          <a:p>
            <a:pPr algn="ctr"/>
            <a:r>
              <a:rPr lang="en-US" altLang="ja-JP" dirty="0" smtClean="0"/>
              <a:t>(FITS)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6012180" y="3155791"/>
            <a:ext cx="1428750" cy="86947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Galactic diffuse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(FITS)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6012180" y="4232346"/>
            <a:ext cx="1428750" cy="86947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1F</a:t>
            </a:r>
            <a:r>
              <a:rPr lang="en-US" altLang="ja-JP" dirty="0"/>
              <a:t>H</a:t>
            </a:r>
            <a:r>
              <a:rPr kumimoji="1" lang="en-US" altLang="ja-JP" dirty="0" smtClean="0"/>
              <a:t>L</a:t>
            </a:r>
          </a:p>
          <a:p>
            <a:pPr algn="ctr"/>
            <a:r>
              <a:rPr lang="en-US" altLang="ja-JP" dirty="0" smtClean="0"/>
              <a:t>(FITS)</a:t>
            </a:r>
            <a:endParaRPr kumimoji="1" lang="ja-JP" altLang="en-US" dirty="0"/>
          </a:p>
        </p:txBody>
      </p:sp>
      <p:sp>
        <p:nvSpPr>
          <p:cNvPr id="13" name="右矢印 12"/>
          <p:cNvSpPr/>
          <p:nvPr/>
        </p:nvSpPr>
        <p:spPr>
          <a:xfrm>
            <a:off x="2377440" y="2353149"/>
            <a:ext cx="3634740" cy="162880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>
            <a:off x="2377440" y="3560837"/>
            <a:ext cx="3634740" cy="148193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>
            <a:off x="2377440" y="4552472"/>
            <a:ext cx="3634740" cy="130496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3017520" y="2000250"/>
            <a:ext cx="2274570" cy="320040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Random event generator</a:t>
            </a:r>
          </a:p>
          <a:p>
            <a:pPr algn="ctr"/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(samples</a:t>
            </a:r>
          </a:p>
          <a:p>
            <a:pPr algn="ctr"/>
            <a:r>
              <a:rPr kumimoji="1" lang="en-US" altLang="ja-JP" dirty="0" smtClean="0"/>
              <a:t>E, </a:t>
            </a:r>
            <a:r>
              <a:rPr lang="en-US" altLang="ja-JP" dirty="0" smtClean="0">
                <a:sym typeface="Symbol" panose="05050102010706020507" pitchFamily="18" charset="2"/>
              </a:rPr>
              <a:t>E; </a:t>
            </a:r>
          </a:p>
          <a:p>
            <a:pPr algn="ctr"/>
            <a:r>
              <a:rPr kumimoji="1" lang="en-US" altLang="ja-JP" dirty="0" smtClean="0"/>
              <a:t>GL, GB, </a:t>
            </a:r>
            <a:r>
              <a:rPr kumimoji="1" lang="en-US" altLang="ja-JP" dirty="0" smtClean="0">
                <a:sym typeface="Symbol" panose="05050102010706020507" pitchFamily="18" charset="2"/>
              </a:rPr>
              <a:t>) </a:t>
            </a:r>
            <a:endParaRPr kumimoji="1" lang="ja-JP" altLang="en-US" dirty="0"/>
          </a:p>
        </p:txBody>
      </p:sp>
      <p:sp>
        <p:nvSpPr>
          <p:cNvPr id="16" name="上矢印 15"/>
          <p:cNvSpPr/>
          <p:nvPr/>
        </p:nvSpPr>
        <p:spPr>
          <a:xfrm>
            <a:off x="4034790" y="5200650"/>
            <a:ext cx="120015" cy="523315"/>
          </a:xfrm>
          <a:prstGeom prst="up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548640" y="1690689"/>
            <a:ext cx="2034540" cy="37716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1894" y="1337943"/>
            <a:ext cx="1996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Fermi-LAT products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690757" y="1714641"/>
            <a:ext cx="2034540" cy="37716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012180" y="5501978"/>
            <a:ext cx="1879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(FITS binary table)</a:t>
            </a:r>
            <a:endParaRPr kumimoji="1" lang="ja-JP" altLang="en-US" dirty="0"/>
          </a:p>
        </p:txBody>
      </p:sp>
      <p:sp>
        <p:nvSpPr>
          <p:cNvPr id="22" name="円/楕円 21"/>
          <p:cNvSpPr/>
          <p:nvPr/>
        </p:nvSpPr>
        <p:spPr>
          <a:xfrm>
            <a:off x="3583305" y="1270936"/>
            <a:ext cx="1143000" cy="477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FITSIO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4" name="直線矢印コネクタ 23"/>
          <p:cNvCxnSpPr>
            <a:stCxn id="22" idx="6"/>
          </p:cNvCxnSpPr>
          <p:nvPr/>
        </p:nvCxnSpPr>
        <p:spPr>
          <a:xfrm>
            <a:off x="4726305" y="1509707"/>
            <a:ext cx="964452" cy="203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22" idx="2"/>
          </p:cNvCxnSpPr>
          <p:nvPr/>
        </p:nvCxnSpPr>
        <p:spPr>
          <a:xfrm flipH="1">
            <a:off x="2583180" y="1509707"/>
            <a:ext cx="1000125" cy="208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 flipH="1">
            <a:off x="4154805" y="45000"/>
            <a:ext cx="485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1FHL (514 sources &gt;10GeV) </a:t>
            </a:r>
            <a:r>
              <a:rPr kumimoji="1" lang="en-US" altLang="ja-JP" dirty="0" err="1" smtClean="0"/>
              <a:t>ApJS</a:t>
            </a:r>
            <a:r>
              <a:rPr kumimoji="1" lang="en-US" altLang="ja-JP" dirty="0" smtClean="0"/>
              <a:t> 209,34 (2013)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438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00400" y="32891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Angular spread (GL, GB)</a:t>
            </a:r>
            <a:endParaRPr kumimoji="1" lang="ja-JP" altLang="en-US" sz="24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790575"/>
            <a:ext cx="7429500" cy="527685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246370" y="1218902"/>
            <a:ext cx="266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Assumed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source: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Geminga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67852" y="6067425"/>
            <a:ext cx="6670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Sampled following the </a:t>
            </a:r>
            <a:r>
              <a:rPr kumimoji="1" lang="en-US" altLang="ja-JP" dirty="0" err="1" smtClean="0"/>
              <a:t>Akaike</a:t>
            </a:r>
            <a:r>
              <a:rPr kumimoji="1" lang="en-US" altLang="ja-JP" dirty="0" smtClean="0"/>
              <a:t>-san’s preliminary point spread function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84550" y="121890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&gt;12 </a:t>
            </a:r>
            <a:r>
              <a:rPr kumimoji="1" lang="en-US" altLang="ja-JP" dirty="0" err="1" smtClean="0"/>
              <a:t>GeV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9639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891790" y="376535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Angular spread </a:t>
            </a:r>
            <a:r>
              <a:rPr lang="en-US" altLang="ja-JP" sz="2400" dirty="0" err="1" smtClean="0"/>
              <a:t>vs</a:t>
            </a:r>
            <a:r>
              <a:rPr lang="en-US" altLang="ja-JP" sz="2400" dirty="0" smtClean="0"/>
              <a:t> Energy</a:t>
            </a:r>
            <a:endParaRPr kumimoji="1" lang="ja-JP" altLang="en-US" sz="24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387" y="838200"/>
            <a:ext cx="751522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48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8225" y="-1038225"/>
            <a:ext cx="11220450" cy="893445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822193" y="-86681"/>
            <a:ext cx="1321807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Preliminary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4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8225" y="-1038225"/>
            <a:ext cx="11220450" cy="893445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822193" y="-86681"/>
            <a:ext cx="1321807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Preliminary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93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8225" y="-1038225"/>
            <a:ext cx="11220450" cy="893445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822193" y="-86681"/>
            <a:ext cx="1321807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Preliminary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 flipH="1">
            <a:off x="220478" y="6308740"/>
            <a:ext cx="485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1FHL (514 sources &gt;10GeV) </a:t>
            </a:r>
            <a:r>
              <a:rPr kumimoji="1" lang="en-US" altLang="ja-JP" dirty="0" err="1" smtClean="0"/>
              <a:t>ApJS</a:t>
            </a:r>
            <a:r>
              <a:rPr kumimoji="1" lang="en-US" altLang="ja-JP" dirty="0" smtClean="0"/>
              <a:t> 209,34 (2013)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667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8225" y="-1038225"/>
            <a:ext cx="11220450" cy="893445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822193" y="-86681"/>
            <a:ext cx="1321807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Preliminary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35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99" y="950733"/>
            <a:ext cx="8920988" cy="555743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636755" y="457200"/>
            <a:ext cx="3934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In equatorial coordinates (with DS9)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742680" y="87868"/>
            <a:ext cx="1321807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Preliminary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3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636</Words>
  <Application>Microsoft Office PowerPoint</Application>
  <PresentationFormat>画面に合わせる (4:3)</PresentationFormat>
  <Paragraphs>164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6" baseType="lpstr">
      <vt:lpstr>HGP明朝E</vt:lpstr>
      <vt:lpstr>ＭＳ Ｐゴシック</vt:lpstr>
      <vt:lpstr>Arial</vt:lpstr>
      <vt:lpstr>Calibri</vt:lpstr>
      <vt:lpstr>Calibri Light</vt:lpstr>
      <vt:lpstr>Symbol</vt:lpstr>
      <vt:lpstr>Office テーマ</vt:lpstr>
      <vt:lpstr>Expected gamma-ray events in the CALET observations, and gamma-ray signals from Kaluza-Klein dark matter</vt:lpstr>
      <vt:lpstr>Event generator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Statistics (1yr)</vt:lpstr>
      <vt:lpstr>Expected number of events for extragalactic diffuse emission</vt:lpstr>
      <vt:lpstr>Galactic diffuse emission – simple model calculation</vt:lpstr>
      <vt:lpstr>Expected number of events for Galactic diffuse emission</vt:lpstr>
      <vt:lpstr>Kaluza-Klein dark matter</vt:lpstr>
      <vt:lpstr>Gamma-ray spectrum from pair annihilation</vt:lpstr>
      <vt:lpstr>Effect of energy resolution</vt:lpstr>
      <vt:lpstr>Count spectrum</vt:lpstr>
      <vt:lpstr>Kaluza-Klein DM detectability</vt:lpstr>
      <vt:lpstr>Boost factor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Expected gamma-ray events in the CALET observations, and gamma-ray signals from Kaluza-Klein dark matter</dc:title>
  <dc:creator>森正樹</dc:creator>
  <cp:lastModifiedBy>森正樹</cp:lastModifiedBy>
  <cp:revision>11</cp:revision>
  <dcterms:created xsi:type="dcterms:W3CDTF">2014-10-08T03:50:14Z</dcterms:created>
  <dcterms:modified xsi:type="dcterms:W3CDTF">2014-10-15T00:49:51Z</dcterms:modified>
</cp:coreProperties>
</file>