
<file path=[Content_Types].xml><?xml version="1.0" encoding="utf-8"?>
<Types xmlns="http://schemas.openxmlformats.org/package/2006/content-types">
  <Default Extension="xml" ContentType="application/xml"/>
  <Default Extension="jp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62" r:id="rId3"/>
    <p:sldId id="260" r:id="rId4"/>
    <p:sldId id="264" r:id="rId5"/>
    <p:sldId id="265" r:id="rId6"/>
    <p:sldId id="296" r:id="rId7"/>
    <p:sldId id="266" r:id="rId8"/>
    <p:sldId id="290" r:id="rId9"/>
    <p:sldId id="293" r:id="rId10"/>
    <p:sldId id="292" r:id="rId11"/>
    <p:sldId id="268" r:id="rId12"/>
    <p:sldId id="269" r:id="rId13"/>
    <p:sldId id="270" r:id="rId14"/>
    <p:sldId id="271" r:id="rId15"/>
    <p:sldId id="272" r:id="rId16"/>
    <p:sldId id="273" r:id="rId17"/>
    <p:sldId id="274" r:id="rId18"/>
    <p:sldId id="277" r:id="rId19"/>
    <p:sldId id="278" r:id="rId20"/>
    <p:sldId id="279" r:id="rId21"/>
    <p:sldId id="280" r:id="rId22"/>
    <p:sldId id="297" r:id="rId23"/>
    <p:sldId id="276" r:id="rId24"/>
    <p:sldId id="294" r:id="rId25"/>
    <p:sldId id="281" r:id="rId26"/>
    <p:sldId id="285" r:id="rId27"/>
    <p:sldId id="282" r:id="rId28"/>
    <p:sldId id="286" r:id="rId29"/>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78" autoAdjust="0"/>
    <p:restoredTop sz="90459" autoAdjust="0"/>
  </p:normalViewPr>
  <p:slideViewPr>
    <p:cSldViewPr snapToGrid="0" snapToObjects="1">
      <p:cViewPr>
        <p:scale>
          <a:sx n="81" d="100"/>
          <a:sy n="81" d="100"/>
        </p:scale>
        <p:origin x="-1016" y="-4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A75FDC-F9FB-294B-9DF1-D161A45AE564}" type="datetimeFigureOut">
              <a:rPr kumimoji="1" lang="ja-JP" altLang="en-US" smtClean="0"/>
              <a:t>2014/10/16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9062C8-EFEA-5344-B2BA-617E34023CEB}" type="slidenum">
              <a:rPr kumimoji="1" lang="ja-JP" altLang="en-US" smtClean="0"/>
              <a:t>‹#›</a:t>
            </a:fld>
            <a:endParaRPr kumimoji="1" lang="ja-JP" altLang="en-US"/>
          </a:p>
        </p:txBody>
      </p:sp>
    </p:spTree>
    <p:extLst>
      <p:ext uri="{BB962C8B-B14F-4D97-AF65-F5344CB8AC3E}">
        <p14:creationId xmlns:p14="http://schemas.microsoft.com/office/powerpoint/2010/main" val="1394760146"/>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2</a:t>
            </a:fld>
            <a:endParaRPr lang="en-US" altLang="ja-JP" sz="1200">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11</a:t>
            </a:fld>
            <a:endParaRPr lang="en-US" altLang="ja-JP" sz="1200">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12</a:t>
            </a:fld>
            <a:endParaRPr lang="en-US" altLang="ja-JP" sz="1200">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13</a:t>
            </a:fld>
            <a:endParaRPr lang="en-US" altLang="ja-JP" sz="1200">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14</a:t>
            </a:fld>
            <a:endParaRPr lang="en-US" altLang="ja-JP" sz="1200">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15</a:t>
            </a:fld>
            <a:endParaRPr lang="en-US" altLang="ja-JP" sz="120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16</a:t>
            </a:fld>
            <a:endParaRPr lang="en-US" altLang="ja-JP" sz="120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17</a:t>
            </a:fld>
            <a:endParaRPr lang="en-US" altLang="ja-JP" sz="120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baseline="0" dirty="0" smtClean="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18</a:t>
            </a:fld>
            <a:endParaRPr lang="en-US" altLang="ja-JP" sz="120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19</a:t>
            </a:fld>
            <a:endParaRPr lang="en-US" altLang="ja-JP" sz="1200">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20</a:t>
            </a:fld>
            <a:endParaRPr lang="en-US" altLang="ja-JP"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3</a:t>
            </a:fld>
            <a:endParaRPr lang="en-US" altLang="ja-JP" sz="1200">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21</a:t>
            </a:fld>
            <a:endParaRPr lang="en-US" altLang="ja-JP" sz="120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23</a:t>
            </a:fld>
            <a:endParaRPr lang="en-US" altLang="ja-JP" sz="120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24</a:t>
            </a:fld>
            <a:endParaRPr lang="en-US" altLang="ja-JP" sz="120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25</a:t>
            </a:fld>
            <a:endParaRPr lang="en-US" altLang="ja-JP" sz="120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26</a:t>
            </a:fld>
            <a:endParaRPr lang="en-US" altLang="ja-JP" sz="120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27</a:t>
            </a:fld>
            <a:endParaRPr lang="en-US" altLang="ja-JP" sz="1200">
              <a:latin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28</a:t>
            </a:fld>
            <a:endParaRPr lang="en-US" altLang="ja-JP"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4</a:t>
            </a:fld>
            <a:endParaRPr lang="en-US" altLang="ja-JP"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5</a:t>
            </a:fld>
            <a:endParaRPr lang="en-US" altLang="ja-JP"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6</a:t>
            </a:fld>
            <a:endParaRPr lang="en-US" altLang="ja-JP"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7</a:t>
            </a:fld>
            <a:endParaRPr lang="en-US" altLang="ja-JP"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8</a:t>
            </a:fld>
            <a:endParaRPr lang="en-US" altLang="ja-JP" sz="120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9</a:t>
            </a:fld>
            <a:endParaRPr lang="en-US" altLang="ja-JP" sz="120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tLang="ja-JP" dirty="0">
              <a:latin typeface="Calibri" charset="0"/>
              <a:ea typeface="ＭＳ Ｐゴシック" charset="0"/>
            </a:endParaRPr>
          </a:p>
        </p:txBody>
      </p:sp>
      <p:sp>
        <p:nvSpPr>
          <p:cNvPr id="19459" name="スライド番号プレースホルダー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r"/>
            <a:fld id="{3CC59E95-FA08-9544-A6AC-067D4CD1ECA1}" type="slidenum">
              <a:rPr lang="ja-JP" altLang="en-US" sz="1200">
                <a:latin typeface="Calibri" charset="0"/>
              </a:rPr>
              <a:pPr algn="r"/>
              <a:t>10</a:t>
            </a:fld>
            <a:endParaRPr lang="en-US" altLang="ja-JP"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696619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3389826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45908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1342231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2994134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2113222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3403957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2550989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1418902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2736707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7D80F70-36BA-5444-9089-0723B5331EBD}" type="datetimeFigureOut">
              <a:rPr kumimoji="1" lang="ja-JP" altLang="en-US" smtClean="0"/>
              <a:t>2014/10/16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833954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D80F70-36BA-5444-9089-0723B5331EBD}" type="datetimeFigureOut">
              <a:rPr kumimoji="1" lang="ja-JP" altLang="en-US" smtClean="0"/>
              <a:t>2014/10/16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A872C-A938-D84B-A5F5-54AE57C3C808}" type="slidenum">
              <a:rPr kumimoji="1" lang="ja-JP" altLang="en-US" smtClean="0"/>
              <a:t>‹#›</a:t>
            </a:fld>
            <a:endParaRPr kumimoji="1" lang="ja-JP" altLang="en-US"/>
          </a:p>
        </p:txBody>
      </p:sp>
    </p:spTree>
    <p:extLst>
      <p:ext uri="{BB962C8B-B14F-4D97-AF65-F5344CB8AC3E}">
        <p14:creationId xmlns:p14="http://schemas.microsoft.com/office/powerpoint/2010/main" val="3233678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4" Type="http://schemas.openxmlformats.org/officeDocument/2006/relationships/image" Target="../media/image11.gif"/><Relationship Id="rId5"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4" Type="http://schemas.openxmlformats.org/officeDocument/2006/relationships/image" Target="../media/image13.gif"/><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4.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5.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6.gif"/></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4" Type="http://schemas.openxmlformats.org/officeDocument/2006/relationships/image" Target="../media/image18.gif"/><Relationship Id="rId5"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4" Type="http://schemas.openxmlformats.org/officeDocument/2006/relationships/image" Target="../media/image20.gif"/><Relationship Id="rId5" Type="http://schemas.openxmlformats.org/officeDocument/2006/relationships/image" Target="../media/image21.gif"/><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image" Target="../media/image22.gif"/><Relationship Id="rId4" Type="http://schemas.openxmlformats.org/officeDocument/2006/relationships/image" Target="../media/image23.gif"/><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4.gif"/></Relationships>
</file>

<file path=ppt/slides/_rels/slide24.xml.rels><?xml version="1.0" encoding="UTF-8" standalone="yes"?>
<Relationships xmlns="http://schemas.openxmlformats.org/package/2006/relationships"><Relationship Id="rId3" Type="http://schemas.openxmlformats.org/officeDocument/2006/relationships/image" Target="../media/image25.gif"/><Relationship Id="rId4" Type="http://schemas.openxmlformats.org/officeDocument/2006/relationships/image" Target="../media/image26.gif"/><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27.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28.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29.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30.gi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4.gif"/><Relationship Id="rId5" Type="http://schemas.openxmlformats.org/officeDocument/2006/relationships/image" Target="../media/image5.gif"/><Relationship Id="rId6" Type="http://schemas.openxmlformats.org/officeDocument/2006/relationships/oleObject" Target="../embeddings/oleObject1.bin"/><Relationship Id="rId7"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4" Type="http://schemas.openxmlformats.org/officeDocument/2006/relationships/image" Target="../media/image8.gif"/><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kumimoji="1" lang="en-US" altLang="ja-JP" dirty="0" smtClean="0"/>
              <a:t>CALET Calibration on ISS Orbit </a:t>
            </a:r>
            <a:r>
              <a:rPr lang="en-US" altLang="ja-JP" dirty="0"/>
              <a:t>U</a:t>
            </a:r>
            <a:r>
              <a:rPr kumimoji="1" lang="en-US" altLang="ja-JP" dirty="0" smtClean="0"/>
              <a:t>sing Cosmic Ray Protons &amp; Helium</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2014. 10. 16</a:t>
            </a:r>
          </a:p>
          <a:p>
            <a:r>
              <a:rPr lang="en-US" altLang="ja-JP" dirty="0" smtClean="0"/>
              <a:t>T. Niita</a:t>
            </a:r>
            <a:endParaRPr kumimoji="1" lang="ja-JP" altLang="en-US" dirty="0"/>
          </a:p>
        </p:txBody>
      </p:sp>
    </p:spTree>
    <p:extLst>
      <p:ext uri="{BB962C8B-B14F-4D97-AF65-F5344CB8AC3E}">
        <p14:creationId xmlns:p14="http://schemas.microsoft.com/office/powerpoint/2010/main" val="7904073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179512" y="836712"/>
            <a:ext cx="8713092" cy="2416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1.5. Calculation of the detector-response </a:t>
            </a:r>
          </a:p>
          <a:p>
            <a:pPr marL="342900" lvl="0" indent="-342900" defTabSz="914400" fontAlgn="base">
              <a:spcBef>
                <a:spcPct val="50000"/>
              </a:spcBef>
              <a:spcAft>
                <a:spcPct val="0"/>
              </a:spcAft>
              <a:buFontTx/>
              <a:buChar char="-"/>
              <a:defRPr/>
            </a:pPr>
            <a:r>
              <a:rPr lang="en-US" altLang="ja-JP" sz="2000" dirty="0" smtClean="0">
                <a:latin typeface="Calibri" charset="0"/>
              </a:rPr>
              <a:t>Simulation code : EPICS</a:t>
            </a:r>
          </a:p>
          <a:p>
            <a:pPr marL="342900" lvl="0" indent="-342900" defTabSz="914400" fontAlgn="base">
              <a:lnSpc>
                <a:spcPct val="70000"/>
              </a:lnSpc>
              <a:spcBef>
                <a:spcPct val="50000"/>
              </a:spcBef>
              <a:spcAft>
                <a:spcPct val="0"/>
              </a:spcAft>
              <a:buFontTx/>
              <a:buChar char="-"/>
              <a:defRPr/>
            </a:pPr>
            <a:r>
              <a:rPr lang="en-US" altLang="ja-JP" sz="2000" dirty="0" smtClean="0">
                <a:latin typeface="Calibri" charset="0"/>
              </a:rPr>
              <a:t>Incident surface : sphere around the detector (radius 0.48 m)</a:t>
            </a:r>
          </a:p>
          <a:p>
            <a:pPr marL="342900" lvl="0" indent="-342900" defTabSz="914400" fontAlgn="base">
              <a:lnSpc>
                <a:spcPct val="70000"/>
              </a:lnSpc>
              <a:spcBef>
                <a:spcPct val="50000"/>
              </a:spcBef>
              <a:spcAft>
                <a:spcPct val="0"/>
              </a:spcAft>
              <a:buFontTx/>
              <a:buChar char="-"/>
              <a:defRPr/>
            </a:pPr>
            <a:r>
              <a:rPr lang="en-US" altLang="ja-JP" sz="2000" dirty="0" smtClean="0">
                <a:latin typeface="Calibri" charset="0"/>
              </a:rPr>
              <a:t>Incident direction : as recorded by ATMNC3 </a:t>
            </a:r>
          </a:p>
          <a:p>
            <a:pPr marL="342900" lvl="0" indent="-342900" defTabSz="914400" fontAlgn="base">
              <a:lnSpc>
                <a:spcPct val="70000"/>
              </a:lnSpc>
              <a:spcBef>
                <a:spcPct val="50000"/>
              </a:spcBef>
              <a:spcAft>
                <a:spcPct val="0"/>
              </a:spcAft>
              <a:buFontTx/>
              <a:buChar char="-"/>
              <a:defRPr/>
            </a:pPr>
            <a:r>
              <a:rPr lang="en-US" altLang="ja-JP" sz="2000" dirty="0" smtClean="0">
                <a:latin typeface="Calibri" charset="0"/>
              </a:rPr>
              <a:t>Incident position : </a:t>
            </a:r>
          </a:p>
          <a:p>
            <a:pPr lvl="0" defTabSz="914400" fontAlgn="base">
              <a:lnSpc>
                <a:spcPct val="70000"/>
              </a:lnSpc>
              <a:spcBef>
                <a:spcPct val="50000"/>
              </a:spcBef>
              <a:spcAft>
                <a:spcPct val="0"/>
              </a:spcAft>
              <a:defRPr/>
            </a:pPr>
            <a:r>
              <a:rPr lang="en-US" altLang="ja-JP" sz="2000" dirty="0">
                <a:latin typeface="Calibri" charset="0"/>
              </a:rPr>
              <a:t> </a:t>
            </a:r>
            <a:r>
              <a:rPr lang="en-US" altLang="ja-JP" sz="2000" dirty="0" smtClean="0">
                <a:latin typeface="Calibri" charset="0"/>
              </a:rPr>
              <a:t>     as the particle pass a random point in a cross section of the sphere</a:t>
            </a:r>
          </a:p>
        </p:txBody>
      </p:sp>
      <p:sp>
        <p:nvSpPr>
          <p:cNvPr id="39"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1. Simulation data</a:t>
            </a:r>
            <a:endParaRPr lang="en-US" altLang="ja-JP" sz="3200" dirty="0">
              <a:latin typeface="Calibri" charset="0"/>
            </a:endParaRPr>
          </a:p>
        </p:txBody>
      </p:sp>
      <p:grpSp>
        <p:nvGrpSpPr>
          <p:cNvPr id="38" name="図形グループ 37"/>
          <p:cNvGrpSpPr/>
          <p:nvPr/>
        </p:nvGrpSpPr>
        <p:grpSpPr>
          <a:xfrm>
            <a:off x="4362821" y="3763535"/>
            <a:ext cx="4142946" cy="2748109"/>
            <a:chOff x="4740926" y="4070222"/>
            <a:chExt cx="3451079" cy="2232248"/>
          </a:xfrm>
        </p:grpSpPr>
        <p:pic>
          <p:nvPicPr>
            <p:cNvPr id="40" name="Picture 2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6990" y="4502270"/>
              <a:ext cx="1526494"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円/楕円 43"/>
            <p:cNvSpPr/>
            <p:nvPr/>
          </p:nvSpPr>
          <p:spPr>
            <a:xfrm>
              <a:off x="4956950" y="4070222"/>
              <a:ext cx="2304256" cy="2232248"/>
            </a:xfrm>
            <a:prstGeom prst="ellipse">
              <a:avLst/>
            </a:prstGeom>
            <a:noFill/>
            <a:ln w="190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5" name="円/楕円 44"/>
            <p:cNvSpPr/>
            <p:nvPr/>
          </p:nvSpPr>
          <p:spPr>
            <a:xfrm rot="1540587">
              <a:off x="4935794" y="4885278"/>
              <a:ext cx="2268256" cy="701564"/>
            </a:xfrm>
            <a:prstGeom prst="ellipse">
              <a:avLst/>
            </a:prstGeom>
            <a:solidFill>
              <a:schemeClr val="accent2">
                <a:alpha val="20000"/>
              </a:schemeClr>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46" name="直線矢印コネクタ 45"/>
            <p:cNvCxnSpPr/>
            <p:nvPr/>
          </p:nvCxnSpPr>
          <p:spPr>
            <a:xfrm flipH="1">
              <a:off x="5388998" y="4430262"/>
              <a:ext cx="360040" cy="57606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直線矢印コネクタ 46"/>
            <p:cNvCxnSpPr/>
            <p:nvPr/>
          </p:nvCxnSpPr>
          <p:spPr>
            <a:xfrm flipH="1">
              <a:off x="6037070" y="4790302"/>
              <a:ext cx="360040" cy="57606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直線矢印コネクタ 47"/>
            <p:cNvCxnSpPr/>
            <p:nvPr/>
          </p:nvCxnSpPr>
          <p:spPr>
            <a:xfrm flipH="1">
              <a:off x="6685142" y="5078334"/>
              <a:ext cx="360040" cy="57606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9" name="直線矢印コネクタ 48"/>
            <p:cNvCxnSpPr/>
            <p:nvPr/>
          </p:nvCxnSpPr>
          <p:spPr>
            <a:xfrm flipH="1">
              <a:off x="4740926" y="4646286"/>
              <a:ext cx="360040" cy="576064"/>
            </a:xfrm>
            <a:prstGeom prst="straightConnector1">
              <a:avLst/>
            </a:prstGeom>
            <a:ln w="19050"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0" name="直線矢印コネクタ 49"/>
            <p:cNvCxnSpPr/>
            <p:nvPr/>
          </p:nvCxnSpPr>
          <p:spPr>
            <a:xfrm flipH="1">
              <a:off x="7081374" y="5222350"/>
              <a:ext cx="360040" cy="576064"/>
            </a:xfrm>
            <a:prstGeom prst="straightConnector1">
              <a:avLst/>
            </a:prstGeom>
            <a:ln w="19050"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1" name="直線矢印コネクタ 50"/>
            <p:cNvCxnSpPr/>
            <p:nvPr/>
          </p:nvCxnSpPr>
          <p:spPr>
            <a:xfrm flipH="1">
              <a:off x="4740926" y="5222350"/>
              <a:ext cx="2700296" cy="0"/>
            </a:xfrm>
            <a:prstGeom prst="straightConnector1">
              <a:avLst/>
            </a:prstGeom>
            <a:ln w="19050" cmpd="sng">
              <a:solidFill>
                <a:schemeClr val="accent2"/>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2" name="直線矢印コネクタ 51"/>
            <p:cNvCxnSpPr>
              <a:stCxn id="44" idx="4"/>
            </p:cNvCxnSpPr>
            <p:nvPr/>
          </p:nvCxnSpPr>
          <p:spPr>
            <a:xfrm flipH="1" flipV="1">
              <a:off x="6099458" y="4070222"/>
              <a:ext cx="9620" cy="2232248"/>
            </a:xfrm>
            <a:prstGeom prst="straightConnector1">
              <a:avLst/>
            </a:prstGeom>
            <a:ln w="19050"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3" name="テキスト ボックス 52"/>
            <p:cNvSpPr txBox="1"/>
            <p:nvPr/>
          </p:nvSpPr>
          <p:spPr>
            <a:xfrm>
              <a:off x="6082581" y="4718294"/>
              <a:ext cx="386537" cy="275002"/>
            </a:xfrm>
            <a:prstGeom prst="rect">
              <a:avLst/>
            </a:prstGeom>
            <a:noFill/>
          </p:spPr>
          <p:txBody>
            <a:bodyPr wrap="square" rtlCol="0">
              <a:spAutoFit/>
            </a:bodyPr>
            <a:lstStyle/>
            <a:p>
              <a:r>
                <a:rPr lang="en-US" altLang="ja-JP" sz="1600" i="1" dirty="0" smtClean="0">
                  <a:latin typeface="Times"/>
                  <a:cs typeface="Times"/>
                </a:rPr>
                <a:t>θ</a:t>
              </a:r>
              <a:endParaRPr kumimoji="1" lang="ja-JP" altLang="en-US" sz="1600" i="1" dirty="0">
                <a:latin typeface="Times"/>
                <a:cs typeface="Times"/>
              </a:endParaRPr>
            </a:p>
          </p:txBody>
        </p:sp>
        <p:sp>
          <p:nvSpPr>
            <p:cNvPr id="54" name="テキスト ボックス 53"/>
            <p:cNvSpPr txBox="1"/>
            <p:nvPr/>
          </p:nvSpPr>
          <p:spPr>
            <a:xfrm>
              <a:off x="7183893" y="4070222"/>
              <a:ext cx="1008112" cy="307777"/>
            </a:xfrm>
            <a:prstGeom prst="rect">
              <a:avLst/>
            </a:prstGeom>
            <a:noFill/>
          </p:spPr>
          <p:txBody>
            <a:bodyPr wrap="square" rtlCol="0">
              <a:spAutoFit/>
            </a:bodyPr>
            <a:lstStyle/>
            <a:p>
              <a:r>
                <a:rPr kumimoji="1" lang="en-US" altLang="ja-JP" dirty="0" smtClean="0">
                  <a:solidFill>
                    <a:schemeClr val="accent2"/>
                  </a:solidFill>
                </a:rPr>
                <a:t>r = 48 cm</a:t>
              </a:r>
              <a:endParaRPr kumimoji="1" lang="ja-JP" altLang="en-US" dirty="0">
                <a:solidFill>
                  <a:schemeClr val="accent2"/>
                </a:solidFill>
              </a:endParaRPr>
            </a:p>
          </p:txBody>
        </p:sp>
      </p:grpSp>
      <p:pic>
        <p:nvPicPr>
          <p:cNvPr id="55" name="図 54"/>
          <p:cNvPicPr>
            <a:picLocks noChangeAspect="1"/>
          </p:cNvPicPr>
          <p:nvPr/>
        </p:nvPicPr>
        <p:blipFill>
          <a:blip r:embed="rId4"/>
          <a:stretch>
            <a:fillRect/>
          </a:stretch>
        </p:blipFill>
        <p:spPr>
          <a:xfrm>
            <a:off x="1664141" y="4301071"/>
            <a:ext cx="1622800" cy="1629952"/>
          </a:xfrm>
          <a:prstGeom prst="rect">
            <a:avLst/>
          </a:prstGeom>
        </p:spPr>
      </p:pic>
      <p:sp>
        <p:nvSpPr>
          <p:cNvPr id="56" name="円/楕円 55"/>
          <p:cNvSpPr/>
          <p:nvPr/>
        </p:nvSpPr>
        <p:spPr>
          <a:xfrm>
            <a:off x="1199351" y="3869967"/>
            <a:ext cx="2580561" cy="2591934"/>
          </a:xfrm>
          <a:prstGeom prst="ellipse">
            <a:avLst/>
          </a:prstGeom>
          <a:solidFill>
            <a:schemeClr val="accent1">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57" name="直線コネクタ 56"/>
          <p:cNvCxnSpPr/>
          <p:nvPr/>
        </p:nvCxnSpPr>
        <p:spPr>
          <a:xfrm>
            <a:off x="2465004" y="3701281"/>
            <a:ext cx="18173" cy="3016589"/>
          </a:xfrm>
          <a:prstGeom prst="line">
            <a:avLst/>
          </a:prstGeom>
          <a:ln w="9525">
            <a:solidFill>
              <a:srgbClr val="404040"/>
            </a:solidFill>
            <a:prstDash val="dash"/>
          </a:ln>
        </p:spPr>
        <p:style>
          <a:lnRef idx="2">
            <a:schemeClr val="accent1"/>
          </a:lnRef>
          <a:fillRef idx="0">
            <a:schemeClr val="accent1"/>
          </a:fillRef>
          <a:effectRef idx="1">
            <a:schemeClr val="accent1"/>
          </a:effectRef>
          <a:fontRef idx="minor">
            <a:schemeClr val="tx1"/>
          </a:fontRef>
        </p:style>
      </p:cxnSp>
      <p:cxnSp>
        <p:nvCxnSpPr>
          <p:cNvPr id="58" name="直線コネクタ 57"/>
          <p:cNvCxnSpPr/>
          <p:nvPr/>
        </p:nvCxnSpPr>
        <p:spPr>
          <a:xfrm>
            <a:off x="1421126" y="4428286"/>
            <a:ext cx="989454" cy="726869"/>
          </a:xfrm>
          <a:prstGeom prst="line">
            <a:avLst/>
          </a:prstGeom>
          <a:ln w="9525">
            <a:solidFill>
              <a:srgbClr val="404040"/>
            </a:solidFill>
            <a:prstDash val="dash"/>
          </a:ln>
        </p:spPr>
        <p:style>
          <a:lnRef idx="2">
            <a:schemeClr val="accent1"/>
          </a:lnRef>
          <a:fillRef idx="0">
            <a:schemeClr val="accent1"/>
          </a:fillRef>
          <a:effectRef idx="1">
            <a:schemeClr val="accent1"/>
          </a:effectRef>
          <a:fontRef idx="minor">
            <a:schemeClr val="tx1"/>
          </a:fontRef>
        </p:style>
      </p:cxnSp>
      <p:sp>
        <p:nvSpPr>
          <p:cNvPr id="59" name="テキスト ボックス 58"/>
          <p:cNvSpPr txBox="1"/>
          <p:nvPr/>
        </p:nvSpPr>
        <p:spPr>
          <a:xfrm>
            <a:off x="2103506" y="4693151"/>
            <a:ext cx="508844" cy="338554"/>
          </a:xfrm>
          <a:prstGeom prst="rect">
            <a:avLst/>
          </a:prstGeom>
          <a:noFill/>
        </p:spPr>
        <p:txBody>
          <a:bodyPr wrap="square" rtlCol="0">
            <a:spAutoFit/>
          </a:bodyPr>
          <a:lstStyle/>
          <a:p>
            <a:r>
              <a:rPr kumimoji="1" lang="en-US" altLang="ja-JP" sz="1600" dirty="0" smtClean="0">
                <a:latin typeface="Times"/>
                <a:cs typeface="Times"/>
              </a:rPr>
              <a:t>Φ</a:t>
            </a:r>
            <a:endParaRPr kumimoji="1" lang="ja-JP" altLang="en-US" sz="1600" dirty="0">
              <a:latin typeface="Times"/>
              <a:cs typeface="Times"/>
            </a:endParaRPr>
          </a:p>
        </p:txBody>
      </p:sp>
      <p:sp>
        <p:nvSpPr>
          <p:cNvPr id="60" name="テキスト ボックス 59"/>
          <p:cNvSpPr txBox="1"/>
          <p:nvPr/>
        </p:nvSpPr>
        <p:spPr>
          <a:xfrm>
            <a:off x="418353" y="3763535"/>
            <a:ext cx="1245788" cy="646331"/>
          </a:xfrm>
          <a:prstGeom prst="rect">
            <a:avLst/>
          </a:prstGeom>
          <a:noFill/>
        </p:spPr>
        <p:txBody>
          <a:bodyPr wrap="square" rtlCol="0">
            <a:spAutoFit/>
          </a:bodyPr>
          <a:lstStyle/>
          <a:p>
            <a:r>
              <a:rPr lang="en-US" altLang="ja-JP" dirty="0">
                <a:solidFill>
                  <a:schemeClr val="accent1"/>
                </a:solidFill>
              </a:rPr>
              <a:t>R</a:t>
            </a:r>
            <a:r>
              <a:rPr kumimoji="1" lang="en-US" altLang="ja-JP" dirty="0" smtClean="0">
                <a:solidFill>
                  <a:schemeClr val="accent1"/>
                </a:solidFill>
              </a:rPr>
              <a:t> = R</a:t>
            </a:r>
            <a:r>
              <a:rPr kumimoji="1" lang="en-US" altLang="ja-JP" baseline="-15000" dirty="0" smtClean="0">
                <a:solidFill>
                  <a:schemeClr val="accent1"/>
                </a:solidFill>
              </a:rPr>
              <a:t>earth</a:t>
            </a:r>
            <a:r>
              <a:rPr kumimoji="1" lang="en-US" altLang="ja-JP" dirty="0" smtClean="0">
                <a:solidFill>
                  <a:schemeClr val="accent1"/>
                </a:solidFill>
              </a:rPr>
              <a:t> + 400 </a:t>
            </a:r>
            <a:r>
              <a:rPr lang="en-US" altLang="ja-JP" dirty="0" smtClean="0">
                <a:solidFill>
                  <a:schemeClr val="accent1"/>
                </a:solidFill>
              </a:rPr>
              <a:t>km</a:t>
            </a:r>
            <a:endParaRPr kumimoji="1" lang="ja-JP" altLang="en-US" dirty="0">
              <a:solidFill>
                <a:schemeClr val="accent1"/>
              </a:solidFill>
            </a:endParaRPr>
          </a:p>
        </p:txBody>
      </p:sp>
      <p:cxnSp>
        <p:nvCxnSpPr>
          <p:cNvPr id="61" name="直線矢印コネクタ 60"/>
          <p:cNvCxnSpPr/>
          <p:nvPr/>
        </p:nvCxnSpPr>
        <p:spPr>
          <a:xfrm flipH="1">
            <a:off x="881353" y="3645646"/>
            <a:ext cx="1015509" cy="1635809"/>
          </a:xfrm>
          <a:prstGeom prst="straightConnector1">
            <a:avLst/>
          </a:prstGeom>
          <a:ln w="19050" cmpd="sng">
            <a:solidFill>
              <a:schemeClr val="accent2"/>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2" name="直線矢印コネクタ 61"/>
          <p:cNvCxnSpPr/>
          <p:nvPr/>
        </p:nvCxnSpPr>
        <p:spPr>
          <a:xfrm>
            <a:off x="1421126" y="4427761"/>
            <a:ext cx="132756" cy="576855"/>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63" name="テキスト ボックス 62"/>
          <p:cNvSpPr txBox="1"/>
          <p:nvPr/>
        </p:nvSpPr>
        <p:spPr>
          <a:xfrm>
            <a:off x="1430634" y="4512574"/>
            <a:ext cx="477668" cy="338554"/>
          </a:xfrm>
          <a:prstGeom prst="rect">
            <a:avLst/>
          </a:prstGeom>
          <a:noFill/>
        </p:spPr>
        <p:txBody>
          <a:bodyPr wrap="square" rtlCol="0">
            <a:spAutoFit/>
          </a:bodyPr>
          <a:lstStyle/>
          <a:p>
            <a:r>
              <a:rPr lang="en-US" altLang="ja-JP" sz="1600" i="1" dirty="0" smtClean="0">
                <a:latin typeface="Times"/>
                <a:cs typeface="Times"/>
              </a:rPr>
              <a:t>θ</a:t>
            </a:r>
            <a:endParaRPr kumimoji="1" lang="ja-JP" altLang="en-US" sz="1600" i="1" dirty="0">
              <a:latin typeface="Times"/>
              <a:cs typeface="Times"/>
            </a:endParaRPr>
          </a:p>
        </p:txBody>
      </p:sp>
      <p:sp>
        <p:nvSpPr>
          <p:cNvPr id="26" name="角丸四角形 25"/>
          <p:cNvSpPr/>
          <p:nvPr/>
        </p:nvSpPr>
        <p:spPr>
          <a:xfrm>
            <a:off x="453179" y="1354505"/>
            <a:ext cx="7776864" cy="212678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p>
        </p:txBody>
      </p:sp>
      <p:sp>
        <p:nvSpPr>
          <p:cNvPr id="27" name="Text Box 7"/>
          <p:cNvSpPr txBox="1">
            <a:spLocks noChangeArrowheads="1"/>
          </p:cNvSpPr>
          <p:nvPr/>
        </p:nvSpPr>
        <p:spPr bwMode="auto">
          <a:xfrm>
            <a:off x="656959" y="1487072"/>
            <a:ext cx="7366452" cy="1949251"/>
          </a:xfrm>
          <a:prstGeom prst="rect">
            <a:avLst/>
          </a:prstGeom>
          <a:noFill/>
          <a:ln w="28575" cmpd="sng">
            <a:noFill/>
            <a:miter lim="800000"/>
            <a:headEnd/>
            <a:tailEnd/>
          </a:ln>
          <a:effectLst/>
          <a:extLst>
            <a:ext uri="{909E8E84-426E-40dd-AFC4-6F175D3DCCD1}">
              <a14:hiddenFill xmlns:a14="http://schemas.microsoft.com/office/drawing/2010/main">
                <a:solidFill>
                  <a:schemeClr val="accent1"/>
                </a:solidFill>
              </a14:hiddenFill>
            </a:ext>
          </a:extLst>
        </p:spPr>
        <p:txBody>
          <a:bodyPr wrap="square">
            <a:spAutoFit/>
          </a:bodyPr>
          <a:lstStyle/>
          <a:p>
            <a:pPr>
              <a:lnSpc>
                <a:spcPct val="80000"/>
              </a:lnSpc>
              <a:spcBef>
                <a:spcPct val="50000"/>
              </a:spcBef>
              <a:defRPr/>
            </a:pPr>
            <a:r>
              <a:rPr lang="en-US" altLang="ja-JP" sz="2000" dirty="0">
                <a:latin typeface="Calibri" charset="0"/>
              </a:rPr>
              <a:t>i</a:t>
            </a:r>
            <a:r>
              <a:rPr lang="en-US" altLang="ja-JP" sz="2000" dirty="0" smtClean="0">
                <a:latin typeface="Calibri" charset="0"/>
              </a:rPr>
              <a:t>ncident area in ATMNC3 calculation : </a:t>
            </a:r>
          </a:p>
          <a:p>
            <a:pPr>
              <a:lnSpc>
                <a:spcPct val="80000"/>
              </a:lnSpc>
              <a:spcBef>
                <a:spcPct val="50000"/>
              </a:spcBef>
              <a:defRPr/>
            </a:pPr>
            <a:r>
              <a:rPr lang="en-US" altLang="ja-JP" sz="2000" dirty="0" smtClean="0">
                <a:latin typeface="Calibri" charset="0"/>
              </a:rPr>
              <a:t>   S</a:t>
            </a:r>
            <a:r>
              <a:rPr lang="en-US" altLang="ja-JP" sz="2000" baseline="-25000" dirty="0" smtClean="0">
                <a:latin typeface="Calibri" charset="0"/>
              </a:rPr>
              <a:t>0</a:t>
            </a:r>
            <a:r>
              <a:rPr lang="en-US" altLang="ja-JP" sz="2000" dirty="0" smtClean="0">
                <a:latin typeface="Calibri" charset="0"/>
              </a:rPr>
              <a:t>(Φ</a:t>
            </a:r>
            <a:r>
              <a:rPr lang="en-US" altLang="ja-JP" sz="2000" dirty="0">
                <a:latin typeface="Calibri" charset="0"/>
              </a:rPr>
              <a:t>)</a:t>
            </a:r>
            <a:r>
              <a:rPr lang="en-US" altLang="ja-JP" sz="2000" dirty="0" smtClean="0">
                <a:latin typeface="Calibri" charset="0"/>
              </a:rPr>
              <a:t> =</a:t>
            </a:r>
            <a:r>
              <a:rPr lang="en-US" altLang="ja-JP" sz="2000" baseline="-25000" dirty="0" smtClean="0">
                <a:latin typeface="Calibri" charset="0"/>
              </a:rPr>
              <a:t> </a:t>
            </a:r>
            <a:r>
              <a:rPr lang="en-US" altLang="ja-JP" sz="2000" dirty="0">
                <a:latin typeface="Calibri" charset="0"/>
              </a:rPr>
              <a:t>2 × </a:t>
            </a:r>
            <a:r>
              <a:rPr lang="en-US" altLang="en-US" sz="2000" dirty="0">
                <a:latin typeface="Calibri" charset="0"/>
              </a:rPr>
              <a:t>(R</a:t>
            </a:r>
            <a:r>
              <a:rPr lang="en-US" altLang="en-US" sz="2000" baseline="-15000" dirty="0">
                <a:latin typeface="Calibri" charset="0"/>
              </a:rPr>
              <a:t>earth</a:t>
            </a:r>
            <a:r>
              <a:rPr lang="en-US" altLang="en-US" sz="2000" dirty="0">
                <a:latin typeface="Calibri" charset="0"/>
              </a:rPr>
              <a:t>+400,001m)</a:t>
            </a:r>
            <a:r>
              <a:rPr lang="en-US" altLang="en-US" sz="2000" baseline="30000" dirty="0">
                <a:latin typeface="Calibri" charset="0"/>
              </a:rPr>
              <a:t>2</a:t>
            </a:r>
            <a:r>
              <a:rPr lang="en-US" altLang="en-US" sz="2000" dirty="0">
                <a:latin typeface="Calibri" charset="0"/>
              </a:rPr>
              <a:t> </a:t>
            </a:r>
            <a:r>
              <a:rPr lang="en-US" altLang="ja-JP" sz="2000" dirty="0">
                <a:latin typeface="Calibri" charset="0"/>
              </a:rPr>
              <a:t>× 2π(sinΦ’-sinΦ</a:t>
            </a:r>
            <a:r>
              <a:rPr lang="en-US" altLang="ja-JP" sz="2000" dirty="0" smtClean="0">
                <a:latin typeface="Calibri" charset="0"/>
              </a:rPr>
              <a:t>)</a:t>
            </a:r>
            <a:endParaRPr lang="en-US" altLang="ja-JP" sz="2000" baseline="30000" dirty="0" smtClean="0">
              <a:latin typeface="Calibri" charset="0"/>
            </a:endParaRPr>
          </a:p>
          <a:p>
            <a:pPr>
              <a:lnSpc>
                <a:spcPct val="80000"/>
              </a:lnSpc>
              <a:spcBef>
                <a:spcPct val="50000"/>
              </a:spcBef>
              <a:defRPr/>
            </a:pPr>
            <a:r>
              <a:rPr lang="en-US" altLang="ja-JP" sz="2000" dirty="0">
                <a:latin typeface="Calibri" charset="0"/>
              </a:rPr>
              <a:t>i</a:t>
            </a:r>
            <a:r>
              <a:rPr lang="en-US" altLang="ja-JP" sz="2000" dirty="0" smtClean="0">
                <a:latin typeface="Calibri" charset="0"/>
              </a:rPr>
              <a:t>ncident area in EPICS calculation : </a:t>
            </a:r>
          </a:p>
          <a:p>
            <a:pPr>
              <a:lnSpc>
                <a:spcPct val="80000"/>
              </a:lnSpc>
              <a:spcBef>
                <a:spcPct val="50000"/>
              </a:spcBef>
              <a:defRPr/>
            </a:pPr>
            <a:r>
              <a:rPr lang="en-US" altLang="ja-JP" sz="2000" dirty="0">
                <a:latin typeface="Calibri" charset="0"/>
              </a:rPr>
              <a:t> </a:t>
            </a:r>
            <a:r>
              <a:rPr lang="en-US" altLang="ja-JP" sz="2000" dirty="0" smtClean="0">
                <a:latin typeface="Calibri" charset="0"/>
              </a:rPr>
              <a:t>  S = </a:t>
            </a:r>
            <a:r>
              <a:rPr lang="en-US" altLang="ja-JP" sz="2000" dirty="0">
                <a:latin typeface="Calibri" charset="0"/>
              </a:rPr>
              <a:t>π(0.48)</a:t>
            </a:r>
            <a:r>
              <a:rPr lang="en-US" altLang="ja-JP" sz="2000" baseline="30000" dirty="0" smtClean="0">
                <a:latin typeface="Calibri" charset="0"/>
              </a:rPr>
              <a:t>2 </a:t>
            </a:r>
            <a:r>
              <a:rPr lang="en-US" altLang="ja-JP" sz="2000" dirty="0" smtClean="0">
                <a:latin typeface="Calibri" charset="0"/>
              </a:rPr>
              <a:t>× </a:t>
            </a:r>
            <a:r>
              <a:rPr lang="en-US" altLang="ja-JP" sz="2000" dirty="0">
                <a:latin typeface="Calibri" charset="0"/>
              </a:rPr>
              <a:t>cosθ</a:t>
            </a:r>
            <a:endParaRPr lang="en-US" altLang="ja-JP" sz="2000" baseline="30000" dirty="0" smtClean="0">
              <a:latin typeface="Calibri" charset="0"/>
            </a:endParaRPr>
          </a:p>
          <a:p>
            <a:pPr>
              <a:lnSpc>
                <a:spcPct val="80000"/>
              </a:lnSpc>
              <a:spcBef>
                <a:spcPct val="50000"/>
              </a:spcBef>
              <a:defRPr/>
            </a:pPr>
            <a:r>
              <a:rPr lang="en-US" altLang="ja-JP" sz="2000" dirty="0" smtClean="0">
                <a:latin typeface="Calibri" charset="0"/>
              </a:rPr>
              <a:t>corresponding observation time : t </a:t>
            </a:r>
            <a:r>
              <a:rPr lang="en-US" altLang="ja-JP" sz="2000" dirty="0">
                <a:latin typeface="Calibri" charset="0"/>
              </a:rPr>
              <a:t>= </a:t>
            </a:r>
            <a:r>
              <a:rPr lang="en-US" altLang="ja-JP" sz="2000" dirty="0" smtClean="0">
                <a:latin typeface="Calibri" charset="0"/>
              </a:rPr>
              <a:t>T</a:t>
            </a:r>
            <a:r>
              <a:rPr lang="en-US" altLang="ja-JP" sz="2000" baseline="-25000" dirty="0" smtClean="0">
                <a:latin typeface="Calibri" charset="0"/>
              </a:rPr>
              <a:t>0</a:t>
            </a:r>
            <a:r>
              <a:rPr lang="en-US" altLang="ja-JP" sz="2000" dirty="0" smtClean="0">
                <a:latin typeface="Calibri" charset="0"/>
              </a:rPr>
              <a:t> </a:t>
            </a:r>
            <a:r>
              <a:rPr lang="ja-JP" altLang="en-US" sz="2000" dirty="0" smtClean="0">
                <a:latin typeface="Calibri" charset="0"/>
              </a:rPr>
              <a:t>・</a:t>
            </a:r>
            <a:r>
              <a:rPr lang="en-US" altLang="ja-JP" sz="2000" dirty="0" smtClean="0">
                <a:latin typeface="Calibri" charset="0"/>
              </a:rPr>
              <a:t> S</a:t>
            </a:r>
            <a:r>
              <a:rPr lang="en-US" altLang="ja-JP" sz="2000" baseline="-25000" dirty="0" smtClean="0">
                <a:latin typeface="Calibri" charset="0"/>
              </a:rPr>
              <a:t>0</a:t>
            </a:r>
            <a:r>
              <a:rPr lang="en-US" altLang="ja-JP" sz="2000" dirty="0" smtClean="0">
                <a:latin typeface="Calibri" charset="0"/>
              </a:rPr>
              <a:t> / S</a:t>
            </a:r>
          </a:p>
        </p:txBody>
      </p:sp>
      <p:sp>
        <p:nvSpPr>
          <p:cNvPr id="29" name="円/楕円 28"/>
          <p:cNvSpPr/>
          <p:nvPr/>
        </p:nvSpPr>
        <p:spPr>
          <a:xfrm>
            <a:off x="1423263" y="4294857"/>
            <a:ext cx="2118374" cy="318295"/>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0" name="円/楕円 29"/>
          <p:cNvSpPr/>
          <p:nvPr/>
        </p:nvSpPr>
        <p:spPr>
          <a:xfrm>
            <a:off x="1320404" y="4462476"/>
            <a:ext cx="2355779" cy="318295"/>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1" name="円/楕円 30"/>
          <p:cNvSpPr/>
          <p:nvPr/>
        </p:nvSpPr>
        <p:spPr>
          <a:xfrm>
            <a:off x="1423263" y="5705283"/>
            <a:ext cx="2118374" cy="318295"/>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2" name="円/楕円 31"/>
          <p:cNvSpPr/>
          <p:nvPr/>
        </p:nvSpPr>
        <p:spPr>
          <a:xfrm>
            <a:off x="1303938" y="5520234"/>
            <a:ext cx="2355779" cy="318295"/>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4106933" y="3976007"/>
            <a:ext cx="285769" cy="369332"/>
          </a:xfrm>
          <a:prstGeom prst="rect">
            <a:avLst/>
          </a:prstGeom>
          <a:noFill/>
        </p:spPr>
        <p:txBody>
          <a:bodyPr wrap="square" lIns="0" rIns="0" rtlCol="0">
            <a:spAutoFit/>
          </a:bodyPr>
          <a:lstStyle/>
          <a:p>
            <a:r>
              <a:rPr kumimoji="1" lang="en-US" altLang="ja-JP" dirty="0" smtClean="0"/>
              <a:t>S</a:t>
            </a:r>
            <a:r>
              <a:rPr kumimoji="1" lang="en-US" altLang="ja-JP" baseline="-10000" dirty="0" smtClean="0"/>
              <a:t>0</a:t>
            </a:r>
            <a:endParaRPr kumimoji="1" lang="ja-JP" altLang="en-US" baseline="-10000" dirty="0"/>
          </a:p>
        </p:txBody>
      </p:sp>
      <p:cxnSp>
        <p:nvCxnSpPr>
          <p:cNvPr id="34" name="直線矢印コネクタ 33"/>
          <p:cNvCxnSpPr/>
          <p:nvPr/>
        </p:nvCxnSpPr>
        <p:spPr>
          <a:xfrm flipH="1">
            <a:off x="3505420" y="4351630"/>
            <a:ext cx="530910" cy="290169"/>
          </a:xfrm>
          <a:prstGeom prst="straightConnector1">
            <a:avLst/>
          </a:prstGeom>
          <a:ln w="9525" cmpd="sng">
            <a:solidFill>
              <a:srgbClr val="000000"/>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35" name="直線矢印コネクタ 34"/>
          <p:cNvCxnSpPr/>
          <p:nvPr/>
        </p:nvCxnSpPr>
        <p:spPr>
          <a:xfrm flipH="1">
            <a:off x="3316823" y="4381512"/>
            <a:ext cx="892276" cy="1539473"/>
          </a:xfrm>
          <a:prstGeom prst="straightConnector1">
            <a:avLst/>
          </a:prstGeom>
          <a:ln w="9525" cmpd="sng">
            <a:solidFill>
              <a:schemeClr val="tx1"/>
            </a:solidFill>
            <a:tailEnd type="arrow" w="sm" len="med"/>
          </a:ln>
          <a:effectLst/>
        </p:spPr>
        <p:style>
          <a:lnRef idx="2">
            <a:schemeClr val="accent1"/>
          </a:lnRef>
          <a:fillRef idx="0">
            <a:schemeClr val="accent1"/>
          </a:fillRef>
          <a:effectRef idx="1">
            <a:schemeClr val="accent1"/>
          </a:effectRef>
          <a:fontRef idx="minor">
            <a:schemeClr val="tx1"/>
          </a:fontRef>
        </p:style>
      </p:cxnSp>
      <p:graphicFrame>
        <p:nvGraphicFramePr>
          <p:cNvPr id="41" name="Group 157"/>
          <p:cNvGraphicFramePr>
            <a:graphicFrameLocks noGrp="1"/>
          </p:cNvGraphicFramePr>
          <p:nvPr>
            <p:extLst>
              <p:ext uri="{D42A27DB-BD31-4B8C-83A1-F6EECF244321}">
                <p14:modId xmlns:p14="http://schemas.microsoft.com/office/powerpoint/2010/main" val="2282023215"/>
              </p:ext>
            </p:extLst>
          </p:nvPr>
        </p:nvGraphicFramePr>
        <p:xfrm>
          <a:off x="4366641" y="3645642"/>
          <a:ext cx="4559836" cy="3076495"/>
        </p:xfrm>
        <a:graphic>
          <a:graphicData uri="http://schemas.openxmlformats.org/drawingml/2006/table">
            <a:tbl>
              <a:tblPr/>
              <a:tblGrid>
                <a:gridCol w="1215622"/>
                <a:gridCol w="780212"/>
                <a:gridCol w="903900"/>
                <a:gridCol w="830051"/>
                <a:gridCol w="830051"/>
              </a:tblGrid>
              <a:tr h="528103">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Latitude</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a:t>
                      </a:r>
                      <a:r>
                        <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rPr>
                        <a:t>deg]</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S</a:t>
                      </a:r>
                      <a:r>
                        <a:rPr kumimoji="1" lang="en-US" altLang="ja-JP" sz="1400" b="0" i="0" u="none" strike="noStrike" cap="none" normalizeH="0" baseline="-25000" dirty="0" smtClean="0">
                          <a:ln>
                            <a:noFill/>
                          </a:ln>
                          <a:solidFill>
                            <a:srgbClr val="FFFFFF"/>
                          </a:solidFill>
                          <a:effectLst/>
                          <a:latin typeface="Calibri" charset="0"/>
                          <a:ea typeface="ＭＳ Ｐゴシック" charset="0"/>
                          <a:cs typeface="ＭＳ Ｐゴシック" charset="0"/>
                        </a:rPr>
                        <a:t>0</a:t>
                      </a: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×10</a:t>
                      </a:r>
                      <a:r>
                        <a:rPr kumimoji="1" lang="en-US" altLang="ja-JP" sz="1400" b="0" i="0" u="none" strike="noStrike" cap="none" normalizeH="0" baseline="30000" dirty="0" smtClean="0">
                          <a:ln>
                            <a:noFill/>
                          </a:ln>
                          <a:solidFill>
                            <a:srgbClr val="FFFFFF"/>
                          </a:solidFill>
                          <a:effectLst/>
                          <a:latin typeface="Calibri" charset="0"/>
                          <a:ea typeface="ＭＳ Ｐゴシック" charset="0"/>
                          <a:cs typeface="ＭＳ Ｐゴシック" charset="0"/>
                        </a:rPr>
                        <a:t>13</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[m</a:t>
                      </a:r>
                      <a:r>
                        <a:rPr kumimoji="1" lang="en-US" altLang="ja-JP" sz="1400" b="0" i="0" u="none" strike="noStrike" cap="none" normalizeH="0" baseline="30000" dirty="0" smtClean="0">
                          <a:ln>
                            <a:noFill/>
                          </a:ln>
                          <a:solidFill>
                            <a:srgbClr val="FFFFFF"/>
                          </a:solidFill>
                          <a:effectLst/>
                          <a:latin typeface="Calibri" charset="0"/>
                          <a:ea typeface="ＭＳ Ｐゴシック" charset="0"/>
                          <a:cs typeface="ＭＳ Ｐゴシック" charset="0"/>
                        </a:rPr>
                        <a:t>2</a:t>
                      </a: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ISS transit time </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[s]</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t (p)</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[period]</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t (He)</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[period]</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0.00-5.16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5.19</a:t>
                      </a:r>
                      <a:endParaRPr kumimoji="1" lang="ja-JP" altLang="en-US"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395</a:t>
                      </a:r>
                      <a:endParaRPr kumimoji="1" lang="ja-JP" altLang="en-US"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13.0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7.61</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5.16-</a:t>
                      </a: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10.32</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5.15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397</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12.8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7.61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10.32-15.48</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5.07</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402</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12.5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7.31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15.48-20.64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4.94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409</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11.9</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7.00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20.64-25.80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4.78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420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11.2</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6.59</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25.80-30.96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4.57</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438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10.3</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6.06</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30.96-36.12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4.33</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465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9.20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5.40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36.12-</a:t>
                      </a: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41.28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4.06</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513</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7.81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4.58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41.28-46.44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3.75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617</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6.00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3.52</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348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46.44-51.60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3.41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1343</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2.51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1.47</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extLst>
      <p:ext uri="{BB962C8B-B14F-4D97-AF65-F5344CB8AC3E}">
        <p14:creationId xmlns:p14="http://schemas.microsoft.com/office/powerpoint/2010/main" val="32377617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2. Rate estimation </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2.1. Trigger rate</a:t>
            </a:r>
          </a:p>
        </p:txBody>
      </p:sp>
      <p:graphicFrame>
        <p:nvGraphicFramePr>
          <p:cNvPr id="38" name="Group 157"/>
          <p:cNvGraphicFramePr>
            <a:graphicFrameLocks noGrp="1"/>
          </p:cNvGraphicFramePr>
          <p:nvPr>
            <p:extLst>
              <p:ext uri="{D42A27DB-BD31-4B8C-83A1-F6EECF244321}">
                <p14:modId xmlns:p14="http://schemas.microsoft.com/office/powerpoint/2010/main" val="3889463254"/>
              </p:ext>
            </p:extLst>
          </p:nvPr>
        </p:nvGraphicFramePr>
        <p:xfrm>
          <a:off x="234927" y="2912247"/>
          <a:ext cx="3553398" cy="3866400"/>
        </p:xfrm>
        <a:graphic>
          <a:graphicData uri="http://schemas.openxmlformats.org/drawingml/2006/table">
            <a:tbl>
              <a:tblPr/>
              <a:tblGrid>
                <a:gridCol w="1414994"/>
                <a:gridCol w="1047668"/>
                <a:gridCol w="1090736"/>
              </a:tblGrid>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Latitude [deg]</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proton [/s]</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He [/s]</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0.00-5.16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36.6</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6.53</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5.16-</a:t>
                      </a: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10.32</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38.2</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7.01</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10.32-15.48</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40.9</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7.83</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15.48</a:t>
                      </a: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-20.64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46.8</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8.93</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a:ln>
                            <a:noFill/>
                          </a:ln>
                          <a:solidFill>
                            <a:srgbClr val="000000"/>
                          </a:solidFill>
                          <a:effectLst/>
                          <a:latin typeface="Calibri" charset="0"/>
                          <a:ea typeface="ＭＳ Ｐゴシック" charset="0"/>
                          <a:cs typeface="ＭＳ Ｐゴシック" charset="0"/>
                        </a:rPr>
                        <a:t>20.64-25.80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57.4</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11.5</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a:ln>
                            <a:noFill/>
                          </a:ln>
                          <a:solidFill>
                            <a:srgbClr val="000000"/>
                          </a:solidFill>
                          <a:effectLst/>
                          <a:latin typeface="Calibri" charset="0"/>
                          <a:ea typeface="ＭＳ Ｐゴシック" charset="0"/>
                          <a:cs typeface="ＭＳ Ｐゴシック" charset="0"/>
                        </a:rPr>
                        <a:t>25.80-30.96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73.8</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15.4</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a:ln>
                            <a:noFill/>
                          </a:ln>
                          <a:solidFill>
                            <a:srgbClr val="000000"/>
                          </a:solidFill>
                          <a:effectLst/>
                          <a:latin typeface="Calibri" charset="0"/>
                          <a:ea typeface="ＭＳ Ｐゴシック" charset="0"/>
                          <a:cs typeface="ＭＳ Ｐゴシック" charset="0"/>
                        </a:rPr>
                        <a:t>30.96-36.12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20.6</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36.12-</a:t>
                      </a: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41.28</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143</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28.2</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41.28-46.44</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202</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37.1</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46.44-51.60</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273</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45.9</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Counts / period</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7.34×10</a:t>
                      </a:r>
                      <a:r>
                        <a:rPr kumimoji="1" lang="en-US" altLang="ja-JP" sz="1500" b="0" i="0" u="none" strike="noStrike" cap="none" normalizeH="0" baseline="30000" dirty="0" smtClean="0">
                          <a:ln>
                            <a:noFill/>
                          </a:ln>
                          <a:solidFill>
                            <a:srgbClr val="000000"/>
                          </a:solidFill>
                          <a:effectLst/>
                          <a:latin typeface="Calibri" charset="0"/>
                          <a:ea typeface="ＭＳ Ｐゴシック" charset="0"/>
                          <a:cs typeface="ＭＳ Ｐゴシック" charset="0"/>
                        </a:rPr>
                        <a:t>5</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1.32×10</a:t>
                      </a:r>
                      <a:r>
                        <a:rPr kumimoji="1" lang="en-US" altLang="ja-JP" sz="1500" b="0" i="0" u="none" strike="noStrike" cap="none" normalizeH="0" baseline="30000" dirty="0" smtClean="0">
                          <a:ln>
                            <a:noFill/>
                          </a:ln>
                          <a:solidFill>
                            <a:srgbClr val="000000"/>
                          </a:solidFill>
                          <a:effectLst/>
                          <a:latin typeface="Calibri" charset="0"/>
                          <a:ea typeface="ＭＳ Ｐゴシック" charset="0"/>
                          <a:cs typeface="ＭＳ Ｐゴシック" charset="0"/>
                        </a:rPr>
                        <a:t>5</a:t>
                      </a:r>
                      <a:endParaRPr kumimoji="1" lang="en-US" altLang="ja-JP" sz="1500" b="0" i="0" u="none" strike="noStrike" cap="none" normalizeH="0" baseline="3000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bl>
          </a:graphicData>
        </a:graphic>
      </p:graphicFrame>
      <p:graphicFrame>
        <p:nvGraphicFramePr>
          <p:cNvPr id="39" name="Group 150"/>
          <p:cNvGraphicFramePr>
            <a:graphicFrameLocks noGrp="1"/>
          </p:cNvGraphicFramePr>
          <p:nvPr>
            <p:extLst>
              <p:ext uri="{D42A27DB-BD31-4B8C-83A1-F6EECF244321}">
                <p14:modId xmlns:p14="http://schemas.microsoft.com/office/powerpoint/2010/main" val="4270104434"/>
              </p:ext>
            </p:extLst>
          </p:nvPr>
        </p:nvGraphicFramePr>
        <p:xfrm>
          <a:off x="234927" y="1324392"/>
          <a:ext cx="5050059" cy="1483322"/>
        </p:xfrm>
        <a:graphic>
          <a:graphicData uri="http://schemas.openxmlformats.org/drawingml/2006/table">
            <a:tbl>
              <a:tblPr/>
              <a:tblGrid>
                <a:gridCol w="1343728"/>
                <a:gridCol w="1255131"/>
                <a:gridCol w="1240365"/>
                <a:gridCol w="1210835"/>
              </a:tblGrid>
              <a:tr h="0">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endParaRPr kumimoji="1" lang="ja-JP" altLang="en-US" sz="1600" b="0" i="0" u="none" strike="noStrike" cap="none" normalizeH="0" baseline="0">
                        <a:ln>
                          <a:noFill/>
                        </a:ln>
                        <a:solidFill>
                          <a:schemeClr val="tx1"/>
                        </a:solidFill>
                        <a:effectLst/>
                        <a:latin typeface="Calibri" charset="0"/>
                        <a:ea typeface="ＭＳ Ｐゴシック" charset="0"/>
                        <a:cs typeface="ＭＳ Ｐゴシック"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High </a:t>
                      </a:r>
                      <a:r>
                        <a:rPr kumimoji="1" lang="en-US" altLang="ja-JP" sz="1400" b="0" i="0" u="none" strike="noStrike" cap="none" normalizeH="0" baseline="0" dirty="0" smtClean="0">
                          <a:ln>
                            <a:noFill/>
                          </a:ln>
                          <a:solidFill>
                            <a:schemeClr val="tx1"/>
                          </a:solidFill>
                          <a:effectLst/>
                          <a:latin typeface="Calibri" charset="0"/>
                          <a:ea typeface="ＭＳ Ｐゴシック" charset="0"/>
                          <a:cs typeface="ＭＳ Ｐゴシック" charset="0"/>
                        </a:rPr>
                        <a:t>Energy </a:t>
                      </a: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Shower</a:t>
                      </a:r>
                    </a:p>
                  </a:txBody>
                  <a:tcPr marT="45701" marB="457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Low Energy Shower</a:t>
                      </a:r>
                    </a:p>
                  </a:txBody>
                  <a:tcPr marT="45701" marB="457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1" i="0" u="none" strike="noStrike" cap="none" normalizeH="0" baseline="0" dirty="0" smtClean="0">
                          <a:ln>
                            <a:noFill/>
                          </a:ln>
                          <a:solidFill>
                            <a:schemeClr val="tx1"/>
                          </a:solidFill>
                          <a:effectLst/>
                          <a:latin typeface="Calibri" charset="0"/>
                          <a:ea typeface="ＭＳ Ｐゴシック" charset="0"/>
                          <a:cs typeface="ＭＳ Ｐゴシック" charset="0"/>
                        </a:rPr>
                        <a:t>Calibration</a:t>
                      </a:r>
                      <a:endParaRPr kumimoji="1" lang="en-US" altLang="ja-JP" sz="1400" b="1"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T="45701" marB="457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61791">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dirty="0" smtClean="0">
                          <a:ln>
                            <a:noFill/>
                          </a:ln>
                          <a:solidFill>
                            <a:schemeClr val="tx1"/>
                          </a:solidFill>
                          <a:effectLst/>
                          <a:latin typeface="Calibri" charset="0"/>
                          <a:ea typeface="ＭＳ Ｐゴシック" charset="0"/>
                          <a:cs typeface="ＭＳ Ｐゴシック" charset="0"/>
                        </a:rPr>
                        <a:t>CHD</a:t>
                      </a:r>
                      <a:endParaRPr kumimoji="1" lang="ja-JP" altLang="en-US" sz="1400" b="0"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ctr"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dirty="0" smtClean="0">
                          <a:ln>
                            <a:noFill/>
                          </a:ln>
                          <a:solidFill>
                            <a:schemeClr val="tx1"/>
                          </a:solidFill>
                          <a:effectLst/>
                          <a:latin typeface="Calibri" charset="0"/>
                          <a:ea typeface="ＭＳ Ｐゴシック" charset="0"/>
                          <a:cs typeface="ＭＳ Ｐゴシック" charset="0"/>
                        </a:rPr>
                        <a:t>-</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a:ln>
                            <a:noFill/>
                          </a:ln>
                          <a:solidFill>
                            <a:schemeClr val="tx1"/>
                          </a:solidFill>
                          <a:effectLst/>
                          <a:latin typeface="Calibri" charset="0"/>
                          <a:ea typeface="ＭＳ Ｐゴシック" charset="0"/>
                          <a:cs typeface="ＭＳ Ｐゴシック" charset="0"/>
                        </a:rPr>
                        <a:t>&gt; 0.7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1" i="0" u="none" strike="noStrike" cap="none" normalizeH="0" baseline="0">
                          <a:ln>
                            <a:noFill/>
                          </a:ln>
                          <a:solidFill>
                            <a:schemeClr val="tx1"/>
                          </a:solidFill>
                          <a:effectLst/>
                          <a:latin typeface="Calibri" charset="0"/>
                          <a:ea typeface="ＭＳ Ｐゴシック" charset="0"/>
                          <a:cs typeface="ＭＳ Ｐゴシック" charset="0"/>
                        </a:rPr>
                        <a:t>&gt; 0.7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63182">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IMC </a:t>
                      </a:r>
                      <a:r>
                        <a:rPr kumimoji="1" lang="en-US" altLang="ja-JP" sz="1400" b="0" i="0" u="none" strike="noStrike" cap="none" normalizeH="0" baseline="0" dirty="0" smtClean="0">
                          <a:ln>
                            <a:noFill/>
                          </a:ln>
                          <a:solidFill>
                            <a:schemeClr val="tx1"/>
                          </a:solidFill>
                          <a:effectLst/>
                          <a:latin typeface="Calibri" charset="0"/>
                          <a:ea typeface="ＭＳ Ｐゴシック" charset="0"/>
                          <a:cs typeface="ＭＳ Ｐゴシック" charset="0"/>
                        </a:rPr>
                        <a:t>layer 1</a:t>
                      </a: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a:t>
                      </a:r>
                      <a:r>
                        <a:rPr kumimoji="1" lang="en-US" altLang="ja-JP" sz="1400" b="0" i="0" u="none" strike="noStrike" cap="none" normalizeH="0" baseline="0" dirty="0" smtClean="0">
                          <a:ln>
                            <a:noFill/>
                          </a:ln>
                          <a:solidFill>
                            <a:schemeClr val="tx1"/>
                          </a:solidFill>
                          <a:effectLst/>
                          <a:latin typeface="Calibri" charset="0"/>
                          <a:ea typeface="ＭＳ Ｐゴシック" charset="0"/>
                          <a:cs typeface="ＭＳ Ｐゴシック" charset="0"/>
                        </a:rPr>
                        <a:t>6</a:t>
                      </a:r>
                      <a:endParaRPr kumimoji="1" lang="ja-JP" altLang="en-US" sz="1400" b="0"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ctr"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dirty="0" smtClean="0">
                          <a:ln>
                            <a:noFill/>
                          </a:ln>
                          <a:solidFill>
                            <a:schemeClr val="tx1"/>
                          </a:solidFill>
                          <a:effectLst/>
                          <a:latin typeface="Calibri" charset="0"/>
                          <a:ea typeface="ＭＳ Ｐゴシック" charset="0"/>
                          <a:cs typeface="ＭＳ Ｐゴシック" charset="0"/>
                        </a:rPr>
                        <a:t>-</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a:ln>
                            <a:noFill/>
                          </a:ln>
                          <a:solidFill>
                            <a:schemeClr val="tx1"/>
                          </a:solidFill>
                          <a:effectLst/>
                          <a:latin typeface="Calibri" charset="0"/>
                          <a:ea typeface="ＭＳ Ｐゴシック" charset="0"/>
                          <a:cs typeface="ＭＳ Ｐゴシック" charset="0"/>
                        </a:rPr>
                        <a:t>&gt; 0.7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1" i="0" u="none" strike="noStrike" cap="none" normalizeH="0" baseline="0">
                          <a:ln>
                            <a:noFill/>
                          </a:ln>
                          <a:solidFill>
                            <a:schemeClr val="tx1"/>
                          </a:solidFill>
                          <a:effectLst/>
                          <a:latin typeface="Calibri" charset="0"/>
                          <a:ea typeface="ＭＳ Ｐゴシック" charset="0"/>
                          <a:cs typeface="ＭＳ Ｐゴシック" charset="0"/>
                        </a:rPr>
                        <a:t>&gt; 0.7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63182">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IMC </a:t>
                      </a:r>
                      <a:r>
                        <a:rPr kumimoji="1" lang="en-US" altLang="ja-JP" sz="1400" b="0" i="0" u="none" strike="noStrike" cap="none" normalizeH="0" baseline="0" dirty="0" smtClean="0">
                          <a:ln>
                            <a:noFill/>
                          </a:ln>
                          <a:solidFill>
                            <a:schemeClr val="tx1"/>
                          </a:solidFill>
                          <a:effectLst/>
                          <a:latin typeface="Calibri" charset="0"/>
                          <a:ea typeface="ＭＳ Ｐゴシック" charset="0"/>
                          <a:cs typeface="ＭＳ Ｐゴシック" charset="0"/>
                        </a:rPr>
                        <a:t>layer 7</a:t>
                      </a: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a:t>
                      </a:r>
                      <a:r>
                        <a:rPr kumimoji="1" lang="en-US" altLang="ja-JP" sz="1400" b="0" i="0" u="none" strike="noStrike" cap="none" normalizeH="0" baseline="0" dirty="0" smtClean="0">
                          <a:ln>
                            <a:noFill/>
                          </a:ln>
                          <a:solidFill>
                            <a:schemeClr val="tx1"/>
                          </a:solidFill>
                          <a:effectLst/>
                          <a:latin typeface="Calibri" charset="0"/>
                          <a:ea typeface="ＭＳ Ｐゴシック" charset="0"/>
                          <a:cs typeface="ＭＳ Ｐゴシック" charset="0"/>
                        </a:rPr>
                        <a:t>8</a:t>
                      </a:r>
                      <a:endParaRPr kumimoji="1" lang="ja-JP" altLang="en-US" sz="1400" b="0"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a:ln>
                            <a:noFill/>
                          </a:ln>
                          <a:solidFill>
                            <a:schemeClr val="tx1"/>
                          </a:solidFill>
                          <a:effectLst/>
                          <a:latin typeface="Calibri" charset="0"/>
                          <a:ea typeface="ＭＳ Ｐゴシック" charset="0"/>
                          <a:cs typeface="ＭＳ Ｐゴシック" charset="0"/>
                        </a:rPr>
                        <a:t>&gt; 7.5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a:ln>
                            <a:noFill/>
                          </a:ln>
                          <a:solidFill>
                            <a:schemeClr val="tx1"/>
                          </a:solidFill>
                          <a:effectLst/>
                          <a:latin typeface="Calibri" charset="0"/>
                          <a:ea typeface="ＭＳ Ｐゴシック" charset="0"/>
                          <a:cs typeface="ＭＳ Ｐゴシック" charset="0"/>
                        </a:rPr>
                        <a:t>&gt; 2.5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1" i="0" u="none" strike="noStrike" cap="none" normalizeH="0" baseline="0">
                          <a:ln>
                            <a:noFill/>
                          </a:ln>
                          <a:solidFill>
                            <a:schemeClr val="tx1"/>
                          </a:solidFill>
                          <a:effectLst/>
                          <a:latin typeface="Calibri" charset="0"/>
                          <a:ea typeface="ＭＳ Ｐゴシック" charset="0"/>
                          <a:cs typeface="ＭＳ Ｐゴシック" charset="0"/>
                        </a:rPr>
                        <a:t>&gt; 0.7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29989">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TASC </a:t>
                      </a:r>
                      <a:r>
                        <a:rPr kumimoji="1" lang="en-US" altLang="ja-JP" sz="1400" b="0" i="0" u="none" strike="noStrike" cap="none" normalizeH="0" baseline="0" dirty="0" smtClean="0">
                          <a:ln>
                            <a:noFill/>
                          </a:ln>
                          <a:solidFill>
                            <a:schemeClr val="tx1"/>
                          </a:solidFill>
                          <a:effectLst/>
                          <a:latin typeface="Calibri" charset="0"/>
                          <a:ea typeface="ＭＳ Ｐゴシック" charset="0"/>
                          <a:cs typeface="ＭＳ Ｐゴシック" charset="0"/>
                        </a:rPr>
                        <a:t>layer 1</a:t>
                      </a:r>
                      <a:endParaRPr kumimoji="1" lang="ja-JP" altLang="en-US" sz="1400" b="0"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a:ln>
                            <a:noFill/>
                          </a:ln>
                          <a:solidFill>
                            <a:schemeClr val="tx1"/>
                          </a:solidFill>
                          <a:effectLst/>
                          <a:latin typeface="Calibri" charset="0"/>
                          <a:ea typeface="ＭＳ Ｐゴシック" charset="0"/>
                          <a:cs typeface="ＭＳ Ｐゴシック" charset="0"/>
                        </a:rPr>
                        <a:t>&gt; 55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0" i="0" u="none" strike="noStrike" cap="none" normalizeH="0" baseline="0">
                          <a:ln>
                            <a:noFill/>
                          </a:ln>
                          <a:solidFill>
                            <a:schemeClr val="tx1"/>
                          </a:solidFill>
                          <a:effectLst/>
                          <a:latin typeface="Calibri" charset="0"/>
                          <a:ea typeface="ＭＳ Ｐゴシック" charset="0"/>
                          <a:cs typeface="ＭＳ Ｐゴシック" charset="0"/>
                        </a:rPr>
                        <a:t>&gt; 7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4300" marR="0" lvl="0" indent="0" algn="l" defTabSz="914400" rtl="0" eaLnBrk="1" fontAlgn="base" latinLnBrk="0" hangingPunct="1">
                        <a:lnSpc>
                          <a:spcPct val="80000"/>
                        </a:lnSpc>
                        <a:spcBef>
                          <a:spcPct val="20000"/>
                        </a:spcBef>
                        <a:spcAft>
                          <a:spcPct val="0"/>
                        </a:spcAft>
                        <a:buClr>
                          <a:schemeClr val="accent1"/>
                        </a:buClr>
                        <a:buSzTx/>
                        <a:buFont typeface="Arial" charset="0"/>
                        <a:buNone/>
                        <a:tabLst/>
                      </a:pPr>
                      <a:r>
                        <a:rPr kumimoji="1" lang="en-US" altLang="ja-JP" sz="1400" b="1" i="0" u="none" strike="noStrike" cap="none" normalizeH="0" baseline="0" dirty="0">
                          <a:ln>
                            <a:noFill/>
                          </a:ln>
                          <a:solidFill>
                            <a:schemeClr val="tx1"/>
                          </a:solidFill>
                          <a:effectLst/>
                          <a:latin typeface="Calibri" charset="0"/>
                          <a:ea typeface="ＭＳ Ｐゴシック" charset="0"/>
                          <a:cs typeface="ＭＳ Ｐゴシック" charset="0"/>
                        </a:rPr>
                        <a:t>&gt; 0.7 MIP</a:t>
                      </a:r>
                    </a:p>
                  </a:txBody>
                  <a:tcPr marT="45701" marB="457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Tree>
    <p:extLst>
      <p:ext uri="{BB962C8B-B14F-4D97-AF65-F5344CB8AC3E}">
        <p14:creationId xmlns:p14="http://schemas.microsoft.com/office/powerpoint/2010/main" val="314795780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c_angle_h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9355" y="1210306"/>
            <a:ext cx="4228831" cy="2867828"/>
          </a:xfrm>
          <a:prstGeom prst="rect">
            <a:avLst/>
          </a:prstGeom>
        </p:spPr>
      </p:pic>
      <p:pic>
        <p:nvPicPr>
          <p:cNvPr id="2" name="図 1" descr="c_angle_pro.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100" y="1223400"/>
            <a:ext cx="4209522" cy="2854733"/>
          </a:xfrm>
          <a:prstGeom prst="rect">
            <a:avLst/>
          </a:prstGeom>
        </p:spPr>
      </p:pic>
      <p:sp>
        <p:nvSpPr>
          <p:cNvPr id="37" name="テキスト ボックス 36"/>
          <p:cNvSpPr txBox="1"/>
          <p:nvPr/>
        </p:nvSpPr>
        <p:spPr>
          <a:xfrm>
            <a:off x="2241242" y="1512376"/>
            <a:ext cx="1296144" cy="369332"/>
          </a:xfrm>
          <a:prstGeom prst="rect">
            <a:avLst/>
          </a:prstGeom>
          <a:noFill/>
        </p:spPr>
        <p:txBody>
          <a:bodyPr wrap="square" rtlCol="0">
            <a:spAutoFit/>
          </a:bodyPr>
          <a:lstStyle/>
          <a:p>
            <a:r>
              <a:rPr kumimoji="1" lang="en-US" altLang="ja-JP" dirty="0" smtClean="0"/>
              <a:t>Proton</a:t>
            </a:r>
            <a:endParaRPr kumimoji="1" lang="ja-JP" altLang="en-US" dirty="0"/>
          </a:p>
        </p:txBody>
      </p:sp>
      <p:sp>
        <p:nvSpPr>
          <p:cNvPr id="40" name="テキスト ボックス 39"/>
          <p:cNvSpPr txBox="1"/>
          <p:nvPr/>
        </p:nvSpPr>
        <p:spPr>
          <a:xfrm>
            <a:off x="6628089" y="1512376"/>
            <a:ext cx="1296144" cy="369332"/>
          </a:xfrm>
          <a:prstGeom prst="rect">
            <a:avLst/>
          </a:prstGeom>
          <a:noFill/>
        </p:spPr>
        <p:txBody>
          <a:bodyPr wrap="square" rtlCol="0">
            <a:spAutoFit/>
          </a:bodyPr>
          <a:lstStyle/>
          <a:p>
            <a:r>
              <a:rPr lang="en-US" altLang="ja-JP" dirty="0" smtClean="0"/>
              <a:t>He</a:t>
            </a:r>
            <a:endParaRPr kumimoji="1" lang="ja-JP" altLang="en-US" dirty="0"/>
          </a:p>
        </p:txBody>
      </p:sp>
      <p:sp>
        <p:nvSpPr>
          <p:cNvPr id="41" name="テキスト ボックス 40"/>
          <p:cNvSpPr txBox="1"/>
          <p:nvPr/>
        </p:nvSpPr>
        <p:spPr>
          <a:xfrm>
            <a:off x="3428410" y="1914806"/>
            <a:ext cx="432048" cy="307777"/>
          </a:xfrm>
          <a:prstGeom prst="rect">
            <a:avLst/>
          </a:prstGeom>
          <a:noFill/>
        </p:spPr>
        <p:txBody>
          <a:bodyPr wrap="square" rtlCol="0">
            <a:spAutoFit/>
          </a:bodyPr>
          <a:lstStyle/>
          <a:p>
            <a:r>
              <a:rPr kumimoji="1" lang="en-US" altLang="ja-JP" sz="1400" dirty="0" smtClean="0">
                <a:solidFill>
                  <a:srgbClr val="A0968C"/>
                </a:solidFill>
              </a:rPr>
              <a:t>all</a:t>
            </a:r>
            <a:endParaRPr kumimoji="1" lang="ja-JP" altLang="en-US" sz="1400" dirty="0">
              <a:solidFill>
                <a:srgbClr val="A0968C"/>
              </a:solidFill>
            </a:endParaRPr>
          </a:p>
        </p:txBody>
      </p:sp>
      <p:sp>
        <p:nvSpPr>
          <p:cNvPr id="43" name="テキスト ボックス 42"/>
          <p:cNvSpPr txBox="1"/>
          <p:nvPr/>
        </p:nvSpPr>
        <p:spPr>
          <a:xfrm>
            <a:off x="3428410" y="3288947"/>
            <a:ext cx="1282789" cy="307777"/>
          </a:xfrm>
          <a:prstGeom prst="rect">
            <a:avLst/>
          </a:prstGeom>
          <a:noFill/>
        </p:spPr>
        <p:txBody>
          <a:bodyPr wrap="square" rtlCol="0">
            <a:spAutoFit/>
          </a:bodyPr>
          <a:lstStyle/>
          <a:p>
            <a:r>
              <a:rPr lang="en-US" altLang="ja-JP" sz="1400" dirty="0" smtClean="0">
                <a:solidFill>
                  <a:srgbClr val="A0968C"/>
                </a:solidFill>
              </a:rPr>
              <a:t>top to bottom</a:t>
            </a:r>
            <a:endParaRPr kumimoji="1" lang="ja-JP" altLang="en-US" sz="1400" dirty="0">
              <a:solidFill>
                <a:srgbClr val="A0968C"/>
              </a:solidFill>
            </a:endParaRPr>
          </a:p>
        </p:txBody>
      </p:sp>
      <p:sp>
        <p:nvSpPr>
          <p:cNvPr id="44" name="テキスト ボックス 43"/>
          <p:cNvSpPr txBox="1"/>
          <p:nvPr/>
        </p:nvSpPr>
        <p:spPr>
          <a:xfrm>
            <a:off x="7826567" y="1727819"/>
            <a:ext cx="432048" cy="307777"/>
          </a:xfrm>
          <a:prstGeom prst="rect">
            <a:avLst/>
          </a:prstGeom>
          <a:noFill/>
        </p:spPr>
        <p:txBody>
          <a:bodyPr wrap="square" rtlCol="0">
            <a:spAutoFit/>
          </a:bodyPr>
          <a:lstStyle/>
          <a:p>
            <a:r>
              <a:rPr kumimoji="1" lang="en-US" altLang="ja-JP" sz="1400" dirty="0" smtClean="0">
                <a:solidFill>
                  <a:srgbClr val="A0968C"/>
                </a:solidFill>
              </a:rPr>
              <a:t>all</a:t>
            </a:r>
            <a:endParaRPr kumimoji="1" lang="ja-JP" altLang="en-US" sz="1400" dirty="0">
              <a:solidFill>
                <a:srgbClr val="A0968C"/>
              </a:solidFill>
            </a:endParaRPr>
          </a:p>
        </p:txBody>
      </p:sp>
      <p:sp>
        <p:nvSpPr>
          <p:cNvPr id="46" name="テキスト ボックス 45"/>
          <p:cNvSpPr txBox="1"/>
          <p:nvPr/>
        </p:nvSpPr>
        <p:spPr>
          <a:xfrm>
            <a:off x="7579155" y="3261264"/>
            <a:ext cx="1265755" cy="307777"/>
          </a:xfrm>
          <a:prstGeom prst="rect">
            <a:avLst/>
          </a:prstGeom>
          <a:noFill/>
        </p:spPr>
        <p:txBody>
          <a:bodyPr wrap="square" rtlCol="0">
            <a:spAutoFit/>
          </a:bodyPr>
          <a:lstStyle/>
          <a:p>
            <a:r>
              <a:rPr lang="en-US" altLang="ja-JP" sz="1400" dirty="0" smtClean="0">
                <a:solidFill>
                  <a:srgbClr val="A0968C"/>
                </a:solidFill>
              </a:rPr>
              <a:t>top to bottom</a:t>
            </a:r>
            <a:endParaRPr kumimoji="1" lang="ja-JP" altLang="en-US" sz="1400" dirty="0">
              <a:solidFill>
                <a:srgbClr val="A0968C"/>
              </a:solidFill>
            </a:endParaRPr>
          </a:p>
        </p:txBody>
      </p:sp>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2.2. Angular distribution of triggered events</a:t>
            </a:r>
          </a:p>
        </p:txBody>
      </p:sp>
      <p:graphicFrame>
        <p:nvGraphicFramePr>
          <p:cNvPr id="47" name="Group 157"/>
          <p:cNvGraphicFramePr>
            <a:graphicFrameLocks noGrp="1"/>
          </p:cNvGraphicFramePr>
          <p:nvPr>
            <p:extLst>
              <p:ext uri="{D42A27DB-BD31-4B8C-83A1-F6EECF244321}">
                <p14:modId xmlns:p14="http://schemas.microsoft.com/office/powerpoint/2010/main" val="1200581887"/>
              </p:ext>
            </p:extLst>
          </p:nvPr>
        </p:nvGraphicFramePr>
        <p:xfrm>
          <a:off x="306764" y="4100061"/>
          <a:ext cx="3540058" cy="2659392"/>
        </p:xfrm>
        <a:graphic>
          <a:graphicData uri="http://schemas.openxmlformats.org/drawingml/2006/table">
            <a:tbl>
              <a:tblPr/>
              <a:tblGrid>
                <a:gridCol w="1188632"/>
                <a:gridCol w="1175713"/>
                <a:gridCol w="1175713"/>
              </a:tblGrid>
              <a:tr h="173962">
                <a:tc rowSpan="2">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Latitude [deg]</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proton</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He</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3962">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B/A</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B/A</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0.00-5.16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0.182</a:t>
                      </a:r>
                      <a:endParaRPr kumimoji="1" lang="ja-JP" altLang="en-US"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0.125</a:t>
                      </a:r>
                      <a:endParaRPr kumimoji="1" lang="ja-JP" altLang="en-US"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5.16-</a:t>
                      </a: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10.32</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0.181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0.123</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10.32-15.48</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0.176</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0.126</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15.48-20.64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0.170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0.126</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20.64-25.80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0.170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0.120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25.80-30.96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0.182</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0.125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30.96-36.12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0.194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0.137</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36.12-</a:t>
                      </a: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41.28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0.205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0.154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41.28-46.44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0.225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0.168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3962">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46.44-51.60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0.241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0.178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pic>
        <p:nvPicPr>
          <p:cNvPr id="48" name="Picture 26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2941" y="4428143"/>
            <a:ext cx="2037702" cy="2030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9" name="直線コネクタ 48"/>
          <p:cNvCxnSpPr/>
          <p:nvPr/>
        </p:nvCxnSpPr>
        <p:spPr>
          <a:xfrm>
            <a:off x="6938673" y="4497562"/>
            <a:ext cx="1906237" cy="0"/>
          </a:xfrm>
          <a:prstGeom prst="line">
            <a:avLst/>
          </a:prstGeom>
          <a:ln w="38100" cmpd="sng">
            <a:solidFill>
              <a:srgbClr val="FF0000"/>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53" name="直線コネクタ 52"/>
          <p:cNvCxnSpPr/>
          <p:nvPr/>
        </p:nvCxnSpPr>
        <p:spPr>
          <a:xfrm>
            <a:off x="7201603" y="6389005"/>
            <a:ext cx="1380379" cy="0"/>
          </a:xfrm>
          <a:prstGeom prst="line">
            <a:avLst/>
          </a:prstGeom>
          <a:ln w="38100" cmpd="sng">
            <a:solidFill>
              <a:srgbClr val="FF0000"/>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54" name="直線矢印コネクタ 53"/>
          <p:cNvCxnSpPr/>
          <p:nvPr/>
        </p:nvCxnSpPr>
        <p:spPr>
          <a:xfrm flipH="1">
            <a:off x="7727461" y="4347247"/>
            <a:ext cx="854520" cy="225001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2" name="テキスト ボックス 21"/>
          <p:cNvSpPr txBox="1"/>
          <p:nvPr/>
        </p:nvSpPr>
        <p:spPr>
          <a:xfrm>
            <a:off x="3860458" y="3998681"/>
            <a:ext cx="3161895" cy="1415772"/>
          </a:xfrm>
          <a:prstGeom prst="rect">
            <a:avLst/>
          </a:prstGeom>
          <a:noFill/>
        </p:spPr>
        <p:txBody>
          <a:bodyPr wrap="square" rtlCol="0">
            <a:spAutoFit/>
          </a:bodyPr>
          <a:lstStyle/>
          <a:p>
            <a:r>
              <a:rPr lang="en-US" altLang="ja-JP" dirty="0" smtClean="0"/>
              <a:t>Condition</a:t>
            </a:r>
          </a:p>
          <a:p>
            <a:pPr marL="342900" indent="-342900">
              <a:buAutoNum type="alphaUcParenBoth"/>
            </a:pPr>
            <a:r>
              <a:rPr lang="en-US" altLang="ja-JP" sz="1700" dirty="0" smtClean="0"/>
              <a:t>triggered </a:t>
            </a:r>
            <a:endParaRPr lang="en-US" altLang="ja-JP" sz="1700" dirty="0"/>
          </a:p>
          <a:p>
            <a:pPr marL="342900" indent="-342900">
              <a:buAutoNum type="alphaUcParenBoth"/>
            </a:pPr>
            <a:r>
              <a:rPr lang="en-US" altLang="ja-JP" sz="1700" dirty="0" smtClean="0"/>
              <a:t>(A) &amp; meet the geometrical condition (top to bottom i.e. CHD layer1 to TASC layer12)</a:t>
            </a:r>
          </a:p>
        </p:txBody>
      </p:sp>
      <p:sp>
        <p:nvSpPr>
          <p:cNvPr id="28"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2. Rate estimation </a:t>
            </a:r>
            <a:endParaRPr lang="en-US" altLang="ja-JP" sz="3200" dirty="0">
              <a:latin typeface="Calibri" charset="0"/>
            </a:endParaRPr>
          </a:p>
        </p:txBody>
      </p:sp>
    </p:spTree>
    <p:extLst>
      <p:ext uri="{BB962C8B-B14F-4D97-AF65-F5344CB8AC3E}">
        <p14:creationId xmlns:p14="http://schemas.microsoft.com/office/powerpoint/2010/main" val="309272137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2.3. Interaction probability</a:t>
            </a:r>
          </a:p>
        </p:txBody>
      </p:sp>
      <p:pic>
        <p:nvPicPr>
          <p:cNvPr id="22" name="図 21" descr="int3_he_lat10_lay12.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99" y="1240667"/>
            <a:ext cx="4247251" cy="2880320"/>
          </a:xfrm>
          <a:prstGeom prst="rect">
            <a:avLst/>
          </a:prstGeom>
        </p:spPr>
      </p:pic>
      <p:pic>
        <p:nvPicPr>
          <p:cNvPr id="23" name="図 22" descr="int3_pro_lat10_lay12.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1240668"/>
            <a:ext cx="4248472" cy="2881148"/>
          </a:xfrm>
          <a:prstGeom prst="rect">
            <a:avLst/>
          </a:prstGeom>
        </p:spPr>
      </p:pic>
      <p:sp>
        <p:nvSpPr>
          <p:cNvPr id="24" name="テキスト ボックス 23"/>
          <p:cNvSpPr txBox="1"/>
          <p:nvPr/>
        </p:nvSpPr>
        <p:spPr>
          <a:xfrm>
            <a:off x="971600" y="3125659"/>
            <a:ext cx="2232248" cy="553998"/>
          </a:xfrm>
          <a:prstGeom prst="rect">
            <a:avLst/>
          </a:prstGeom>
          <a:noFill/>
        </p:spPr>
        <p:txBody>
          <a:bodyPr wrap="square" rtlCol="0">
            <a:spAutoFit/>
          </a:bodyPr>
          <a:lstStyle/>
          <a:p>
            <a:r>
              <a:rPr kumimoji="1" lang="en-US" altLang="ja-JP" sz="1600" dirty="0" smtClean="0"/>
              <a:t>Proton</a:t>
            </a:r>
          </a:p>
          <a:p>
            <a:r>
              <a:rPr lang="en-US" altLang="ja-JP" sz="1400" dirty="0" smtClean="0"/>
              <a:t>latitude : 46.44-51.60°</a:t>
            </a:r>
            <a:endParaRPr kumimoji="1" lang="en-US" altLang="ja-JP" sz="1400" dirty="0" smtClean="0"/>
          </a:p>
        </p:txBody>
      </p:sp>
      <p:sp>
        <p:nvSpPr>
          <p:cNvPr id="25" name="テキスト ボックス 24"/>
          <p:cNvSpPr txBox="1"/>
          <p:nvPr/>
        </p:nvSpPr>
        <p:spPr>
          <a:xfrm>
            <a:off x="5364088" y="3125659"/>
            <a:ext cx="2016224" cy="553998"/>
          </a:xfrm>
          <a:prstGeom prst="rect">
            <a:avLst/>
          </a:prstGeom>
          <a:noFill/>
        </p:spPr>
        <p:txBody>
          <a:bodyPr wrap="square" rtlCol="0">
            <a:spAutoFit/>
          </a:bodyPr>
          <a:lstStyle/>
          <a:p>
            <a:r>
              <a:rPr lang="en-US" altLang="ja-JP" sz="1600" dirty="0" smtClean="0"/>
              <a:t>He</a:t>
            </a:r>
          </a:p>
          <a:p>
            <a:pPr lvl="0"/>
            <a:r>
              <a:rPr lang="en-US" altLang="ja-JP" sz="1400" dirty="0">
                <a:solidFill>
                  <a:prstClr val="black"/>
                </a:solidFill>
              </a:rPr>
              <a:t>latitude : 46.44-51.60</a:t>
            </a:r>
            <a:r>
              <a:rPr lang="en-US" altLang="ja-JP" sz="1400" dirty="0" smtClean="0">
                <a:solidFill>
                  <a:prstClr val="black"/>
                </a:solidFill>
              </a:rPr>
              <a:t>°</a:t>
            </a:r>
            <a:endParaRPr lang="en-US" altLang="ja-JP" sz="1400" dirty="0">
              <a:solidFill>
                <a:prstClr val="black"/>
              </a:solidFill>
            </a:endParaRPr>
          </a:p>
        </p:txBody>
      </p:sp>
      <p:sp>
        <p:nvSpPr>
          <p:cNvPr id="26" name="円/楕円 25"/>
          <p:cNvSpPr/>
          <p:nvPr/>
        </p:nvSpPr>
        <p:spPr>
          <a:xfrm>
            <a:off x="1835696" y="1672715"/>
            <a:ext cx="504056" cy="504056"/>
          </a:xfrm>
          <a:prstGeom prst="ellipse">
            <a:avLst/>
          </a:prstGeom>
          <a:solidFill>
            <a:schemeClr val="accent6">
              <a:alpha val="20000"/>
            </a:schemeClr>
          </a:solidFill>
          <a:ln w="19050" cmpd="sng">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27" name="直線矢印コネクタ 26"/>
          <p:cNvCxnSpPr>
            <a:stCxn id="26" idx="4"/>
          </p:cNvCxnSpPr>
          <p:nvPr/>
        </p:nvCxnSpPr>
        <p:spPr>
          <a:xfrm flipH="1">
            <a:off x="1835696" y="2176771"/>
            <a:ext cx="252028" cy="313000"/>
          </a:xfrm>
          <a:prstGeom prst="straightConnector1">
            <a:avLst/>
          </a:prstGeom>
          <a:ln w="19050" cmpd="sng">
            <a:solidFill>
              <a:schemeClr val="accent6">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28" name="テキスト ボックス 27"/>
          <p:cNvSpPr txBox="1"/>
          <p:nvPr/>
        </p:nvSpPr>
        <p:spPr>
          <a:xfrm>
            <a:off x="792308" y="2477504"/>
            <a:ext cx="2405106" cy="738664"/>
          </a:xfrm>
          <a:prstGeom prst="rect">
            <a:avLst/>
          </a:prstGeom>
          <a:noFill/>
        </p:spPr>
        <p:txBody>
          <a:bodyPr wrap="square" rtlCol="0">
            <a:spAutoFit/>
          </a:bodyPr>
          <a:lstStyle/>
          <a:p>
            <a:r>
              <a:rPr lang="en-US" altLang="ja-JP" sz="1400" dirty="0" smtClean="0">
                <a:solidFill>
                  <a:schemeClr val="accent6"/>
                </a:solidFill>
              </a:rPr>
              <a:t>Below 4 GeV, elastic scattering is treated as “interaction” in current EPICS.</a:t>
            </a:r>
          </a:p>
        </p:txBody>
      </p:sp>
      <p:graphicFrame>
        <p:nvGraphicFramePr>
          <p:cNvPr id="30" name="Group 157"/>
          <p:cNvGraphicFramePr>
            <a:graphicFrameLocks noGrp="1"/>
          </p:cNvGraphicFramePr>
          <p:nvPr>
            <p:extLst>
              <p:ext uri="{D42A27DB-BD31-4B8C-83A1-F6EECF244321}">
                <p14:modId xmlns:p14="http://schemas.microsoft.com/office/powerpoint/2010/main" val="2712481311"/>
              </p:ext>
            </p:extLst>
          </p:nvPr>
        </p:nvGraphicFramePr>
        <p:xfrm>
          <a:off x="251520" y="4120986"/>
          <a:ext cx="3534232" cy="2659392"/>
        </p:xfrm>
        <a:graphic>
          <a:graphicData uri="http://schemas.openxmlformats.org/drawingml/2006/table">
            <a:tbl>
              <a:tblPr/>
              <a:tblGrid>
                <a:gridCol w="1188632"/>
                <a:gridCol w="586400"/>
                <a:gridCol w="586400"/>
                <a:gridCol w="586400"/>
                <a:gridCol w="586400"/>
              </a:tblGrid>
              <a:tr h="205990">
                <a:tc rowSpan="2">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Latitude [</a:t>
                      </a:r>
                      <a:r>
                        <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rPr>
                        <a:t>deg]</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proton</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50000"/>
                        </a:lnSpc>
                        <a:spcBef>
                          <a:spcPct val="0"/>
                        </a:spcBef>
                        <a:spcAft>
                          <a:spcPct val="0"/>
                        </a:spcAft>
                        <a:buClrTx/>
                        <a:buSzTx/>
                        <a:buFontTx/>
                        <a:buNone/>
                        <a:tabLst/>
                      </a:pP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He</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50000"/>
                        </a:lnSpc>
                        <a:spcBef>
                          <a:spcPct val="0"/>
                        </a:spcBef>
                        <a:spcAft>
                          <a:spcPct val="0"/>
                        </a:spcAft>
                        <a:buClrTx/>
                        <a:buSzTx/>
                        <a:buFontTx/>
                        <a:buNone/>
                        <a:tabLst/>
                      </a:pP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05990">
                <a:tc vMerge="1">
                  <a:txBody>
                    <a:bodyPr/>
                    <a:lstStyle/>
                    <a:p>
                      <a:pPr marL="0" marR="0" lvl="0" indent="0" algn="ctr" defTabSz="914400" rtl="0" eaLnBrk="1" fontAlgn="base" latinLnBrk="0" hangingPunct="1">
                        <a:lnSpc>
                          <a:spcPct val="50000"/>
                        </a:lnSpc>
                        <a:spcBef>
                          <a:spcPct val="0"/>
                        </a:spcBef>
                        <a:spcAft>
                          <a:spcPct val="0"/>
                        </a:spcAft>
                        <a:buClrTx/>
                        <a:buSzTx/>
                        <a:buFontTx/>
                        <a:buNone/>
                        <a:tabLst/>
                      </a:pP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C/B</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D/C</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C/B</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FFFFFF"/>
                          </a:solidFill>
                          <a:effectLst/>
                          <a:latin typeface="Calibri" charset="0"/>
                          <a:ea typeface="ＭＳ Ｐゴシック" charset="0"/>
                          <a:cs typeface="ＭＳ Ｐゴシック" charset="0"/>
                        </a:rPr>
                        <a:t>D/C</a:t>
                      </a:r>
                      <a:endParaRPr kumimoji="1" lang="en-US" altLang="ja-JP" sz="14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0.00-5.16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0.860</a:t>
                      </a:r>
                      <a:endParaRPr kumimoji="1" lang="ja-JP" altLang="en-US"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0.232</a:t>
                      </a:r>
                      <a:endParaRPr kumimoji="1" lang="ja-JP" altLang="en-US"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0.999</a:t>
                      </a:r>
                      <a:endParaRPr kumimoji="1" lang="ja-JP" altLang="en-US"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0.123</a:t>
                      </a:r>
                      <a:endParaRPr kumimoji="1" lang="ja-JP" altLang="en-US"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5.16-</a:t>
                      </a: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10.32</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0.868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0.234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0.995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0.115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10.32-15.48</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0.891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0.230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0.994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0.114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15.48-20.64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0.926</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0.226</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0.993</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0.112</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20.64-25.80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0.930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0.234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0.981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0.117</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25.80-30.96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0.920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0.239</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0.958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0.110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30.96-36.12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0.884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0.236</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0.898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0.131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36.12-</a:t>
                      </a: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41.28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0.811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0.227</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0.788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0.144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41.28-46.44</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0.701</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0.228</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0.667</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0.159</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05990">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46.44-51.60</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0.606</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0.235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0.595</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6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Calibri" charset="0"/>
                          <a:ea typeface="ＭＳ Ｐゴシック" charset="0"/>
                          <a:cs typeface="ＭＳ Ｐゴシック" charset="0"/>
                        </a:rPr>
                        <a:t>0.169</a:t>
                      </a:r>
                      <a:endPar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テキスト ボックス 1"/>
          <p:cNvSpPr txBox="1"/>
          <p:nvPr/>
        </p:nvSpPr>
        <p:spPr>
          <a:xfrm>
            <a:off x="3860458" y="3998681"/>
            <a:ext cx="5211438" cy="1677382"/>
          </a:xfrm>
          <a:prstGeom prst="rect">
            <a:avLst/>
          </a:prstGeom>
          <a:noFill/>
        </p:spPr>
        <p:txBody>
          <a:bodyPr wrap="square" rtlCol="0">
            <a:spAutoFit/>
          </a:bodyPr>
          <a:lstStyle/>
          <a:p>
            <a:r>
              <a:rPr lang="en-US" altLang="ja-JP" dirty="0" smtClean="0"/>
              <a:t>Condition</a:t>
            </a:r>
          </a:p>
          <a:p>
            <a:pPr marL="342900" indent="-342900">
              <a:buAutoNum type="alphaUcParenBoth"/>
            </a:pPr>
            <a:r>
              <a:rPr lang="en-US" altLang="ja-JP" sz="1700" dirty="0" smtClean="0"/>
              <a:t>triggered </a:t>
            </a:r>
            <a:endParaRPr lang="en-US" altLang="ja-JP" sz="1700" dirty="0"/>
          </a:p>
          <a:p>
            <a:pPr marL="342900" indent="-342900">
              <a:buAutoNum type="alphaUcParenBoth"/>
            </a:pPr>
            <a:r>
              <a:rPr lang="en-US" altLang="ja-JP" sz="1700" dirty="0" smtClean="0"/>
              <a:t>(A) &amp; meet the geometrical condition (top to bottom)</a:t>
            </a:r>
          </a:p>
          <a:p>
            <a:pPr marL="342900" indent="-342900">
              <a:buAutoNum type="alphaUcParenBoth"/>
            </a:pPr>
            <a:r>
              <a:rPr lang="en-US" altLang="ja-JP" sz="1700" dirty="0" smtClean="0"/>
              <a:t>(B) &amp; reach to the bottom layer (without losing all its energy in upper layers)</a:t>
            </a:r>
          </a:p>
          <a:p>
            <a:pPr marL="342900" indent="-342900">
              <a:buFontTx/>
              <a:buAutoNum type="alphaUcParenBoth"/>
            </a:pPr>
            <a:r>
              <a:rPr lang="en-US" altLang="ja-JP" sz="1700" dirty="0" smtClean="0"/>
              <a:t>(C) &amp; penetrate </a:t>
            </a:r>
            <a:r>
              <a:rPr lang="en-US" altLang="ja-JP" sz="1700" dirty="0"/>
              <a:t>the bottom layer </a:t>
            </a:r>
            <a:r>
              <a:rPr lang="en-US" altLang="ja-JP" sz="1700" dirty="0" smtClean="0"/>
              <a:t>without interaction</a:t>
            </a:r>
          </a:p>
        </p:txBody>
      </p:sp>
      <p:sp>
        <p:nvSpPr>
          <p:cNvPr id="13"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2. Rate estimation </a:t>
            </a:r>
            <a:endParaRPr lang="en-US" altLang="ja-JP" sz="3200" dirty="0">
              <a:latin typeface="Calibri" charset="0"/>
            </a:endParaRPr>
          </a:p>
        </p:txBody>
      </p:sp>
      <p:sp>
        <p:nvSpPr>
          <p:cNvPr id="3" name="テキスト ボックス 2"/>
          <p:cNvSpPr txBox="1"/>
          <p:nvPr/>
        </p:nvSpPr>
        <p:spPr>
          <a:xfrm>
            <a:off x="3912902" y="5964875"/>
            <a:ext cx="4752400" cy="584776"/>
          </a:xfrm>
          <a:prstGeom prst="rect">
            <a:avLst/>
          </a:prstGeom>
          <a:noFill/>
        </p:spPr>
        <p:txBody>
          <a:bodyPr wrap="square" rtlCol="0">
            <a:spAutoFit/>
          </a:bodyPr>
          <a:lstStyle/>
          <a:p>
            <a:r>
              <a:rPr lang="en-US" altLang="ja-JP" sz="1600" dirty="0" smtClean="0"/>
              <a:t>※ Total depth of the detector : </a:t>
            </a:r>
          </a:p>
          <a:p>
            <a:r>
              <a:rPr lang="en-US" altLang="ja-JP" sz="1600" dirty="0" smtClean="0"/>
              <a:t>     1.3 m.f.p. for protons </a:t>
            </a:r>
            <a:r>
              <a:rPr lang="en-US" altLang="ja-JP" sz="1600" dirty="0"/>
              <a:t>(in a vertical direction) </a:t>
            </a:r>
            <a:endParaRPr lang="en-US" altLang="ja-JP" sz="1600" dirty="0" smtClean="0"/>
          </a:p>
        </p:txBody>
      </p:sp>
    </p:spTree>
    <p:extLst>
      <p:ext uri="{BB962C8B-B14F-4D97-AF65-F5344CB8AC3E}">
        <p14:creationId xmlns:p14="http://schemas.microsoft.com/office/powerpoint/2010/main" val="220212922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179512" y="836712"/>
            <a:ext cx="8713092" cy="1343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2.4. Rate of penetrating events</a:t>
            </a:r>
          </a:p>
          <a:p>
            <a:pPr>
              <a:lnSpc>
                <a:spcPct val="120000"/>
              </a:lnSpc>
              <a:spcBef>
                <a:spcPct val="50000"/>
              </a:spcBef>
              <a:defRPr/>
            </a:pPr>
            <a:r>
              <a:rPr lang="en-US" altLang="ja-JP" sz="2000" dirty="0" smtClean="0">
                <a:latin typeface="Calibri" charset="0"/>
              </a:rPr>
              <a:t>By selecting the events in condition (D) (i.e. penetrating the detector without interaction), we get the event rate as below.</a:t>
            </a:r>
          </a:p>
        </p:txBody>
      </p:sp>
      <p:graphicFrame>
        <p:nvGraphicFramePr>
          <p:cNvPr id="12" name="Group 157"/>
          <p:cNvGraphicFramePr>
            <a:graphicFrameLocks noGrp="1"/>
          </p:cNvGraphicFramePr>
          <p:nvPr>
            <p:extLst>
              <p:ext uri="{D42A27DB-BD31-4B8C-83A1-F6EECF244321}">
                <p14:modId xmlns:p14="http://schemas.microsoft.com/office/powerpoint/2010/main" val="67145754"/>
              </p:ext>
            </p:extLst>
          </p:nvPr>
        </p:nvGraphicFramePr>
        <p:xfrm>
          <a:off x="179512" y="2601636"/>
          <a:ext cx="5735050" cy="3914280"/>
        </p:xfrm>
        <a:graphic>
          <a:graphicData uri="http://schemas.openxmlformats.org/drawingml/2006/table">
            <a:tbl>
              <a:tblPr/>
              <a:tblGrid>
                <a:gridCol w="1385786"/>
                <a:gridCol w="866748"/>
                <a:gridCol w="1193054"/>
                <a:gridCol w="866748"/>
                <a:gridCol w="1422714"/>
              </a:tblGrid>
              <a:tr h="286498">
                <a:tc rowSpan="2">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Latitude [</a:t>
                      </a:r>
                      <a:r>
                        <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rPr>
                        <a:t>deg]</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proton [/s]</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He [/s]</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86498">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per layer</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per log</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smtClean="0">
                          <a:ln>
                            <a:noFill/>
                          </a:ln>
                          <a:solidFill>
                            <a:srgbClr val="FFFFFF"/>
                          </a:solidFill>
                          <a:effectLst/>
                          <a:latin typeface="Calibri" charset="0"/>
                          <a:ea typeface="ＭＳ Ｐゴシック" charset="0"/>
                          <a:cs typeface="ＭＳ Ｐゴシック" charset="0"/>
                        </a:rPr>
                        <a:t>per layer</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per log</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9824">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0.00-5.16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1.33</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0.049 - 0.096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0.0028 - 0.0070</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5.16-</a:t>
                      </a: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10.32</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1.41</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0.066 - 0.097</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0.099</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0.0046 - 0.0085</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10.32-15.48</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1.48</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0.066 - 0.099</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0.11</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0.0038 - 0.0090</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15.48-20.64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1.67</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0.072 - 0.11</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0.0030 - 0.0063</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a:ln>
                            <a:noFill/>
                          </a:ln>
                          <a:solidFill>
                            <a:srgbClr val="000000"/>
                          </a:solidFill>
                          <a:effectLst/>
                          <a:latin typeface="Calibri" charset="0"/>
                          <a:ea typeface="ＭＳ Ｐゴシック" charset="0"/>
                          <a:cs typeface="ＭＳ Ｐゴシック" charset="0"/>
                        </a:rPr>
                        <a:t>20.64-25.80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2.12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0.083 - 0.16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0.0071 - 0.0099</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a:ln>
                            <a:noFill/>
                          </a:ln>
                          <a:solidFill>
                            <a:srgbClr val="000000"/>
                          </a:solidFill>
                          <a:effectLst/>
                          <a:latin typeface="Calibri" charset="0"/>
                          <a:ea typeface="ＭＳ Ｐゴシック" charset="0"/>
                          <a:cs typeface="ＭＳ Ｐゴシック" charset="0"/>
                        </a:rPr>
                        <a:t>25.80-30.96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2.95</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0.12 - 0.20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0.20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0.010 - 0.012</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a:ln>
                            <a:noFill/>
                          </a:ln>
                          <a:solidFill>
                            <a:srgbClr val="000000"/>
                          </a:solidFill>
                          <a:effectLst/>
                          <a:latin typeface="Calibri" charset="0"/>
                          <a:ea typeface="ＭＳ Ｐゴシック" charset="0"/>
                          <a:cs typeface="ＭＳ Ｐゴシック" charset="0"/>
                        </a:rPr>
                        <a:t>30.96-36.12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4.06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0.17 - 0.29</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0.33</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0.012 - 0.020</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36.12-</a:t>
                      </a: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41.28</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5.40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0.22 - 0.35</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0.50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0.021 - 0.036</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41.28-46.44</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7.28</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0.30 - 0.52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0.66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0.027 - 0.046</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46.44-51.60</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9.37</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0.37 - 0.67</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0.82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0.030 - 0.073</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6498">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Counts / period</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26287</a:t>
                      </a:r>
                      <a:endParaRPr kumimoji="1" lang="en-US" altLang="ja-JP" sz="1500" b="0" i="0" u="none" strike="noStrike" cap="none" normalizeH="0" baseline="30000" dirty="0" smtClean="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1066 - 1856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2252</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87 - 176</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bl>
          </a:graphicData>
        </a:graphic>
      </p:graphicFrame>
      <p:sp>
        <p:nvSpPr>
          <p:cNvPr id="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2. Rate estimation </a:t>
            </a:r>
            <a:endParaRPr lang="en-US" altLang="ja-JP" sz="3200" dirty="0">
              <a:latin typeface="Calibri" charset="0"/>
            </a:endParaRPr>
          </a:p>
        </p:txBody>
      </p:sp>
    </p:spTree>
    <p:extLst>
      <p:ext uri="{BB962C8B-B14F-4D97-AF65-F5344CB8AC3E}">
        <p14:creationId xmlns:p14="http://schemas.microsoft.com/office/powerpoint/2010/main" val="194078700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2.4. Rate of penetrating events</a:t>
            </a:r>
          </a:p>
        </p:txBody>
      </p:sp>
      <p:graphicFrame>
        <p:nvGraphicFramePr>
          <p:cNvPr id="5" name="Group 157"/>
          <p:cNvGraphicFramePr>
            <a:graphicFrameLocks noGrp="1"/>
          </p:cNvGraphicFramePr>
          <p:nvPr>
            <p:extLst>
              <p:ext uri="{D42A27DB-BD31-4B8C-83A1-F6EECF244321}">
                <p14:modId xmlns:p14="http://schemas.microsoft.com/office/powerpoint/2010/main" val="1163750876"/>
              </p:ext>
            </p:extLst>
          </p:nvPr>
        </p:nvGraphicFramePr>
        <p:xfrm>
          <a:off x="179512" y="1463984"/>
          <a:ext cx="8217906" cy="5200790"/>
        </p:xfrm>
        <a:graphic>
          <a:graphicData uri="http://schemas.openxmlformats.org/drawingml/2006/table">
            <a:tbl>
              <a:tblPr/>
              <a:tblGrid>
                <a:gridCol w="1414994"/>
                <a:gridCol w="870098"/>
                <a:gridCol w="980100"/>
                <a:gridCol w="1576658"/>
                <a:gridCol w="870098"/>
                <a:gridCol w="929300"/>
                <a:gridCol w="1576658"/>
              </a:tblGrid>
              <a:tr h="241416">
                <a:tc rowSpan="2">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Latitude [deg]</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proton [/s]</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He [/s]</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41416">
                <a:tc vMerge="1">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trigger</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 geometry</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single penetrating</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trigger</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geometry</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single penetrating</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0.00-5.16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36.6</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6.68</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(18.2 %)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1.33</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(3.64 %)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6.53</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0.82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(12.5 %)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0.10</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(1.54 %)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5.16-</a:t>
                      </a: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10.32</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38.2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6.92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(18.1 %)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1.41</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(3.69 %)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7.01</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0.86</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(12.3 %)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0.099</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(1.41 %)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10.32-15.48</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40.9</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7.22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(17.6 %)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1.48</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(3.61 %)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7.83</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0.98</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(12.6 %)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0.11</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(1.43 %)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15.48</a:t>
                      </a: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-20.64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46.8</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7.98</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(17.0%)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1.67</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(3.57 %)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8.93</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1.12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(12.6 %)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(1.40 %)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a:ln>
                            <a:noFill/>
                          </a:ln>
                          <a:solidFill>
                            <a:srgbClr val="000000"/>
                          </a:solidFill>
                          <a:effectLst/>
                          <a:latin typeface="Calibri" charset="0"/>
                          <a:ea typeface="ＭＳ Ｐゴシック" charset="0"/>
                          <a:cs typeface="ＭＳ Ｐゴシック" charset="0"/>
                        </a:rPr>
                        <a:t>20.64-25.80</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57.4</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9.77</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(17.0 %)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2.12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(3.70 %)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11.5</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1.37</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(12.0 %)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0.16</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(1.37 %)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a:ln>
                            <a:noFill/>
                          </a:ln>
                          <a:solidFill>
                            <a:srgbClr val="000000"/>
                          </a:solidFill>
                          <a:effectLst/>
                          <a:latin typeface="Calibri" charset="0"/>
                          <a:ea typeface="ＭＳ Ｐゴシック" charset="0"/>
                          <a:cs typeface="ＭＳ Ｐゴシック" charset="0"/>
                        </a:rPr>
                        <a:t>25.80-30.96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73.8</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13.4</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(18.2 %)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2.95</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15.4</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1.93</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(12.5 %)</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0.20</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(1.32 %)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a:ln>
                            <a:noFill/>
                          </a:ln>
                          <a:solidFill>
                            <a:srgbClr val="000000"/>
                          </a:solidFill>
                          <a:effectLst/>
                          <a:latin typeface="Calibri" charset="0"/>
                          <a:ea typeface="ＭＳ Ｐゴシック" charset="0"/>
                          <a:cs typeface="ＭＳ Ｐゴシック" charset="0"/>
                        </a:rPr>
                        <a:t>30.96-36.12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19.4</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(19.4 %)</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4.06</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(4.05 %)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20.6</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2.82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(13.7 %)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0.33</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(1.61 %)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rPr>
                        <a:t>36.12-</a:t>
                      </a: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41.28</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143</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29.3</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(20.5 %)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5.40</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(3.78 %)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28.2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4.36</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(15.4 %)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0.50</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(1.76 %)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41.28-46.44</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202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45.6</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(22.5 %)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7.28</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(3.60 %)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37.1</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6.22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(16.8 %)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0.66</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(1.78 %)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44186">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46.44-51.60</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273</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65.9</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(24.1 %)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9.37</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(3.43 %)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45.9</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8.18</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(17.8 %)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0.82</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(1.80 %)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48944">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Counts / period</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7.34×10</a:t>
                      </a:r>
                      <a:r>
                        <a:rPr kumimoji="1" lang="en-US" altLang="ja-JP" sz="1500" b="0" i="0" u="none" strike="noStrike" cap="none" normalizeH="0" baseline="30000" dirty="0" smtClean="0">
                          <a:ln>
                            <a:noFill/>
                          </a:ln>
                          <a:solidFill>
                            <a:srgbClr val="000000"/>
                          </a:solidFill>
                          <a:effectLst/>
                          <a:latin typeface="Calibri" charset="0"/>
                          <a:ea typeface="ＭＳ Ｐゴシック" charset="0"/>
                          <a:cs typeface="ＭＳ Ｐゴシック" charset="0"/>
                        </a:rPr>
                        <a:t>5</a:t>
                      </a:r>
                      <a:endPar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endParaRP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1.62×10</a:t>
                      </a:r>
                      <a:r>
                        <a:rPr kumimoji="1" lang="en-US" altLang="ja-JP" sz="1500" b="0" i="0" u="none" strike="noStrike" cap="none" normalizeH="0" baseline="30000" dirty="0" smtClean="0">
                          <a:ln>
                            <a:noFill/>
                          </a:ln>
                          <a:solidFill>
                            <a:srgbClr val="000000"/>
                          </a:solidFill>
                          <a:effectLst/>
                          <a:latin typeface="Calibri" charset="0"/>
                          <a:ea typeface="ＭＳ Ｐゴシック" charset="0"/>
                          <a:cs typeface="ＭＳ Ｐゴシック" charset="0"/>
                        </a:rPr>
                        <a:t>5</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(22.1 %)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0.26×10</a:t>
                      </a:r>
                      <a:r>
                        <a:rPr kumimoji="1" lang="en-US" altLang="ja-JP" sz="1500" b="0" i="0" u="none" strike="noStrike" cap="none" normalizeH="0" baseline="30000" dirty="0" smtClean="0">
                          <a:ln>
                            <a:noFill/>
                          </a:ln>
                          <a:solidFill>
                            <a:srgbClr val="000000"/>
                          </a:solidFill>
                          <a:effectLst/>
                          <a:latin typeface="Calibri" charset="0"/>
                          <a:ea typeface="ＭＳ Ｐゴシック" charset="0"/>
                          <a:cs typeface="ＭＳ Ｐゴシック" charset="0"/>
                        </a:rPr>
                        <a:t>5</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(3.58 %)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1.32×10</a:t>
                      </a:r>
                      <a:r>
                        <a:rPr kumimoji="1" lang="en-US" altLang="ja-JP" sz="1500" b="0" i="0" u="none" strike="noStrike" cap="none" normalizeH="0" baseline="30000" dirty="0" smtClean="0">
                          <a:ln>
                            <a:noFill/>
                          </a:ln>
                          <a:solidFill>
                            <a:srgbClr val="000000"/>
                          </a:solidFill>
                          <a:effectLst/>
                          <a:latin typeface="Calibri" charset="0"/>
                          <a:ea typeface="ＭＳ Ｐゴシック" charset="0"/>
                          <a:cs typeface="ＭＳ Ｐゴシック" charset="0"/>
                        </a:rPr>
                        <a:t>5</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(100 %)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0.21×10</a:t>
                      </a:r>
                      <a:r>
                        <a:rPr kumimoji="1" lang="en-US" altLang="ja-JP" sz="1500" b="0" i="0" u="none" strike="noStrike" cap="none" normalizeH="0" baseline="30000" dirty="0" smtClean="0">
                          <a:ln>
                            <a:noFill/>
                          </a:ln>
                          <a:solidFill>
                            <a:srgbClr val="000000"/>
                          </a:solidFill>
                          <a:effectLst/>
                          <a:latin typeface="Calibri" charset="0"/>
                          <a:ea typeface="ＭＳ Ｐゴシック" charset="0"/>
                          <a:cs typeface="ＭＳ Ｐゴシック" charset="0"/>
                        </a:rPr>
                        <a:t>5</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(16.1 %)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0.023×10</a:t>
                      </a:r>
                      <a:r>
                        <a:rPr kumimoji="1" lang="en-US" altLang="ja-JP" sz="1500" b="0" i="0" u="none" strike="noStrike" cap="none" normalizeH="0" baseline="30000" dirty="0" smtClean="0">
                          <a:ln>
                            <a:noFill/>
                          </a:ln>
                          <a:solidFill>
                            <a:srgbClr val="000000"/>
                          </a:solidFill>
                          <a:effectLst/>
                          <a:latin typeface="Calibri" charset="0"/>
                          <a:ea typeface="ＭＳ Ｐゴシック" charset="0"/>
                          <a:cs typeface="ＭＳ Ｐゴシック" charset="0"/>
                        </a:rPr>
                        <a:t>5</a:t>
                      </a:r>
                    </a:p>
                    <a:p>
                      <a:pPr marL="0" marR="0" lvl="0" indent="0" algn="ctr" defTabSz="914400" rtl="0" eaLnBrk="1" fontAlgn="base" latinLnBrk="0" hangingPunct="1">
                        <a:lnSpc>
                          <a:spcPct val="7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(1.70 %)</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bl>
          </a:graphicData>
        </a:graphic>
      </p:graphicFrame>
      <p:sp>
        <p:nvSpPr>
          <p:cNvPr id="6"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2. Rate estimation </a:t>
            </a:r>
            <a:endParaRPr lang="en-US" altLang="ja-JP" sz="3200" dirty="0">
              <a:latin typeface="Calibri" charset="0"/>
            </a:endParaRPr>
          </a:p>
        </p:txBody>
      </p:sp>
    </p:spTree>
    <p:extLst>
      <p:ext uri="{BB962C8B-B14F-4D97-AF65-F5344CB8AC3E}">
        <p14:creationId xmlns:p14="http://schemas.microsoft.com/office/powerpoint/2010/main" val="170777897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count_each_pr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739" y="1298376"/>
            <a:ext cx="7272814" cy="5370983"/>
          </a:xfrm>
          <a:prstGeom prst="rect">
            <a:avLst/>
          </a:prstGeom>
        </p:spPr>
      </p:pic>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2.5. Rate of penetrating events for each PWO log (protons) </a:t>
            </a:r>
          </a:p>
        </p:txBody>
      </p:sp>
      <p:sp>
        <p:nvSpPr>
          <p:cNvPr id="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2. Rate estimation </a:t>
            </a:r>
            <a:endParaRPr lang="en-US" altLang="ja-JP" sz="3200" dirty="0">
              <a:latin typeface="Calibri" charset="0"/>
            </a:endParaRPr>
          </a:p>
        </p:txBody>
      </p:sp>
      <p:sp>
        <p:nvSpPr>
          <p:cNvPr id="7" name="テキスト ボックス 6"/>
          <p:cNvSpPr txBox="1"/>
          <p:nvPr/>
        </p:nvSpPr>
        <p:spPr>
          <a:xfrm>
            <a:off x="775912" y="1495609"/>
            <a:ext cx="504056" cy="4878259"/>
          </a:xfrm>
          <a:prstGeom prst="rect">
            <a:avLst/>
          </a:prstGeom>
          <a:noFill/>
        </p:spPr>
        <p:txBody>
          <a:bodyPr wrap="square" rtlCol="0">
            <a:spAutoFit/>
          </a:bodyPr>
          <a:lstStyle/>
          <a:p>
            <a:pPr algn="r">
              <a:lnSpc>
                <a:spcPct val="130000"/>
              </a:lnSpc>
            </a:pPr>
            <a:r>
              <a:rPr kumimoji="1" lang="en-US" altLang="ja-JP" sz="2000" b="1" dirty="0" smtClean="0"/>
              <a:t>1</a:t>
            </a:r>
          </a:p>
          <a:p>
            <a:pPr algn="r">
              <a:lnSpc>
                <a:spcPct val="130000"/>
              </a:lnSpc>
            </a:pPr>
            <a:r>
              <a:rPr lang="en-US" altLang="ja-JP" sz="2000" b="1" dirty="0" smtClean="0"/>
              <a:t>2</a:t>
            </a:r>
          </a:p>
          <a:p>
            <a:pPr algn="r">
              <a:lnSpc>
                <a:spcPct val="130000"/>
              </a:lnSpc>
            </a:pPr>
            <a:r>
              <a:rPr kumimoji="1" lang="en-US" altLang="ja-JP" sz="2000" b="1" dirty="0" smtClean="0"/>
              <a:t>3</a:t>
            </a:r>
          </a:p>
          <a:p>
            <a:pPr algn="r">
              <a:lnSpc>
                <a:spcPct val="130000"/>
              </a:lnSpc>
            </a:pPr>
            <a:r>
              <a:rPr lang="en-US" altLang="ja-JP" sz="2000" b="1" dirty="0" smtClean="0"/>
              <a:t>4</a:t>
            </a:r>
          </a:p>
          <a:p>
            <a:pPr algn="r">
              <a:lnSpc>
                <a:spcPct val="130000"/>
              </a:lnSpc>
            </a:pPr>
            <a:r>
              <a:rPr kumimoji="1" lang="en-US" altLang="ja-JP" sz="2000" b="1" dirty="0" smtClean="0"/>
              <a:t>5</a:t>
            </a:r>
          </a:p>
          <a:p>
            <a:pPr algn="r">
              <a:lnSpc>
                <a:spcPct val="130000"/>
              </a:lnSpc>
            </a:pPr>
            <a:r>
              <a:rPr lang="en-US" altLang="ja-JP" sz="2000" b="1" dirty="0" smtClean="0"/>
              <a:t>6</a:t>
            </a:r>
          </a:p>
          <a:p>
            <a:pPr algn="r">
              <a:lnSpc>
                <a:spcPct val="130000"/>
              </a:lnSpc>
            </a:pPr>
            <a:r>
              <a:rPr kumimoji="1" lang="en-US" altLang="ja-JP" sz="2000" b="1" dirty="0" smtClean="0"/>
              <a:t>7</a:t>
            </a:r>
          </a:p>
          <a:p>
            <a:pPr algn="r">
              <a:lnSpc>
                <a:spcPct val="130000"/>
              </a:lnSpc>
            </a:pPr>
            <a:r>
              <a:rPr lang="en-US" altLang="ja-JP" sz="2000" b="1" dirty="0" smtClean="0"/>
              <a:t>8</a:t>
            </a:r>
          </a:p>
          <a:p>
            <a:pPr algn="r">
              <a:lnSpc>
                <a:spcPct val="130000"/>
              </a:lnSpc>
            </a:pPr>
            <a:r>
              <a:rPr kumimoji="1" lang="en-US" altLang="ja-JP" sz="2000" b="1" dirty="0" smtClean="0"/>
              <a:t>9</a:t>
            </a:r>
          </a:p>
          <a:p>
            <a:pPr algn="r">
              <a:lnSpc>
                <a:spcPct val="130000"/>
              </a:lnSpc>
            </a:pPr>
            <a:r>
              <a:rPr lang="en-US" altLang="ja-JP" sz="2000" b="1" dirty="0" smtClean="0"/>
              <a:t>10</a:t>
            </a:r>
          </a:p>
          <a:p>
            <a:pPr algn="r">
              <a:lnSpc>
                <a:spcPct val="130000"/>
              </a:lnSpc>
            </a:pPr>
            <a:r>
              <a:rPr lang="en-US" altLang="ja-JP" sz="2000" b="1" dirty="0" smtClean="0"/>
              <a:t>11</a:t>
            </a:r>
          </a:p>
          <a:p>
            <a:pPr algn="r">
              <a:lnSpc>
                <a:spcPct val="130000"/>
              </a:lnSpc>
            </a:pPr>
            <a:r>
              <a:rPr lang="en-US" altLang="ja-JP" sz="2000" b="1" dirty="0" smtClean="0"/>
              <a:t>12</a:t>
            </a:r>
          </a:p>
        </p:txBody>
      </p:sp>
      <p:sp>
        <p:nvSpPr>
          <p:cNvPr id="8" name="テキスト ボックス 7"/>
          <p:cNvSpPr txBox="1"/>
          <p:nvPr/>
        </p:nvSpPr>
        <p:spPr>
          <a:xfrm>
            <a:off x="1384557" y="6413502"/>
            <a:ext cx="6429678" cy="400110"/>
          </a:xfrm>
          <a:prstGeom prst="rect">
            <a:avLst/>
          </a:prstGeom>
          <a:noFill/>
        </p:spPr>
        <p:txBody>
          <a:bodyPr wrap="square" rtlCol="0">
            <a:spAutoFit/>
          </a:bodyPr>
          <a:lstStyle/>
          <a:p>
            <a:r>
              <a:rPr lang="en-US" altLang="ja-JP" sz="1600" dirty="0" smtClean="0"/>
              <a:t> </a:t>
            </a:r>
            <a:r>
              <a:rPr kumimoji="1" lang="en-US" altLang="ja-JP" sz="2000" b="1" dirty="0" smtClean="0"/>
              <a:t>1    2    3    4    5    6    7   8    9   10  11  12  13  14  15  16  </a:t>
            </a:r>
            <a:endParaRPr kumimoji="1" lang="ja-JP" altLang="en-US" sz="2000" b="1" dirty="0"/>
          </a:p>
        </p:txBody>
      </p:sp>
      <p:sp>
        <p:nvSpPr>
          <p:cNvPr id="9" name="テキスト ボックス 8"/>
          <p:cNvSpPr txBox="1"/>
          <p:nvPr/>
        </p:nvSpPr>
        <p:spPr>
          <a:xfrm rot="16200000">
            <a:off x="-1858927" y="3719296"/>
            <a:ext cx="4878260" cy="430887"/>
          </a:xfrm>
          <a:prstGeom prst="rect">
            <a:avLst/>
          </a:prstGeom>
          <a:noFill/>
        </p:spPr>
        <p:txBody>
          <a:bodyPr wrap="square" rtlCol="0">
            <a:spAutoFit/>
          </a:bodyPr>
          <a:lstStyle/>
          <a:p>
            <a:pPr algn="ctr"/>
            <a:r>
              <a:rPr kumimoji="1" lang="en-US" altLang="ja-JP" sz="2200" dirty="0" smtClean="0"/>
              <a:t>Layer</a:t>
            </a:r>
            <a:endParaRPr kumimoji="1" lang="ja-JP" altLang="en-US" sz="2200" dirty="0"/>
          </a:p>
        </p:txBody>
      </p:sp>
    </p:spTree>
    <p:extLst>
      <p:ext uri="{BB962C8B-B14F-4D97-AF65-F5344CB8AC3E}">
        <p14:creationId xmlns:p14="http://schemas.microsoft.com/office/powerpoint/2010/main" val="199380444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count_each_h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899" y="1272943"/>
            <a:ext cx="7282807" cy="5414154"/>
          </a:xfrm>
          <a:prstGeom prst="rect">
            <a:avLst/>
          </a:prstGeom>
        </p:spPr>
      </p:pic>
      <p:sp>
        <p:nvSpPr>
          <p:cNvPr id="6"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2.5. Rate of penetrating events for each PWO log (He nuclei) </a:t>
            </a:r>
          </a:p>
        </p:txBody>
      </p:sp>
      <p:sp>
        <p:nvSpPr>
          <p:cNvPr id="7"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2. Rate estimation </a:t>
            </a:r>
            <a:endParaRPr lang="en-US" altLang="ja-JP" sz="3200" dirty="0">
              <a:latin typeface="Calibri" charset="0"/>
            </a:endParaRPr>
          </a:p>
        </p:txBody>
      </p:sp>
      <p:sp>
        <p:nvSpPr>
          <p:cNvPr id="8" name="テキスト ボックス 7"/>
          <p:cNvSpPr txBox="1"/>
          <p:nvPr/>
        </p:nvSpPr>
        <p:spPr>
          <a:xfrm>
            <a:off x="775912" y="1495609"/>
            <a:ext cx="504056" cy="4878259"/>
          </a:xfrm>
          <a:prstGeom prst="rect">
            <a:avLst/>
          </a:prstGeom>
          <a:noFill/>
        </p:spPr>
        <p:txBody>
          <a:bodyPr wrap="square" rtlCol="0">
            <a:spAutoFit/>
          </a:bodyPr>
          <a:lstStyle/>
          <a:p>
            <a:pPr algn="r">
              <a:lnSpc>
                <a:spcPct val="130000"/>
              </a:lnSpc>
            </a:pPr>
            <a:r>
              <a:rPr kumimoji="1" lang="en-US" altLang="ja-JP" sz="2000" b="1" dirty="0" smtClean="0"/>
              <a:t>1</a:t>
            </a:r>
          </a:p>
          <a:p>
            <a:pPr algn="r">
              <a:lnSpc>
                <a:spcPct val="130000"/>
              </a:lnSpc>
            </a:pPr>
            <a:r>
              <a:rPr lang="en-US" altLang="ja-JP" sz="2000" b="1" dirty="0" smtClean="0"/>
              <a:t>2</a:t>
            </a:r>
          </a:p>
          <a:p>
            <a:pPr algn="r">
              <a:lnSpc>
                <a:spcPct val="130000"/>
              </a:lnSpc>
            </a:pPr>
            <a:r>
              <a:rPr kumimoji="1" lang="en-US" altLang="ja-JP" sz="2000" b="1" dirty="0" smtClean="0"/>
              <a:t>3</a:t>
            </a:r>
          </a:p>
          <a:p>
            <a:pPr algn="r">
              <a:lnSpc>
                <a:spcPct val="130000"/>
              </a:lnSpc>
            </a:pPr>
            <a:r>
              <a:rPr lang="en-US" altLang="ja-JP" sz="2000" b="1" dirty="0" smtClean="0"/>
              <a:t>4</a:t>
            </a:r>
          </a:p>
          <a:p>
            <a:pPr algn="r">
              <a:lnSpc>
                <a:spcPct val="130000"/>
              </a:lnSpc>
            </a:pPr>
            <a:r>
              <a:rPr kumimoji="1" lang="en-US" altLang="ja-JP" sz="2000" b="1" dirty="0" smtClean="0"/>
              <a:t>5</a:t>
            </a:r>
          </a:p>
          <a:p>
            <a:pPr algn="r">
              <a:lnSpc>
                <a:spcPct val="130000"/>
              </a:lnSpc>
            </a:pPr>
            <a:r>
              <a:rPr lang="en-US" altLang="ja-JP" sz="2000" b="1" dirty="0" smtClean="0"/>
              <a:t>6</a:t>
            </a:r>
          </a:p>
          <a:p>
            <a:pPr algn="r">
              <a:lnSpc>
                <a:spcPct val="130000"/>
              </a:lnSpc>
            </a:pPr>
            <a:r>
              <a:rPr kumimoji="1" lang="en-US" altLang="ja-JP" sz="2000" b="1" dirty="0" smtClean="0"/>
              <a:t>7</a:t>
            </a:r>
          </a:p>
          <a:p>
            <a:pPr algn="r">
              <a:lnSpc>
                <a:spcPct val="130000"/>
              </a:lnSpc>
            </a:pPr>
            <a:r>
              <a:rPr lang="en-US" altLang="ja-JP" sz="2000" b="1" dirty="0" smtClean="0"/>
              <a:t>8</a:t>
            </a:r>
          </a:p>
          <a:p>
            <a:pPr algn="r">
              <a:lnSpc>
                <a:spcPct val="130000"/>
              </a:lnSpc>
            </a:pPr>
            <a:r>
              <a:rPr kumimoji="1" lang="en-US" altLang="ja-JP" sz="2000" b="1" dirty="0" smtClean="0"/>
              <a:t>9</a:t>
            </a:r>
          </a:p>
          <a:p>
            <a:pPr algn="r">
              <a:lnSpc>
                <a:spcPct val="130000"/>
              </a:lnSpc>
            </a:pPr>
            <a:r>
              <a:rPr lang="en-US" altLang="ja-JP" sz="2000" b="1" dirty="0" smtClean="0"/>
              <a:t>10</a:t>
            </a:r>
          </a:p>
          <a:p>
            <a:pPr algn="r">
              <a:lnSpc>
                <a:spcPct val="130000"/>
              </a:lnSpc>
            </a:pPr>
            <a:r>
              <a:rPr lang="en-US" altLang="ja-JP" sz="2000" b="1" dirty="0" smtClean="0"/>
              <a:t>11</a:t>
            </a:r>
          </a:p>
          <a:p>
            <a:pPr algn="r">
              <a:lnSpc>
                <a:spcPct val="130000"/>
              </a:lnSpc>
            </a:pPr>
            <a:r>
              <a:rPr lang="en-US" altLang="ja-JP" sz="2000" b="1" dirty="0" smtClean="0"/>
              <a:t>12</a:t>
            </a:r>
          </a:p>
        </p:txBody>
      </p:sp>
      <p:sp>
        <p:nvSpPr>
          <p:cNvPr id="9" name="テキスト ボックス 8"/>
          <p:cNvSpPr txBox="1"/>
          <p:nvPr/>
        </p:nvSpPr>
        <p:spPr>
          <a:xfrm>
            <a:off x="1384557" y="6413502"/>
            <a:ext cx="6429678" cy="400110"/>
          </a:xfrm>
          <a:prstGeom prst="rect">
            <a:avLst/>
          </a:prstGeom>
          <a:noFill/>
        </p:spPr>
        <p:txBody>
          <a:bodyPr wrap="square" rtlCol="0">
            <a:spAutoFit/>
          </a:bodyPr>
          <a:lstStyle/>
          <a:p>
            <a:r>
              <a:rPr lang="en-US" altLang="ja-JP" sz="1600" dirty="0" smtClean="0"/>
              <a:t> </a:t>
            </a:r>
            <a:r>
              <a:rPr kumimoji="1" lang="en-US" altLang="ja-JP" sz="2000" b="1" dirty="0" smtClean="0"/>
              <a:t>1    2    3    4    5    6    7   8    9   10  11  12  13  14  15  16  </a:t>
            </a:r>
            <a:endParaRPr kumimoji="1" lang="ja-JP" altLang="en-US" sz="2000" b="1" dirty="0"/>
          </a:p>
        </p:txBody>
      </p:sp>
      <p:sp>
        <p:nvSpPr>
          <p:cNvPr id="10" name="テキスト ボックス 9"/>
          <p:cNvSpPr txBox="1"/>
          <p:nvPr/>
        </p:nvSpPr>
        <p:spPr>
          <a:xfrm rot="16200000">
            <a:off x="-1858927" y="3719296"/>
            <a:ext cx="4878260" cy="430887"/>
          </a:xfrm>
          <a:prstGeom prst="rect">
            <a:avLst/>
          </a:prstGeom>
          <a:noFill/>
        </p:spPr>
        <p:txBody>
          <a:bodyPr wrap="square" rtlCol="0">
            <a:spAutoFit/>
          </a:bodyPr>
          <a:lstStyle/>
          <a:p>
            <a:pPr algn="ctr"/>
            <a:r>
              <a:rPr kumimoji="1" lang="en-US" altLang="ja-JP" sz="2200" dirty="0" smtClean="0"/>
              <a:t>Layer</a:t>
            </a:r>
            <a:endParaRPr kumimoji="1" lang="ja-JP" altLang="en-US" sz="2200" dirty="0"/>
          </a:p>
        </p:txBody>
      </p:sp>
    </p:spTree>
    <p:extLst>
      <p:ext uri="{BB962C8B-B14F-4D97-AF65-F5344CB8AC3E}">
        <p14:creationId xmlns:p14="http://schemas.microsoft.com/office/powerpoint/2010/main" val="348361719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3. Signal distribution  </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1256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3.1. Signal distribution</a:t>
            </a:r>
          </a:p>
          <a:p>
            <a:pPr>
              <a:spcBef>
                <a:spcPct val="50000"/>
              </a:spcBef>
              <a:defRPr/>
            </a:pPr>
            <a:r>
              <a:rPr lang="en-US" altLang="ja-JP" sz="1900" dirty="0" smtClean="0">
                <a:latin typeface="Calibri" charset="0"/>
              </a:rPr>
              <a:t>x axis is normalized by MPV of deposited </a:t>
            </a:r>
          </a:p>
          <a:p>
            <a:pPr>
              <a:lnSpc>
                <a:spcPct val="50000"/>
              </a:lnSpc>
              <a:spcBef>
                <a:spcPct val="50000"/>
              </a:spcBef>
              <a:defRPr/>
            </a:pPr>
            <a:r>
              <a:rPr lang="en-US" altLang="ja-JP" sz="1900" dirty="0" smtClean="0">
                <a:latin typeface="Calibri" charset="0"/>
              </a:rPr>
              <a:t>energy by 2GeV muons (= 20.47 MeV).</a:t>
            </a:r>
          </a:p>
        </p:txBody>
      </p:sp>
      <p:pic>
        <p:nvPicPr>
          <p:cNvPr id="3" name="図 2" descr="c_fit.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741" y="2093466"/>
            <a:ext cx="8655198" cy="4659946"/>
          </a:xfrm>
          <a:prstGeom prst="rect">
            <a:avLst/>
          </a:prstGeom>
        </p:spPr>
      </p:pic>
      <p:sp>
        <p:nvSpPr>
          <p:cNvPr id="5" name="テキスト ボックス 4"/>
          <p:cNvSpPr txBox="1"/>
          <p:nvPr/>
        </p:nvSpPr>
        <p:spPr>
          <a:xfrm>
            <a:off x="4838238" y="744089"/>
            <a:ext cx="4186216" cy="1246495"/>
          </a:xfrm>
          <a:prstGeom prst="rect">
            <a:avLst/>
          </a:prstGeom>
          <a:noFill/>
        </p:spPr>
        <p:txBody>
          <a:bodyPr wrap="square" rtlCol="0">
            <a:spAutoFit/>
          </a:bodyPr>
          <a:lstStyle/>
          <a:p>
            <a:r>
              <a:rPr lang="en-US" altLang="ja-JP" sz="1500" dirty="0" smtClean="0"/>
              <a:t>incident axis geometrically pass the layer</a:t>
            </a:r>
          </a:p>
          <a:p>
            <a:r>
              <a:rPr lang="en-US" altLang="ja-JP" sz="1500" dirty="0" smtClean="0"/>
              <a:t>penetrate the layer</a:t>
            </a:r>
          </a:p>
          <a:p>
            <a:r>
              <a:rPr lang="en-US" altLang="ja-JP" sz="1500" dirty="0" smtClean="0"/>
              <a:t>penetrate the layer without interaction</a:t>
            </a:r>
          </a:p>
          <a:p>
            <a:r>
              <a:rPr lang="en-US" altLang="ja-JP" sz="1500" dirty="0" smtClean="0"/>
              <a:t>deposited energy on the axis is largest in the layer</a:t>
            </a:r>
          </a:p>
          <a:p>
            <a:r>
              <a:rPr lang="en-US" altLang="ja-JP" sz="1500" dirty="0" smtClean="0"/>
              <a:t>with correction of zenith angle</a:t>
            </a:r>
          </a:p>
        </p:txBody>
      </p:sp>
      <p:cxnSp>
        <p:nvCxnSpPr>
          <p:cNvPr id="6" name="直線コネクタ 5"/>
          <p:cNvCxnSpPr/>
          <p:nvPr/>
        </p:nvCxnSpPr>
        <p:spPr>
          <a:xfrm>
            <a:off x="4550205" y="930606"/>
            <a:ext cx="288032"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7" name="直線コネクタ 6"/>
          <p:cNvCxnSpPr/>
          <p:nvPr/>
        </p:nvCxnSpPr>
        <p:spPr>
          <a:xfrm>
            <a:off x="4550205" y="1149550"/>
            <a:ext cx="288032" cy="0"/>
          </a:xfrm>
          <a:prstGeom prst="line">
            <a:avLst/>
          </a:prstGeom>
          <a:ln>
            <a:solidFill>
              <a:srgbClr val="00FF00"/>
            </a:solidFill>
          </a:ln>
          <a:effectLst/>
        </p:spPr>
        <p:style>
          <a:lnRef idx="2">
            <a:schemeClr val="accent1"/>
          </a:lnRef>
          <a:fillRef idx="0">
            <a:schemeClr val="accent1"/>
          </a:fillRef>
          <a:effectRef idx="1">
            <a:schemeClr val="accent1"/>
          </a:effectRef>
          <a:fontRef idx="minor">
            <a:schemeClr val="tx1"/>
          </a:fontRef>
        </p:style>
      </p:cxnSp>
      <p:cxnSp>
        <p:nvCxnSpPr>
          <p:cNvPr id="8" name="直線コネクタ 7"/>
          <p:cNvCxnSpPr/>
          <p:nvPr/>
        </p:nvCxnSpPr>
        <p:spPr>
          <a:xfrm>
            <a:off x="4550205" y="1365550"/>
            <a:ext cx="28803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9" name="直線コネクタ 8"/>
          <p:cNvCxnSpPr/>
          <p:nvPr/>
        </p:nvCxnSpPr>
        <p:spPr>
          <a:xfrm>
            <a:off x="4550205" y="1616118"/>
            <a:ext cx="288032" cy="0"/>
          </a:xfrm>
          <a:prstGeom prst="line">
            <a:avLst/>
          </a:prstGeom>
          <a:ln>
            <a:solidFill>
              <a:srgbClr val="FFB74C"/>
            </a:solidFill>
          </a:ln>
          <a:effectLst/>
        </p:spPr>
        <p:style>
          <a:lnRef idx="2">
            <a:schemeClr val="accent1"/>
          </a:lnRef>
          <a:fillRef idx="0">
            <a:schemeClr val="accent1"/>
          </a:fillRef>
          <a:effectRef idx="1">
            <a:schemeClr val="accent1"/>
          </a:effectRef>
          <a:fontRef idx="minor">
            <a:schemeClr val="tx1"/>
          </a:fontRef>
        </p:style>
      </p:cxnSp>
      <p:cxnSp>
        <p:nvCxnSpPr>
          <p:cNvPr id="10" name="直線コネクタ 9"/>
          <p:cNvCxnSpPr/>
          <p:nvPr/>
        </p:nvCxnSpPr>
        <p:spPr>
          <a:xfrm>
            <a:off x="4550205" y="1858095"/>
            <a:ext cx="288032" cy="0"/>
          </a:xfrm>
          <a:prstGeom prst="line">
            <a:avLst/>
          </a:prstGeom>
          <a:ln>
            <a:solidFill>
              <a:srgbClr val="FF66CC"/>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781643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179512" y="836712"/>
            <a:ext cx="8713092" cy="900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3.1. Signal distribution</a:t>
            </a:r>
          </a:p>
          <a:p>
            <a:pPr>
              <a:spcBef>
                <a:spcPct val="50000"/>
              </a:spcBef>
              <a:defRPr/>
            </a:pPr>
            <a:r>
              <a:rPr lang="en-US" altLang="ja-JP" sz="1900" dirty="0" smtClean="0">
                <a:latin typeface="Calibri" charset="0"/>
              </a:rPr>
              <a:t>y axis is normalized at the peak.</a:t>
            </a:r>
          </a:p>
        </p:txBody>
      </p:sp>
      <p:pic>
        <p:nvPicPr>
          <p:cNvPr id="3" name="図 2" descr="c_typ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5429" y="2430319"/>
            <a:ext cx="4350748" cy="2950507"/>
          </a:xfrm>
          <a:prstGeom prst="rect">
            <a:avLst/>
          </a:prstGeom>
        </p:spPr>
      </p:pic>
      <p:pic>
        <p:nvPicPr>
          <p:cNvPr id="4" name="図 3" descr="c_type_lay0.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61" y="2430319"/>
            <a:ext cx="4380268" cy="2970526"/>
          </a:xfrm>
          <a:prstGeom prst="rect">
            <a:avLst/>
          </a:prstGeom>
        </p:spPr>
      </p:pic>
      <p:sp>
        <p:nvSpPr>
          <p:cNvPr id="7" name="テキスト ボックス 6"/>
          <p:cNvSpPr txBox="1"/>
          <p:nvPr/>
        </p:nvSpPr>
        <p:spPr>
          <a:xfrm>
            <a:off x="613094" y="2110757"/>
            <a:ext cx="2702327" cy="378279"/>
          </a:xfrm>
          <a:prstGeom prst="rect">
            <a:avLst/>
          </a:prstGeom>
          <a:noFill/>
        </p:spPr>
        <p:txBody>
          <a:bodyPr wrap="square" rtlCol="0">
            <a:spAutoFit/>
          </a:bodyPr>
          <a:lstStyle/>
          <a:p>
            <a:r>
              <a:rPr kumimoji="1" lang="en-US" altLang="ja-JP" dirty="0" smtClean="0"/>
              <a:t>Layer #1 (PMT, S/N=30)</a:t>
            </a:r>
            <a:endParaRPr kumimoji="1" lang="ja-JP" altLang="en-US" dirty="0"/>
          </a:p>
        </p:txBody>
      </p:sp>
      <p:sp>
        <p:nvSpPr>
          <p:cNvPr id="13" name="テキスト ボックス 12"/>
          <p:cNvSpPr txBox="1"/>
          <p:nvPr/>
        </p:nvSpPr>
        <p:spPr>
          <a:xfrm>
            <a:off x="4993069" y="2074017"/>
            <a:ext cx="2702327" cy="378279"/>
          </a:xfrm>
          <a:prstGeom prst="rect">
            <a:avLst/>
          </a:prstGeom>
          <a:noFill/>
        </p:spPr>
        <p:txBody>
          <a:bodyPr wrap="square" rtlCol="0">
            <a:spAutoFit/>
          </a:bodyPr>
          <a:lstStyle/>
          <a:p>
            <a:r>
              <a:rPr kumimoji="1" lang="en-US" altLang="ja-JP" dirty="0" smtClean="0"/>
              <a:t>Layer #12 (APD, S/N=3.3)</a:t>
            </a:r>
            <a:endParaRPr kumimoji="1" lang="ja-JP" altLang="en-US" dirty="0"/>
          </a:p>
        </p:txBody>
      </p:sp>
      <p:sp>
        <p:nvSpPr>
          <p:cNvPr id="25" name="テキスト ボックス 24"/>
          <p:cNvSpPr txBox="1"/>
          <p:nvPr/>
        </p:nvSpPr>
        <p:spPr>
          <a:xfrm>
            <a:off x="4838238" y="744089"/>
            <a:ext cx="4186216" cy="1246495"/>
          </a:xfrm>
          <a:prstGeom prst="rect">
            <a:avLst/>
          </a:prstGeom>
          <a:noFill/>
        </p:spPr>
        <p:txBody>
          <a:bodyPr wrap="square" rtlCol="0">
            <a:spAutoFit/>
          </a:bodyPr>
          <a:lstStyle/>
          <a:p>
            <a:r>
              <a:rPr lang="en-US" altLang="ja-JP" sz="1500" dirty="0" smtClean="0"/>
              <a:t>incident axis geometrically pass the layer</a:t>
            </a:r>
          </a:p>
          <a:p>
            <a:r>
              <a:rPr lang="en-US" altLang="ja-JP" sz="1500" dirty="0" smtClean="0"/>
              <a:t>penetrate the layer</a:t>
            </a:r>
          </a:p>
          <a:p>
            <a:r>
              <a:rPr lang="en-US" altLang="ja-JP" sz="1500" dirty="0" smtClean="0"/>
              <a:t>penetrate the layer without interaction</a:t>
            </a:r>
          </a:p>
          <a:p>
            <a:r>
              <a:rPr lang="en-US" altLang="ja-JP" sz="1500" dirty="0" smtClean="0"/>
              <a:t>deposited energy on the axis is largest in the layer</a:t>
            </a:r>
          </a:p>
          <a:p>
            <a:r>
              <a:rPr lang="en-US" altLang="ja-JP" sz="1500" dirty="0" smtClean="0"/>
              <a:t>with correction of zenith angle</a:t>
            </a:r>
          </a:p>
        </p:txBody>
      </p:sp>
      <p:cxnSp>
        <p:nvCxnSpPr>
          <p:cNvPr id="26" name="直線コネクタ 25"/>
          <p:cNvCxnSpPr/>
          <p:nvPr/>
        </p:nvCxnSpPr>
        <p:spPr>
          <a:xfrm>
            <a:off x="4550205" y="930606"/>
            <a:ext cx="288032"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7" name="直線コネクタ 26"/>
          <p:cNvCxnSpPr/>
          <p:nvPr/>
        </p:nvCxnSpPr>
        <p:spPr>
          <a:xfrm>
            <a:off x="4550205" y="1149550"/>
            <a:ext cx="288032" cy="0"/>
          </a:xfrm>
          <a:prstGeom prst="line">
            <a:avLst/>
          </a:prstGeom>
          <a:ln>
            <a:solidFill>
              <a:srgbClr val="00FF00"/>
            </a:solidFill>
          </a:ln>
          <a:effectLst/>
        </p:spPr>
        <p:style>
          <a:lnRef idx="2">
            <a:schemeClr val="accent1"/>
          </a:lnRef>
          <a:fillRef idx="0">
            <a:schemeClr val="accent1"/>
          </a:fillRef>
          <a:effectRef idx="1">
            <a:schemeClr val="accent1"/>
          </a:effectRef>
          <a:fontRef idx="minor">
            <a:schemeClr val="tx1"/>
          </a:fontRef>
        </p:style>
      </p:cxnSp>
      <p:cxnSp>
        <p:nvCxnSpPr>
          <p:cNvPr id="28" name="直線コネクタ 27"/>
          <p:cNvCxnSpPr/>
          <p:nvPr/>
        </p:nvCxnSpPr>
        <p:spPr>
          <a:xfrm>
            <a:off x="4550205" y="1365550"/>
            <a:ext cx="28803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29" name="直線コネクタ 28"/>
          <p:cNvCxnSpPr/>
          <p:nvPr/>
        </p:nvCxnSpPr>
        <p:spPr>
          <a:xfrm>
            <a:off x="4550205" y="1616118"/>
            <a:ext cx="288032" cy="0"/>
          </a:xfrm>
          <a:prstGeom prst="line">
            <a:avLst/>
          </a:prstGeom>
          <a:ln>
            <a:solidFill>
              <a:srgbClr val="FFB74C"/>
            </a:solidFill>
          </a:ln>
          <a:effectLst/>
        </p:spPr>
        <p:style>
          <a:lnRef idx="2">
            <a:schemeClr val="accent1"/>
          </a:lnRef>
          <a:fillRef idx="0">
            <a:schemeClr val="accent1"/>
          </a:fillRef>
          <a:effectRef idx="1">
            <a:schemeClr val="accent1"/>
          </a:effectRef>
          <a:fontRef idx="minor">
            <a:schemeClr val="tx1"/>
          </a:fontRef>
        </p:style>
      </p:cxnSp>
      <p:cxnSp>
        <p:nvCxnSpPr>
          <p:cNvPr id="30" name="直線コネクタ 29"/>
          <p:cNvCxnSpPr/>
          <p:nvPr/>
        </p:nvCxnSpPr>
        <p:spPr>
          <a:xfrm>
            <a:off x="4550205" y="1858095"/>
            <a:ext cx="288032" cy="0"/>
          </a:xfrm>
          <a:prstGeom prst="line">
            <a:avLst/>
          </a:prstGeom>
          <a:ln>
            <a:solidFill>
              <a:srgbClr val="FF66CC"/>
            </a:solidFill>
          </a:ln>
          <a:effectLst/>
        </p:spPr>
        <p:style>
          <a:lnRef idx="2">
            <a:schemeClr val="accent1"/>
          </a:lnRef>
          <a:fillRef idx="0">
            <a:schemeClr val="accent1"/>
          </a:fillRef>
          <a:effectRef idx="1">
            <a:schemeClr val="accent1"/>
          </a:effectRef>
          <a:fontRef idx="minor">
            <a:schemeClr val="tx1"/>
          </a:fontRef>
        </p:style>
      </p:cxnSp>
      <p:sp>
        <p:nvSpPr>
          <p:cNvPr id="5" name="正方形/長方形 4"/>
          <p:cNvSpPr/>
          <p:nvPr/>
        </p:nvSpPr>
        <p:spPr>
          <a:xfrm>
            <a:off x="15161" y="2519965"/>
            <a:ext cx="360954" cy="6475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1" name="正方形/長方形 30"/>
          <p:cNvSpPr/>
          <p:nvPr/>
        </p:nvSpPr>
        <p:spPr>
          <a:xfrm>
            <a:off x="4395429" y="2519965"/>
            <a:ext cx="360954" cy="6475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2"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3. Signal distribution  </a:t>
            </a:r>
            <a:endParaRPr lang="en-US" altLang="ja-JP" sz="3200" dirty="0">
              <a:latin typeface="Calibri" charset="0"/>
            </a:endParaRPr>
          </a:p>
        </p:txBody>
      </p:sp>
      <p:pic>
        <p:nvPicPr>
          <p:cNvPr id="16" name="Picture 26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3711" y="5319389"/>
            <a:ext cx="1709041" cy="1440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直線コネクタ 16"/>
          <p:cNvCxnSpPr/>
          <p:nvPr/>
        </p:nvCxnSpPr>
        <p:spPr>
          <a:xfrm>
            <a:off x="1588841" y="5368629"/>
            <a:ext cx="1598780" cy="0"/>
          </a:xfrm>
          <a:prstGeom prst="line">
            <a:avLst/>
          </a:prstGeom>
          <a:ln w="38100" cmpd="sng">
            <a:solidFill>
              <a:srgbClr val="FF0000"/>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a:off x="1809363" y="6710278"/>
            <a:ext cx="1157738" cy="0"/>
          </a:xfrm>
          <a:prstGeom prst="line">
            <a:avLst/>
          </a:prstGeom>
          <a:ln w="38100" cmpd="sng">
            <a:solidFill>
              <a:srgbClr val="FF0000"/>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19" name="直線矢印コネクタ 18"/>
          <p:cNvCxnSpPr/>
          <p:nvPr/>
        </p:nvCxnSpPr>
        <p:spPr>
          <a:xfrm flipH="1">
            <a:off x="1588841" y="5241926"/>
            <a:ext cx="1019911" cy="123387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21" name="図形グループ 20"/>
          <p:cNvGrpSpPr/>
          <p:nvPr/>
        </p:nvGrpSpPr>
        <p:grpSpPr>
          <a:xfrm>
            <a:off x="5730949" y="5251005"/>
            <a:ext cx="1709041" cy="1595993"/>
            <a:chOff x="954844" y="4746823"/>
            <a:chExt cx="2037702" cy="2250015"/>
          </a:xfrm>
        </p:grpSpPr>
        <p:pic>
          <p:nvPicPr>
            <p:cNvPr id="22" name="Picture 26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4844" y="4827719"/>
              <a:ext cx="2037702" cy="2030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直線コネクタ 22"/>
            <p:cNvCxnSpPr/>
            <p:nvPr/>
          </p:nvCxnSpPr>
          <p:spPr>
            <a:xfrm>
              <a:off x="1020576" y="4897138"/>
              <a:ext cx="1906237" cy="0"/>
            </a:xfrm>
            <a:prstGeom prst="line">
              <a:avLst/>
            </a:prstGeom>
            <a:ln w="38100" cmpd="sng">
              <a:solidFill>
                <a:srgbClr val="FF0000"/>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a:off x="1283506" y="6788581"/>
              <a:ext cx="1380379" cy="0"/>
            </a:xfrm>
            <a:prstGeom prst="line">
              <a:avLst/>
            </a:prstGeom>
            <a:ln w="38100" cmpd="sng">
              <a:solidFill>
                <a:srgbClr val="FF0000"/>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33" name="直線矢印コネクタ 32"/>
            <p:cNvCxnSpPr/>
            <p:nvPr/>
          </p:nvCxnSpPr>
          <p:spPr>
            <a:xfrm flipH="1">
              <a:off x="1809364" y="4746823"/>
              <a:ext cx="854520" cy="225001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39691235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Calibration on the ISS orbit</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2800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342900" indent="-342900">
              <a:spcBef>
                <a:spcPct val="50000"/>
              </a:spcBef>
              <a:buFont typeface="Arial"/>
              <a:buChar char="•"/>
              <a:defRPr/>
            </a:pPr>
            <a:r>
              <a:rPr lang="en-US" altLang="ja-JP" sz="2200" dirty="0">
                <a:solidFill>
                  <a:prstClr val="black"/>
                </a:solidFill>
                <a:latin typeface="Calibri" charset="0"/>
              </a:rPr>
              <a:t>For continuous high performance of the </a:t>
            </a:r>
            <a:r>
              <a:rPr lang="en-US" altLang="ja-JP" sz="2200" dirty="0" smtClean="0">
                <a:solidFill>
                  <a:prstClr val="black"/>
                </a:solidFill>
                <a:latin typeface="Calibri" charset="0"/>
              </a:rPr>
              <a:t>detector, on-orbit calibration considering </a:t>
            </a:r>
            <a:r>
              <a:rPr lang="en-US" altLang="ja-JP" sz="2200" dirty="0">
                <a:solidFill>
                  <a:prstClr val="black"/>
                </a:solidFill>
                <a:latin typeface="Calibri" charset="0"/>
              </a:rPr>
              <a:t>detector condition is required. </a:t>
            </a:r>
            <a:endParaRPr lang="en-US" altLang="ja-JP" sz="2200" dirty="0" smtClean="0">
              <a:solidFill>
                <a:prstClr val="black"/>
              </a:solidFill>
              <a:latin typeface="Calibri" charset="0"/>
            </a:endParaRPr>
          </a:p>
          <a:p>
            <a:pPr marL="342900" indent="-342900">
              <a:spcBef>
                <a:spcPct val="50000"/>
              </a:spcBef>
              <a:buFont typeface="Arial"/>
              <a:buChar char="•"/>
              <a:defRPr/>
            </a:pPr>
            <a:r>
              <a:rPr lang="en-US" altLang="ja-JP" sz="2200" dirty="0" smtClean="0">
                <a:solidFill>
                  <a:prstClr val="black"/>
                </a:solidFill>
                <a:latin typeface="Calibri" charset="0"/>
              </a:rPr>
              <a:t>We use the measured </a:t>
            </a:r>
            <a:r>
              <a:rPr lang="en-US" altLang="ja-JP" sz="2200" dirty="0">
                <a:solidFill>
                  <a:prstClr val="black"/>
                </a:solidFill>
                <a:latin typeface="Calibri" charset="0"/>
              </a:rPr>
              <a:t>response to MIP (Minimum Ionizing Particle) </a:t>
            </a:r>
            <a:r>
              <a:rPr lang="en-US" altLang="ja-JP" sz="2200" dirty="0" smtClean="0">
                <a:solidFill>
                  <a:prstClr val="black"/>
                </a:solidFill>
                <a:latin typeface="Calibri" charset="0"/>
              </a:rPr>
              <a:t>for </a:t>
            </a:r>
            <a:r>
              <a:rPr lang="en-US" altLang="ja-JP" sz="2200" dirty="0">
                <a:solidFill>
                  <a:prstClr val="black"/>
                </a:solidFill>
                <a:latin typeface="Calibri" charset="0"/>
              </a:rPr>
              <a:t>the </a:t>
            </a:r>
            <a:r>
              <a:rPr lang="en-US" altLang="ja-JP" sz="2200" dirty="0" smtClean="0">
                <a:solidFill>
                  <a:prstClr val="black"/>
                </a:solidFill>
                <a:latin typeface="Calibri" charset="0"/>
              </a:rPr>
              <a:t>calibration. Applicability of the basic method has been confirmed in several  beam tests using muons.</a:t>
            </a:r>
            <a:endParaRPr lang="en-US" altLang="ja-JP" sz="2200" dirty="0">
              <a:solidFill>
                <a:prstClr val="black"/>
              </a:solidFill>
              <a:latin typeface="Calibri" charset="0"/>
            </a:endParaRPr>
          </a:p>
          <a:p>
            <a:pPr marL="342900" indent="-342900">
              <a:spcBef>
                <a:spcPct val="50000"/>
              </a:spcBef>
              <a:buFont typeface="Arial"/>
              <a:buChar char="•"/>
              <a:defRPr/>
            </a:pPr>
            <a:r>
              <a:rPr lang="en-US" altLang="ja-JP" sz="2200" dirty="0">
                <a:solidFill>
                  <a:prstClr val="black"/>
                </a:solidFill>
                <a:latin typeface="Calibri" charset="0"/>
              </a:rPr>
              <a:t>T</a:t>
            </a:r>
            <a:r>
              <a:rPr lang="en-US" altLang="ja-JP" sz="2200" dirty="0" smtClean="0">
                <a:solidFill>
                  <a:prstClr val="black"/>
                </a:solidFill>
                <a:latin typeface="Calibri" charset="0"/>
              </a:rPr>
              <a:t>here are few muons in space, </a:t>
            </a:r>
            <a:r>
              <a:rPr lang="en-US" altLang="ja-JP" sz="2200" dirty="0">
                <a:solidFill>
                  <a:prstClr val="black"/>
                </a:solidFill>
                <a:latin typeface="Calibri" charset="0"/>
              </a:rPr>
              <a:t>so we use protons and helium </a:t>
            </a:r>
            <a:r>
              <a:rPr lang="en-US" altLang="ja-JP" sz="2200" dirty="0" smtClean="0">
                <a:solidFill>
                  <a:prstClr val="black"/>
                </a:solidFill>
                <a:latin typeface="Calibri" charset="0"/>
              </a:rPr>
              <a:t>nuclei</a:t>
            </a:r>
            <a:r>
              <a:rPr lang="en-US" altLang="ja-JP" sz="2200" dirty="0">
                <a:solidFill>
                  <a:prstClr val="black"/>
                </a:solidFill>
                <a:latin typeface="Calibri" charset="0"/>
              </a:rPr>
              <a:t> </a:t>
            </a:r>
            <a:r>
              <a:rPr lang="en-US" altLang="ja-JP" sz="2200" dirty="0" smtClean="0">
                <a:solidFill>
                  <a:prstClr val="black"/>
                </a:solidFill>
                <a:latin typeface="Calibri" charset="0"/>
              </a:rPr>
              <a:t>for on-orbit calibration.</a:t>
            </a:r>
            <a:endParaRPr lang="en-US" altLang="ja-JP" sz="2200" dirty="0">
              <a:solidFill>
                <a:prstClr val="black"/>
              </a:solidFill>
              <a:latin typeface="Calibri" charset="0"/>
            </a:endParaRPr>
          </a:p>
        </p:txBody>
      </p:sp>
      <p:sp>
        <p:nvSpPr>
          <p:cNvPr id="4" name="Text Box 7"/>
          <p:cNvSpPr txBox="1">
            <a:spLocks noChangeArrowheads="1"/>
          </p:cNvSpPr>
          <p:nvPr/>
        </p:nvSpPr>
        <p:spPr bwMode="auto">
          <a:xfrm>
            <a:off x="551655" y="3979315"/>
            <a:ext cx="7954094" cy="1954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200" dirty="0" smtClean="0">
                <a:solidFill>
                  <a:prstClr val="black"/>
                </a:solidFill>
                <a:latin typeface="Calibri" charset="0"/>
              </a:rPr>
              <a:t>What we should confirm :</a:t>
            </a:r>
          </a:p>
          <a:p>
            <a:pPr marL="342900" indent="-342900">
              <a:spcBef>
                <a:spcPct val="50000"/>
              </a:spcBef>
              <a:buFont typeface="Arial"/>
              <a:buChar char="•"/>
              <a:defRPr/>
            </a:pPr>
            <a:r>
              <a:rPr lang="en-US" altLang="ja-JP" sz="2200" dirty="0" smtClean="0">
                <a:solidFill>
                  <a:prstClr val="black"/>
                </a:solidFill>
                <a:latin typeface="Calibri" charset="0"/>
              </a:rPr>
              <a:t>number of penetrating events obtained during 1 orbit </a:t>
            </a:r>
          </a:p>
          <a:p>
            <a:pPr marL="342900" indent="-342900">
              <a:spcBef>
                <a:spcPct val="50000"/>
              </a:spcBef>
              <a:buFont typeface="Arial"/>
              <a:buChar char="•"/>
              <a:defRPr/>
            </a:pPr>
            <a:r>
              <a:rPr lang="en-US" altLang="ja-JP" sz="2200" dirty="0" smtClean="0">
                <a:solidFill>
                  <a:prstClr val="black"/>
                </a:solidFill>
                <a:latin typeface="Calibri" charset="0"/>
              </a:rPr>
              <a:t>efficiency and accuracy of off-line event selection</a:t>
            </a:r>
          </a:p>
          <a:p>
            <a:pPr marL="342900" indent="-342900">
              <a:spcBef>
                <a:spcPct val="50000"/>
              </a:spcBef>
              <a:buFont typeface="Arial"/>
              <a:buChar char="•"/>
              <a:defRPr/>
            </a:pPr>
            <a:r>
              <a:rPr lang="en-US" altLang="ja-JP" sz="2200" dirty="0" smtClean="0">
                <a:solidFill>
                  <a:prstClr val="black"/>
                </a:solidFill>
                <a:latin typeface="Calibri" charset="0"/>
              </a:rPr>
              <a:t>expected calibration error</a:t>
            </a:r>
          </a:p>
        </p:txBody>
      </p:sp>
      <p:sp>
        <p:nvSpPr>
          <p:cNvPr id="2" name="左矢印 1"/>
          <p:cNvSpPr/>
          <p:nvPr/>
        </p:nvSpPr>
        <p:spPr>
          <a:xfrm>
            <a:off x="7368669" y="4445270"/>
            <a:ext cx="634942" cy="48463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7313422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bethe-bloc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055" y="2360653"/>
            <a:ext cx="3167531" cy="3182523"/>
          </a:xfrm>
          <a:prstGeom prst="rect">
            <a:avLst/>
          </a:prstGeom>
        </p:spPr>
      </p:pic>
      <p:sp>
        <p:nvSpPr>
          <p:cNvPr id="51207" name="Text Box 7"/>
          <p:cNvSpPr txBox="1">
            <a:spLocks noChangeArrowheads="1"/>
          </p:cNvSpPr>
          <p:nvPr/>
        </p:nvSpPr>
        <p:spPr bwMode="auto">
          <a:xfrm>
            <a:off x="179512" y="836712"/>
            <a:ext cx="8713092" cy="1538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3.2. Energy-dependence of deposited energy</a:t>
            </a:r>
          </a:p>
          <a:p>
            <a:pPr>
              <a:spcBef>
                <a:spcPct val="50000"/>
              </a:spcBef>
              <a:defRPr/>
            </a:pPr>
            <a:r>
              <a:rPr lang="en-US" altLang="ja-JP" sz="2000" dirty="0" smtClean="0">
                <a:latin typeface="Calibri" charset="0"/>
              </a:rPr>
              <a:t> Energy deposition vary with particle energy as described in Bethe-Bloch equation. Average energy of particles vary with geomagnetic intensity, so MIP value may shift as a function of geomagnetic latitude.</a:t>
            </a:r>
          </a:p>
        </p:txBody>
      </p:sp>
      <p:sp>
        <p:nvSpPr>
          <p:cNvPr id="6"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3. Signal distribution  </a:t>
            </a:r>
            <a:endParaRPr lang="en-US" altLang="ja-JP" sz="3200" dirty="0">
              <a:latin typeface="Calibri" charset="0"/>
            </a:endParaRPr>
          </a:p>
        </p:txBody>
      </p:sp>
      <p:sp>
        <p:nvSpPr>
          <p:cNvPr id="11" name="テキスト ボックス 10"/>
          <p:cNvSpPr txBox="1"/>
          <p:nvPr/>
        </p:nvSpPr>
        <p:spPr>
          <a:xfrm>
            <a:off x="3981158" y="5717946"/>
            <a:ext cx="4847301" cy="923330"/>
          </a:xfrm>
          <a:prstGeom prst="rect">
            <a:avLst/>
          </a:prstGeom>
          <a:noFill/>
        </p:spPr>
        <p:txBody>
          <a:bodyPr wrap="square" rtlCol="0">
            <a:spAutoFit/>
          </a:bodyPr>
          <a:lstStyle/>
          <a:p>
            <a:r>
              <a:rPr kumimoji="1" lang="en-US" altLang="ja-JP" dirty="0" smtClean="0"/>
              <a:t>We can use this function as a correction </a:t>
            </a:r>
            <a:r>
              <a:rPr lang="en-US" altLang="ja-JP" dirty="0" smtClean="0"/>
              <a:t>factor </a:t>
            </a:r>
            <a:r>
              <a:rPr kumimoji="1" lang="en-US" altLang="ja-JP" dirty="0" smtClean="0"/>
              <a:t>when we combine the data obtained </a:t>
            </a:r>
            <a:r>
              <a:rPr lang="en-US" altLang="ja-JP" dirty="0" smtClean="0"/>
              <a:t>at</a:t>
            </a:r>
            <a:r>
              <a:rPr kumimoji="1" lang="en-US" altLang="ja-JP" dirty="0" smtClean="0"/>
              <a:t> different geomagnetic latitudes.   </a:t>
            </a:r>
            <a:endParaRPr kumimoji="1" lang="ja-JP" altLang="en-US" dirty="0"/>
          </a:p>
        </p:txBody>
      </p:sp>
      <p:pic>
        <p:nvPicPr>
          <p:cNvPr id="12" name="図 11" descr="c1_geomag_lay0.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101" y="4751772"/>
            <a:ext cx="3241486" cy="2106228"/>
          </a:xfrm>
          <a:prstGeom prst="rect">
            <a:avLst/>
          </a:prstGeom>
        </p:spPr>
      </p:pic>
      <p:pic>
        <p:nvPicPr>
          <p:cNvPr id="5" name="図 4" descr="c1.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7074" y="2360653"/>
            <a:ext cx="4692872" cy="3182523"/>
          </a:xfrm>
          <a:prstGeom prst="rect">
            <a:avLst/>
          </a:prstGeom>
        </p:spPr>
      </p:pic>
    </p:spTree>
    <p:extLst>
      <p:ext uri="{BB962C8B-B14F-4D97-AF65-F5344CB8AC3E}">
        <p14:creationId xmlns:p14="http://schemas.microsoft.com/office/powerpoint/2010/main" val="142140031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c_h6_pr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100" y="1873056"/>
            <a:ext cx="3974723" cy="2695502"/>
          </a:xfrm>
          <a:prstGeom prst="rect">
            <a:avLst/>
          </a:prstGeom>
        </p:spPr>
      </p:pic>
      <p:sp>
        <p:nvSpPr>
          <p:cNvPr id="51207" name="Text Box 7"/>
          <p:cNvSpPr txBox="1">
            <a:spLocks noChangeArrowheads="1"/>
          </p:cNvSpPr>
          <p:nvPr/>
        </p:nvSpPr>
        <p:spPr bwMode="auto">
          <a:xfrm>
            <a:off x="179512" y="836712"/>
            <a:ext cx="8713092" cy="96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3.3. Fitting the distributions</a:t>
            </a:r>
            <a:endParaRPr lang="en-US" altLang="ja-JP" sz="2400" dirty="0">
              <a:latin typeface="Calibri" charset="0"/>
            </a:endParaRPr>
          </a:p>
          <a:p>
            <a:pPr>
              <a:spcBef>
                <a:spcPct val="50000"/>
              </a:spcBef>
              <a:defRPr/>
            </a:pPr>
            <a:r>
              <a:rPr lang="en-US" altLang="ja-JP" sz="2200" dirty="0" smtClean="0">
                <a:latin typeface="Calibri" charset="0"/>
              </a:rPr>
              <a:t>Fit the distribution to Landau Function convoluted with a Gaussian.</a:t>
            </a:r>
          </a:p>
        </p:txBody>
      </p:sp>
      <p:sp>
        <p:nvSpPr>
          <p:cNvPr id="10"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3. Signal distribution  </a:t>
            </a:r>
            <a:endParaRPr lang="en-US" altLang="ja-JP" sz="3200" dirty="0">
              <a:latin typeface="Calibri" charset="0"/>
            </a:endParaRPr>
          </a:p>
        </p:txBody>
      </p:sp>
      <p:graphicFrame>
        <p:nvGraphicFramePr>
          <p:cNvPr id="12" name="Group 157"/>
          <p:cNvGraphicFramePr>
            <a:graphicFrameLocks noGrp="1"/>
          </p:cNvGraphicFramePr>
          <p:nvPr>
            <p:extLst>
              <p:ext uri="{D42A27DB-BD31-4B8C-83A1-F6EECF244321}">
                <p14:modId xmlns:p14="http://schemas.microsoft.com/office/powerpoint/2010/main" val="3587019353"/>
              </p:ext>
            </p:extLst>
          </p:nvPr>
        </p:nvGraphicFramePr>
        <p:xfrm>
          <a:off x="478243" y="4927675"/>
          <a:ext cx="8117294" cy="1517400"/>
        </p:xfrm>
        <a:graphic>
          <a:graphicData uri="http://schemas.openxmlformats.org/drawingml/2006/table">
            <a:tbl>
              <a:tblPr/>
              <a:tblGrid>
                <a:gridCol w="1737394"/>
                <a:gridCol w="1747076"/>
                <a:gridCol w="1466924"/>
                <a:gridCol w="1698976"/>
                <a:gridCol w="1466924"/>
              </a:tblGrid>
              <a:tr h="286498">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proton</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Helium</a:t>
                      </a: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86498">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1500" b="0" i="0" u="none" strike="noStrike" cap="none" normalizeH="0" baseline="0" dirty="0">
                        <a:ln>
                          <a:noFill/>
                        </a:ln>
                        <a:solidFill>
                          <a:srgbClr val="FFFFFF"/>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number of events</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(average of  16 logs)</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calibration error</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number of events</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(average of 16 logs) </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FFFFFF"/>
                          </a:solidFill>
                          <a:effectLst/>
                          <a:latin typeface="Calibri" charset="0"/>
                          <a:ea typeface="ＭＳ Ｐゴシック" charset="0"/>
                          <a:cs typeface="ＭＳ Ｐゴシック" charset="0"/>
                        </a:rPr>
                        <a:t>calibration error</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 period</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1380</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3.52 %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117</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1.76 %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2864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5 period</a:t>
                      </a:r>
                      <a:endParaRPr kumimoji="1" lang="en-US" altLang="ja-JP"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6899</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1.57 %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584</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000"/>
                          </a:solidFill>
                          <a:effectLst/>
                          <a:latin typeface="Calibri" charset="0"/>
                          <a:ea typeface="ＭＳ Ｐゴシック" charset="0"/>
                          <a:cs typeface="ＭＳ Ｐゴシック" charset="0"/>
                        </a:rPr>
                        <a:t>0.79 %</a:t>
                      </a:r>
                      <a:endParaRPr kumimoji="1" lang="ja-JP" altLang="en-US" sz="15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11" name="テキスト ボックス 10"/>
          <p:cNvSpPr txBox="1"/>
          <p:nvPr/>
        </p:nvSpPr>
        <p:spPr>
          <a:xfrm>
            <a:off x="478243" y="4568558"/>
            <a:ext cx="3053630" cy="369332"/>
          </a:xfrm>
          <a:prstGeom prst="rect">
            <a:avLst/>
          </a:prstGeom>
          <a:noFill/>
        </p:spPr>
        <p:txBody>
          <a:bodyPr wrap="square" rtlCol="0">
            <a:spAutoFit/>
          </a:bodyPr>
          <a:lstStyle/>
          <a:p>
            <a:r>
              <a:rPr kumimoji="1" lang="en-US" altLang="ja-JP" dirty="0" smtClean="0"/>
              <a:t>Fitting result (bottom layer)</a:t>
            </a:r>
            <a:endParaRPr kumimoji="1" lang="ja-JP" altLang="en-US" dirty="0"/>
          </a:p>
        </p:txBody>
      </p:sp>
      <p:pic>
        <p:nvPicPr>
          <p:cNvPr id="3" name="図 2" descr="c_h6_he.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7040" y="1873056"/>
            <a:ext cx="3974723" cy="2695502"/>
          </a:xfrm>
          <a:prstGeom prst="rect">
            <a:avLst/>
          </a:prstGeom>
        </p:spPr>
      </p:pic>
      <p:sp>
        <p:nvSpPr>
          <p:cNvPr id="4" name="テキスト ボックス 3"/>
          <p:cNvSpPr txBox="1"/>
          <p:nvPr/>
        </p:nvSpPr>
        <p:spPr>
          <a:xfrm>
            <a:off x="2957493" y="2072231"/>
            <a:ext cx="908560" cy="367654"/>
          </a:xfrm>
          <a:prstGeom prst="rect">
            <a:avLst/>
          </a:prstGeom>
          <a:noFill/>
        </p:spPr>
        <p:txBody>
          <a:bodyPr wrap="square" rtlCol="0">
            <a:spAutoFit/>
          </a:bodyPr>
          <a:lstStyle/>
          <a:p>
            <a:r>
              <a:rPr kumimoji="1" lang="en-US" altLang="ja-JP" dirty="0" smtClean="0"/>
              <a:t>Proton</a:t>
            </a:r>
            <a:endParaRPr kumimoji="1" lang="ja-JP" altLang="en-US" dirty="0"/>
          </a:p>
        </p:txBody>
      </p:sp>
      <p:sp>
        <p:nvSpPr>
          <p:cNvPr id="20" name="テキスト ボックス 19"/>
          <p:cNvSpPr txBox="1"/>
          <p:nvPr/>
        </p:nvSpPr>
        <p:spPr>
          <a:xfrm>
            <a:off x="7186889" y="2074227"/>
            <a:ext cx="908560" cy="367654"/>
          </a:xfrm>
          <a:prstGeom prst="rect">
            <a:avLst/>
          </a:prstGeom>
          <a:noFill/>
        </p:spPr>
        <p:txBody>
          <a:bodyPr wrap="square" rtlCol="0">
            <a:spAutoFit/>
          </a:bodyPr>
          <a:lstStyle/>
          <a:p>
            <a:r>
              <a:rPr lang="en-US" altLang="ja-JP" dirty="0" smtClean="0"/>
              <a:t>He</a:t>
            </a:r>
            <a:endParaRPr kumimoji="1" lang="ja-JP" altLang="en-US" dirty="0"/>
          </a:p>
        </p:txBody>
      </p:sp>
    </p:spTree>
    <p:extLst>
      <p:ext uri="{BB962C8B-B14F-4D97-AF65-F5344CB8AC3E}">
        <p14:creationId xmlns:p14="http://schemas.microsoft.com/office/powerpoint/2010/main" val="418837934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タイトル 1"/>
          <p:cNvSpPr>
            <a:spLocks noGrp="1"/>
          </p:cNvSpPr>
          <p:nvPr>
            <p:ph type="title"/>
          </p:nvPr>
        </p:nvSpPr>
        <p:spPr>
          <a:xfrm>
            <a:off x="457200" y="2781300"/>
            <a:ext cx="8229600" cy="1143000"/>
          </a:xfrm>
        </p:spPr>
        <p:txBody>
          <a:bodyPr/>
          <a:lstStyle/>
          <a:p>
            <a:r>
              <a:rPr lang="en-US" altLang="ja-JP">
                <a:latin typeface="Calibri" charset="0"/>
                <a:ea typeface="ＭＳ Ｐゴシック" charset="0"/>
              </a:rPr>
              <a:t>End</a:t>
            </a:r>
            <a:endParaRPr lang="ja-JP" altLang="en-US">
              <a:latin typeface="Calibri" charset="0"/>
              <a:ea typeface="ＭＳ Ｐゴシック" charset="0"/>
            </a:endParaRPr>
          </a:p>
        </p:txBody>
      </p:sp>
    </p:spTree>
    <p:extLst>
      <p:ext uri="{BB962C8B-B14F-4D97-AF65-F5344CB8AC3E}">
        <p14:creationId xmlns:p14="http://schemas.microsoft.com/office/powerpoint/2010/main" val="213223330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4. Event selection method </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4.1. Track reconstruction using IMC</a:t>
            </a:r>
          </a:p>
          <a:p>
            <a:pPr>
              <a:spcBef>
                <a:spcPct val="50000"/>
              </a:spcBef>
              <a:defRPr/>
            </a:pPr>
            <a:r>
              <a:rPr lang="en-US" altLang="ja-JP" sz="2400" dirty="0" smtClean="0">
                <a:latin typeface="Calibri" charset="0"/>
              </a:rPr>
              <a:t>For all the single penetrating protons, </a:t>
            </a:r>
          </a:p>
          <a:p>
            <a:pPr>
              <a:spcBef>
                <a:spcPct val="50000"/>
              </a:spcBef>
              <a:defRPr/>
            </a:pPr>
            <a:r>
              <a:rPr lang="en-US" altLang="ja-JP" sz="2000" dirty="0" smtClean="0">
                <a:latin typeface="Calibri" charset="0"/>
              </a:rPr>
              <a:t>- Reconstruct rate : 99.9 %</a:t>
            </a:r>
          </a:p>
          <a:p>
            <a:pPr>
              <a:spcBef>
                <a:spcPct val="50000"/>
              </a:spcBef>
              <a:defRPr/>
            </a:pPr>
            <a:r>
              <a:rPr lang="en-US" altLang="ja-JP" sz="2000" dirty="0" smtClean="0">
                <a:latin typeface="Calibri" charset="0"/>
              </a:rPr>
              <a:t>- Percentage of hitting the most luminous PWO in the bottom layer : 96.2 %</a:t>
            </a:r>
          </a:p>
          <a:p>
            <a:pPr>
              <a:spcBef>
                <a:spcPct val="50000"/>
              </a:spcBef>
              <a:defRPr/>
            </a:pPr>
            <a:r>
              <a:rPr lang="en-US" altLang="ja-JP" sz="2000" dirty="0" smtClean="0">
                <a:latin typeface="Calibri" charset="0"/>
              </a:rPr>
              <a:t>- Angular resolution : 0.26 degree</a:t>
            </a:r>
          </a:p>
        </p:txBody>
      </p:sp>
      <p:pic>
        <p:nvPicPr>
          <p:cNvPr id="4" name="図 3" descr="c_angres_pro_8.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375868"/>
            <a:ext cx="5004048" cy="3393550"/>
          </a:xfrm>
          <a:prstGeom prst="rect">
            <a:avLst/>
          </a:prstGeom>
        </p:spPr>
      </p:pic>
      <p:sp>
        <p:nvSpPr>
          <p:cNvPr id="2" name="テキスト ボックス 1"/>
          <p:cNvSpPr txBox="1"/>
          <p:nvPr/>
        </p:nvSpPr>
        <p:spPr>
          <a:xfrm>
            <a:off x="5393765" y="3466353"/>
            <a:ext cx="3675530" cy="658642"/>
          </a:xfrm>
          <a:prstGeom prst="rect">
            <a:avLst/>
          </a:prstGeom>
          <a:noFill/>
        </p:spPr>
        <p:txBody>
          <a:bodyPr wrap="square" rtlCol="0">
            <a:spAutoFit/>
          </a:bodyPr>
          <a:lstStyle/>
          <a:p>
            <a:pPr>
              <a:lnSpc>
                <a:spcPct val="130000"/>
              </a:lnSpc>
            </a:pPr>
            <a:r>
              <a:rPr kumimoji="1" lang="en-US" altLang="ja-JP" sz="1600" dirty="0" smtClean="0"/>
              <a:t>all events</a:t>
            </a:r>
          </a:p>
          <a:p>
            <a:r>
              <a:rPr lang="en-US" altLang="ja-JP" sz="1600" dirty="0" smtClean="0"/>
              <a:t>hit the most luminous PWO in layer #12</a:t>
            </a:r>
            <a:endParaRPr kumimoji="1" lang="ja-JP" altLang="en-US" sz="1600" dirty="0"/>
          </a:p>
        </p:txBody>
      </p:sp>
      <p:cxnSp>
        <p:nvCxnSpPr>
          <p:cNvPr id="6" name="直線コネクタ 5"/>
          <p:cNvCxnSpPr/>
          <p:nvPr/>
        </p:nvCxnSpPr>
        <p:spPr>
          <a:xfrm>
            <a:off x="5105733" y="3964495"/>
            <a:ext cx="288032"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7" name="直線コネクタ 6"/>
          <p:cNvCxnSpPr/>
          <p:nvPr/>
        </p:nvCxnSpPr>
        <p:spPr>
          <a:xfrm>
            <a:off x="5105733" y="3745348"/>
            <a:ext cx="288032"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42848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4. Event selection method </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4.2</a:t>
            </a:r>
            <a:r>
              <a:rPr lang="en-US" altLang="ja-JP" sz="2400" dirty="0">
                <a:latin typeface="Calibri" charset="0"/>
              </a:rPr>
              <a:t>. Rejection of interacted events using </a:t>
            </a:r>
            <a:r>
              <a:rPr lang="en-US" altLang="ja-JP" sz="2400" dirty="0" smtClean="0">
                <a:latin typeface="Calibri" charset="0"/>
              </a:rPr>
              <a:t>TASC</a:t>
            </a:r>
            <a:endParaRPr lang="en-US" altLang="ja-JP" sz="2400" dirty="0">
              <a:latin typeface="Calibri" charset="0"/>
            </a:endParaRPr>
          </a:p>
        </p:txBody>
      </p:sp>
      <p:pic>
        <p:nvPicPr>
          <p:cNvPr id="4" name="図 3" descr="c_total0.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078" y="2095916"/>
            <a:ext cx="3961707" cy="2686675"/>
          </a:xfrm>
          <a:prstGeom prst="rect">
            <a:avLst/>
          </a:prstGeom>
        </p:spPr>
      </p:pic>
      <p:pic>
        <p:nvPicPr>
          <p:cNvPr id="5" name="図 4" descr="c_like.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8276" y="3750234"/>
            <a:ext cx="4855723" cy="2728299"/>
          </a:xfrm>
          <a:prstGeom prst="rect">
            <a:avLst/>
          </a:prstGeom>
        </p:spPr>
      </p:pic>
      <p:cxnSp>
        <p:nvCxnSpPr>
          <p:cNvPr id="3" name="直線コネクタ 2"/>
          <p:cNvCxnSpPr/>
          <p:nvPr/>
        </p:nvCxnSpPr>
        <p:spPr>
          <a:xfrm flipV="1">
            <a:off x="2064373" y="2202990"/>
            <a:ext cx="0" cy="2121648"/>
          </a:xfrm>
          <a:prstGeom prst="line">
            <a:avLst/>
          </a:prstGeom>
          <a:ln>
            <a:solidFill>
              <a:srgbClr val="CCFFCC"/>
            </a:solidFill>
          </a:ln>
          <a:effectLst/>
        </p:spPr>
        <p:style>
          <a:lnRef idx="2">
            <a:schemeClr val="accent1"/>
          </a:lnRef>
          <a:fillRef idx="0">
            <a:schemeClr val="accent1"/>
          </a:fillRef>
          <a:effectRef idx="1">
            <a:schemeClr val="accent1"/>
          </a:effectRef>
          <a:fontRef idx="minor">
            <a:schemeClr val="tx1"/>
          </a:fontRef>
        </p:style>
      </p:cxnSp>
      <p:sp>
        <p:nvSpPr>
          <p:cNvPr id="9" name="テキスト ボックス 8"/>
          <p:cNvSpPr txBox="1"/>
          <p:nvPr/>
        </p:nvSpPr>
        <p:spPr>
          <a:xfrm>
            <a:off x="284078" y="1653627"/>
            <a:ext cx="4739478" cy="400110"/>
          </a:xfrm>
          <a:prstGeom prst="rect">
            <a:avLst/>
          </a:prstGeom>
          <a:noFill/>
        </p:spPr>
        <p:txBody>
          <a:bodyPr wrap="square" rtlCol="0">
            <a:spAutoFit/>
          </a:bodyPr>
          <a:lstStyle/>
          <a:p>
            <a:r>
              <a:rPr lang="en-US" altLang="ja-JP" sz="2000" dirty="0" smtClean="0"/>
              <a:t>Cut by </a:t>
            </a:r>
            <a:r>
              <a:rPr kumimoji="1" lang="en-US" altLang="ja-JP" sz="2000" dirty="0" smtClean="0"/>
              <a:t>total deposited energy in TASC</a:t>
            </a:r>
            <a:endParaRPr kumimoji="1" lang="ja-JP" altLang="en-US" sz="2000" dirty="0"/>
          </a:p>
        </p:txBody>
      </p:sp>
      <p:sp>
        <p:nvSpPr>
          <p:cNvPr id="12" name="テキスト ボックス 11"/>
          <p:cNvSpPr txBox="1"/>
          <p:nvPr/>
        </p:nvSpPr>
        <p:spPr>
          <a:xfrm>
            <a:off x="4711610" y="3386472"/>
            <a:ext cx="2273391" cy="400110"/>
          </a:xfrm>
          <a:prstGeom prst="rect">
            <a:avLst/>
          </a:prstGeom>
          <a:noFill/>
        </p:spPr>
        <p:txBody>
          <a:bodyPr wrap="square" rtlCol="0">
            <a:spAutoFit/>
          </a:bodyPr>
          <a:lstStyle/>
          <a:p>
            <a:r>
              <a:rPr lang="en-US" altLang="ja-JP" sz="2000" dirty="0"/>
              <a:t>C</a:t>
            </a:r>
            <a:r>
              <a:rPr lang="en-US" altLang="ja-JP" sz="2000" dirty="0" smtClean="0"/>
              <a:t>ut by likelihood</a:t>
            </a:r>
            <a:endParaRPr kumimoji="1" lang="ja-JP" altLang="en-US" sz="2000" dirty="0"/>
          </a:p>
        </p:txBody>
      </p:sp>
      <p:sp>
        <p:nvSpPr>
          <p:cNvPr id="10" name="正方形/長方形 9"/>
          <p:cNvSpPr/>
          <p:nvPr/>
        </p:nvSpPr>
        <p:spPr>
          <a:xfrm>
            <a:off x="6124222" y="3750234"/>
            <a:ext cx="1171222" cy="2290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9906468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4. Event selection method </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4.3. Distribution without any selection</a:t>
            </a:r>
          </a:p>
        </p:txBody>
      </p:sp>
      <p:pic>
        <p:nvPicPr>
          <p:cNvPr id="4" name="図 3" descr="c_log.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1628800"/>
            <a:ext cx="9144000" cy="5137766"/>
          </a:xfrm>
          <a:prstGeom prst="rect">
            <a:avLst/>
          </a:prstGeom>
        </p:spPr>
      </p:pic>
      <p:sp>
        <p:nvSpPr>
          <p:cNvPr id="10" name="テキスト ボックス 9"/>
          <p:cNvSpPr txBox="1"/>
          <p:nvPr/>
        </p:nvSpPr>
        <p:spPr>
          <a:xfrm>
            <a:off x="7040010" y="261170"/>
            <a:ext cx="2007815" cy="1151084"/>
          </a:xfrm>
          <a:prstGeom prst="rect">
            <a:avLst/>
          </a:prstGeom>
          <a:noFill/>
        </p:spPr>
        <p:txBody>
          <a:bodyPr wrap="square" rtlCol="0">
            <a:spAutoFit/>
          </a:bodyPr>
          <a:lstStyle/>
          <a:p>
            <a:pPr>
              <a:lnSpc>
                <a:spcPct val="130000"/>
              </a:lnSpc>
            </a:pPr>
            <a:r>
              <a:rPr lang="en-US" altLang="ja-JP" sz="1600" dirty="0" smtClean="0"/>
              <a:t>single penetrating</a:t>
            </a:r>
            <a:endParaRPr kumimoji="1" lang="en-US" altLang="ja-JP" sz="1600" dirty="0" smtClean="0"/>
          </a:p>
          <a:p>
            <a:r>
              <a:rPr lang="en-US" altLang="ja-JP" sz="1600" dirty="0" smtClean="0"/>
              <a:t>interacted</a:t>
            </a:r>
          </a:p>
          <a:p>
            <a:r>
              <a:rPr kumimoji="1" lang="en-US" altLang="ja-JP" sz="1600" dirty="0" smtClean="0"/>
              <a:t>dead in upper layer</a:t>
            </a:r>
          </a:p>
          <a:p>
            <a:r>
              <a:rPr lang="en-US" altLang="ja-JP" sz="1600" dirty="0" smtClean="0"/>
              <a:t>total</a:t>
            </a:r>
            <a:endParaRPr kumimoji="1" lang="en-US" altLang="ja-JP" sz="1600" dirty="0" smtClean="0"/>
          </a:p>
        </p:txBody>
      </p:sp>
      <p:cxnSp>
        <p:nvCxnSpPr>
          <p:cNvPr id="11" name="直線コネクタ 10"/>
          <p:cNvCxnSpPr/>
          <p:nvPr/>
        </p:nvCxnSpPr>
        <p:spPr>
          <a:xfrm>
            <a:off x="6751978" y="759312"/>
            <a:ext cx="288032"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 name="直線コネクタ 11"/>
          <p:cNvCxnSpPr/>
          <p:nvPr/>
        </p:nvCxnSpPr>
        <p:spPr>
          <a:xfrm>
            <a:off x="6751978" y="540165"/>
            <a:ext cx="28803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a:off x="6751978" y="1222157"/>
            <a:ext cx="288032" cy="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a:off x="6751978" y="1003010"/>
            <a:ext cx="288032" cy="0"/>
          </a:xfrm>
          <a:prstGeom prst="line">
            <a:avLst/>
          </a:prstGeom>
          <a:ln>
            <a:solidFill>
              <a:srgbClr val="3366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1121313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4. Event selection method </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4.4. Distribution after the cut by total deposit energy</a:t>
            </a:r>
          </a:p>
        </p:txBody>
      </p:sp>
      <p:pic>
        <p:nvPicPr>
          <p:cNvPr id="5" name="図 4" descr="c_log1.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1628800"/>
            <a:ext cx="9144000" cy="5137766"/>
          </a:xfrm>
          <a:prstGeom prst="rect">
            <a:avLst/>
          </a:prstGeom>
        </p:spPr>
      </p:pic>
      <p:sp>
        <p:nvSpPr>
          <p:cNvPr id="11" name="テキスト ボックス 10"/>
          <p:cNvSpPr txBox="1"/>
          <p:nvPr/>
        </p:nvSpPr>
        <p:spPr>
          <a:xfrm>
            <a:off x="7040010" y="261170"/>
            <a:ext cx="2007815" cy="1151084"/>
          </a:xfrm>
          <a:prstGeom prst="rect">
            <a:avLst/>
          </a:prstGeom>
          <a:noFill/>
        </p:spPr>
        <p:txBody>
          <a:bodyPr wrap="square" rtlCol="0">
            <a:spAutoFit/>
          </a:bodyPr>
          <a:lstStyle/>
          <a:p>
            <a:pPr>
              <a:lnSpc>
                <a:spcPct val="130000"/>
              </a:lnSpc>
            </a:pPr>
            <a:r>
              <a:rPr lang="en-US" altLang="ja-JP" sz="1600" dirty="0" smtClean="0"/>
              <a:t>single penetrating</a:t>
            </a:r>
            <a:endParaRPr kumimoji="1" lang="en-US" altLang="ja-JP" sz="1600" dirty="0" smtClean="0"/>
          </a:p>
          <a:p>
            <a:r>
              <a:rPr lang="en-US" altLang="ja-JP" sz="1600" dirty="0" smtClean="0"/>
              <a:t>interacted</a:t>
            </a:r>
          </a:p>
          <a:p>
            <a:r>
              <a:rPr kumimoji="1" lang="en-US" altLang="ja-JP" sz="1600" dirty="0" smtClean="0"/>
              <a:t>dead in upper layer</a:t>
            </a:r>
          </a:p>
          <a:p>
            <a:r>
              <a:rPr lang="en-US" altLang="ja-JP" sz="1600" dirty="0" smtClean="0"/>
              <a:t>total</a:t>
            </a:r>
            <a:endParaRPr kumimoji="1" lang="en-US" altLang="ja-JP" sz="1600" dirty="0" smtClean="0"/>
          </a:p>
        </p:txBody>
      </p:sp>
      <p:cxnSp>
        <p:nvCxnSpPr>
          <p:cNvPr id="12" name="直線コネクタ 11"/>
          <p:cNvCxnSpPr/>
          <p:nvPr/>
        </p:nvCxnSpPr>
        <p:spPr>
          <a:xfrm>
            <a:off x="6751978" y="759312"/>
            <a:ext cx="288032"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a:off x="6751978" y="540165"/>
            <a:ext cx="28803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a:off x="6751978" y="1222157"/>
            <a:ext cx="288032" cy="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a:off x="6751978" y="1003010"/>
            <a:ext cx="288032" cy="0"/>
          </a:xfrm>
          <a:prstGeom prst="line">
            <a:avLst/>
          </a:prstGeom>
          <a:ln>
            <a:solidFill>
              <a:srgbClr val="3366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348363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4. Event selection method </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4.5. Distribution after the cut by likelihood</a:t>
            </a:r>
          </a:p>
        </p:txBody>
      </p:sp>
      <p:pic>
        <p:nvPicPr>
          <p:cNvPr id="4" name="図 3" descr="c_log3.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1603602"/>
            <a:ext cx="9144000" cy="5137766"/>
          </a:xfrm>
          <a:prstGeom prst="rect">
            <a:avLst/>
          </a:prstGeom>
        </p:spPr>
      </p:pic>
      <p:sp>
        <p:nvSpPr>
          <p:cNvPr id="10" name="テキスト ボックス 9"/>
          <p:cNvSpPr txBox="1"/>
          <p:nvPr/>
        </p:nvSpPr>
        <p:spPr>
          <a:xfrm>
            <a:off x="7040010" y="261170"/>
            <a:ext cx="2007815" cy="1151084"/>
          </a:xfrm>
          <a:prstGeom prst="rect">
            <a:avLst/>
          </a:prstGeom>
          <a:noFill/>
        </p:spPr>
        <p:txBody>
          <a:bodyPr wrap="square" rtlCol="0">
            <a:spAutoFit/>
          </a:bodyPr>
          <a:lstStyle/>
          <a:p>
            <a:pPr>
              <a:lnSpc>
                <a:spcPct val="130000"/>
              </a:lnSpc>
            </a:pPr>
            <a:r>
              <a:rPr lang="en-US" altLang="ja-JP" sz="1600" dirty="0" smtClean="0"/>
              <a:t>single penetrating</a:t>
            </a:r>
            <a:endParaRPr kumimoji="1" lang="en-US" altLang="ja-JP" sz="1600" dirty="0" smtClean="0"/>
          </a:p>
          <a:p>
            <a:r>
              <a:rPr lang="en-US" altLang="ja-JP" sz="1600" dirty="0" smtClean="0"/>
              <a:t>interacted</a:t>
            </a:r>
          </a:p>
          <a:p>
            <a:r>
              <a:rPr kumimoji="1" lang="en-US" altLang="ja-JP" sz="1600" dirty="0" smtClean="0"/>
              <a:t>dead in upper layer</a:t>
            </a:r>
          </a:p>
          <a:p>
            <a:r>
              <a:rPr lang="en-US" altLang="ja-JP" sz="1600" dirty="0" smtClean="0"/>
              <a:t>total</a:t>
            </a:r>
            <a:endParaRPr kumimoji="1" lang="en-US" altLang="ja-JP" sz="1600" dirty="0" smtClean="0"/>
          </a:p>
        </p:txBody>
      </p:sp>
      <p:cxnSp>
        <p:nvCxnSpPr>
          <p:cNvPr id="11" name="直線コネクタ 10"/>
          <p:cNvCxnSpPr/>
          <p:nvPr/>
        </p:nvCxnSpPr>
        <p:spPr>
          <a:xfrm>
            <a:off x="6751978" y="759312"/>
            <a:ext cx="288032"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 name="直線コネクタ 11"/>
          <p:cNvCxnSpPr/>
          <p:nvPr/>
        </p:nvCxnSpPr>
        <p:spPr>
          <a:xfrm>
            <a:off x="6751978" y="540165"/>
            <a:ext cx="28803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a:off x="6751978" y="1222157"/>
            <a:ext cx="288032" cy="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a:off x="6751978" y="1003010"/>
            <a:ext cx="288032" cy="0"/>
          </a:xfrm>
          <a:prstGeom prst="line">
            <a:avLst/>
          </a:prstGeom>
          <a:ln>
            <a:solidFill>
              <a:srgbClr val="3366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518471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4. Event selection method </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4.6. If we</a:t>
            </a:r>
            <a:r>
              <a:rPr lang="en-US" altLang="ja-JP" sz="2400" dirty="0">
                <a:latin typeface="Calibri" charset="0"/>
              </a:rPr>
              <a:t> </a:t>
            </a:r>
            <a:r>
              <a:rPr lang="en-US" altLang="ja-JP" sz="2400" dirty="0" smtClean="0">
                <a:latin typeface="Calibri" charset="0"/>
              </a:rPr>
              <a:t>require the PWO to have maximum dE.. </a:t>
            </a:r>
          </a:p>
        </p:txBody>
      </p:sp>
      <p:pic>
        <p:nvPicPr>
          <p:cNvPr id="5" name="図 4" descr="c_log3_m.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1603602"/>
            <a:ext cx="9144000" cy="5137766"/>
          </a:xfrm>
          <a:prstGeom prst="rect">
            <a:avLst/>
          </a:prstGeom>
        </p:spPr>
      </p:pic>
      <p:sp>
        <p:nvSpPr>
          <p:cNvPr id="11" name="テキスト ボックス 10"/>
          <p:cNvSpPr txBox="1"/>
          <p:nvPr/>
        </p:nvSpPr>
        <p:spPr>
          <a:xfrm>
            <a:off x="7040010" y="261170"/>
            <a:ext cx="2007815" cy="1151084"/>
          </a:xfrm>
          <a:prstGeom prst="rect">
            <a:avLst/>
          </a:prstGeom>
          <a:noFill/>
        </p:spPr>
        <p:txBody>
          <a:bodyPr wrap="square" rtlCol="0">
            <a:spAutoFit/>
          </a:bodyPr>
          <a:lstStyle/>
          <a:p>
            <a:pPr>
              <a:lnSpc>
                <a:spcPct val="130000"/>
              </a:lnSpc>
            </a:pPr>
            <a:r>
              <a:rPr lang="en-US" altLang="ja-JP" sz="1600" dirty="0" smtClean="0"/>
              <a:t>single penetrating</a:t>
            </a:r>
            <a:endParaRPr kumimoji="1" lang="en-US" altLang="ja-JP" sz="1600" dirty="0" smtClean="0"/>
          </a:p>
          <a:p>
            <a:r>
              <a:rPr lang="en-US" altLang="ja-JP" sz="1600" dirty="0" smtClean="0"/>
              <a:t>interacted</a:t>
            </a:r>
          </a:p>
          <a:p>
            <a:r>
              <a:rPr kumimoji="1" lang="en-US" altLang="ja-JP" sz="1600" dirty="0" smtClean="0"/>
              <a:t>dead in upper layer</a:t>
            </a:r>
          </a:p>
          <a:p>
            <a:r>
              <a:rPr lang="en-US" altLang="ja-JP" sz="1600" dirty="0" smtClean="0"/>
              <a:t>total</a:t>
            </a:r>
            <a:endParaRPr kumimoji="1" lang="en-US" altLang="ja-JP" sz="1600" dirty="0" smtClean="0"/>
          </a:p>
        </p:txBody>
      </p:sp>
      <p:cxnSp>
        <p:nvCxnSpPr>
          <p:cNvPr id="12" name="直線コネクタ 11"/>
          <p:cNvCxnSpPr/>
          <p:nvPr/>
        </p:nvCxnSpPr>
        <p:spPr>
          <a:xfrm>
            <a:off x="6751978" y="759312"/>
            <a:ext cx="288032"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a:off x="6751978" y="540165"/>
            <a:ext cx="28803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a:off x="6751978" y="1222157"/>
            <a:ext cx="288032" cy="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a:off x="6751978" y="1003010"/>
            <a:ext cx="288032" cy="0"/>
          </a:xfrm>
          <a:prstGeom prst="line">
            <a:avLst/>
          </a:prstGeom>
          <a:ln>
            <a:solidFill>
              <a:srgbClr val="3366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965193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スクリーンショット 2014-08-21 17.49.5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3617640"/>
            <a:ext cx="3519919" cy="3240360"/>
          </a:xfrm>
          <a:prstGeom prst="rect">
            <a:avLst/>
          </a:prstGeom>
        </p:spPr>
      </p:pic>
      <p:sp>
        <p:nvSpPr>
          <p:cNvPr id="18435"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1. Simulation data</a:t>
            </a:r>
            <a:endParaRPr lang="en-US" altLang="ja-JP" sz="3200" dirty="0">
              <a:latin typeface="Calibri" charset="0"/>
            </a:endParaRPr>
          </a:p>
        </p:txBody>
      </p:sp>
      <p:sp>
        <p:nvSpPr>
          <p:cNvPr id="51207" name="Text Box 7"/>
          <p:cNvSpPr txBox="1">
            <a:spLocks noChangeArrowheads="1"/>
          </p:cNvSpPr>
          <p:nvPr/>
        </p:nvSpPr>
        <p:spPr bwMode="auto">
          <a:xfrm>
            <a:off x="179512" y="836712"/>
            <a:ext cx="8713092"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1.1. Interstellar flux</a:t>
            </a:r>
            <a:endParaRPr lang="en-US" altLang="ja-JP" sz="2400" dirty="0">
              <a:latin typeface="Calibri" charset="0"/>
            </a:endParaRPr>
          </a:p>
          <a:p>
            <a:pPr marL="342900" indent="-342900">
              <a:spcBef>
                <a:spcPct val="50000"/>
              </a:spcBef>
              <a:buFontTx/>
              <a:buChar char="-"/>
              <a:defRPr/>
            </a:pPr>
            <a:r>
              <a:rPr lang="en-US" altLang="ja-JP" sz="2000" dirty="0" smtClean="0">
                <a:latin typeface="Calibri" charset="0"/>
              </a:rPr>
              <a:t>AMS-01 </a:t>
            </a:r>
            <a:r>
              <a:rPr lang="en-US" altLang="ja-JP" sz="1600" dirty="0" smtClean="0">
                <a:latin typeface="Calibri" charset="0"/>
              </a:rPr>
              <a:t>(M. Aguilar et al., Phys. Rep., 366, (2002), 331-405)</a:t>
            </a:r>
          </a:p>
          <a:p>
            <a:pPr>
              <a:lnSpc>
                <a:spcPct val="60000"/>
              </a:lnSpc>
              <a:spcBef>
                <a:spcPct val="50000"/>
              </a:spcBef>
              <a:defRPr/>
            </a:pPr>
            <a:r>
              <a:rPr lang="en-US" altLang="ja-JP" sz="2000" dirty="0" smtClean="0">
                <a:solidFill>
                  <a:prstClr val="black"/>
                </a:solidFill>
                <a:latin typeface="Calibri" charset="0"/>
              </a:rPr>
              <a:t>      flight: June 1998, altitude: </a:t>
            </a:r>
            <a:r>
              <a:rPr lang="en-US" altLang="ja-JP" sz="2000" dirty="0">
                <a:solidFill>
                  <a:prstClr val="black"/>
                </a:solidFill>
                <a:latin typeface="Calibri" charset="0"/>
              </a:rPr>
              <a:t>320-390 </a:t>
            </a:r>
            <a:r>
              <a:rPr lang="en-US" altLang="ja-JP" sz="2000" dirty="0" smtClean="0">
                <a:solidFill>
                  <a:prstClr val="black"/>
                </a:solidFill>
                <a:latin typeface="Calibri" charset="0"/>
              </a:rPr>
              <a:t>km</a:t>
            </a:r>
          </a:p>
          <a:p>
            <a:pPr marL="342900" indent="-342900">
              <a:spcBef>
                <a:spcPct val="50000"/>
              </a:spcBef>
              <a:buFontTx/>
              <a:buChar char="-"/>
              <a:defRPr/>
            </a:pPr>
            <a:r>
              <a:rPr lang="en-US" altLang="ja-JP" sz="2000" dirty="0" smtClean="0">
                <a:solidFill>
                  <a:prstClr val="black"/>
                </a:solidFill>
                <a:latin typeface="Calibri" charset="0"/>
              </a:rPr>
              <a:t>the data in high rigidity region can be fitted to a power law Φ = Φ</a:t>
            </a:r>
            <a:r>
              <a:rPr lang="en-US" altLang="ja-JP" sz="2000" baseline="-25000" dirty="0" smtClean="0">
                <a:solidFill>
                  <a:prstClr val="black"/>
                </a:solidFill>
                <a:latin typeface="Calibri" charset="0"/>
              </a:rPr>
              <a:t>0</a:t>
            </a:r>
            <a:r>
              <a:rPr lang="en-US" altLang="ja-JP" sz="2000" dirty="0" smtClean="0">
                <a:solidFill>
                  <a:prstClr val="black"/>
                </a:solidFill>
                <a:latin typeface="Calibri" charset="0"/>
              </a:rPr>
              <a:t> R</a:t>
            </a:r>
            <a:r>
              <a:rPr lang="en-US" altLang="ja-JP" sz="2000" baseline="30000" dirty="0" smtClean="0">
                <a:solidFill>
                  <a:prstClr val="black"/>
                </a:solidFill>
                <a:latin typeface="Calibri" charset="0"/>
              </a:rPr>
              <a:t>-γ</a:t>
            </a:r>
            <a:r>
              <a:rPr lang="en-US" altLang="ja-JP" sz="2000" dirty="0" smtClean="0">
                <a:solidFill>
                  <a:prstClr val="black"/>
                </a:solidFill>
                <a:latin typeface="Calibri" charset="0"/>
              </a:rPr>
              <a:t> </a:t>
            </a:r>
            <a:endParaRPr lang="en-US" altLang="ja-JP" sz="2000" baseline="30000" dirty="0" smtClean="0">
              <a:solidFill>
                <a:prstClr val="black"/>
              </a:solidFill>
              <a:latin typeface="Calibri" charset="0"/>
            </a:endParaRPr>
          </a:p>
        </p:txBody>
      </p:sp>
      <p:pic>
        <p:nvPicPr>
          <p:cNvPr id="6" name="図 5" descr="スクリーンショット 2014-08-21 18.08.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3593940"/>
            <a:ext cx="3384376" cy="3179716"/>
          </a:xfrm>
          <a:prstGeom prst="rect">
            <a:avLst/>
          </a:prstGeom>
        </p:spPr>
      </p:pic>
      <p:sp>
        <p:nvSpPr>
          <p:cNvPr id="7" name="テキスト ボックス 6"/>
          <p:cNvSpPr txBox="1"/>
          <p:nvPr/>
        </p:nvSpPr>
        <p:spPr>
          <a:xfrm>
            <a:off x="1187624" y="2780928"/>
            <a:ext cx="3024336" cy="861774"/>
          </a:xfrm>
          <a:prstGeom prst="rect">
            <a:avLst/>
          </a:prstGeom>
          <a:noFill/>
        </p:spPr>
        <p:txBody>
          <a:bodyPr wrap="square" rtlCol="0">
            <a:spAutoFit/>
          </a:bodyPr>
          <a:lstStyle/>
          <a:p>
            <a:r>
              <a:rPr kumimoji="1" lang="en-US" altLang="ja-JP" dirty="0" smtClean="0"/>
              <a:t>Proton</a:t>
            </a:r>
          </a:p>
          <a:p>
            <a:r>
              <a:rPr lang="ja-JP" altLang="en-US" sz="1600" dirty="0" smtClean="0"/>
              <a:t>　</a:t>
            </a:r>
            <a:r>
              <a:rPr lang="en-US" altLang="ja-JP" sz="1600" dirty="0" smtClean="0"/>
              <a:t>Φ</a:t>
            </a:r>
            <a:r>
              <a:rPr lang="en-US" altLang="ja-JP" sz="1600" baseline="-25000" dirty="0" smtClean="0"/>
              <a:t>0</a:t>
            </a:r>
            <a:r>
              <a:rPr lang="en-US" altLang="ja-JP" sz="1600" dirty="0" smtClean="0"/>
              <a:t> = 17.1 [</a:t>
            </a:r>
            <a:r>
              <a:rPr lang="en-US" altLang="ja-JP" sz="1400" dirty="0" smtClean="0"/>
              <a:t>GV</a:t>
            </a:r>
            <a:r>
              <a:rPr lang="en-US" altLang="ja-JP" sz="1400" baseline="30000" dirty="0" smtClean="0"/>
              <a:t>2.78</a:t>
            </a:r>
            <a:r>
              <a:rPr lang="en-US" altLang="ja-JP" sz="1400" dirty="0" smtClean="0"/>
              <a:t>/m</a:t>
            </a:r>
            <a:r>
              <a:rPr lang="en-US" altLang="ja-JP" sz="1400" baseline="30000" dirty="0" smtClean="0"/>
              <a:t>2</a:t>
            </a:r>
            <a:r>
              <a:rPr lang="en-US" altLang="ja-JP" sz="1400" dirty="0" smtClean="0"/>
              <a:t>/s/sr/MV]</a:t>
            </a:r>
          </a:p>
          <a:p>
            <a:r>
              <a:rPr kumimoji="1" lang="ja-JP" altLang="en-US" sz="1600" dirty="0" smtClean="0"/>
              <a:t>　</a:t>
            </a:r>
            <a:r>
              <a:rPr kumimoji="1" lang="en-US" altLang="ja-JP" sz="1600" dirty="0" smtClean="0"/>
              <a:t>γ = 2.78</a:t>
            </a:r>
          </a:p>
        </p:txBody>
      </p:sp>
      <p:cxnSp>
        <p:nvCxnSpPr>
          <p:cNvPr id="9" name="直線コネクタ 8"/>
          <p:cNvCxnSpPr/>
          <p:nvPr/>
        </p:nvCxnSpPr>
        <p:spPr>
          <a:xfrm>
            <a:off x="2808000" y="5301207"/>
            <a:ext cx="0" cy="1044000"/>
          </a:xfrm>
          <a:prstGeom prst="line">
            <a:avLst/>
          </a:prstGeom>
          <a:ln w="19050" cmpd="sng"/>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flipV="1">
            <a:off x="6660232" y="5157192"/>
            <a:ext cx="0" cy="1116000"/>
          </a:xfrm>
          <a:prstGeom prst="line">
            <a:avLst/>
          </a:prstGeom>
          <a:ln w="19050" cmpd="sng"/>
          <a:effectLst/>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p:nvPr/>
        </p:nvCxnSpPr>
        <p:spPr>
          <a:xfrm>
            <a:off x="2808000" y="5805264"/>
            <a:ext cx="378504" cy="0"/>
          </a:xfrm>
          <a:prstGeom prst="straightConnector1">
            <a:avLst/>
          </a:prstGeom>
          <a:ln w="19050" cmpd="sng">
            <a:tailEnd type="arrow"/>
          </a:ln>
          <a:effectLst/>
        </p:spPr>
        <p:style>
          <a:lnRef idx="2">
            <a:schemeClr val="accent1"/>
          </a:lnRef>
          <a:fillRef idx="0">
            <a:schemeClr val="accent1"/>
          </a:fillRef>
          <a:effectRef idx="1">
            <a:schemeClr val="accent1"/>
          </a:effectRef>
          <a:fontRef idx="minor">
            <a:schemeClr val="tx1"/>
          </a:fontRef>
        </p:style>
      </p:cxnSp>
      <p:cxnSp>
        <p:nvCxnSpPr>
          <p:cNvPr id="23" name="直線矢印コネクタ 22"/>
          <p:cNvCxnSpPr/>
          <p:nvPr/>
        </p:nvCxnSpPr>
        <p:spPr>
          <a:xfrm>
            <a:off x="6660232" y="5805264"/>
            <a:ext cx="360040" cy="0"/>
          </a:xfrm>
          <a:prstGeom prst="straightConnector1">
            <a:avLst/>
          </a:prstGeom>
          <a:ln w="19050" cmpd="sng">
            <a:tailEnd type="arrow"/>
          </a:ln>
          <a:effectLst/>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5076056" y="2780928"/>
            <a:ext cx="3024336" cy="861774"/>
          </a:xfrm>
          <a:prstGeom prst="rect">
            <a:avLst/>
          </a:prstGeom>
          <a:noFill/>
        </p:spPr>
        <p:txBody>
          <a:bodyPr wrap="square" rtlCol="0">
            <a:spAutoFit/>
          </a:bodyPr>
          <a:lstStyle/>
          <a:p>
            <a:r>
              <a:rPr lang="en-US" altLang="ja-JP" dirty="0" smtClean="0"/>
              <a:t>Helium</a:t>
            </a:r>
          </a:p>
          <a:p>
            <a:r>
              <a:rPr lang="ja-JP" altLang="en-US" sz="1600" dirty="0" smtClean="0"/>
              <a:t>　</a:t>
            </a:r>
            <a:r>
              <a:rPr lang="en-US" altLang="ja-JP" sz="1600" dirty="0" smtClean="0"/>
              <a:t>Φ</a:t>
            </a:r>
            <a:r>
              <a:rPr lang="en-US" altLang="ja-JP" sz="1600" baseline="-25000" dirty="0" smtClean="0"/>
              <a:t>0</a:t>
            </a:r>
            <a:r>
              <a:rPr lang="en-US" altLang="ja-JP" sz="1600" dirty="0" smtClean="0"/>
              <a:t> = 2.52 [</a:t>
            </a:r>
            <a:r>
              <a:rPr lang="en-US" altLang="ja-JP" sz="1400" dirty="0" smtClean="0"/>
              <a:t>GV</a:t>
            </a:r>
            <a:r>
              <a:rPr lang="en-US" altLang="ja-JP" sz="1400" baseline="30000" dirty="0" smtClean="0"/>
              <a:t>2.74</a:t>
            </a:r>
            <a:r>
              <a:rPr lang="en-US" altLang="ja-JP" sz="1400" dirty="0" smtClean="0"/>
              <a:t>/m</a:t>
            </a:r>
            <a:r>
              <a:rPr lang="en-US" altLang="ja-JP" sz="1400" baseline="30000" dirty="0" smtClean="0"/>
              <a:t>2</a:t>
            </a:r>
            <a:r>
              <a:rPr lang="en-US" altLang="ja-JP" sz="1400" dirty="0" smtClean="0"/>
              <a:t>/s/sr/MV]</a:t>
            </a:r>
          </a:p>
          <a:p>
            <a:r>
              <a:rPr lang="ja-JP" altLang="en-US" sz="1600" dirty="0"/>
              <a:t>　</a:t>
            </a:r>
            <a:r>
              <a:rPr lang="en-US" altLang="ja-JP" sz="1600" dirty="0"/>
              <a:t>γ = </a:t>
            </a:r>
            <a:r>
              <a:rPr lang="en-US" altLang="ja-JP" sz="1600" dirty="0" smtClean="0"/>
              <a:t>2.74</a:t>
            </a:r>
            <a:endParaRPr lang="en-US" altLang="ja-JP" sz="1600" dirty="0"/>
          </a:p>
        </p:txBody>
      </p:sp>
    </p:spTree>
    <p:extLst>
      <p:ext uri="{BB962C8B-B14F-4D97-AF65-F5344CB8AC3E}">
        <p14:creationId xmlns:p14="http://schemas.microsoft.com/office/powerpoint/2010/main" val="36103447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solar_he.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2714" y="3607448"/>
            <a:ext cx="4684304" cy="3176712"/>
          </a:xfrm>
          <a:prstGeom prst="rect">
            <a:avLst/>
          </a:prstGeom>
        </p:spPr>
      </p:pic>
      <p:pic>
        <p:nvPicPr>
          <p:cNvPr id="4" name="図 3" descr="solar_pro.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0802" y="3571690"/>
            <a:ext cx="4681887" cy="3175073"/>
          </a:xfrm>
          <a:prstGeom prst="rect">
            <a:avLst/>
          </a:prstGeom>
        </p:spPr>
      </p:pic>
      <p:sp>
        <p:nvSpPr>
          <p:cNvPr id="51207" name="Text Box 7"/>
          <p:cNvSpPr txBox="1">
            <a:spLocks noChangeArrowheads="1"/>
          </p:cNvSpPr>
          <p:nvPr/>
        </p:nvSpPr>
        <p:spPr bwMode="auto">
          <a:xfrm>
            <a:off x="179512" y="836712"/>
            <a:ext cx="8713092" cy="1754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1.2. </a:t>
            </a:r>
            <a:r>
              <a:rPr lang="en-US" altLang="ja-JP" sz="2400" dirty="0">
                <a:latin typeface="Calibri" charset="0"/>
              </a:rPr>
              <a:t>S</a:t>
            </a:r>
            <a:r>
              <a:rPr lang="en-US" altLang="ja-JP" sz="2400" dirty="0" smtClean="0">
                <a:latin typeface="Calibri" charset="0"/>
              </a:rPr>
              <a:t>olar modulation effect</a:t>
            </a:r>
            <a:endParaRPr lang="en-US" altLang="ja-JP" sz="2400" dirty="0">
              <a:latin typeface="Calibri" charset="0"/>
            </a:endParaRPr>
          </a:p>
          <a:p>
            <a:pPr marL="342900" indent="-342900">
              <a:spcBef>
                <a:spcPct val="50000"/>
              </a:spcBef>
              <a:buFontTx/>
              <a:buChar char="-"/>
              <a:defRPr/>
            </a:pPr>
            <a:r>
              <a:rPr lang="en-US" altLang="ja-JP" sz="2000" dirty="0" smtClean="0">
                <a:solidFill>
                  <a:prstClr val="black"/>
                </a:solidFill>
                <a:latin typeface="Calibri" charset="0"/>
              </a:rPr>
              <a:t>extrapolate the power law to the lower energy region</a:t>
            </a:r>
          </a:p>
          <a:p>
            <a:pPr marL="342900" indent="-342900">
              <a:spcBef>
                <a:spcPct val="50000"/>
              </a:spcBef>
              <a:buFontTx/>
              <a:buChar char="-"/>
              <a:defRPr/>
            </a:pPr>
            <a:r>
              <a:rPr lang="en-US" altLang="ja-JP" sz="2000" dirty="0" smtClean="0">
                <a:solidFill>
                  <a:prstClr val="black"/>
                </a:solidFill>
                <a:latin typeface="Calibri" charset="0"/>
              </a:rPr>
              <a:t>calculate the solar modulation effect by Force-Field approximation</a:t>
            </a:r>
          </a:p>
          <a:p>
            <a:pPr lvl="0">
              <a:spcBef>
                <a:spcPct val="50000"/>
              </a:spcBef>
              <a:defRPr/>
            </a:pPr>
            <a:r>
              <a:rPr lang="en-US" altLang="ja-JP" sz="1600" dirty="0" smtClean="0">
                <a:solidFill>
                  <a:prstClr val="black"/>
                </a:solidFill>
                <a:latin typeface="Calibri" charset="0"/>
              </a:rPr>
              <a:t>        (</a:t>
            </a:r>
            <a:r>
              <a:rPr lang="en-US" altLang="ja-JP" sz="1600" dirty="0">
                <a:solidFill>
                  <a:prstClr val="black"/>
                </a:solidFill>
                <a:latin typeface="Calibri" charset="0"/>
              </a:rPr>
              <a:t>L. J. Gleeson et al., ApJ, 154, (1968), 1011-1026</a:t>
            </a:r>
            <a:r>
              <a:rPr lang="en-US" altLang="ja-JP" sz="1600" dirty="0" smtClean="0">
                <a:solidFill>
                  <a:prstClr val="black"/>
                </a:solidFill>
                <a:latin typeface="Calibri" charset="0"/>
              </a:rPr>
              <a:t>) </a:t>
            </a:r>
            <a:endParaRPr lang="en-US" altLang="ja-JP" sz="1600" baseline="30000" dirty="0" smtClean="0">
              <a:solidFill>
                <a:prstClr val="black"/>
              </a:solidFill>
              <a:latin typeface="Calibri" charset="0"/>
            </a:endParaRPr>
          </a:p>
        </p:txBody>
      </p:sp>
      <p:sp>
        <p:nvSpPr>
          <p:cNvPr id="21" name="テキスト ボックス 20"/>
          <p:cNvSpPr txBox="1"/>
          <p:nvPr/>
        </p:nvSpPr>
        <p:spPr>
          <a:xfrm>
            <a:off x="2981611" y="3931877"/>
            <a:ext cx="1296144" cy="369332"/>
          </a:xfrm>
          <a:prstGeom prst="rect">
            <a:avLst/>
          </a:prstGeom>
          <a:noFill/>
        </p:spPr>
        <p:txBody>
          <a:bodyPr wrap="square" rtlCol="0">
            <a:spAutoFit/>
          </a:bodyPr>
          <a:lstStyle/>
          <a:p>
            <a:pPr algn="r"/>
            <a:r>
              <a:rPr kumimoji="1" lang="en-US" altLang="ja-JP" dirty="0" smtClean="0"/>
              <a:t>Proton</a:t>
            </a:r>
            <a:endParaRPr kumimoji="1" lang="ja-JP" altLang="en-US" dirty="0"/>
          </a:p>
        </p:txBody>
      </p:sp>
      <p:sp>
        <p:nvSpPr>
          <p:cNvPr id="22" name="テキスト ボックス 21"/>
          <p:cNvSpPr txBox="1"/>
          <p:nvPr/>
        </p:nvSpPr>
        <p:spPr>
          <a:xfrm>
            <a:off x="5218970" y="5891677"/>
            <a:ext cx="1296144" cy="369332"/>
          </a:xfrm>
          <a:prstGeom prst="rect">
            <a:avLst/>
          </a:prstGeom>
          <a:noFill/>
        </p:spPr>
        <p:txBody>
          <a:bodyPr wrap="square" rtlCol="0">
            <a:spAutoFit/>
          </a:bodyPr>
          <a:lstStyle/>
          <a:p>
            <a:r>
              <a:rPr lang="en-US" altLang="ja-JP" dirty="0" smtClean="0"/>
              <a:t>He</a:t>
            </a:r>
            <a:endParaRPr kumimoji="1" lang="ja-JP" altLang="en-US" dirty="0"/>
          </a:p>
        </p:txBody>
      </p:sp>
      <p:graphicFrame>
        <p:nvGraphicFramePr>
          <p:cNvPr id="13" name="オブジェクト 12"/>
          <p:cNvGraphicFramePr>
            <a:graphicFrameLocks noChangeAspect="1"/>
          </p:cNvGraphicFramePr>
          <p:nvPr>
            <p:extLst>
              <p:ext uri="{D42A27DB-BD31-4B8C-83A1-F6EECF244321}">
                <p14:modId xmlns:p14="http://schemas.microsoft.com/office/powerpoint/2010/main" val="3339547650"/>
              </p:ext>
            </p:extLst>
          </p:nvPr>
        </p:nvGraphicFramePr>
        <p:xfrm>
          <a:off x="674022" y="2865213"/>
          <a:ext cx="3913162" cy="706477"/>
        </p:xfrm>
        <a:graphic>
          <a:graphicData uri="http://schemas.openxmlformats.org/presentationml/2006/ole">
            <mc:AlternateContent xmlns:mc="http://schemas.openxmlformats.org/markup-compatibility/2006">
              <mc:Choice xmlns:v="urn:schemas-microsoft-com:vml" Requires="v">
                <p:oleObj spid="_x0000_s2104" name="数式" r:id="rId6" imgW="2463800" imgH="444500" progId="Equation.3">
                  <p:embed/>
                </p:oleObj>
              </mc:Choice>
              <mc:Fallback>
                <p:oleObj name="数式" r:id="rId6" imgW="2463800" imgH="444500" progId="Equation.3">
                  <p:embed/>
                  <p:pic>
                    <p:nvPicPr>
                      <p:cNvPr id="0" name=""/>
                      <p:cNvPicPr/>
                      <p:nvPr/>
                    </p:nvPicPr>
                    <p:blipFill>
                      <a:blip r:embed="rId7"/>
                      <a:stretch>
                        <a:fillRect/>
                      </a:stretch>
                    </p:blipFill>
                    <p:spPr>
                      <a:xfrm>
                        <a:off x="674022" y="2865213"/>
                        <a:ext cx="3913162" cy="706477"/>
                      </a:xfrm>
                      <a:prstGeom prst="rect">
                        <a:avLst/>
                      </a:prstGeom>
                    </p:spPr>
                  </p:pic>
                </p:oleObj>
              </mc:Fallback>
            </mc:AlternateContent>
          </a:graphicData>
        </a:graphic>
      </p:graphicFrame>
      <p:sp>
        <p:nvSpPr>
          <p:cNvPr id="30" name="テキスト ボックス 29"/>
          <p:cNvSpPr txBox="1"/>
          <p:nvPr/>
        </p:nvSpPr>
        <p:spPr>
          <a:xfrm>
            <a:off x="6052812" y="2705204"/>
            <a:ext cx="2839791" cy="923330"/>
          </a:xfrm>
          <a:prstGeom prst="rect">
            <a:avLst/>
          </a:prstGeom>
          <a:noFill/>
        </p:spPr>
        <p:txBody>
          <a:bodyPr wrap="square" rtlCol="0">
            <a:spAutoFit/>
          </a:bodyPr>
          <a:lstStyle/>
          <a:p>
            <a:r>
              <a:rPr lang="en-US" altLang="ja-JP" dirty="0" smtClean="0">
                <a:cs typeface="Times"/>
              </a:rPr>
              <a:t>when creating simulation data, we assume φ as </a:t>
            </a:r>
            <a:endParaRPr kumimoji="1" lang="en-US" altLang="ja-JP" dirty="0" smtClean="0">
              <a:cs typeface="Times"/>
            </a:endParaRPr>
          </a:p>
          <a:p>
            <a:r>
              <a:rPr kumimoji="1" lang="en-US" altLang="ja-JP" i="1" dirty="0" smtClean="0">
                <a:latin typeface="Times"/>
                <a:cs typeface="Times"/>
              </a:rPr>
              <a:t>φ </a:t>
            </a:r>
            <a:r>
              <a:rPr lang="en-US" altLang="ja-JP" i="1" dirty="0" smtClean="0">
                <a:latin typeface="Times"/>
                <a:cs typeface="Times"/>
              </a:rPr>
              <a:t>=</a:t>
            </a:r>
            <a:r>
              <a:rPr kumimoji="1" lang="en-US" altLang="ja-JP" i="1" dirty="0" smtClean="0">
                <a:latin typeface="Times"/>
                <a:cs typeface="Times"/>
              </a:rPr>
              <a:t> 0.591 </a:t>
            </a:r>
            <a:r>
              <a:rPr kumimoji="1" lang="en-US" altLang="ja-JP" dirty="0" smtClean="0">
                <a:latin typeface="Times"/>
                <a:cs typeface="Times"/>
              </a:rPr>
              <a:t>[GV]</a:t>
            </a:r>
            <a:endParaRPr kumimoji="1" lang="ja-JP" altLang="en-US" dirty="0">
              <a:latin typeface="Times"/>
              <a:cs typeface="Times"/>
            </a:endParaRPr>
          </a:p>
        </p:txBody>
      </p:sp>
      <p:sp>
        <p:nvSpPr>
          <p:cNvPr id="10"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1. Simulation data</a:t>
            </a:r>
            <a:endParaRPr lang="en-US" altLang="ja-JP" sz="3200" dirty="0">
              <a:latin typeface="Calibri" charset="0"/>
            </a:endParaRPr>
          </a:p>
        </p:txBody>
      </p:sp>
    </p:spTree>
    <p:extLst>
      <p:ext uri="{BB962C8B-B14F-4D97-AF65-F5344CB8AC3E}">
        <p14:creationId xmlns:p14="http://schemas.microsoft.com/office/powerpoint/2010/main" val="371359452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179512" y="836712"/>
            <a:ext cx="8713092" cy="384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1.3. Effect of geomagnetic field on primary particles</a:t>
            </a:r>
          </a:p>
          <a:p>
            <a:pPr>
              <a:spcBef>
                <a:spcPct val="50000"/>
              </a:spcBef>
              <a:defRPr/>
            </a:pPr>
            <a:r>
              <a:rPr lang="en-US" altLang="ja-JP" sz="2000" dirty="0">
                <a:solidFill>
                  <a:prstClr val="black"/>
                </a:solidFill>
                <a:latin typeface="Calibri" charset="0"/>
              </a:rPr>
              <a:t>I</a:t>
            </a:r>
            <a:r>
              <a:rPr lang="en-US" altLang="ja-JP" sz="2000" dirty="0" smtClean="0">
                <a:solidFill>
                  <a:prstClr val="black"/>
                </a:solidFill>
                <a:latin typeface="Calibri" charset="0"/>
              </a:rPr>
              <a:t>t takes time to calculate the geomagnetic effect on all particles at a long distance (most of them wouldn’t reach to the ISS orbit), so we use the following method.</a:t>
            </a:r>
          </a:p>
          <a:p>
            <a:pPr marL="342900" indent="-342900">
              <a:spcBef>
                <a:spcPct val="50000"/>
              </a:spcBef>
              <a:buFontTx/>
              <a:buChar char="-"/>
              <a:defRPr/>
            </a:pPr>
            <a:r>
              <a:rPr lang="en-US" altLang="ja-JP" sz="2000" dirty="0" smtClean="0">
                <a:solidFill>
                  <a:prstClr val="black"/>
                </a:solidFill>
                <a:latin typeface="Calibri" charset="0"/>
              </a:rPr>
              <a:t>Prepare </a:t>
            </a:r>
            <a:r>
              <a:rPr lang="en-US" altLang="ja-JP" sz="2000" dirty="0">
                <a:solidFill>
                  <a:prstClr val="black"/>
                </a:solidFill>
                <a:latin typeface="Calibri" charset="0"/>
              </a:rPr>
              <a:t>a</a:t>
            </a:r>
            <a:r>
              <a:rPr lang="en-US" altLang="ja-JP" sz="2000" dirty="0" smtClean="0">
                <a:solidFill>
                  <a:prstClr val="black"/>
                </a:solidFill>
                <a:latin typeface="Calibri" charset="0"/>
              </a:rPr>
              <a:t> data set of protons and helium nuclei </a:t>
            </a:r>
          </a:p>
          <a:p>
            <a:pPr>
              <a:lnSpc>
                <a:spcPct val="50000"/>
              </a:lnSpc>
              <a:spcBef>
                <a:spcPct val="50000"/>
              </a:spcBef>
              <a:defRPr/>
            </a:pPr>
            <a:r>
              <a:rPr lang="en-US" altLang="ja-JP" sz="2000" dirty="0">
                <a:solidFill>
                  <a:prstClr val="black"/>
                </a:solidFill>
                <a:latin typeface="Calibri" charset="0"/>
              </a:rPr>
              <a:t> </a:t>
            </a:r>
            <a:r>
              <a:rPr lang="en-US" altLang="ja-JP" sz="2000" dirty="0" smtClean="0">
                <a:solidFill>
                  <a:prstClr val="black"/>
                </a:solidFill>
                <a:latin typeface="Calibri" charset="0"/>
              </a:rPr>
              <a:t>     (considering solar modulation effect as in p.5)</a:t>
            </a:r>
          </a:p>
          <a:p>
            <a:pPr marL="342900" indent="-342900">
              <a:spcBef>
                <a:spcPct val="50000"/>
              </a:spcBef>
              <a:buFontTx/>
              <a:buChar char="-"/>
              <a:defRPr/>
            </a:pPr>
            <a:r>
              <a:rPr lang="en-US" altLang="ja-JP" sz="2000" dirty="0" smtClean="0">
                <a:solidFill>
                  <a:prstClr val="black"/>
                </a:solidFill>
                <a:latin typeface="Calibri" charset="0"/>
              </a:rPr>
              <a:t>Invert the sign of the charge (p-&gt;p, He-&gt;He), and inject them from an altitude of 400km toward the outside.</a:t>
            </a:r>
          </a:p>
          <a:p>
            <a:pPr marL="342900" indent="-342900">
              <a:spcBef>
                <a:spcPct val="50000"/>
              </a:spcBef>
              <a:buFontTx/>
              <a:buChar char="-"/>
              <a:defRPr/>
            </a:pPr>
            <a:r>
              <a:rPr lang="en-US" altLang="ja-JP" sz="2000" dirty="0">
                <a:solidFill>
                  <a:prstClr val="black"/>
                </a:solidFill>
                <a:latin typeface="Calibri" charset="0"/>
              </a:rPr>
              <a:t>I</a:t>
            </a:r>
            <a:r>
              <a:rPr lang="en-US" altLang="ja-JP" sz="2000" dirty="0" smtClean="0">
                <a:solidFill>
                  <a:prstClr val="black"/>
                </a:solidFill>
                <a:latin typeface="Calibri" charset="0"/>
              </a:rPr>
              <a:t>f the antiparticle (p, He) escape from the geomagnetic field, the original particle (p, He) with opposite direction is supposed to be able to reach to the altitude from the outside. So we select those event.</a:t>
            </a:r>
          </a:p>
        </p:txBody>
      </p:sp>
      <p:pic>
        <p:nvPicPr>
          <p:cNvPr id="15" name="図 14"/>
          <p:cNvPicPr>
            <a:picLocks noChangeAspect="1"/>
          </p:cNvPicPr>
          <p:nvPr/>
        </p:nvPicPr>
        <p:blipFill>
          <a:blip r:embed="rId3"/>
          <a:stretch>
            <a:fillRect/>
          </a:stretch>
        </p:blipFill>
        <p:spPr>
          <a:xfrm>
            <a:off x="3020485" y="5110370"/>
            <a:ext cx="1224136" cy="1224136"/>
          </a:xfrm>
          <a:prstGeom prst="rect">
            <a:avLst/>
          </a:prstGeom>
        </p:spPr>
      </p:pic>
      <p:sp>
        <p:nvSpPr>
          <p:cNvPr id="16" name="円/楕円 15"/>
          <p:cNvSpPr/>
          <p:nvPr/>
        </p:nvSpPr>
        <p:spPr>
          <a:xfrm>
            <a:off x="2876469" y="4966354"/>
            <a:ext cx="1512168" cy="1512168"/>
          </a:xfrm>
          <a:prstGeom prst="ellipse">
            <a:avLst/>
          </a:prstGeom>
          <a:noFill/>
          <a:ln w="190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17" name="直線矢印コネクタ 16"/>
          <p:cNvCxnSpPr/>
          <p:nvPr/>
        </p:nvCxnSpPr>
        <p:spPr>
          <a:xfrm flipV="1">
            <a:off x="4316629" y="5254387"/>
            <a:ext cx="288032" cy="180023"/>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18" name="フリーフォーム 17"/>
          <p:cNvSpPr/>
          <p:nvPr/>
        </p:nvSpPr>
        <p:spPr>
          <a:xfrm>
            <a:off x="4261479" y="4999959"/>
            <a:ext cx="1932164" cy="297219"/>
          </a:xfrm>
          <a:custGeom>
            <a:avLst/>
            <a:gdLst>
              <a:gd name="connsiteX0" fmla="*/ 0 w 1932164"/>
              <a:gd name="connsiteY0" fmla="*/ 297219 h 297219"/>
              <a:gd name="connsiteX1" fmla="*/ 67558 w 1932164"/>
              <a:gd name="connsiteY1" fmla="*/ 243179 h 297219"/>
              <a:gd name="connsiteX2" fmla="*/ 108093 w 1932164"/>
              <a:gd name="connsiteY2" fmla="*/ 202649 h 297219"/>
              <a:gd name="connsiteX3" fmla="*/ 189163 w 1932164"/>
              <a:gd name="connsiteY3" fmla="*/ 148609 h 297219"/>
              <a:gd name="connsiteX4" fmla="*/ 283744 w 1932164"/>
              <a:gd name="connsiteY4" fmla="*/ 67549 h 297219"/>
              <a:gd name="connsiteX5" fmla="*/ 324279 w 1932164"/>
              <a:gd name="connsiteY5" fmla="*/ 54039 h 297219"/>
              <a:gd name="connsiteX6" fmla="*/ 472907 w 1932164"/>
              <a:gd name="connsiteY6" fmla="*/ 0 h 297219"/>
              <a:gd name="connsiteX7" fmla="*/ 837721 w 1932164"/>
              <a:gd name="connsiteY7" fmla="*/ 27019 h 297219"/>
              <a:gd name="connsiteX8" fmla="*/ 918791 w 1932164"/>
              <a:gd name="connsiteY8" fmla="*/ 54039 h 297219"/>
              <a:gd name="connsiteX9" fmla="*/ 972838 w 1932164"/>
              <a:gd name="connsiteY9" fmla="*/ 67549 h 297219"/>
              <a:gd name="connsiteX10" fmla="*/ 1053908 w 1932164"/>
              <a:gd name="connsiteY10" fmla="*/ 94569 h 297219"/>
              <a:gd name="connsiteX11" fmla="*/ 1189024 w 1932164"/>
              <a:gd name="connsiteY11" fmla="*/ 108079 h 297219"/>
              <a:gd name="connsiteX12" fmla="*/ 1864606 w 1932164"/>
              <a:gd name="connsiteY12" fmla="*/ 67549 h 297219"/>
              <a:gd name="connsiteX13" fmla="*/ 1932164 w 1932164"/>
              <a:gd name="connsiteY13" fmla="*/ 40529 h 29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2164" h="297219">
                <a:moveTo>
                  <a:pt x="0" y="297219"/>
                </a:moveTo>
                <a:cubicBezTo>
                  <a:pt x="22519" y="279206"/>
                  <a:pt x="45854" y="262167"/>
                  <a:pt x="67558" y="243179"/>
                </a:cubicBezTo>
                <a:cubicBezTo>
                  <a:pt x="81938" y="230598"/>
                  <a:pt x="93010" y="214379"/>
                  <a:pt x="108093" y="202649"/>
                </a:cubicBezTo>
                <a:cubicBezTo>
                  <a:pt x="133730" y="182712"/>
                  <a:pt x="166197" y="171572"/>
                  <a:pt x="189163" y="148609"/>
                </a:cubicBezTo>
                <a:cubicBezTo>
                  <a:pt x="221108" y="116668"/>
                  <a:pt x="243301" y="90656"/>
                  <a:pt x="283744" y="67549"/>
                </a:cubicBezTo>
                <a:cubicBezTo>
                  <a:pt x="296110" y="60483"/>
                  <a:pt x="311540" y="60408"/>
                  <a:pt x="324279" y="54039"/>
                </a:cubicBezTo>
                <a:cubicBezTo>
                  <a:pt x="443341" y="-5485"/>
                  <a:pt x="240138" y="58183"/>
                  <a:pt x="472907" y="0"/>
                </a:cubicBezTo>
                <a:cubicBezTo>
                  <a:pt x="594512" y="9006"/>
                  <a:pt x="716669" y="12348"/>
                  <a:pt x="837721" y="27019"/>
                </a:cubicBezTo>
                <a:cubicBezTo>
                  <a:pt x="865999" y="30446"/>
                  <a:pt x="891157" y="47131"/>
                  <a:pt x="918791" y="54039"/>
                </a:cubicBezTo>
                <a:cubicBezTo>
                  <a:pt x="936807" y="58542"/>
                  <a:pt x="955051" y="62214"/>
                  <a:pt x="972838" y="67549"/>
                </a:cubicBezTo>
                <a:cubicBezTo>
                  <a:pt x="1000122" y="75733"/>
                  <a:pt x="1025565" y="91735"/>
                  <a:pt x="1053908" y="94569"/>
                </a:cubicBezTo>
                <a:lnTo>
                  <a:pt x="1189024" y="108079"/>
                </a:lnTo>
                <a:cubicBezTo>
                  <a:pt x="1812013" y="93922"/>
                  <a:pt x="1595484" y="157245"/>
                  <a:pt x="1864606" y="67549"/>
                </a:cubicBezTo>
                <a:cubicBezTo>
                  <a:pt x="1914695" y="50855"/>
                  <a:pt x="1892402" y="60408"/>
                  <a:pt x="1932164" y="40529"/>
                </a:cubicBezTo>
              </a:path>
            </a:pathLst>
          </a:custGeom>
          <a:ln w="19050" cmpd="sng">
            <a:solidFill>
              <a:srgbClr val="C0504D"/>
            </a:solidFill>
            <a:headEnd type="none"/>
            <a:tailEnd type="arrow"/>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29" name="フリーフォーム 28"/>
          <p:cNvSpPr/>
          <p:nvPr/>
        </p:nvSpPr>
        <p:spPr>
          <a:xfrm>
            <a:off x="4369572" y="5499827"/>
            <a:ext cx="1148489" cy="810599"/>
          </a:xfrm>
          <a:custGeom>
            <a:avLst/>
            <a:gdLst>
              <a:gd name="connsiteX0" fmla="*/ 0 w 1148489"/>
              <a:gd name="connsiteY0" fmla="*/ 121590 h 810599"/>
              <a:gd name="connsiteX1" fmla="*/ 270233 w 1148489"/>
              <a:gd name="connsiteY1" fmla="*/ 81060 h 810599"/>
              <a:gd name="connsiteX2" fmla="*/ 310768 w 1148489"/>
              <a:gd name="connsiteY2" fmla="*/ 54040 h 810599"/>
              <a:gd name="connsiteX3" fmla="*/ 351302 w 1148489"/>
              <a:gd name="connsiteY3" fmla="*/ 40530 h 810599"/>
              <a:gd name="connsiteX4" fmla="*/ 445884 w 1148489"/>
              <a:gd name="connsiteY4" fmla="*/ 0 h 810599"/>
              <a:gd name="connsiteX5" fmla="*/ 810698 w 1148489"/>
              <a:gd name="connsiteY5" fmla="*/ 13510 h 810599"/>
              <a:gd name="connsiteX6" fmla="*/ 891768 w 1148489"/>
              <a:gd name="connsiteY6" fmla="*/ 40530 h 810599"/>
              <a:gd name="connsiteX7" fmla="*/ 972838 w 1148489"/>
              <a:gd name="connsiteY7" fmla="*/ 81060 h 810599"/>
              <a:gd name="connsiteX8" fmla="*/ 1013373 w 1148489"/>
              <a:gd name="connsiteY8" fmla="*/ 135100 h 810599"/>
              <a:gd name="connsiteX9" fmla="*/ 1053908 w 1148489"/>
              <a:gd name="connsiteY9" fmla="*/ 162120 h 810599"/>
              <a:gd name="connsiteX10" fmla="*/ 1094443 w 1148489"/>
              <a:gd name="connsiteY10" fmla="*/ 202650 h 810599"/>
              <a:gd name="connsiteX11" fmla="*/ 1107954 w 1148489"/>
              <a:gd name="connsiteY11" fmla="*/ 256690 h 810599"/>
              <a:gd name="connsiteX12" fmla="*/ 1148489 w 1148489"/>
              <a:gd name="connsiteY12" fmla="*/ 391790 h 810599"/>
              <a:gd name="connsiteX13" fmla="*/ 1134977 w 1148489"/>
              <a:gd name="connsiteY13" fmla="*/ 621459 h 810599"/>
              <a:gd name="connsiteX14" fmla="*/ 1094443 w 1148489"/>
              <a:gd name="connsiteY14" fmla="*/ 648479 h 810599"/>
              <a:gd name="connsiteX15" fmla="*/ 1067419 w 1148489"/>
              <a:gd name="connsiteY15" fmla="*/ 675499 h 810599"/>
              <a:gd name="connsiteX16" fmla="*/ 959326 w 1148489"/>
              <a:gd name="connsiteY16" fmla="*/ 756559 h 810599"/>
              <a:gd name="connsiteX17" fmla="*/ 959326 w 1148489"/>
              <a:gd name="connsiteY17" fmla="*/ 756559 h 810599"/>
              <a:gd name="connsiteX18" fmla="*/ 918791 w 1148489"/>
              <a:gd name="connsiteY18" fmla="*/ 783579 h 810599"/>
              <a:gd name="connsiteX19" fmla="*/ 837721 w 1148489"/>
              <a:gd name="connsiteY19" fmla="*/ 810599 h 810599"/>
              <a:gd name="connsiteX20" fmla="*/ 540465 w 1148489"/>
              <a:gd name="connsiteY20" fmla="*/ 797089 h 810599"/>
              <a:gd name="connsiteX21" fmla="*/ 486419 w 1148489"/>
              <a:gd name="connsiteY21" fmla="*/ 770069 h 810599"/>
              <a:gd name="connsiteX22" fmla="*/ 445884 w 1148489"/>
              <a:gd name="connsiteY22" fmla="*/ 729539 h 81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48489" h="810599">
                <a:moveTo>
                  <a:pt x="0" y="121590"/>
                </a:moveTo>
                <a:cubicBezTo>
                  <a:pt x="96542" y="112815"/>
                  <a:pt x="178059" y="111781"/>
                  <a:pt x="270233" y="81060"/>
                </a:cubicBezTo>
                <a:cubicBezTo>
                  <a:pt x="285638" y="75926"/>
                  <a:pt x="296244" y="61301"/>
                  <a:pt x="310768" y="54040"/>
                </a:cubicBezTo>
                <a:cubicBezTo>
                  <a:pt x="323507" y="47671"/>
                  <a:pt x="338211" y="46140"/>
                  <a:pt x="351302" y="40530"/>
                </a:cubicBezTo>
                <a:cubicBezTo>
                  <a:pt x="468172" y="-9551"/>
                  <a:pt x="350826" y="31682"/>
                  <a:pt x="445884" y="0"/>
                </a:cubicBezTo>
                <a:cubicBezTo>
                  <a:pt x="567489" y="4503"/>
                  <a:pt x="689510" y="2494"/>
                  <a:pt x="810698" y="13510"/>
                </a:cubicBezTo>
                <a:cubicBezTo>
                  <a:pt x="839066" y="16089"/>
                  <a:pt x="864745" y="31523"/>
                  <a:pt x="891768" y="40530"/>
                </a:cubicBezTo>
                <a:cubicBezTo>
                  <a:pt x="924735" y="51518"/>
                  <a:pt x="946645" y="54870"/>
                  <a:pt x="972838" y="81060"/>
                </a:cubicBezTo>
                <a:cubicBezTo>
                  <a:pt x="988761" y="96981"/>
                  <a:pt x="997450" y="119179"/>
                  <a:pt x="1013373" y="135100"/>
                </a:cubicBezTo>
                <a:cubicBezTo>
                  <a:pt x="1024856" y="146582"/>
                  <a:pt x="1041433" y="151725"/>
                  <a:pt x="1053908" y="162120"/>
                </a:cubicBezTo>
                <a:cubicBezTo>
                  <a:pt x="1068587" y="174351"/>
                  <a:pt x="1080931" y="189140"/>
                  <a:pt x="1094443" y="202650"/>
                </a:cubicBezTo>
                <a:cubicBezTo>
                  <a:pt x="1098947" y="220663"/>
                  <a:pt x="1102618" y="238905"/>
                  <a:pt x="1107954" y="256690"/>
                </a:cubicBezTo>
                <a:cubicBezTo>
                  <a:pt x="1157304" y="421172"/>
                  <a:pt x="1117341" y="267218"/>
                  <a:pt x="1148489" y="391790"/>
                </a:cubicBezTo>
                <a:cubicBezTo>
                  <a:pt x="1143985" y="468346"/>
                  <a:pt x="1150777" y="546416"/>
                  <a:pt x="1134977" y="621459"/>
                </a:cubicBezTo>
                <a:cubicBezTo>
                  <a:pt x="1131631" y="637349"/>
                  <a:pt x="1107123" y="638336"/>
                  <a:pt x="1094443" y="648479"/>
                </a:cubicBezTo>
                <a:cubicBezTo>
                  <a:pt x="1084496" y="656436"/>
                  <a:pt x="1077366" y="667542"/>
                  <a:pt x="1067419" y="675499"/>
                </a:cubicBezTo>
                <a:cubicBezTo>
                  <a:pt x="1032249" y="703631"/>
                  <a:pt x="995357" y="729539"/>
                  <a:pt x="959326" y="756559"/>
                </a:cubicBezTo>
                <a:lnTo>
                  <a:pt x="959326" y="756559"/>
                </a:lnTo>
                <a:cubicBezTo>
                  <a:pt x="945814" y="765566"/>
                  <a:pt x="933630" y="776985"/>
                  <a:pt x="918791" y="783579"/>
                </a:cubicBezTo>
                <a:cubicBezTo>
                  <a:pt x="892761" y="795147"/>
                  <a:pt x="837721" y="810599"/>
                  <a:pt x="837721" y="810599"/>
                </a:cubicBezTo>
                <a:cubicBezTo>
                  <a:pt x="738636" y="806096"/>
                  <a:pt x="638999" y="808457"/>
                  <a:pt x="540465" y="797089"/>
                </a:cubicBezTo>
                <a:cubicBezTo>
                  <a:pt x="520456" y="794781"/>
                  <a:pt x="501893" y="782962"/>
                  <a:pt x="486419" y="770069"/>
                </a:cubicBezTo>
                <a:cubicBezTo>
                  <a:pt x="433280" y="725792"/>
                  <a:pt x="482185" y="729539"/>
                  <a:pt x="445884" y="729539"/>
                </a:cubicBezTo>
              </a:path>
            </a:pathLst>
          </a:custGeom>
          <a:ln w="19050" cmpd="sng">
            <a:solidFill>
              <a:srgbClr val="C0504D"/>
            </a:solidFill>
            <a:headEnd type="none"/>
            <a:tailEnd type="arrow"/>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cxnSp>
        <p:nvCxnSpPr>
          <p:cNvPr id="30" name="直線矢印コネクタ 29"/>
          <p:cNvCxnSpPr/>
          <p:nvPr/>
        </p:nvCxnSpPr>
        <p:spPr>
          <a:xfrm>
            <a:off x="4388637" y="5866458"/>
            <a:ext cx="288032" cy="36000"/>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直線矢印コネクタ 30"/>
          <p:cNvCxnSpPr/>
          <p:nvPr/>
        </p:nvCxnSpPr>
        <p:spPr>
          <a:xfrm>
            <a:off x="4100605" y="6334506"/>
            <a:ext cx="216024" cy="288032"/>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2" name="直線矢印コネクタ 31"/>
          <p:cNvCxnSpPr/>
          <p:nvPr/>
        </p:nvCxnSpPr>
        <p:spPr>
          <a:xfrm flipH="1">
            <a:off x="2732453" y="6190490"/>
            <a:ext cx="288032" cy="21602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3" name="直線矢印コネクタ 32"/>
          <p:cNvCxnSpPr/>
          <p:nvPr/>
        </p:nvCxnSpPr>
        <p:spPr>
          <a:xfrm flipH="1" flipV="1">
            <a:off x="2732453" y="5038362"/>
            <a:ext cx="288032" cy="252032"/>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34" name="テキスト ボックス 33"/>
          <p:cNvSpPr txBox="1"/>
          <p:nvPr/>
        </p:nvSpPr>
        <p:spPr>
          <a:xfrm>
            <a:off x="1652333" y="5398402"/>
            <a:ext cx="1224136" cy="307777"/>
          </a:xfrm>
          <a:prstGeom prst="rect">
            <a:avLst/>
          </a:prstGeom>
          <a:noFill/>
        </p:spPr>
        <p:txBody>
          <a:bodyPr wrap="square" rtlCol="0">
            <a:spAutoFit/>
          </a:bodyPr>
          <a:lstStyle/>
          <a:p>
            <a:r>
              <a:rPr kumimoji="1" lang="en-US" altLang="ja-JP" sz="1400" dirty="0" smtClean="0">
                <a:solidFill>
                  <a:schemeClr val="accent2"/>
                </a:solidFill>
              </a:rPr>
              <a:t>R</a:t>
            </a:r>
            <a:r>
              <a:rPr kumimoji="1" lang="en-US" altLang="ja-JP" sz="1400" baseline="-15000" dirty="0" smtClean="0">
                <a:solidFill>
                  <a:schemeClr val="accent2"/>
                </a:solidFill>
              </a:rPr>
              <a:t>earth</a:t>
            </a:r>
            <a:r>
              <a:rPr kumimoji="1" lang="en-US" altLang="ja-JP" sz="1400" dirty="0" smtClean="0">
                <a:solidFill>
                  <a:schemeClr val="accent2"/>
                </a:solidFill>
              </a:rPr>
              <a:t>+400km</a:t>
            </a:r>
            <a:endParaRPr kumimoji="1" lang="ja-JP" altLang="en-US" sz="1400" dirty="0">
              <a:solidFill>
                <a:schemeClr val="accent2"/>
              </a:solidFill>
            </a:endParaRPr>
          </a:p>
        </p:txBody>
      </p:sp>
      <p:sp>
        <p:nvSpPr>
          <p:cNvPr id="35" name="テキスト ボックス 34"/>
          <p:cNvSpPr txBox="1"/>
          <p:nvPr/>
        </p:nvSpPr>
        <p:spPr>
          <a:xfrm>
            <a:off x="6116829" y="5974466"/>
            <a:ext cx="1224136" cy="307777"/>
          </a:xfrm>
          <a:prstGeom prst="rect">
            <a:avLst/>
          </a:prstGeom>
          <a:noFill/>
        </p:spPr>
        <p:txBody>
          <a:bodyPr wrap="square" rtlCol="0">
            <a:spAutoFit/>
          </a:bodyPr>
          <a:lstStyle/>
          <a:p>
            <a:r>
              <a:rPr kumimoji="1" lang="en-US" altLang="ja-JP" sz="1400" dirty="0" smtClean="0">
                <a:solidFill>
                  <a:schemeClr val="accent1"/>
                </a:solidFill>
              </a:rPr>
              <a:t>R</a:t>
            </a:r>
            <a:r>
              <a:rPr kumimoji="1" lang="en-US" altLang="ja-JP" sz="1400" baseline="-15000" dirty="0" smtClean="0">
                <a:solidFill>
                  <a:schemeClr val="accent1"/>
                </a:solidFill>
              </a:rPr>
              <a:t>earth</a:t>
            </a:r>
            <a:r>
              <a:rPr kumimoji="1" lang="en-US" altLang="ja-JP" sz="1400" dirty="0" smtClean="0">
                <a:solidFill>
                  <a:schemeClr val="accent1"/>
                </a:solidFill>
              </a:rPr>
              <a:t>×10</a:t>
            </a:r>
            <a:endParaRPr kumimoji="1" lang="ja-JP" altLang="en-US" sz="1400" dirty="0">
              <a:solidFill>
                <a:schemeClr val="accent1"/>
              </a:solidFill>
            </a:endParaRPr>
          </a:p>
        </p:txBody>
      </p:sp>
      <p:cxnSp>
        <p:nvCxnSpPr>
          <p:cNvPr id="3" name="直線コネクタ 2"/>
          <p:cNvCxnSpPr/>
          <p:nvPr/>
        </p:nvCxnSpPr>
        <p:spPr>
          <a:xfrm>
            <a:off x="3949500" y="2972058"/>
            <a:ext cx="15561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a:off x="4761269" y="2972058"/>
            <a:ext cx="227623"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 name="円弧 20"/>
          <p:cNvSpPr/>
          <p:nvPr/>
        </p:nvSpPr>
        <p:spPr>
          <a:xfrm>
            <a:off x="1090674" y="3315701"/>
            <a:ext cx="4896544" cy="4896544"/>
          </a:xfrm>
          <a:prstGeom prst="arc">
            <a:avLst>
              <a:gd name="adj1" fmla="val 20181054"/>
              <a:gd name="adj2" fmla="val 1272879"/>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22"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1. Simulation data</a:t>
            </a:r>
            <a:endParaRPr lang="en-US" altLang="ja-JP" sz="3200" dirty="0">
              <a:latin typeface="Calibri" charset="0"/>
            </a:endParaRPr>
          </a:p>
        </p:txBody>
      </p:sp>
      <p:cxnSp>
        <p:nvCxnSpPr>
          <p:cNvPr id="36" name="直線コネクタ 35"/>
          <p:cNvCxnSpPr/>
          <p:nvPr/>
        </p:nvCxnSpPr>
        <p:spPr>
          <a:xfrm>
            <a:off x="2501761" y="3722105"/>
            <a:ext cx="15561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直線コネクタ 36"/>
          <p:cNvCxnSpPr/>
          <p:nvPr/>
        </p:nvCxnSpPr>
        <p:spPr>
          <a:xfrm>
            <a:off x="2805536" y="3722105"/>
            <a:ext cx="227623"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22909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179512" y="836712"/>
            <a:ext cx="8713092" cy="384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1.3. </a:t>
            </a:r>
            <a:r>
              <a:rPr lang="en-US" altLang="ja-JP" sz="2400" dirty="0">
                <a:latin typeface="Calibri" charset="0"/>
              </a:rPr>
              <a:t>Effect of geomagnetic </a:t>
            </a:r>
            <a:r>
              <a:rPr lang="en-US" altLang="ja-JP" sz="2400" dirty="0" smtClean="0">
                <a:latin typeface="Calibri" charset="0"/>
              </a:rPr>
              <a:t>field on </a:t>
            </a:r>
            <a:r>
              <a:rPr lang="en-US" altLang="ja-JP" sz="2400" dirty="0">
                <a:latin typeface="Calibri" charset="0"/>
              </a:rPr>
              <a:t>primary particles</a:t>
            </a:r>
            <a:endParaRPr lang="en-US" altLang="ja-JP" sz="2400" dirty="0" smtClean="0">
              <a:latin typeface="Calibri" charset="0"/>
            </a:endParaRPr>
          </a:p>
          <a:p>
            <a:pPr>
              <a:spcBef>
                <a:spcPct val="50000"/>
              </a:spcBef>
              <a:defRPr/>
            </a:pPr>
            <a:r>
              <a:rPr lang="en-US" altLang="ja-JP" sz="2000" dirty="0">
                <a:solidFill>
                  <a:prstClr val="black"/>
                </a:solidFill>
                <a:latin typeface="Calibri" charset="0"/>
              </a:rPr>
              <a:t>I</a:t>
            </a:r>
            <a:r>
              <a:rPr lang="en-US" altLang="ja-JP" sz="2000" dirty="0" smtClean="0">
                <a:solidFill>
                  <a:prstClr val="black"/>
                </a:solidFill>
                <a:latin typeface="Calibri" charset="0"/>
              </a:rPr>
              <a:t>t takes time to calculate the geomagnetic effect on all particles at a long distance (most of them wouldn’t reach to the ISS orbit), so we use the following method.</a:t>
            </a:r>
          </a:p>
          <a:p>
            <a:pPr marL="342900" indent="-342900">
              <a:spcBef>
                <a:spcPct val="50000"/>
              </a:spcBef>
              <a:buFontTx/>
              <a:buChar char="-"/>
              <a:defRPr/>
            </a:pPr>
            <a:r>
              <a:rPr lang="en-US" altLang="ja-JP" sz="2000" dirty="0" smtClean="0">
                <a:solidFill>
                  <a:prstClr val="black"/>
                </a:solidFill>
                <a:latin typeface="Calibri" charset="0"/>
              </a:rPr>
              <a:t>Prepare </a:t>
            </a:r>
            <a:r>
              <a:rPr lang="en-US" altLang="ja-JP" sz="2000" dirty="0">
                <a:solidFill>
                  <a:prstClr val="black"/>
                </a:solidFill>
                <a:latin typeface="Calibri" charset="0"/>
              </a:rPr>
              <a:t>a</a:t>
            </a:r>
            <a:r>
              <a:rPr lang="en-US" altLang="ja-JP" sz="2000" dirty="0" smtClean="0">
                <a:solidFill>
                  <a:prstClr val="black"/>
                </a:solidFill>
                <a:latin typeface="Calibri" charset="0"/>
              </a:rPr>
              <a:t> data set of protons and helium nuclei </a:t>
            </a:r>
          </a:p>
          <a:p>
            <a:pPr>
              <a:lnSpc>
                <a:spcPct val="50000"/>
              </a:lnSpc>
              <a:spcBef>
                <a:spcPct val="50000"/>
              </a:spcBef>
              <a:defRPr/>
            </a:pPr>
            <a:r>
              <a:rPr lang="en-US" altLang="ja-JP" sz="2000" dirty="0">
                <a:solidFill>
                  <a:prstClr val="black"/>
                </a:solidFill>
                <a:latin typeface="Calibri" charset="0"/>
              </a:rPr>
              <a:t> </a:t>
            </a:r>
            <a:r>
              <a:rPr lang="en-US" altLang="ja-JP" sz="2000" dirty="0" smtClean="0">
                <a:solidFill>
                  <a:prstClr val="black"/>
                </a:solidFill>
                <a:latin typeface="Calibri" charset="0"/>
              </a:rPr>
              <a:t>     (considering solar modulation effect as in p.5)</a:t>
            </a:r>
          </a:p>
          <a:p>
            <a:pPr marL="342900" indent="-342900">
              <a:spcBef>
                <a:spcPct val="50000"/>
              </a:spcBef>
              <a:buFontTx/>
              <a:buChar char="-"/>
              <a:defRPr/>
            </a:pPr>
            <a:r>
              <a:rPr lang="en-US" altLang="ja-JP" sz="2000" dirty="0" smtClean="0">
                <a:solidFill>
                  <a:prstClr val="black"/>
                </a:solidFill>
                <a:latin typeface="Calibri" charset="0"/>
              </a:rPr>
              <a:t>Invert the sign of the charge (p-&gt;p, He-&gt;He), and inject them from an altitude of 400km toward the outside.</a:t>
            </a:r>
          </a:p>
          <a:p>
            <a:pPr marL="342900" indent="-342900">
              <a:spcBef>
                <a:spcPct val="50000"/>
              </a:spcBef>
              <a:buFontTx/>
              <a:buChar char="-"/>
              <a:defRPr/>
            </a:pPr>
            <a:r>
              <a:rPr lang="en-US" altLang="ja-JP" sz="2000" dirty="0">
                <a:solidFill>
                  <a:prstClr val="black"/>
                </a:solidFill>
                <a:latin typeface="Calibri" charset="0"/>
              </a:rPr>
              <a:t>I</a:t>
            </a:r>
            <a:r>
              <a:rPr lang="en-US" altLang="ja-JP" sz="2000" dirty="0" smtClean="0">
                <a:solidFill>
                  <a:prstClr val="black"/>
                </a:solidFill>
                <a:latin typeface="Calibri" charset="0"/>
              </a:rPr>
              <a:t>f the antiparticle (p, He) escape from the geomagnetic field, the original particle (p, He) with opposite direction is supposed to be able to reach to the altitude from the outside. So we select those event.</a:t>
            </a:r>
          </a:p>
        </p:txBody>
      </p:sp>
      <p:pic>
        <p:nvPicPr>
          <p:cNvPr id="15" name="図 14"/>
          <p:cNvPicPr>
            <a:picLocks noChangeAspect="1"/>
          </p:cNvPicPr>
          <p:nvPr/>
        </p:nvPicPr>
        <p:blipFill>
          <a:blip r:embed="rId3"/>
          <a:stretch>
            <a:fillRect/>
          </a:stretch>
        </p:blipFill>
        <p:spPr>
          <a:xfrm>
            <a:off x="3020485" y="5110370"/>
            <a:ext cx="1224136" cy="1224136"/>
          </a:xfrm>
          <a:prstGeom prst="rect">
            <a:avLst/>
          </a:prstGeom>
        </p:spPr>
      </p:pic>
      <p:sp>
        <p:nvSpPr>
          <p:cNvPr id="16" name="円/楕円 15"/>
          <p:cNvSpPr/>
          <p:nvPr/>
        </p:nvSpPr>
        <p:spPr>
          <a:xfrm>
            <a:off x="2876469" y="4966354"/>
            <a:ext cx="1512168" cy="1512168"/>
          </a:xfrm>
          <a:prstGeom prst="ellipse">
            <a:avLst/>
          </a:prstGeom>
          <a:noFill/>
          <a:ln w="190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17" name="直線矢印コネクタ 16"/>
          <p:cNvCxnSpPr/>
          <p:nvPr/>
        </p:nvCxnSpPr>
        <p:spPr>
          <a:xfrm flipV="1">
            <a:off x="4316629" y="5254387"/>
            <a:ext cx="288032" cy="180023"/>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18" name="フリーフォーム 17"/>
          <p:cNvSpPr/>
          <p:nvPr/>
        </p:nvSpPr>
        <p:spPr>
          <a:xfrm>
            <a:off x="4261479" y="4999959"/>
            <a:ext cx="1932164" cy="297219"/>
          </a:xfrm>
          <a:custGeom>
            <a:avLst/>
            <a:gdLst>
              <a:gd name="connsiteX0" fmla="*/ 0 w 1932164"/>
              <a:gd name="connsiteY0" fmla="*/ 297219 h 297219"/>
              <a:gd name="connsiteX1" fmla="*/ 67558 w 1932164"/>
              <a:gd name="connsiteY1" fmla="*/ 243179 h 297219"/>
              <a:gd name="connsiteX2" fmla="*/ 108093 w 1932164"/>
              <a:gd name="connsiteY2" fmla="*/ 202649 h 297219"/>
              <a:gd name="connsiteX3" fmla="*/ 189163 w 1932164"/>
              <a:gd name="connsiteY3" fmla="*/ 148609 h 297219"/>
              <a:gd name="connsiteX4" fmla="*/ 283744 w 1932164"/>
              <a:gd name="connsiteY4" fmla="*/ 67549 h 297219"/>
              <a:gd name="connsiteX5" fmla="*/ 324279 w 1932164"/>
              <a:gd name="connsiteY5" fmla="*/ 54039 h 297219"/>
              <a:gd name="connsiteX6" fmla="*/ 472907 w 1932164"/>
              <a:gd name="connsiteY6" fmla="*/ 0 h 297219"/>
              <a:gd name="connsiteX7" fmla="*/ 837721 w 1932164"/>
              <a:gd name="connsiteY7" fmla="*/ 27019 h 297219"/>
              <a:gd name="connsiteX8" fmla="*/ 918791 w 1932164"/>
              <a:gd name="connsiteY8" fmla="*/ 54039 h 297219"/>
              <a:gd name="connsiteX9" fmla="*/ 972838 w 1932164"/>
              <a:gd name="connsiteY9" fmla="*/ 67549 h 297219"/>
              <a:gd name="connsiteX10" fmla="*/ 1053908 w 1932164"/>
              <a:gd name="connsiteY10" fmla="*/ 94569 h 297219"/>
              <a:gd name="connsiteX11" fmla="*/ 1189024 w 1932164"/>
              <a:gd name="connsiteY11" fmla="*/ 108079 h 297219"/>
              <a:gd name="connsiteX12" fmla="*/ 1864606 w 1932164"/>
              <a:gd name="connsiteY12" fmla="*/ 67549 h 297219"/>
              <a:gd name="connsiteX13" fmla="*/ 1932164 w 1932164"/>
              <a:gd name="connsiteY13" fmla="*/ 40529 h 29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2164" h="297219">
                <a:moveTo>
                  <a:pt x="0" y="297219"/>
                </a:moveTo>
                <a:cubicBezTo>
                  <a:pt x="22519" y="279206"/>
                  <a:pt x="45854" y="262167"/>
                  <a:pt x="67558" y="243179"/>
                </a:cubicBezTo>
                <a:cubicBezTo>
                  <a:pt x="81938" y="230598"/>
                  <a:pt x="93010" y="214379"/>
                  <a:pt x="108093" y="202649"/>
                </a:cubicBezTo>
                <a:cubicBezTo>
                  <a:pt x="133730" y="182712"/>
                  <a:pt x="166197" y="171572"/>
                  <a:pt x="189163" y="148609"/>
                </a:cubicBezTo>
                <a:cubicBezTo>
                  <a:pt x="221108" y="116668"/>
                  <a:pt x="243301" y="90656"/>
                  <a:pt x="283744" y="67549"/>
                </a:cubicBezTo>
                <a:cubicBezTo>
                  <a:pt x="296110" y="60483"/>
                  <a:pt x="311540" y="60408"/>
                  <a:pt x="324279" y="54039"/>
                </a:cubicBezTo>
                <a:cubicBezTo>
                  <a:pt x="443341" y="-5485"/>
                  <a:pt x="240138" y="58183"/>
                  <a:pt x="472907" y="0"/>
                </a:cubicBezTo>
                <a:cubicBezTo>
                  <a:pt x="594512" y="9006"/>
                  <a:pt x="716669" y="12348"/>
                  <a:pt x="837721" y="27019"/>
                </a:cubicBezTo>
                <a:cubicBezTo>
                  <a:pt x="865999" y="30446"/>
                  <a:pt x="891157" y="47131"/>
                  <a:pt x="918791" y="54039"/>
                </a:cubicBezTo>
                <a:cubicBezTo>
                  <a:pt x="936807" y="58542"/>
                  <a:pt x="955051" y="62214"/>
                  <a:pt x="972838" y="67549"/>
                </a:cubicBezTo>
                <a:cubicBezTo>
                  <a:pt x="1000122" y="75733"/>
                  <a:pt x="1025565" y="91735"/>
                  <a:pt x="1053908" y="94569"/>
                </a:cubicBezTo>
                <a:lnTo>
                  <a:pt x="1189024" y="108079"/>
                </a:lnTo>
                <a:cubicBezTo>
                  <a:pt x="1812013" y="93922"/>
                  <a:pt x="1595484" y="157245"/>
                  <a:pt x="1864606" y="67549"/>
                </a:cubicBezTo>
                <a:cubicBezTo>
                  <a:pt x="1914695" y="50855"/>
                  <a:pt x="1892402" y="60408"/>
                  <a:pt x="1932164" y="40529"/>
                </a:cubicBezTo>
              </a:path>
            </a:pathLst>
          </a:custGeom>
          <a:ln w="19050" cmpd="sng">
            <a:solidFill>
              <a:srgbClr val="C0504D"/>
            </a:solidFill>
            <a:headEnd type="none"/>
            <a:tailEnd type="arrow"/>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29" name="フリーフォーム 28"/>
          <p:cNvSpPr/>
          <p:nvPr/>
        </p:nvSpPr>
        <p:spPr>
          <a:xfrm>
            <a:off x="4369572" y="5499827"/>
            <a:ext cx="1148489" cy="810599"/>
          </a:xfrm>
          <a:custGeom>
            <a:avLst/>
            <a:gdLst>
              <a:gd name="connsiteX0" fmla="*/ 0 w 1148489"/>
              <a:gd name="connsiteY0" fmla="*/ 121590 h 810599"/>
              <a:gd name="connsiteX1" fmla="*/ 270233 w 1148489"/>
              <a:gd name="connsiteY1" fmla="*/ 81060 h 810599"/>
              <a:gd name="connsiteX2" fmla="*/ 310768 w 1148489"/>
              <a:gd name="connsiteY2" fmla="*/ 54040 h 810599"/>
              <a:gd name="connsiteX3" fmla="*/ 351302 w 1148489"/>
              <a:gd name="connsiteY3" fmla="*/ 40530 h 810599"/>
              <a:gd name="connsiteX4" fmla="*/ 445884 w 1148489"/>
              <a:gd name="connsiteY4" fmla="*/ 0 h 810599"/>
              <a:gd name="connsiteX5" fmla="*/ 810698 w 1148489"/>
              <a:gd name="connsiteY5" fmla="*/ 13510 h 810599"/>
              <a:gd name="connsiteX6" fmla="*/ 891768 w 1148489"/>
              <a:gd name="connsiteY6" fmla="*/ 40530 h 810599"/>
              <a:gd name="connsiteX7" fmla="*/ 972838 w 1148489"/>
              <a:gd name="connsiteY7" fmla="*/ 81060 h 810599"/>
              <a:gd name="connsiteX8" fmla="*/ 1013373 w 1148489"/>
              <a:gd name="connsiteY8" fmla="*/ 135100 h 810599"/>
              <a:gd name="connsiteX9" fmla="*/ 1053908 w 1148489"/>
              <a:gd name="connsiteY9" fmla="*/ 162120 h 810599"/>
              <a:gd name="connsiteX10" fmla="*/ 1094443 w 1148489"/>
              <a:gd name="connsiteY10" fmla="*/ 202650 h 810599"/>
              <a:gd name="connsiteX11" fmla="*/ 1107954 w 1148489"/>
              <a:gd name="connsiteY11" fmla="*/ 256690 h 810599"/>
              <a:gd name="connsiteX12" fmla="*/ 1148489 w 1148489"/>
              <a:gd name="connsiteY12" fmla="*/ 391790 h 810599"/>
              <a:gd name="connsiteX13" fmla="*/ 1134977 w 1148489"/>
              <a:gd name="connsiteY13" fmla="*/ 621459 h 810599"/>
              <a:gd name="connsiteX14" fmla="*/ 1094443 w 1148489"/>
              <a:gd name="connsiteY14" fmla="*/ 648479 h 810599"/>
              <a:gd name="connsiteX15" fmla="*/ 1067419 w 1148489"/>
              <a:gd name="connsiteY15" fmla="*/ 675499 h 810599"/>
              <a:gd name="connsiteX16" fmla="*/ 959326 w 1148489"/>
              <a:gd name="connsiteY16" fmla="*/ 756559 h 810599"/>
              <a:gd name="connsiteX17" fmla="*/ 959326 w 1148489"/>
              <a:gd name="connsiteY17" fmla="*/ 756559 h 810599"/>
              <a:gd name="connsiteX18" fmla="*/ 918791 w 1148489"/>
              <a:gd name="connsiteY18" fmla="*/ 783579 h 810599"/>
              <a:gd name="connsiteX19" fmla="*/ 837721 w 1148489"/>
              <a:gd name="connsiteY19" fmla="*/ 810599 h 810599"/>
              <a:gd name="connsiteX20" fmla="*/ 540465 w 1148489"/>
              <a:gd name="connsiteY20" fmla="*/ 797089 h 810599"/>
              <a:gd name="connsiteX21" fmla="*/ 486419 w 1148489"/>
              <a:gd name="connsiteY21" fmla="*/ 770069 h 810599"/>
              <a:gd name="connsiteX22" fmla="*/ 445884 w 1148489"/>
              <a:gd name="connsiteY22" fmla="*/ 729539 h 81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48489" h="810599">
                <a:moveTo>
                  <a:pt x="0" y="121590"/>
                </a:moveTo>
                <a:cubicBezTo>
                  <a:pt x="96542" y="112815"/>
                  <a:pt x="178059" y="111781"/>
                  <a:pt x="270233" y="81060"/>
                </a:cubicBezTo>
                <a:cubicBezTo>
                  <a:pt x="285638" y="75926"/>
                  <a:pt x="296244" y="61301"/>
                  <a:pt x="310768" y="54040"/>
                </a:cubicBezTo>
                <a:cubicBezTo>
                  <a:pt x="323507" y="47671"/>
                  <a:pt x="338211" y="46140"/>
                  <a:pt x="351302" y="40530"/>
                </a:cubicBezTo>
                <a:cubicBezTo>
                  <a:pt x="468172" y="-9551"/>
                  <a:pt x="350826" y="31682"/>
                  <a:pt x="445884" y="0"/>
                </a:cubicBezTo>
                <a:cubicBezTo>
                  <a:pt x="567489" y="4503"/>
                  <a:pt x="689510" y="2494"/>
                  <a:pt x="810698" y="13510"/>
                </a:cubicBezTo>
                <a:cubicBezTo>
                  <a:pt x="839066" y="16089"/>
                  <a:pt x="864745" y="31523"/>
                  <a:pt x="891768" y="40530"/>
                </a:cubicBezTo>
                <a:cubicBezTo>
                  <a:pt x="924735" y="51518"/>
                  <a:pt x="946645" y="54870"/>
                  <a:pt x="972838" y="81060"/>
                </a:cubicBezTo>
                <a:cubicBezTo>
                  <a:pt x="988761" y="96981"/>
                  <a:pt x="997450" y="119179"/>
                  <a:pt x="1013373" y="135100"/>
                </a:cubicBezTo>
                <a:cubicBezTo>
                  <a:pt x="1024856" y="146582"/>
                  <a:pt x="1041433" y="151725"/>
                  <a:pt x="1053908" y="162120"/>
                </a:cubicBezTo>
                <a:cubicBezTo>
                  <a:pt x="1068587" y="174351"/>
                  <a:pt x="1080931" y="189140"/>
                  <a:pt x="1094443" y="202650"/>
                </a:cubicBezTo>
                <a:cubicBezTo>
                  <a:pt x="1098947" y="220663"/>
                  <a:pt x="1102618" y="238905"/>
                  <a:pt x="1107954" y="256690"/>
                </a:cubicBezTo>
                <a:cubicBezTo>
                  <a:pt x="1157304" y="421172"/>
                  <a:pt x="1117341" y="267218"/>
                  <a:pt x="1148489" y="391790"/>
                </a:cubicBezTo>
                <a:cubicBezTo>
                  <a:pt x="1143985" y="468346"/>
                  <a:pt x="1150777" y="546416"/>
                  <a:pt x="1134977" y="621459"/>
                </a:cubicBezTo>
                <a:cubicBezTo>
                  <a:pt x="1131631" y="637349"/>
                  <a:pt x="1107123" y="638336"/>
                  <a:pt x="1094443" y="648479"/>
                </a:cubicBezTo>
                <a:cubicBezTo>
                  <a:pt x="1084496" y="656436"/>
                  <a:pt x="1077366" y="667542"/>
                  <a:pt x="1067419" y="675499"/>
                </a:cubicBezTo>
                <a:cubicBezTo>
                  <a:pt x="1032249" y="703631"/>
                  <a:pt x="995357" y="729539"/>
                  <a:pt x="959326" y="756559"/>
                </a:cubicBezTo>
                <a:lnTo>
                  <a:pt x="959326" y="756559"/>
                </a:lnTo>
                <a:cubicBezTo>
                  <a:pt x="945814" y="765566"/>
                  <a:pt x="933630" y="776985"/>
                  <a:pt x="918791" y="783579"/>
                </a:cubicBezTo>
                <a:cubicBezTo>
                  <a:pt x="892761" y="795147"/>
                  <a:pt x="837721" y="810599"/>
                  <a:pt x="837721" y="810599"/>
                </a:cubicBezTo>
                <a:cubicBezTo>
                  <a:pt x="738636" y="806096"/>
                  <a:pt x="638999" y="808457"/>
                  <a:pt x="540465" y="797089"/>
                </a:cubicBezTo>
                <a:cubicBezTo>
                  <a:pt x="520456" y="794781"/>
                  <a:pt x="501893" y="782962"/>
                  <a:pt x="486419" y="770069"/>
                </a:cubicBezTo>
                <a:cubicBezTo>
                  <a:pt x="433280" y="725792"/>
                  <a:pt x="482185" y="729539"/>
                  <a:pt x="445884" y="729539"/>
                </a:cubicBezTo>
              </a:path>
            </a:pathLst>
          </a:custGeom>
          <a:ln w="19050" cmpd="sng">
            <a:solidFill>
              <a:srgbClr val="C0504D"/>
            </a:solidFill>
            <a:headEnd type="none"/>
            <a:tailEnd type="arrow"/>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cxnSp>
        <p:nvCxnSpPr>
          <p:cNvPr id="30" name="直線矢印コネクタ 29"/>
          <p:cNvCxnSpPr/>
          <p:nvPr/>
        </p:nvCxnSpPr>
        <p:spPr>
          <a:xfrm>
            <a:off x="4388637" y="5866458"/>
            <a:ext cx="288032" cy="36000"/>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直線矢印コネクタ 30"/>
          <p:cNvCxnSpPr/>
          <p:nvPr/>
        </p:nvCxnSpPr>
        <p:spPr>
          <a:xfrm>
            <a:off x="4100605" y="6334506"/>
            <a:ext cx="216024" cy="288032"/>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2" name="直線矢印コネクタ 31"/>
          <p:cNvCxnSpPr/>
          <p:nvPr/>
        </p:nvCxnSpPr>
        <p:spPr>
          <a:xfrm flipH="1">
            <a:off x="2732453" y="6190490"/>
            <a:ext cx="288032" cy="21602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3" name="直線矢印コネクタ 32"/>
          <p:cNvCxnSpPr/>
          <p:nvPr/>
        </p:nvCxnSpPr>
        <p:spPr>
          <a:xfrm flipH="1" flipV="1">
            <a:off x="2732453" y="5038362"/>
            <a:ext cx="288032" cy="252032"/>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34" name="テキスト ボックス 33"/>
          <p:cNvSpPr txBox="1"/>
          <p:nvPr/>
        </p:nvSpPr>
        <p:spPr>
          <a:xfrm>
            <a:off x="1652333" y="5398402"/>
            <a:ext cx="1224136" cy="307777"/>
          </a:xfrm>
          <a:prstGeom prst="rect">
            <a:avLst/>
          </a:prstGeom>
          <a:noFill/>
        </p:spPr>
        <p:txBody>
          <a:bodyPr wrap="square" rtlCol="0">
            <a:spAutoFit/>
          </a:bodyPr>
          <a:lstStyle/>
          <a:p>
            <a:r>
              <a:rPr kumimoji="1" lang="en-US" altLang="ja-JP" sz="1400" dirty="0" smtClean="0">
                <a:solidFill>
                  <a:schemeClr val="accent2"/>
                </a:solidFill>
              </a:rPr>
              <a:t>R</a:t>
            </a:r>
            <a:r>
              <a:rPr kumimoji="1" lang="en-US" altLang="ja-JP" sz="1400" baseline="-15000" dirty="0" smtClean="0">
                <a:solidFill>
                  <a:schemeClr val="accent2"/>
                </a:solidFill>
              </a:rPr>
              <a:t>earth</a:t>
            </a:r>
            <a:r>
              <a:rPr kumimoji="1" lang="en-US" altLang="ja-JP" sz="1400" dirty="0" smtClean="0">
                <a:solidFill>
                  <a:schemeClr val="accent2"/>
                </a:solidFill>
              </a:rPr>
              <a:t>+400km</a:t>
            </a:r>
            <a:endParaRPr kumimoji="1" lang="ja-JP" altLang="en-US" sz="1400" dirty="0">
              <a:solidFill>
                <a:schemeClr val="accent2"/>
              </a:solidFill>
            </a:endParaRPr>
          </a:p>
        </p:txBody>
      </p:sp>
      <p:sp>
        <p:nvSpPr>
          <p:cNvPr id="35" name="テキスト ボックス 34"/>
          <p:cNvSpPr txBox="1"/>
          <p:nvPr/>
        </p:nvSpPr>
        <p:spPr>
          <a:xfrm>
            <a:off x="6116829" y="5974466"/>
            <a:ext cx="1224136" cy="307777"/>
          </a:xfrm>
          <a:prstGeom prst="rect">
            <a:avLst/>
          </a:prstGeom>
          <a:noFill/>
        </p:spPr>
        <p:txBody>
          <a:bodyPr wrap="square" rtlCol="0">
            <a:spAutoFit/>
          </a:bodyPr>
          <a:lstStyle/>
          <a:p>
            <a:r>
              <a:rPr kumimoji="1" lang="en-US" altLang="ja-JP" sz="1400" dirty="0" smtClean="0">
                <a:solidFill>
                  <a:schemeClr val="accent1"/>
                </a:solidFill>
              </a:rPr>
              <a:t>R</a:t>
            </a:r>
            <a:r>
              <a:rPr kumimoji="1" lang="en-US" altLang="ja-JP" sz="1400" baseline="-15000" dirty="0" smtClean="0">
                <a:solidFill>
                  <a:schemeClr val="accent1"/>
                </a:solidFill>
              </a:rPr>
              <a:t>earth</a:t>
            </a:r>
            <a:r>
              <a:rPr kumimoji="1" lang="en-US" altLang="ja-JP" sz="1400" dirty="0" smtClean="0">
                <a:solidFill>
                  <a:schemeClr val="accent1"/>
                </a:solidFill>
              </a:rPr>
              <a:t>×10</a:t>
            </a:r>
            <a:endParaRPr kumimoji="1" lang="ja-JP" altLang="en-US" sz="1400" dirty="0">
              <a:solidFill>
                <a:schemeClr val="accent1"/>
              </a:solidFill>
            </a:endParaRPr>
          </a:p>
        </p:txBody>
      </p:sp>
      <p:cxnSp>
        <p:nvCxnSpPr>
          <p:cNvPr id="3" name="直線コネクタ 2"/>
          <p:cNvCxnSpPr/>
          <p:nvPr/>
        </p:nvCxnSpPr>
        <p:spPr>
          <a:xfrm>
            <a:off x="3949500" y="2972058"/>
            <a:ext cx="15561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a:off x="4761269" y="2972058"/>
            <a:ext cx="227623"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 name="円弧 20"/>
          <p:cNvSpPr/>
          <p:nvPr/>
        </p:nvSpPr>
        <p:spPr>
          <a:xfrm>
            <a:off x="1090674" y="3315701"/>
            <a:ext cx="4896544" cy="4896544"/>
          </a:xfrm>
          <a:prstGeom prst="arc">
            <a:avLst>
              <a:gd name="adj1" fmla="val 20181054"/>
              <a:gd name="adj2" fmla="val 1272879"/>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22"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1. Simulation data</a:t>
            </a:r>
            <a:endParaRPr lang="en-US" altLang="ja-JP" sz="3200" dirty="0">
              <a:latin typeface="Calibri" charset="0"/>
            </a:endParaRPr>
          </a:p>
        </p:txBody>
      </p:sp>
      <p:cxnSp>
        <p:nvCxnSpPr>
          <p:cNvPr id="36" name="直線コネクタ 35"/>
          <p:cNvCxnSpPr/>
          <p:nvPr/>
        </p:nvCxnSpPr>
        <p:spPr>
          <a:xfrm>
            <a:off x="2501761" y="3722105"/>
            <a:ext cx="15561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直線コネクタ 36"/>
          <p:cNvCxnSpPr/>
          <p:nvPr/>
        </p:nvCxnSpPr>
        <p:spPr>
          <a:xfrm>
            <a:off x="2805536" y="3722105"/>
            <a:ext cx="227623"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3" name="角丸四角形 22"/>
          <p:cNvSpPr/>
          <p:nvPr/>
        </p:nvSpPr>
        <p:spPr>
          <a:xfrm>
            <a:off x="595163" y="2931738"/>
            <a:ext cx="7876484" cy="279073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p>
        </p:txBody>
      </p:sp>
      <p:sp>
        <p:nvSpPr>
          <p:cNvPr id="24" name="Text Box 7"/>
          <p:cNvSpPr txBox="1">
            <a:spLocks noChangeArrowheads="1"/>
          </p:cNvSpPr>
          <p:nvPr/>
        </p:nvSpPr>
        <p:spPr bwMode="auto">
          <a:xfrm>
            <a:off x="793911" y="3118189"/>
            <a:ext cx="7677736" cy="2349361"/>
          </a:xfrm>
          <a:prstGeom prst="rect">
            <a:avLst/>
          </a:prstGeom>
          <a:noFill/>
          <a:ln w="28575" cmpd="sng">
            <a:noFill/>
            <a:miter lim="800000"/>
            <a:headEnd/>
            <a:tailEnd/>
          </a:ln>
          <a:effectLst/>
          <a:extLst>
            <a:ext uri="{909E8E84-426E-40dd-AFC4-6F175D3DCCD1}">
              <a14:hiddenFill xmlns:a14="http://schemas.microsoft.com/office/drawing/2010/main">
                <a:solidFill>
                  <a:schemeClr val="accent1"/>
                </a:solidFill>
              </a14:hiddenFill>
            </a:ext>
          </a:extLst>
        </p:spPr>
        <p:txBody>
          <a:bodyPr wrap="square">
            <a:spAutoFit/>
          </a:bodyPr>
          <a:lstStyle/>
          <a:p>
            <a:pPr>
              <a:lnSpc>
                <a:spcPct val="80000"/>
              </a:lnSpc>
              <a:spcBef>
                <a:spcPct val="50000"/>
              </a:spcBef>
              <a:defRPr/>
            </a:pPr>
            <a:r>
              <a:rPr lang="en-US" altLang="ja-JP" sz="2000" u="sng" dirty="0" smtClean="0">
                <a:latin typeface="Calibri" charset="0"/>
              </a:rPr>
              <a:t>Amount of data</a:t>
            </a:r>
          </a:p>
          <a:p>
            <a:pPr>
              <a:lnSpc>
                <a:spcPct val="80000"/>
              </a:lnSpc>
              <a:spcBef>
                <a:spcPct val="50000"/>
              </a:spcBef>
              <a:defRPr/>
            </a:pPr>
            <a:r>
              <a:rPr lang="en-US" altLang="ja-JP" sz="2000" dirty="0" smtClean="0">
                <a:latin typeface="Calibri" charset="0"/>
              </a:rPr>
              <a:t>number of </a:t>
            </a:r>
            <a:r>
              <a:rPr lang="en-US" altLang="ja-JP" sz="2000" dirty="0">
                <a:latin typeface="Calibri" charset="0"/>
              </a:rPr>
              <a:t>events </a:t>
            </a:r>
            <a:r>
              <a:rPr lang="en-US" altLang="ja-JP" sz="2000" dirty="0" smtClean="0">
                <a:latin typeface="Calibri" charset="0"/>
              </a:rPr>
              <a:t>: N</a:t>
            </a:r>
            <a:r>
              <a:rPr lang="en-US" altLang="ja-JP" sz="2000" baseline="-25000" dirty="0" smtClean="0">
                <a:latin typeface="Calibri" charset="0"/>
              </a:rPr>
              <a:t>0</a:t>
            </a:r>
            <a:r>
              <a:rPr lang="en-US" altLang="ja-JP" sz="2000" dirty="0" smtClean="0">
                <a:latin typeface="Calibri" charset="0"/>
              </a:rPr>
              <a:t> </a:t>
            </a:r>
            <a:r>
              <a:rPr lang="en-US" altLang="ja-JP" sz="2000" dirty="0">
                <a:latin typeface="Calibri" charset="0"/>
              </a:rPr>
              <a:t>= 4×10</a:t>
            </a:r>
            <a:r>
              <a:rPr lang="en-US" altLang="ja-JP" sz="2000" baseline="30000" dirty="0">
                <a:latin typeface="Calibri" charset="0"/>
              </a:rPr>
              <a:t>8</a:t>
            </a:r>
            <a:r>
              <a:rPr lang="en-US" altLang="ja-JP" sz="2000" dirty="0">
                <a:latin typeface="Calibri" charset="0"/>
              </a:rPr>
              <a:t> (protons), 2×10</a:t>
            </a:r>
            <a:r>
              <a:rPr lang="en-US" altLang="ja-JP" sz="2000" baseline="30000" dirty="0">
                <a:latin typeface="Calibri" charset="0"/>
              </a:rPr>
              <a:t>7</a:t>
            </a:r>
            <a:r>
              <a:rPr lang="en-US" altLang="ja-JP" sz="2000" dirty="0">
                <a:latin typeface="Calibri" charset="0"/>
              </a:rPr>
              <a:t> (He)</a:t>
            </a:r>
          </a:p>
          <a:p>
            <a:pPr>
              <a:lnSpc>
                <a:spcPct val="80000"/>
              </a:lnSpc>
              <a:spcBef>
                <a:spcPct val="50000"/>
              </a:spcBef>
              <a:defRPr/>
            </a:pPr>
            <a:r>
              <a:rPr lang="en-US" altLang="ja-JP" sz="2000" dirty="0" smtClean="0">
                <a:latin typeface="Calibri" charset="0"/>
              </a:rPr>
              <a:t>integral flux : </a:t>
            </a:r>
            <a:r>
              <a:rPr lang="en-US" altLang="ja-JP" sz="2000" dirty="0" smtClean="0">
                <a:solidFill>
                  <a:srgbClr val="292934"/>
                </a:solidFill>
                <a:latin typeface="Calibri" charset="0"/>
              </a:rPr>
              <a:t>F </a:t>
            </a:r>
            <a:r>
              <a:rPr lang="en-US" altLang="ja-JP" sz="2000" dirty="0">
                <a:solidFill>
                  <a:srgbClr val="292934"/>
                </a:solidFill>
                <a:latin typeface="Calibri" charset="0"/>
              </a:rPr>
              <a:t>= 3083 [/m</a:t>
            </a:r>
            <a:r>
              <a:rPr lang="en-US" altLang="ja-JP" sz="2000" baseline="30000" dirty="0">
                <a:solidFill>
                  <a:srgbClr val="292934"/>
                </a:solidFill>
                <a:latin typeface="Calibri" charset="0"/>
              </a:rPr>
              <a:t>2</a:t>
            </a:r>
            <a:r>
              <a:rPr lang="en-US" altLang="ja-JP" sz="2000" dirty="0">
                <a:solidFill>
                  <a:srgbClr val="292934"/>
                </a:solidFill>
                <a:latin typeface="Calibri" charset="0"/>
              </a:rPr>
              <a:t>/sr/s] (proton), 262.8 [/m</a:t>
            </a:r>
            <a:r>
              <a:rPr lang="en-US" altLang="ja-JP" sz="2000" baseline="30000" dirty="0">
                <a:solidFill>
                  <a:srgbClr val="292934"/>
                </a:solidFill>
                <a:latin typeface="Calibri" charset="0"/>
              </a:rPr>
              <a:t>2</a:t>
            </a:r>
            <a:r>
              <a:rPr lang="en-US" altLang="ja-JP" sz="2000" dirty="0">
                <a:solidFill>
                  <a:srgbClr val="292934"/>
                </a:solidFill>
                <a:latin typeface="Calibri" charset="0"/>
              </a:rPr>
              <a:t>/sr/s</a:t>
            </a:r>
            <a:r>
              <a:rPr lang="en-US" altLang="ja-JP" sz="2000" dirty="0">
                <a:latin typeface="Calibri" charset="0"/>
              </a:rPr>
              <a:t>] (He</a:t>
            </a:r>
            <a:r>
              <a:rPr lang="en-US" altLang="ja-JP" sz="2000" dirty="0" smtClean="0">
                <a:latin typeface="Calibri" charset="0"/>
              </a:rPr>
              <a:t>)</a:t>
            </a:r>
          </a:p>
          <a:p>
            <a:pPr>
              <a:lnSpc>
                <a:spcPct val="80000"/>
              </a:lnSpc>
              <a:spcBef>
                <a:spcPct val="50000"/>
              </a:spcBef>
              <a:defRPr/>
            </a:pPr>
            <a:r>
              <a:rPr lang="en-US" altLang="ja-JP" sz="2000" dirty="0" smtClean="0">
                <a:latin typeface="Calibri" charset="0"/>
              </a:rPr>
              <a:t>geometrical factor : S</a:t>
            </a:r>
            <a:r>
              <a:rPr lang="en-US" altLang="ja-JP" sz="2000" baseline="-25000" dirty="0" smtClean="0">
                <a:latin typeface="Calibri" charset="0"/>
              </a:rPr>
              <a:t>0</a:t>
            </a:r>
            <a:r>
              <a:rPr lang="en-US" altLang="ja-JP" sz="2000" dirty="0" smtClean="0">
                <a:latin typeface="Calibri" charset="0"/>
              </a:rPr>
              <a:t>Ω</a:t>
            </a:r>
            <a:r>
              <a:rPr lang="en-US" altLang="ja-JP" sz="2000" baseline="-25000" dirty="0" smtClean="0">
                <a:latin typeface="Calibri" charset="0"/>
              </a:rPr>
              <a:t>0</a:t>
            </a:r>
            <a:r>
              <a:rPr lang="en-US" altLang="ja-JP" sz="2000" dirty="0" smtClean="0">
                <a:latin typeface="Calibri" charset="0"/>
              </a:rPr>
              <a:t> </a:t>
            </a:r>
            <a:r>
              <a:rPr lang="en-US" altLang="ja-JP" sz="2000" dirty="0">
                <a:latin typeface="Calibri" charset="0"/>
              </a:rPr>
              <a:t>= </a:t>
            </a:r>
            <a:r>
              <a:rPr lang="en-US" altLang="ja-JP" sz="2000" dirty="0" smtClean="0">
                <a:latin typeface="Calibri" charset="0"/>
              </a:rPr>
              <a:t>4π </a:t>
            </a:r>
            <a:r>
              <a:rPr lang="en-US" altLang="ja-JP" sz="2000" dirty="0">
                <a:latin typeface="Calibri" charset="0"/>
              </a:rPr>
              <a:t>(R</a:t>
            </a:r>
            <a:r>
              <a:rPr lang="en-US" altLang="ja-JP" sz="2000" baseline="-15000" dirty="0">
                <a:latin typeface="Calibri" charset="0"/>
              </a:rPr>
              <a:t>earth</a:t>
            </a:r>
            <a:r>
              <a:rPr lang="en-US" altLang="ja-JP" sz="2000" dirty="0">
                <a:latin typeface="Calibri" charset="0"/>
              </a:rPr>
              <a:t>+400,001 m)</a:t>
            </a:r>
            <a:r>
              <a:rPr lang="en-US" altLang="ja-JP" sz="2000" baseline="30000" dirty="0">
                <a:latin typeface="Calibri" charset="0"/>
              </a:rPr>
              <a:t>2</a:t>
            </a:r>
            <a:r>
              <a:rPr lang="en-US" altLang="ja-JP" sz="2000" dirty="0">
                <a:latin typeface="Calibri" charset="0"/>
              </a:rPr>
              <a:t>×π = 1.81×10</a:t>
            </a:r>
            <a:r>
              <a:rPr lang="en-US" altLang="ja-JP" sz="2000" baseline="30000" dirty="0">
                <a:latin typeface="Calibri" charset="0"/>
              </a:rPr>
              <a:t>15</a:t>
            </a:r>
            <a:r>
              <a:rPr lang="en-US" altLang="ja-JP" sz="2000" dirty="0">
                <a:latin typeface="Calibri" charset="0"/>
              </a:rPr>
              <a:t> [m</a:t>
            </a:r>
            <a:r>
              <a:rPr lang="en-US" altLang="ja-JP" sz="2000" baseline="30000" dirty="0">
                <a:latin typeface="Calibri" charset="0"/>
              </a:rPr>
              <a:t>2</a:t>
            </a:r>
            <a:r>
              <a:rPr lang="en-US" altLang="ja-JP" sz="2000" dirty="0">
                <a:latin typeface="Calibri" charset="0"/>
              </a:rPr>
              <a:t>sr</a:t>
            </a:r>
            <a:r>
              <a:rPr lang="en-US" altLang="ja-JP" sz="2000" dirty="0" smtClean="0">
                <a:latin typeface="Calibri" charset="0"/>
              </a:rPr>
              <a:t>]</a:t>
            </a:r>
          </a:p>
          <a:p>
            <a:pPr>
              <a:lnSpc>
                <a:spcPct val="80000"/>
              </a:lnSpc>
              <a:spcBef>
                <a:spcPct val="50000"/>
              </a:spcBef>
              <a:defRPr/>
            </a:pPr>
            <a:r>
              <a:rPr lang="en-US" altLang="ja-JP" sz="2000" dirty="0" smtClean="0">
                <a:latin typeface="Calibri" charset="0"/>
              </a:rPr>
              <a:t>corresponding time : </a:t>
            </a:r>
          </a:p>
          <a:p>
            <a:pPr>
              <a:lnSpc>
                <a:spcPct val="80000"/>
              </a:lnSpc>
              <a:spcBef>
                <a:spcPct val="50000"/>
              </a:spcBef>
              <a:defRPr/>
            </a:pPr>
            <a:r>
              <a:rPr lang="en-US" altLang="ja-JP" sz="2000" dirty="0" smtClean="0">
                <a:latin typeface="Calibri" charset="0"/>
              </a:rPr>
              <a:t>T</a:t>
            </a:r>
            <a:r>
              <a:rPr lang="en-US" altLang="ja-JP" sz="2000" baseline="-25000" dirty="0" smtClean="0">
                <a:latin typeface="Calibri" charset="0"/>
              </a:rPr>
              <a:t>0</a:t>
            </a:r>
            <a:r>
              <a:rPr lang="en-US" altLang="ja-JP" sz="2000" dirty="0" smtClean="0">
                <a:latin typeface="Calibri" charset="0"/>
              </a:rPr>
              <a:t> </a:t>
            </a:r>
            <a:r>
              <a:rPr lang="en-US" altLang="ja-JP" sz="2000" dirty="0">
                <a:latin typeface="Calibri" charset="0"/>
              </a:rPr>
              <a:t>= N</a:t>
            </a:r>
            <a:r>
              <a:rPr lang="en-US" altLang="ja-JP" sz="2000" baseline="-25000" dirty="0">
                <a:latin typeface="Calibri" charset="0"/>
              </a:rPr>
              <a:t>0</a:t>
            </a:r>
            <a:r>
              <a:rPr lang="en-US" altLang="ja-JP" sz="2000" dirty="0">
                <a:latin typeface="Calibri" charset="0"/>
              </a:rPr>
              <a:t> / F / </a:t>
            </a:r>
            <a:r>
              <a:rPr lang="en-US" altLang="ja-JP" sz="2000" dirty="0" smtClean="0">
                <a:latin typeface="Calibri" charset="0"/>
              </a:rPr>
              <a:t>S</a:t>
            </a:r>
            <a:r>
              <a:rPr lang="en-US" altLang="ja-JP" sz="2000" baseline="-25000" dirty="0" smtClean="0">
                <a:latin typeface="Calibri" charset="0"/>
              </a:rPr>
              <a:t>0</a:t>
            </a:r>
            <a:r>
              <a:rPr lang="en-US" altLang="ja-JP" sz="2000" dirty="0" smtClean="0">
                <a:latin typeface="Calibri" charset="0"/>
              </a:rPr>
              <a:t>Ω</a:t>
            </a:r>
            <a:r>
              <a:rPr lang="en-US" altLang="ja-JP" sz="2000" baseline="-25000" dirty="0" smtClean="0">
                <a:latin typeface="Calibri" charset="0"/>
              </a:rPr>
              <a:t>0</a:t>
            </a:r>
            <a:r>
              <a:rPr lang="en-US" altLang="ja-JP" sz="2000" dirty="0" smtClean="0">
                <a:latin typeface="Calibri" charset="0"/>
              </a:rPr>
              <a:t> </a:t>
            </a:r>
            <a:r>
              <a:rPr lang="en-US" altLang="ja-JP" sz="2000" dirty="0">
                <a:latin typeface="Calibri" charset="0"/>
              </a:rPr>
              <a:t>= </a:t>
            </a:r>
            <a:r>
              <a:rPr lang="en-US" altLang="ja-JP" sz="2000" dirty="0" smtClean="0">
                <a:latin typeface="Calibri" charset="0"/>
              </a:rPr>
              <a:t>7.15×</a:t>
            </a:r>
            <a:r>
              <a:rPr lang="en-US" altLang="ja-JP" sz="2000" dirty="0">
                <a:latin typeface="Calibri" charset="0"/>
              </a:rPr>
              <a:t>10</a:t>
            </a:r>
            <a:r>
              <a:rPr lang="en-US" altLang="ja-JP" sz="2000" baseline="30000" dirty="0">
                <a:latin typeface="Calibri" charset="0"/>
              </a:rPr>
              <a:t>-11</a:t>
            </a:r>
            <a:r>
              <a:rPr lang="en-US" altLang="ja-JP" sz="2000" dirty="0">
                <a:latin typeface="Calibri" charset="0"/>
              </a:rPr>
              <a:t> [s] (proton), </a:t>
            </a:r>
            <a:r>
              <a:rPr lang="en-US" altLang="ja-JP" sz="2000" dirty="0" smtClean="0">
                <a:latin typeface="Calibri" charset="0"/>
              </a:rPr>
              <a:t>4.20×</a:t>
            </a:r>
            <a:r>
              <a:rPr lang="en-US" altLang="ja-JP" sz="2000" dirty="0">
                <a:latin typeface="Calibri" charset="0"/>
              </a:rPr>
              <a:t>10</a:t>
            </a:r>
            <a:r>
              <a:rPr lang="en-US" altLang="ja-JP" sz="2000" baseline="30000" dirty="0">
                <a:latin typeface="Calibri" charset="0"/>
              </a:rPr>
              <a:t>-11</a:t>
            </a:r>
            <a:r>
              <a:rPr lang="en-US" altLang="ja-JP" sz="2000" dirty="0">
                <a:latin typeface="Calibri" charset="0"/>
              </a:rPr>
              <a:t> [s] (He</a:t>
            </a:r>
            <a:r>
              <a:rPr lang="en-US" altLang="ja-JP" sz="2000" dirty="0" smtClean="0">
                <a:latin typeface="Calibri" charset="0"/>
              </a:rPr>
              <a:t>)</a:t>
            </a:r>
            <a:endParaRPr lang="en-US" altLang="ja-JP" sz="2000" dirty="0">
              <a:latin typeface="Calibri" charset="0"/>
            </a:endParaRPr>
          </a:p>
        </p:txBody>
      </p:sp>
    </p:spTree>
    <p:extLst>
      <p:ext uri="{BB962C8B-B14F-4D97-AF65-F5344CB8AC3E}">
        <p14:creationId xmlns:p14="http://schemas.microsoft.com/office/powerpoint/2010/main" val="25066596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descr="flux_h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2880" y="3914543"/>
            <a:ext cx="4428478" cy="3003221"/>
          </a:xfrm>
          <a:prstGeom prst="rect">
            <a:avLst/>
          </a:prstGeom>
        </p:spPr>
      </p:pic>
      <p:pic>
        <p:nvPicPr>
          <p:cNvPr id="20" name="図 19" descr="flux_pro.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39" y="3913963"/>
            <a:ext cx="4429291" cy="3003772"/>
          </a:xfrm>
          <a:prstGeom prst="rect">
            <a:avLst/>
          </a:prstGeom>
        </p:spPr>
      </p:pic>
      <p:sp>
        <p:nvSpPr>
          <p:cNvPr id="21" name="テキスト ボックス 20"/>
          <p:cNvSpPr txBox="1"/>
          <p:nvPr/>
        </p:nvSpPr>
        <p:spPr>
          <a:xfrm>
            <a:off x="1043608" y="6014438"/>
            <a:ext cx="1196643" cy="369332"/>
          </a:xfrm>
          <a:prstGeom prst="rect">
            <a:avLst/>
          </a:prstGeom>
          <a:noFill/>
        </p:spPr>
        <p:txBody>
          <a:bodyPr wrap="square" rtlCol="0">
            <a:spAutoFit/>
          </a:bodyPr>
          <a:lstStyle/>
          <a:p>
            <a:r>
              <a:rPr kumimoji="1" lang="en-US" altLang="ja-JP" dirty="0" smtClean="0"/>
              <a:t>Proton</a:t>
            </a:r>
            <a:endParaRPr kumimoji="1" lang="ja-JP" altLang="en-US" dirty="0"/>
          </a:p>
        </p:txBody>
      </p:sp>
      <p:sp>
        <p:nvSpPr>
          <p:cNvPr id="22" name="テキスト ボックス 21"/>
          <p:cNvSpPr txBox="1"/>
          <p:nvPr/>
        </p:nvSpPr>
        <p:spPr>
          <a:xfrm>
            <a:off x="5292080" y="4031319"/>
            <a:ext cx="1196643" cy="369332"/>
          </a:xfrm>
          <a:prstGeom prst="rect">
            <a:avLst/>
          </a:prstGeom>
          <a:noFill/>
        </p:spPr>
        <p:txBody>
          <a:bodyPr wrap="square" rtlCol="0">
            <a:spAutoFit/>
          </a:bodyPr>
          <a:lstStyle/>
          <a:p>
            <a:r>
              <a:rPr lang="en-US" altLang="ja-JP" dirty="0" smtClean="0"/>
              <a:t>He</a:t>
            </a:r>
            <a:endParaRPr kumimoji="1" lang="ja-JP" altLang="en-US" dirty="0"/>
          </a:p>
        </p:txBody>
      </p:sp>
      <p:sp>
        <p:nvSpPr>
          <p:cNvPr id="51207" name="Text Box 7"/>
          <p:cNvSpPr txBox="1">
            <a:spLocks noChangeArrowheads="1"/>
          </p:cNvSpPr>
          <p:nvPr/>
        </p:nvSpPr>
        <p:spPr bwMode="auto">
          <a:xfrm>
            <a:off x="179512" y="836712"/>
            <a:ext cx="8713092" cy="317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1.4. </a:t>
            </a:r>
            <a:r>
              <a:rPr lang="en-US" altLang="ja-JP" sz="2400" dirty="0">
                <a:latin typeface="Calibri" charset="0"/>
              </a:rPr>
              <a:t>F</a:t>
            </a:r>
            <a:r>
              <a:rPr lang="en-US" altLang="ja-JP" sz="2400" dirty="0" smtClean="0">
                <a:latin typeface="Calibri" charset="0"/>
              </a:rPr>
              <a:t>lux of primary &amp; albedo particles on the ISS orbit</a:t>
            </a:r>
          </a:p>
          <a:p>
            <a:pPr marL="342900" lvl="0" indent="-342900" defTabSz="914400" fontAlgn="base">
              <a:spcBef>
                <a:spcPct val="50000"/>
              </a:spcBef>
              <a:spcAft>
                <a:spcPct val="0"/>
              </a:spcAft>
              <a:buFontTx/>
              <a:buChar char="-"/>
              <a:defRPr/>
            </a:pPr>
            <a:r>
              <a:rPr lang="en-US" altLang="ja-JP" sz="1900" dirty="0" smtClean="0">
                <a:solidFill>
                  <a:prstClr val="black"/>
                </a:solidFill>
                <a:latin typeface="Calibri" charset="0"/>
                <a:ea typeface="ＭＳ Ｐゴシック" charset="0"/>
                <a:cs typeface="ＭＳ Ｐゴシック" charset="0"/>
              </a:rPr>
              <a:t>Simulation code : ATMNC3 </a:t>
            </a:r>
          </a:p>
          <a:p>
            <a:pPr marL="342900" lvl="0" indent="-342900" defTabSz="914400" fontAlgn="base">
              <a:lnSpc>
                <a:spcPct val="60000"/>
              </a:lnSpc>
              <a:spcBef>
                <a:spcPct val="50000"/>
              </a:spcBef>
              <a:spcAft>
                <a:spcPct val="0"/>
              </a:spcAft>
              <a:buFontTx/>
              <a:buChar char="-"/>
              <a:defRPr/>
            </a:pPr>
            <a:r>
              <a:rPr lang="en-US" altLang="ja-JP" sz="1900" dirty="0" smtClean="0">
                <a:solidFill>
                  <a:prstClr val="black"/>
                </a:solidFill>
                <a:latin typeface="Calibri" charset="0"/>
                <a:ea typeface="ＭＳ Ｐゴシック" charset="0"/>
                <a:cs typeface="ＭＳ Ｐゴシック" charset="0"/>
              </a:rPr>
              <a:t>Atmospheric structure model : US-standard 1976</a:t>
            </a:r>
          </a:p>
          <a:p>
            <a:pPr marL="342900" lvl="0" indent="-342900" defTabSz="914400" fontAlgn="base">
              <a:lnSpc>
                <a:spcPct val="60000"/>
              </a:lnSpc>
              <a:spcBef>
                <a:spcPct val="50000"/>
              </a:spcBef>
              <a:spcAft>
                <a:spcPct val="0"/>
              </a:spcAft>
              <a:buFontTx/>
              <a:buChar char="-"/>
              <a:defRPr/>
            </a:pPr>
            <a:r>
              <a:rPr lang="en-US" altLang="ja-JP" sz="1900" dirty="0" smtClean="0">
                <a:solidFill>
                  <a:prstClr val="black"/>
                </a:solidFill>
                <a:latin typeface="Calibri" charset="0"/>
                <a:ea typeface="ＭＳ Ｐゴシック" charset="0"/>
                <a:cs typeface="ＭＳ Ｐゴシック" charset="0"/>
              </a:rPr>
              <a:t>Geomagnetic field model : IGRF2010</a:t>
            </a:r>
          </a:p>
          <a:p>
            <a:pPr marL="342900" lvl="0" indent="-342900" defTabSz="914400" fontAlgn="base">
              <a:lnSpc>
                <a:spcPct val="60000"/>
              </a:lnSpc>
              <a:spcBef>
                <a:spcPct val="50000"/>
              </a:spcBef>
              <a:spcAft>
                <a:spcPct val="0"/>
              </a:spcAft>
              <a:buFontTx/>
              <a:buChar char="-"/>
              <a:defRPr/>
            </a:pPr>
            <a:r>
              <a:rPr lang="en-US" altLang="ja-JP" sz="1900" dirty="0" smtClean="0">
                <a:solidFill>
                  <a:prstClr val="black"/>
                </a:solidFill>
                <a:latin typeface="Calibri" charset="0"/>
                <a:ea typeface="ＭＳ Ｐゴシック" charset="0"/>
                <a:cs typeface="ＭＳ Ｐゴシック" charset="0"/>
              </a:rPr>
              <a:t>Minimum energy of incident particles : 10 MeV (p), 100 MeV/n (He)</a:t>
            </a:r>
          </a:p>
          <a:p>
            <a:pPr marL="342900" lvl="0" indent="-342900" defTabSz="914400" fontAlgn="base">
              <a:lnSpc>
                <a:spcPct val="60000"/>
              </a:lnSpc>
              <a:spcBef>
                <a:spcPct val="50000"/>
              </a:spcBef>
              <a:spcAft>
                <a:spcPct val="0"/>
              </a:spcAft>
              <a:buFontTx/>
              <a:buChar char="-"/>
              <a:defRPr/>
            </a:pPr>
            <a:r>
              <a:rPr lang="en-US" altLang="ja-JP" sz="1900" dirty="0" smtClean="0">
                <a:solidFill>
                  <a:prstClr val="black"/>
                </a:solidFill>
                <a:latin typeface="Calibri" charset="0"/>
                <a:ea typeface="ＭＳ Ｐゴシック" charset="0"/>
                <a:cs typeface="ＭＳ Ｐゴシック" charset="0"/>
              </a:rPr>
              <a:t>Minimum </a:t>
            </a:r>
            <a:r>
              <a:rPr lang="en-US" altLang="ja-JP" sz="1900" dirty="0">
                <a:solidFill>
                  <a:prstClr val="black"/>
                </a:solidFill>
                <a:latin typeface="Calibri" charset="0"/>
                <a:ea typeface="ＭＳ Ｐゴシック" charset="0"/>
                <a:cs typeface="ＭＳ Ｐゴシック" charset="0"/>
              </a:rPr>
              <a:t>hadron/elemag interaction energy : 20 </a:t>
            </a:r>
            <a:r>
              <a:rPr lang="en-US" altLang="ja-JP" sz="1900" dirty="0" smtClean="0">
                <a:solidFill>
                  <a:prstClr val="black"/>
                </a:solidFill>
                <a:latin typeface="Calibri" charset="0"/>
                <a:ea typeface="ＭＳ Ｐゴシック" charset="0"/>
                <a:cs typeface="ＭＳ Ｐゴシック" charset="0"/>
              </a:rPr>
              <a:t>MeV </a:t>
            </a:r>
            <a:r>
              <a:rPr lang="en-US" altLang="ja-JP" sz="1900" dirty="0">
                <a:solidFill>
                  <a:prstClr val="black"/>
                </a:solidFill>
                <a:latin typeface="Calibri" charset="0"/>
                <a:ea typeface="ＭＳ Ｐゴシック" charset="0"/>
                <a:cs typeface="ＭＳ Ｐゴシック" charset="0"/>
              </a:rPr>
              <a:t>(p), 200 MeV/n (He)</a:t>
            </a:r>
          </a:p>
          <a:p>
            <a:pPr marL="342900" lvl="0" indent="-342900" defTabSz="914400" fontAlgn="base">
              <a:lnSpc>
                <a:spcPct val="60000"/>
              </a:lnSpc>
              <a:spcBef>
                <a:spcPct val="50000"/>
              </a:spcBef>
              <a:spcAft>
                <a:spcPct val="0"/>
              </a:spcAft>
              <a:buFontTx/>
              <a:buChar char="-"/>
              <a:defRPr/>
            </a:pPr>
            <a:r>
              <a:rPr lang="en-US" altLang="ja-JP" sz="1900" dirty="0">
                <a:solidFill>
                  <a:prstClr val="black"/>
                </a:solidFill>
                <a:latin typeface="Calibri" charset="0"/>
                <a:ea typeface="ＭＳ Ｐゴシック" charset="0"/>
                <a:cs typeface="ＭＳ Ｐゴシック" charset="0"/>
              </a:rPr>
              <a:t>Incident altitude : 400.001 km </a:t>
            </a:r>
          </a:p>
          <a:p>
            <a:pPr marL="342900" lvl="0" indent="-342900" defTabSz="914400" fontAlgn="base">
              <a:lnSpc>
                <a:spcPct val="60000"/>
              </a:lnSpc>
              <a:spcBef>
                <a:spcPct val="50000"/>
              </a:spcBef>
              <a:spcAft>
                <a:spcPct val="0"/>
              </a:spcAft>
              <a:buFontTx/>
              <a:buChar char="-"/>
              <a:defRPr/>
            </a:pPr>
            <a:r>
              <a:rPr lang="en-US" altLang="ja-JP" sz="1900" dirty="0" smtClean="0">
                <a:solidFill>
                  <a:prstClr val="black"/>
                </a:solidFill>
                <a:latin typeface="Calibri" charset="0"/>
                <a:ea typeface="ＭＳ Ｐゴシック" charset="0"/>
                <a:cs typeface="ＭＳ Ｐゴシック" charset="0"/>
              </a:rPr>
              <a:t>Output </a:t>
            </a:r>
            <a:r>
              <a:rPr lang="en-US" altLang="ja-JP" sz="1900" dirty="0">
                <a:solidFill>
                  <a:prstClr val="black"/>
                </a:solidFill>
                <a:latin typeface="Calibri" charset="0"/>
                <a:ea typeface="ＭＳ Ｐゴシック" charset="0"/>
                <a:cs typeface="ＭＳ Ｐゴシック" charset="0"/>
              </a:rPr>
              <a:t>: momentum, position (x, y, z)</a:t>
            </a:r>
          </a:p>
          <a:p>
            <a:pPr lvl="0" defTabSz="914400" fontAlgn="base">
              <a:lnSpc>
                <a:spcPct val="60000"/>
              </a:lnSpc>
              <a:spcBef>
                <a:spcPct val="50000"/>
              </a:spcBef>
              <a:spcAft>
                <a:spcPct val="0"/>
              </a:spcAft>
              <a:defRPr/>
            </a:pPr>
            <a:r>
              <a:rPr lang="en-US" altLang="ja-JP" sz="1900" dirty="0">
                <a:solidFill>
                  <a:prstClr val="black"/>
                </a:solidFill>
                <a:latin typeface="Calibri" charset="0"/>
                <a:ea typeface="ＭＳ Ｐゴシック" charset="0"/>
                <a:cs typeface="ＭＳ Ｐゴシック" charset="0"/>
              </a:rPr>
              <a:t>                      of particles which reach to the altitude of 400.000 </a:t>
            </a:r>
            <a:r>
              <a:rPr lang="en-US" altLang="ja-JP" sz="1900" dirty="0" smtClean="0">
                <a:solidFill>
                  <a:prstClr val="black"/>
                </a:solidFill>
                <a:latin typeface="Calibri" charset="0"/>
                <a:ea typeface="ＭＳ Ｐゴシック" charset="0"/>
                <a:cs typeface="ＭＳ Ｐゴシック" charset="0"/>
              </a:rPr>
              <a:t>km</a:t>
            </a:r>
            <a:endParaRPr lang="en-US" altLang="ja-JP" sz="1900" dirty="0">
              <a:solidFill>
                <a:prstClr val="black"/>
              </a:solidFill>
              <a:latin typeface="Calibri" charset="0"/>
              <a:ea typeface="ＭＳ Ｐゴシック" charset="0"/>
              <a:cs typeface="ＭＳ Ｐゴシック" charset="0"/>
            </a:endParaRPr>
          </a:p>
        </p:txBody>
      </p:sp>
      <p:sp>
        <p:nvSpPr>
          <p:cNvPr id="9"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1. Simulation data</a:t>
            </a:r>
            <a:endParaRPr lang="en-US" altLang="ja-JP" sz="3200" dirty="0">
              <a:latin typeface="Calibri" charset="0"/>
            </a:endParaRPr>
          </a:p>
        </p:txBody>
      </p:sp>
    </p:spTree>
    <p:extLst>
      <p:ext uri="{BB962C8B-B14F-4D97-AF65-F5344CB8AC3E}">
        <p14:creationId xmlns:p14="http://schemas.microsoft.com/office/powerpoint/2010/main" val="136422101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179512" y="836712"/>
            <a:ext cx="8713092" cy="2416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1.5. Calculation of the detector-response </a:t>
            </a:r>
          </a:p>
          <a:p>
            <a:pPr marL="342900" lvl="0" indent="-342900" defTabSz="914400" fontAlgn="base">
              <a:spcBef>
                <a:spcPct val="50000"/>
              </a:spcBef>
              <a:spcAft>
                <a:spcPct val="0"/>
              </a:spcAft>
              <a:buFontTx/>
              <a:buChar char="-"/>
              <a:defRPr/>
            </a:pPr>
            <a:r>
              <a:rPr lang="en-US" altLang="ja-JP" sz="2000" dirty="0" smtClean="0">
                <a:latin typeface="Calibri" charset="0"/>
              </a:rPr>
              <a:t>Simulation code : EPICS</a:t>
            </a:r>
          </a:p>
          <a:p>
            <a:pPr marL="342900" lvl="0" indent="-342900" defTabSz="914400" fontAlgn="base">
              <a:lnSpc>
                <a:spcPct val="70000"/>
              </a:lnSpc>
              <a:spcBef>
                <a:spcPct val="50000"/>
              </a:spcBef>
              <a:spcAft>
                <a:spcPct val="0"/>
              </a:spcAft>
              <a:buFontTx/>
              <a:buChar char="-"/>
              <a:defRPr/>
            </a:pPr>
            <a:r>
              <a:rPr lang="en-US" altLang="ja-JP" sz="2000" dirty="0" smtClean="0">
                <a:latin typeface="Calibri" charset="0"/>
              </a:rPr>
              <a:t>Incident surface : sphere around the detector (radius 0.48 m)</a:t>
            </a:r>
          </a:p>
          <a:p>
            <a:pPr marL="342900" lvl="0" indent="-342900" defTabSz="914400" fontAlgn="base">
              <a:lnSpc>
                <a:spcPct val="70000"/>
              </a:lnSpc>
              <a:spcBef>
                <a:spcPct val="50000"/>
              </a:spcBef>
              <a:spcAft>
                <a:spcPct val="0"/>
              </a:spcAft>
              <a:buFontTx/>
              <a:buChar char="-"/>
              <a:defRPr/>
            </a:pPr>
            <a:r>
              <a:rPr lang="en-US" altLang="ja-JP" sz="2000" dirty="0" smtClean="0">
                <a:latin typeface="Calibri" charset="0"/>
              </a:rPr>
              <a:t>Incident direction : as recorded by ATMNC3 </a:t>
            </a:r>
          </a:p>
          <a:p>
            <a:pPr marL="342900" lvl="0" indent="-342900" defTabSz="914400" fontAlgn="base">
              <a:lnSpc>
                <a:spcPct val="70000"/>
              </a:lnSpc>
              <a:spcBef>
                <a:spcPct val="50000"/>
              </a:spcBef>
              <a:spcAft>
                <a:spcPct val="0"/>
              </a:spcAft>
              <a:buFontTx/>
              <a:buChar char="-"/>
              <a:defRPr/>
            </a:pPr>
            <a:r>
              <a:rPr lang="en-US" altLang="ja-JP" sz="2000" dirty="0" smtClean="0">
                <a:latin typeface="Calibri" charset="0"/>
              </a:rPr>
              <a:t>Incident position : </a:t>
            </a:r>
          </a:p>
          <a:p>
            <a:pPr lvl="0" defTabSz="914400" fontAlgn="base">
              <a:lnSpc>
                <a:spcPct val="70000"/>
              </a:lnSpc>
              <a:spcBef>
                <a:spcPct val="50000"/>
              </a:spcBef>
              <a:spcAft>
                <a:spcPct val="0"/>
              </a:spcAft>
              <a:defRPr/>
            </a:pPr>
            <a:r>
              <a:rPr lang="en-US" altLang="ja-JP" sz="2000" dirty="0">
                <a:latin typeface="Calibri" charset="0"/>
              </a:rPr>
              <a:t> </a:t>
            </a:r>
            <a:r>
              <a:rPr lang="en-US" altLang="ja-JP" sz="2000" dirty="0" smtClean="0">
                <a:latin typeface="Calibri" charset="0"/>
              </a:rPr>
              <a:t>     as the particle pass a random point in a cross section of the sphere</a:t>
            </a:r>
          </a:p>
        </p:txBody>
      </p:sp>
      <p:sp>
        <p:nvSpPr>
          <p:cNvPr id="39"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1. Simulation data</a:t>
            </a:r>
            <a:endParaRPr lang="en-US" altLang="ja-JP" sz="3200" dirty="0">
              <a:latin typeface="Calibri" charset="0"/>
            </a:endParaRPr>
          </a:p>
        </p:txBody>
      </p:sp>
      <p:grpSp>
        <p:nvGrpSpPr>
          <p:cNvPr id="38" name="図形グループ 37"/>
          <p:cNvGrpSpPr/>
          <p:nvPr/>
        </p:nvGrpSpPr>
        <p:grpSpPr>
          <a:xfrm>
            <a:off x="4362821" y="3763535"/>
            <a:ext cx="4142946" cy="2748109"/>
            <a:chOff x="4740926" y="4070222"/>
            <a:chExt cx="3451079" cy="2232248"/>
          </a:xfrm>
        </p:grpSpPr>
        <p:pic>
          <p:nvPicPr>
            <p:cNvPr id="40" name="Picture 2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6990" y="4502270"/>
              <a:ext cx="1526494"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円/楕円 43"/>
            <p:cNvSpPr/>
            <p:nvPr/>
          </p:nvSpPr>
          <p:spPr>
            <a:xfrm>
              <a:off x="4956950" y="4070222"/>
              <a:ext cx="2304256" cy="2232248"/>
            </a:xfrm>
            <a:prstGeom prst="ellipse">
              <a:avLst/>
            </a:prstGeom>
            <a:noFill/>
            <a:ln w="190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5" name="円/楕円 44"/>
            <p:cNvSpPr/>
            <p:nvPr/>
          </p:nvSpPr>
          <p:spPr>
            <a:xfrm rot="1540587">
              <a:off x="4935794" y="4885278"/>
              <a:ext cx="2268256" cy="701564"/>
            </a:xfrm>
            <a:prstGeom prst="ellipse">
              <a:avLst/>
            </a:prstGeom>
            <a:solidFill>
              <a:schemeClr val="accent2">
                <a:alpha val="20000"/>
              </a:schemeClr>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46" name="直線矢印コネクタ 45"/>
            <p:cNvCxnSpPr/>
            <p:nvPr/>
          </p:nvCxnSpPr>
          <p:spPr>
            <a:xfrm flipH="1">
              <a:off x="5388998" y="4430262"/>
              <a:ext cx="360040" cy="57606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直線矢印コネクタ 46"/>
            <p:cNvCxnSpPr/>
            <p:nvPr/>
          </p:nvCxnSpPr>
          <p:spPr>
            <a:xfrm flipH="1">
              <a:off x="6037070" y="4790302"/>
              <a:ext cx="360040" cy="57606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直線矢印コネクタ 47"/>
            <p:cNvCxnSpPr/>
            <p:nvPr/>
          </p:nvCxnSpPr>
          <p:spPr>
            <a:xfrm flipH="1">
              <a:off x="6685142" y="5078334"/>
              <a:ext cx="360040" cy="57606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9" name="直線矢印コネクタ 48"/>
            <p:cNvCxnSpPr/>
            <p:nvPr/>
          </p:nvCxnSpPr>
          <p:spPr>
            <a:xfrm flipH="1">
              <a:off x="4740926" y="4646286"/>
              <a:ext cx="360040" cy="576064"/>
            </a:xfrm>
            <a:prstGeom prst="straightConnector1">
              <a:avLst/>
            </a:prstGeom>
            <a:ln w="19050"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0" name="直線矢印コネクタ 49"/>
            <p:cNvCxnSpPr/>
            <p:nvPr/>
          </p:nvCxnSpPr>
          <p:spPr>
            <a:xfrm flipH="1">
              <a:off x="7081374" y="5222350"/>
              <a:ext cx="360040" cy="576064"/>
            </a:xfrm>
            <a:prstGeom prst="straightConnector1">
              <a:avLst/>
            </a:prstGeom>
            <a:ln w="19050"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1" name="直線矢印コネクタ 50"/>
            <p:cNvCxnSpPr/>
            <p:nvPr/>
          </p:nvCxnSpPr>
          <p:spPr>
            <a:xfrm flipH="1">
              <a:off x="4740926" y="5222350"/>
              <a:ext cx="2700296" cy="0"/>
            </a:xfrm>
            <a:prstGeom prst="straightConnector1">
              <a:avLst/>
            </a:prstGeom>
            <a:ln w="19050" cmpd="sng">
              <a:solidFill>
                <a:schemeClr val="accent2"/>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2" name="直線矢印コネクタ 51"/>
            <p:cNvCxnSpPr>
              <a:stCxn id="44" idx="4"/>
            </p:cNvCxnSpPr>
            <p:nvPr/>
          </p:nvCxnSpPr>
          <p:spPr>
            <a:xfrm flipH="1" flipV="1">
              <a:off x="6099458" y="4070222"/>
              <a:ext cx="9620" cy="2232248"/>
            </a:xfrm>
            <a:prstGeom prst="straightConnector1">
              <a:avLst/>
            </a:prstGeom>
            <a:ln w="19050"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3" name="テキスト ボックス 52"/>
            <p:cNvSpPr txBox="1"/>
            <p:nvPr/>
          </p:nvSpPr>
          <p:spPr>
            <a:xfrm>
              <a:off x="6082581" y="4718294"/>
              <a:ext cx="386537" cy="275002"/>
            </a:xfrm>
            <a:prstGeom prst="rect">
              <a:avLst/>
            </a:prstGeom>
            <a:noFill/>
          </p:spPr>
          <p:txBody>
            <a:bodyPr wrap="square" rtlCol="0">
              <a:spAutoFit/>
            </a:bodyPr>
            <a:lstStyle/>
            <a:p>
              <a:r>
                <a:rPr lang="en-US" altLang="ja-JP" sz="1600" i="1" dirty="0" smtClean="0">
                  <a:latin typeface="Times"/>
                  <a:cs typeface="Times"/>
                </a:rPr>
                <a:t>θ</a:t>
              </a:r>
              <a:endParaRPr kumimoji="1" lang="ja-JP" altLang="en-US" sz="1600" i="1" dirty="0">
                <a:latin typeface="Times"/>
                <a:cs typeface="Times"/>
              </a:endParaRPr>
            </a:p>
          </p:txBody>
        </p:sp>
        <p:sp>
          <p:nvSpPr>
            <p:cNvPr id="54" name="テキスト ボックス 53"/>
            <p:cNvSpPr txBox="1"/>
            <p:nvPr/>
          </p:nvSpPr>
          <p:spPr>
            <a:xfrm>
              <a:off x="7183893" y="4070222"/>
              <a:ext cx="1008112" cy="307777"/>
            </a:xfrm>
            <a:prstGeom prst="rect">
              <a:avLst/>
            </a:prstGeom>
            <a:noFill/>
          </p:spPr>
          <p:txBody>
            <a:bodyPr wrap="square" rtlCol="0">
              <a:spAutoFit/>
            </a:bodyPr>
            <a:lstStyle/>
            <a:p>
              <a:r>
                <a:rPr kumimoji="1" lang="en-US" altLang="ja-JP" dirty="0" smtClean="0">
                  <a:solidFill>
                    <a:schemeClr val="accent2"/>
                  </a:solidFill>
                </a:rPr>
                <a:t>r = 48 cm</a:t>
              </a:r>
              <a:endParaRPr kumimoji="1" lang="ja-JP" altLang="en-US" dirty="0">
                <a:solidFill>
                  <a:schemeClr val="accent2"/>
                </a:solidFill>
              </a:endParaRPr>
            </a:p>
          </p:txBody>
        </p:sp>
      </p:grpSp>
      <p:pic>
        <p:nvPicPr>
          <p:cNvPr id="55" name="図 54"/>
          <p:cNvPicPr>
            <a:picLocks noChangeAspect="1"/>
          </p:cNvPicPr>
          <p:nvPr/>
        </p:nvPicPr>
        <p:blipFill>
          <a:blip r:embed="rId4"/>
          <a:stretch>
            <a:fillRect/>
          </a:stretch>
        </p:blipFill>
        <p:spPr>
          <a:xfrm>
            <a:off x="1664141" y="4301071"/>
            <a:ext cx="1622800" cy="1629952"/>
          </a:xfrm>
          <a:prstGeom prst="rect">
            <a:avLst/>
          </a:prstGeom>
        </p:spPr>
      </p:pic>
      <p:sp>
        <p:nvSpPr>
          <p:cNvPr id="56" name="円/楕円 55"/>
          <p:cNvSpPr/>
          <p:nvPr/>
        </p:nvSpPr>
        <p:spPr>
          <a:xfrm>
            <a:off x="1199351" y="3869967"/>
            <a:ext cx="2580561" cy="2591934"/>
          </a:xfrm>
          <a:prstGeom prst="ellipse">
            <a:avLst/>
          </a:prstGeom>
          <a:solidFill>
            <a:schemeClr val="accent1">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57" name="直線コネクタ 56"/>
          <p:cNvCxnSpPr/>
          <p:nvPr/>
        </p:nvCxnSpPr>
        <p:spPr>
          <a:xfrm>
            <a:off x="2465004" y="3701281"/>
            <a:ext cx="18173" cy="3016589"/>
          </a:xfrm>
          <a:prstGeom prst="line">
            <a:avLst/>
          </a:prstGeom>
          <a:ln w="9525">
            <a:solidFill>
              <a:srgbClr val="404040"/>
            </a:solidFill>
            <a:prstDash val="dash"/>
          </a:ln>
        </p:spPr>
        <p:style>
          <a:lnRef idx="2">
            <a:schemeClr val="accent1"/>
          </a:lnRef>
          <a:fillRef idx="0">
            <a:schemeClr val="accent1"/>
          </a:fillRef>
          <a:effectRef idx="1">
            <a:schemeClr val="accent1"/>
          </a:effectRef>
          <a:fontRef idx="minor">
            <a:schemeClr val="tx1"/>
          </a:fontRef>
        </p:style>
      </p:cxnSp>
      <p:cxnSp>
        <p:nvCxnSpPr>
          <p:cNvPr id="58" name="直線コネクタ 57"/>
          <p:cNvCxnSpPr/>
          <p:nvPr/>
        </p:nvCxnSpPr>
        <p:spPr>
          <a:xfrm>
            <a:off x="1421126" y="4428286"/>
            <a:ext cx="989454" cy="726869"/>
          </a:xfrm>
          <a:prstGeom prst="line">
            <a:avLst/>
          </a:prstGeom>
          <a:ln w="9525">
            <a:solidFill>
              <a:srgbClr val="404040"/>
            </a:solidFill>
            <a:prstDash val="dash"/>
          </a:ln>
        </p:spPr>
        <p:style>
          <a:lnRef idx="2">
            <a:schemeClr val="accent1"/>
          </a:lnRef>
          <a:fillRef idx="0">
            <a:schemeClr val="accent1"/>
          </a:fillRef>
          <a:effectRef idx="1">
            <a:schemeClr val="accent1"/>
          </a:effectRef>
          <a:fontRef idx="minor">
            <a:schemeClr val="tx1"/>
          </a:fontRef>
        </p:style>
      </p:cxnSp>
      <p:sp>
        <p:nvSpPr>
          <p:cNvPr id="59" name="テキスト ボックス 58"/>
          <p:cNvSpPr txBox="1"/>
          <p:nvPr/>
        </p:nvSpPr>
        <p:spPr>
          <a:xfrm>
            <a:off x="2103506" y="4693151"/>
            <a:ext cx="508844" cy="338554"/>
          </a:xfrm>
          <a:prstGeom prst="rect">
            <a:avLst/>
          </a:prstGeom>
          <a:noFill/>
        </p:spPr>
        <p:txBody>
          <a:bodyPr wrap="square" rtlCol="0">
            <a:spAutoFit/>
          </a:bodyPr>
          <a:lstStyle/>
          <a:p>
            <a:r>
              <a:rPr kumimoji="1" lang="en-US" altLang="ja-JP" sz="1600" dirty="0" smtClean="0">
                <a:latin typeface="Times"/>
                <a:cs typeface="Times"/>
              </a:rPr>
              <a:t>Φ</a:t>
            </a:r>
            <a:endParaRPr kumimoji="1" lang="ja-JP" altLang="en-US" sz="1600" dirty="0">
              <a:latin typeface="Times"/>
              <a:cs typeface="Times"/>
            </a:endParaRPr>
          </a:p>
        </p:txBody>
      </p:sp>
      <p:sp>
        <p:nvSpPr>
          <p:cNvPr id="60" name="テキスト ボックス 59"/>
          <p:cNvSpPr txBox="1"/>
          <p:nvPr/>
        </p:nvSpPr>
        <p:spPr>
          <a:xfrm>
            <a:off x="418353" y="3763535"/>
            <a:ext cx="1245788" cy="646331"/>
          </a:xfrm>
          <a:prstGeom prst="rect">
            <a:avLst/>
          </a:prstGeom>
          <a:noFill/>
        </p:spPr>
        <p:txBody>
          <a:bodyPr wrap="square" rtlCol="0">
            <a:spAutoFit/>
          </a:bodyPr>
          <a:lstStyle/>
          <a:p>
            <a:r>
              <a:rPr lang="en-US" altLang="ja-JP" dirty="0">
                <a:solidFill>
                  <a:schemeClr val="accent1"/>
                </a:solidFill>
              </a:rPr>
              <a:t>R</a:t>
            </a:r>
            <a:r>
              <a:rPr kumimoji="1" lang="en-US" altLang="ja-JP" dirty="0" smtClean="0">
                <a:solidFill>
                  <a:schemeClr val="accent1"/>
                </a:solidFill>
              </a:rPr>
              <a:t> = R</a:t>
            </a:r>
            <a:r>
              <a:rPr kumimoji="1" lang="en-US" altLang="ja-JP" baseline="-15000" dirty="0" smtClean="0">
                <a:solidFill>
                  <a:schemeClr val="accent1"/>
                </a:solidFill>
              </a:rPr>
              <a:t>earth</a:t>
            </a:r>
            <a:r>
              <a:rPr kumimoji="1" lang="en-US" altLang="ja-JP" dirty="0" smtClean="0">
                <a:solidFill>
                  <a:schemeClr val="accent1"/>
                </a:solidFill>
              </a:rPr>
              <a:t> + 400 </a:t>
            </a:r>
            <a:r>
              <a:rPr lang="en-US" altLang="ja-JP" dirty="0" smtClean="0">
                <a:solidFill>
                  <a:schemeClr val="accent1"/>
                </a:solidFill>
              </a:rPr>
              <a:t>km</a:t>
            </a:r>
            <a:endParaRPr kumimoji="1" lang="ja-JP" altLang="en-US" dirty="0">
              <a:solidFill>
                <a:schemeClr val="accent1"/>
              </a:solidFill>
            </a:endParaRPr>
          </a:p>
        </p:txBody>
      </p:sp>
      <p:cxnSp>
        <p:nvCxnSpPr>
          <p:cNvPr id="61" name="直線矢印コネクタ 60"/>
          <p:cNvCxnSpPr/>
          <p:nvPr/>
        </p:nvCxnSpPr>
        <p:spPr>
          <a:xfrm flipH="1">
            <a:off x="881353" y="3645646"/>
            <a:ext cx="1015509" cy="1635809"/>
          </a:xfrm>
          <a:prstGeom prst="straightConnector1">
            <a:avLst/>
          </a:prstGeom>
          <a:ln w="19050" cmpd="sng">
            <a:solidFill>
              <a:schemeClr val="accent2"/>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2" name="直線矢印コネクタ 61"/>
          <p:cNvCxnSpPr/>
          <p:nvPr/>
        </p:nvCxnSpPr>
        <p:spPr>
          <a:xfrm>
            <a:off x="1421126" y="4427761"/>
            <a:ext cx="132756" cy="576855"/>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63" name="テキスト ボックス 62"/>
          <p:cNvSpPr txBox="1"/>
          <p:nvPr/>
        </p:nvSpPr>
        <p:spPr>
          <a:xfrm>
            <a:off x="1430634" y="4512574"/>
            <a:ext cx="477668" cy="338554"/>
          </a:xfrm>
          <a:prstGeom prst="rect">
            <a:avLst/>
          </a:prstGeom>
          <a:noFill/>
        </p:spPr>
        <p:txBody>
          <a:bodyPr wrap="square" rtlCol="0">
            <a:spAutoFit/>
          </a:bodyPr>
          <a:lstStyle/>
          <a:p>
            <a:r>
              <a:rPr lang="en-US" altLang="ja-JP" sz="1600" i="1" dirty="0" smtClean="0">
                <a:latin typeface="Times"/>
                <a:cs typeface="Times"/>
              </a:rPr>
              <a:t>θ</a:t>
            </a:r>
            <a:endParaRPr kumimoji="1" lang="ja-JP" altLang="en-US" sz="1600" i="1" dirty="0">
              <a:latin typeface="Times"/>
              <a:cs typeface="Times"/>
            </a:endParaRPr>
          </a:p>
        </p:txBody>
      </p:sp>
    </p:spTree>
    <p:extLst>
      <p:ext uri="{BB962C8B-B14F-4D97-AF65-F5344CB8AC3E}">
        <p14:creationId xmlns:p14="http://schemas.microsoft.com/office/powerpoint/2010/main" val="204539513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179512" y="836712"/>
            <a:ext cx="8713092" cy="2416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altLang="ja-JP" sz="2400" dirty="0" smtClean="0">
                <a:latin typeface="Calibri" charset="0"/>
              </a:rPr>
              <a:t>1.5. Calculation of the detector-response </a:t>
            </a:r>
          </a:p>
          <a:p>
            <a:pPr marL="342900" lvl="0" indent="-342900" defTabSz="914400" fontAlgn="base">
              <a:spcBef>
                <a:spcPct val="50000"/>
              </a:spcBef>
              <a:spcAft>
                <a:spcPct val="0"/>
              </a:spcAft>
              <a:buFontTx/>
              <a:buChar char="-"/>
              <a:defRPr/>
            </a:pPr>
            <a:r>
              <a:rPr lang="en-US" altLang="ja-JP" sz="2000" dirty="0" smtClean="0">
                <a:latin typeface="Calibri" charset="0"/>
              </a:rPr>
              <a:t>Simulation code : EPICS</a:t>
            </a:r>
          </a:p>
          <a:p>
            <a:pPr marL="342900" lvl="0" indent="-342900" defTabSz="914400" fontAlgn="base">
              <a:lnSpc>
                <a:spcPct val="70000"/>
              </a:lnSpc>
              <a:spcBef>
                <a:spcPct val="50000"/>
              </a:spcBef>
              <a:spcAft>
                <a:spcPct val="0"/>
              </a:spcAft>
              <a:buFontTx/>
              <a:buChar char="-"/>
              <a:defRPr/>
            </a:pPr>
            <a:r>
              <a:rPr lang="en-US" altLang="ja-JP" sz="2000" dirty="0" smtClean="0">
                <a:latin typeface="Calibri" charset="0"/>
              </a:rPr>
              <a:t>Incident surface : sphere around the detector (radius 0.48 m)</a:t>
            </a:r>
          </a:p>
          <a:p>
            <a:pPr marL="342900" lvl="0" indent="-342900" defTabSz="914400" fontAlgn="base">
              <a:lnSpc>
                <a:spcPct val="70000"/>
              </a:lnSpc>
              <a:spcBef>
                <a:spcPct val="50000"/>
              </a:spcBef>
              <a:spcAft>
                <a:spcPct val="0"/>
              </a:spcAft>
              <a:buFontTx/>
              <a:buChar char="-"/>
              <a:defRPr/>
            </a:pPr>
            <a:r>
              <a:rPr lang="en-US" altLang="ja-JP" sz="2000" dirty="0" smtClean="0">
                <a:latin typeface="Calibri" charset="0"/>
              </a:rPr>
              <a:t>Incident direction : as recorded by ATMNC3 </a:t>
            </a:r>
          </a:p>
          <a:p>
            <a:pPr marL="342900" lvl="0" indent="-342900" defTabSz="914400" fontAlgn="base">
              <a:lnSpc>
                <a:spcPct val="70000"/>
              </a:lnSpc>
              <a:spcBef>
                <a:spcPct val="50000"/>
              </a:spcBef>
              <a:spcAft>
                <a:spcPct val="0"/>
              </a:spcAft>
              <a:buFontTx/>
              <a:buChar char="-"/>
              <a:defRPr/>
            </a:pPr>
            <a:r>
              <a:rPr lang="en-US" altLang="ja-JP" sz="2000" dirty="0" smtClean="0">
                <a:latin typeface="Calibri" charset="0"/>
              </a:rPr>
              <a:t>Incident position : </a:t>
            </a:r>
          </a:p>
          <a:p>
            <a:pPr lvl="0" defTabSz="914400" fontAlgn="base">
              <a:lnSpc>
                <a:spcPct val="70000"/>
              </a:lnSpc>
              <a:spcBef>
                <a:spcPct val="50000"/>
              </a:spcBef>
              <a:spcAft>
                <a:spcPct val="0"/>
              </a:spcAft>
              <a:defRPr/>
            </a:pPr>
            <a:r>
              <a:rPr lang="en-US" altLang="ja-JP" sz="2000" dirty="0">
                <a:latin typeface="Calibri" charset="0"/>
              </a:rPr>
              <a:t> </a:t>
            </a:r>
            <a:r>
              <a:rPr lang="en-US" altLang="ja-JP" sz="2000" dirty="0" smtClean="0">
                <a:latin typeface="Calibri" charset="0"/>
              </a:rPr>
              <a:t>     as the particle pass a random point in a cross section of the sphere</a:t>
            </a:r>
          </a:p>
        </p:txBody>
      </p:sp>
      <p:sp>
        <p:nvSpPr>
          <p:cNvPr id="39" name="タイトル 1"/>
          <p:cNvSpPr>
            <a:spLocks/>
          </p:cNvSpPr>
          <p:nvPr/>
        </p:nvSpPr>
        <p:spPr bwMode="auto">
          <a:xfrm>
            <a:off x="165100" y="134938"/>
            <a:ext cx="8727504"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ja-JP" sz="3200" dirty="0" smtClean="0">
                <a:latin typeface="Calibri" charset="0"/>
              </a:rPr>
              <a:t>1. Simulation data</a:t>
            </a:r>
            <a:endParaRPr lang="en-US" altLang="ja-JP" sz="3200" dirty="0">
              <a:latin typeface="Calibri" charset="0"/>
            </a:endParaRPr>
          </a:p>
        </p:txBody>
      </p:sp>
      <p:grpSp>
        <p:nvGrpSpPr>
          <p:cNvPr id="38" name="図形グループ 37"/>
          <p:cNvGrpSpPr/>
          <p:nvPr/>
        </p:nvGrpSpPr>
        <p:grpSpPr>
          <a:xfrm>
            <a:off x="4362821" y="3763535"/>
            <a:ext cx="4142946" cy="2748109"/>
            <a:chOff x="4740926" y="4070222"/>
            <a:chExt cx="3451079" cy="2232248"/>
          </a:xfrm>
        </p:grpSpPr>
        <p:pic>
          <p:nvPicPr>
            <p:cNvPr id="40" name="Picture 2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6990" y="4502270"/>
              <a:ext cx="1526494"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円/楕円 43"/>
            <p:cNvSpPr/>
            <p:nvPr/>
          </p:nvSpPr>
          <p:spPr>
            <a:xfrm>
              <a:off x="4956950" y="4070222"/>
              <a:ext cx="2304256" cy="2232248"/>
            </a:xfrm>
            <a:prstGeom prst="ellipse">
              <a:avLst/>
            </a:prstGeom>
            <a:noFill/>
            <a:ln w="190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5" name="円/楕円 44"/>
            <p:cNvSpPr/>
            <p:nvPr/>
          </p:nvSpPr>
          <p:spPr>
            <a:xfrm rot="1540587">
              <a:off x="4935794" y="4885278"/>
              <a:ext cx="2268256" cy="701564"/>
            </a:xfrm>
            <a:prstGeom prst="ellipse">
              <a:avLst/>
            </a:prstGeom>
            <a:solidFill>
              <a:schemeClr val="accent2">
                <a:alpha val="20000"/>
              </a:schemeClr>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46" name="直線矢印コネクタ 45"/>
            <p:cNvCxnSpPr/>
            <p:nvPr/>
          </p:nvCxnSpPr>
          <p:spPr>
            <a:xfrm flipH="1">
              <a:off x="5388998" y="4430262"/>
              <a:ext cx="360040" cy="57606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直線矢印コネクタ 46"/>
            <p:cNvCxnSpPr/>
            <p:nvPr/>
          </p:nvCxnSpPr>
          <p:spPr>
            <a:xfrm flipH="1">
              <a:off x="6037070" y="4790302"/>
              <a:ext cx="360040" cy="57606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直線矢印コネクタ 47"/>
            <p:cNvCxnSpPr/>
            <p:nvPr/>
          </p:nvCxnSpPr>
          <p:spPr>
            <a:xfrm flipH="1">
              <a:off x="6685142" y="5078334"/>
              <a:ext cx="360040" cy="576064"/>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9" name="直線矢印コネクタ 48"/>
            <p:cNvCxnSpPr/>
            <p:nvPr/>
          </p:nvCxnSpPr>
          <p:spPr>
            <a:xfrm flipH="1">
              <a:off x="4740926" y="4646286"/>
              <a:ext cx="360040" cy="576064"/>
            </a:xfrm>
            <a:prstGeom prst="straightConnector1">
              <a:avLst/>
            </a:prstGeom>
            <a:ln w="19050"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0" name="直線矢印コネクタ 49"/>
            <p:cNvCxnSpPr/>
            <p:nvPr/>
          </p:nvCxnSpPr>
          <p:spPr>
            <a:xfrm flipH="1">
              <a:off x="7081374" y="5222350"/>
              <a:ext cx="360040" cy="576064"/>
            </a:xfrm>
            <a:prstGeom prst="straightConnector1">
              <a:avLst/>
            </a:prstGeom>
            <a:ln w="19050"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1" name="直線矢印コネクタ 50"/>
            <p:cNvCxnSpPr/>
            <p:nvPr/>
          </p:nvCxnSpPr>
          <p:spPr>
            <a:xfrm flipH="1">
              <a:off x="4740926" y="5222350"/>
              <a:ext cx="2700296" cy="0"/>
            </a:xfrm>
            <a:prstGeom prst="straightConnector1">
              <a:avLst/>
            </a:prstGeom>
            <a:ln w="19050" cmpd="sng">
              <a:solidFill>
                <a:schemeClr val="accent2"/>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2" name="直線矢印コネクタ 51"/>
            <p:cNvCxnSpPr>
              <a:stCxn id="44" idx="4"/>
            </p:cNvCxnSpPr>
            <p:nvPr/>
          </p:nvCxnSpPr>
          <p:spPr>
            <a:xfrm flipH="1" flipV="1">
              <a:off x="6099458" y="4070222"/>
              <a:ext cx="9620" cy="2232248"/>
            </a:xfrm>
            <a:prstGeom prst="straightConnector1">
              <a:avLst/>
            </a:prstGeom>
            <a:ln w="19050" cmpd="sng">
              <a:solidFill>
                <a:schemeClr val="accent2"/>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3" name="テキスト ボックス 52"/>
            <p:cNvSpPr txBox="1"/>
            <p:nvPr/>
          </p:nvSpPr>
          <p:spPr>
            <a:xfrm>
              <a:off x="6082581" y="4718294"/>
              <a:ext cx="386537" cy="275002"/>
            </a:xfrm>
            <a:prstGeom prst="rect">
              <a:avLst/>
            </a:prstGeom>
            <a:noFill/>
          </p:spPr>
          <p:txBody>
            <a:bodyPr wrap="square" rtlCol="0">
              <a:spAutoFit/>
            </a:bodyPr>
            <a:lstStyle/>
            <a:p>
              <a:r>
                <a:rPr lang="en-US" altLang="ja-JP" sz="1600" i="1" dirty="0" smtClean="0">
                  <a:latin typeface="Times"/>
                  <a:cs typeface="Times"/>
                </a:rPr>
                <a:t>θ</a:t>
              </a:r>
              <a:endParaRPr kumimoji="1" lang="ja-JP" altLang="en-US" sz="1600" i="1" dirty="0">
                <a:latin typeface="Times"/>
                <a:cs typeface="Times"/>
              </a:endParaRPr>
            </a:p>
          </p:txBody>
        </p:sp>
        <p:sp>
          <p:nvSpPr>
            <p:cNvPr id="54" name="テキスト ボックス 53"/>
            <p:cNvSpPr txBox="1"/>
            <p:nvPr/>
          </p:nvSpPr>
          <p:spPr>
            <a:xfrm>
              <a:off x="7183893" y="4070222"/>
              <a:ext cx="1008112" cy="307777"/>
            </a:xfrm>
            <a:prstGeom prst="rect">
              <a:avLst/>
            </a:prstGeom>
            <a:noFill/>
          </p:spPr>
          <p:txBody>
            <a:bodyPr wrap="square" rtlCol="0">
              <a:spAutoFit/>
            </a:bodyPr>
            <a:lstStyle/>
            <a:p>
              <a:r>
                <a:rPr kumimoji="1" lang="en-US" altLang="ja-JP" dirty="0" smtClean="0">
                  <a:solidFill>
                    <a:schemeClr val="accent2"/>
                  </a:solidFill>
                </a:rPr>
                <a:t>r = 48 cm</a:t>
              </a:r>
              <a:endParaRPr kumimoji="1" lang="ja-JP" altLang="en-US" dirty="0">
                <a:solidFill>
                  <a:schemeClr val="accent2"/>
                </a:solidFill>
              </a:endParaRPr>
            </a:p>
          </p:txBody>
        </p:sp>
      </p:grpSp>
      <p:pic>
        <p:nvPicPr>
          <p:cNvPr id="55" name="図 54"/>
          <p:cNvPicPr>
            <a:picLocks noChangeAspect="1"/>
          </p:cNvPicPr>
          <p:nvPr/>
        </p:nvPicPr>
        <p:blipFill>
          <a:blip r:embed="rId4"/>
          <a:stretch>
            <a:fillRect/>
          </a:stretch>
        </p:blipFill>
        <p:spPr>
          <a:xfrm>
            <a:off x="1664141" y="4301071"/>
            <a:ext cx="1622800" cy="1629952"/>
          </a:xfrm>
          <a:prstGeom prst="rect">
            <a:avLst/>
          </a:prstGeom>
        </p:spPr>
      </p:pic>
      <p:sp>
        <p:nvSpPr>
          <p:cNvPr id="56" name="円/楕円 55"/>
          <p:cNvSpPr/>
          <p:nvPr/>
        </p:nvSpPr>
        <p:spPr>
          <a:xfrm>
            <a:off x="1199351" y="3869967"/>
            <a:ext cx="2580561" cy="2591934"/>
          </a:xfrm>
          <a:prstGeom prst="ellipse">
            <a:avLst/>
          </a:prstGeom>
          <a:solidFill>
            <a:schemeClr val="accent1">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57" name="直線コネクタ 56"/>
          <p:cNvCxnSpPr/>
          <p:nvPr/>
        </p:nvCxnSpPr>
        <p:spPr>
          <a:xfrm>
            <a:off x="2465004" y="3701281"/>
            <a:ext cx="18173" cy="3016589"/>
          </a:xfrm>
          <a:prstGeom prst="line">
            <a:avLst/>
          </a:prstGeom>
          <a:ln w="9525">
            <a:solidFill>
              <a:srgbClr val="404040"/>
            </a:solidFill>
            <a:prstDash val="dash"/>
          </a:ln>
        </p:spPr>
        <p:style>
          <a:lnRef idx="2">
            <a:schemeClr val="accent1"/>
          </a:lnRef>
          <a:fillRef idx="0">
            <a:schemeClr val="accent1"/>
          </a:fillRef>
          <a:effectRef idx="1">
            <a:schemeClr val="accent1"/>
          </a:effectRef>
          <a:fontRef idx="minor">
            <a:schemeClr val="tx1"/>
          </a:fontRef>
        </p:style>
      </p:cxnSp>
      <p:cxnSp>
        <p:nvCxnSpPr>
          <p:cNvPr id="58" name="直線コネクタ 57"/>
          <p:cNvCxnSpPr/>
          <p:nvPr/>
        </p:nvCxnSpPr>
        <p:spPr>
          <a:xfrm>
            <a:off x="1421126" y="4428286"/>
            <a:ext cx="989454" cy="726869"/>
          </a:xfrm>
          <a:prstGeom prst="line">
            <a:avLst/>
          </a:prstGeom>
          <a:ln w="9525">
            <a:solidFill>
              <a:srgbClr val="404040"/>
            </a:solidFill>
            <a:prstDash val="dash"/>
          </a:ln>
        </p:spPr>
        <p:style>
          <a:lnRef idx="2">
            <a:schemeClr val="accent1"/>
          </a:lnRef>
          <a:fillRef idx="0">
            <a:schemeClr val="accent1"/>
          </a:fillRef>
          <a:effectRef idx="1">
            <a:schemeClr val="accent1"/>
          </a:effectRef>
          <a:fontRef idx="minor">
            <a:schemeClr val="tx1"/>
          </a:fontRef>
        </p:style>
      </p:cxnSp>
      <p:sp>
        <p:nvSpPr>
          <p:cNvPr id="59" name="テキスト ボックス 58"/>
          <p:cNvSpPr txBox="1"/>
          <p:nvPr/>
        </p:nvSpPr>
        <p:spPr>
          <a:xfrm>
            <a:off x="2103506" y="4693151"/>
            <a:ext cx="508844" cy="338554"/>
          </a:xfrm>
          <a:prstGeom prst="rect">
            <a:avLst/>
          </a:prstGeom>
          <a:noFill/>
        </p:spPr>
        <p:txBody>
          <a:bodyPr wrap="square" rtlCol="0">
            <a:spAutoFit/>
          </a:bodyPr>
          <a:lstStyle/>
          <a:p>
            <a:r>
              <a:rPr kumimoji="1" lang="en-US" altLang="ja-JP" sz="1600" dirty="0" smtClean="0">
                <a:latin typeface="Times"/>
                <a:cs typeface="Times"/>
              </a:rPr>
              <a:t>Φ</a:t>
            </a:r>
            <a:endParaRPr kumimoji="1" lang="ja-JP" altLang="en-US" sz="1600" dirty="0">
              <a:latin typeface="Times"/>
              <a:cs typeface="Times"/>
            </a:endParaRPr>
          </a:p>
        </p:txBody>
      </p:sp>
      <p:sp>
        <p:nvSpPr>
          <p:cNvPr id="60" name="テキスト ボックス 59"/>
          <p:cNvSpPr txBox="1"/>
          <p:nvPr/>
        </p:nvSpPr>
        <p:spPr>
          <a:xfrm>
            <a:off x="418353" y="3763535"/>
            <a:ext cx="1245788" cy="646331"/>
          </a:xfrm>
          <a:prstGeom prst="rect">
            <a:avLst/>
          </a:prstGeom>
          <a:noFill/>
        </p:spPr>
        <p:txBody>
          <a:bodyPr wrap="square" rtlCol="0">
            <a:spAutoFit/>
          </a:bodyPr>
          <a:lstStyle/>
          <a:p>
            <a:r>
              <a:rPr lang="en-US" altLang="ja-JP" dirty="0">
                <a:solidFill>
                  <a:schemeClr val="accent1"/>
                </a:solidFill>
              </a:rPr>
              <a:t>R</a:t>
            </a:r>
            <a:r>
              <a:rPr kumimoji="1" lang="en-US" altLang="ja-JP" dirty="0" smtClean="0">
                <a:solidFill>
                  <a:schemeClr val="accent1"/>
                </a:solidFill>
              </a:rPr>
              <a:t> = R</a:t>
            </a:r>
            <a:r>
              <a:rPr kumimoji="1" lang="en-US" altLang="ja-JP" baseline="-15000" dirty="0" smtClean="0">
                <a:solidFill>
                  <a:schemeClr val="accent1"/>
                </a:solidFill>
              </a:rPr>
              <a:t>earth</a:t>
            </a:r>
            <a:r>
              <a:rPr kumimoji="1" lang="en-US" altLang="ja-JP" dirty="0" smtClean="0">
                <a:solidFill>
                  <a:schemeClr val="accent1"/>
                </a:solidFill>
              </a:rPr>
              <a:t> + 400 </a:t>
            </a:r>
            <a:r>
              <a:rPr lang="en-US" altLang="ja-JP" dirty="0" smtClean="0">
                <a:solidFill>
                  <a:schemeClr val="accent1"/>
                </a:solidFill>
              </a:rPr>
              <a:t>km</a:t>
            </a:r>
            <a:endParaRPr kumimoji="1" lang="ja-JP" altLang="en-US" dirty="0">
              <a:solidFill>
                <a:schemeClr val="accent1"/>
              </a:solidFill>
            </a:endParaRPr>
          </a:p>
        </p:txBody>
      </p:sp>
      <p:cxnSp>
        <p:nvCxnSpPr>
          <p:cNvPr id="61" name="直線矢印コネクタ 60"/>
          <p:cNvCxnSpPr/>
          <p:nvPr/>
        </p:nvCxnSpPr>
        <p:spPr>
          <a:xfrm flipH="1">
            <a:off x="881353" y="3645646"/>
            <a:ext cx="1015509" cy="1635809"/>
          </a:xfrm>
          <a:prstGeom prst="straightConnector1">
            <a:avLst/>
          </a:prstGeom>
          <a:ln w="19050" cmpd="sng">
            <a:solidFill>
              <a:schemeClr val="accent2"/>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2" name="直線矢印コネクタ 61"/>
          <p:cNvCxnSpPr/>
          <p:nvPr/>
        </p:nvCxnSpPr>
        <p:spPr>
          <a:xfrm>
            <a:off x="1421126" y="4427761"/>
            <a:ext cx="132756" cy="576855"/>
          </a:xfrm>
          <a:prstGeom prst="straightConnector1">
            <a:avLst/>
          </a:prstGeom>
          <a:ln w="19050" cmpd="sng">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
        <p:nvSpPr>
          <p:cNvPr id="63" name="テキスト ボックス 62"/>
          <p:cNvSpPr txBox="1"/>
          <p:nvPr/>
        </p:nvSpPr>
        <p:spPr>
          <a:xfrm>
            <a:off x="1430634" y="4512574"/>
            <a:ext cx="477668" cy="338554"/>
          </a:xfrm>
          <a:prstGeom prst="rect">
            <a:avLst/>
          </a:prstGeom>
          <a:noFill/>
        </p:spPr>
        <p:txBody>
          <a:bodyPr wrap="square" rtlCol="0">
            <a:spAutoFit/>
          </a:bodyPr>
          <a:lstStyle/>
          <a:p>
            <a:r>
              <a:rPr lang="en-US" altLang="ja-JP" sz="1600" i="1" dirty="0" smtClean="0">
                <a:latin typeface="Times"/>
                <a:cs typeface="Times"/>
              </a:rPr>
              <a:t>θ</a:t>
            </a:r>
            <a:endParaRPr kumimoji="1" lang="ja-JP" altLang="en-US" sz="1600" i="1" dirty="0">
              <a:latin typeface="Times"/>
              <a:cs typeface="Times"/>
            </a:endParaRPr>
          </a:p>
        </p:txBody>
      </p:sp>
      <p:sp>
        <p:nvSpPr>
          <p:cNvPr id="26" name="角丸四角形 25"/>
          <p:cNvSpPr/>
          <p:nvPr/>
        </p:nvSpPr>
        <p:spPr>
          <a:xfrm>
            <a:off x="453179" y="1354505"/>
            <a:ext cx="7776864" cy="212678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p>
        </p:txBody>
      </p:sp>
      <p:sp>
        <p:nvSpPr>
          <p:cNvPr id="27" name="Text Box 7"/>
          <p:cNvSpPr txBox="1">
            <a:spLocks noChangeArrowheads="1"/>
          </p:cNvSpPr>
          <p:nvPr/>
        </p:nvSpPr>
        <p:spPr bwMode="auto">
          <a:xfrm>
            <a:off x="656959" y="1487072"/>
            <a:ext cx="7366452" cy="1949251"/>
          </a:xfrm>
          <a:prstGeom prst="rect">
            <a:avLst/>
          </a:prstGeom>
          <a:noFill/>
          <a:ln w="28575" cmpd="sng">
            <a:noFill/>
            <a:miter lim="800000"/>
            <a:headEnd/>
            <a:tailEnd/>
          </a:ln>
          <a:effectLst/>
          <a:extLst>
            <a:ext uri="{909E8E84-426E-40dd-AFC4-6F175D3DCCD1}">
              <a14:hiddenFill xmlns:a14="http://schemas.microsoft.com/office/drawing/2010/main">
                <a:solidFill>
                  <a:schemeClr val="accent1"/>
                </a:solidFill>
              </a14:hiddenFill>
            </a:ext>
          </a:extLst>
        </p:spPr>
        <p:txBody>
          <a:bodyPr wrap="square">
            <a:spAutoFit/>
          </a:bodyPr>
          <a:lstStyle/>
          <a:p>
            <a:pPr>
              <a:lnSpc>
                <a:spcPct val="80000"/>
              </a:lnSpc>
              <a:spcBef>
                <a:spcPct val="50000"/>
              </a:spcBef>
              <a:defRPr/>
            </a:pPr>
            <a:r>
              <a:rPr lang="en-US" altLang="ja-JP" sz="2000" dirty="0">
                <a:latin typeface="Calibri" charset="0"/>
              </a:rPr>
              <a:t>i</a:t>
            </a:r>
            <a:r>
              <a:rPr lang="en-US" altLang="ja-JP" sz="2000" dirty="0" smtClean="0">
                <a:latin typeface="Calibri" charset="0"/>
              </a:rPr>
              <a:t>ncident area in ATMNC3 calculation : </a:t>
            </a:r>
          </a:p>
          <a:p>
            <a:pPr>
              <a:lnSpc>
                <a:spcPct val="80000"/>
              </a:lnSpc>
              <a:spcBef>
                <a:spcPct val="50000"/>
              </a:spcBef>
              <a:defRPr/>
            </a:pPr>
            <a:r>
              <a:rPr lang="en-US" altLang="ja-JP" sz="2000" dirty="0" smtClean="0">
                <a:latin typeface="Calibri" charset="0"/>
              </a:rPr>
              <a:t>   S</a:t>
            </a:r>
            <a:r>
              <a:rPr lang="en-US" altLang="ja-JP" sz="2000" baseline="-25000" dirty="0" smtClean="0">
                <a:latin typeface="Calibri" charset="0"/>
              </a:rPr>
              <a:t>0</a:t>
            </a:r>
            <a:r>
              <a:rPr lang="en-US" altLang="ja-JP" sz="2000" dirty="0">
                <a:latin typeface="Calibri" charset="0"/>
              </a:rPr>
              <a:t>(Φ) </a:t>
            </a:r>
            <a:r>
              <a:rPr lang="en-US" altLang="ja-JP" sz="2000" dirty="0" smtClean="0">
                <a:latin typeface="Calibri" charset="0"/>
              </a:rPr>
              <a:t>=</a:t>
            </a:r>
            <a:r>
              <a:rPr lang="en-US" altLang="ja-JP" sz="2000" baseline="-25000" dirty="0" smtClean="0">
                <a:latin typeface="Calibri" charset="0"/>
              </a:rPr>
              <a:t> </a:t>
            </a:r>
            <a:r>
              <a:rPr lang="en-US" altLang="ja-JP" sz="2000" dirty="0">
                <a:latin typeface="Calibri" charset="0"/>
              </a:rPr>
              <a:t>2 × </a:t>
            </a:r>
            <a:r>
              <a:rPr lang="en-US" altLang="en-US" sz="2000" dirty="0">
                <a:latin typeface="Calibri" charset="0"/>
              </a:rPr>
              <a:t>(R</a:t>
            </a:r>
            <a:r>
              <a:rPr lang="en-US" altLang="en-US" sz="2000" baseline="-15000" dirty="0">
                <a:latin typeface="Calibri" charset="0"/>
              </a:rPr>
              <a:t>earth</a:t>
            </a:r>
            <a:r>
              <a:rPr lang="en-US" altLang="en-US" sz="2000" dirty="0">
                <a:latin typeface="Calibri" charset="0"/>
              </a:rPr>
              <a:t>+400,001m)</a:t>
            </a:r>
            <a:r>
              <a:rPr lang="en-US" altLang="en-US" sz="2000" baseline="30000" dirty="0">
                <a:latin typeface="Calibri" charset="0"/>
              </a:rPr>
              <a:t>2</a:t>
            </a:r>
            <a:r>
              <a:rPr lang="en-US" altLang="en-US" sz="2000" dirty="0">
                <a:latin typeface="Calibri" charset="0"/>
              </a:rPr>
              <a:t> </a:t>
            </a:r>
            <a:r>
              <a:rPr lang="en-US" altLang="ja-JP" sz="2000" dirty="0">
                <a:latin typeface="Calibri" charset="0"/>
              </a:rPr>
              <a:t>× 2π(sinΦ’-sinΦ</a:t>
            </a:r>
            <a:r>
              <a:rPr lang="en-US" altLang="ja-JP" sz="2000" dirty="0" smtClean="0">
                <a:latin typeface="Calibri" charset="0"/>
              </a:rPr>
              <a:t>)</a:t>
            </a:r>
            <a:endParaRPr lang="en-US" altLang="ja-JP" sz="2000" baseline="30000" dirty="0" smtClean="0">
              <a:latin typeface="Calibri" charset="0"/>
            </a:endParaRPr>
          </a:p>
          <a:p>
            <a:pPr>
              <a:lnSpc>
                <a:spcPct val="80000"/>
              </a:lnSpc>
              <a:spcBef>
                <a:spcPct val="50000"/>
              </a:spcBef>
              <a:defRPr/>
            </a:pPr>
            <a:r>
              <a:rPr lang="en-US" altLang="ja-JP" sz="2000" dirty="0">
                <a:latin typeface="Calibri" charset="0"/>
              </a:rPr>
              <a:t>i</a:t>
            </a:r>
            <a:r>
              <a:rPr lang="en-US" altLang="ja-JP" sz="2000" dirty="0" smtClean="0">
                <a:latin typeface="Calibri" charset="0"/>
              </a:rPr>
              <a:t>ncident area in EPICS calculation : </a:t>
            </a:r>
          </a:p>
          <a:p>
            <a:pPr>
              <a:lnSpc>
                <a:spcPct val="80000"/>
              </a:lnSpc>
              <a:spcBef>
                <a:spcPct val="50000"/>
              </a:spcBef>
              <a:defRPr/>
            </a:pPr>
            <a:r>
              <a:rPr lang="en-US" altLang="ja-JP" sz="2000" dirty="0">
                <a:latin typeface="Calibri" charset="0"/>
              </a:rPr>
              <a:t> </a:t>
            </a:r>
            <a:r>
              <a:rPr lang="en-US" altLang="ja-JP" sz="2000" dirty="0" smtClean="0">
                <a:latin typeface="Calibri" charset="0"/>
              </a:rPr>
              <a:t>  S = </a:t>
            </a:r>
            <a:r>
              <a:rPr lang="en-US" altLang="ja-JP" sz="2000" dirty="0">
                <a:latin typeface="Calibri" charset="0"/>
              </a:rPr>
              <a:t>π(0.48)</a:t>
            </a:r>
            <a:r>
              <a:rPr lang="en-US" altLang="ja-JP" sz="2000" baseline="30000" dirty="0" smtClean="0">
                <a:latin typeface="Calibri" charset="0"/>
              </a:rPr>
              <a:t>2 </a:t>
            </a:r>
            <a:r>
              <a:rPr lang="en-US" altLang="ja-JP" sz="2000" dirty="0" smtClean="0">
                <a:latin typeface="Calibri" charset="0"/>
              </a:rPr>
              <a:t>× </a:t>
            </a:r>
            <a:r>
              <a:rPr lang="en-US" altLang="ja-JP" sz="2000" dirty="0">
                <a:latin typeface="Calibri" charset="0"/>
              </a:rPr>
              <a:t>cosθ</a:t>
            </a:r>
            <a:endParaRPr lang="en-US" altLang="ja-JP" sz="2000" baseline="30000" dirty="0" smtClean="0">
              <a:latin typeface="Calibri" charset="0"/>
            </a:endParaRPr>
          </a:p>
          <a:p>
            <a:pPr>
              <a:lnSpc>
                <a:spcPct val="80000"/>
              </a:lnSpc>
              <a:spcBef>
                <a:spcPct val="50000"/>
              </a:spcBef>
              <a:defRPr/>
            </a:pPr>
            <a:r>
              <a:rPr lang="en-US" altLang="ja-JP" sz="2000" dirty="0" smtClean="0">
                <a:latin typeface="Calibri" charset="0"/>
              </a:rPr>
              <a:t>corresponding observation time : t </a:t>
            </a:r>
            <a:r>
              <a:rPr lang="en-US" altLang="ja-JP" sz="2000" dirty="0">
                <a:latin typeface="Calibri" charset="0"/>
              </a:rPr>
              <a:t>= </a:t>
            </a:r>
            <a:r>
              <a:rPr lang="en-US" altLang="ja-JP" sz="2000" dirty="0" smtClean="0">
                <a:latin typeface="Calibri" charset="0"/>
              </a:rPr>
              <a:t>T</a:t>
            </a:r>
            <a:r>
              <a:rPr lang="en-US" altLang="ja-JP" sz="2000" baseline="-25000" dirty="0" smtClean="0">
                <a:latin typeface="Calibri" charset="0"/>
              </a:rPr>
              <a:t>0</a:t>
            </a:r>
            <a:r>
              <a:rPr lang="en-US" altLang="ja-JP" sz="2000" dirty="0" smtClean="0">
                <a:latin typeface="Calibri" charset="0"/>
              </a:rPr>
              <a:t> </a:t>
            </a:r>
            <a:r>
              <a:rPr lang="ja-JP" altLang="en-US" sz="2000" dirty="0" smtClean="0">
                <a:latin typeface="Calibri" charset="0"/>
              </a:rPr>
              <a:t>・</a:t>
            </a:r>
            <a:r>
              <a:rPr lang="en-US" altLang="ja-JP" sz="2000" dirty="0" smtClean="0">
                <a:latin typeface="Calibri" charset="0"/>
              </a:rPr>
              <a:t> S</a:t>
            </a:r>
            <a:r>
              <a:rPr lang="en-US" altLang="ja-JP" sz="2000" baseline="-25000" dirty="0" smtClean="0">
                <a:latin typeface="Calibri" charset="0"/>
              </a:rPr>
              <a:t>0</a:t>
            </a:r>
            <a:r>
              <a:rPr lang="en-US" altLang="ja-JP" sz="2000" dirty="0" smtClean="0">
                <a:latin typeface="Calibri" charset="0"/>
              </a:rPr>
              <a:t> / S</a:t>
            </a:r>
          </a:p>
        </p:txBody>
      </p:sp>
      <p:sp>
        <p:nvSpPr>
          <p:cNvPr id="29" name="円/楕円 28"/>
          <p:cNvSpPr/>
          <p:nvPr/>
        </p:nvSpPr>
        <p:spPr>
          <a:xfrm>
            <a:off x="1423263" y="4294857"/>
            <a:ext cx="2118374" cy="318295"/>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0" name="円/楕円 29"/>
          <p:cNvSpPr/>
          <p:nvPr/>
        </p:nvSpPr>
        <p:spPr>
          <a:xfrm>
            <a:off x="1320404" y="4462476"/>
            <a:ext cx="2355779" cy="318295"/>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1" name="円/楕円 30"/>
          <p:cNvSpPr/>
          <p:nvPr/>
        </p:nvSpPr>
        <p:spPr>
          <a:xfrm>
            <a:off x="1423263" y="5705283"/>
            <a:ext cx="2118374" cy="318295"/>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2" name="円/楕円 31"/>
          <p:cNvSpPr/>
          <p:nvPr/>
        </p:nvSpPr>
        <p:spPr>
          <a:xfrm>
            <a:off x="1303938" y="5520234"/>
            <a:ext cx="2355779" cy="318295"/>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4106933" y="3976007"/>
            <a:ext cx="285769" cy="369332"/>
          </a:xfrm>
          <a:prstGeom prst="rect">
            <a:avLst/>
          </a:prstGeom>
          <a:noFill/>
        </p:spPr>
        <p:txBody>
          <a:bodyPr wrap="square" lIns="0" rIns="0" rtlCol="0">
            <a:spAutoFit/>
          </a:bodyPr>
          <a:lstStyle/>
          <a:p>
            <a:r>
              <a:rPr kumimoji="1" lang="en-US" altLang="ja-JP" dirty="0" smtClean="0"/>
              <a:t>S</a:t>
            </a:r>
            <a:r>
              <a:rPr kumimoji="1" lang="en-US" altLang="ja-JP" baseline="-10000" dirty="0" smtClean="0"/>
              <a:t>0</a:t>
            </a:r>
            <a:endParaRPr kumimoji="1" lang="ja-JP" altLang="en-US" baseline="-10000" dirty="0"/>
          </a:p>
        </p:txBody>
      </p:sp>
      <p:cxnSp>
        <p:nvCxnSpPr>
          <p:cNvPr id="34" name="直線矢印コネクタ 33"/>
          <p:cNvCxnSpPr/>
          <p:nvPr/>
        </p:nvCxnSpPr>
        <p:spPr>
          <a:xfrm flipH="1">
            <a:off x="3505420" y="4351630"/>
            <a:ext cx="530910" cy="290169"/>
          </a:xfrm>
          <a:prstGeom prst="straightConnector1">
            <a:avLst/>
          </a:prstGeom>
          <a:ln w="9525" cmpd="sng">
            <a:solidFill>
              <a:srgbClr val="000000"/>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35" name="直線矢印コネクタ 34"/>
          <p:cNvCxnSpPr/>
          <p:nvPr/>
        </p:nvCxnSpPr>
        <p:spPr>
          <a:xfrm flipH="1">
            <a:off x="3316823" y="4381512"/>
            <a:ext cx="892276" cy="1539473"/>
          </a:xfrm>
          <a:prstGeom prst="straightConnector1">
            <a:avLst/>
          </a:prstGeom>
          <a:ln w="9525" cmpd="sng">
            <a:solidFill>
              <a:schemeClr val="tx1"/>
            </a:solidFill>
            <a:tailEnd type="arrow" w="sm"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4717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2634</TotalTime>
  <Words>2737</Words>
  <Application>Microsoft Macintosh PowerPoint</Application>
  <PresentationFormat>画面に合わせる (4:3)</PresentationFormat>
  <Paragraphs>710</Paragraphs>
  <Slides>28</Slides>
  <Notes>26</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28</vt:i4>
      </vt:variant>
    </vt:vector>
  </HeadingPairs>
  <TitlesOfParts>
    <vt:vector size="30" baseType="lpstr">
      <vt:lpstr>ホワイト</vt:lpstr>
      <vt:lpstr>数式</vt:lpstr>
      <vt:lpstr>CALET Calibration on ISS Orbit Using Cosmic Ray Protons &amp; Helium</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End</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CALET Calibration on ISS Orbit Using Cosmic Ray Protons &amp; Helium</dc:title>
  <dc:creator>niita</dc:creator>
  <cp:lastModifiedBy>niita</cp:lastModifiedBy>
  <cp:revision>132</cp:revision>
  <dcterms:created xsi:type="dcterms:W3CDTF">2014-10-13T14:15:43Z</dcterms:created>
  <dcterms:modified xsi:type="dcterms:W3CDTF">2014-10-16T08:03:42Z</dcterms:modified>
</cp:coreProperties>
</file>