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339A8-5879-4719-BF63-0E36F1279413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7EB1A-24C5-4E01-9F15-11A7EF06E3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202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48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803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176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33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07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8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15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844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38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50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216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6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76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CALET Instrument Characterization Parameters for Flight Data Analysis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T. Gregory Guzik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Louisiana State University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CALET TIM October 2014 (Japan)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0198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Instrument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fontScale="92500"/>
          </a:bodyPr>
          <a:lstStyle/>
          <a:p>
            <a:pPr lvl="0"/>
            <a:r>
              <a:rPr lang="en-US" sz="2600" dirty="0" smtClean="0"/>
              <a:t>Part of initial document concerning on-orbit calibrations of CALET (July 2014)</a:t>
            </a:r>
            <a:endParaRPr lang="en-US" sz="2600" dirty="0"/>
          </a:p>
          <a:p>
            <a:pPr lvl="0">
              <a:spcBef>
                <a:spcPts val="1200"/>
              </a:spcBef>
            </a:pPr>
            <a:r>
              <a:rPr lang="en-US" sz="2600" dirty="0" smtClean="0"/>
              <a:t>We assume that during development of the CALET FM the responsible company(s) are also collecting data characterizing the flight instrument detectors and readout electronics</a:t>
            </a:r>
            <a:endParaRPr lang="en-US" sz="2600" dirty="0"/>
          </a:p>
          <a:p>
            <a:pPr lvl="0">
              <a:spcBef>
                <a:spcPts val="1200"/>
              </a:spcBef>
            </a:pPr>
            <a:r>
              <a:rPr lang="en-US" sz="2600" dirty="0" smtClean="0"/>
              <a:t>These data are very important for the flight data analysis, to assess changes in the instrument over time and as input to a “CALET Flight Instrument Model”</a:t>
            </a:r>
          </a:p>
          <a:p>
            <a:pPr lvl="0">
              <a:spcBef>
                <a:spcPts val="1200"/>
              </a:spcBef>
            </a:pPr>
            <a:r>
              <a:rPr lang="en-US" sz="2600" dirty="0" smtClean="0"/>
              <a:t>Fundamental questions include:</a:t>
            </a:r>
          </a:p>
          <a:p>
            <a:pPr lvl="1"/>
            <a:r>
              <a:rPr lang="en-US" sz="2200" dirty="0" smtClean="0"/>
              <a:t>What instrument characterization data will be released?</a:t>
            </a:r>
          </a:p>
          <a:p>
            <a:pPr lvl="1"/>
            <a:r>
              <a:rPr lang="en-US" sz="2200" dirty="0" smtClean="0"/>
              <a:t>What is the schedule for releasing these data to international collaborators?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5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0198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Detector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lvl="0"/>
            <a:r>
              <a:rPr lang="en-US" sz="2400" dirty="0"/>
              <a:t>Attenuation lengths for all CHD, IMC and TASC flight scintillators</a:t>
            </a:r>
            <a:r>
              <a:rPr lang="en-US" sz="2400" dirty="0" smtClean="0"/>
              <a:t>.</a:t>
            </a:r>
          </a:p>
          <a:p>
            <a:pPr lvl="1"/>
            <a:r>
              <a:rPr lang="en-US" sz="1800" dirty="0" smtClean="0"/>
              <a:t>Japan Response: </a:t>
            </a:r>
            <a:r>
              <a:rPr lang="en-US" sz="1800" i="1" dirty="0" smtClean="0"/>
              <a:t>Not available</a:t>
            </a:r>
          </a:p>
          <a:p>
            <a:pPr lvl="1"/>
            <a:r>
              <a:rPr lang="en-US" sz="1800" dirty="0" smtClean="0"/>
              <a:t>Next step: </a:t>
            </a:r>
            <a:r>
              <a:rPr lang="en-US" sz="1800" i="1" dirty="0" smtClean="0"/>
              <a:t>Fold into detector response map</a:t>
            </a:r>
            <a:endParaRPr lang="en-US" sz="1800" dirty="0"/>
          </a:p>
          <a:p>
            <a:pPr lvl="0">
              <a:spcBef>
                <a:spcPts val="1200"/>
              </a:spcBef>
            </a:pPr>
            <a:r>
              <a:rPr lang="en-US" sz="2400" dirty="0"/>
              <a:t>Response maps for all detectors in flight configuration </a:t>
            </a:r>
            <a:r>
              <a:rPr lang="en-US" sz="2400" dirty="0" smtClean="0"/>
              <a:t>along </a:t>
            </a:r>
            <a:r>
              <a:rPr lang="en-US" sz="2400" dirty="0"/>
              <a:t>the full length of the scintillator</a:t>
            </a:r>
            <a:r>
              <a:rPr lang="en-US" sz="2400" dirty="0" smtClean="0"/>
              <a:t>.</a:t>
            </a:r>
          </a:p>
          <a:p>
            <a:pPr lvl="1"/>
            <a:r>
              <a:rPr lang="en-US" sz="1800" dirty="0" smtClean="0"/>
              <a:t>Japan Response: </a:t>
            </a:r>
            <a:r>
              <a:rPr lang="en-US" sz="1800" i="1" dirty="0" smtClean="0"/>
              <a:t>Not available</a:t>
            </a:r>
          </a:p>
          <a:p>
            <a:pPr lvl="1"/>
            <a:r>
              <a:rPr lang="en-US" sz="1800" dirty="0" smtClean="0"/>
              <a:t>Next step: </a:t>
            </a:r>
            <a:r>
              <a:rPr lang="en-US" sz="1800" i="1" dirty="0" smtClean="0"/>
              <a:t>To be done on-orbit or with </a:t>
            </a:r>
            <a:r>
              <a:rPr lang="en-US" sz="1800" i="1" dirty="0" err="1" smtClean="0"/>
              <a:t>muon</a:t>
            </a:r>
            <a:r>
              <a:rPr lang="en-US" sz="1800" i="1" dirty="0" smtClean="0"/>
              <a:t> data</a:t>
            </a:r>
            <a:endParaRPr lang="en-US" sz="1800" dirty="0"/>
          </a:p>
          <a:p>
            <a:pPr lvl="0">
              <a:spcBef>
                <a:spcPts val="1200"/>
              </a:spcBef>
            </a:pPr>
            <a:r>
              <a:rPr lang="en-US" sz="2400" dirty="0"/>
              <a:t>Physical location position map of all flight scintillators</a:t>
            </a:r>
            <a:r>
              <a:rPr lang="en-US" sz="2400" dirty="0" smtClean="0"/>
              <a:t>.</a:t>
            </a:r>
          </a:p>
          <a:p>
            <a:pPr lvl="1"/>
            <a:r>
              <a:rPr lang="en-US" sz="1800" dirty="0" smtClean="0"/>
              <a:t>Japan Response: </a:t>
            </a:r>
            <a:r>
              <a:rPr lang="en-US" sz="1800" i="1" dirty="0" smtClean="0"/>
              <a:t>Available by 3D measurements</a:t>
            </a:r>
          </a:p>
          <a:p>
            <a:pPr lvl="1"/>
            <a:r>
              <a:rPr lang="en-US" sz="1800" dirty="0" smtClean="0"/>
              <a:t>Next step: </a:t>
            </a:r>
            <a:r>
              <a:rPr lang="en-US" sz="1800" i="1" dirty="0" smtClean="0"/>
              <a:t>Require more information about this procedure. Also need date for data release.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9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5943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Thermal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Thermal </a:t>
            </a:r>
            <a:r>
              <a:rPr lang="en-US" dirty="0"/>
              <a:t>coefficients for all CHD, IMC and TASC flight scintillators plus thermal coefficients for all corresponding detector readouts from light sensor through ADC.  </a:t>
            </a:r>
            <a:endParaRPr lang="en-US" dirty="0" smtClean="0"/>
          </a:p>
          <a:p>
            <a:pPr lvl="1"/>
            <a:r>
              <a:rPr lang="en-US" dirty="0" smtClean="0"/>
              <a:t>Japan Response: </a:t>
            </a:r>
            <a:r>
              <a:rPr lang="en-US" i="1" dirty="0" smtClean="0"/>
              <a:t>No specific measurement for this kind of data.</a:t>
            </a:r>
          </a:p>
          <a:p>
            <a:pPr lvl="1"/>
            <a:r>
              <a:rPr lang="en-US" dirty="0" smtClean="0"/>
              <a:t>Next step: </a:t>
            </a:r>
            <a:r>
              <a:rPr lang="en-US" i="1" dirty="0"/>
              <a:t>Perhaps we can get away with just one set of thermal coefficients from the scintillator through the ADC. </a:t>
            </a:r>
            <a:r>
              <a:rPr lang="en-US" i="1" dirty="0" smtClean="0"/>
              <a:t>However, this will likely be difficult to calibrate on-orbit.</a:t>
            </a:r>
            <a:endParaRPr lang="en-US" dirty="0"/>
          </a:p>
          <a:p>
            <a:pPr lvl="0">
              <a:spcBef>
                <a:spcPts val="1200"/>
              </a:spcBef>
            </a:pPr>
            <a:r>
              <a:rPr lang="en-US" dirty="0"/>
              <a:t>Physical location position map of all thermal sensors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Japan Response: </a:t>
            </a:r>
            <a:r>
              <a:rPr lang="en-US" i="1" dirty="0" smtClean="0"/>
              <a:t>Available</a:t>
            </a:r>
          </a:p>
          <a:p>
            <a:pPr lvl="1"/>
            <a:r>
              <a:rPr lang="en-US" dirty="0" smtClean="0"/>
              <a:t>Next step: </a:t>
            </a:r>
            <a:r>
              <a:rPr lang="en-US" i="1" dirty="0" smtClean="0"/>
              <a:t>Need date for when these data will be released</a:t>
            </a:r>
          </a:p>
          <a:p>
            <a:pPr lvl="0">
              <a:spcBef>
                <a:spcPts val="1200"/>
              </a:spcBef>
            </a:pPr>
            <a:r>
              <a:rPr lang="en-US" dirty="0"/>
              <a:t>I assume that calibrations for all individual housekeeping sensors (i.e. temperature, voltage, current, etc.) have been performed as part of the pre-launch work and these data will be made available.</a:t>
            </a:r>
          </a:p>
          <a:p>
            <a:pPr lvl="1"/>
            <a:r>
              <a:rPr lang="en-US" dirty="0"/>
              <a:t>Japan Response: </a:t>
            </a:r>
            <a:r>
              <a:rPr lang="en-US" i="1" dirty="0"/>
              <a:t>Since we will convert them into physical value in Level1, I think you don't need them for house keeping data (or at least their priority is low</a:t>
            </a:r>
            <a:r>
              <a:rPr lang="en-US" i="1" dirty="0" smtClean="0"/>
              <a:t>).</a:t>
            </a:r>
          </a:p>
          <a:p>
            <a:pPr lvl="1"/>
            <a:r>
              <a:rPr lang="en-US" dirty="0" smtClean="0"/>
              <a:t>Next step: </a:t>
            </a:r>
            <a:r>
              <a:rPr lang="en-US" i="1" dirty="0" smtClean="0"/>
              <a:t>Sensor calibrations used in the Level0 to Level1 conversion should be made available.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5867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Readout Electronics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93812"/>
          </a:xfrm>
        </p:spPr>
        <p:txBody>
          <a:bodyPr>
            <a:spAutoFit/>
          </a:bodyPr>
          <a:lstStyle/>
          <a:p>
            <a:pPr lvl="0"/>
            <a:r>
              <a:rPr lang="en-US" sz="2000" dirty="0"/>
              <a:t>High statistics pedestal data for all 7,932 readout channels.  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A</a:t>
            </a:r>
            <a:r>
              <a:rPr lang="en-US" sz="1800" dirty="0" smtClean="0"/>
              <a:t>t </a:t>
            </a:r>
            <a:r>
              <a:rPr lang="en-US" sz="1800" dirty="0"/>
              <a:t>least 2,000 (external ?) triggers (preferably ~5,000 triggers) of the instrument with </a:t>
            </a:r>
            <a:r>
              <a:rPr lang="en-US" sz="1800" dirty="0" smtClean="0"/>
              <a:t>“Zero Suppression” </a:t>
            </a:r>
            <a:r>
              <a:rPr lang="en-US" sz="1800" dirty="0"/>
              <a:t>turned off.  </a:t>
            </a:r>
            <a:endParaRPr lang="en-US" sz="1800" dirty="0" smtClean="0"/>
          </a:p>
          <a:p>
            <a:pPr lvl="1">
              <a:spcBef>
                <a:spcPts val="0"/>
              </a:spcBef>
            </a:pPr>
            <a:r>
              <a:rPr lang="en-US" sz="1800" dirty="0"/>
              <a:t>D</a:t>
            </a:r>
            <a:r>
              <a:rPr lang="en-US" sz="1800" dirty="0" smtClean="0"/>
              <a:t>ata </a:t>
            </a:r>
            <a:r>
              <a:rPr lang="en-US" sz="1800" dirty="0"/>
              <a:t>in Level 1 format with both COM and CAL records so that the full state of the instrument (e.g. temperature, voltages, etc.) is recorded.  </a:t>
            </a:r>
            <a:endParaRPr lang="en-US" sz="18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Provides baseline </a:t>
            </a:r>
            <a:r>
              <a:rPr lang="en-US" sz="1800" dirty="0"/>
              <a:t>for the individual pedestal distribution shape, mean and characteristic width that can be compared with much lower statistics pedestal distributions measured during flight.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Japan Response: </a:t>
            </a:r>
            <a:r>
              <a:rPr lang="en-US" sz="1800" i="1" dirty="0"/>
              <a:t>Should be obtained during FM test</a:t>
            </a:r>
            <a:endParaRPr lang="en-US" sz="1800" dirty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Next Step: </a:t>
            </a:r>
            <a:r>
              <a:rPr lang="en-US" sz="1800" i="1" dirty="0" smtClean="0"/>
              <a:t>Need date for when these data will be released.</a:t>
            </a:r>
            <a:endParaRPr lang="en-US" sz="1800" dirty="0"/>
          </a:p>
          <a:p>
            <a:pPr lvl="0">
              <a:spcBef>
                <a:spcPts val="600"/>
              </a:spcBef>
            </a:pPr>
            <a:r>
              <a:rPr lang="en-US" sz="2000" dirty="0" smtClean="0"/>
              <a:t>Detailed </a:t>
            </a:r>
            <a:r>
              <a:rPr lang="en-US" sz="2000" dirty="0"/>
              <a:t>data on the amplifier gain for all 7,932 readout channels.  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Data file, obtained during ground testing,  </a:t>
            </a:r>
            <a:r>
              <a:rPr lang="en-US" sz="1800" dirty="0"/>
              <a:t>that contains ADC value versus test pulse setting </a:t>
            </a:r>
            <a:r>
              <a:rPr lang="en-US" sz="1800" dirty="0" smtClean="0"/>
              <a:t>covering </a:t>
            </a:r>
            <a:r>
              <a:rPr lang="en-US" sz="1800" dirty="0"/>
              <a:t>the full ADC range (i.e. 0 to 65,535).  </a:t>
            </a:r>
            <a:endParaRPr lang="en-US" sz="1800" dirty="0" smtClean="0"/>
          </a:p>
          <a:p>
            <a:pPr lvl="1">
              <a:spcBef>
                <a:spcPts val="0"/>
              </a:spcBef>
            </a:pPr>
            <a:r>
              <a:rPr lang="en-US" sz="1800" dirty="0"/>
              <a:t>D</a:t>
            </a:r>
            <a:r>
              <a:rPr lang="en-US" sz="1800" dirty="0" smtClean="0"/>
              <a:t>ata </a:t>
            </a:r>
            <a:r>
              <a:rPr lang="en-US" sz="1800" dirty="0"/>
              <a:t>provide the basic understanding of amplifier linearity, relative gain and ADC behavior </a:t>
            </a:r>
            <a:r>
              <a:rPr lang="en-US" sz="1800" dirty="0" smtClean="0"/>
              <a:t>necessary </a:t>
            </a:r>
            <a:r>
              <a:rPr lang="en-US" sz="1800" dirty="0"/>
              <a:t>to compare with </a:t>
            </a:r>
            <a:r>
              <a:rPr lang="en-US" sz="1800" dirty="0" smtClean="0"/>
              <a:t>flight amplifier measurements. 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Japan </a:t>
            </a:r>
            <a:r>
              <a:rPr lang="en-US" sz="1800" dirty="0"/>
              <a:t>Response: </a:t>
            </a:r>
            <a:r>
              <a:rPr lang="en-US" sz="1800" i="1" dirty="0" smtClean="0"/>
              <a:t>Test </a:t>
            </a:r>
            <a:r>
              <a:rPr lang="en-US" sz="1800" i="1" dirty="0"/>
              <a:t>pulse only for one charge is available during flight . </a:t>
            </a:r>
            <a:r>
              <a:rPr lang="en-US" sz="1800" i="1" dirty="0" smtClean="0"/>
              <a:t>The </a:t>
            </a:r>
            <a:r>
              <a:rPr lang="en-US" sz="1800" i="1" dirty="0"/>
              <a:t>linearity obtained at company is useful</a:t>
            </a:r>
            <a:r>
              <a:rPr lang="en-US" sz="1800" i="1" dirty="0" smtClean="0"/>
              <a:t>.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Next Step: </a:t>
            </a:r>
            <a:r>
              <a:rPr lang="en-US" sz="1800" i="1" dirty="0" smtClean="0"/>
              <a:t>Is ground test data as described here planned to be available &amp; released?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3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58674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Voltage Dependencies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06963"/>
          </a:xfrm>
        </p:spPr>
        <p:txBody>
          <a:bodyPr>
            <a:noAutofit/>
          </a:bodyPr>
          <a:lstStyle/>
          <a:p>
            <a:pPr lvl="0"/>
            <a:r>
              <a:rPr lang="en-US" sz="2000" dirty="0"/>
              <a:t>PMT anode output versus high voltage setting for every flight CHD, IMC and TASC flight PMT.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Japan Response: </a:t>
            </a:r>
            <a:r>
              <a:rPr lang="en-US" sz="1800" i="1" dirty="0" smtClean="0"/>
              <a:t>Available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Next Step: </a:t>
            </a:r>
            <a:r>
              <a:rPr lang="en-US" sz="1800" i="1" dirty="0"/>
              <a:t>Need date for when these data will be released</a:t>
            </a:r>
            <a:r>
              <a:rPr lang="en-US" sz="1800" i="1" dirty="0" smtClean="0"/>
              <a:t>.</a:t>
            </a:r>
            <a:endParaRPr lang="en-US" sz="1800" dirty="0"/>
          </a:p>
          <a:p>
            <a:pPr lvl="0">
              <a:spcBef>
                <a:spcPts val="1200"/>
              </a:spcBef>
            </a:pPr>
            <a:r>
              <a:rPr lang="en-US" sz="2000" dirty="0" smtClean="0"/>
              <a:t>APD </a:t>
            </a:r>
            <a:r>
              <a:rPr lang="en-US" sz="2000" dirty="0"/>
              <a:t>output versus bias voltage setting for every TASC flight APD</a:t>
            </a:r>
            <a:r>
              <a:rPr lang="en-US" sz="2000" dirty="0" smtClean="0"/>
              <a:t>.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Japan Response: </a:t>
            </a:r>
            <a:r>
              <a:rPr lang="en-US" sz="1800" i="1" dirty="0" smtClean="0"/>
              <a:t>Will be available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Next Step: </a:t>
            </a:r>
            <a:r>
              <a:rPr lang="en-US" sz="1800" i="1" dirty="0"/>
              <a:t>Need date for when these data will be released</a:t>
            </a:r>
            <a:r>
              <a:rPr lang="en-US" sz="1800" i="1" dirty="0" smtClean="0"/>
              <a:t>.</a:t>
            </a:r>
            <a:endParaRPr lang="en-US" sz="1800" dirty="0"/>
          </a:p>
          <a:p>
            <a:pPr lvl="0">
              <a:spcBef>
                <a:spcPts val="1200"/>
              </a:spcBef>
            </a:pPr>
            <a:r>
              <a:rPr lang="en-US" sz="2000" dirty="0"/>
              <a:t>PD output versus bias voltage setting for every TASC flight PD</a:t>
            </a:r>
            <a:r>
              <a:rPr lang="en-US" sz="2000" dirty="0" smtClean="0"/>
              <a:t>.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Japan Response: </a:t>
            </a:r>
            <a:r>
              <a:rPr lang="en-US" sz="1800" i="1" dirty="0"/>
              <a:t>PD has only one bias voltage, and is </a:t>
            </a:r>
            <a:r>
              <a:rPr lang="en-US" sz="1800" i="1" dirty="0" smtClean="0"/>
              <a:t>obtained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Next Step: </a:t>
            </a:r>
            <a:r>
              <a:rPr lang="en-US" sz="1800" i="1" dirty="0"/>
              <a:t>Need date for when these data will be released</a:t>
            </a:r>
            <a:r>
              <a:rPr lang="en-US" sz="1800" i="1" dirty="0" smtClean="0"/>
              <a:t>.</a:t>
            </a:r>
            <a:endParaRPr lang="en-US" sz="1800" dirty="0"/>
          </a:p>
          <a:p>
            <a:pPr lvl="0">
              <a:lnSpc>
                <a:spcPct val="120000"/>
              </a:lnSpc>
              <a:spcBef>
                <a:spcPts val="1200"/>
              </a:spcBef>
            </a:pPr>
            <a:r>
              <a:rPr lang="en-US" sz="2000" dirty="0"/>
              <a:t>Ground level </a:t>
            </a:r>
            <a:r>
              <a:rPr lang="en-US" sz="2000" dirty="0" err="1"/>
              <a:t>muon</a:t>
            </a:r>
            <a:r>
              <a:rPr lang="en-US" sz="2000" dirty="0"/>
              <a:t> data with instrument in flight </a:t>
            </a:r>
            <a:r>
              <a:rPr lang="en-US" sz="2000" dirty="0" smtClean="0"/>
              <a:t>configuration. 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1800" dirty="0"/>
              <a:t>D</a:t>
            </a:r>
            <a:r>
              <a:rPr lang="en-US" sz="1800" dirty="0" smtClean="0"/>
              <a:t>ata </a:t>
            </a:r>
            <a:r>
              <a:rPr lang="en-US" sz="1800" dirty="0"/>
              <a:t>in Level 1 format with both COM and CAL records so that the full state of the </a:t>
            </a:r>
            <a:r>
              <a:rPr lang="en-US" sz="1800" dirty="0" smtClean="0"/>
              <a:t>instrument </a:t>
            </a:r>
            <a:r>
              <a:rPr lang="en-US" sz="1800" dirty="0"/>
              <a:t>is recorded</a:t>
            </a:r>
            <a:r>
              <a:rPr lang="en-US" sz="1800" dirty="0" smtClean="0"/>
              <a:t>.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Japan Response: </a:t>
            </a:r>
            <a:r>
              <a:rPr lang="en-US" sz="1800" i="1" dirty="0" smtClean="0"/>
              <a:t>No comment</a:t>
            </a:r>
            <a:r>
              <a:rPr lang="en-US" sz="1800" dirty="0" smtClean="0"/>
              <a:t>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Next Step: </a:t>
            </a:r>
            <a:r>
              <a:rPr lang="en-US" sz="1800" i="1" dirty="0"/>
              <a:t>Need date for when these data will be released</a:t>
            </a:r>
            <a:r>
              <a:rPr lang="en-US" sz="1800" i="1" dirty="0" smtClean="0"/>
              <a:t>.</a:t>
            </a:r>
            <a:endParaRPr lang="en-US" sz="1800" dirty="0"/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10/7/2014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TIM Oct 2014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26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SU-CALE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LSU-CALET</Template>
  <TotalTime>81</TotalTime>
  <Words>791</Words>
  <Application>Microsoft Office PowerPoint</Application>
  <PresentationFormat>On-screen Show (4:3)</PresentationFormat>
  <Paragraphs>75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LSU-CALET</vt:lpstr>
      <vt:lpstr>CALET Instrument Characterization Parameters for Flight Data Analysis</vt:lpstr>
      <vt:lpstr>Instrument Characterization</vt:lpstr>
      <vt:lpstr>Detector Data</vt:lpstr>
      <vt:lpstr>Thermal Characteristics</vt:lpstr>
      <vt:lpstr>Readout Electronics </vt:lpstr>
      <vt:lpstr>Voltage Dependencies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Guzik</dc:creator>
  <cp:lastModifiedBy>Guzik</cp:lastModifiedBy>
  <cp:revision>14</cp:revision>
  <dcterms:created xsi:type="dcterms:W3CDTF">2006-08-16T00:00:00Z</dcterms:created>
  <dcterms:modified xsi:type="dcterms:W3CDTF">2014-10-11T22:31:33Z</dcterms:modified>
</cp:coreProperties>
</file>