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4" r:id="rId8"/>
    <p:sldId id="263" r:id="rId9"/>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0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3448954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523327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553060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1810806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32477820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445789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1117346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19329404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1712499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422148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319AFC42-0449-4BFB-BC24-1A21678C0775}" type="datetimeFigureOut">
              <a:rPr kumimoji="1" lang="ja-JP" altLang="en-US" smtClean="0"/>
              <a:t>2014/10/15</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2032708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AFC42-0449-4BFB-BC24-1A21678C0775}" type="datetimeFigureOut">
              <a:rPr kumimoji="1" lang="ja-JP" altLang="en-US" smtClean="0"/>
              <a:t>2014/10/15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01CAA2-266C-44E8-90E1-D104EA995044}" type="slidenum">
              <a:rPr kumimoji="1" lang="ja-JP" altLang="en-US" smtClean="0"/>
              <a:t>‹#›</a:t>
            </a:fld>
            <a:endParaRPr kumimoji="1" lang="ja-JP" altLang="en-US"/>
          </a:p>
        </p:txBody>
      </p:sp>
    </p:spTree>
    <p:extLst>
      <p:ext uri="{BB962C8B-B14F-4D97-AF65-F5344CB8AC3E}">
        <p14:creationId xmlns:p14="http://schemas.microsoft.com/office/powerpoint/2010/main" val="17070606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en-US" altLang="ja-JP" dirty="0" smtClean="0"/>
              <a:t>Status of Action Items at WU TIM</a:t>
            </a:r>
            <a:br>
              <a:rPr kumimoji="1" lang="en-US" altLang="ja-JP" dirty="0" smtClean="0"/>
            </a:br>
            <a:r>
              <a:rPr lang="en-US" altLang="ja-JP" sz="2800" dirty="0" smtClean="0">
                <a:solidFill>
                  <a:srgbClr val="FF0000"/>
                </a:solidFill>
              </a:rPr>
              <a:t>Ref: Action items Nov 2013 TIM.docx</a:t>
            </a:r>
            <a:endParaRPr kumimoji="1" lang="ja-JP" altLang="en-US" sz="2800" dirty="0">
              <a:solidFill>
                <a:srgbClr val="FF0000"/>
              </a:solidFill>
            </a:endParaRPr>
          </a:p>
        </p:txBody>
      </p:sp>
      <p:sp>
        <p:nvSpPr>
          <p:cNvPr id="3" name="サブタイトル 2"/>
          <p:cNvSpPr>
            <a:spLocks noGrp="1"/>
          </p:cNvSpPr>
          <p:nvPr>
            <p:ph type="subTitle" idx="1"/>
          </p:nvPr>
        </p:nvSpPr>
        <p:spPr/>
        <p:txBody>
          <a:bodyPr/>
          <a:lstStyle/>
          <a:p>
            <a:r>
              <a:rPr kumimoji="1" lang="en-US" altLang="ja-JP" dirty="0" smtClean="0"/>
              <a:t>141016 </a:t>
            </a:r>
            <a:r>
              <a:rPr kumimoji="1" lang="en-US" altLang="ja-JP" dirty="0" smtClean="0"/>
              <a:t>Y. </a:t>
            </a:r>
            <a:r>
              <a:rPr kumimoji="1" lang="en-US" altLang="ja-JP" dirty="0" err="1" smtClean="0"/>
              <a:t>Asaoka</a:t>
            </a:r>
            <a:endParaRPr kumimoji="1" lang="en-US" altLang="ja-JP" dirty="0" smtClean="0"/>
          </a:p>
          <a:p>
            <a:r>
              <a:rPr lang="en-US" altLang="ja-JP" dirty="0" smtClean="0"/>
              <a:t>CALET TIM at </a:t>
            </a:r>
            <a:r>
              <a:rPr lang="en-US" altLang="ja-JP" dirty="0" err="1" smtClean="0"/>
              <a:t>Waseda</a:t>
            </a:r>
            <a:r>
              <a:rPr lang="en-US" altLang="ja-JP" dirty="0" smtClean="0"/>
              <a:t> Univ. </a:t>
            </a:r>
            <a:endParaRPr kumimoji="1" lang="ja-JP" altLang="en-US" dirty="0"/>
          </a:p>
        </p:txBody>
      </p:sp>
      <p:sp>
        <p:nvSpPr>
          <p:cNvPr id="4" name="テキスト ボックス 3"/>
          <p:cNvSpPr txBox="1"/>
          <p:nvPr/>
        </p:nvSpPr>
        <p:spPr>
          <a:xfrm>
            <a:off x="6084168" y="116632"/>
            <a:ext cx="2909451" cy="369332"/>
          </a:xfrm>
          <a:prstGeom prst="rect">
            <a:avLst/>
          </a:prstGeom>
          <a:noFill/>
        </p:spPr>
        <p:txBody>
          <a:bodyPr wrap="none" rtlCol="0">
            <a:spAutoFit/>
          </a:bodyPr>
          <a:lstStyle/>
          <a:p>
            <a:r>
              <a:rPr lang="en-US" altLang="ja-JP" dirty="0" smtClean="0"/>
              <a:t>141016DHAActionItems.pptx</a:t>
            </a:r>
            <a:endParaRPr kumimoji="1" lang="ja-JP" altLang="en-US" dirty="0"/>
          </a:p>
        </p:txBody>
      </p:sp>
    </p:spTree>
    <p:extLst>
      <p:ext uri="{BB962C8B-B14F-4D97-AF65-F5344CB8AC3E}">
        <p14:creationId xmlns:p14="http://schemas.microsoft.com/office/powerpoint/2010/main" val="17553710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DH&amp;A Action Items (1)</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en-US" altLang="ja-JP" dirty="0"/>
              <a:t>Discuss Level 1 data format. Two volumes only have preliminary format and need to be consolidated. There are items within Cal and Com that need to be resolved. Discuss time schedules for getting these volumes resolved. Discuss detailed tasks and time line</a:t>
            </a:r>
            <a:r>
              <a:rPr lang="en-US" altLang="ja-JP" dirty="0" smtClean="0"/>
              <a:t>.</a:t>
            </a:r>
          </a:p>
          <a:p>
            <a:pPr marL="0" indent="0">
              <a:buNone/>
            </a:pPr>
            <a:endParaRPr lang="en-US" altLang="ja-JP" dirty="0" smtClean="0"/>
          </a:p>
          <a:p>
            <a:r>
              <a:rPr lang="en-US" altLang="ja-JP" dirty="0" smtClean="0">
                <a:solidFill>
                  <a:srgbClr val="FF0000"/>
                </a:solidFill>
              </a:rPr>
              <a:t>[140801] CAL&amp;COM volume description revised</a:t>
            </a:r>
          </a:p>
          <a:p>
            <a:r>
              <a:rPr lang="en-US" altLang="ja-JP" dirty="0" smtClean="0">
                <a:solidFill>
                  <a:srgbClr val="FF0000"/>
                </a:solidFill>
              </a:rPr>
              <a:t>[140831] CAL&amp;COM volume description further revised and sample Level1 data based on radiation model was released with read/write routine</a:t>
            </a:r>
          </a:p>
          <a:p>
            <a:r>
              <a:rPr lang="en-US" altLang="ja-JP" dirty="0" smtClean="0">
                <a:solidFill>
                  <a:srgbClr val="FF0000"/>
                </a:solidFill>
              </a:rPr>
              <a:t>[TODAY] we have Level1 session.</a:t>
            </a:r>
            <a:endParaRPr lang="ja-JP" altLang="ja-JP" dirty="0">
              <a:solidFill>
                <a:srgbClr val="FF0000"/>
              </a:solidFill>
            </a:endParaRPr>
          </a:p>
          <a:p>
            <a:endParaRPr kumimoji="1" lang="ja-JP" altLang="en-US" dirty="0"/>
          </a:p>
        </p:txBody>
      </p:sp>
      <p:sp>
        <p:nvSpPr>
          <p:cNvPr id="4" name="テキスト ボックス 3"/>
          <p:cNvSpPr txBox="1"/>
          <p:nvPr/>
        </p:nvSpPr>
        <p:spPr>
          <a:xfrm>
            <a:off x="7675647" y="829733"/>
            <a:ext cx="740908" cy="369332"/>
          </a:xfrm>
          <a:prstGeom prst="rect">
            <a:avLst/>
          </a:prstGeom>
          <a:noFill/>
          <a:ln>
            <a:solidFill>
              <a:srgbClr val="FF0000"/>
            </a:solidFill>
          </a:ln>
        </p:spPr>
        <p:txBody>
          <a:bodyPr wrap="none" rtlCol="0">
            <a:spAutoFit/>
          </a:bodyPr>
          <a:lstStyle/>
          <a:p>
            <a:r>
              <a:rPr kumimoji="1" lang="en-US" altLang="ja-JP" dirty="0" smtClean="0">
                <a:solidFill>
                  <a:srgbClr val="FF0000"/>
                </a:solidFill>
              </a:rPr>
              <a:t>DONE</a:t>
            </a:r>
            <a:endParaRPr kumimoji="1" lang="ja-JP" altLang="en-US" dirty="0">
              <a:solidFill>
                <a:srgbClr val="FF0000"/>
              </a:solidFill>
            </a:endParaRPr>
          </a:p>
        </p:txBody>
      </p:sp>
    </p:spTree>
    <p:extLst>
      <p:ext uri="{BB962C8B-B14F-4D97-AF65-F5344CB8AC3E}">
        <p14:creationId xmlns:p14="http://schemas.microsoft.com/office/powerpoint/2010/main" val="7722964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DH&amp;A Action Items </a:t>
            </a:r>
            <a:r>
              <a:rPr lang="en-US" altLang="ja-JP" dirty="0" smtClean="0"/>
              <a:t>(2)</a:t>
            </a:r>
            <a:endParaRPr kumimoji="1" lang="ja-JP" altLang="en-US" dirty="0"/>
          </a:p>
        </p:txBody>
      </p:sp>
      <p:sp>
        <p:nvSpPr>
          <p:cNvPr id="3" name="コンテンツ プレースホルダー 2"/>
          <p:cNvSpPr>
            <a:spLocks noGrp="1"/>
          </p:cNvSpPr>
          <p:nvPr>
            <p:ph idx="1"/>
          </p:nvPr>
        </p:nvSpPr>
        <p:spPr/>
        <p:txBody>
          <a:bodyPr>
            <a:normAutofit fontScale="92500" lnSpcReduction="20000"/>
          </a:bodyPr>
          <a:lstStyle/>
          <a:p>
            <a:r>
              <a:rPr lang="en-US" altLang="ja-JP" dirty="0"/>
              <a:t>Japan will deliver final Level 1 format (in English) as soon as possible. Level 1 format will reference telemetry list</a:t>
            </a:r>
            <a:r>
              <a:rPr lang="en-US" altLang="ja-JP" dirty="0" smtClean="0"/>
              <a:t>.</a:t>
            </a:r>
          </a:p>
          <a:p>
            <a:endParaRPr lang="en-US" altLang="ja-JP" dirty="0"/>
          </a:p>
          <a:p>
            <a:r>
              <a:rPr lang="en-US" altLang="ja-JP" dirty="0" smtClean="0">
                <a:solidFill>
                  <a:srgbClr val="FF0000"/>
                </a:solidFill>
              </a:rPr>
              <a:t>Almost final Level1 format of CAL &amp; COM volumes are delivered although we need some more iteration to brush up the variable name and etc. Level1 format references telemetry list. Current telemetry list version is </a:t>
            </a:r>
            <a:r>
              <a:rPr lang="en-US" altLang="ja-JP" dirty="0" err="1" smtClean="0">
                <a:solidFill>
                  <a:srgbClr val="FF0000"/>
                </a:solidFill>
              </a:rPr>
              <a:t>rev.C</a:t>
            </a:r>
            <a:r>
              <a:rPr lang="en-US" altLang="ja-JP" dirty="0" smtClean="0">
                <a:solidFill>
                  <a:srgbClr val="FF0000"/>
                </a:solidFill>
              </a:rPr>
              <a:t> and will be updated when the telemetry list is finally fixed (Note: current version is </a:t>
            </a:r>
            <a:r>
              <a:rPr lang="en-US" altLang="ja-JP" dirty="0" err="1" smtClean="0">
                <a:solidFill>
                  <a:srgbClr val="FF0000"/>
                </a:solidFill>
              </a:rPr>
              <a:t>rev.J</a:t>
            </a:r>
            <a:r>
              <a:rPr lang="en-US" altLang="ja-JP" dirty="0" smtClean="0">
                <a:solidFill>
                  <a:srgbClr val="FF0000"/>
                </a:solidFill>
              </a:rPr>
              <a:t>).</a:t>
            </a:r>
            <a:endParaRPr lang="ja-JP" altLang="ja-JP" dirty="0">
              <a:solidFill>
                <a:srgbClr val="FF0000"/>
              </a:solidFill>
            </a:endParaRPr>
          </a:p>
          <a:p>
            <a:endParaRPr kumimoji="1" lang="ja-JP" altLang="en-US" dirty="0"/>
          </a:p>
        </p:txBody>
      </p:sp>
      <p:sp>
        <p:nvSpPr>
          <p:cNvPr id="4" name="テキスト ボックス 3"/>
          <p:cNvSpPr txBox="1"/>
          <p:nvPr/>
        </p:nvSpPr>
        <p:spPr>
          <a:xfrm>
            <a:off x="7675647" y="829733"/>
            <a:ext cx="740908" cy="369332"/>
          </a:xfrm>
          <a:prstGeom prst="rect">
            <a:avLst/>
          </a:prstGeom>
          <a:noFill/>
          <a:ln>
            <a:solidFill>
              <a:srgbClr val="FF0000"/>
            </a:solidFill>
          </a:ln>
        </p:spPr>
        <p:txBody>
          <a:bodyPr wrap="none" rtlCol="0">
            <a:spAutoFit/>
          </a:bodyPr>
          <a:lstStyle/>
          <a:p>
            <a:r>
              <a:rPr kumimoji="1" lang="en-US" altLang="ja-JP" dirty="0" smtClean="0">
                <a:solidFill>
                  <a:srgbClr val="FF0000"/>
                </a:solidFill>
              </a:rPr>
              <a:t>DONE</a:t>
            </a:r>
            <a:endParaRPr kumimoji="1" lang="ja-JP" altLang="en-US" dirty="0">
              <a:solidFill>
                <a:srgbClr val="FF0000"/>
              </a:solidFill>
            </a:endParaRPr>
          </a:p>
        </p:txBody>
      </p:sp>
    </p:spTree>
    <p:extLst>
      <p:ext uri="{BB962C8B-B14F-4D97-AF65-F5344CB8AC3E}">
        <p14:creationId xmlns:p14="http://schemas.microsoft.com/office/powerpoint/2010/main" val="34507081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DH&amp;A Action Items </a:t>
            </a:r>
            <a:r>
              <a:rPr lang="en-US" altLang="ja-JP" dirty="0" smtClean="0"/>
              <a:t>(3)</a:t>
            </a:r>
            <a:endParaRPr kumimoji="1" lang="ja-JP" altLang="en-US" dirty="0"/>
          </a:p>
        </p:txBody>
      </p:sp>
      <p:sp>
        <p:nvSpPr>
          <p:cNvPr id="3" name="コンテンツ プレースホルダー 2"/>
          <p:cNvSpPr>
            <a:spLocks noGrp="1"/>
          </p:cNvSpPr>
          <p:nvPr>
            <p:ph idx="1"/>
          </p:nvPr>
        </p:nvSpPr>
        <p:spPr/>
        <p:txBody>
          <a:bodyPr>
            <a:normAutofit fontScale="85000" lnSpcReduction="10000"/>
          </a:bodyPr>
          <a:lstStyle/>
          <a:p>
            <a:r>
              <a:rPr lang="en-US" altLang="ja-JP" dirty="0"/>
              <a:t>Need initial idea of orbital modes and operations as soon as possible. Plan for things like calibrations, pedestal, trigger modes, etc. Need to decide schedule of the modes. Will have to finalize after checkout </a:t>
            </a:r>
            <a:r>
              <a:rPr lang="en-US" altLang="ja-JP" dirty="0" smtClean="0"/>
              <a:t>phase</a:t>
            </a:r>
          </a:p>
          <a:p>
            <a:endParaRPr kumimoji="1" lang="en-US" altLang="ja-JP" dirty="0"/>
          </a:p>
          <a:p>
            <a:pPr marL="342900" lvl="1" indent="-342900">
              <a:buFont typeface="Arial" panose="020B0604020202020204" pitchFamily="34" charset="0"/>
              <a:buChar char="•"/>
            </a:pPr>
            <a:r>
              <a:rPr lang="en-US" altLang="ja-JP" dirty="0" smtClean="0">
                <a:solidFill>
                  <a:srgbClr val="FF0000"/>
                </a:solidFill>
              </a:rPr>
              <a:t>[</a:t>
            </a:r>
            <a:r>
              <a:rPr lang="en-US" altLang="ja-JP" dirty="0">
                <a:solidFill>
                  <a:srgbClr val="FF0000"/>
                </a:solidFill>
              </a:rPr>
              <a:t>140707] </a:t>
            </a:r>
            <a:r>
              <a:rPr lang="en-US" altLang="ja-JP" dirty="0" smtClean="0">
                <a:solidFill>
                  <a:srgbClr val="FF0000"/>
                </a:solidFill>
              </a:rPr>
              <a:t>“thoughts </a:t>
            </a:r>
            <a:r>
              <a:rPr lang="en-US" altLang="ja-JP" dirty="0">
                <a:solidFill>
                  <a:srgbClr val="FF0000"/>
                </a:solidFill>
              </a:rPr>
              <a:t>on on-orbit calibration </a:t>
            </a:r>
            <a:r>
              <a:rPr lang="en-US" altLang="ja-JP" dirty="0" smtClean="0">
                <a:solidFill>
                  <a:srgbClr val="FF0000"/>
                </a:solidFill>
              </a:rPr>
              <a:t>plan”	</a:t>
            </a:r>
            <a:r>
              <a:rPr lang="en-US" altLang="ja-JP" dirty="0" err="1" smtClean="0">
                <a:solidFill>
                  <a:srgbClr val="FF0000"/>
                </a:solidFill>
              </a:rPr>
              <a:t>Prof.Guzik</a:t>
            </a:r>
            <a:r>
              <a:rPr lang="en-US" altLang="ja-JP" dirty="0" smtClean="0">
                <a:solidFill>
                  <a:srgbClr val="FF0000"/>
                </a:solidFill>
              </a:rPr>
              <a:t>’</a:t>
            </a:r>
          </a:p>
          <a:p>
            <a:r>
              <a:rPr lang="en-US" altLang="ja-JP" dirty="0">
                <a:solidFill>
                  <a:srgbClr val="FF0000"/>
                </a:solidFill>
              </a:rPr>
              <a:t>[TODAY</a:t>
            </a:r>
            <a:r>
              <a:rPr lang="en-US" altLang="ja-JP" dirty="0" smtClean="0">
                <a:solidFill>
                  <a:srgbClr val="FF0000"/>
                </a:solidFill>
              </a:rPr>
              <a:t>] “On-orbit calibration” session</a:t>
            </a:r>
          </a:p>
          <a:p>
            <a:r>
              <a:rPr lang="en-US" altLang="ja-JP" dirty="0" smtClean="0">
                <a:solidFill>
                  <a:srgbClr val="FF0000"/>
                </a:solidFill>
              </a:rPr>
              <a:t>[TODAY] this topic will be covered in part by “WCOC Status” 	Y. </a:t>
            </a:r>
            <a:r>
              <a:rPr lang="en-US" altLang="ja-JP" dirty="0" err="1" smtClean="0">
                <a:solidFill>
                  <a:srgbClr val="FF0000"/>
                </a:solidFill>
              </a:rPr>
              <a:t>Asaoka</a:t>
            </a:r>
            <a:endParaRPr lang="en-US" altLang="ja-JP" dirty="0" smtClean="0">
              <a:solidFill>
                <a:srgbClr val="FF0000"/>
              </a:solidFill>
            </a:endParaRPr>
          </a:p>
          <a:p>
            <a:r>
              <a:rPr lang="en-US" altLang="ja-JP" dirty="0">
                <a:solidFill>
                  <a:srgbClr val="FF0000"/>
                </a:solidFill>
              </a:rPr>
              <a:t>Will be covered in the Friday’s </a:t>
            </a:r>
            <a:r>
              <a:rPr lang="en-US" altLang="ja-JP" dirty="0" smtClean="0">
                <a:solidFill>
                  <a:srgbClr val="FF0000"/>
                </a:solidFill>
              </a:rPr>
              <a:t>session</a:t>
            </a:r>
            <a:endParaRPr lang="en-US" altLang="ja-JP" dirty="0">
              <a:solidFill>
                <a:srgbClr val="FF0000"/>
              </a:solidFill>
            </a:endParaRPr>
          </a:p>
        </p:txBody>
      </p:sp>
    </p:spTree>
    <p:extLst>
      <p:ext uri="{BB962C8B-B14F-4D97-AF65-F5344CB8AC3E}">
        <p14:creationId xmlns:p14="http://schemas.microsoft.com/office/powerpoint/2010/main" val="40080666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DH&amp;A Action Items </a:t>
            </a:r>
            <a:r>
              <a:rPr lang="en-US" altLang="ja-JP" dirty="0" smtClean="0"/>
              <a:t>(4)</a:t>
            </a:r>
            <a:endParaRPr kumimoji="1" lang="ja-JP" altLang="en-US" dirty="0"/>
          </a:p>
        </p:txBody>
      </p:sp>
      <p:sp>
        <p:nvSpPr>
          <p:cNvPr id="3" name="コンテンツ プレースホルダー 2"/>
          <p:cNvSpPr>
            <a:spLocks noGrp="1"/>
          </p:cNvSpPr>
          <p:nvPr>
            <p:ph idx="1"/>
          </p:nvPr>
        </p:nvSpPr>
        <p:spPr/>
        <p:txBody>
          <a:bodyPr/>
          <a:lstStyle/>
          <a:p>
            <a:r>
              <a:rPr lang="en-US" altLang="ja-JP" dirty="0"/>
              <a:t>Checkout phase plan needs to be developed in Japan in conjunction with IHI Aerospace. Considering what should be done. (1-2 months from now</a:t>
            </a:r>
            <a:r>
              <a:rPr lang="en-US" altLang="ja-JP" dirty="0" smtClean="0"/>
              <a:t>).</a:t>
            </a:r>
          </a:p>
          <a:p>
            <a:endParaRPr lang="en-US" altLang="ja-JP" dirty="0"/>
          </a:p>
          <a:p>
            <a:r>
              <a:rPr lang="en-US" altLang="ja-JP" dirty="0" smtClean="0">
                <a:solidFill>
                  <a:srgbClr val="FF0000"/>
                </a:solidFill>
              </a:rPr>
              <a:t>Checkout plan is under discussion with JAXA</a:t>
            </a:r>
          </a:p>
          <a:p>
            <a:r>
              <a:rPr lang="en-US" altLang="ja-JP" dirty="0" smtClean="0">
                <a:solidFill>
                  <a:srgbClr val="FF0000"/>
                </a:solidFill>
              </a:rPr>
              <a:t>Will </a:t>
            </a:r>
            <a:r>
              <a:rPr lang="en-US" altLang="ja-JP" dirty="0">
                <a:solidFill>
                  <a:srgbClr val="FF0000"/>
                </a:solidFill>
              </a:rPr>
              <a:t>be covered in the </a:t>
            </a:r>
            <a:r>
              <a:rPr lang="en-US" altLang="ja-JP" dirty="0" smtClean="0">
                <a:solidFill>
                  <a:srgbClr val="FF0000"/>
                </a:solidFill>
              </a:rPr>
              <a:t>Friday’s session</a:t>
            </a:r>
            <a:endParaRPr lang="en-US" altLang="ja-JP" dirty="0">
              <a:solidFill>
                <a:srgbClr val="FF0000"/>
              </a:solidFill>
            </a:endParaRPr>
          </a:p>
          <a:p>
            <a:endParaRPr lang="ja-JP" altLang="ja-JP" dirty="0"/>
          </a:p>
          <a:p>
            <a:endParaRPr kumimoji="1" lang="ja-JP" altLang="en-US" dirty="0"/>
          </a:p>
        </p:txBody>
      </p:sp>
    </p:spTree>
    <p:extLst>
      <p:ext uri="{BB962C8B-B14F-4D97-AF65-F5344CB8AC3E}">
        <p14:creationId xmlns:p14="http://schemas.microsoft.com/office/powerpoint/2010/main" val="23190674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DH&amp;A Action Items </a:t>
            </a:r>
            <a:r>
              <a:rPr lang="en-US" altLang="ja-JP" dirty="0" smtClean="0"/>
              <a:t>(5)</a:t>
            </a:r>
            <a:endParaRPr kumimoji="1" lang="ja-JP" altLang="en-US" dirty="0"/>
          </a:p>
        </p:txBody>
      </p:sp>
      <p:sp>
        <p:nvSpPr>
          <p:cNvPr id="3" name="コンテンツ プレースホルダー 2"/>
          <p:cNvSpPr>
            <a:spLocks noGrp="1"/>
          </p:cNvSpPr>
          <p:nvPr>
            <p:ph idx="1"/>
          </p:nvPr>
        </p:nvSpPr>
        <p:spPr/>
        <p:txBody>
          <a:bodyPr>
            <a:normAutofit fontScale="92500" lnSpcReduction="10000"/>
          </a:bodyPr>
          <a:lstStyle/>
          <a:p>
            <a:r>
              <a:rPr lang="en-US" altLang="ja-JP" dirty="0"/>
              <a:t>Refine common list of Level 1 Data Quality plots that need to be produced. (comments on </a:t>
            </a:r>
            <a:r>
              <a:rPr lang="en-US" altLang="ja-JP" dirty="0" err="1"/>
              <a:t>Broekhoven</a:t>
            </a:r>
            <a:r>
              <a:rPr lang="en-US" altLang="ja-JP" dirty="0"/>
              <a:t> presentation). Need coordination of information coming from different groups.</a:t>
            </a:r>
            <a:endParaRPr lang="ja-JP" altLang="ja-JP" dirty="0"/>
          </a:p>
          <a:p>
            <a:endParaRPr kumimoji="1" lang="en-US" altLang="ja-JP" dirty="0" smtClean="0"/>
          </a:p>
          <a:p>
            <a:r>
              <a:rPr lang="en-US" altLang="ja-JP" dirty="0">
                <a:solidFill>
                  <a:srgbClr val="FF0000"/>
                </a:solidFill>
              </a:rPr>
              <a:t>[TODAY] </a:t>
            </a:r>
            <a:r>
              <a:rPr lang="en-US" altLang="ja-JP" dirty="0" smtClean="0">
                <a:solidFill>
                  <a:srgbClr val="FF0000"/>
                </a:solidFill>
              </a:rPr>
              <a:t>covered by some talks:</a:t>
            </a:r>
          </a:p>
          <a:p>
            <a:pPr lvl="1"/>
            <a:r>
              <a:rPr lang="en-US" altLang="ja-JP" dirty="0" smtClean="0">
                <a:solidFill>
                  <a:srgbClr val="FF0000"/>
                </a:solidFill>
              </a:rPr>
              <a:t>“CALET </a:t>
            </a:r>
            <a:r>
              <a:rPr lang="en-US" altLang="ja-JP" dirty="0">
                <a:solidFill>
                  <a:srgbClr val="FF0000"/>
                </a:solidFill>
              </a:rPr>
              <a:t>Level 1 Flight Data Analysis and </a:t>
            </a:r>
            <a:r>
              <a:rPr lang="en-US" altLang="ja-JP" dirty="0" smtClean="0">
                <a:solidFill>
                  <a:srgbClr val="FF0000"/>
                </a:solidFill>
              </a:rPr>
              <a:t>Processing” </a:t>
            </a:r>
            <a:r>
              <a:rPr lang="en-US" altLang="ja-JP" dirty="0">
                <a:solidFill>
                  <a:srgbClr val="FF0000"/>
                </a:solidFill>
              </a:rPr>
              <a:t>M. </a:t>
            </a:r>
            <a:r>
              <a:rPr lang="en-US" altLang="ja-JP" dirty="0" smtClean="0">
                <a:solidFill>
                  <a:srgbClr val="FF0000"/>
                </a:solidFill>
              </a:rPr>
              <a:t>Stewart</a:t>
            </a:r>
            <a:endParaRPr lang="en-US" altLang="ja-JP" dirty="0"/>
          </a:p>
          <a:p>
            <a:pPr lvl="1"/>
            <a:r>
              <a:rPr lang="en-US" altLang="ja-JP" dirty="0" smtClean="0">
                <a:solidFill>
                  <a:srgbClr val="FF0000"/>
                </a:solidFill>
              </a:rPr>
              <a:t>“Proposal </a:t>
            </a:r>
            <a:r>
              <a:rPr lang="en-US" altLang="ja-JP" dirty="0">
                <a:solidFill>
                  <a:srgbClr val="FF0000"/>
                </a:solidFill>
              </a:rPr>
              <a:t>of data monitoring and quality check of L1 </a:t>
            </a:r>
            <a:r>
              <a:rPr lang="en-US" altLang="ja-JP" dirty="0" smtClean="0">
                <a:solidFill>
                  <a:srgbClr val="FF0000"/>
                </a:solidFill>
              </a:rPr>
              <a:t>data”  S</a:t>
            </a:r>
            <a:r>
              <a:rPr lang="en-US" altLang="ja-JP" dirty="0">
                <a:solidFill>
                  <a:srgbClr val="FF0000"/>
                </a:solidFill>
              </a:rPr>
              <a:t>. </a:t>
            </a:r>
            <a:r>
              <a:rPr lang="en-US" altLang="ja-JP" dirty="0" err="1" smtClean="0">
                <a:solidFill>
                  <a:srgbClr val="FF0000"/>
                </a:solidFill>
              </a:rPr>
              <a:t>Ricciarini</a:t>
            </a:r>
            <a:endParaRPr lang="ja-JP" altLang="en-US" dirty="0">
              <a:solidFill>
                <a:srgbClr val="FF0000"/>
              </a:solidFill>
            </a:endParaRPr>
          </a:p>
          <a:p>
            <a:endParaRPr kumimoji="1" lang="ja-JP" altLang="en-US" dirty="0"/>
          </a:p>
        </p:txBody>
      </p:sp>
    </p:spTree>
    <p:extLst>
      <p:ext uri="{BB962C8B-B14F-4D97-AF65-F5344CB8AC3E}">
        <p14:creationId xmlns:p14="http://schemas.microsoft.com/office/powerpoint/2010/main" val="1963586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DH&amp;A Action Items </a:t>
            </a:r>
            <a:r>
              <a:rPr lang="en-US" altLang="ja-JP" dirty="0" smtClean="0"/>
              <a:t>(6)</a:t>
            </a:r>
            <a:endParaRPr kumimoji="1" lang="ja-JP" altLang="en-US" dirty="0"/>
          </a:p>
        </p:txBody>
      </p:sp>
      <p:sp>
        <p:nvSpPr>
          <p:cNvPr id="3" name="コンテンツ プレースホルダー 2"/>
          <p:cNvSpPr>
            <a:spLocks noGrp="1"/>
          </p:cNvSpPr>
          <p:nvPr>
            <p:ph idx="1"/>
          </p:nvPr>
        </p:nvSpPr>
        <p:spPr/>
        <p:txBody>
          <a:bodyPr>
            <a:normAutofit lnSpcReduction="10000"/>
          </a:bodyPr>
          <a:lstStyle/>
          <a:p>
            <a:r>
              <a:rPr lang="en-US" altLang="ja-JP" dirty="0"/>
              <a:t>Begin development of CALET analysis plan.</a:t>
            </a:r>
            <a:endParaRPr lang="ja-JP" altLang="ja-JP" dirty="0"/>
          </a:p>
          <a:p>
            <a:pPr lvl="1"/>
            <a:r>
              <a:rPr lang="en-US" altLang="ja-JP" dirty="0"/>
              <a:t>Start thinking about Level 2. Discuss what is needed to get from Level 1 to level 2</a:t>
            </a:r>
            <a:r>
              <a:rPr lang="en-US" altLang="ja-JP" dirty="0" smtClean="0"/>
              <a:t>.</a:t>
            </a:r>
            <a:r>
              <a:rPr lang="en-US" altLang="ja-JP" dirty="0"/>
              <a:t> </a:t>
            </a:r>
            <a:endParaRPr lang="en-US" altLang="ja-JP" dirty="0" smtClean="0"/>
          </a:p>
          <a:p>
            <a:pPr lvl="1"/>
            <a:r>
              <a:rPr lang="en-US" altLang="ja-JP" dirty="0" smtClean="0">
                <a:solidFill>
                  <a:srgbClr val="FF0000"/>
                </a:solidFill>
              </a:rPr>
              <a:t>[140429] DH&amp;A Teleconference</a:t>
            </a:r>
          </a:p>
          <a:p>
            <a:pPr lvl="2"/>
            <a:r>
              <a:rPr lang="en-US" altLang="ja-JP" dirty="0" smtClean="0">
                <a:solidFill>
                  <a:srgbClr val="FF0000"/>
                </a:solidFill>
              </a:rPr>
              <a:t>first discussion about Level2</a:t>
            </a:r>
          </a:p>
          <a:p>
            <a:pPr lvl="3"/>
            <a:r>
              <a:rPr lang="en-US" altLang="ja-JP" dirty="0" smtClean="0">
                <a:solidFill>
                  <a:srgbClr val="FF0000"/>
                </a:solidFill>
              </a:rPr>
              <a:t>140428Level2DataImage.pdf (</a:t>
            </a:r>
            <a:r>
              <a:rPr lang="en-US" altLang="ja-JP" dirty="0" err="1" smtClean="0">
                <a:solidFill>
                  <a:srgbClr val="FF0000"/>
                </a:solidFill>
              </a:rPr>
              <a:t>Y.Asaoka</a:t>
            </a:r>
            <a:r>
              <a:rPr lang="en-US" altLang="ja-JP" dirty="0" smtClean="0">
                <a:solidFill>
                  <a:srgbClr val="FF0000"/>
                </a:solidFill>
              </a:rPr>
              <a:t>)</a:t>
            </a:r>
          </a:p>
          <a:p>
            <a:pPr lvl="3"/>
            <a:r>
              <a:rPr lang="en-US" altLang="ja-JP" dirty="0" smtClean="0">
                <a:solidFill>
                  <a:srgbClr val="FF0000"/>
                </a:solidFill>
              </a:rPr>
              <a:t>ProposalLevel2dataFormat.pdf (</a:t>
            </a:r>
            <a:r>
              <a:rPr lang="en-US" altLang="ja-JP" dirty="0" err="1" smtClean="0">
                <a:solidFill>
                  <a:srgbClr val="FF0000"/>
                </a:solidFill>
              </a:rPr>
              <a:t>N.Mori</a:t>
            </a:r>
            <a:r>
              <a:rPr lang="en-US" altLang="ja-JP" dirty="0" smtClean="0">
                <a:solidFill>
                  <a:srgbClr val="FF0000"/>
                </a:solidFill>
              </a:rPr>
              <a:t>)</a:t>
            </a:r>
          </a:p>
          <a:p>
            <a:pPr lvl="2"/>
            <a:r>
              <a:rPr lang="en-US" altLang="ja-JP" dirty="0" smtClean="0">
                <a:solidFill>
                  <a:srgbClr val="FF0000"/>
                </a:solidFill>
              </a:rPr>
              <a:t>(agreement) We will use ROOT-based file format</a:t>
            </a:r>
          </a:p>
          <a:p>
            <a:pPr lvl="1"/>
            <a:r>
              <a:rPr lang="en-US" altLang="ja-JP" dirty="0" smtClean="0">
                <a:solidFill>
                  <a:srgbClr val="FF0000"/>
                </a:solidFill>
              </a:rPr>
              <a:t>[TODAY] “</a:t>
            </a:r>
            <a:r>
              <a:rPr lang="en-US" altLang="ja-JP" dirty="0">
                <a:solidFill>
                  <a:srgbClr val="FF0000"/>
                </a:solidFill>
              </a:rPr>
              <a:t>First ideas on a possible L2 data </a:t>
            </a:r>
            <a:r>
              <a:rPr lang="en-US" altLang="ja-JP" dirty="0" smtClean="0">
                <a:solidFill>
                  <a:srgbClr val="FF0000"/>
                </a:solidFill>
              </a:rPr>
              <a:t>format” N. Mori</a:t>
            </a:r>
            <a:endParaRPr lang="ja-JP" altLang="ja-JP" dirty="0">
              <a:solidFill>
                <a:srgbClr val="FF0000"/>
              </a:solidFill>
            </a:endParaRPr>
          </a:p>
          <a:p>
            <a:endParaRPr kumimoji="1" lang="ja-JP" altLang="en-US" dirty="0"/>
          </a:p>
        </p:txBody>
      </p:sp>
      <p:sp>
        <p:nvSpPr>
          <p:cNvPr id="4" name="テキスト ボックス 3"/>
          <p:cNvSpPr txBox="1"/>
          <p:nvPr/>
        </p:nvSpPr>
        <p:spPr>
          <a:xfrm>
            <a:off x="7675647" y="829733"/>
            <a:ext cx="740908" cy="369332"/>
          </a:xfrm>
          <a:prstGeom prst="rect">
            <a:avLst/>
          </a:prstGeom>
          <a:noFill/>
          <a:ln>
            <a:solidFill>
              <a:srgbClr val="FF0000"/>
            </a:solidFill>
          </a:ln>
        </p:spPr>
        <p:txBody>
          <a:bodyPr wrap="none" rtlCol="0">
            <a:spAutoFit/>
          </a:bodyPr>
          <a:lstStyle/>
          <a:p>
            <a:r>
              <a:rPr kumimoji="1" lang="en-US" altLang="ja-JP" dirty="0" smtClean="0">
                <a:solidFill>
                  <a:srgbClr val="FF0000"/>
                </a:solidFill>
              </a:rPr>
              <a:t>DONE</a:t>
            </a:r>
            <a:endParaRPr kumimoji="1" lang="ja-JP" altLang="en-US" dirty="0">
              <a:solidFill>
                <a:srgbClr val="FF0000"/>
              </a:solidFill>
            </a:endParaRPr>
          </a:p>
        </p:txBody>
      </p:sp>
    </p:spTree>
    <p:extLst>
      <p:ext uri="{BB962C8B-B14F-4D97-AF65-F5344CB8AC3E}">
        <p14:creationId xmlns:p14="http://schemas.microsoft.com/office/powerpoint/2010/main" val="39396048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DH&amp;A Action Items </a:t>
            </a:r>
            <a:r>
              <a:rPr lang="en-US" altLang="ja-JP" dirty="0" smtClean="0"/>
              <a:t>(7)</a:t>
            </a:r>
            <a:endParaRPr kumimoji="1" lang="ja-JP" altLang="en-US" dirty="0"/>
          </a:p>
        </p:txBody>
      </p:sp>
      <p:sp>
        <p:nvSpPr>
          <p:cNvPr id="3" name="コンテンツ プレースホルダー 2"/>
          <p:cNvSpPr>
            <a:spLocks noGrp="1"/>
          </p:cNvSpPr>
          <p:nvPr>
            <p:ph idx="1"/>
          </p:nvPr>
        </p:nvSpPr>
        <p:spPr>
          <a:xfrm>
            <a:off x="467544" y="1340768"/>
            <a:ext cx="8229600" cy="4525963"/>
          </a:xfrm>
        </p:spPr>
        <p:txBody>
          <a:bodyPr>
            <a:noAutofit/>
          </a:bodyPr>
          <a:lstStyle/>
          <a:p>
            <a:r>
              <a:rPr lang="en-US" altLang="ja-JP" sz="2400" dirty="0"/>
              <a:t>Begin development of CALET analysis plan.</a:t>
            </a:r>
            <a:endParaRPr lang="ja-JP" altLang="ja-JP" sz="2400" dirty="0"/>
          </a:p>
          <a:p>
            <a:pPr lvl="1"/>
            <a:r>
              <a:rPr lang="en-US" altLang="ja-JP" sz="2000" dirty="0" smtClean="0"/>
              <a:t>Discuss </a:t>
            </a:r>
            <a:r>
              <a:rPr lang="en-US" altLang="ja-JP" sz="2000" dirty="0"/>
              <a:t>data handling tools. May include database that includes information on run conditions. Basic tools for Level 1 should be common. Action item list of common tools</a:t>
            </a:r>
            <a:r>
              <a:rPr lang="en-US" altLang="ja-JP" sz="2000" dirty="0" smtClean="0"/>
              <a:t>.</a:t>
            </a:r>
          </a:p>
          <a:p>
            <a:pPr lvl="1"/>
            <a:r>
              <a:rPr lang="en-US" altLang="ja-JP" sz="2000" dirty="0"/>
              <a:t>Discuss analysis tools and plans. Action item to decide how data analysis will be organized. White papers or internal notes can be produced</a:t>
            </a:r>
            <a:r>
              <a:rPr lang="en-US" altLang="ja-JP" sz="2000" dirty="0" smtClean="0"/>
              <a:t>.</a:t>
            </a:r>
          </a:p>
          <a:p>
            <a:pPr lvl="1"/>
            <a:r>
              <a:rPr lang="en-US" altLang="ja-JP" sz="2000" dirty="0"/>
              <a:t>Define how to add information to Level 1 that is associated with level 1 data for further processing like associating calibration file. Need common handling tools that allow people to retrieve this information (PSM – relational database?)</a:t>
            </a:r>
            <a:endParaRPr lang="ja-JP" altLang="ja-JP" sz="2000" dirty="0"/>
          </a:p>
          <a:p>
            <a:endParaRPr lang="en-US" altLang="ja-JP" sz="2400" dirty="0" smtClean="0"/>
          </a:p>
          <a:p>
            <a:r>
              <a:rPr lang="en-US" altLang="ja-JP" sz="2400" dirty="0" smtClean="0">
                <a:solidFill>
                  <a:srgbClr val="FF0000"/>
                </a:solidFill>
              </a:rPr>
              <a:t>[TODAY] Will be discussed in Level1 and Software </a:t>
            </a:r>
            <a:r>
              <a:rPr lang="en-US" altLang="ja-JP" sz="2400" dirty="0">
                <a:solidFill>
                  <a:srgbClr val="FF0000"/>
                </a:solidFill>
              </a:rPr>
              <a:t>Development </a:t>
            </a:r>
            <a:r>
              <a:rPr lang="en-US" altLang="ja-JP" sz="2400" dirty="0" smtClean="0">
                <a:solidFill>
                  <a:srgbClr val="FF0000"/>
                </a:solidFill>
              </a:rPr>
              <a:t>Plan sessions</a:t>
            </a:r>
            <a:endParaRPr lang="ja-JP" altLang="ja-JP" sz="2400" dirty="0">
              <a:solidFill>
                <a:srgbClr val="FF0000"/>
              </a:solidFill>
            </a:endParaRPr>
          </a:p>
          <a:p>
            <a:pPr lvl="1"/>
            <a:endParaRPr lang="ja-JP" altLang="ja-JP" sz="2000" dirty="0"/>
          </a:p>
          <a:p>
            <a:endParaRPr kumimoji="1" lang="ja-JP" altLang="en-US" sz="2400" dirty="0"/>
          </a:p>
        </p:txBody>
      </p:sp>
    </p:spTree>
    <p:extLst>
      <p:ext uri="{BB962C8B-B14F-4D97-AF65-F5344CB8AC3E}">
        <p14:creationId xmlns:p14="http://schemas.microsoft.com/office/powerpoint/2010/main" val="39396048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1202</TotalTime>
  <Words>528</Words>
  <Application>Microsoft Office PowerPoint</Application>
  <PresentationFormat>画面に合わせる (4:3)</PresentationFormat>
  <Paragraphs>51</Paragraphs>
  <Slides>8</Slides>
  <Notes>0</Notes>
  <HiddenSlides>0</HiddenSlides>
  <MMClips>0</MMClips>
  <ScaleCrop>false</ScaleCrop>
  <HeadingPairs>
    <vt:vector size="4" baseType="variant">
      <vt:variant>
        <vt:lpstr>テーマ</vt:lpstr>
      </vt:variant>
      <vt:variant>
        <vt:i4>1</vt:i4>
      </vt:variant>
      <vt:variant>
        <vt:lpstr>スライド タイトル</vt:lpstr>
      </vt:variant>
      <vt:variant>
        <vt:i4>8</vt:i4>
      </vt:variant>
    </vt:vector>
  </HeadingPairs>
  <TitlesOfParts>
    <vt:vector size="9" baseType="lpstr">
      <vt:lpstr>Office ​​テーマ</vt:lpstr>
      <vt:lpstr>Status of Action Items at WU TIM Ref: Action items Nov 2013 TIM.docx</vt:lpstr>
      <vt:lpstr>DH&amp;A Action Items (1)</vt:lpstr>
      <vt:lpstr>DH&amp;A Action Items (2)</vt:lpstr>
      <vt:lpstr>DH&amp;A Action Items (3)</vt:lpstr>
      <vt:lpstr>DH&amp;A Action Items (4)</vt:lpstr>
      <vt:lpstr>DH&amp;A Action Items (5)</vt:lpstr>
      <vt:lpstr>DH&amp;A Action Items (6)</vt:lpstr>
      <vt:lpstr>DH&amp;A Action Items (7)</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asaoka</dc:creator>
  <cp:lastModifiedBy>asaoka</cp:lastModifiedBy>
  <cp:revision>35</cp:revision>
  <dcterms:created xsi:type="dcterms:W3CDTF">2014-10-08T00:35:13Z</dcterms:created>
  <dcterms:modified xsi:type="dcterms:W3CDTF">2014-10-15T15:01:46Z</dcterms:modified>
</cp:coreProperties>
</file>