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6" r:id="rId16"/>
    <p:sldId id="275" r:id="rId17"/>
    <p:sldId id="264" r:id="rId18"/>
    <p:sldId id="273" r:id="rId19"/>
    <p:sldId id="274" r:id="rId20"/>
    <p:sldId id="263" r:id="rId21"/>
    <p:sldId id="259" r:id="rId2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6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8BD-5161-6B44-B603-EF8307010F00}" type="datetimeFigureOut">
              <a:rPr kumimoji="1" lang="ja-JP" altLang="en-US" smtClean="0"/>
              <a:t>10/16/14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B3CB-4473-C04A-841E-A0439FF95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942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8BD-5161-6B44-B603-EF8307010F00}" type="datetimeFigureOut">
              <a:rPr kumimoji="1" lang="ja-JP" altLang="en-US" smtClean="0"/>
              <a:t>10/16/14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B3CB-4473-C04A-841E-A0439FF95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183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8BD-5161-6B44-B603-EF8307010F00}" type="datetimeFigureOut">
              <a:rPr kumimoji="1" lang="ja-JP" altLang="en-US" smtClean="0"/>
              <a:t>10/16/14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B3CB-4473-C04A-841E-A0439FF95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706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8BD-5161-6B44-B603-EF8307010F00}" type="datetimeFigureOut">
              <a:rPr kumimoji="1" lang="ja-JP" altLang="en-US" smtClean="0"/>
              <a:t>10/16/14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B3CB-4473-C04A-841E-A0439FF95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367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8BD-5161-6B44-B603-EF8307010F00}" type="datetimeFigureOut">
              <a:rPr kumimoji="1" lang="ja-JP" altLang="en-US" smtClean="0"/>
              <a:t>10/16/14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B3CB-4473-C04A-841E-A0439FF95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9218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8BD-5161-6B44-B603-EF8307010F00}" type="datetimeFigureOut">
              <a:rPr kumimoji="1" lang="ja-JP" altLang="en-US" smtClean="0"/>
              <a:t>10/16/14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B3CB-4473-C04A-841E-A0439FF95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012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8BD-5161-6B44-B603-EF8307010F00}" type="datetimeFigureOut">
              <a:rPr kumimoji="1" lang="ja-JP" altLang="en-US" smtClean="0"/>
              <a:t>10/16/14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B3CB-4473-C04A-841E-A0439FF95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92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8BD-5161-6B44-B603-EF8307010F00}" type="datetimeFigureOut">
              <a:rPr kumimoji="1" lang="ja-JP" altLang="en-US" smtClean="0"/>
              <a:t>10/16/14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B3CB-4473-C04A-841E-A0439FF95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698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8BD-5161-6B44-B603-EF8307010F00}" type="datetimeFigureOut">
              <a:rPr kumimoji="1" lang="ja-JP" altLang="en-US" smtClean="0"/>
              <a:t>10/16/14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B3CB-4473-C04A-841E-A0439FF95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600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8BD-5161-6B44-B603-EF8307010F00}" type="datetimeFigureOut">
              <a:rPr kumimoji="1" lang="ja-JP" altLang="en-US" smtClean="0"/>
              <a:t>10/16/14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B3CB-4473-C04A-841E-A0439FF95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1273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8BD-5161-6B44-B603-EF8307010F00}" type="datetimeFigureOut">
              <a:rPr kumimoji="1" lang="ja-JP" altLang="en-US" smtClean="0"/>
              <a:t>10/16/14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B3CB-4473-C04A-841E-A0439FF95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529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348BD-5161-6B44-B603-EF8307010F00}" type="datetimeFigureOut">
              <a:rPr kumimoji="1" lang="ja-JP" altLang="en-US" smtClean="0"/>
              <a:t>10/16/14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CB3CB-4473-C04A-841E-A0439FF95B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8413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image" Target="../media/image41.emf"/><Relationship Id="rId5" Type="http://schemas.openxmlformats.org/officeDocument/2006/relationships/image" Target="../media/image42.jpeg"/><Relationship Id="rId6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Relationship Id="rId3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4" Type="http://schemas.openxmlformats.org/officeDocument/2006/relationships/oleObject" Target="../embeddings/Microsoft_Excel_97_-_2004_______1.xls"/><Relationship Id="rId5" Type="http://schemas.openxmlformats.org/officeDocument/2006/relationships/image" Target="../media/image4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4" Type="http://schemas.openxmlformats.org/officeDocument/2006/relationships/image" Target="../media/image50.emf"/><Relationship Id="rId5" Type="http://schemas.openxmlformats.org/officeDocument/2006/relationships/image" Target="../media/image51.emf"/><Relationship Id="rId6" Type="http://schemas.openxmlformats.org/officeDocument/2006/relationships/image" Target="../media/image52.emf"/><Relationship Id="rId7" Type="http://schemas.openxmlformats.org/officeDocument/2006/relationships/image" Target="../media/image5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emf"/><Relationship Id="rId3" Type="http://schemas.openxmlformats.org/officeDocument/2006/relationships/image" Target="../media/image5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6" Type="http://schemas.openxmlformats.org/officeDocument/2006/relationships/image" Target="../media/image16.emf"/><Relationship Id="rId7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image" Target="../media/image24.emf"/><Relationship Id="rId7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Relationship Id="rId3" Type="http://schemas.openxmlformats.org/officeDocument/2006/relationships/image" Target="../media/image2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5791" y="1651955"/>
            <a:ext cx="8771153" cy="2305932"/>
          </a:xfrm>
        </p:spPr>
        <p:txBody>
          <a:bodyPr>
            <a:noAutofit/>
          </a:bodyPr>
          <a:lstStyle/>
          <a:p>
            <a:r>
              <a:rPr kumimoji="1" lang="en-US" altLang="ja-JP" dirty="0" smtClean="0"/>
              <a:t>Performance tests in </a:t>
            </a:r>
            <a:br>
              <a:rPr kumimoji="1" lang="en-US" altLang="ja-JP" dirty="0" smtClean="0"/>
            </a:br>
            <a:r>
              <a:rPr kumimoji="1" lang="en-US" altLang="ja-JP" dirty="0" smtClean="0"/>
              <a:t>Tsukuba SC and results</a:t>
            </a:r>
            <a:br>
              <a:rPr kumimoji="1" lang="en-US" altLang="ja-JP" dirty="0" smtClean="0"/>
            </a:br>
            <a:r>
              <a:rPr lang="en-US" altLang="ja-JP" dirty="0" smtClean="0"/>
              <a:t>(“PI calibration”)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654148"/>
            <a:ext cx="6761828" cy="1280395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T. </a:t>
            </a:r>
            <a:r>
              <a:rPr lang="en-US" altLang="ja-JP" dirty="0" smtClean="0"/>
              <a:t>Sakamoto, R. Inoue, Y. </a:t>
            </a:r>
            <a:r>
              <a:rPr lang="en-US" altLang="ja-JP" dirty="0" err="1" smtClean="0"/>
              <a:t>Kawakubo</a:t>
            </a:r>
            <a:r>
              <a:rPr lang="en-US" altLang="ja-JP" dirty="0" smtClean="0"/>
              <a:t>, </a:t>
            </a:r>
          </a:p>
          <a:p>
            <a:r>
              <a:rPr lang="en-US" altLang="ja-JP" dirty="0" smtClean="0"/>
              <a:t>S. </a:t>
            </a:r>
            <a:r>
              <a:rPr lang="en-US" altLang="ja-JP" dirty="0" err="1" smtClean="0"/>
              <a:t>Terasawa</a:t>
            </a:r>
            <a:r>
              <a:rPr lang="en-US" altLang="ja-JP" dirty="0" smtClean="0"/>
              <a:t>, I. Takahashi (AGU)</a:t>
            </a:r>
          </a:p>
          <a:p>
            <a:r>
              <a:rPr lang="en-US" altLang="ja-JP" dirty="0" smtClean="0"/>
              <a:t> </a:t>
            </a:r>
            <a:r>
              <a:rPr lang="en-US" altLang="ja-JP" dirty="0" smtClean="0"/>
              <a:t>on behalf of CGBM team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1609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569587" y="139781"/>
            <a:ext cx="8005460" cy="781736"/>
          </a:xfrm>
        </p:spPr>
        <p:txBody>
          <a:bodyPr>
            <a:normAutofit fontScale="90000"/>
          </a:bodyPr>
          <a:lstStyle/>
          <a:p>
            <a:r>
              <a:rPr lang="en-US" altLang="ja-JP" sz="3600" dirty="0" smtClean="0"/>
              <a:t>HXM: </a:t>
            </a:r>
            <a:r>
              <a:rPr lang="en-US" altLang="ja-JP" sz="3600" dirty="0"/>
              <a:t>L</a:t>
            </a:r>
            <a:r>
              <a:rPr kumimoji="1" lang="en-US" altLang="ja-JP" sz="3200" dirty="0" smtClean="0"/>
              <a:t>inearity and Energy resolution (Low gain)</a:t>
            </a:r>
            <a:endParaRPr kumimoji="1" lang="ja-JP" altLang="en-US" sz="3200" dirty="0"/>
          </a:p>
        </p:txBody>
      </p:sp>
      <p:pic>
        <p:nvPicPr>
          <p:cNvPr id="6" name="図 5" descr="Screen Shot 2014-10-15 at 5.57.3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895" y="3771645"/>
            <a:ext cx="6709441" cy="3187497"/>
          </a:xfrm>
          <a:prstGeom prst="rect">
            <a:avLst/>
          </a:prstGeom>
        </p:spPr>
      </p:pic>
      <p:pic>
        <p:nvPicPr>
          <p:cNvPr id="5" name="図 4" descr="Screen Shot 2014-10-15 at 5.57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203" y="797898"/>
            <a:ext cx="6635850" cy="318138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87956" y="1970605"/>
            <a:ext cx="955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HXM1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16727" y="4977461"/>
            <a:ext cx="955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HXM2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821830" y="1529893"/>
            <a:ext cx="129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-0.34 ± 0.01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895549" y="4498103"/>
            <a:ext cx="129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-0.29 ± 0.01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353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83591"/>
            <a:ext cx="8229600" cy="759260"/>
          </a:xfrm>
        </p:spPr>
        <p:txBody>
          <a:bodyPr>
            <a:normAutofit/>
          </a:bodyPr>
          <a:lstStyle/>
          <a:p>
            <a:r>
              <a:rPr lang="en-US" altLang="ja-JP" sz="3600" dirty="0" smtClean="0"/>
              <a:t>SGM: </a:t>
            </a:r>
            <a:r>
              <a:rPr lang="en-US" altLang="ja-JP" sz="3600" dirty="0"/>
              <a:t>L</a:t>
            </a:r>
            <a:r>
              <a:rPr kumimoji="1" lang="en-US" altLang="ja-JP" sz="3200" dirty="0" smtClean="0"/>
              <a:t>inearity and Energy resolution</a:t>
            </a:r>
            <a:endParaRPr kumimoji="1" lang="ja-JP" altLang="en-US" sz="3200" dirty="0"/>
          </a:p>
        </p:txBody>
      </p:sp>
      <p:pic>
        <p:nvPicPr>
          <p:cNvPr id="5" name="図 4" descr="Screen Shot 2014-10-15 at 6.26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29" y="975360"/>
            <a:ext cx="8084130" cy="2909356"/>
          </a:xfrm>
          <a:prstGeom prst="rect">
            <a:avLst/>
          </a:prstGeom>
        </p:spPr>
      </p:pic>
      <p:pic>
        <p:nvPicPr>
          <p:cNvPr id="6" name="図 5" descr="Screen Shot 2014-10-15 at 6.26.5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89" y="3832943"/>
            <a:ext cx="8084130" cy="2921222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910326" y="806790"/>
            <a:ext cx="1057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High</a:t>
            </a:r>
            <a:r>
              <a:rPr kumimoji="1" lang="en-US" altLang="ja-JP" dirty="0" smtClean="0"/>
              <a:t> gain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44043" y="3756240"/>
            <a:ext cx="101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Low</a:t>
            </a:r>
            <a:r>
              <a:rPr kumimoji="1" lang="en-US" altLang="ja-JP" dirty="0" smtClean="0"/>
              <a:t> gain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114029" y="1674465"/>
            <a:ext cx="1222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0.51 ± 0.07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205802" y="4737585"/>
            <a:ext cx="1222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0.52 ± 0.05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751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0042" y="274638"/>
            <a:ext cx="8229600" cy="658117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HXM: Angular response</a:t>
            </a:r>
            <a:endParaRPr kumimoji="1" lang="ja-JP" altLang="en-US" dirty="0"/>
          </a:p>
        </p:txBody>
      </p:sp>
      <p:pic>
        <p:nvPicPr>
          <p:cNvPr id="4" name="図 3" descr="Screen Shot 2014-10-15 at 6.33.2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4079"/>
            <a:ext cx="4557959" cy="4464303"/>
          </a:xfrm>
          <a:prstGeom prst="rect">
            <a:avLst/>
          </a:prstGeom>
        </p:spPr>
      </p:pic>
      <p:pic>
        <p:nvPicPr>
          <p:cNvPr id="6" name="図 5" descr="Screen Shot 2014-10-15 at 6.33.5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445" y="2056555"/>
            <a:ext cx="4716985" cy="4441827"/>
          </a:xfrm>
          <a:prstGeom prst="rect">
            <a:avLst/>
          </a:prstGeom>
        </p:spPr>
      </p:pic>
      <p:pic>
        <p:nvPicPr>
          <p:cNvPr id="7" name="図 6" descr="Screen Shot 2014-10-15 at 6.35.2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904" y="149620"/>
            <a:ext cx="1923188" cy="1760841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505737" y="1775607"/>
            <a:ext cx="762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HXM1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46126" y="1775605"/>
            <a:ext cx="762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HXM2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765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340740" y="106067"/>
            <a:ext cx="8229600" cy="714308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SGM: Angular response</a:t>
            </a:r>
            <a:endParaRPr kumimoji="1" lang="ja-JP" altLang="en-US" dirty="0"/>
          </a:p>
        </p:txBody>
      </p:sp>
      <p:pic>
        <p:nvPicPr>
          <p:cNvPr id="5" name="図 4" descr="Screen Shot 2014-10-15 at 6.39.1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7312" y="106067"/>
            <a:ext cx="2246688" cy="1850214"/>
          </a:xfrm>
          <a:prstGeom prst="rect">
            <a:avLst/>
          </a:prstGeom>
        </p:spPr>
      </p:pic>
      <p:pic>
        <p:nvPicPr>
          <p:cNvPr id="4" name="図 3" descr="Screen Shot 2014-10-15 at 6.38.2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24" y="1326087"/>
            <a:ext cx="7357696" cy="525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912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0881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SGM: GRB trigger test</a:t>
            </a:r>
            <a:endParaRPr kumimoji="1" lang="ja-JP" altLang="en-US" dirty="0"/>
          </a:p>
        </p:txBody>
      </p:sp>
      <p:pic>
        <p:nvPicPr>
          <p:cNvPr id="4" name="図 3" descr="SGM-2_LC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97"/>
          <a:stretch/>
        </p:blipFill>
        <p:spPr>
          <a:xfrm rot="5400000">
            <a:off x="6115840" y="-7238"/>
            <a:ext cx="1863309" cy="5152100"/>
          </a:xfrm>
          <a:prstGeom prst="rect">
            <a:avLst/>
          </a:prstGeom>
        </p:spPr>
      </p:pic>
      <p:pic>
        <p:nvPicPr>
          <p:cNvPr id="5" name="図 4" descr="SGM-3_LC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67"/>
          <a:stretch/>
        </p:blipFill>
        <p:spPr>
          <a:xfrm rot="5400000">
            <a:off x="6143112" y="1641019"/>
            <a:ext cx="1808763" cy="5152101"/>
          </a:xfrm>
          <a:prstGeom prst="rect">
            <a:avLst/>
          </a:prstGeom>
        </p:spPr>
      </p:pic>
      <p:pic>
        <p:nvPicPr>
          <p:cNvPr id="6" name="図 5" descr="SGM-4_LC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67"/>
          <a:stretch/>
        </p:blipFill>
        <p:spPr>
          <a:xfrm rot="5400000">
            <a:off x="6131692" y="3214100"/>
            <a:ext cx="1814699" cy="5169007"/>
          </a:xfrm>
          <a:prstGeom prst="rect">
            <a:avLst/>
          </a:prstGeom>
        </p:spPr>
      </p:pic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876184"/>
              </p:ext>
            </p:extLst>
          </p:nvPr>
        </p:nvGraphicFramePr>
        <p:xfrm>
          <a:off x="224857" y="3394728"/>
          <a:ext cx="4214835" cy="2370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0548"/>
                <a:gridCol w="2003415"/>
                <a:gridCol w="1280872"/>
              </a:tblGrid>
              <a:tr h="450006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Test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Result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000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Test</a:t>
                      </a:r>
                      <a:r>
                        <a:rPr kumimoji="1" lang="en-US" altLang="ja-JP" baseline="0" dirty="0" smtClean="0"/>
                        <a:t> #1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High</a:t>
                      </a:r>
                      <a:r>
                        <a:rPr kumimoji="1" lang="en-US" altLang="ja-JP" baseline="0" dirty="0" smtClean="0"/>
                        <a:t> SNR: should trigger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Y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000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Test #2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Low</a:t>
                      </a:r>
                      <a:r>
                        <a:rPr kumimoji="1" lang="en-US" altLang="ja-JP" baseline="0" dirty="0" smtClean="0"/>
                        <a:t> SNR: should not trigger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8883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Test #3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Short</a:t>
                      </a:r>
                      <a:r>
                        <a:rPr kumimoji="1" lang="en-US" altLang="ja-JP" baseline="0" dirty="0" smtClean="0"/>
                        <a:t> and high SNR: should trigger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Y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図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044" y="1293647"/>
            <a:ext cx="1995221" cy="167790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90447" y="1293647"/>
            <a:ext cx="1549245" cy="1683215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020265" y="1452491"/>
            <a:ext cx="870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Disk</a:t>
            </a:r>
            <a:endParaRPr kumimoji="1" lang="ja-JP" altLang="en-US" dirty="0"/>
          </a:p>
        </p:txBody>
      </p:sp>
      <p:cxnSp>
        <p:nvCxnSpPr>
          <p:cNvPr id="11" name="直線矢印コネクタ 10"/>
          <p:cNvCxnSpPr/>
          <p:nvPr/>
        </p:nvCxnSpPr>
        <p:spPr>
          <a:xfrm flipH="1">
            <a:off x="1045929" y="1665903"/>
            <a:ext cx="974336" cy="1832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>
            <a:off x="2567701" y="1665903"/>
            <a:ext cx="645492" cy="1832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2319775" y="2402218"/>
            <a:ext cx="368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RI</a:t>
            </a:r>
            <a:endParaRPr kumimoji="1" lang="ja-JP" altLang="en-US" dirty="0"/>
          </a:p>
        </p:txBody>
      </p:sp>
      <p:cxnSp>
        <p:nvCxnSpPr>
          <p:cNvPr id="14" name="直線矢印コネクタ 13"/>
          <p:cNvCxnSpPr/>
          <p:nvPr/>
        </p:nvCxnSpPr>
        <p:spPr>
          <a:xfrm flipV="1">
            <a:off x="2687935" y="2402218"/>
            <a:ext cx="744017" cy="19432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5109602" y="2043962"/>
            <a:ext cx="1003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(Test #1)</a:t>
            </a:r>
            <a:endParaRPr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109602" y="3720362"/>
            <a:ext cx="1003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(Test </a:t>
            </a:r>
            <a:r>
              <a:rPr lang="en-US" altLang="ja-JP" dirty="0" smtClean="0"/>
              <a:t>#2)</a:t>
            </a:r>
            <a:endParaRPr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109602" y="5174688"/>
            <a:ext cx="1003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(Test </a:t>
            </a:r>
            <a:r>
              <a:rPr lang="en-US" altLang="ja-JP" dirty="0" smtClean="0"/>
              <a:t>#3)</a:t>
            </a:r>
            <a:endParaRPr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474598" y="2043962"/>
            <a:ext cx="424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7σ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416101" y="3700058"/>
            <a:ext cx="541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13</a:t>
            </a:r>
            <a:r>
              <a:rPr kumimoji="1" lang="en-US" altLang="ja-JP" dirty="0" smtClean="0"/>
              <a:t>σ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430971" y="5295854"/>
            <a:ext cx="59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5.5</a:t>
            </a:r>
            <a:r>
              <a:rPr kumimoji="1" lang="en-US" altLang="ja-JP" dirty="0" smtClean="0"/>
              <a:t>σ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990170" y="6204908"/>
            <a:ext cx="213817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Time since trigger [s]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32803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0225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Possible Explanation of HXM1 issue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8007" y="3880412"/>
            <a:ext cx="9055993" cy="1285199"/>
          </a:xfrm>
        </p:spPr>
        <p:txBody>
          <a:bodyPr/>
          <a:lstStyle/>
          <a:p>
            <a:r>
              <a:rPr kumimoji="1" lang="en-US" altLang="ja-JP" dirty="0" smtClean="0"/>
              <a:t>LaBr</a:t>
            </a:r>
            <a:r>
              <a:rPr kumimoji="1" lang="en-US" altLang="ja-JP" baseline="-25000" dirty="0" smtClean="0"/>
              <a:t>3</a:t>
            </a:r>
            <a:r>
              <a:rPr kumimoji="1" lang="en-US" altLang="ja-JP" dirty="0" smtClean="0"/>
              <a:t> itself (somehow) becomes an X-ray  absorber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10-25 </a:t>
            </a:r>
            <a:r>
              <a:rPr lang="en-US" altLang="ja-JP" dirty="0" smtClean="0">
                <a:latin typeface="Symbol" charset="2"/>
                <a:cs typeface="Symbol" charset="2"/>
              </a:rPr>
              <a:t>m</a:t>
            </a:r>
            <a:r>
              <a:rPr lang="en-US" altLang="ja-JP" dirty="0" smtClean="0">
                <a:latin typeface="+mj-lt"/>
                <a:cs typeface="Symbol" charset="2"/>
              </a:rPr>
              <a:t>m thick LaBr</a:t>
            </a:r>
            <a:r>
              <a:rPr lang="en-US" altLang="ja-JP" baseline="-25000" dirty="0" smtClean="0">
                <a:latin typeface="+mj-lt"/>
                <a:cs typeface="Symbol" charset="2"/>
              </a:rPr>
              <a:t>3</a:t>
            </a:r>
            <a:r>
              <a:rPr lang="en-US" altLang="ja-JP" dirty="0" smtClean="0">
                <a:latin typeface="+mj-lt"/>
                <a:cs typeface="Symbol" charset="2"/>
              </a:rPr>
              <a:t> can explain the result.</a:t>
            </a:r>
            <a:endParaRPr kumimoji="1" lang="en-US" altLang="ja-JP" baseline="-250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56099" y="5356597"/>
            <a:ext cx="69973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 smtClean="0">
                <a:solidFill>
                  <a:srgbClr val="FF0000"/>
                </a:solidFill>
              </a:rPr>
              <a:t>It is very important to monitor the low energy performance of 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HXM1.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pic>
        <p:nvPicPr>
          <p:cNvPr id="5" name="図 4" descr="140123_hxm1_smooz_rate_norm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29"/>
          <a:stretch/>
        </p:blipFill>
        <p:spPr>
          <a:xfrm>
            <a:off x="3162999" y="1284397"/>
            <a:ext cx="2992027" cy="2640024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400623" y="1502660"/>
            <a:ext cx="1762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HXM1: 6.4 </a:t>
            </a:r>
            <a:r>
              <a:rPr kumimoji="1" lang="en-US" altLang="ja-JP" b="1" dirty="0" err="1" smtClean="0"/>
              <a:t>keV</a:t>
            </a:r>
            <a:r>
              <a:rPr kumimoji="1" lang="en-US" altLang="ja-JP" b="1" dirty="0" smtClean="0"/>
              <a:t> Count-rate map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789265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1005" y="122772"/>
            <a:ext cx="8229600" cy="802210"/>
          </a:xfrm>
        </p:spPr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74520" y="1068604"/>
            <a:ext cx="8686800" cy="1715503"/>
          </a:xfrm>
        </p:spPr>
        <p:txBody>
          <a:bodyPr/>
          <a:lstStyle/>
          <a:p>
            <a:r>
              <a:rPr kumimoji="1" lang="en-US" altLang="ja-JP" dirty="0" smtClean="0"/>
              <a:t>Successfully collected a fundamental data to construct the energy response function of CGBM</a:t>
            </a:r>
          </a:p>
          <a:p>
            <a:r>
              <a:rPr lang="en-US" altLang="ja-JP" dirty="0" smtClean="0"/>
              <a:t>Low energy efficiency issue for HXM1</a:t>
            </a:r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460386" y="3258691"/>
            <a:ext cx="8229600" cy="802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smtClean="0"/>
              <a:t>Proposing future </a:t>
            </a:r>
            <a:r>
              <a:rPr lang="en-US" altLang="ja-JP" dirty="0" smtClean="0"/>
              <a:t>test plan</a:t>
            </a:r>
            <a:endParaRPr lang="ja-JP" altLang="en-US" dirty="0"/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609600" y="4182408"/>
            <a:ext cx="8229600" cy="230682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Irradiate </a:t>
            </a:r>
            <a:r>
              <a:rPr lang="en-US" altLang="ja-JP" baseline="30000" dirty="0" smtClean="0"/>
              <a:t>57</a:t>
            </a:r>
            <a:r>
              <a:rPr lang="en-US" altLang="ja-JP" dirty="0" smtClean="0"/>
              <a:t>Co to HXM1 to investigate whether the low energy performance degrades as a function of time or not</a:t>
            </a:r>
          </a:p>
          <a:p>
            <a:r>
              <a:rPr lang="en-US" altLang="ja-JP" dirty="0" smtClean="0"/>
              <a:t>Irradiate </a:t>
            </a:r>
            <a:r>
              <a:rPr lang="en-US" altLang="ja-JP" baseline="30000" dirty="0"/>
              <a:t>109</a:t>
            </a:r>
            <a:r>
              <a:rPr lang="en-US" altLang="ja-JP" dirty="0"/>
              <a:t>Cd and </a:t>
            </a:r>
            <a:r>
              <a:rPr lang="en-US" altLang="ja-JP" baseline="30000" dirty="0"/>
              <a:t>22</a:t>
            </a:r>
            <a:r>
              <a:rPr lang="en-US" altLang="ja-JP" dirty="0"/>
              <a:t>Na </a:t>
            </a:r>
            <a:r>
              <a:rPr lang="en-US" altLang="ja-JP" dirty="0" smtClean="0"/>
              <a:t>at the several positions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66857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3858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71277"/>
            <a:ext cx="8229600" cy="816015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Measurement of Spare HXM (HXM0)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74371" y="1844004"/>
            <a:ext cx="922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Setup</a:t>
            </a:r>
            <a:endParaRPr kumimoji="1" lang="ja-JP" altLang="en-US" sz="2400" b="1" dirty="0"/>
          </a:p>
        </p:txBody>
      </p:sp>
      <p:pic>
        <p:nvPicPr>
          <p:cNvPr id="5" name="図 8"/>
          <p:cNvPicPr>
            <a:picLocks noChangeAspect="1"/>
          </p:cNvPicPr>
          <p:nvPr/>
        </p:nvPicPr>
        <p:blipFill>
          <a:blip r:embed="rId2"/>
          <a:srcRect l="17065" t="10706" r="14568"/>
          <a:stretch>
            <a:fillRect/>
          </a:stretch>
        </p:blipFill>
        <p:spPr bwMode="auto">
          <a:xfrm>
            <a:off x="1576038" y="2045519"/>
            <a:ext cx="2639962" cy="2739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20140425_200024"/>
          <p:cNvPicPr>
            <a:picLocks noChangeAspect="1" noChangeArrowheads="1"/>
          </p:cNvPicPr>
          <p:nvPr/>
        </p:nvPicPr>
        <p:blipFill rotWithShape="1">
          <a:blip r:embed="rId3"/>
          <a:srcRect r="3120"/>
          <a:stretch/>
        </p:blipFill>
        <p:spPr bwMode="auto">
          <a:xfrm>
            <a:off x="4917512" y="1802586"/>
            <a:ext cx="3769288" cy="291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テキスト ボックス 6"/>
          <p:cNvSpPr txBox="1"/>
          <p:nvPr/>
        </p:nvSpPr>
        <p:spPr>
          <a:xfrm>
            <a:off x="1149522" y="263435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2-inch PMT</a:t>
            </a:r>
            <a:endParaRPr kumimoji="1" lang="ja-JP" altLang="en-US" dirty="0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2346292" y="2876012"/>
            <a:ext cx="442292" cy="16909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1222323" y="3153199"/>
            <a:ext cx="762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HXM0</a:t>
            </a:r>
            <a:endParaRPr kumimoji="1" lang="ja-JP" altLang="en-US" dirty="0"/>
          </a:p>
        </p:txBody>
      </p:sp>
      <p:cxnSp>
        <p:nvCxnSpPr>
          <p:cNvPr id="14" name="直線矢印コネクタ 13"/>
          <p:cNvCxnSpPr>
            <a:stCxn id="12" idx="3"/>
          </p:cNvCxnSpPr>
          <p:nvPr/>
        </p:nvCxnSpPr>
        <p:spPr>
          <a:xfrm>
            <a:off x="1984972" y="3337865"/>
            <a:ext cx="637953" cy="5238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955367" y="3964895"/>
            <a:ext cx="585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aseline="30000" dirty="0" smtClean="0"/>
              <a:t>57</a:t>
            </a:r>
            <a:r>
              <a:rPr kumimoji="1" lang="en-US" altLang="ja-JP" dirty="0" smtClean="0"/>
              <a:t>Co</a:t>
            </a:r>
            <a:endParaRPr kumimoji="1" lang="ja-JP" altLang="en-US" dirty="0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485614" y="4006313"/>
            <a:ext cx="1233945" cy="14325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3668452" y="4599961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Black sheet</a:t>
            </a:r>
            <a:endParaRPr kumimoji="1" lang="ja-JP" altLang="en-US" dirty="0"/>
          </a:p>
        </p:txBody>
      </p:sp>
      <p:cxnSp>
        <p:nvCxnSpPr>
          <p:cNvPr id="20" name="直線矢印コネクタ 19"/>
          <p:cNvCxnSpPr>
            <a:stCxn id="18" idx="0"/>
          </p:cNvCxnSpPr>
          <p:nvPr/>
        </p:nvCxnSpPr>
        <p:spPr>
          <a:xfrm flipH="1" flipV="1">
            <a:off x="4058632" y="4334228"/>
            <a:ext cx="234350" cy="265733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1084884" y="5177150"/>
            <a:ext cx="3076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Date: April 22-26, 2014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68531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60"/>
          <a:stretch/>
        </p:blipFill>
        <p:spPr>
          <a:xfrm>
            <a:off x="219699" y="1418076"/>
            <a:ext cx="4417076" cy="3301237"/>
          </a:xfrm>
          <a:prstGeom prst="rect">
            <a:avLst/>
          </a:prstGeom>
        </p:spPr>
      </p:pic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718499" y="1616018"/>
            <a:ext cx="68480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/>
              <a:t>6.4keV</a:t>
            </a: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1170343" y="1979353"/>
            <a:ext cx="7757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/>
              <a:t>14.4keV</a:t>
            </a:r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3388674" y="1726147"/>
            <a:ext cx="825867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HXM0</a:t>
            </a:r>
            <a:endParaRPr lang="en-US" altLang="ja-JP" dirty="0"/>
          </a:p>
          <a:p>
            <a:r>
              <a:rPr lang="en-US" altLang="ja-JP" dirty="0" smtClean="0">
                <a:solidFill>
                  <a:srgbClr val="FF0000"/>
                </a:solidFill>
              </a:rPr>
              <a:t>HXM1</a:t>
            </a:r>
          </a:p>
          <a:p>
            <a:r>
              <a:rPr lang="en-US" altLang="ja-JP" dirty="0" smtClean="0">
                <a:solidFill>
                  <a:srgbClr val="0070C0"/>
                </a:solidFill>
              </a:rPr>
              <a:t>HXM2</a:t>
            </a:r>
            <a:endParaRPr lang="en-US" altLang="ja-JP" dirty="0">
              <a:solidFill>
                <a:srgbClr val="0070C0"/>
              </a:solidFill>
            </a:endParaRPr>
          </a:p>
        </p:txBody>
      </p:sp>
      <p:graphicFrame>
        <p:nvGraphicFramePr>
          <p:cNvPr id="8" name="Object 29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3004977"/>
              </p:ext>
            </p:extLst>
          </p:nvPr>
        </p:nvGraphicFramePr>
        <p:xfrm>
          <a:off x="534830" y="5003021"/>
          <a:ext cx="8074340" cy="157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Worksheet" r:id="rId4" imgW="7304299" imgH="1578468" progId="Excel.Sheet.8">
                  <p:embed/>
                </p:oleObj>
              </mc:Choice>
              <mc:Fallback>
                <p:oleObj name="Worksheet" r:id="rId4" imgW="7304299" imgH="1578468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830" y="5003021"/>
                        <a:ext cx="8074340" cy="1577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2687791" y="5259986"/>
            <a:ext cx="70088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PI Cal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33124" y="5241526"/>
            <a:ext cx="70088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PI Cal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900729" y="5211618"/>
            <a:ext cx="1035364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No correction</a:t>
            </a:r>
            <a:endParaRPr kumimoji="1" lang="ja-JP" altLang="en-US" sz="1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991313" y="5203806"/>
            <a:ext cx="1159609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Absorption by the air</a:t>
            </a:r>
            <a:endParaRPr kumimoji="1" lang="ja-JP" altLang="en-US" sz="1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302775" y="5203806"/>
            <a:ext cx="1159609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Corrected value</a:t>
            </a:r>
            <a:endParaRPr kumimoji="1" lang="ja-JP" altLang="en-US" sz="1400" dirty="0"/>
          </a:p>
        </p:txBody>
      </p:sp>
      <p:sp>
        <p:nvSpPr>
          <p:cNvPr id="14" name="Rectangle 304"/>
          <p:cNvSpPr>
            <a:spLocks noChangeArrowheads="1"/>
          </p:cNvSpPr>
          <p:nvPr/>
        </p:nvSpPr>
        <p:spPr bwMode="auto">
          <a:xfrm>
            <a:off x="3721101" y="5769209"/>
            <a:ext cx="1130300" cy="7747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305"/>
          <p:cNvSpPr>
            <a:spLocks noChangeArrowheads="1"/>
          </p:cNvSpPr>
          <p:nvPr/>
        </p:nvSpPr>
        <p:spPr bwMode="auto">
          <a:xfrm>
            <a:off x="7191787" y="5764878"/>
            <a:ext cx="1371600" cy="7747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76246" y="5792490"/>
            <a:ext cx="1038926" cy="73866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Relative intensity to 122 </a:t>
            </a:r>
            <a:r>
              <a:rPr lang="en-US" altLang="ja-JP" sz="1400" dirty="0" err="1" smtClean="0"/>
              <a:t>keV</a:t>
            </a:r>
            <a:endParaRPr kumimoji="1" lang="ja-JP" altLang="en-US" sz="1400" dirty="0"/>
          </a:p>
        </p:txBody>
      </p:sp>
      <p:sp>
        <p:nvSpPr>
          <p:cNvPr id="17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079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Measurement of Spare HXM (HXM0)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0717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51406" y="90120"/>
            <a:ext cx="9510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Goal:</a:t>
            </a:r>
            <a:endParaRPr kumimoji="1" lang="ja-JP" altLang="en-US" sz="2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60049" y="613340"/>
            <a:ext cx="78704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Collect the fundamental data using the flight detectors for the development of the energy response function.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1406" y="1464519"/>
            <a:ext cx="9725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Date:</a:t>
            </a:r>
            <a:endParaRPr kumimoji="1"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84784" y="1528342"/>
            <a:ext cx="5724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2014/01/14 – 01/28 Tsukuba Space Center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93242" y="2135199"/>
            <a:ext cx="22544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Test contents: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0049" y="2671141"/>
            <a:ext cx="78704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ja-JP" sz="2400" dirty="0" smtClean="0"/>
              <a:t>2D scan of the surface of the detectors by the collimated X-rays and gamma-rays (HXM).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dirty="0" smtClean="0"/>
              <a:t>Energy linearity and resolution (HXM/SGM)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dirty="0" smtClean="0"/>
              <a:t>Angular response (HXM/SGM)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dirty="0" smtClean="0"/>
              <a:t>GRB trigger test (SGM)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479" y="4740962"/>
            <a:ext cx="2959156" cy="1960441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4694" y="4742984"/>
            <a:ext cx="2956828" cy="1958419"/>
          </a:xfrm>
          <a:prstGeom prst="rect">
            <a:avLst/>
          </a:prstGeom>
        </p:spPr>
      </p:pic>
      <p:pic>
        <p:nvPicPr>
          <p:cNvPr id="12" name="図 11" descr="Screen Shot 2014-03-08 at 10.05.23 P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4587" y="4742985"/>
            <a:ext cx="2918263" cy="195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761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45961" y="61863"/>
            <a:ext cx="8229600" cy="74802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HXM: 14.9 </a:t>
            </a:r>
            <a:r>
              <a:rPr kumimoji="1" lang="en-US" altLang="ja-JP" dirty="0" err="1" smtClean="0"/>
              <a:t>keV</a:t>
            </a:r>
            <a:r>
              <a:rPr kumimoji="1" lang="en-US" altLang="ja-JP" dirty="0" smtClean="0"/>
              <a:t> (Y) 2D map</a:t>
            </a:r>
            <a:endParaRPr kumimoji="1" lang="ja-JP" altLang="en-US" dirty="0"/>
          </a:p>
        </p:txBody>
      </p:sp>
      <p:pic>
        <p:nvPicPr>
          <p:cNvPr id="5" name="図 4" descr="140115_hxm1_smooz_gain_norm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54"/>
          <a:stretch/>
        </p:blipFill>
        <p:spPr>
          <a:xfrm>
            <a:off x="936530" y="1341025"/>
            <a:ext cx="2672640" cy="2304000"/>
          </a:xfrm>
          <a:prstGeom prst="rect">
            <a:avLst/>
          </a:prstGeom>
        </p:spPr>
      </p:pic>
      <p:pic>
        <p:nvPicPr>
          <p:cNvPr id="6" name="図 5" descr="140115_hxm1_smooz_rate_norm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54"/>
          <a:stretch/>
        </p:blipFill>
        <p:spPr>
          <a:xfrm>
            <a:off x="3537490" y="1341025"/>
            <a:ext cx="2672640" cy="2304000"/>
          </a:xfrm>
          <a:prstGeom prst="rect">
            <a:avLst/>
          </a:prstGeom>
        </p:spPr>
      </p:pic>
      <p:pic>
        <p:nvPicPr>
          <p:cNvPr id="7" name="図 6" descr="140115_hxm1_smooz_reso_norm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8"/>
          <a:stretch/>
        </p:blipFill>
        <p:spPr>
          <a:xfrm>
            <a:off x="6210130" y="1368627"/>
            <a:ext cx="2684416" cy="2304000"/>
          </a:xfrm>
          <a:prstGeom prst="rect">
            <a:avLst/>
          </a:prstGeom>
        </p:spPr>
      </p:pic>
      <p:pic>
        <p:nvPicPr>
          <p:cNvPr id="8" name="図 7" descr="140120_hxm2_smooz_gain_norm.eps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50"/>
          <a:stretch/>
        </p:blipFill>
        <p:spPr>
          <a:xfrm>
            <a:off x="946770" y="3544702"/>
            <a:ext cx="2662400" cy="2304000"/>
          </a:xfrm>
          <a:prstGeom prst="rect">
            <a:avLst/>
          </a:prstGeom>
        </p:spPr>
      </p:pic>
      <p:pic>
        <p:nvPicPr>
          <p:cNvPr id="9" name="図 8" descr="140120_hxm2_smooz_rate_norm.eps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50"/>
          <a:stretch/>
        </p:blipFill>
        <p:spPr>
          <a:xfrm>
            <a:off x="3609170" y="3638013"/>
            <a:ext cx="2662400" cy="2304000"/>
          </a:xfrm>
          <a:prstGeom prst="rect">
            <a:avLst/>
          </a:prstGeom>
        </p:spPr>
      </p:pic>
      <p:pic>
        <p:nvPicPr>
          <p:cNvPr id="10" name="図 9" descr="140120_hxm2_smooz_reso_norm.eps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33"/>
          <a:stretch/>
        </p:blipFill>
        <p:spPr>
          <a:xfrm>
            <a:off x="6210130" y="3627565"/>
            <a:ext cx="2621440" cy="2304000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709500" y="999161"/>
            <a:ext cx="1083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Gain map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95918" y="993087"/>
            <a:ext cx="1653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Count rate map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448326" y="999295"/>
            <a:ext cx="2300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Energy resolution map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281595" y="991750"/>
            <a:ext cx="8509015" cy="4939815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/>
          <p:cNvCxnSpPr/>
          <p:nvPr/>
        </p:nvCxnSpPr>
        <p:spPr>
          <a:xfrm flipH="1">
            <a:off x="281594" y="1397708"/>
            <a:ext cx="8532000" cy="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936530" y="986841"/>
            <a:ext cx="0" cy="496800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H="1">
            <a:off x="281594" y="3544702"/>
            <a:ext cx="8532000" cy="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3557970" y="986249"/>
            <a:ext cx="0" cy="496800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6210130" y="974013"/>
            <a:ext cx="0" cy="496800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281595" y="2104458"/>
            <a:ext cx="645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HXM</a:t>
            </a:r>
          </a:p>
          <a:p>
            <a:pPr algn="ctr"/>
            <a:r>
              <a:rPr lang="en-US" altLang="ja-JP" dirty="0"/>
              <a:t>1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81595" y="4414550"/>
            <a:ext cx="645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HXM</a:t>
            </a:r>
          </a:p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22" name="円/楕円 21"/>
          <p:cNvSpPr/>
          <p:nvPr/>
        </p:nvSpPr>
        <p:spPr>
          <a:xfrm>
            <a:off x="4116303" y="1690678"/>
            <a:ext cx="1411112" cy="8323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980487" y="6091006"/>
            <a:ext cx="7058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HXM1: Count rate of HXM1 decreases at Y&gt;0 surface.</a:t>
            </a:r>
          </a:p>
          <a:p>
            <a:r>
              <a:rPr lang="en-US" altLang="ja-JP" dirty="0" smtClean="0"/>
              <a:t>HXM2: Donuts shape feature in the gain map (similar to the 6.4 </a:t>
            </a:r>
            <a:r>
              <a:rPr lang="en-US" altLang="ja-JP" dirty="0" err="1" smtClean="0"/>
              <a:t>keV</a:t>
            </a:r>
            <a:r>
              <a:rPr lang="en-US" altLang="ja-JP" dirty="0" smtClean="0"/>
              <a:t> map)</a:t>
            </a:r>
          </a:p>
        </p:txBody>
      </p:sp>
    </p:spTree>
    <p:extLst>
      <p:ext uri="{BB962C8B-B14F-4D97-AF65-F5344CB8AC3E}">
        <p14:creationId xmlns:p14="http://schemas.microsoft.com/office/powerpoint/2010/main" val="154854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207210"/>
            <a:ext cx="8229600" cy="534499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HXM: 14.9 </a:t>
            </a:r>
            <a:r>
              <a:rPr kumimoji="1" lang="en-US" altLang="ja-JP" dirty="0" err="1" smtClean="0"/>
              <a:t>keV</a:t>
            </a:r>
            <a:r>
              <a:rPr kumimoji="1" lang="en-US" altLang="ja-JP" dirty="0" smtClean="0"/>
              <a:t> spectrum</a:t>
            </a:r>
            <a:endParaRPr kumimoji="1" lang="ja-JP" altLang="en-US" dirty="0"/>
          </a:p>
        </p:txBody>
      </p:sp>
      <p:pic>
        <p:nvPicPr>
          <p:cNvPr id="5" name="図 4" descr="140115_hxm1_smooz_comp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56865" y="524183"/>
            <a:ext cx="3616364" cy="4680000"/>
          </a:xfrm>
          <a:prstGeom prst="rect">
            <a:avLst/>
          </a:prstGeom>
        </p:spPr>
      </p:pic>
      <p:pic>
        <p:nvPicPr>
          <p:cNvPr id="6" name="図 5" descr="140120_hxm2_comp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17204" y="524183"/>
            <a:ext cx="3616364" cy="468000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981301" y="4476749"/>
            <a:ext cx="3272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HXM1: 14.9 </a:t>
            </a:r>
            <a:r>
              <a:rPr lang="en-US" altLang="ja-JP" dirty="0" err="1" smtClean="0"/>
              <a:t>keV</a:t>
            </a:r>
            <a:r>
              <a:rPr lang="en-US" altLang="ja-JP" dirty="0" smtClean="0"/>
              <a:t> spectrum at X=0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51603" y="4867694"/>
            <a:ext cx="6064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Red: Y=0, green: Y=-20, blue: Y=-30, light blue: Y=20, pink: Y=30</a:t>
            </a:r>
            <a:endParaRPr lang="ja-JP" altLang="en-US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25670" y="4480767"/>
            <a:ext cx="3324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HXM2: 14. 9 </a:t>
            </a:r>
            <a:r>
              <a:rPr lang="en-US" altLang="ja-JP" dirty="0" err="1" smtClean="0"/>
              <a:t>keV</a:t>
            </a:r>
            <a:r>
              <a:rPr lang="en-US" altLang="ja-JP" dirty="0" smtClean="0"/>
              <a:t> spectrum at X=0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34473" y="946317"/>
            <a:ext cx="944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14.9</a:t>
            </a:r>
            <a:r>
              <a:rPr kumimoji="1" lang="en-US" altLang="ja-JP" dirty="0" smtClean="0"/>
              <a:t>keV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411830" y="937744"/>
            <a:ext cx="944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</a:t>
            </a:r>
            <a:r>
              <a:rPr kumimoji="1" lang="en-US" altLang="ja-JP" dirty="0" smtClean="0"/>
              <a:t>4.9keV</a:t>
            </a:r>
            <a:endParaRPr kumimoji="1" lang="ja-JP" altLang="en-US" dirty="0"/>
          </a:p>
        </p:txBody>
      </p:sp>
      <p:cxnSp>
        <p:nvCxnSpPr>
          <p:cNvPr id="13" name="直線コネクタ 12"/>
          <p:cNvCxnSpPr/>
          <p:nvPr/>
        </p:nvCxnSpPr>
        <p:spPr>
          <a:xfrm flipH="1">
            <a:off x="6282696" y="1122410"/>
            <a:ext cx="8481" cy="3118169"/>
          </a:xfrm>
          <a:prstGeom prst="line">
            <a:avLst/>
          </a:prstGeom>
          <a:ln w="57150" cmpd="sng"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H="1">
            <a:off x="2371766" y="1122410"/>
            <a:ext cx="8481" cy="3118169"/>
          </a:xfrm>
          <a:prstGeom prst="line">
            <a:avLst/>
          </a:prstGeom>
          <a:ln w="57150" cmpd="sng"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flipH="1">
            <a:off x="825605" y="1716514"/>
            <a:ext cx="5465572" cy="0"/>
          </a:xfrm>
          <a:prstGeom prst="line">
            <a:avLst/>
          </a:prstGeom>
          <a:ln w="57150" cmpd="sng">
            <a:solidFill>
              <a:srgbClr val="3366FF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図形グループ 15"/>
          <p:cNvGrpSpPr/>
          <p:nvPr/>
        </p:nvGrpSpPr>
        <p:grpSpPr>
          <a:xfrm>
            <a:off x="6947574" y="4814288"/>
            <a:ext cx="1784793" cy="1784793"/>
            <a:chOff x="7513608" y="1845511"/>
            <a:chExt cx="2211659" cy="2211659"/>
          </a:xfrm>
        </p:grpSpPr>
        <p:grpSp>
          <p:nvGrpSpPr>
            <p:cNvPr id="17" name="グループ化 15"/>
            <p:cNvGrpSpPr/>
            <p:nvPr/>
          </p:nvGrpSpPr>
          <p:grpSpPr>
            <a:xfrm>
              <a:off x="7513608" y="1845511"/>
              <a:ext cx="2211659" cy="2211659"/>
              <a:chOff x="539552" y="2204864"/>
              <a:chExt cx="3600400" cy="3600000"/>
            </a:xfrm>
          </p:grpSpPr>
          <p:sp>
            <p:nvSpPr>
              <p:cNvPr id="23" name="フローチャート : 結合子 11"/>
              <p:cNvSpPr/>
              <p:nvPr/>
            </p:nvSpPr>
            <p:spPr>
              <a:xfrm>
                <a:off x="539552" y="2204864"/>
                <a:ext cx="3600400" cy="3600000"/>
              </a:xfrm>
              <a:prstGeom prst="flowChartConnector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ローチャート : 結合子 10"/>
              <p:cNvSpPr/>
              <p:nvPr/>
            </p:nvSpPr>
            <p:spPr>
              <a:xfrm>
                <a:off x="899752" y="2580172"/>
                <a:ext cx="2880000" cy="2880001"/>
              </a:xfrm>
              <a:prstGeom prst="flowChartConnector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5" name="直線コネクタ 24"/>
              <p:cNvCxnSpPr>
                <a:stCxn id="23" idx="0"/>
                <a:endCxn id="23" idx="4"/>
              </p:cNvCxnSpPr>
              <p:nvPr/>
            </p:nvCxnSpPr>
            <p:spPr>
              <a:xfrm>
                <a:off x="2339753" y="2204864"/>
                <a:ext cx="0" cy="360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/>
              <p:cNvCxnSpPr>
                <a:endCxn id="23" idx="6"/>
              </p:cNvCxnSpPr>
              <p:nvPr/>
            </p:nvCxnSpPr>
            <p:spPr>
              <a:xfrm>
                <a:off x="539552" y="4004865"/>
                <a:ext cx="3600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フローチャート : 結合子 7"/>
            <p:cNvSpPr/>
            <p:nvPr/>
          </p:nvSpPr>
          <p:spPr>
            <a:xfrm>
              <a:off x="8554100" y="2877619"/>
              <a:ext cx="132700" cy="147444"/>
            </a:xfrm>
            <a:prstGeom prst="flowChartConnector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ローチャート : 結合子 8"/>
            <p:cNvSpPr/>
            <p:nvPr/>
          </p:nvSpPr>
          <p:spPr>
            <a:xfrm>
              <a:off x="8554100" y="3353870"/>
              <a:ext cx="132700" cy="147444"/>
            </a:xfrm>
            <a:prstGeom prst="flowChartConnector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ローチャート : 結合子 9"/>
            <p:cNvSpPr/>
            <p:nvPr/>
          </p:nvSpPr>
          <p:spPr>
            <a:xfrm>
              <a:off x="8554100" y="3615742"/>
              <a:ext cx="132700" cy="147444"/>
            </a:xfrm>
            <a:prstGeom prst="flowChartConnector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ローチャート : 結合子 22"/>
            <p:cNvSpPr/>
            <p:nvPr/>
          </p:nvSpPr>
          <p:spPr>
            <a:xfrm>
              <a:off x="8554101" y="2404947"/>
              <a:ext cx="132699" cy="147444"/>
            </a:xfrm>
            <a:prstGeom prst="flowChartConnector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ローチャート : 結合子 36"/>
            <p:cNvSpPr/>
            <p:nvPr/>
          </p:nvSpPr>
          <p:spPr>
            <a:xfrm>
              <a:off x="8542652" y="2190036"/>
              <a:ext cx="132699" cy="147444"/>
            </a:xfrm>
            <a:prstGeom prst="flowChartConnector">
              <a:avLst/>
            </a:prstGeom>
            <a:solidFill>
              <a:srgbClr val="E60A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7" name="テキスト ボックス 26"/>
          <p:cNvSpPr txBox="1"/>
          <p:nvPr/>
        </p:nvSpPr>
        <p:spPr>
          <a:xfrm>
            <a:off x="580826" y="5477663"/>
            <a:ext cx="60819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en-US" altLang="ja-JP" dirty="0" smtClean="0"/>
              <a:t>Strength of 14.9 </a:t>
            </a:r>
            <a:r>
              <a:rPr kumimoji="1" lang="en-US" altLang="ja-JP" dirty="0" err="1" smtClean="0"/>
              <a:t>keV</a:t>
            </a:r>
            <a:r>
              <a:rPr kumimoji="1" lang="en-US" altLang="ja-JP" dirty="0" smtClean="0"/>
              <a:t> line of HXM1 decrease at off-center points.  Overall strength of 14.9 </a:t>
            </a:r>
            <a:r>
              <a:rPr kumimoji="1" lang="en-US" altLang="ja-JP" dirty="0" err="1" smtClean="0"/>
              <a:t>keV</a:t>
            </a:r>
            <a:r>
              <a:rPr kumimoji="1" lang="en-US" altLang="ja-JP" dirty="0" smtClean="0"/>
              <a:t> line is weaker for HXM1 comparing to that of HXM2.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HXM2 doesn’t show a strong position dependence.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971506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30334"/>
            <a:ext cx="8229600" cy="70823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2D scan of HXM</a:t>
            </a:r>
            <a:endParaRPr kumimoji="1" lang="ja-JP" altLang="en-US" dirty="0"/>
          </a:p>
        </p:txBody>
      </p:sp>
      <p:grpSp>
        <p:nvGrpSpPr>
          <p:cNvPr id="4" name="図形グループ 3"/>
          <p:cNvGrpSpPr/>
          <p:nvPr/>
        </p:nvGrpSpPr>
        <p:grpSpPr>
          <a:xfrm>
            <a:off x="337719" y="1020887"/>
            <a:ext cx="5071495" cy="2865530"/>
            <a:chOff x="117538" y="704960"/>
            <a:chExt cx="9287455" cy="5247663"/>
          </a:xfrm>
        </p:grpSpPr>
        <p:sp>
          <p:nvSpPr>
            <p:cNvPr id="5" name="正方形/長方形 4"/>
            <p:cNvSpPr/>
            <p:nvPr/>
          </p:nvSpPr>
          <p:spPr>
            <a:xfrm>
              <a:off x="3538608" y="1370803"/>
              <a:ext cx="1120419" cy="441403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 rot="2619605">
              <a:off x="4390028" y="2612607"/>
              <a:ext cx="351985" cy="13692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直角三角形 6"/>
            <p:cNvSpPr/>
            <p:nvPr/>
          </p:nvSpPr>
          <p:spPr>
            <a:xfrm flipH="1">
              <a:off x="4439103" y="2951237"/>
              <a:ext cx="124736" cy="686859"/>
            </a:xfrm>
            <a:prstGeom prst="rtTriangl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直角三角形 7"/>
            <p:cNvSpPr/>
            <p:nvPr/>
          </p:nvSpPr>
          <p:spPr>
            <a:xfrm>
              <a:off x="3756531" y="2951237"/>
              <a:ext cx="124736" cy="686859"/>
            </a:xfrm>
            <a:prstGeom prst="rtTriangl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3197788" y="3577822"/>
              <a:ext cx="1770792" cy="2442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2835205" y="5694134"/>
              <a:ext cx="2497681" cy="2442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1727874" y="4798921"/>
              <a:ext cx="1555622" cy="115370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117538" y="2951237"/>
              <a:ext cx="1265027" cy="300138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baseline="-25000" dirty="0" smtClean="0"/>
                <a:t>CGBM</a:t>
              </a:r>
            </a:p>
            <a:p>
              <a:pPr algn="ctr"/>
              <a:r>
                <a:rPr lang="ja-JP" altLang="en-US" baseline="-25000" dirty="0" smtClean="0"/>
                <a:t>試験ラック</a:t>
              </a:r>
              <a:endParaRPr kumimoji="1" lang="ja-JP" altLang="en-US" baseline="-25000" dirty="0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1895744" y="4201066"/>
              <a:ext cx="1257873" cy="59833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3447888" y="2667497"/>
              <a:ext cx="308643" cy="685827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3756532" y="2791798"/>
              <a:ext cx="807309" cy="42241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563840" y="2500904"/>
              <a:ext cx="176767" cy="9856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4740607" y="2791798"/>
              <a:ext cx="176767" cy="42241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8" name="直線コネクタ 17"/>
            <p:cNvCxnSpPr/>
            <p:nvPr/>
          </p:nvCxnSpPr>
          <p:spPr>
            <a:xfrm flipV="1">
              <a:off x="2758648" y="2360121"/>
              <a:ext cx="0" cy="184094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>
            <a:xfrm flipV="1">
              <a:off x="2251381" y="2143302"/>
              <a:ext cx="0" cy="2057764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>
              <a:off x="2251381" y="2130607"/>
              <a:ext cx="1629886" cy="1269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 flipV="1">
              <a:off x="3881267" y="2143302"/>
              <a:ext cx="0" cy="64493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 flipV="1">
              <a:off x="3611965" y="2347426"/>
              <a:ext cx="0" cy="32007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/>
            <p:nvPr/>
          </p:nvCxnSpPr>
          <p:spPr>
            <a:xfrm>
              <a:off x="2758648" y="2360121"/>
              <a:ext cx="853317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正方形/長方形 23"/>
            <p:cNvSpPr/>
            <p:nvPr/>
          </p:nvSpPr>
          <p:spPr>
            <a:xfrm>
              <a:off x="5193062" y="2469662"/>
              <a:ext cx="249472" cy="11280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6332011" y="2547060"/>
              <a:ext cx="153769" cy="93022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5442535" y="2690899"/>
              <a:ext cx="889476" cy="6538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6484411" y="2690899"/>
              <a:ext cx="889476" cy="6538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7373887" y="2479946"/>
              <a:ext cx="1379821" cy="9973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7526287" y="3488623"/>
              <a:ext cx="1125364" cy="24639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7052762" y="4297944"/>
              <a:ext cx="321125" cy="1654677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8807666" y="4297944"/>
              <a:ext cx="321125" cy="1654677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正方形/長方形 31"/>
            <p:cNvSpPr/>
            <p:nvPr/>
          </p:nvSpPr>
          <p:spPr>
            <a:xfrm rot="5400000">
              <a:off x="7930213" y="3420492"/>
              <a:ext cx="321125" cy="20760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6800691" y="1742617"/>
              <a:ext cx="14586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X</a:t>
              </a:r>
              <a:r>
                <a:rPr kumimoji="1" lang="ja-JP" altLang="en-US" dirty="0" smtClean="0"/>
                <a:t>線発生装置</a:t>
              </a:r>
              <a:endParaRPr kumimoji="1" lang="ja-JP" altLang="en-US" dirty="0"/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3159684" y="704960"/>
              <a:ext cx="2530856" cy="6763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X-Y </a:t>
              </a:r>
              <a:r>
                <a:rPr lang="ja-JP" altLang="en-US" dirty="0" smtClean="0"/>
                <a:t>ステージ</a:t>
              </a:r>
              <a:endParaRPr kumimoji="1" lang="ja-JP" altLang="en-US" dirty="0"/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9220327" y="2857373"/>
              <a:ext cx="184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kumimoji="1" lang="ja-JP" altLang="en-US"/>
            </a:p>
          </p:txBody>
        </p:sp>
        <p:cxnSp>
          <p:nvCxnSpPr>
            <p:cNvPr id="36" name="直線コネクタ 35"/>
            <p:cNvCxnSpPr/>
            <p:nvPr/>
          </p:nvCxnSpPr>
          <p:spPr>
            <a:xfrm>
              <a:off x="1398064" y="4490649"/>
              <a:ext cx="49768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7" name="図 36" descr="DSC_0084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963" y="1773620"/>
            <a:ext cx="3057031" cy="2021178"/>
          </a:xfrm>
          <a:prstGeom prst="rect">
            <a:avLst/>
          </a:prstGeom>
        </p:spPr>
      </p:pic>
      <p:sp>
        <p:nvSpPr>
          <p:cNvPr id="38" name="右矢印 37"/>
          <p:cNvSpPr/>
          <p:nvPr/>
        </p:nvSpPr>
        <p:spPr>
          <a:xfrm rot="517489">
            <a:off x="7602695" y="2939364"/>
            <a:ext cx="701680" cy="346321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右矢印 38"/>
          <p:cNvSpPr/>
          <p:nvPr/>
        </p:nvSpPr>
        <p:spPr>
          <a:xfrm rot="16200000">
            <a:off x="6874138" y="2088912"/>
            <a:ext cx="588958" cy="346323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0" name="図 39" descr="DSC_0010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03" y="4729687"/>
            <a:ext cx="3005399" cy="198704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016852" y="938566"/>
            <a:ext cx="1252667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  X-Y stage  </a:t>
            </a:r>
            <a:endParaRPr kumimoji="1" lang="ja-JP" altLang="en-US" sz="2000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802937" y="1532427"/>
            <a:ext cx="1857299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X-ray Generator</a:t>
            </a:r>
            <a:endParaRPr kumimoji="1" lang="ja-JP" altLang="en-US" sz="2000" dirty="0"/>
          </a:p>
        </p:txBody>
      </p:sp>
      <p:pic>
        <p:nvPicPr>
          <p:cNvPr id="42" name="図 41" descr="DSC_0077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057" y="4725472"/>
            <a:ext cx="3005398" cy="1987040"/>
          </a:xfrm>
          <a:prstGeom prst="rect">
            <a:avLst/>
          </a:prstGeom>
        </p:spPr>
      </p:pic>
      <p:sp>
        <p:nvSpPr>
          <p:cNvPr id="43" name="正方形/長方形 42"/>
          <p:cNvSpPr/>
          <p:nvPr/>
        </p:nvSpPr>
        <p:spPr>
          <a:xfrm>
            <a:off x="413453" y="2556553"/>
            <a:ext cx="570747" cy="106166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16580" y="4079141"/>
            <a:ext cx="29674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Collimator of X-ray Generator</a:t>
            </a:r>
          </a:p>
          <a:p>
            <a:pPr algn="ctr"/>
            <a:r>
              <a:rPr lang="en-US" altLang="ja-JP" dirty="0" smtClean="0"/>
              <a:t>(</a:t>
            </a:r>
            <a:r>
              <a:rPr lang="en-US" altLang="ja-JP" dirty="0" err="1" smtClean="0"/>
              <a:t>φ</a:t>
            </a:r>
            <a:r>
              <a:rPr lang="en-US" altLang="ja-JP" dirty="0" smtClean="0"/>
              <a:t> 1.5 mm)</a:t>
            </a:r>
            <a:endParaRPr kumimoji="1" lang="ja-JP" altLang="en-US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259693" y="4079141"/>
            <a:ext cx="2433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Collimator of RI</a:t>
            </a:r>
          </a:p>
          <a:p>
            <a:pPr algn="ctr"/>
            <a:r>
              <a:rPr lang="en-US" altLang="ja-JP" dirty="0" smtClean="0"/>
              <a:t>(</a:t>
            </a:r>
            <a:r>
              <a:rPr lang="en-US" altLang="ja-JP" dirty="0" err="1" smtClean="0"/>
              <a:t>φ</a:t>
            </a:r>
            <a:r>
              <a:rPr lang="en-US" altLang="ja-JP" dirty="0" smtClean="0"/>
              <a:t> 3 mm)</a:t>
            </a:r>
            <a:endParaRPr kumimoji="1" lang="ja-JP" altLang="en-US" dirty="0"/>
          </a:p>
        </p:txBody>
      </p:sp>
      <p:pic>
        <p:nvPicPr>
          <p:cNvPr id="47" name="図 46" descr="Screen Shot 2014-10-17 at 1.01.5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30" y="4846315"/>
            <a:ext cx="2292869" cy="1756424"/>
          </a:xfrm>
          <a:prstGeom prst="rect">
            <a:avLst/>
          </a:prstGeom>
        </p:spPr>
      </p:pic>
      <p:sp>
        <p:nvSpPr>
          <p:cNvPr id="48" name="テキスト ボックス 47"/>
          <p:cNvSpPr txBox="1"/>
          <p:nvPr/>
        </p:nvSpPr>
        <p:spPr>
          <a:xfrm>
            <a:off x="7600270" y="5971845"/>
            <a:ext cx="958127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Lead block</a:t>
            </a:r>
            <a:endParaRPr kumimoji="1" lang="ja-JP" altLang="en-US" sz="1400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8476834" y="4476983"/>
            <a:ext cx="368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RI</a:t>
            </a:r>
            <a:endParaRPr kumimoji="1" lang="ja-JP" altLang="en-US" dirty="0"/>
          </a:p>
        </p:txBody>
      </p:sp>
      <p:cxnSp>
        <p:nvCxnSpPr>
          <p:cNvPr id="51" name="直線矢印コネクタ 50"/>
          <p:cNvCxnSpPr/>
          <p:nvPr/>
        </p:nvCxnSpPr>
        <p:spPr>
          <a:xfrm>
            <a:off x="8686800" y="4846315"/>
            <a:ext cx="158194" cy="5875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9295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42117"/>
            <a:ext cx="8229600" cy="564666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Scanning points</a:t>
            </a:r>
            <a:endParaRPr kumimoji="1" lang="ja-JP" altLang="en-US" dirty="0"/>
          </a:p>
        </p:txBody>
      </p:sp>
      <p:sp>
        <p:nvSpPr>
          <p:cNvPr id="4" name="片側の 2 つの角を切り取った四角形 3"/>
          <p:cNvSpPr/>
          <p:nvPr/>
        </p:nvSpPr>
        <p:spPr>
          <a:xfrm>
            <a:off x="942038" y="6318243"/>
            <a:ext cx="318361" cy="539757"/>
          </a:xfrm>
          <a:prstGeom prst="snip2Same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 rot="10800000">
            <a:off x="609173" y="5709595"/>
            <a:ext cx="1053568" cy="1842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 descr="Fe_x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02410" y="261211"/>
            <a:ext cx="3338186" cy="4320000"/>
          </a:xfrm>
          <a:prstGeom prst="rect">
            <a:avLst/>
          </a:prstGeom>
        </p:spPr>
      </p:pic>
      <p:pic>
        <p:nvPicPr>
          <p:cNvPr id="7" name="図 6" descr="Y_x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80568" y="261208"/>
            <a:ext cx="3338182" cy="4320000"/>
          </a:xfrm>
          <a:prstGeom prst="rect">
            <a:avLst/>
          </a:prstGeom>
        </p:spPr>
      </p:pic>
      <p:pic>
        <p:nvPicPr>
          <p:cNvPr id="8" name="図 7" descr="Na_g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70997" y="261208"/>
            <a:ext cx="3338182" cy="432000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056008" y="755664"/>
            <a:ext cx="1146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Fe@6.4keV</a:t>
            </a:r>
            <a:endParaRPr kumimoji="1" lang="ja-JP" altLang="en-US" sz="16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064601" y="763355"/>
            <a:ext cx="1159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Y</a:t>
            </a:r>
            <a:r>
              <a:rPr kumimoji="1" lang="en-US" altLang="ja-JP" sz="1600" dirty="0" smtClean="0"/>
              <a:t>@14.9keV</a:t>
            </a:r>
            <a:endParaRPr kumimoji="1" lang="ja-JP" altLang="en-US" sz="1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960390" y="771387"/>
            <a:ext cx="1236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Na</a:t>
            </a:r>
            <a:r>
              <a:rPr kumimoji="1" lang="en-US" altLang="ja-JP" sz="1600" dirty="0" smtClean="0"/>
              <a:t>@511keV</a:t>
            </a:r>
            <a:endParaRPr kumimoji="1" lang="ja-JP" altLang="en-US" sz="16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47996" y="4105089"/>
            <a:ext cx="268789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5mm pitch, total</a:t>
            </a:r>
            <a:r>
              <a:rPr lang="en-US" altLang="ja-JP" sz="1600" dirty="0"/>
              <a:t> </a:t>
            </a:r>
            <a:r>
              <a:rPr lang="en-US" altLang="ja-JP" sz="1600" dirty="0" smtClean="0"/>
              <a:t>149 points</a:t>
            </a:r>
          </a:p>
          <a:p>
            <a:r>
              <a:rPr kumimoji="1" lang="en-US" altLang="ja-JP" sz="1600" dirty="0" smtClean="0"/>
              <a:t>X-ray generator</a:t>
            </a:r>
            <a:endParaRPr kumimoji="1" lang="ja-JP" altLang="en-US" sz="1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430122" y="4116327"/>
            <a:ext cx="242518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5mm pitch total 197 points</a:t>
            </a:r>
          </a:p>
          <a:p>
            <a:r>
              <a:rPr kumimoji="1" lang="en-US" altLang="ja-JP" sz="1600" dirty="0" smtClean="0"/>
              <a:t>X-ray generator</a:t>
            </a:r>
            <a:endParaRPr kumimoji="1" lang="ja-JP" altLang="en-US" sz="16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764485" y="485167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375682" y="4124974"/>
            <a:ext cx="254344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6mm pitch, Total 149 points</a:t>
            </a:r>
            <a:endParaRPr lang="ja-JP" altLang="en-US" sz="1600" dirty="0" smtClean="0"/>
          </a:p>
          <a:p>
            <a:r>
              <a:rPr lang="en-US" altLang="ja-JP" sz="1600" dirty="0" smtClean="0"/>
              <a:t>Radio isotope (</a:t>
            </a:r>
            <a:r>
              <a:rPr lang="en-US" altLang="ja-JP" sz="1600" baseline="30000" dirty="0" smtClean="0"/>
              <a:t>22</a:t>
            </a:r>
            <a:r>
              <a:rPr lang="en-US" altLang="ja-JP" sz="1600" dirty="0" smtClean="0"/>
              <a:t>Na)</a:t>
            </a:r>
            <a:endParaRPr kumimoji="1" lang="ja-JP" altLang="en-US" sz="16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798335" y="53799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259781" y="5159567"/>
            <a:ext cx="43498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Blue circle :</a:t>
            </a:r>
            <a:r>
              <a:rPr lang="ja-JP" altLang="en-US" sz="1600" dirty="0" smtClean="0"/>
              <a:t> </a:t>
            </a:r>
            <a:r>
              <a:rPr lang="en-US" altLang="ja-JP" sz="1600" dirty="0" smtClean="0"/>
              <a:t>PMT’s diameter</a:t>
            </a:r>
            <a:r>
              <a:rPr lang="ja-JP" altLang="en-US" sz="1600" dirty="0" smtClean="0"/>
              <a:t> </a:t>
            </a:r>
            <a:r>
              <a:rPr lang="en-US" altLang="ja-JP" sz="1600" dirty="0" smtClean="0"/>
              <a:t>60.96 mm</a:t>
            </a:r>
          </a:p>
          <a:p>
            <a:r>
              <a:rPr lang="en-US" altLang="ja-JP" sz="1600" dirty="0" smtClean="0"/>
              <a:t>Red circle : Crystal surface diameter</a:t>
            </a:r>
            <a:r>
              <a:rPr lang="ja-JP" altLang="en-US" sz="1600" dirty="0" smtClean="0"/>
              <a:t> </a:t>
            </a:r>
            <a:r>
              <a:rPr lang="en-US" altLang="ja-JP" sz="1600" dirty="0" smtClean="0"/>
              <a:t>66.04 mm</a:t>
            </a:r>
          </a:p>
          <a:p>
            <a:r>
              <a:rPr lang="en-US" altLang="ja-JP" sz="1600" dirty="0" smtClean="0"/>
              <a:t>Green circle : Crystal bottom</a:t>
            </a:r>
            <a:r>
              <a:rPr lang="ja-JP" altLang="en-US" sz="1600" dirty="0" smtClean="0"/>
              <a:t> </a:t>
            </a:r>
            <a:r>
              <a:rPr lang="en-US" altLang="ja-JP" sz="1600" dirty="0" smtClean="0"/>
              <a:t>diameter 71.76 mm</a:t>
            </a:r>
            <a:r>
              <a:rPr lang="ja-JP" altLang="en-US" sz="1600" dirty="0" smtClean="0"/>
              <a:t> </a:t>
            </a:r>
          </a:p>
        </p:txBody>
      </p:sp>
      <p:pic>
        <p:nvPicPr>
          <p:cNvPr id="18" name="図 17" descr="名称未設定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9743" y="4835862"/>
            <a:ext cx="1170207" cy="1634970"/>
          </a:xfrm>
          <a:prstGeom prst="rect">
            <a:avLst/>
          </a:prstGeom>
        </p:spPr>
      </p:pic>
      <p:cxnSp>
        <p:nvCxnSpPr>
          <p:cNvPr id="20" name="直線矢印コネクタ 19"/>
          <p:cNvCxnSpPr/>
          <p:nvPr/>
        </p:nvCxnSpPr>
        <p:spPr>
          <a:xfrm>
            <a:off x="638733" y="5097384"/>
            <a:ext cx="994252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グループ化 40"/>
          <p:cNvGrpSpPr/>
          <p:nvPr/>
        </p:nvGrpSpPr>
        <p:grpSpPr>
          <a:xfrm>
            <a:off x="188443" y="5142919"/>
            <a:ext cx="1876288" cy="736868"/>
            <a:chOff x="6084168" y="4005063"/>
            <a:chExt cx="2697899" cy="1059536"/>
          </a:xfrm>
        </p:grpSpPr>
        <p:grpSp>
          <p:nvGrpSpPr>
            <p:cNvPr id="22" name="グループ化 9"/>
            <p:cNvGrpSpPr/>
            <p:nvPr/>
          </p:nvGrpSpPr>
          <p:grpSpPr>
            <a:xfrm>
              <a:off x="6084168" y="4005063"/>
              <a:ext cx="2697899" cy="1059536"/>
              <a:chOff x="2555046" y="2097218"/>
              <a:chExt cx="4033178" cy="1583935"/>
            </a:xfrm>
          </p:grpSpPr>
          <p:grpSp>
            <p:nvGrpSpPr>
              <p:cNvPr id="24" name="グループ化 11"/>
              <p:cNvGrpSpPr/>
              <p:nvPr/>
            </p:nvGrpSpPr>
            <p:grpSpPr>
              <a:xfrm rot="10800000">
                <a:off x="3131840" y="2312928"/>
                <a:ext cx="2880320" cy="972056"/>
                <a:chOff x="3131840" y="3536960"/>
                <a:chExt cx="2880320" cy="972056"/>
              </a:xfrm>
              <a:solidFill>
                <a:schemeClr val="accent1">
                  <a:lumMod val="60000"/>
                  <a:lumOff val="40000"/>
                </a:schemeClr>
              </a:solidFill>
            </p:grpSpPr>
            <p:sp>
              <p:nvSpPr>
                <p:cNvPr id="34" name="正方形/長方形 33"/>
                <p:cNvSpPr/>
                <p:nvPr/>
              </p:nvSpPr>
              <p:spPr>
                <a:xfrm>
                  <a:off x="3131840" y="3536960"/>
                  <a:ext cx="2880320" cy="649532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正方形/長方形 34"/>
                <p:cNvSpPr/>
                <p:nvPr/>
              </p:nvSpPr>
              <p:spPr>
                <a:xfrm>
                  <a:off x="3563888" y="4186490"/>
                  <a:ext cx="2016001" cy="32252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25" name="グループ化 17"/>
              <p:cNvGrpSpPr/>
              <p:nvPr/>
            </p:nvGrpSpPr>
            <p:grpSpPr>
              <a:xfrm rot="10800000">
                <a:off x="2555046" y="2097220"/>
                <a:ext cx="936836" cy="1583772"/>
                <a:chOff x="5508102" y="2528937"/>
                <a:chExt cx="936836" cy="1583772"/>
              </a:xfrm>
              <a:solidFill>
                <a:schemeClr val="tx1"/>
              </a:solidFill>
            </p:grpSpPr>
            <p:sp>
              <p:nvSpPr>
                <p:cNvPr id="32" name="L 字 5"/>
                <p:cNvSpPr/>
                <p:nvPr/>
              </p:nvSpPr>
              <p:spPr>
                <a:xfrm rot="16200000">
                  <a:off x="5346635" y="3014406"/>
                  <a:ext cx="1259770" cy="936836"/>
                </a:xfrm>
                <a:prstGeom prst="corner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" name="正方形/長方形 32"/>
                <p:cNvSpPr/>
                <p:nvPr/>
              </p:nvSpPr>
              <p:spPr>
                <a:xfrm>
                  <a:off x="5580112" y="2528937"/>
                  <a:ext cx="864096" cy="324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26" name="グループ化 18"/>
              <p:cNvGrpSpPr/>
              <p:nvPr/>
            </p:nvGrpSpPr>
            <p:grpSpPr>
              <a:xfrm rot="10800000">
                <a:off x="5652118" y="2097218"/>
                <a:ext cx="936106" cy="1583935"/>
                <a:chOff x="1619672" y="4221088"/>
                <a:chExt cx="936106" cy="1583935"/>
              </a:xfrm>
            </p:grpSpPr>
            <p:sp>
              <p:nvSpPr>
                <p:cNvPr id="30" name="L 字 29"/>
                <p:cNvSpPr/>
                <p:nvPr/>
              </p:nvSpPr>
              <p:spPr>
                <a:xfrm>
                  <a:off x="1619673" y="4509120"/>
                  <a:ext cx="936105" cy="1295903"/>
                </a:xfrm>
                <a:prstGeom prst="corner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正方形/長方形 30"/>
                <p:cNvSpPr/>
                <p:nvPr/>
              </p:nvSpPr>
              <p:spPr>
                <a:xfrm>
                  <a:off x="1619672" y="4221088"/>
                  <a:ext cx="864096" cy="32416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7" name="テキスト ボックス 26"/>
              <p:cNvSpPr txBox="1"/>
              <p:nvPr/>
            </p:nvSpPr>
            <p:spPr>
              <a:xfrm>
                <a:off x="2555046" y="2097219"/>
                <a:ext cx="3706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</a:rPr>
                  <a:t>Al</a:t>
                </a:r>
                <a:endParaRPr kumimoji="1" lang="ja-JP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テキスト ボックス 27"/>
              <p:cNvSpPr txBox="1"/>
              <p:nvPr/>
            </p:nvSpPr>
            <p:spPr>
              <a:xfrm>
                <a:off x="5999754" y="2097219"/>
                <a:ext cx="3706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</a:rPr>
                  <a:t>Al</a:t>
                </a:r>
                <a:endParaRPr kumimoji="1" lang="ja-JP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テキスト ボックス 28"/>
              <p:cNvSpPr txBox="1"/>
              <p:nvPr/>
            </p:nvSpPr>
            <p:spPr>
              <a:xfrm>
                <a:off x="3564110" y="2504685"/>
                <a:ext cx="1579697" cy="552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LaBr</a:t>
                </a:r>
                <a:r>
                  <a:rPr kumimoji="1" lang="en-US" altLang="ja-JP" baseline="-25000" dirty="0" smtClean="0"/>
                  <a:t>3</a:t>
                </a:r>
                <a:r>
                  <a:rPr lang="en-US" altLang="ja-JP" dirty="0" smtClean="0"/>
                  <a:t>(</a:t>
                </a:r>
                <a:r>
                  <a:rPr lang="en-US" altLang="ja-JP" dirty="0" err="1" smtClean="0"/>
                  <a:t>Ce</a:t>
                </a:r>
                <a:r>
                  <a:rPr lang="en-US" altLang="ja-JP" dirty="0" smtClean="0"/>
                  <a:t>)</a:t>
                </a:r>
                <a:endParaRPr kumimoji="1" lang="ja-JP" altLang="en-US" baseline="-25000" dirty="0"/>
              </a:p>
            </p:txBody>
          </p:sp>
        </p:grpSp>
        <p:sp>
          <p:nvSpPr>
            <p:cNvPr id="23" name="正方形/長方形 22"/>
            <p:cNvSpPr/>
            <p:nvPr/>
          </p:nvSpPr>
          <p:spPr>
            <a:xfrm rot="10800000">
              <a:off x="6751836" y="4031353"/>
              <a:ext cx="1348556" cy="4571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6" name="片側の 2 つの角を切り取った四角形 35"/>
          <p:cNvSpPr/>
          <p:nvPr/>
        </p:nvSpPr>
        <p:spPr>
          <a:xfrm flipV="1">
            <a:off x="747057" y="5879712"/>
            <a:ext cx="734896" cy="670951"/>
          </a:xfrm>
          <a:prstGeom prst="snip2Same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89390" y="6065363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FF"/>
                </a:solidFill>
              </a:rPr>
              <a:t>PMT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cxnSp>
        <p:nvCxnSpPr>
          <p:cNvPr id="38" name="直線矢印コネクタ 37"/>
          <p:cNvCxnSpPr/>
          <p:nvPr/>
        </p:nvCxnSpPr>
        <p:spPr>
          <a:xfrm flipV="1">
            <a:off x="372143" y="5695484"/>
            <a:ext cx="1475716" cy="2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>
            <a:off x="719253" y="5879787"/>
            <a:ext cx="805033" cy="14036"/>
          </a:xfrm>
          <a:prstGeom prst="straightConnector1">
            <a:avLst/>
          </a:prstGeom>
          <a:ln>
            <a:solidFill>
              <a:srgbClr val="3366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1173062" y="3658576"/>
            <a:ext cx="67479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X[mm]</a:t>
            </a:r>
            <a:endParaRPr kumimoji="1" lang="ja-JP" altLang="en-US" sz="1400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345709" y="3658576"/>
            <a:ext cx="67479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X[mm]</a:t>
            </a:r>
            <a:endParaRPr kumimoji="1" lang="ja-JP" altLang="en-US" sz="1400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288519" y="3657087"/>
            <a:ext cx="67479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X[mm]</a:t>
            </a:r>
            <a:endParaRPr kumimoji="1" lang="ja-JP" altLang="en-US" sz="1400" dirty="0"/>
          </a:p>
        </p:txBody>
      </p:sp>
      <p:sp>
        <p:nvSpPr>
          <p:cNvPr id="43" name="テキスト ボックス 42"/>
          <p:cNvSpPr txBox="1"/>
          <p:nvPr/>
        </p:nvSpPr>
        <p:spPr>
          <a:xfrm rot="16200000">
            <a:off x="-206726" y="2226596"/>
            <a:ext cx="6690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Y</a:t>
            </a:r>
            <a:r>
              <a:rPr kumimoji="1" lang="en-US" altLang="ja-JP" sz="1400" dirty="0" smtClean="0"/>
              <a:t>[mm]</a:t>
            </a:r>
            <a:endParaRPr kumimoji="1" lang="ja-JP" altLang="en-US" sz="1400" dirty="0"/>
          </a:p>
        </p:txBody>
      </p:sp>
      <p:sp>
        <p:nvSpPr>
          <p:cNvPr id="44" name="テキスト ボックス 43"/>
          <p:cNvSpPr txBox="1"/>
          <p:nvPr/>
        </p:nvSpPr>
        <p:spPr>
          <a:xfrm rot="16200000">
            <a:off x="2755229" y="2226596"/>
            <a:ext cx="6690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Y</a:t>
            </a:r>
            <a:r>
              <a:rPr kumimoji="1" lang="en-US" altLang="ja-JP" sz="1400" dirty="0" smtClean="0"/>
              <a:t>[mm]</a:t>
            </a:r>
            <a:endParaRPr kumimoji="1" lang="ja-JP" altLang="en-US" sz="1400" dirty="0"/>
          </a:p>
        </p:txBody>
      </p:sp>
      <p:sp>
        <p:nvSpPr>
          <p:cNvPr id="45" name="テキスト ボックス 44"/>
          <p:cNvSpPr txBox="1"/>
          <p:nvPr/>
        </p:nvSpPr>
        <p:spPr>
          <a:xfrm rot="16200000">
            <a:off x="5808806" y="2226596"/>
            <a:ext cx="6690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Y</a:t>
            </a:r>
            <a:r>
              <a:rPr kumimoji="1" lang="en-US" altLang="ja-JP" sz="1400" dirty="0" smtClean="0"/>
              <a:t>[mm]</a:t>
            </a:r>
            <a:endParaRPr kumimoji="1" lang="ja-JP" altLang="en-US" sz="14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7080202" y="6389743"/>
            <a:ext cx="1595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Scanning order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4683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5961" y="61863"/>
            <a:ext cx="8229600" cy="74802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HXM: 6.4 </a:t>
            </a:r>
            <a:r>
              <a:rPr kumimoji="1" lang="en-US" altLang="ja-JP" dirty="0" err="1" smtClean="0"/>
              <a:t>keV</a:t>
            </a:r>
            <a:r>
              <a:rPr kumimoji="1" lang="en-US" altLang="ja-JP" dirty="0" smtClean="0"/>
              <a:t> (Fe) 2D map</a:t>
            </a:r>
            <a:endParaRPr kumimoji="1" lang="ja-JP" altLang="en-US" dirty="0"/>
          </a:p>
        </p:txBody>
      </p:sp>
      <p:pic>
        <p:nvPicPr>
          <p:cNvPr id="4" name="図 3" descr="140123_hxm1_smooz_gain_norm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29"/>
          <a:stretch/>
        </p:blipFill>
        <p:spPr>
          <a:xfrm>
            <a:off x="927870" y="1266173"/>
            <a:ext cx="2582333" cy="2278529"/>
          </a:xfrm>
          <a:prstGeom prst="rect">
            <a:avLst/>
          </a:prstGeom>
        </p:spPr>
      </p:pic>
      <p:pic>
        <p:nvPicPr>
          <p:cNvPr id="5" name="図 4" descr="140123_hxm1_smooz_rate_norm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29"/>
          <a:stretch/>
        </p:blipFill>
        <p:spPr>
          <a:xfrm>
            <a:off x="3574423" y="1259795"/>
            <a:ext cx="2582333" cy="2278529"/>
          </a:xfrm>
          <a:prstGeom prst="rect">
            <a:avLst/>
          </a:prstGeom>
        </p:spPr>
      </p:pic>
      <p:pic>
        <p:nvPicPr>
          <p:cNvPr id="6" name="図 5" descr="140123_hxm1_smooz_reso_norm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29"/>
          <a:stretch/>
        </p:blipFill>
        <p:spPr>
          <a:xfrm>
            <a:off x="6220083" y="1259795"/>
            <a:ext cx="2582333" cy="2278529"/>
          </a:xfrm>
          <a:prstGeom prst="rect">
            <a:avLst/>
          </a:prstGeom>
        </p:spPr>
      </p:pic>
      <p:pic>
        <p:nvPicPr>
          <p:cNvPr id="7" name="図 6" descr="140124_hxm2_smooz_gain_norm.eps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33"/>
          <a:stretch/>
        </p:blipFill>
        <p:spPr>
          <a:xfrm>
            <a:off x="901592" y="3538324"/>
            <a:ext cx="2621440" cy="2304000"/>
          </a:xfrm>
          <a:prstGeom prst="rect">
            <a:avLst/>
          </a:prstGeom>
        </p:spPr>
      </p:pic>
      <p:pic>
        <p:nvPicPr>
          <p:cNvPr id="8" name="図 7" descr="140124_hxm2_smooz_rate_norm.eps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246"/>
          <a:stretch/>
        </p:blipFill>
        <p:spPr>
          <a:xfrm>
            <a:off x="3575624" y="3538324"/>
            <a:ext cx="2652160" cy="2304000"/>
          </a:xfrm>
          <a:prstGeom prst="rect">
            <a:avLst/>
          </a:prstGeom>
        </p:spPr>
      </p:pic>
      <p:pic>
        <p:nvPicPr>
          <p:cNvPr id="9" name="図 8" descr="140124_hxm2_smooz_reso_norm.eps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17"/>
          <a:stretch/>
        </p:blipFill>
        <p:spPr>
          <a:xfrm>
            <a:off x="6221936" y="3538324"/>
            <a:ext cx="2580480" cy="230400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642066" y="919013"/>
            <a:ext cx="1083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Gain map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085830" y="890463"/>
            <a:ext cx="1653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Count rate map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392131" y="896671"/>
            <a:ext cx="2300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Energy resolution map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281595" y="889126"/>
            <a:ext cx="8509015" cy="4939815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/>
          <p:cNvCxnSpPr/>
          <p:nvPr/>
        </p:nvCxnSpPr>
        <p:spPr>
          <a:xfrm flipH="1">
            <a:off x="281594" y="1295084"/>
            <a:ext cx="8532000" cy="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936530" y="884217"/>
            <a:ext cx="0" cy="496800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>
            <a:off x="281594" y="3442078"/>
            <a:ext cx="8532000" cy="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3557970" y="883625"/>
            <a:ext cx="0" cy="496800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6210130" y="871389"/>
            <a:ext cx="0" cy="496800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281595" y="2001834"/>
            <a:ext cx="645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HXM</a:t>
            </a:r>
          </a:p>
          <a:p>
            <a:pPr algn="ctr"/>
            <a:r>
              <a:rPr lang="en-US" altLang="ja-JP" dirty="0"/>
              <a:t>1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81595" y="4311926"/>
            <a:ext cx="645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HXM</a:t>
            </a:r>
          </a:p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21" name="円/楕円 20"/>
          <p:cNvSpPr/>
          <p:nvPr/>
        </p:nvSpPr>
        <p:spPr>
          <a:xfrm>
            <a:off x="1496165" y="1585658"/>
            <a:ext cx="1411112" cy="8323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4148623" y="1585658"/>
            <a:ext cx="1411112" cy="8323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6804322" y="1585658"/>
            <a:ext cx="1411112" cy="8323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639438" y="5885931"/>
            <a:ext cx="60590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HXM1: No count-rate at the upper part (Y &gt; 0) of the crystal</a:t>
            </a:r>
          </a:p>
          <a:p>
            <a:r>
              <a:rPr lang="en-US" altLang="ja-JP" dirty="0" smtClean="0"/>
              <a:t>HXM2: Donuts shape feature in the gain map</a:t>
            </a:r>
          </a:p>
          <a:p>
            <a:r>
              <a:rPr kumimoji="1" lang="en-US" altLang="ja-JP" dirty="0" smtClean="0"/>
              <a:t>HXM1 &amp; 2: Count-rate is not uniform across the crystal surface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2766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8448"/>
            <a:ext cx="8229600" cy="534499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HXM: 6.4 </a:t>
            </a:r>
            <a:r>
              <a:rPr kumimoji="1" lang="en-US" altLang="ja-JP" dirty="0" err="1" smtClean="0"/>
              <a:t>keV</a:t>
            </a:r>
            <a:r>
              <a:rPr kumimoji="1" lang="en-US" altLang="ja-JP" dirty="0" smtClean="0"/>
              <a:t> spectrum</a:t>
            </a:r>
            <a:endParaRPr kumimoji="1" lang="ja-JP" altLang="en-US" dirty="0"/>
          </a:p>
        </p:txBody>
      </p:sp>
      <p:pic>
        <p:nvPicPr>
          <p:cNvPr id="4" name="図 3" descr="140123_hxm1_comp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7086" y="537841"/>
            <a:ext cx="3665682" cy="4743823"/>
          </a:xfrm>
          <a:prstGeom prst="rect">
            <a:avLst/>
          </a:prstGeom>
        </p:spPr>
      </p:pic>
      <p:pic>
        <p:nvPicPr>
          <p:cNvPr id="5" name="図 4" descr="140124_hxm2_comp2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59874" y="536911"/>
            <a:ext cx="3672000" cy="47520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68981" y="4614335"/>
            <a:ext cx="3155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HXM1: 6.4 </a:t>
            </a:r>
            <a:r>
              <a:rPr lang="en-US" altLang="ja-JP" dirty="0" err="1" smtClean="0"/>
              <a:t>keV</a:t>
            </a:r>
            <a:r>
              <a:rPr lang="en-US" altLang="ja-JP" dirty="0" smtClean="0"/>
              <a:t> spectrum at X=0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68981" y="5009861"/>
            <a:ext cx="6165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Red: Y=0, green: Y=-20, blue: Y=-30, light blue: Y=20, pink: Y=30</a:t>
            </a:r>
            <a:endParaRPr lang="ja-JP" altLang="en-US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975522" y="4632321"/>
            <a:ext cx="3155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HXM2: 6.4 </a:t>
            </a:r>
            <a:r>
              <a:rPr lang="en-US" altLang="ja-JP" dirty="0" err="1" smtClean="0"/>
              <a:t>keV</a:t>
            </a:r>
            <a:r>
              <a:rPr lang="en-US" altLang="ja-JP" dirty="0" smtClean="0"/>
              <a:t> spectrum at X=0</a:t>
            </a:r>
            <a:endParaRPr kumimoji="1" lang="ja-JP" altLang="en-US" dirty="0"/>
          </a:p>
        </p:txBody>
      </p:sp>
      <p:cxnSp>
        <p:nvCxnSpPr>
          <p:cNvPr id="9" name="直線コネクタ 8"/>
          <p:cNvCxnSpPr/>
          <p:nvPr/>
        </p:nvCxnSpPr>
        <p:spPr>
          <a:xfrm flipH="1">
            <a:off x="5599977" y="1125770"/>
            <a:ext cx="8481" cy="3118169"/>
          </a:xfrm>
          <a:prstGeom prst="line">
            <a:avLst/>
          </a:prstGeom>
          <a:ln w="57150" cmpd="sng"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1481668" y="1022067"/>
            <a:ext cx="827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6.4keV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711462" y="941104"/>
            <a:ext cx="827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6.4keV</a:t>
            </a:r>
            <a:endParaRPr kumimoji="1" lang="ja-JP" altLang="en-US" dirty="0"/>
          </a:p>
        </p:txBody>
      </p:sp>
      <p:cxnSp>
        <p:nvCxnSpPr>
          <p:cNvPr id="13" name="直線コネクタ 12"/>
          <p:cNvCxnSpPr/>
          <p:nvPr/>
        </p:nvCxnSpPr>
        <p:spPr>
          <a:xfrm flipH="1">
            <a:off x="245890" y="1849815"/>
            <a:ext cx="5465572" cy="0"/>
          </a:xfrm>
          <a:prstGeom prst="line">
            <a:avLst/>
          </a:prstGeom>
          <a:ln w="57150" cmpd="sng">
            <a:solidFill>
              <a:srgbClr val="3366FF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H="1">
            <a:off x="1406894" y="1125770"/>
            <a:ext cx="7009" cy="3118169"/>
          </a:xfrm>
          <a:prstGeom prst="line">
            <a:avLst/>
          </a:prstGeom>
          <a:ln w="57150" cmpd="sng"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図形グループ 14"/>
          <p:cNvGrpSpPr/>
          <p:nvPr/>
        </p:nvGrpSpPr>
        <p:grpSpPr>
          <a:xfrm>
            <a:off x="6902007" y="5017381"/>
            <a:ext cx="1784793" cy="1784793"/>
            <a:chOff x="7513608" y="1845511"/>
            <a:chExt cx="2211659" cy="2211659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7513608" y="1845511"/>
              <a:ext cx="2211659" cy="2211659"/>
              <a:chOff x="539552" y="2204864"/>
              <a:chExt cx="3600400" cy="3600000"/>
            </a:xfrm>
          </p:grpSpPr>
          <p:sp>
            <p:nvSpPr>
              <p:cNvPr id="22" name="フローチャート : 結合子 11"/>
              <p:cNvSpPr/>
              <p:nvPr/>
            </p:nvSpPr>
            <p:spPr>
              <a:xfrm>
                <a:off x="539552" y="2204864"/>
                <a:ext cx="3600400" cy="3600000"/>
              </a:xfrm>
              <a:prstGeom prst="flowChartConnector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ローチャート : 結合子 10"/>
              <p:cNvSpPr/>
              <p:nvPr/>
            </p:nvSpPr>
            <p:spPr>
              <a:xfrm>
                <a:off x="899752" y="2580172"/>
                <a:ext cx="2880000" cy="2880001"/>
              </a:xfrm>
              <a:prstGeom prst="flowChartConnector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4" name="直線コネクタ 23"/>
              <p:cNvCxnSpPr>
                <a:stCxn id="22" idx="0"/>
                <a:endCxn id="22" idx="4"/>
              </p:cNvCxnSpPr>
              <p:nvPr/>
            </p:nvCxnSpPr>
            <p:spPr>
              <a:xfrm>
                <a:off x="2339753" y="2204864"/>
                <a:ext cx="0" cy="360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/>
              <p:cNvCxnSpPr>
                <a:endCxn id="22" idx="6"/>
              </p:cNvCxnSpPr>
              <p:nvPr/>
            </p:nvCxnSpPr>
            <p:spPr>
              <a:xfrm>
                <a:off x="539552" y="4004865"/>
                <a:ext cx="3600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フローチャート : 結合子 7"/>
            <p:cNvSpPr/>
            <p:nvPr/>
          </p:nvSpPr>
          <p:spPr>
            <a:xfrm>
              <a:off x="8554100" y="2877619"/>
              <a:ext cx="132700" cy="147444"/>
            </a:xfrm>
            <a:prstGeom prst="flowChartConnector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ローチャート : 結合子 8"/>
            <p:cNvSpPr/>
            <p:nvPr/>
          </p:nvSpPr>
          <p:spPr>
            <a:xfrm>
              <a:off x="8554100" y="3353870"/>
              <a:ext cx="132700" cy="147444"/>
            </a:xfrm>
            <a:prstGeom prst="flowChartConnector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ローチャート : 結合子 9"/>
            <p:cNvSpPr/>
            <p:nvPr/>
          </p:nvSpPr>
          <p:spPr>
            <a:xfrm>
              <a:off x="8554100" y="3615742"/>
              <a:ext cx="132700" cy="147444"/>
            </a:xfrm>
            <a:prstGeom prst="flowChartConnector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ローチャート : 結合子 22"/>
            <p:cNvSpPr/>
            <p:nvPr/>
          </p:nvSpPr>
          <p:spPr>
            <a:xfrm>
              <a:off x="8554101" y="2404947"/>
              <a:ext cx="132699" cy="147444"/>
            </a:xfrm>
            <a:prstGeom prst="flowChartConnector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ローチャート : 結合子 36"/>
            <p:cNvSpPr/>
            <p:nvPr/>
          </p:nvSpPr>
          <p:spPr>
            <a:xfrm>
              <a:off x="8542652" y="2190036"/>
              <a:ext cx="132699" cy="147444"/>
            </a:xfrm>
            <a:prstGeom prst="flowChartConnector">
              <a:avLst/>
            </a:prstGeom>
            <a:solidFill>
              <a:srgbClr val="E60A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/>
          <p:cNvSpPr txBox="1"/>
          <p:nvPr/>
        </p:nvSpPr>
        <p:spPr>
          <a:xfrm>
            <a:off x="580826" y="5477663"/>
            <a:ext cx="60819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en-US" altLang="ja-JP" dirty="0" smtClean="0"/>
              <a:t>Strength of 6.4 </a:t>
            </a:r>
            <a:r>
              <a:rPr kumimoji="1" lang="en-US" altLang="ja-JP" dirty="0" err="1" smtClean="0"/>
              <a:t>keV</a:t>
            </a:r>
            <a:r>
              <a:rPr kumimoji="1" lang="en-US" altLang="ja-JP" dirty="0" smtClean="0"/>
              <a:t> line of HXM1 decrease at off-center points.  Overall strength of 6.4 </a:t>
            </a:r>
            <a:r>
              <a:rPr kumimoji="1" lang="en-US" altLang="ja-JP" dirty="0" err="1" smtClean="0"/>
              <a:t>keV</a:t>
            </a:r>
            <a:r>
              <a:rPr kumimoji="1" lang="en-US" altLang="ja-JP" dirty="0" smtClean="0"/>
              <a:t> line is weaker for HXM1 comparing to that of HXM2.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HXM2 doesn’t show a strong position dependence.</a:t>
            </a:r>
            <a:endParaRPr kumimoji="1" lang="en-US" altLang="ja-JP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57200" y="1173481"/>
            <a:ext cx="77617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HXM1</a:t>
            </a:r>
            <a:endParaRPr kumimoji="1" lang="ja-JP" altLang="en-US" b="1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641839" y="1172348"/>
            <a:ext cx="776174" cy="36933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HXM2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022126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207210"/>
            <a:ext cx="8229600" cy="56821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HXM: 511 </a:t>
            </a:r>
            <a:r>
              <a:rPr kumimoji="1" lang="en-US" altLang="ja-JP" dirty="0" err="1" smtClean="0"/>
              <a:t>keV</a:t>
            </a:r>
            <a:r>
              <a:rPr kumimoji="1" lang="en-US" altLang="ja-JP" dirty="0" smtClean="0"/>
              <a:t> (</a:t>
            </a:r>
            <a:r>
              <a:rPr kumimoji="1" lang="en-US" altLang="ja-JP" baseline="30000" dirty="0" smtClean="0"/>
              <a:t>22</a:t>
            </a:r>
            <a:r>
              <a:rPr kumimoji="1" lang="en-US" altLang="ja-JP" dirty="0" smtClean="0"/>
              <a:t>Na) 2D map</a:t>
            </a:r>
            <a:endParaRPr kumimoji="1" lang="ja-JP" altLang="en-US" dirty="0"/>
          </a:p>
        </p:txBody>
      </p:sp>
      <p:pic>
        <p:nvPicPr>
          <p:cNvPr id="5" name="図 4" descr="1401167_hxm1_smooz_gain_norm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74"/>
          <a:stretch/>
        </p:blipFill>
        <p:spPr>
          <a:xfrm>
            <a:off x="927250" y="1362419"/>
            <a:ext cx="2723840" cy="2304000"/>
          </a:xfrm>
          <a:prstGeom prst="rect">
            <a:avLst/>
          </a:prstGeom>
        </p:spPr>
      </p:pic>
      <p:pic>
        <p:nvPicPr>
          <p:cNvPr id="6" name="図 5" descr="1401167_hxm1_smooz_rate_norm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74"/>
          <a:stretch/>
        </p:blipFill>
        <p:spPr>
          <a:xfrm>
            <a:off x="3557970" y="1362419"/>
            <a:ext cx="2723840" cy="2304000"/>
          </a:xfrm>
          <a:prstGeom prst="rect">
            <a:avLst/>
          </a:prstGeom>
        </p:spPr>
      </p:pic>
      <p:pic>
        <p:nvPicPr>
          <p:cNvPr id="7" name="図 6" descr="1401167_hxm1_smooz_reso_norm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74"/>
          <a:stretch/>
        </p:blipFill>
        <p:spPr>
          <a:xfrm>
            <a:off x="6210130" y="1362419"/>
            <a:ext cx="2723840" cy="2304000"/>
          </a:xfrm>
          <a:prstGeom prst="rect">
            <a:avLst/>
          </a:prstGeom>
        </p:spPr>
      </p:pic>
      <p:pic>
        <p:nvPicPr>
          <p:cNvPr id="8" name="図 7" descr="14012122_hxm2_smooz_gain_norm.eps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62"/>
          <a:stretch/>
        </p:blipFill>
        <p:spPr>
          <a:xfrm>
            <a:off x="936530" y="3544702"/>
            <a:ext cx="2693120" cy="2304000"/>
          </a:xfrm>
          <a:prstGeom prst="rect">
            <a:avLst/>
          </a:prstGeom>
        </p:spPr>
      </p:pic>
      <p:pic>
        <p:nvPicPr>
          <p:cNvPr id="9" name="図 8" descr="14012122_hxm2_smooz_rate_norm.eps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62"/>
          <a:stretch/>
        </p:blipFill>
        <p:spPr>
          <a:xfrm>
            <a:off x="3629650" y="3544702"/>
            <a:ext cx="2693120" cy="2304000"/>
          </a:xfrm>
          <a:prstGeom prst="rect">
            <a:avLst/>
          </a:prstGeom>
        </p:spPr>
      </p:pic>
      <p:pic>
        <p:nvPicPr>
          <p:cNvPr id="10" name="図 9" descr="14012122_hxm2_smooz_reso_norm.eps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62"/>
          <a:stretch/>
        </p:blipFill>
        <p:spPr>
          <a:xfrm>
            <a:off x="6210130" y="3544702"/>
            <a:ext cx="2693120" cy="2304000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709500" y="999161"/>
            <a:ext cx="1083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Gain map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097069" y="993087"/>
            <a:ext cx="1653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Count rate map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448326" y="999295"/>
            <a:ext cx="2300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Energy resolution map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281595" y="991750"/>
            <a:ext cx="8509015" cy="4939815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/>
          <p:cNvCxnSpPr/>
          <p:nvPr/>
        </p:nvCxnSpPr>
        <p:spPr>
          <a:xfrm flipH="1">
            <a:off x="281594" y="1397708"/>
            <a:ext cx="8532000" cy="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936530" y="986841"/>
            <a:ext cx="0" cy="496800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H="1">
            <a:off x="281594" y="3544702"/>
            <a:ext cx="8532000" cy="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3557970" y="986249"/>
            <a:ext cx="0" cy="496800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6210130" y="974013"/>
            <a:ext cx="0" cy="496800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281595" y="2104458"/>
            <a:ext cx="645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HXM</a:t>
            </a:r>
          </a:p>
          <a:p>
            <a:pPr algn="ctr"/>
            <a:r>
              <a:rPr lang="en-US" altLang="ja-JP" dirty="0"/>
              <a:t>1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81595" y="4414550"/>
            <a:ext cx="645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HXM</a:t>
            </a:r>
          </a:p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50627" y="6018720"/>
            <a:ext cx="8130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HXM1 &amp; 2: Count-rate is uniform up to the diameter of the crystal surface (66 mm).</a:t>
            </a:r>
          </a:p>
          <a:p>
            <a:r>
              <a:rPr lang="en-US" altLang="ja-JP" dirty="0" smtClean="0"/>
              <a:t>HXM2: Both gain and energy resolution show a donuts shape variation at the surface.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4873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95972"/>
            <a:ext cx="8229600" cy="50078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HXM: 511 </a:t>
            </a:r>
            <a:r>
              <a:rPr kumimoji="1" lang="en-US" altLang="ja-JP" dirty="0" err="1" smtClean="0"/>
              <a:t>keV</a:t>
            </a:r>
            <a:r>
              <a:rPr kumimoji="1" lang="en-US" altLang="ja-JP" dirty="0" smtClean="0"/>
              <a:t> spectrum</a:t>
            </a:r>
            <a:endParaRPr kumimoji="1" lang="ja-JP" altLang="en-US" dirty="0"/>
          </a:p>
        </p:txBody>
      </p:sp>
      <p:pic>
        <p:nvPicPr>
          <p:cNvPr id="4" name="図 3" descr="140116_hxm1_comp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2390" y="380754"/>
            <a:ext cx="3616363" cy="4680000"/>
          </a:xfrm>
          <a:prstGeom prst="rect">
            <a:avLst/>
          </a:prstGeom>
        </p:spPr>
      </p:pic>
      <p:pic>
        <p:nvPicPr>
          <p:cNvPr id="5" name="図 4" descr="140121_hxm2_comp2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87724" y="380754"/>
            <a:ext cx="3616363" cy="46800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66008" y="4443844"/>
            <a:ext cx="3214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HXM1: 511 </a:t>
            </a:r>
            <a:r>
              <a:rPr lang="en-US" altLang="ja-JP" dirty="0" err="1" smtClean="0"/>
              <a:t>keV</a:t>
            </a:r>
            <a:r>
              <a:rPr lang="en-US" altLang="ja-JP" dirty="0" smtClean="0"/>
              <a:t> spectrum at X=0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32291" y="4876255"/>
            <a:ext cx="6061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Red: Y=0, green: Y=20, blue: Y=30, light blue: Y=-20, pink: Y=-30</a:t>
            </a:r>
            <a:endParaRPr lang="ja-JP" altLang="en-US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261175" y="4432606"/>
            <a:ext cx="3214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HXM2: 511 </a:t>
            </a:r>
            <a:r>
              <a:rPr lang="en-US" altLang="ja-JP" dirty="0" err="1" smtClean="0"/>
              <a:t>keV</a:t>
            </a:r>
            <a:r>
              <a:rPr lang="en-US" altLang="ja-JP" dirty="0" smtClean="0"/>
              <a:t> spectrum at X=0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5086" y="5546952"/>
            <a:ext cx="71894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・</a:t>
            </a:r>
            <a:r>
              <a:rPr kumimoji="1" lang="en-US" altLang="ja-JP" dirty="0" smtClean="0"/>
              <a:t>No big difference in the count rate between HXM</a:t>
            </a:r>
            <a:r>
              <a:rPr kumimoji="1" lang="ja-JP" altLang="en-US" dirty="0" smtClean="0"/>
              <a:t>１</a:t>
            </a:r>
            <a:r>
              <a:rPr lang="en-US" altLang="ja-JP" dirty="0"/>
              <a:t> </a:t>
            </a:r>
            <a:r>
              <a:rPr lang="en-US" altLang="ja-JP" dirty="0" smtClean="0"/>
              <a:t>and </a:t>
            </a:r>
            <a:r>
              <a:rPr kumimoji="1" lang="en-US" altLang="ja-JP" dirty="0" smtClean="0"/>
              <a:t>HXM2. </a:t>
            </a:r>
          </a:p>
          <a:p>
            <a:r>
              <a:rPr lang="ja-JP" altLang="en-US" dirty="0" smtClean="0"/>
              <a:t>・</a:t>
            </a:r>
            <a:r>
              <a:rPr lang="en-US" altLang="ja-JP" dirty="0" smtClean="0"/>
              <a:t>Gain shifts at the lower channel range from center to edge of the surface. </a:t>
            </a:r>
          </a:p>
          <a:p>
            <a:r>
              <a:rPr lang="ja-JP" altLang="en-US" dirty="0" smtClean="0"/>
              <a:t>・</a:t>
            </a:r>
            <a:r>
              <a:rPr lang="en-US" altLang="ja-JP" dirty="0" smtClean="0"/>
              <a:t>HXM2 shows the highest gain at Y=±10 mm position.</a:t>
            </a:r>
            <a:endParaRPr kumimoji="1" lang="ja-JP" altLang="en-US" dirty="0"/>
          </a:p>
        </p:txBody>
      </p:sp>
      <p:grpSp>
        <p:nvGrpSpPr>
          <p:cNvPr id="10" name="グループ化 15"/>
          <p:cNvGrpSpPr/>
          <p:nvPr/>
        </p:nvGrpSpPr>
        <p:grpSpPr>
          <a:xfrm>
            <a:off x="7149265" y="4882525"/>
            <a:ext cx="1784793" cy="1784793"/>
            <a:chOff x="539552" y="2204864"/>
            <a:chExt cx="3600400" cy="3600000"/>
          </a:xfrm>
        </p:grpSpPr>
        <p:sp>
          <p:nvSpPr>
            <p:cNvPr id="11" name="フローチャート : 結合子 11"/>
            <p:cNvSpPr/>
            <p:nvPr/>
          </p:nvSpPr>
          <p:spPr>
            <a:xfrm>
              <a:off x="539552" y="2204864"/>
              <a:ext cx="3600400" cy="3600000"/>
            </a:xfrm>
            <a:prstGeom prst="flowChartConnector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ローチャート : 結合子 10"/>
            <p:cNvSpPr/>
            <p:nvPr/>
          </p:nvSpPr>
          <p:spPr>
            <a:xfrm>
              <a:off x="899752" y="2580172"/>
              <a:ext cx="2880000" cy="2880001"/>
            </a:xfrm>
            <a:prstGeom prst="flowChartConnector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3" name="直線コネクタ 12"/>
            <p:cNvCxnSpPr>
              <a:stCxn id="11" idx="0"/>
              <a:endCxn id="11" idx="4"/>
            </p:cNvCxnSpPr>
            <p:nvPr/>
          </p:nvCxnSpPr>
          <p:spPr>
            <a:xfrm>
              <a:off x="2339753" y="2204864"/>
              <a:ext cx="0" cy="360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>
              <a:endCxn id="11" idx="6"/>
            </p:cNvCxnSpPr>
            <p:nvPr/>
          </p:nvCxnSpPr>
          <p:spPr>
            <a:xfrm>
              <a:off x="539552" y="4004865"/>
              <a:ext cx="3600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フローチャート : 結合子 7"/>
          <p:cNvSpPr/>
          <p:nvPr/>
        </p:nvSpPr>
        <p:spPr>
          <a:xfrm>
            <a:off x="7988935" y="5715429"/>
            <a:ext cx="107088" cy="118986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ローチャート : 結合子 8"/>
          <p:cNvSpPr/>
          <p:nvPr/>
        </p:nvSpPr>
        <p:spPr>
          <a:xfrm>
            <a:off x="7994996" y="5368743"/>
            <a:ext cx="107088" cy="118986"/>
          </a:xfrm>
          <a:prstGeom prst="flowChartConnector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ローチャート : 結合子 9"/>
          <p:cNvSpPr/>
          <p:nvPr/>
        </p:nvSpPr>
        <p:spPr>
          <a:xfrm>
            <a:off x="7995352" y="5169357"/>
            <a:ext cx="107088" cy="118986"/>
          </a:xfrm>
          <a:prstGeom prst="flowChartConnector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ローチャート : 結合子 22"/>
          <p:cNvSpPr/>
          <p:nvPr/>
        </p:nvSpPr>
        <p:spPr>
          <a:xfrm>
            <a:off x="7988935" y="6083662"/>
            <a:ext cx="107087" cy="118986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ローチャート : 結合子 36"/>
          <p:cNvSpPr/>
          <p:nvPr/>
        </p:nvSpPr>
        <p:spPr>
          <a:xfrm>
            <a:off x="7979696" y="6327652"/>
            <a:ext cx="107087" cy="118986"/>
          </a:xfrm>
          <a:prstGeom prst="flowChartConnector">
            <a:avLst/>
          </a:prstGeom>
          <a:solidFill>
            <a:srgbClr val="E60A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08352" y="1014738"/>
            <a:ext cx="77617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HXM1</a:t>
            </a:r>
            <a:endParaRPr kumimoji="1" lang="ja-JP" altLang="en-US" b="1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020411" y="1013605"/>
            <a:ext cx="776174" cy="36933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HXM2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782119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51020"/>
            <a:ext cx="8229600" cy="658117"/>
          </a:xfrm>
        </p:spPr>
        <p:txBody>
          <a:bodyPr>
            <a:normAutofit fontScale="90000"/>
          </a:bodyPr>
          <a:lstStyle/>
          <a:p>
            <a:r>
              <a:rPr lang="en-US" altLang="ja-JP" sz="3600" dirty="0" smtClean="0"/>
              <a:t>HXM: </a:t>
            </a:r>
            <a:r>
              <a:rPr lang="en-US" altLang="ja-JP" sz="3600" dirty="0"/>
              <a:t>L</a:t>
            </a:r>
            <a:r>
              <a:rPr kumimoji="1" lang="en-US" altLang="ja-JP" sz="3200" dirty="0" smtClean="0"/>
              <a:t>inearity and Energy resolution (High gain)</a:t>
            </a:r>
            <a:endParaRPr kumimoji="1" lang="ja-JP" altLang="en-US" sz="3200" dirty="0"/>
          </a:p>
        </p:txBody>
      </p:sp>
      <p:pic>
        <p:nvPicPr>
          <p:cNvPr id="5" name="図 4" descr="Screen Shot 2014-10-15 at 5.52.1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425" y="3782135"/>
            <a:ext cx="6592839" cy="3154531"/>
          </a:xfrm>
          <a:prstGeom prst="rect">
            <a:avLst/>
          </a:prstGeom>
        </p:spPr>
      </p:pic>
      <p:pic>
        <p:nvPicPr>
          <p:cNvPr id="4" name="図 3" descr="Screen Shot 2014-10-15 at 5.51.0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241" y="894073"/>
            <a:ext cx="6390542" cy="307741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61929" y="1990652"/>
            <a:ext cx="955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HXM1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90700" y="4997508"/>
            <a:ext cx="955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HXM2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698201" y="1529893"/>
            <a:ext cx="129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-0.52 ± 0.11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771920" y="4498103"/>
            <a:ext cx="129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-0.44 ± 0.03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358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1433</TotalTime>
  <Words>1002</Words>
  <Application>Microsoft Macintosh PowerPoint</Application>
  <PresentationFormat>画面に合わせる (4:3)</PresentationFormat>
  <Paragraphs>178</Paragraphs>
  <Slides>21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3" baseType="lpstr">
      <vt:lpstr>ホワイト</vt:lpstr>
      <vt:lpstr>Worksheet</vt:lpstr>
      <vt:lpstr>Performance tests in  Tsukuba SC and results (“PI calibration”)</vt:lpstr>
      <vt:lpstr>PowerPoint プレゼンテーション</vt:lpstr>
      <vt:lpstr>2D scan of HXM</vt:lpstr>
      <vt:lpstr>Scanning points</vt:lpstr>
      <vt:lpstr>HXM: 6.4 keV (Fe) 2D map</vt:lpstr>
      <vt:lpstr>HXM: 6.4 keV spectrum</vt:lpstr>
      <vt:lpstr>HXM: 511 keV (22Na) 2D map</vt:lpstr>
      <vt:lpstr>HXM: 511 keV spectrum</vt:lpstr>
      <vt:lpstr>HXM: Linearity and Energy resolution (High gain)</vt:lpstr>
      <vt:lpstr>HXM: Linearity and Energy resolution (Low gain)</vt:lpstr>
      <vt:lpstr>SGM: Linearity and Energy resolution</vt:lpstr>
      <vt:lpstr>HXM: Angular response</vt:lpstr>
      <vt:lpstr>SGM: Angular response</vt:lpstr>
      <vt:lpstr>SGM: GRB trigger test</vt:lpstr>
      <vt:lpstr>Possible Explanation of HXM1 issue</vt:lpstr>
      <vt:lpstr>Summary</vt:lpstr>
      <vt:lpstr>PowerPoint プレゼンテーション</vt:lpstr>
      <vt:lpstr>Measurement of Spare HXM (HXM0)</vt:lpstr>
      <vt:lpstr>Measurement of Spare HXM (HXM0)</vt:lpstr>
      <vt:lpstr>HXM: 14.9 keV (Y) 2D map</vt:lpstr>
      <vt:lpstr>HXM: 14.9 keV spectrum</vt:lpstr>
    </vt:vector>
  </TitlesOfParts>
  <Company>AGU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tests in Tsukuba SC and results</dc:title>
  <dc:creator>Sakamoto Takanori</dc:creator>
  <cp:lastModifiedBy>坂本 貴紀</cp:lastModifiedBy>
  <cp:revision>82</cp:revision>
  <dcterms:created xsi:type="dcterms:W3CDTF">2014-10-15T07:40:21Z</dcterms:created>
  <dcterms:modified xsi:type="dcterms:W3CDTF">2014-10-17T05:38:24Z</dcterms:modified>
</cp:coreProperties>
</file>