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3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4.xml" ContentType="application/vnd.openxmlformats-officedocument.theme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5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7003" r:id="rId1"/>
    <p:sldMasterId id="2147483868" r:id="rId2"/>
    <p:sldMasterId id="2147483693" r:id="rId3"/>
    <p:sldMasterId id="2147483681" r:id="rId4"/>
    <p:sldMasterId id="2147488096" r:id="rId5"/>
    <p:sldMasterId id="2147488142" r:id="rId6"/>
  </p:sldMasterIdLst>
  <p:notesMasterIdLst>
    <p:notesMasterId r:id="rId18"/>
  </p:notesMasterIdLst>
  <p:handoutMasterIdLst>
    <p:handoutMasterId r:id="rId19"/>
  </p:handoutMasterIdLst>
  <p:sldIdLst>
    <p:sldId id="573" r:id="rId7"/>
    <p:sldId id="583" r:id="rId8"/>
    <p:sldId id="569" r:id="rId9"/>
    <p:sldId id="579" r:id="rId10"/>
    <p:sldId id="575" r:id="rId11"/>
    <p:sldId id="576" r:id="rId12"/>
    <p:sldId id="577" r:id="rId13"/>
    <p:sldId id="584" r:id="rId14"/>
    <p:sldId id="585" r:id="rId15"/>
    <p:sldId id="586" r:id="rId16"/>
    <p:sldId id="587" r:id="rId17"/>
  </p:sldIdLst>
  <p:sldSz cx="9144000" cy="6858000" type="screen4x3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ＭＳ Ｐゴシック" pitchFamily="50" charset="-128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99CC"/>
    <a:srgbClr val="F2F2AC"/>
    <a:srgbClr val="00CCFF"/>
    <a:srgbClr val="FF00FF"/>
    <a:srgbClr val="0099FF"/>
    <a:srgbClr val="0066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080" autoAdjust="0"/>
    <p:restoredTop sz="97568" autoAdjust="0"/>
  </p:normalViewPr>
  <p:slideViewPr>
    <p:cSldViewPr>
      <p:cViewPr varScale="1">
        <p:scale>
          <a:sx n="92" d="100"/>
          <a:sy n="92" d="100"/>
        </p:scale>
        <p:origin x="-112" y="-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-2922" y="-102"/>
      </p:cViewPr>
      <p:guideLst>
        <p:guide orient="horz" pos="3107"/>
        <p:guide pos="212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3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l">
              <a:defRPr sz="11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227" y="0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/>
          <a:lstStyle>
            <a:lvl1pPr algn="r">
              <a:defRPr sz="1100"/>
            </a:lvl1pPr>
          </a:lstStyle>
          <a:p>
            <a:pPr>
              <a:defRPr/>
            </a:pPr>
            <a:fld id="{374B3F5F-B55A-41D8-BE12-BEE77BA907C5}" type="datetimeFigureOut">
              <a:rPr lang="ja-JP" altLang="en-US"/>
              <a:pPr>
                <a:defRPr/>
              </a:pPr>
              <a:t>14/10/17</a:t>
            </a:fld>
            <a:endParaRPr lang="ja-JP" altLang="en-US" dirty="0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1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227" y="9372003"/>
            <a:ext cx="2919031" cy="492780"/>
          </a:xfrm>
          <a:prstGeom prst="rect">
            <a:avLst/>
          </a:prstGeom>
        </p:spPr>
        <p:txBody>
          <a:bodyPr vert="horz" lIns="87572" tIns="43786" rIns="87572" bIns="43786" rtlCol="0" anchor="b"/>
          <a:lstStyle>
            <a:lvl1pPr algn="r">
              <a:defRPr sz="1100"/>
            </a:lvl1pPr>
          </a:lstStyle>
          <a:p>
            <a:pPr>
              <a:defRPr/>
            </a:pPr>
            <a:fld id="{BF4F6074-8BA0-46EF-92A3-5AF47741214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31740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19031" cy="49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5227" y="0"/>
            <a:ext cx="2919031" cy="494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>
            <a:lvl1pPr algn="r"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22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32363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276" y="4686002"/>
            <a:ext cx="5389213" cy="444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370472"/>
            <a:ext cx="2919031" cy="4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5227" y="9370472"/>
            <a:ext cx="2919031" cy="494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b" anchorCtr="0" compatLnSpc="1">
            <a:prstTxWarp prst="textNoShape">
              <a:avLst/>
            </a:prstTxWarp>
          </a:bodyPr>
          <a:lstStyle>
            <a:lvl1pPr algn="r" defTabSz="913730">
              <a:defRPr sz="1200">
                <a:latin typeface="Arial" charset="0"/>
              </a:defRPr>
            </a:lvl1pPr>
          </a:lstStyle>
          <a:p>
            <a:pPr>
              <a:defRPr/>
            </a:pPr>
            <a:fld id="{50E3A838-7855-41DB-848A-F001E3381809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863905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2.png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A1FD20-501A-4845-A896-4203264723B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3268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92832-FE0B-415B-A814-14277974F21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27277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73F63-0F91-4F58-A16F-F82584BEF8B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9192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A Science Projects\CALET\Logo\caletlogo_v08011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DB99-37CD-4ABB-AEB2-279FC831DFD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386236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3C9DCB15-ECA1-4CA8-B3FB-1DD4705AB55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77966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5F2CD3D-CCEF-4E5F-AE6F-88A1555F5BD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460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D27D-5B64-4929-82CB-012DA08281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634515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B3540AF3-9DC0-4FB5-866F-64B6DC0110E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211538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EEE72-15B4-4244-AB6A-83A9949E7F7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7442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5C3F6-E259-4ECE-885E-2CC7086C7784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921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301EC-5A49-47B5-91C3-9C29CB962437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208894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597FCE-CC0C-4CCE-AD28-09FF55657D9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3777540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5AC50F-5B56-4CC3-A825-F8ADE0F36A05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53596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81AF9-0BDF-415E-9428-F08E9A1DB458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9571582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1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スライド番号プレースホルダ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6CD715-7C54-45B3-A8BC-0B0A1BDCDEEF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267565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5607336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5EC950-7308-473B-BDB7-67BEB0A6B3B1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96917363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604D8-417C-4770-86BB-CBBCD9F1183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3035540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3ED5C3-BE7E-41A2-9F9A-EEB8CB2F425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34909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0BEBB-4B1F-430E-885D-C4D61AE7B1E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7429438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A1C5-B8EE-4658-B5A6-B3E0D0BCCFB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273674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89307-03E9-4716-A003-865D252A862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97230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ACDA0-AFD7-4C38-BDD3-4C0BABD5DA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94675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6F48E8-D1C4-466C-9BC0-4873F751FA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1732440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7D42E-EC88-4955-B1C2-4A52B656597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724937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F998B-0E33-488C-A149-F458D03391C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351549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2596E3-24C3-4458-9BFA-08E41133E30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433461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21475-A565-48D2-9549-8C2A6C48E7B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679880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850-5314-4EAB-BE84-2AB9DED5B99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5444586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ユーザー設定レイアウ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8AB9D-FB32-4D32-B918-AC2B2531AFA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694232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8FB34A-0E5E-43E7-A24E-580868DBF5B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98001436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BEE50-00E6-41CA-95DE-B779FA7A32F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694915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8DE01A-A869-4695-82E2-47AF59596E6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83023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96161-2989-4FAE-B244-506929187B6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9003716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5ACDA-EEBD-45C5-AADD-5ABCBDEF52D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5434859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0110AB-F522-4F25-A095-E6DEAA77D3B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9036747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B7463-8AE2-46AC-98EE-2A7185E3E46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0032433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438377-E5A8-401A-82D8-EBADAA3FB7D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902096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E33AB-B40B-479A-B46D-3D9A5477974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688368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23702D-DDCB-4EB4-BB46-196A8BC5A51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64075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1684A-F370-470A-9E2B-22C2E7718FA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3147447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9B1680-690D-4494-BFA1-3D6298C2B23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40733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8A168-04DB-4576-BC52-07EB4E022F5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605116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C0E9DA-1289-482A-B6BA-476F219691BD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08231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03DFD-1932-4E98-8ABD-80E93C7B48A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7230095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65EE0B-AB32-478F-9203-F263D178E6F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251339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A86105-3A93-4AB1-960B-179819135B8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8368684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93D39B-F664-4C3F-B94B-B3B5E4BB6DE8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8581735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65521-F3E3-4436-A0D1-7A7580821D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717433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7384BB-C7EF-45C9-8F36-5E2DED413BC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170513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F3C2-A8E1-4367-9F5A-272856DDEC8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8346549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EC11D4-24DB-4E84-9A49-E0091EE2FB6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5815702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CAF82A-C996-418F-8C8E-DAD24347A39B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77197894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83D31-18AA-4B5D-8DBF-F7C52C8CFFA9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3281244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D:\A Science Projects\CALET\Logo\caletlogo_v080111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0"/>
            <a:ext cx="720725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5613" y="273050"/>
            <a:ext cx="8226425" cy="1143000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5613" y="1598613"/>
            <a:ext cx="4037012" cy="44973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quarter" idx="2"/>
          </p:nvPr>
        </p:nvSpPr>
        <p:spPr>
          <a:xfrm>
            <a:off x="4645025" y="1598613"/>
            <a:ext cx="4037013" cy="2171700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 4"/>
          <p:cNvSpPr>
            <a:spLocks noGrp="1"/>
          </p:cNvSpPr>
          <p:nvPr>
            <p:ph sz="quarter" idx="3"/>
          </p:nvPr>
        </p:nvSpPr>
        <p:spPr>
          <a:xfrm>
            <a:off x="4645025" y="3922713"/>
            <a:ext cx="4037013" cy="2173287"/>
          </a:xfrm>
        </p:spPr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/>
          </a:p>
        </p:txBody>
      </p:sp>
      <p:sp>
        <p:nvSpPr>
          <p:cNvPr id="9" name="Rectangle 7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ADB99-37CD-4ABB-AEB2-279FC831DFD0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538623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31899-EF9F-4E69-82F0-275DFF3BAACE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79856943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760FF10-DB74-4829-A51C-5B8C9DC4FC64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4439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3C9DCB15-ECA1-4CA8-B3FB-1DD4705AB55A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77796636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A5F2CD3D-CCEF-4E5F-AE6F-88A1555F5BD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64607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4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0D27D-5B64-4929-82CB-012DA0828160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5634515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ＭＳ Ｐゴシック" pitchFamily="50" charset="-128"/>
                <a:ea typeface="ＭＳ Ｐゴシック" pitchFamily="50" charset="-128"/>
              </a:defRPr>
            </a:lvl1pPr>
          </a:lstStyle>
          <a:p>
            <a:pPr>
              <a:defRPr/>
            </a:pPr>
            <a:fld id="{B3540AF3-9DC0-4FB5-866F-64B6DC0110E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1211538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8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CEEE72-15B4-4244-AB6A-83A9949E7F71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7442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06302155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03880208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05279581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3253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8AF3FF-C646-4CBA-A3FD-53605B90D597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6533621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537806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90593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37683802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8197259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26175974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45689224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64910511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A08A168-04DB-4576-BC52-07EB4E022F59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C0E9DA-1289-482A-B6BA-476F219691BD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65EE0B-AB32-478F-9203-F263D178E6F2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7DF91B-03DF-46AE-80B8-3FA70A2FFA86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3801053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A86105-3A93-4AB1-960B-179819135B88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B93D39B-F664-4C3F-B94B-B3B5E4BB6DE8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0265521-F3E3-4436-A0D1-7A7580821D13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C7384BB-C7EF-45C9-8F36-5E2DED413BC1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7F105AB-E4E0-41D2-B441-8880114B7C2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Line 7"/>
          <p:cNvSpPr>
            <a:spLocks noChangeShapeType="1"/>
          </p:cNvSpPr>
          <p:nvPr userDrawn="1"/>
        </p:nvSpPr>
        <p:spPr bwMode="auto">
          <a:xfrm>
            <a:off x="133350" y="692150"/>
            <a:ext cx="8891588" cy="0"/>
          </a:xfrm>
          <a:prstGeom prst="line">
            <a:avLst/>
          </a:prstGeom>
          <a:noFill/>
          <a:ln w="57150" cmpd="thinThick">
            <a:solidFill>
              <a:srgbClr val="0070C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 dirty="0"/>
          </a:p>
        </p:txBody>
      </p:sp>
      <p:pic>
        <p:nvPicPr>
          <p:cNvPr id="4" name="Picture 4" descr="calet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36613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タイトル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543278" y="6356350"/>
            <a:ext cx="561975" cy="365125"/>
          </a:xfrm>
        </p:spPr>
        <p:txBody>
          <a:bodyPr/>
          <a:lstStyle/>
          <a:p>
            <a:pPr>
              <a:defRPr/>
            </a:pPr>
            <a:fld id="{E7F105AB-E4E0-41D2-B441-8880114B7C25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232443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EDF12-B2F7-4285-9857-CCC9031F28F2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815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36.xml"/><Relationship Id="rId13" Type="http://schemas.openxmlformats.org/officeDocument/2006/relationships/theme" Target="../theme/theme2.xml"/><Relationship Id="rId1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1.xml"/><Relationship Id="rId8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34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7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9.xml"/><Relationship Id="rId4" Type="http://schemas.openxmlformats.org/officeDocument/2006/relationships/slideLayout" Target="../slideLayouts/slideLayout40.xml"/><Relationship Id="rId5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3.xml"/><Relationship Id="rId8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4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8.xml"/><Relationship Id="rId12" Type="http://schemas.openxmlformats.org/officeDocument/2006/relationships/slideLayout" Target="../slideLayouts/slideLayout59.xml"/><Relationship Id="rId13" Type="http://schemas.openxmlformats.org/officeDocument/2006/relationships/slideLayout" Target="../slideLayouts/slideLayout60.xml"/><Relationship Id="rId14" Type="http://schemas.openxmlformats.org/officeDocument/2006/relationships/slideLayout" Target="../slideLayouts/slideLayout61.xml"/><Relationship Id="rId15" Type="http://schemas.openxmlformats.org/officeDocument/2006/relationships/slideLayout" Target="../slideLayouts/slideLayout62.xml"/><Relationship Id="rId16" Type="http://schemas.openxmlformats.org/officeDocument/2006/relationships/slideLayout" Target="../slideLayouts/slideLayout63.xml"/><Relationship Id="rId17" Type="http://schemas.openxmlformats.org/officeDocument/2006/relationships/slideLayout" Target="../slideLayouts/slideLayout64.xml"/><Relationship Id="rId18" Type="http://schemas.openxmlformats.org/officeDocument/2006/relationships/slideLayout" Target="../slideLayouts/slideLayout65.xml"/><Relationship Id="rId19" Type="http://schemas.openxmlformats.org/officeDocument/2006/relationships/theme" Target="../theme/theme4.xml"/><Relationship Id="rId1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9.xml"/><Relationship Id="rId3" Type="http://schemas.openxmlformats.org/officeDocument/2006/relationships/slideLayout" Target="../slideLayouts/slideLayout50.xml"/><Relationship Id="rId4" Type="http://schemas.openxmlformats.org/officeDocument/2006/relationships/slideLayout" Target="../slideLayouts/slideLayout51.xml"/><Relationship Id="rId5" Type="http://schemas.openxmlformats.org/officeDocument/2006/relationships/slideLayout" Target="../slideLayouts/slideLayout52.xml"/><Relationship Id="rId6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4.xml"/><Relationship Id="rId8" Type="http://schemas.openxmlformats.org/officeDocument/2006/relationships/slideLayout" Target="../slideLayouts/slideLayout55.xml"/><Relationship Id="rId9" Type="http://schemas.openxmlformats.org/officeDocument/2006/relationships/slideLayout" Target="../slideLayouts/slideLayout56.xml"/><Relationship Id="rId10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6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66.xml"/><Relationship Id="rId2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8.xml"/><Relationship Id="rId4" Type="http://schemas.openxmlformats.org/officeDocument/2006/relationships/slideLayout" Target="../slideLayouts/slideLayout69.xml"/><Relationship Id="rId5" Type="http://schemas.openxmlformats.org/officeDocument/2006/relationships/slideLayout" Target="../slideLayouts/slideLayout70.xml"/><Relationship Id="rId6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2.xml"/><Relationship Id="rId8" Type="http://schemas.openxmlformats.org/officeDocument/2006/relationships/slideLayout" Target="../slideLayouts/slideLayout73.xml"/><Relationship Id="rId9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7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9.xml"/><Relationship Id="rId4" Type="http://schemas.openxmlformats.org/officeDocument/2006/relationships/slideLayout" Target="../slideLayouts/slideLayout80.xml"/><Relationship Id="rId5" Type="http://schemas.openxmlformats.org/officeDocument/2006/relationships/slideLayout" Target="../slideLayouts/slideLayout81.xml"/><Relationship Id="rId6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3.xml"/><Relationship Id="rId8" Type="http://schemas.openxmlformats.org/officeDocument/2006/relationships/slideLayout" Target="../slideLayouts/slideLayout84.xml"/><Relationship Id="rId9" Type="http://schemas.openxmlformats.org/officeDocument/2006/relationships/slideLayout" Target="../slideLayouts/slideLayout85.xml"/><Relationship Id="rId10" Type="http://schemas.openxmlformats.org/officeDocument/2006/relationships/theme" Target="../theme/theme6.xml"/><Relationship Id="rId1" Type="http://schemas.openxmlformats.org/officeDocument/2006/relationships/slideLayout" Target="../slideLayouts/slideLayout77.xml"/><Relationship Id="rId2" Type="http://schemas.openxmlformats.org/officeDocument/2006/relationships/slideLayout" Target="../slideLayouts/slideLayout7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F0D5A72-946C-4BD9-A0CC-884B02A6A33F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10" r:id="rId1"/>
    <p:sldLayoutId id="2147488011" r:id="rId2"/>
    <p:sldLayoutId id="2147488012" r:id="rId3"/>
    <p:sldLayoutId id="2147488013" r:id="rId4"/>
    <p:sldLayoutId id="2147488014" r:id="rId5"/>
    <p:sldLayoutId id="2147488015" r:id="rId6"/>
    <p:sldLayoutId id="2147488016" r:id="rId7"/>
    <p:sldLayoutId id="2147488017" r:id="rId8"/>
    <p:sldLayoutId id="2147488018" r:id="rId9"/>
    <p:sldLayoutId id="2147488019" r:id="rId10"/>
    <p:sldLayoutId id="2147488020" r:id="rId11"/>
    <p:sldLayoutId id="2147488109" r:id="rId12"/>
    <p:sldLayoutId id="2147488111" r:id="rId13"/>
    <p:sldLayoutId id="2147488112" r:id="rId14"/>
    <p:sldLayoutId id="2147488113" r:id="rId15"/>
    <p:sldLayoutId id="2147488114" r:id="rId16"/>
    <p:sldLayoutId id="2147488115" r:id="rId17"/>
    <p:sldLayoutId id="2147488064" r:id="rId18"/>
    <p:sldLayoutId id="2147488065" r:id="rId19"/>
    <p:sldLayoutId id="2147488066" r:id="rId20"/>
    <p:sldLayoutId id="2147488067" r:id="rId21"/>
    <p:sldLayoutId id="2147488068" r:id="rId22"/>
    <p:sldLayoutId id="2147488090" r:id="rId23"/>
    <p:sldLayoutId id="2147488091" r:id="rId2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2051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3BFAEE11-6E8B-49A3-AAFA-75908450F213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21" r:id="rId1"/>
    <p:sldLayoutId id="2147488022" r:id="rId2"/>
    <p:sldLayoutId id="2147488023" r:id="rId3"/>
    <p:sldLayoutId id="2147488024" r:id="rId4"/>
    <p:sldLayoutId id="2147488025" r:id="rId5"/>
    <p:sldLayoutId id="2147488026" r:id="rId6"/>
    <p:sldLayoutId id="2147488027" r:id="rId7"/>
    <p:sldLayoutId id="2147488028" r:id="rId8"/>
    <p:sldLayoutId id="2147488029" r:id="rId9"/>
    <p:sldLayoutId id="2147488030" r:id="rId10"/>
    <p:sldLayoutId id="2147488031" r:id="rId11"/>
    <p:sldLayoutId id="214748803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3075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39DF5F3-900B-4DD5-B5F1-7C57BDEAC54C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33" r:id="rId1"/>
    <p:sldLayoutId id="2147488034" r:id="rId2"/>
    <p:sldLayoutId id="2147488035" r:id="rId3"/>
    <p:sldLayoutId id="2147488036" r:id="rId4"/>
    <p:sldLayoutId id="2147488037" r:id="rId5"/>
    <p:sldLayoutId id="2147488038" r:id="rId6"/>
    <p:sldLayoutId id="2147488039" r:id="rId7"/>
    <p:sldLayoutId id="2147488040" r:id="rId8"/>
    <p:sldLayoutId id="2147488041" r:id="rId9"/>
    <p:sldLayoutId id="2147488042" r:id="rId10"/>
    <p:sldLayoutId id="214748804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4099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7F105AB-E4E0-41D2-B441-8880114B7C25}" type="slidenum">
              <a:rPr lang="ja-JP" altLang="en-US"/>
              <a:pPr>
                <a:defRPr/>
              </a:pPr>
              <a:t>‹#›</a:t>
            </a:fld>
            <a:endParaRPr lang="ja-JP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044" r:id="rId1"/>
    <p:sldLayoutId id="2147488045" r:id="rId2"/>
    <p:sldLayoutId id="2147488046" r:id="rId3"/>
    <p:sldLayoutId id="2147488047" r:id="rId4"/>
    <p:sldLayoutId id="2147488048" r:id="rId5"/>
    <p:sldLayoutId id="2147488049" r:id="rId6"/>
    <p:sldLayoutId id="2147488050" r:id="rId7"/>
    <p:sldLayoutId id="2147488051" r:id="rId8"/>
    <p:sldLayoutId id="2147488052" r:id="rId9"/>
    <p:sldLayoutId id="2147488053" r:id="rId10"/>
    <p:sldLayoutId id="2147488054" r:id="rId11"/>
    <p:sldLayoutId id="2147488135" r:id="rId12"/>
    <p:sldLayoutId id="2147488136" r:id="rId13"/>
    <p:sldLayoutId id="2147488137" r:id="rId14"/>
    <p:sldLayoutId id="2147488138" r:id="rId15"/>
    <p:sldLayoutId id="2147488139" r:id="rId16"/>
    <p:sldLayoutId id="2147488140" r:id="rId17"/>
    <p:sldLayoutId id="2147488141" r:id="rId18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578C9-B4FD-44C9-95C7-D550BAB7778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47448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8097" r:id="rId1"/>
    <p:sldLayoutId id="2147488098" r:id="rId2"/>
    <p:sldLayoutId id="2147488099" r:id="rId3"/>
    <p:sldLayoutId id="2147488100" r:id="rId4"/>
    <p:sldLayoutId id="2147488101" r:id="rId5"/>
    <p:sldLayoutId id="2147488102" r:id="rId6"/>
    <p:sldLayoutId id="2147488103" r:id="rId7"/>
    <p:sldLayoutId id="2147488104" r:id="rId8"/>
    <p:sldLayoutId id="2147488105" r:id="rId9"/>
    <p:sldLayoutId id="2147488106" r:id="rId10"/>
    <p:sldLayoutId id="2147488107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endParaRPr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pPr>
              <a:defRPr/>
            </a:pPr>
            <a:fld id="{7F0D5A72-946C-4BD9-A0CC-884B02A6A33F}" type="slidenum">
              <a:rPr lang="ja-JP" altLang="en-US" smtClean="0"/>
              <a:pPr>
                <a:defRPr/>
              </a:pPr>
              <a:t>‹#›</a:t>
            </a:fld>
            <a:endParaRPr lang="ja-JP" altLang="en-US" dirty="0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8143" r:id="rId1"/>
    <p:sldLayoutId id="2147488144" r:id="rId2"/>
    <p:sldLayoutId id="2147488145" r:id="rId3"/>
    <p:sldLayoutId id="2147488146" r:id="rId4"/>
    <p:sldLayoutId id="2147488147" r:id="rId5"/>
    <p:sldLayoutId id="2147488148" r:id="rId6"/>
    <p:sldLayoutId id="2147488149" r:id="rId7"/>
    <p:sldLayoutId id="2147488152" r:id="rId8"/>
    <p:sldLayoutId id="2147488155" r:id="rId9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kumimoji="1"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jpeg"/><Relationship Id="rId8" Type="http://schemas.openxmlformats.org/officeDocument/2006/relationships/image" Target="../media/image10.jpeg"/><Relationship Id="rId1" Type="http://schemas.openxmlformats.org/officeDocument/2006/relationships/slideLayout" Target="../slideLayouts/slideLayout85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jpeg"/><Relationship Id="rId1" Type="http://schemas.openxmlformats.org/officeDocument/2006/relationships/slideLayout" Target="../slideLayouts/slideLayout85.xml"/><Relationship Id="rId2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Relationship Id="rId2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Relationship Id="rId2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Relationship Id="rId2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Relationship Id="rId2" Type="http://schemas.openxmlformats.org/officeDocument/2006/relationships/image" Target="../media/image17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7846640" cy="1874639"/>
          </a:xfrm>
        </p:spPr>
        <p:txBody>
          <a:bodyPr/>
          <a:lstStyle/>
          <a:p>
            <a:r>
              <a:rPr kumimoji="1" lang="en-US" altLang="ja-JP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CALET </a:t>
            </a:r>
            <a:r>
              <a:rPr kumimoji="1"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Development Status</a:t>
            </a:r>
            <a:br>
              <a:rPr kumimoji="1"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kumimoji="1"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&amp;</a:t>
            </a:r>
            <a:br>
              <a:rPr kumimoji="1"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</a:br>
            <a:r>
              <a:rPr lang="en-US" altLang="ja-JP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On-orbit Checkout Plan</a:t>
            </a:r>
            <a:endParaRPr kumimoji="1" lang="ja-JP" altLang="en-US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4" name="サブタイトル 3"/>
          <p:cNvSpPr>
            <a:spLocks noGrp="1"/>
          </p:cNvSpPr>
          <p:nvPr>
            <p:ph type="subTitle" idx="1"/>
          </p:nvPr>
        </p:nvSpPr>
        <p:spPr>
          <a:xfrm>
            <a:off x="1371600" y="4390256"/>
            <a:ext cx="6400800" cy="1126976"/>
          </a:xfrm>
        </p:spPr>
        <p:txBody>
          <a:bodyPr/>
          <a:lstStyle/>
          <a:p>
            <a:r>
              <a:rPr lang="en-US" altLang="ja-JP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JAXA CALET Project Team</a:t>
            </a:r>
          </a:p>
          <a:p>
            <a:r>
              <a:rPr lang="en-US" altLang="ja-JP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Oct. </a:t>
            </a:r>
            <a:r>
              <a:rPr kumimoji="1" lang="en-US" altLang="ja-JP" dirty="0" smtClean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17, 2014</a:t>
            </a:r>
            <a:endParaRPr kumimoji="1" lang="ja-JP" altLang="en-US" dirty="0">
              <a:solidFill>
                <a:schemeClr val="tx1"/>
              </a:solidFill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5" name="Picture 4" descr="calet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896" y="504056"/>
            <a:ext cx="1412776" cy="1412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8A1FD20-501A-4845-A896-4203264723B5}" type="slidenum">
              <a:rPr lang="ja-JP" altLang="en-US" smtClean="0"/>
              <a:pPr>
                <a:defRPr/>
              </a:pPr>
              <a:t>1</a:t>
            </a:fld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69796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kumimoji="1" lang="en-US" altLang="ja-JP" sz="2400" b="1" smtClean="0"/>
              <a:t>On Orbit Activation &amp; Checkout </a:t>
            </a:r>
            <a:r>
              <a:rPr lang="en-US" altLang="ja-JP" sz="2400" b="1" smtClean="0"/>
              <a:t>Summary (2 of 3)</a:t>
            </a:r>
            <a:endParaRPr kumimoji="1" lang="ja-JP" altLang="en-US" sz="2400" b="1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A051-E448-46DB-8780-8E6FB516CDD0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187524" y="1662540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GBM E-BOX</a:t>
            </a:r>
          </a:p>
          <a:p>
            <a:pPr algn="ctr"/>
            <a:r>
              <a:rPr lang="en-US" altLang="ja-JP" sz="1600" smtClean="0">
                <a:solidFill>
                  <a:schemeClr val="tx1"/>
                </a:solidFill>
              </a:rPr>
              <a:t>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85545" y="2479961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CIRC* 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2539331" y="2574971"/>
            <a:ext cx="43579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/>
              <a:t>[</a:t>
            </a:r>
            <a:r>
              <a:rPr lang="en-US" altLang="ja-JP" sz="1400" smtClean="0"/>
              <a:t>*Infrared earth observation camera; piggy back payload]</a:t>
            </a:r>
            <a:endParaRPr lang="en-US" altLang="ja-JP" sz="1400"/>
          </a:p>
        </p:txBody>
      </p:sp>
      <p:cxnSp>
        <p:nvCxnSpPr>
          <p:cNvPr id="12" name="直線矢印コネクタ 11"/>
          <p:cNvCxnSpPr>
            <a:stCxn id="3" idx="2"/>
            <a:endCxn id="8" idx="0"/>
          </p:cNvCxnSpPr>
          <p:nvPr/>
        </p:nvCxnSpPr>
        <p:spPr>
          <a:xfrm flipH="1">
            <a:off x="1767436" y="2113803"/>
            <a:ext cx="1979" cy="36615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1183566" y="3261758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HV-BOX 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>
            <a:endCxn id="13" idx="0"/>
          </p:cNvCxnSpPr>
          <p:nvPr/>
        </p:nvCxnSpPr>
        <p:spPr>
          <a:xfrm flipH="1">
            <a:off x="1765457" y="2919349"/>
            <a:ext cx="1979" cy="3424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2608602" y="3059888"/>
            <a:ext cx="503909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 smtClean="0"/>
              <a:t>“HOT”part/”COLD”part activation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All LR_PMTs set upto 30V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All APD_DCDCs on with no HV</a:t>
            </a:r>
          </a:p>
        </p:txBody>
      </p:sp>
      <p:sp>
        <p:nvSpPr>
          <p:cNvPr id="17" name="正方形/長方形 16"/>
          <p:cNvSpPr/>
          <p:nvPr/>
        </p:nvSpPr>
        <p:spPr>
          <a:xfrm>
            <a:off x="1181587" y="4055429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SYSTEM 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cxnSp>
        <p:nvCxnSpPr>
          <p:cNvPr id="18" name="直線矢印コネクタ 17"/>
          <p:cNvCxnSpPr>
            <a:stCxn id="13" idx="2"/>
            <a:endCxn id="17" idx="0"/>
          </p:cNvCxnSpPr>
          <p:nvPr/>
        </p:nvCxnSpPr>
        <p:spPr>
          <a:xfrm flipH="1">
            <a:off x="1763478" y="3713021"/>
            <a:ext cx="1979" cy="34240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606622" y="3865432"/>
            <a:ext cx="50390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 smtClean="0"/>
              <a:t>CAL event trigger trial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HV protection to regional high density radiations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HV protection to extreme count rate 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ASC imaging in GRB event</a:t>
            </a:r>
          </a:p>
        </p:txBody>
      </p:sp>
      <p:sp>
        <p:nvSpPr>
          <p:cNvPr id="22" name="正方形/長方形 21"/>
          <p:cNvSpPr/>
          <p:nvPr/>
        </p:nvSpPr>
        <p:spPr>
          <a:xfrm>
            <a:off x="1167733" y="5252859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CGBM 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cxnSp>
        <p:nvCxnSpPr>
          <p:cNvPr id="23" name="直線矢印コネクタ 22"/>
          <p:cNvCxnSpPr>
            <a:stCxn id="17" idx="2"/>
            <a:endCxn id="22" idx="0"/>
          </p:cNvCxnSpPr>
          <p:nvPr/>
        </p:nvCxnSpPr>
        <p:spPr>
          <a:xfrm flipH="1">
            <a:off x="1749624" y="4506692"/>
            <a:ext cx="13854" cy="74616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2580892" y="1167751"/>
            <a:ext cx="50390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 smtClean="0"/>
              <a:t>Observation/Diagnostics modes transitions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LD function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noise  &amp; offset measurement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test pulse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TH/PH data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Pseudo GRB &amp; event data</a:t>
            </a:r>
          </a:p>
        </p:txBody>
      </p:sp>
      <p:cxnSp>
        <p:nvCxnSpPr>
          <p:cNvPr id="26" name="直線矢印コネクタ 25"/>
          <p:cNvCxnSpPr>
            <a:stCxn id="22" idx="2"/>
          </p:cNvCxnSpPr>
          <p:nvPr/>
        </p:nvCxnSpPr>
        <p:spPr>
          <a:xfrm flipH="1">
            <a:off x="1745672" y="5704122"/>
            <a:ext cx="3952" cy="459172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>
            <a:endCxn id="3" idx="0"/>
          </p:cNvCxnSpPr>
          <p:nvPr/>
        </p:nvCxnSpPr>
        <p:spPr>
          <a:xfrm flipH="1">
            <a:off x="1769415" y="1341912"/>
            <a:ext cx="8" cy="32062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6852070" y="1258775"/>
            <a:ext cx="2230789" cy="3396353"/>
            <a:chOff x="5664530" y="4275117"/>
            <a:chExt cx="2230789" cy="2327564"/>
          </a:xfrm>
        </p:grpSpPr>
        <p:sp>
          <p:nvSpPr>
            <p:cNvPr id="6" name="右中かっこ 5"/>
            <p:cNvSpPr/>
            <p:nvPr/>
          </p:nvSpPr>
          <p:spPr>
            <a:xfrm>
              <a:off x="5664530" y="4275117"/>
              <a:ext cx="237506" cy="2327564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5937667" y="5284521"/>
              <a:ext cx="1957652" cy="3585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/>
                <a:t>non-HV(or very low HV) </a:t>
              </a:r>
            </a:p>
            <a:p>
              <a:r>
                <a:rPr kumimoji="1" lang="en-US" altLang="ja-JP" sz="1400" smtClean="0"/>
                <a:t>checkouts</a:t>
              </a:r>
              <a:endParaRPr kumimoji="1" lang="ja-JP" altLang="en-US" sz="1400"/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2616518" y="5015358"/>
            <a:ext cx="503909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 smtClean="0"/>
              <a:t>HV application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HV protection to regional high dencity radiations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noise &amp; offset measurement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test pulse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GRB trigger &amp; event data</a:t>
            </a:r>
          </a:p>
        </p:txBody>
      </p:sp>
      <p:sp>
        <p:nvSpPr>
          <p:cNvPr id="34" name="右中かっこ 33"/>
          <p:cNvSpPr/>
          <p:nvPr/>
        </p:nvSpPr>
        <p:spPr>
          <a:xfrm>
            <a:off x="6840193" y="4916385"/>
            <a:ext cx="273125" cy="1353786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7148957" y="5427026"/>
            <a:ext cx="11708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smtClean="0"/>
              <a:t>HV checkouts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1845900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0451" y="-27384"/>
            <a:ext cx="8229600" cy="778098"/>
          </a:xfrm>
        </p:spPr>
        <p:txBody>
          <a:bodyPr>
            <a:normAutofit fontScale="90000"/>
          </a:bodyPr>
          <a:lstStyle/>
          <a:p>
            <a:r>
              <a:rPr kumimoji="1" lang="en-US" altLang="ja-JP" sz="2400" b="1" smtClean="0"/>
              <a:t>On Orbit Activation &amp; Checkout </a:t>
            </a:r>
            <a:r>
              <a:rPr lang="en-US" altLang="ja-JP" sz="2400" b="1" smtClean="0"/>
              <a:t>Summary (3 of 3)</a:t>
            </a:r>
            <a:endParaRPr kumimoji="1" lang="ja-JP" altLang="en-US" sz="2400" b="1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546529" y="6054328"/>
            <a:ext cx="561975" cy="365125"/>
          </a:xfrm>
        </p:spPr>
        <p:txBody>
          <a:bodyPr/>
          <a:lstStyle/>
          <a:p>
            <a:fld id="{DB45A051-E448-46DB-8780-8E6FB516CDD0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3" name="正方形/長方形 2"/>
          <p:cNvSpPr/>
          <p:nvPr/>
        </p:nvSpPr>
        <p:spPr>
          <a:xfrm>
            <a:off x="1190775" y="980514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CHD </a:t>
            </a:r>
            <a:r>
              <a:rPr lang="en-US" altLang="ja-JP" sz="1600" smtClean="0">
                <a:solidFill>
                  <a:schemeClr val="tx1"/>
                </a:solidFill>
              </a:rPr>
              <a:t>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sp>
        <p:nvSpPr>
          <p:cNvPr id="8" name="正方形/長方形 7"/>
          <p:cNvSpPr/>
          <p:nvPr/>
        </p:nvSpPr>
        <p:spPr>
          <a:xfrm>
            <a:off x="1188796" y="1750434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IMC</a:t>
            </a:r>
            <a:r>
              <a:rPr lang="ja-JP" altLang="en-US" sz="1600">
                <a:solidFill>
                  <a:schemeClr val="tx1"/>
                </a:solidFill>
              </a:rPr>
              <a:t> </a:t>
            </a:r>
            <a:r>
              <a:rPr lang="en-US" altLang="ja-JP" sz="1600" smtClean="0">
                <a:solidFill>
                  <a:schemeClr val="tx1"/>
                </a:solidFill>
              </a:rPr>
              <a:t>C/O</a:t>
            </a:r>
            <a:endParaRPr kumimoji="1" lang="en-US" altLang="ja-JP" sz="1600" smtClean="0">
              <a:solidFill>
                <a:schemeClr val="tx1"/>
              </a:solidFill>
            </a:endParaRPr>
          </a:p>
        </p:txBody>
      </p:sp>
      <p:cxnSp>
        <p:nvCxnSpPr>
          <p:cNvPr id="12" name="直線矢印コネクタ 11"/>
          <p:cNvCxnSpPr>
            <a:stCxn id="3" idx="2"/>
            <a:endCxn id="8" idx="0"/>
          </p:cNvCxnSpPr>
          <p:nvPr/>
        </p:nvCxnSpPr>
        <p:spPr>
          <a:xfrm flipH="1">
            <a:off x="1770687" y="1431777"/>
            <a:ext cx="1979" cy="31865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正方形/長方形 12"/>
          <p:cNvSpPr/>
          <p:nvPr/>
        </p:nvSpPr>
        <p:spPr>
          <a:xfrm>
            <a:off x="1186817" y="2532231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TASC 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cxnSp>
        <p:nvCxnSpPr>
          <p:cNvPr id="14" name="直線矢印コネクタ 13"/>
          <p:cNvCxnSpPr>
            <a:endCxn id="13" idx="0"/>
          </p:cNvCxnSpPr>
          <p:nvPr/>
        </p:nvCxnSpPr>
        <p:spPr>
          <a:xfrm flipH="1">
            <a:off x="1768708" y="2189822"/>
            <a:ext cx="1979" cy="34240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正方形/長方形 16"/>
          <p:cNvSpPr/>
          <p:nvPr/>
        </p:nvSpPr>
        <p:spPr>
          <a:xfrm>
            <a:off x="1184838" y="3337781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CAL 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cxnSp>
        <p:nvCxnSpPr>
          <p:cNvPr id="18" name="直線矢印コネクタ 17"/>
          <p:cNvCxnSpPr>
            <a:stCxn id="13" idx="2"/>
            <a:endCxn id="17" idx="0"/>
          </p:cNvCxnSpPr>
          <p:nvPr/>
        </p:nvCxnSpPr>
        <p:spPr>
          <a:xfrm flipH="1">
            <a:off x="1766729" y="2983494"/>
            <a:ext cx="1979" cy="35428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2645499" y="2969652"/>
            <a:ext cx="503909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 smtClean="0"/>
              <a:t>HV application on all CHD/IMC/TASC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noise &amp; offset measurement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event data filtering for single event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Single event obaservation trial</a:t>
            </a:r>
          </a:p>
          <a:p>
            <a:pPr marL="180000" indent="-180000">
              <a:buFontTx/>
              <a:buChar char="-"/>
            </a:pPr>
            <a:r>
              <a:rPr lang="en-US" altLang="ja-JP" sz="1400"/>
              <a:t>HV protection to extreme count </a:t>
            </a:r>
            <a:r>
              <a:rPr lang="en-US" altLang="ja-JP" sz="1400" smtClean="0"/>
              <a:t>rate</a:t>
            </a:r>
            <a:endParaRPr lang="en-US" altLang="ja-JP" sz="1400"/>
          </a:p>
        </p:txBody>
      </p:sp>
      <p:sp>
        <p:nvSpPr>
          <p:cNvPr id="22" name="正方形/長方形 21"/>
          <p:cNvSpPr/>
          <p:nvPr/>
        </p:nvSpPr>
        <p:spPr>
          <a:xfrm>
            <a:off x="1182859" y="4416461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CALET ALL LOAD C/O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cxnSp>
        <p:nvCxnSpPr>
          <p:cNvPr id="23" name="直線矢印コネクタ 22"/>
          <p:cNvCxnSpPr>
            <a:stCxn id="17" idx="2"/>
            <a:endCxn id="22" idx="0"/>
          </p:cNvCxnSpPr>
          <p:nvPr/>
        </p:nvCxnSpPr>
        <p:spPr>
          <a:xfrm flipH="1">
            <a:off x="1764750" y="3789044"/>
            <a:ext cx="1979" cy="627417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2631640" y="485724"/>
            <a:ext cx="503909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/>
              <a:t>HV application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noise  </a:t>
            </a:r>
            <a:r>
              <a:rPr lang="en-US" altLang="ja-JP" sz="1400"/>
              <a:t>&amp; offset measurement</a:t>
            </a:r>
          </a:p>
          <a:p>
            <a:pPr marL="180000" indent="-180000">
              <a:buFontTx/>
              <a:buChar char="-"/>
            </a:pPr>
            <a:r>
              <a:rPr lang="en-US" altLang="ja-JP" sz="1400"/>
              <a:t>test </a:t>
            </a:r>
            <a:r>
              <a:rPr lang="en-US" altLang="ja-JP" sz="1400" smtClean="0"/>
              <a:t>pulse</a:t>
            </a:r>
          </a:p>
          <a:p>
            <a:pPr marL="180000" indent="-180000">
              <a:buFontTx/>
              <a:buChar char="-"/>
            </a:pPr>
            <a:r>
              <a:rPr lang="en-US" altLang="ja-JP" sz="1400"/>
              <a:t>LD </a:t>
            </a:r>
            <a:r>
              <a:rPr lang="en-US" altLang="ja-JP" sz="1400" smtClean="0"/>
              <a:t>function &amp; trigger &amp; event data</a:t>
            </a:r>
            <a:endParaRPr lang="en-US" altLang="ja-JP" sz="1400"/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PMT(MaPMT/PD/APD) signal measurement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zero surpression on event data</a:t>
            </a:r>
            <a:endParaRPr lang="en-US" altLang="ja-JP" sz="1400"/>
          </a:p>
        </p:txBody>
      </p:sp>
      <p:cxnSp>
        <p:nvCxnSpPr>
          <p:cNvPr id="26" name="直線矢印コネクタ 25"/>
          <p:cNvCxnSpPr>
            <a:stCxn id="22" idx="2"/>
            <a:endCxn id="37" idx="0"/>
          </p:cNvCxnSpPr>
          <p:nvPr/>
        </p:nvCxnSpPr>
        <p:spPr>
          <a:xfrm flipH="1">
            <a:off x="1762770" y="4867724"/>
            <a:ext cx="1980" cy="401781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/>
          <p:cNvCxnSpPr>
            <a:endCxn id="3" idx="0"/>
          </p:cNvCxnSpPr>
          <p:nvPr/>
        </p:nvCxnSpPr>
        <p:spPr>
          <a:xfrm flipH="1">
            <a:off x="1772666" y="659886"/>
            <a:ext cx="8" cy="32062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グループ化 8"/>
          <p:cNvGrpSpPr/>
          <p:nvPr/>
        </p:nvGrpSpPr>
        <p:grpSpPr>
          <a:xfrm>
            <a:off x="6855321" y="707378"/>
            <a:ext cx="1444035" cy="5118274"/>
            <a:chOff x="5664530" y="4275117"/>
            <a:chExt cx="1444035" cy="2327564"/>
          </a:xfrm>
        </p:grpSpPr>
        <p:sp>
          <p:nvSpPr>
            <p:cNvPr id="6" name="右中かっこ 5"/>
            <p:cNvSpPr/>
            <p:nvPr/>
          </p:nvSpPr>
          <p:spPr>
            <a:xfrm>
              <a:off x="5664530" y="4275117"/>
              <a:ext cx="237506" cy="2327564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5937667" y="5341487"/>
              <a:ext cx="1170898" cy="2109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/>
                <a:t>HV checkouts</a:t>
              </a:r>
              <a:endParaRPr kumimoji="1" lang="ja-JP" altLang="en-US" sz="1400"/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2619769" y="4190828"/>
            <a:ext cx="50390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 smtClean="0"/>
              <a:t>All H/W activated &amp; configured</a:t>
            </a:r>
          </a:p>
          <a:p>
            <a:pPr marL="180000" indent="-180000">
              <a:buFontTx/>
              <a:buChar char="-"/>
            </a:pPr>
            <a:r>
              <a:rPr lang="en-US" altLang="ja-JP" sz="1400"/>
              <a:t>CAL </a:t>
            </a:r>
            <a:r>
              <a:rPr lang="en-US" altLang="ja-JP" sz="1400" smtClean="0"/>
              <a:t>single </a:t>
            </a:r>
            <a:r>
              <a:rPr lang="en-US" altLang="ja-JP" sz="1400"/>
              <a:t>event obaservation trial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CGBM TH/PH data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CGBM </a:t>
            </a:r>
            <a:r>
              <a:rPr lang="en-US" altLang="ja-JP" sz="1400"/>
              <a:t>GRB </a:t>
            </a:r>
            <a:r>
              <a:rPr lang="en-US" altLang="ja-JP" sz="1400" smtClean="0"/>
              <a:t>trigger</a:t>
            </a:r>
            <a:endParaRPr lang="en-US" altLang="ja-JP" sz="1400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2700914" y="1861292"/>
            <a:ext cx="5039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smtClean="0"/>
              <a:t>[ditto]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2698935" y="2571830"/>
            <a:ext cx="50390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smtClean="0"/>
              <a:t>[ditto]</a:t>
            </a:r>
          </a:p>
        </p:txBody>
      </p:sp>
      <p:sp>
        <p:nvSpPr>
          <p:cNvPr id="37" name="正方形/長方形 36"/>
          <p:cNvSpPr/>
          <p:nvPr/>
        </p:nvSpPr>
        <p:spPr>
          <a:xfrm>
            <a:off x="1180879" y="5269505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1600" smtClean="0">
                <a:solidFill>
                  <a:schemeClr val="tx1"/>
                </a:solidFill>
              </a:rPr>
              <a:t>72hrs(TBD)</a:t>
            </a:r>
          </a:p>
          <a:p>
            <a:pPr algn="ctr"/>
            <a:r>
              <a:rPr lang="en-US" altLang="ja-JP" sz="1600" smtClean="0">
                <a:solidFill>
                  <a:schemeClr val="tx1"/>
                </a:solidFill>
              </a:rPr>
              <a:t>run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2582164" y="5245753"/>
            <a:ext cx="50390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 smtClean="0"/>
              <a:t>“nominal” H/W &amp; S/W configuration for observation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Starting CAL calibration for “minimum mission success”</a:t>
            </a:r>
            <a:endParaRPr lang="en-US" altLang="ja-JP" sz="1400"/>
          </a:p>
        </p:txBody>
      </p:sp>
      <p:sp>
        <p:nvSpPr>
          <p:cNvPr id="46" name="正方形/長方形 45"/>
          <p:cNvSpPr/>
          <p:nvPr/>
        </p:nvSpPr>
        <p:spPr>
          <a:xfrm>
            <a:off x="1190775" y="6069090"/>
            <a:ext cx="1163782" cy="45126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1100">
                <a:solidFill>
                  <a:schemeClr val="tx1"/>
                </a:solidFill>
              </a:rPr>
              <a:t>c</a:t>
            </a:r>
            <a:r>
              <a:rPr lang="en-US" altLang="ja-JP" sz="1100" smtClean="0">
                <a:solidFill>
                  <a:schemeClr val="tx1"/>
                </a:solidFill>
              </a:rPr>
              <a:t>alibration&amp; observation trial</a:t>
            </a:r>
            <a:endParaRPr kumimoji="1" lang="ja-JP" altLang="en-US" sz="1600" smtClean="0">
              <a:solidFill>
                <a:schemeClr val="tx1"/>
              </a:solidFill>
            </a:endParaRPr>
          </a:p>
        </p:txBody>
      </p:sp>
      <p:cxnSp>
        <p:nvCxnSpPr>
          <p:cNvPr id="47" name="直線矢印コネクタ 46"/>
          <p:cNvCxnSpPr>
            <a:stCxn id="37" idx="2"/>
            <a:endCxn id="46" idx="0"/>
          </p:cNvCxnSpPr>
          <p:nvPr/>
        </p:nvCxnSpPr>
        <p:spPr>
          <a:xfrm>
            <a:off x="1762770" y="5720768"/>
            <a:ext cx="9896" cy="348322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2639561" y="6032758"/>
            <a:ext cx="55576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Tx/>
              <a:buChar char="-"/>
            </a:pPr>
            <a:r>
              <a:rPr lang="en-US" altLang="ja-JP" sz="1400" smtClean="0"/>
              <a:t>CAL calibration &amp; observation for “minimum mission success”</a:t>
            </a:r>
          </a:p>
          <a:p>
            <a:pPr marL="180000" indent="-180000">
              <a:buFontTx/>
              <a:buChar char="-"/>
            </a:pPr>
            <a:r>
              <a:rPr lang="en-US" altLang="ja-JP" sz="1400" smtClean="0"/>
              <a:t>CGBM calibration &amp; observation trial to establish routine process</a:t>
            </a:r>
            <a:endParaRPr lang="en-US" altLang="ja-JP" sz="1400"/>
          </a:p>
        </p:txBody>
      </p:sp>
    </p:spTree>
    <p:extLst>
      <p:ext uri="{BB962C8B-B14F-4D97-AF65-F5344CB8AC3E}">
        <p14:creationId xmlns:p14="http://schemas.microsoft.com/office/powerpoint/2010/main" val="4042989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754" y="2187011"/>
            <a:ext cx="3782955" cy="2970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4679206" y="1268645"/>
            <a:ext cx="481469" cy="28814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36000" tIns="36000" rIns="36000" bIns="36000" rtlCol="0" anchor="ctr" anchorCtr="0">
            <a:spAutoFit/>
          </a:bodyPr>
          <a:lstStyle/>
          <a:p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SGM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cxnSp>
        <p:nvCxnSpPr>
          <p:cNvPr id="5" name="直線矢印コネクタ 4"/>
          <p:cNvCxnSpPr>
            <a:stCxn id="20" idx="3"/>
          </p:cNvCxnSpPr>
          <p:nvPr/>
        </p:nvCxnSpPr>
        <p:spPr>
          <a:xfrm>
            <a:off x="2272181" y="1340711"/>
            <a:ext cx="1579739" cy="1224136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6" name="直線矢印コネクタ 5"/>
          <p:cNvCxnSpPr>
            <a:stCxn id="4" idx="2"/>
          </p:cNvCxnSpPr>
          <p:nvPr/>
        </p:nvCxnSpPr>
        <p:spPr>
          <a:xfrm flipH="1">
            <a:off x="4810362" y="1556792"/>
            <a:ext cx="109579" cy="72452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2267744" y="4063036"/>
            <a:ext cx="481469" cy="288147"/>
          </a:xfrm>
          <a:prstGeom prst="rect">
            <a:avLst/>
          </a:prstGeom>
          <a:ln>
            <a:solidFill>
              <a:srgbClr val="7030A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36000" tIns="36000" rIns="36000" bIns="36000" rtlCol="0" anchor="ctr" anchorCtr="0">
            <a:spAutoFit/>
          </a:bodyPr>
          <a:lstStyle/>
          <a:p>
            <a:pPr algn="ctr"/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MDC</a:t>
            </a:r>
          </a:p>
        </p:txBody>
      </p:sp>
      <p:cxnSp>
        <p:nvCxnSpPr>
          <p:cNvPr id="8" name="直線矢印コネクタ 7"/>
          <p:cNvCxnSpPr>
            <a:stCxn id="7" idx="3"/>
          </p:cNvCxnSpPr>
          <p:nvPr/>
        </p:nvCxnSpPr>
        <p:spPr>
          <a:xfrm flipV="1">
            <a:off x="2749213" y="3824820"/>
            <a:ext cx="1288637" cy="38229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9" name="テキスト ボックス 8"/>
          <p:cNvSpPr txBox="1"/>
          <p:nvPr/>
        </p:nvSpPr>
        <p:spPr>
          <a:xfrm>
            <a:off x="1541270" y="2852936"/>
            <a:ext cx="582458" cy="28814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ctr" anchorCtr="0">
            <a:spAutoFit/>
          </a:bodyPr>
          <a:lstStyle/>
          <a:p>
            <a:pPr algn="ctr"/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GPSR</a:t>
            </a:r>
          </a:p>
        </p:txBody>
      </p:sp>
      <p:cxnSp>
        <p:nvCxnSpPr>
          <p:cNvPr id="10" name="直線矢印コネクタ 9"/>
          <p:cNvCxnSpPr>
            <a:stCxn id="9" idx="3"/>
          </p:cNvCxnSpPr>
          <p:nvPr/>
        </p:nvCxnSpPr>
        <p:spPr>
          <a:xfrm>
            <a:off x="2123728" y="2997010"/>
            <a:ext cx="2504776" cy="28797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632761" y="3972006"/>
            <a:ext cx="462233" cy="28814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36000" tIns="36000" rIns="36000" bIns="36000" rtlCol="0" anchor="ctr" anchorCtr="0">
            <a:spAutoFit/>
          </a:bodyPr>
          <a:lstStyle/>
          <a:p>
            <a:pPr algn="ctr"/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CHD</a:t>
            </a:r>
          </a:p>
        </p:txBody>
      </p:sp>
      <p:cxnSp>
        <p:nvCxnSpPr>
          <p:cNvPr id="12" name="直線矢印コネクタ 11"/>
          <p:cNvCxnSpPr/>
          <p:nvPr/>
        </p:nvCxnSpPr>
        <p:spPr>
          <a:xfrm flipH="1" flipV="1">
            <a:off x="6847496" y="3824820"/>
            <a:ext cx="775354" cy="25225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0794" y="1712458"/>
            <a:ext cx="1299678" cy="2076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テキスト ボックス 13"/>
          <p:cNvSpPr txBox="1"/>
          <p:nvPr/>
        </p:nvSpPr>
        <p:spPr>
          <a:xfrm>
            <a:off x="7009323" y="2420773"/>
            <a:ext cx="442997" cy="288147"/>
          </a:xfrm>
          <a:prstGeom prst="rect">
            <a:avLst/>
          </a:prstGeom>
          <a:ln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lIns="36000" tIns="36000" rIns="36000" bIns="36000" rtlCol="0" anchor="ctr" anchorCtr="0">
            <a:spAutoFit/>
          </a:bodyPr>
          <a:lstStyle/>
          <a:p>
            <a:pPr algn="ctr"/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ASC</a:t>
            </a:r>
          </a:p>
        </p:txBody>
      </p:sp>
      <p:cxnSp>
        <p:nvCxnSpPr>
          <p:cNvPr id="15" name="直線矢印コネクタ 14"/>
          <p:cNvCxnSpPr>
            <a:stCxn id="14" idx="1"/>
          </p:cNvCxnSpPr>
          <p:nvPr/>
        </p:nvCxnSpPr>
        <p:spPr>
          <a:xfrm flipH="1" flipV="1">
            <a:off x="5004048" y="2420773"/>
            <a:ext cx="2005275" cy="144074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6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872" r="-3560"/>
          <a:stretch/>
        </p:blipFill>
        <p:spPr bwMode="auto">
          <a:xfrm>
            <a:off x="3133781" y="4731162"/>
            <a:ext cx="2026894" cy="1700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テキスト ボックス 16"/>
          <p:cNvSpPr txBox="1"/>
          <p:nvPr/>
        </p:nvSpPr>
        <p:spPr>
          <a:xfrm>
            <a:off x="3275856" y="4389531"/>
            <a:ext cx="761994" cy="288147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 lIns="36000" tIns="36000" rIns="36000" bIns="36000" rtlCol="0" anchor="ctr" anchorCtr="0">
            <a:spAutoFit/>
          </a:bodyPr>
          <a:lstStyle/>
          <a:p>
            <a:pPr algn="ctr"/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HV-BOX</a:t>
            </a:r>
          </a:p>
        </p:txBody>
      </p:sp>
      <p:cxnSp>
        <p:nvCxnSpPr>
          <p:cNvPr id="18" name="直線矢印コネクタ 17"/>
          <p:cNvCxnSpPr>
            <a:stCxn id="17" idx="3"/>
          </p:cNvCxnSpPr>
          <p:nvPr/>
        </p:nvCxnSpPr>
        <p:spPr>
          <a:xfrm flipV="1">
            <a:off x="4037850" y="4059924"/>
            <a:ext cx="641356" cy="473681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39" y="3186336"/>
            <a:ext cx="1726000" cy="962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19"/>
          <p:cNvSpPr txBox="1"/>
          <p:nvPr/>
        </p:nvSpPr>
        <p:spPr>
          <a:xfrm>
            <a:off x="1691680" y="1196637"/>
            <a:ext cx="580501" cy="288147"/>
          </a:xfrm>
          <a:prstGeom prst="rect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lIns="36000" tIns="36000" rIns="36000" bIns="36000" rtlCol="0" anchor="ctr" anchorCtr="0">
            <a:spAutoFit/>
          </a:bodyPr>
          <a:lstStyle/>
          <a:p>
            <a:pPr algn="ctr"/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HXM</a:t>
            </a:r>
            <a:endParaRPr kumimoji="1" lang="ja-JP" altLang="en-US" sz="14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632761" y="4480519"/>
            <a:ext cx="401319" cy="28814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36000" tIns="36000" rIns="36000" bIns="36000" rtlCol="0" anchor="ctr" anchorCtr="0">
            <a:spAutoFit/>
          </a:bodyPr>
          <a:lstStyle/>
          <a:p>
            <a:pPr algn="ctr"/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IMC</a:t>
            </a:r>
          </a:p>
        </p:txBody>
      </p:sp>
      <p:cxnSp>
        <p:nvCxnSpPr>
          <p:cNvPr id="22" name="直線矢印コネクタ 21"/>
          <p:cNvCxnSpPr>
            <a:stCxn id="21" idx="1"/>
          </p:cNvCxnSpPr>
          <p:nvPr/>
        </p:nvCxnSpPr>
        <p:spPr>
          <a:xfrm flipH="1" flipV="1">
            <a:off x="6699529" y="4076311"/>
            <a:ext cx="933232" cy="548282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3" name="テキスト ボックス 22"/>
          <p:cNvSpPr txBox="1"/>
          <p:nvPr/>
        </p:nvSpPr>
        <p:spPr>
          <a:xfrm>
            <a:off x="7629837" y="5013061"/>
            <a:ext cx="552002" cy="288147"/>
          </a:xfrm>
          <a:prstGeom prst="rect">
            <a:avLst/>
          </a:prstGeom>
          <a:ln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lIns="36000" tIns="36000" rIns="36000" bIns="36000" rtlCol="0" anchor="ctr" anchorCtr="0">
            <a:spAutoFit/>
          </a:bodyPr>
          <a:lstStyle/>
          <a:p>
            <a:pPr algn="ctr"/>
            <a:r>
              <a:rPr lang="en-US" altLang="ja-JP" sz="14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TASC</a:t>
            </a:r>
          </a:p>
        </p:txBody>
      </p:sp>
      <p:cxnSp>
        <p:nvCxnSpPr>
          <p:cNvPr id="24" name="直線矢印コネクタ 23"/>
          <p:cNvCxnSpPr>
            <a:stCxn id="23" idx="1"/>
          </p:cNvCxnSpPr>
          <p:nvPr/>
        </p:nvCxnSpPr>
        <p:spPr>
          <a:xfrm flipH="1" flipV="1">
            <a:off x="6697873" y="4453378"/>
            <a:ext cx="931964" cy="70375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25" name="図 24" descr="Screen Shot 2013-09-05 at 2.32.28 PM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1" y="1554601"/>
            <a:ext cx="1696572" cy="1226327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7544" y="4424194"/>
            <a:ext cx="2304256" cy="1933034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20232" y="1235295"/>
            <a:ext cx="1477641" cy="1113585"/>
          </a:xfrm>
          <a:prstGeom prst="rect">
            <a:avLst/>
          </a:prstGeom>
        </p:spPr>
      </p:pic>
      <p:sp>
        <p:nvSpPr>
          <p:cNvPr id="28" name="タイトル 1"/>
          <p:cNvSpPr txBox="1">
            <a:spLocks/>
          </p:cNvSpPr>
          <p:nvPr/>
        </p:nvSpPr>
        <p:spPr>
          <a:xfrm>
            <a:off x="1259632" y="-99392"/>
            <a:ext cx="6705600" cy="8096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kumimoji="1"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Development Status</a:t>
            </a:r>
            <a:endParaRPr lang="ja-JP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9" name="正方形/長方形 2"/>
          <p:cNvSpPr>
            <a:spLocks noChangeArrowheads="1"/>
          </p:cNvSpPr>
          <p:nvPr/>
        </p:nvSpPr>
        <p:spPr bwMode="auto">
          <a:xfrm>
            <a:off x="179512" y="837873"/>
            <a:ext cx="8784976" cy="4085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All components of CALET were assembled in/on CALET’s structure.</a:t>
            </a:r>
          </a:p>
        </p:txBody>
      </p:sp>
      <p:sp>
        <p:nvSpPr>
          <p:cNvPr id="30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546529" y="6054328"/>
            <a:ext cx="561975" cy="365125"/>
          </a:xfrm>
        </p:spPr>
        <p:txBody>
          <a:bodyPr/>
          <a:lstStyle/>
          <a:p>
            <a:fld id="{DB45A051-E448-46DB-8780-8E6FB516CDD0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85180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タイトル 1"/>
          <p:cNvSpPr>
            <a:spLocks noGrp="1"/>
          </p:cNvSpPr>
          <p:nvPr>
            <p:ph type="title"/>
          </p:nvPr>
        </p:nvSpPr>
        <p:spPr>
          <a:xfrm>
            <a:off x="1259632" y="-99392"/>
            <a:ext cx="6705600" cy="809625"/>
          </a:xfrm>
        </p:spPr>
        <p:txBody>
          <a:bodyPr/>
          <a:lstStyle/>
          <a:p>
            <a:pPr eaLnBrk="1" hangingPunct="1">
              <a:defRPr/>
            </a:pPr>
            <a:r>
              <a:rPr lang="en-US" altLang="ja-JP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Development Status</a:t>
            </a:r>
            <a:endParaRPr lang="ja-JP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7" name="Picture 2" descr="JAXA_logo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92212" y="0"/>
            <a:ext cx="1170177" cy="622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グループ化 2"/>
          <p:cNvGrpSpPr/>
          <p:nvPr/>
        </p:nvGrpSpPr>
        <p:grpSpPr>
          <a:xfrm>
            <a:off x="723806" y="3482690"/>
            <a:ext cx="3704178" cy="2779804"/>
            <a:chOff x="5076056" y="3501008"/>
            <a:chExt cx="3704178" cy="2779804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76056" y="3501008"/>
              <a:ext cx="3704178" cy="277980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" name="テキスト ボックス 1"/>
            <p:cNvSpPr txBox="1"/>
            <p:nvPr/>
          </p:nvSpPr>
          <p:spPr>
            <a:xfrm>
              <a:off x="8028384" y="6047050"/>
              <a:ext cx="705321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 anchor="ctr" anchorCtr="0">
              <a:spAutoFit/>
            </a:bodyPr>
            <a:lstStyle/>
            <a:p>
              <a:pPr algn="ctr"/>
              <a:r>
                <a:rPr lang="en-US" altLang="ja-JP" sz="1400" dirty="0" smtClean="0"/>
                <a:t>©</a:t>
              </a:r>
              <a:r>
                <a:rPr lang="en-US" altLang="ja-JP" dirty="0" smtClean="0"/>
                <a:t>JAXA/IA</a:t>
              </a:r>
              <a:endParaRPr kumimoji="1" lang="ja-JP" altLang="en-US" dirty="0"/>
            </a:p>
          </p:txBody>
        </p:sp>
      </p:grpSp>
      <p:pic>
        <p:nvPicPr>
          <p:cNvPr id="9" name="図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366" y="3530957"/>
            <a:ext cx="3594197" cy="2695648"/>
          </a:xfrm>
          <a:prstGeom prst="rect">
            <a:avLst/>
          </a:prstGeom>
        </p:spPr>
      </p:pic>
      <p:sp>
        <p:nvSpPr>
          <p:cNvPr id="10" name="テキスト ボックス 9"/>
          <p:cNvSpPr txBox="1"/>
          <p:nvPr/>
        </p:nvSpPr>
        <p:spPr>
          <a:xfrm>
            <a:off x="7984181" y="6021868"/>
            <a:ext cx="70532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altLang="ja-JP" sz="1400" dirty="0" smtClean="0"/>
              <a:t>©</a:t>
            </a:r>
            <a:r>
              <a:rPr lang="en-US" altLang="ja-JP" dirty="0" smtClean="0"/>
              <a:t>JAXA/IA</a:t>
            </a:r>
            <a:endParaRPr kumimoji="1" lang="ja-JP" altLang="en-US" dirty="0"/>
          </a:p>
        </p:txBody>
      </p:sp>
      <p:sp>
        <p:nvSpPr>
          <p:cNvPr id="11" name="正方形/長方形 2"/>
          <p:cNvSpPr>
            <a:spLocks noChangeArrowheads="1"/>
          </p:cNvSpPr>
          <p:nvPr/>
        </p:nvSpPr>
        <p:spPr bwMode="auto">
          <a:xfrm>
            <a:off x="107503" y="1052736"/>
            <a:ext cx="8954885" cy="209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system Integration and initial performance test had been completed on Oct. 10, 2014.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0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CALET PFT will be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continued in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JAXA/TKSC from Oct. 20 to Feb. , 2015.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CALET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will be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launched </a:t>
            </a:r>
            <a:r>
              <a:rPr lang="en-US" altLang="ja-JP" sz="2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by </a:t>
            </a:r>
            <a:r>
              <a:rPr lang="en-US" altLang="ja-JP" sz="2000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HTV5, which is now targeted in summer of 2015 (still under coordination w/NASA).</a:t>
            </a:r>
          </a:p>
        </p:txBody>
      </p:sp>
      <p:sp>
        <p:nvSpPr>
          <p:cNvPr id="12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546529" y="6054328"/>
            <a:ext cx="561975" cy="365125"/>
          </a:xfrm>
        </p:spPr>
        <p:txBody>
          <a:bodyPr/>
          <a:lstStyle/>
          <a:p>
            <a:fld id="{DB45A051-E448-46DB-8780-8E6FB516CDD0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41773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259632" y="-99392"/>
            <a:ext cx="6705600" cy="8096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kumimoji="1"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Acoustic Vibration Test</a:t>
            </a:r>
            <a:endParaRPr lang="ja-JP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627726" y="5733256"/>
            <a:ext cx="5824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u="sng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Acoustic Vibration Test Room</a:t>
            </a:r>
            <a:endParaRPr kumimoji="1" lang="ja-JP" altLang="en-US" sz="2800" b="1" u="sng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75656" y="1085835"/>
            <a:ext cx="64895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Acoustic Level : 141.3dB (O.A.)</a:t>
            </a:r>
            <a:r>
              <a:rPr lang="ja-JP" altLang="en-US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@PFT level</a:t>
            </a:r>
          </a:p>
          <a:p>
            <a:r>
              <a:rPr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Duration : 60sec</a:t>
            </a:r>
            <a:endParaRPr kumimoji="1" lang="ja-JP" altLang="en-US" sz="24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043852"/>
            <a:ext cx="4752528" cy="3545388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6229081" y="5339128"/>
            <a:ext cx="705321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 anchor="ctr" anchorCtr="0">
            <a:spAutoFit/>
          </a:bodyPr>
          <a:lstStyle/>
          <a:p>
            <a:pPr algn="ctr"/>
            <a:r>
              <a:rPr lang="en-US" altLang="ja-JP" sz="1400" dirty="0" smtClean="0"/>
              <a:t>©</a:t>
            </a:r>
            <a:r>
              <a:rPr lang="en-US" altLang="ja-JP" dirty="0" smtClean="0"/>
              <a:t>JAXA/IA</a:t>
            </a:r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572000" y="6135687"/>
            <a:ext cx="4392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※</a:t>
            </a:r>
            <a:r>
              <a:rPr lang="en-US" altLang="ja-JP" smtClean="0"/>
              <a:t>Test </a:t>
            </a:r>
            <a:r>
              <a:rPr lang="en-US" altLang="ja-JP"/>
              <a:t>condition is according to </a:t>
            </a:r>
            <a:r>
              <a:rPr lang="en-US" altLang="ja-JP" smtClean="0"/>
              <a:t>HTV Interface Control Document</a:t>
            </a:r>
          </a:p>
          <a:p>
            <a:r>
              <a:rPr lang="en-US" altLang="ja-JP" smtClean="0"/>
              <a:t> (JHX-2010085B).</a:t>
            </a:r>
            <a:endParaRPr kumimoji="1" lang="ja-JP" altLang="en-US"/>
          </a:p>
        </p:txBody>
      </p:sp>
      <p:sp>
        <p:nvSpPr>
          <p:cNvPr id="11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546529" y="6054328"/>
            <a:ext cx="561975" cy="365125"/>
          </a:xfrm>
        </p:spPr>
        <p:txBody>
          <a:bodyPr/>
          <a:lstStyle/>
          <a:p>
            <a:fld id="{DB45A051-E448-46DB-8780-8E6FB516CDD0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85594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259632" y="-99392"/>
            <a:ext cx="6705600" cy="8096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kumimoji="1"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Thermal Vacuum Test</a:t>
            </a:r>
            <a:endParaRPr lang="ja-JP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627726" y="5805264"/>
            <a:ext cx="5824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φ13m</a:t>
            </a:r>
            <a:r>
              <a:rPr lang="ja-JP" altLang="en-US" sz="2800" b="1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</a:t>
            </a:r>
            <a:r>
              <a:rPr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Space Chamber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pic>
        <p:nvPicPr>
          <p:cNvPr id="7" name="Picture 2" descr="http://iss.jaxa.jp/iss/pict/rms_te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232626"/>
            <a:ext cx="4739813" cy="3554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テキスト ボックス 7"/>
          <p:cNvSpPr txBox="1"/>
          <p:nvPr/>
        </p:nvSpPr>
        <p:spPr>
          <a:xfrm>
            <a:off x="1394792" y="1209864"/>
            <a:ext cx="76417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 smtClean="0"/>
              <a:t>Temperature : </a:t>
            </a:r>
            <a:r>
              <a:rPr lang="en-US" altLang="ja-JP" sz="2400" b="1" dirty="0"/>
              <a:t>-20degC to +50degC </a:t>
            </a:r>
            <a:endParaRPr lang="en-US" altLang="ja-JP" sz="2400" b="1" dirty="0" smtClean="0"/>
          </a:p>
          <a:p>
            <a:r>
              <a:rPr kumimoji="1" lang="en-US" altLang="ja-JP" sz="2400" b="1" dirty="0" smtClean="0"/>
              <a:t>Vacuum Condition : Less than 1x10</a:t>
            </a:r>
            <a:r>
              <a:rPr kumimoji="1" lang="en-US" altLang="ja-JP" sz="2400" b="1" baseline="30000" dirty="0" smtClean="0"/>
              <a:t>-5</a:t>
            </a:r>
            <a:r>
              <a:rPr kumimoji="1" lang="en-US" altLang="ja-JP" sz="2400" b="1" dirty="0" smtClean="0"/>
              <a:t>Torr</a:t>
            </a:r>
            <a:endParaRPr kumimoji="1" lang="ja-JP" altLang="en-US" sz="2400" b="1" dirty="0"/>
          </a:p>
        </p:txBody>
      </p:sp>
      <p:sp>
        <p:nvSpPr>
          <p:cNvPr id="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546529" y="6054328"/>
            <a:ext cx="561975" cy="365125"/>
          </a:xfrm>
        </p:spPr>
        <p:txBody>
          <a:bodyPr/>
          <a:lstStyle/>
          <a:p>
            <a:fld id="{DB45A051-E448-46DB-8780-8E6FB516CDD0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18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259632" y="-99392"/>
            <a:ext cx="6705600" cy="8096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kumimoji="1"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EMC Test</a:t>
            </a:r>
            <a:endParaRPr lang="ja-JP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53" y="2193974"/>
            <a:ext cx="5819467" cy="3611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699734" y="5714092"/>
            <a:ext cx="5824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28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Anechoic Chamber</a:t>
            </a:r>
            <a:endParaRPr kumimoji="1" lang="ja-JP" altLang="en-US" sz="2800" b="1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15616" y="836712"/>
            <a:ext cx="792088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EMC </a:t>
            </a:r>
            <a:r>
              <a:rPr lang="en-US" altLang="ja-JP" sz="1600" b="1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(Electro-Magnetic Compatibility) </a:t>
            </a:r>
            <a:r>
              <a:rPr lang="en-US" altLang="ja-JP" sz="2400" b="1" dirty="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Test  </a:t>
            </a:r>
          </a:p>
          <a:p>
            <a:r>
              <a:rPr lang="en-US" altLang="ja-JP" sz="18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To verify:</a:t>
            </a:r>
          </a:p>
          <a:p>
            <a:r>
              <a:rPr lang="en-US" altLang="ja-JP" sz="18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CALET </a:t>
            </a:r>
            <a:r>
              <a:rPr lang="en-US" altLang="ja-JP" sz="18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has enough tolerance against </a:t>
            </a:r>
            <a:r>
              <a:rPr lang="en-US" altLang="ja-JP" sz="18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radiation noise </a:t>
            </a:r>
            <a:r>
              <a:rPr lang="en-US" altLang="ja-JP" sz="18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&amp; </a:t>
            </a:r>
            <a:r>
              <a:rPr lang="en-US" altLang="ja-JP" sz="1800" smtClean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conductive </a:t>
            </a:r>
            <a:r>
              <a:rPr lang="en-US" altLang="ja-JP" sz="18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noise.</a:t>
            </a:r>
          </a:p>
          <a:p>
            <a:r>
              <a:rPr lang="en-US" altLang="ja-JP" sz="180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Noise emitted by CALET is less than Interface Requirement.</a:t>
            </a:r>
            <a:endParaRPr kumimoji="1" lang="ja-JP" altLang="en-US" sz="18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572000" y="6135687"/>
            <a:ext cx="40324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/>
              <a:t>※</a:t>
            </a:r>
            <a:r>
              <a:rPr lang="en-US" altLang="ja-JP" smtClean="0"/>
              <a:t>Test </a:t>
            </a:r>
            <a:r>
              <a:rPr lang="en-US" altLang="ja-JP"/>
              <a:t>condition is according to </a:t>
            </a:r>
            <a:r>
              <a:rPr lang="en-US" altLang="ja-JP" smtClean="0"/>
              <a:t>ISS standard requirement</a:t>
            </a:r>
          </a:p>
          <a:p>
            <a:r>
              <a:rPr lang="en-US" altLang="ja-JP" smtClean="0"/>
              <a:t> </a:t>
            </a:r>
            <a:r>
              <a:rPr lang="ja-JP" altLang="en-US" smtClean="0"/>
              <a:t>　</a:t>
            </a:r>
            <a:r>
              <a:rPr lang="en-US" altLang="ja-JP" smtClean="0"/>
              <a:t>(SSP30237, 30238).</a:t>
            </a:r>
            <a:endParaRPr kumimoji="1" lang="ja-JP" altLang="en-US"/>
          </a:p>
        </p:txBody>
      </p:sp>
      <p:sp>
        <p:nvSpPr>
          <p:cNvPr id="7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546529" y="6054328"/>
            <a:ext cx="561975" cy="365125"/>
          </a:xfrm>
        </p:spPr>
        <p:txBody>
          <a:bodyPr/>
          <a:lstStyle/>
          <a:p>
            <a:fld id="{DB45A051-E448-46DB-8780-8E6FB516CDD0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18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1"/>
          <p:cNvSpPr txBox="1">
            <a:spLocks/>
          </p:cNvSpPr>
          <p:nvPr/>
        </p:nvSpPr>
        <p:spPr>
          <a:xfrm>
            <a:off x="1259632" y="-99392"/>
            <a:ext cx="6705600" cy="809625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ts val="5800"/>
              </a:lnSpc>
              <a:spcBef>
                <a:spcPct val="0"/>
              </a:spcBef>
              <a:buNone/>
              <a:defRPr kumimoji="1" sz="5400" kern="120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altLang="ja-JP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Functional Tests </a:t>
            </a:r>
            <a:endParaRPr lang="ja-JP" altLang="en-US" sz="28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48382" y="1268760"/>
            <a:ext cx="8928100" cy="4435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During T/V, EMC and </a:t>
            </a:r>
            <a:r>
              <a:rPr lang="en-US" altLang="ja-JP" sz="22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</a:t>
            </a: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fter each environmental test, following functional tests will be performed to check CALET system.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MDC activation 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Activation of Mission Sensors (CAL, CGBM) and Support Sensors (GPSR, ASC) and heaters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Experiment data and H&amp;S data from each sensors will be checked.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Muon observation tests with CAL will be performed.</a:t>
            </a:r>
          </a:p>
          <a:p>
            <a:pPr marL="457200" indent="-457200">
              <a:lnSpc>
                <a:spcPct val="110000"/>
              </a:lnSpc>
              <a:spcBef>
                <a:spcPct val="50000"/>
              </a:spcBef>
              <a:buFont typeface="Wingdings" pitchFamily="2" charset="2"/>
              <a:buChar char="u"/>
            </a:pP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Deactivation of the sensors and MDC</a:t>
            </a:r>
          </a:p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ja-JP" sz="2200" dirty="0" smtClean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These tests will be also performed after shipment to the launch site. </a:t>
            </a:r>
          </a:p>
        </p:txBody>
      </p:sp>
      <p:sp>
        <p:nvSpPr>
          <p:cNvPr id="6" name="スライド番号プレースホルダー 3"/>
          <p:cNvSpPr>
            <a:spLocks noGrp="1"/>
          </p:cNvSpPr>
          <p:nvPr>
            <p:ph type="sldNum" sz="quarter" idx="12"/>
          </p:nvPr>
        </p:nvSpPr>
        <p:spPr>
          <a:xfrm>
            <a:off x="8546529" y="6054328"/>
            <a:ext cx="561975" cy="365125"/>
          </a:xfrm>
        </p:spPr>
        <p:txBody>
          <a:bodyPr/>
          <a:lstStyle/>
          <a:p>
            <a:fld id="{DB45A051-E448-46DB-8780-8E6FB516CDD0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21848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39013"/>
            <a:ext cx="8229600" cy="778098"/>
          </a:xfrm>
        </p:spPr>
        <p:txBody>
          <a:bodyPr>
            <a:normAutofit fontScale="90000"/>
          </a:bodyPr>
          <a:lstStyle/>
          <a:p>
            <a:r>
              <a:rPr kumimoji="1" lang="en-US" altLang="ja-JP" sz="2400" b="1" smtClean="0"/>
              <a:t>On Orbit Activation &amp; Checkout Plan</a:t>
            </a:r>
            <a:endParaRPr kumimoji="1" lang="ja-JP" altLang="en-US" sz="2400" b="1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A051-E448-46DB-8780-8E6FB516CDD0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98265" y="1171492"/>
            <a:ext cx="793800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ja-JP" sz="1600" smtClean="0"/>
              <a:t>Scheduled to </a:t>
            </a:r>
            <a:r>
              <a:rPr lang="en-US" altLang="ja-JP" sz="1600" dirty="0" smtClean="0"/>
              <a:t>obtain “minimum mission success” observation result in 90days after launch</a:t>
            </a:r>
            <a:endParaRPr lang="en-US" altLang="ja-JP" sz="1400" dirty="0">
              <a:solidFill>
                <a:srgbClr val="FF0000"/>
              </a:solidFill>
            </a:endParaRP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ja-JP" sz="1600" smtClean="0"/>
              <a:t>Constraint for HV activation to wait more than one month for </a:t>
            </a:r>
            <a:r>
              <a:rPr lang="en-US" altLang="ja-JP" sz="1600" dirty="0" smtClean="0"/>
              <a:t>sufficient </a:t>
            </a:r>
            <a:r>
              <a:rPr lang="en-US" altLang="ja-JP" sz="1600" smtClean="0"/>
              <a:t>vacuum condition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en-US" altLang="ja-JP" sz="1600" smtClean="0"/>
              <a:t>Starting routine observation operations 90 days after launch</a:t>
            </a:r>
            <a:endParaRPr lang="en-US" altLang="ja-JP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5" y="2195349"/>
            <a:ext cx="9048997" cy="4064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5494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kumimoji="1" lang="en-US" altLang="ja-JP" sz="2400" b="1" smtClean="0"/>
              <a:t>On Orbit Activation &amp; Checkout </a:t>
            </a:r>
            <a:r>
              <a:rPr lang="en-US" altLang="ja-JP" sz="2400" b="1" smtClean="0"/>
              <a:t>Summary (1 of 3)</a:t>
            </a:r>
            <a:endParaRPr kumimoji="1" lang="ja-JP" altLang="en-US" sz="2400" b="1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5A051-E448-46DB-8780-8E6FB516CDD0}" type="slidenum">
              <a:rPr kumimoji="1" lang="ja-JP" altLang="en-US" smtClean="0"/>
              <a:t>9</a:t>
            </a:fld>
            <a:endParaRPr kumimoji="1" lang="ja-JP" altLang="en-US"/>
          </a:p>
        </p:txBody>
      </p:sp>
      <p:grpSp>
        <p:nvGrpSpPr>
          <p:cNvPr id="42" name="グループ化 41"/>
          <p:cNvGrpSpPr/>
          <p:nvPr/>
        </p:nvGrpSpPr>
        <p:grpSpPr>
          <a:xfrm>
            <a:off x="1205338" y="1104408"/>
            <a:ext cx="6632328" cy="5581398"/>
            <a:chOff x="932213" y="1021283"/>
            <a:chExt cx="6632328" cy="5581398"/>
          </a:xfrm>
        </p:grpSpPr>
        <p:sp>
          <p:nvSpPr>
            <p:cNvPr id="3" name="正方形/長方形 2"/>
            <p:cNvSpPr/>
            <p:nvPr/>
          </p:nvSpPr>
          <p:spPr>
            <a:xfrm>
              <a:off x="938150" y="1116286"/>
              <a:ext cx="1163782" cy="4512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smtClean="0">
                  <a:solidFill>
                    <a:schemeClr val="tx1"/>
                  </a:solidFill>
                </a:rPr>
                <a:t>Activation</a:t>
              </a:r>
              <a:endParaRPr kumimoji="1" lang="ja-JP" altLang="en-US" sz="1600" smtClean="0">
                <a:solidFill>
                  <a:schemeClr val="tx1"/>
                </a:solidFill>
              </a:endParaRPr>
            </a:p>
          </p:txBody>
        </p:sp>
        <p:sp>
          <p:nvSpPr>
            <p:cNvPr id="5" name="テキスト ボックス 4"/>
            <p:cNvSpPr txBox="1"/>
            <p:nvPr/>
          </p:nvSpPr>
          <p:spPr>
            <a:xfrm>
              <a:off x="2291934" y="1021283"/>
              <a:ext cx="4880631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Coolant supply from JEM-EF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Power supply from JEM-EF: MDC activated in stand-by mode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Heater activation</a:t>
              </a:r>
              <a:endParaRPr lang="en-US" altLang="ja-JP" sz="1400"/>
            </a:p>
          </p:txBody>
        </p:sp>
        <p:sp>
          <p:nvSpPr>
            <p:cNvPr id="8" name="正方形/長方形 7"/>
            <p:cNvSpPr/>
            <p:nvPr/>
          </p:nvSpPr>
          <p:spPr>
            <a:xfrm>
              <a:off x="936171" y="1933707"/>
              <a:ext cx="1163782" cy="4512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smtClean="0">
                  <a:solidFill>
                    <a:schemeClr val="tx1"/>
                  </a:solidFill>
                </a:rPr>
                <a:t>MDC C/O</a:t>
              </a:r>
              <a:endParaRPr kumimoji="1" lang="ja-JP" altLang="en-US" sz="1600" smtClean="0">
                <a:solidFill>
                  <a:schemeClr val="tx1"/>
                </a:solidFill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2289956" y="1814960"/>
              <a:ext cx="527458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Data communications (low-rate[1553], midium-rate[ethernet], FTP)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Macro file command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Scheduled(Time-tagged) command</a:t>
              </a:r>
              <a:endParaRPr lang="en-US" altLang="ja-JP" sz="1400"/>
            </a:p>
          </p:txBody>
        </p:sp>
        <p:cxnSp>
          <p:nvCxnSpPr>
            <p:cNvPr id="12" name="直線矢印コネクタ 11"/>
            <p:cNvCxnSpPr>
              <a:stCxn id="3" idx="2"/>
              <a:endCxn id="8" idx="0"/>
            </p:cNvCxnSpPr>
            <p:nvPr/>
          </p:nvCxnSpPr>
          <p:spPr>
            <a:xfrm flipH="1">
              <a:off x="1518062" y="1567549"/>
              <a:ext cx="1979" cy="36615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正方形/長方形 12"/>
            <p:cNvSpPr/>
            <p:nvPr/>
          </p:nvSpPr>
          <p:spPr>
            <a:xfrm>
              <a:off x="934192" y="2715504"/>
              <a:ext cx="1163782" cy="4512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smtClean="0">
                  <a:solidFill>
                    <a:schemeClr val="tx1"/>
                  </a:solidFill>
                </a:rPr>
                <a:t>GPSR C/O</a:t>
              </a:r>
              <a:endParaRPr kumimoji="1" lang="ja-JP" altLang="en-US" sz="1600" smtClean="0">
                <a:solidFill>
                  <a:schemeClr val="tx1"/>
                </a:solidFill>
              </a:endParaRPr>
            </a:p>
          </p:txBody>
        </p:sp>
        <p:cxnSp>
          <p:nvCxnSpPr>
            <p:cNvPr id="14" name="直線矢印コネクタ 13"/>
            <p:cNvCxnSpPr>
              <a:endCxn id="13" idx="0"/>
            </p:cNvCxnSpPr>
            <p:nvPr/>
          </p:nvCxnSpPr>
          <p:spPr>
            <a:xfrm flipH="1">
              <a:off x="1516083" y="2373095"/>
              <a:ext cx="1979" cy="34240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2323603" y="2679884"/>
              <a:ext cx="5039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GPS time 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“Cold start” (GPS satellite acquisition with no almanac data)</a:t>
              </a:r>
              <a:endParaRPr lang="en-US" altLang="ja-JP" sz="1400"/>
            </a:p>
          </p:txBody>
        </p:sp>
        <p:sp>
          <p:nvSpPr>
            <p:cNvPr id="17" name="正方形/長方形 16"/>
            <p:cNvSpPr/>
            <p:nvPr/>
          </p:nvSpPr>
          <p:spPr>
            <a:xfrm>
              <a:off x="932213" y="3509175"/>
              <a:ext cx="1163782" cy="4512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smtClean="0">
                  <a:solidFill>
                    <a:schemeClr val="tx1"/>
                  </a:solidFill>
                </a:rPr>
                <a:t>ASC C/O</a:t>
              </a:r>
              <a:endParaRPr kumimoji="1" lang="ja-JP" altLang="en-US" sz="1600" smtClean="0">
                <a:solidFill>
                  <a:schemeClr val="tx1"/>
                </a:solidFill>
              </a:endParaRPr>
            </a:p>
          </p:txBody>
        </p:sp>
        <p:cxnSp>
          <p:nvCxnSpPr>
            <p:cNvPr id="18" name="直線矢印コネクタ 17"/>
            <p:cNvCxnSpPr>
              <a:stCxn id="13" idx="2"/>
              <a:endCxn id="17" idx="0"/>
            </p:cNvCxnSpPr>
            <p:nvPr/>
          </p:nvCxnSpPr>
          <p:spPr>
            <a:xfrm flipH="1">
              <a:off x="1514104" y="3166767"/>
              <a:ext cx="1979" cy="34240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テキスト ボックス 18"/>
            <p:cNvSpPr txBox="1"/>
            <p:nvPr/>
          </p:nvSpPr>
          <p:spPr>
            <a:xfrm>
              <a:off x="2333498" y="3497303"/>
              <a:ext cx="503909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Attitude determination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Raw Image &amp; Jpeg Image acquisition</a:t>
              </a:r>
              <a:endParaRPr lang="en-US" altLang="ja-JP" sz="1400"/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953984" y="4314720"/>
              <a:ext cx="1163782" cy="4512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smtClean="0">
                  <a:solidFill>
                    <a:schemeClr val="tx1"/>
                  </a:solidFill>
                </a:rPr>
                <a:t>CHD-FEC C/O</a:t>
              </a:r>
              <a:endParaRPr kumimoji="1" lang="ja-JP" altLang="en-US" sz="1600" smtClean="0">
                <a:solidFill>
                  <a:schemeClr val="tx1"/>
                </a:solidFill>
              </a:endParaRPr>
            </a:p>
          </p:txBody>
        </p:sp>
        <p:cxnSp>
          <p:nvCxnSpPr>
            <p:cNvPr id="23" name="直線矢印コネクタ 22"/>
            <p:cNvCxnSpPr>
              <a:endCxn id="22" idx="0"/>
            </p:cNvCxnSpPr>
            <p:nvPr/>
          </p:nvCxnSpPr>
          <p:spPr>
            <a:xfrm flipH="1">
              <a:off x="1535875" y="3960437"/>
              <a:ext cx="1980" cy="35428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/>
            <p:cNvSpPr txBox="1"/>
            <p:nvPr/>
          </p:nvSpPr>
          <p:spPr>
            <a:xfrm>
              <a:off x="2355269" y="4136592"/>
              <a:ext cx="5039095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Observation mode transition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LD function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noise  &amp; offset measurement</a:t>
              </a:r>
            </a:p>
            <a:p>
              <a:pPr marL="180000" indent="-180000">
                <a:buFontTx/>
                <a:buChar char="-"/>
              </a:pPr>
              <a:r>
                <a:rPr lang="en-US" altLang="ja-JP" sz="1400" smtClean="0"/>
                <a:t>test pulse</a:t>
              </a: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953984" y="5090566"/>
              <a:ext cx="1163782" cy="4512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1600" smtClean="0">
                  <a:solidFill>
                    <a:schemeClr val="tx1"/>
                  </a:solidFill>
                </a:rPr>
                <a:t>IMC-FEC C/O</a:t>
              </a:r>
              <a:endParaRPr kumimoji="1" lang="ja-JP" altLang="en-US" sz="1600" smtClean="0">
                <a:solidFill>
                  <a:schemeClr val="tx1"/>
                </a:solidFill>
              </a:endParaRPr>
            </a:p>
          </p:txBody>
        </p:sp>
        <p:cxnSp>
          <p:nvCxnSpPr>
            <p:cNvPr id="26" name="直線矢印コネクタ 25"/>
            <p:cNvCxnSpPr>
              <a:stCxn id="22" idx="2"/>
              <a:endCxn id="25" idx="0"/>
            </p:cNvCxnSpPr>
            <p:nvPr/>
          </p:nvCxnSpPr>
          <p:spPr>
            <a:xfrm>
              <a:off x="1535875" y="4765983"/>
              <a:ext cx="0" cy="32458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/>
            <p:cNvSpPr/>
            <p:nvPr/>
          </p:nvSpPr>
          <p:spPr>
            <a:xfrm>
              <a:off x="952005" y="5848600"/>
              <a:ext cx="1163782" cy="451263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600" smtClean="0">
                  <a:solidFill>
                    <a:schemeClr val="tx1"/>
                  </a:solidFill>
                </a:rPr>
                <a:t>TASC</a:t>
              </a:r>
              <a:r>
                <a:rPr kumimoji="1" lang="en-US" altLang="ja-JP" sz="1600" smtClean="0">
                  <a:solidFill>
                    <a:schemeClr val="tx1"/>
                  </a:solidFill>
                </a:rPr>
                <a:t>-FEC C/O</a:t>
              </a:r>
              <a:endParaRPr kumimoji="1" lang="ja-JP" altLang="en-US" sz="1600" smtClean="0">
                <a:solidFill>
                  <a:schemeClr val="tx1"/>
                </a:solidFill>
              </a:endParaRPr>
            </a:p>
          </p:txBody>
        </p:sp>
        <p:cxnSp>
          <p:nvCxnSpPr>
            <p:cNvPr id="28" name="直線矢印コネクタ 27"/>
            <p:cNvCxnSpPr>
              <a:stCxn id="25" idx="2"/>
              <a:endCxn id="27" idx="0"/>
            </p:cNvCxnSpPr>
            <p:nvPr/>
          </p:nvCxnSpPr>
          <p:spPr>
            <a:xfrm flipH="1">
              <a:off x="1533896" y="5541829"/>
              <a:ext cx="1979" cy="30677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線矢印コネクタ 35"/>
            <p:cNvCxnSpPr>
              <a:stCxn id="27" idx="2"/>
            </p:cNvCxnSpPr>
            <p:nvPr/>
          </p:nvCxnSpPr>
          <p:spPr>
            <a:xfrm flipH="1">
              <a:off x="1531917" y="6299863"/>
              <a:ext cx="1979" cy="30281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2519541" y="5203392"/>
              <a:ext cx="50390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smtClean="0"/>
                <a:t>[ditto]</a:t>
              </a: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2505686" y="5902056"/>
              <a:ext cx="503909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smtClean="0"/>
                <a:t>[ditto]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5403280" y="4275117"/>
            <a:ext cx="1782268" cy="2327564"/>
            <a:chOff x="5664530" y="4275117"/>
            <a:chExt cx="1782268" cy="2327564"/>
          </a:xfrm>
        </p:grpSpPr>
        <p:sp>
          <p:nvSpPr>
            <p:cNvPr id="6" name="右中かっこ 5"/>
            <p:cNvSpPr/>
            <p:nvPr/>
          </p:nvSpPr>
          <p:spPr>
            <a:xfrm>
              <a:off x="5664530" y="4275117"/>
              <a:ext cx="237506" cy="2327564"/>
            </a:xfrm>
            <a:prstGeom prst="righ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テキスト ボックス 6"/>
            <p:cNvSpPr txBox="1"/>
            <p:nvPr/>
          </p:nvSpPr>
          <p:spPr>
            <a:xfrm>
              <a:off x="5937667" y="5284521"/>
              <a:ext cx="15091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smtClean="0"/>
                <a:t>non-HV checkouts</a:t>
              </a:r>
              <a:endParaRPr kumimoji="1" lang="ja-JP" altLang="en-US" sz="1400"/>
            </a:p>
          </p:txBody>
        </p:sp>
      </p:grpSp>
    </p:spTree>
    <p:extLst>
      <p:ext uri="{BB962C8B-B14F-4D97-AF65-F5344CB8AC3E}">
        <p14:creationId xmlns:p14="http://schemas.microsoft.com/office/powerpoint/2010/main" val="4276688678"/>
      </p:ext>
    </p:extLst>
  </p:cSld>
  <p:clrMapOvr>
    <a:masterClrMapping/>
  </p:clrMapOvr>
</p:sld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3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デザインの設定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エグゼクティブ">
  <a:themeElements>
    <a:clrScheme name="エグゼクティブ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エグゼクティブ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エグゼクティブ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8137</TotalTime>
  <Words>811</Words>
  <Application>Microsoft Macintosh PowerPoint</Application>
  <PresentationFormat>画面に合わせる (4:3)</PresentationFormat>
  <Paragraphs>147</Paragraphs>
  <Slides>11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6</vt:i4>
      </vt:variant>
      <vt:variant>
        <vt:lpstr>スライド タイトル</vt:lpstr>
      </vt:variant>
      <vt:variant>
        <vt:i4>11</vt:i4>
      </vt:variant>
    </vt:vector>
  </HeadingPairs>
  <TitlesOfParts>
    <vt:vector size="17" baseType="lpstr">
      <vt:lpstr>3_デザインの設定</vt:lpstr>
      <vt:lpstr>2_デザインの設定</vt:lpstr>
      <vt:lpstr>1_デザインの設定</vt:lpstr>
      <vt:lpstr>デザインの設定</vt:lpstr>
      <vt:lpstr>4_デザインの設定</vt:lpstr>
      <vt:lpstr>エグゼクティブ</vt:lpstr>
      <vt:lpstr>CALET Development Status &amp; On-orbit Checkout Plan</vt:lpstr>
      <vt:lpstr>PowerPoint プレゼンテーション</vt:lpstr>
      <vt:lpstr>CALET Development Status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On Orbit Activation &amp; Checkout Plan</vt:lpstr>
      <vt:lpstr>On Orbit Activation &amp; Checkout Summary (1 of 3)</vt:lpstr>
      <vt:lpstr>On Orbit Activation &amp; Checkout Summary (2 of 3)</vt:lpstr>
      <vt:lpstr>On Orbit Activation &amp; Checkout Summary (3 of 3)</vt:lpstr>
    </vt:vector>
  </TitlesOfParts>
  <Company>宇宙航空研究開発機構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JEM曝露部第2期利用 ミッション定義審査会 （MDR） ハンズアウト</dc:title>
  <dc:creator>宇宙航空研究開発機構</dc:creator>
  <cp:lastModifiedBy>Torii shoji</cp:lastModifiedBy>
  <cp:revision>815</cp:revision>
  <cp:lastPrinted>2014-10-14T09:55:54Z</cp:lastPrinted>
  <dcterms:created xsi:type="dcterms:W3CDTF">2007-08-06T04:58:42Z</dcterms:created>
  <dcterms:modified xsi:type="dcterms:W3CDTF">2014-10-17T08:32:49Z</dcterms:modified>
</cp:coreProperties>
</file>