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82" r:id="rId4"/>
    <p:sldId id="261" r:id="rId5"/>
    <p:sldId id="264" r:id="rId6"/>
    <p:sldId id="265" r:id="rId7"/>
    <p:sldId id="267" r:id="rId8"/>
    <p:sldId id="268" r:id="rId9"/>
    <p:sldId id="269" r:id="rId10"/>
    <p:sldId id="270" r:id="rId11"/>
    <p:sldId id="272" r:id="rId12"/>
    <p:sldId id="283" r:id="rId13"/>
    <p:sldId id="286" r:id="rId14"/>
    <p:sldId id="273" r:id="rId15"/>
    <p:sldId id="285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860" y="-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c\cbracco\Desktop\TCDI_AutoTool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Workspaces\c\cbracco\Talks_LHC\ESS_Workshop\Copy%20of%20TCDI_validation_28Mar12-withAnalysis_cleaned%20(2)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rn.ch\dfs\Workspaces\c\cbracco\Talks_LHC\ESS_Workshop\Copy%20of%20TCDI_validation_28Mar12-withAnalysis_cleaned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517894446039077E-2"/>
          <c:y val="3.9310928181399911E-2"/>
          <c:w val="0.90137742758249462"/>
          <c:h val="0.81572230951533509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rgbClr val="FF0000"/>
              </a:solidFill>
            </c:spPr>
          </c:marker>
          <c:trendline>
            <c:trendlineType val="poly"/>
            <c:order val="2"/>
            <c:dispRSqr val="0"/>
            <c:dispEq val="1"/>
            <c:trendlineLbl>
              <c:layout>
                <c:manualLayout>
                  <c:x val="0.18587434051938392"/>
                  <c:y val="-0.24712223490588839"/>
                </c:manualLayout>
              </c:layout>
              <c:numFmt formatCode="General" sourceLinked="0"/>
            </c:trendlineLbl>
          </c:trendline>
          <c:xVal>
            <c:numRef>
              <c:f>Sheet1!$B$67:$B$79</c:f>
              <c:numCache>
                <c:formatCode>General</c:formatCode>
                <c:ptCount val="13"/>
                <c:pt idx="0">
                  <c:v>-0.51</c:v>
                </c:pt>
                <c:pt idx="1">
                  <c:v>-1.01</c:v>
                </c:pt>
                <c:pt idx="2">
                  <c:v>-1.51</c:v>
                </c:pt>
                <c:pt idx="3">
                  <c:v>-2.0099999999999998</c:v>
                </c:pt>
                <c:pt idx="4">
                  <c:v>-2.5099999999999998</c:v>
                </c:pt>
                <c:pt idx="5">
                  <c:v>-3.01</c:v>
                </c:pt>
                <c:pt idx="6">
                  <c:v>-3.51</c:v>
                </c:pt>
                <c:pt idx="7">
                  <c:v>-1.0000000000000019E-2</c:v>
                </c:pt>
                <c:pt idx="8">
                  <c:v>0.49000000000000027</c:v>
                </c:pt>
                <c:pt idx="9">
                  <c:v>0.99</c:v>
                </c:pt>
                <c:pt idx="10">
                  <c:v>1.49</c:v>
                </c:pt>
                <c:pt idx="11">
                  <c:v>1.9900000000000011</c:v>
                </c:pt>
                <c:pt idx="12">
                  <c:v>2.4899999999999998</c:v>
                </c:pt>
              </c:numCache>
            </c:numRef>
          </c:xVal>
          <c:yVal>
            <c:numRef>
              <c:f>Sheet1!$D$67:$D$79</c:f>
              <c:numCache>
                <c:formatCode>General</c:formatCode>
                <c:ptCount val="13"/>
                <c:pt idx="0">
                  <c:v>0.26</c:v>
                </c:pt>
                <c:pt idx="1">
                  <c:v>0.6500000000000008</c:v>
                </c:pt>
                <c:pt idx="2">
                  <c:v>1.170000000000001</c:v>
                </c:pt>
                <c:pt idx="3">
                  <c:v>3.25</c:v>
                </c:pt>
                <c:pt idx="4">
                  <c:v>6.5</c:v>
                </c:pt>
                <c:pt idx="5">
                  <c:v>8.7100000000000009</c:v>
                </c:pt>
                <c:pt idx="6">
                  <c:v>13.39</c:v>
                </c:pt>
                <c:pt idx="7">
                  <c:v>0.26</c:v>
                </c:pt>
                <c:pt idx="8">
                  <c:v>0.39000000000000035</c:v>
                </c:pt>
                <c:pt idx="9">
                  <c:v>1.56</c:v>
                </c:pt>
                <c:pt idx="10">
                  <c:v>2.4699999999999998</c:v>
                </c:pt>
                <c:pt idx="11">
                  <c:v>6.37</c:v>
                </c:pt>
                <c:pt idx="12">
                  <c:v>9.1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929024"/>
        <c:axId val="134931200"/>
      </c:scatterChart>
      <c:valAx>
        <c:axId val="134929024"/>
        <c:scaling>
          <c:orientation val="minMax"/>
          <c:max val="4"/>
        </c:scaling>
        <c:delete val="0"/>
        <c:axPos val="b"/>
        <c:majorGridlines>
          <c:spPr>
            <a:ln w="12700"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/>
                  <a:t>Jaw </a:t>
                </a:r>
                <a:r>
                  <a:rPr lang="en-US" sz="1400" dirty="0" smtClean="0"/>
                  <a:t>position </a:t>
                </a:r>
                <a:r>
                  <a:rPr lang="en-US" sz="1400" dirty="0"/>
                  <a:t>[sigma]</a:t>
                </a:r>
              </a:p>
            </c:rich>
          </c:tx>
          <c:layout>
            <c:manualLayout>
              <c:xMode val="edge"/>
              <c:yMode val="edge"/>
              <c:x val="0.37976596910295868"/>
              <c:y val="0.9078225962130395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4931200"/>
        <c:crosses val="autoZero"/>
        <c:crossBetween val="midCat"/>
      </c:valAx>
      <c:valAx>
        <c:axId val="134931200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BLM [mGy]</a:t>
                </a:r>
              </a:p>
            </c:rich>
          </c:tx>
          <c:layout>
            <c:manualLayout>
              <c:xMode val="edge"/>
              <c:yMode val="edge"/>
              <c:x val="1.5473887814313362E-2"/>
              <c:y val="0.3143510394534018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4929024"/>
        <c:crosses val="autoZero"/>
        <c:crossBetween val="midCat"/>
      </c:valAx>
      <c:spPr>
        <a:noFill/>
        <a:ln>
          <a:solidFill>
            <a:schemeClr val="tx1">
              <a:lumMod val="85000"/>
              <a:lumOff val="15000"/>
            </a:schemeClr>
          </a:solidFill>
        </a:ln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05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69777548298299"/>
          <c:y val="0.10274314668999707"/>
          <c:w val="0.81787702766662451"/>
          <c:h val="0.7468824730242065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accent6"/>
              </a:solidFill>
            </c:spPr>
          </c:marker>
          <c:errBars>
            <c:errDir val="y"/>
            <c:errBarType val="both"/>
            <c:errValType val="fixedVal"/>
            <c:noEndCap val="0"/>
            <c:val val="0"/>
          </c:errBars>
          <c:errBars>
            <c:errDir val="x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xVal>
            <c:numRef>
              <c:f>'TI2'!$C$57:$C$98</c:f>
              <c:numCache>
                <c:formatCode>General</c:formatCode>
                <c:ptCount val="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180</c:v>
                </c:pt>
                <c:pt idx="4">
                  <c:v>180</c:v>
                </c:pt>
                <c:pt idx="5">
                  <c:v>180</c:v>
                </c:pt>
                <c:pt idx="6">
                  <c:v>180</c:v>
                </c:pt>
                <c:pt idx="8">
                  <c:v>30</c:v>
                </c:pt>
                <c:pt idx="9">
                  <c:v>30</c:v>
                </c:pt>
                <c:pt idx="10">
                  <c:v>30</c:v>
                </c:pt>
                <c:pt idx="11">
                  <c:v>210</c:v>
                </c:pt>
                <c:pt idx="12">
                  <c:v>210</c:v>
                </c:pt>
                <c:pt idx="13">
                  <c:v>210</c:v>
                </c:pt>
                <c:pt idx="15">
                  <c:v>60</c:v>
                </c:pt>
                <c:pt idx="16">
                  <c:v>60</c:v>
                </c:pt>
                <c:pt idx="17">
                  <c:v>60</c:v>
                </c:pt>
                <c:pt idx="18">
                  <c:v>240</c:v>
                </c:pt>
                <c:pt idx="19">
                  <c:v>240</c:v>
                </c:pt>
                <c:pt idx="20">
                  <c:v>240</c:v>
                </c:pt>
                <c:pt idx="22">
                  <c:v>90</c:v>
                </c:pt>
                <c:pt idx="23">
                  <c:v>90</c:v>
                </c:pt>
                <c:pt idx="24">
                  <c:v>90</c:v>
                </c:pt>
                <c:pt idx="25">
                  <c:v>270</c:v>
                </c:pt>
                <c:pt idx="26">
                  <c:v>270</c:v>
                </c:pt>
                <c:pt idx="27">
                  <c:v>270</c:v>
                </c:pt>
                <c:pt idx="29">
                  <c:v>150</c:v>
                </c:pt>
                <c:pt idx="30">
                  <c:v>150</c:v>
                </c:pt>
                <c:pt idx="31">
                  <c:v>150</c:v>
                </c:pt>
                <c:pt idx="32">
                  <c:v>330</c:v>
                </c:pt>
                <c:pt idx="33">
                  <c:v>330</c:v>
                </c:pt>
                <c:pt idx="34">
                  <c:v>330</c:v>
                </c:pt>
                <c:pt idx="36">
                  <c:v>120</c:v>
                </c:pt>
                <c:pt idx="37">
                  <c:v>120</c:v>
                </c:pt>
                <c:pt idx="38">
                  <c:v>120</c:v>
                </c:pt>
                <c:pt idx="39">
                  <c:v>300</c:v>
                </c:pt>
                <c:pt idx="40">
                  <c:v>300</c:v>
                </c:pt>
                <c:pt idx="41">
                  <c:v>300</c:v>
                </c:pt>
              </c:numCache>
            </c:numRef>
          </c:xVal>
          <c:yVal>
            <c:numRef>
              <c:f>'TI2'!$N$57:$N$98</c:f>
              <c:numCache>
                <c:formatCode>0.00E+00</c:formatCode>
                <c:ptCount val="42"/>
                <c:pt idx="1">
                  <c:v>4.9714365510636584</c:v>
                </c:pt>
                <c:pt idx="5">
                  <c:v>5.2311332272460218</c:v>
                </c:pt>
                <c:pt idx="9">
                  <c:v>4.8585069281667836</c:v>
                </c:pt>
                <c:pt idx="12">
                  <c:v>4.7925743531001208</c:v>
                </c:pt>
                <c:pt idx="16">
                  <c:v>4.9123692508075054</c:v>
                </c:pt>
                <c:pt idx="19">
                  <c:v>4.8354763695392871</c:v>
                </c:pt>
                <c:pt idx="23">
                  <c:v>4.9193534507092114</c:v>
                </c:pt>
                <c:pt idx="26">
                  <c:v>5.0453759913036471</c:v>
                </c:pt>
                <c:pt idx="30">
                  <c:v>4.7548260755770242</c:v>
                </c:pt>
                <c:pt idx="33">
                  <c:v>4.6767229631027885</c:v>
                </c:pt>
                <c:pt idx="37">
                  <c:v>4.8136921530365484</c:v>
                </c:pt>
                <c:pt idx="40">
                  <c:v>4.8782165050592674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885760"/>
        <c:axId val="134887680"/>
      </c:scatterChart>
      <c:scatterChart>
        <c:scatterStyle val="smoothMarker"/>
        <c:varyColors val="0"/>
        <c:ser>
          <c:idx val="1"/>
          <c:order val="1"/>
          <c:tx>
            <c:v>tolerance</c:v>
          </c:tx>
          <c:marker>
            <c:symbol val="none"/>
          </c:marker>
          <c:dPt>
            <c:idx val="1"/>
            <c:bubble3D val="0"/>
            <c:spPr>
              <a:ln w="25400">
                <a:solidFill>
                  <a:srgbClr val="0070C0"/>
                </a:solidFill>
                <a:prstDash val="dash"/>
              </a:ln>
            </c:spPr>
          </c:dPt>
          <c:xVal>
            <c:numRef>
              <c:f>'TI2'!$G$3:$G$4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'TI2'!$J$3:$J$4</c:f>
              <c:numCache>
                <c:formatCode>General</c:formatCode>
                <c:ptCount val="2"/>
                <c:pt idx="0">
                  <c:v>5.9</c:v>
                </c:pt>
                <c:pt idx="1">
                  <c:v>5.9</c:v>
                </c:pt>
              </c:numCache>
            </c:numRef>
          </c:yVal>
          <c:smooth val="1"/>
        </c:ser>
        <c:ser>
          <c:idx val="2"/>
          <c:order val="2"/>
          <c:tx>
            <c:v>Protection aperture</c:v>
          </c:tx>
          <c:spPr>
            <a:ln w="2540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'TI2'!$G$3:$G$4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'TI2'!$I$3:$I$4</c:f>
              <c:numCache>
                <c:formatCode>General</c:formatCode>
                <c:ptCount val="2"/>
                <c:pt idx="0">
                  <c:v>7</c:v>
                </c:pt>
                <c:pt idx="1">
                  <c:v>7</c:v>
                </c:pt>
              </c:numCache>
            </c:numRef>
          </c:yVal>
          <c:smooth val="1"/>
        </c:ser>
        <c:ser>
          <c:idx val="3"/>
          <c:order val="3"/>
          <c:tx>
            <c:v>setting</c:v>
          </c:tx>
          <c:spPr>
            <a:ln w="25400">
              <a:solidFill>
                <a:srgbClr val="00B050"/>
              </a:solidFill>
              <a:prstDash val="dash"/>
            </a:ln>
          </c:spPr>
          <c:marker>
            <c:symbol val="none"/>
          </c:marker>
          <c:xVal>
            <c:numRef>
              <c:f>'TI2'!$G$3:$G$4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'TI2'!$K$3:$K$4</c:f>
              <c:numCache>
                <c:formatCode>General</c:formatCode>
                <c:ptCount val="2"/>
                <c:pt idx="0">
                  <c:v>4.5</c:v>
                </c:pt>
                <c:pt idx="1">
                  <c:v>4.5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885760"/>
        <c:axId val="134887680"/>
      </c:scatterChart>
      <c:valAx>
        <c:axId val="134885760"/>
        <c:scaling>
          <c:orientation val="minMax"/>
          <c:max val="35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US" dirty="0" smtClean="0"/>
                  <a:t>Phase advance [</a:t>
                </a:r>
                <a:r>
                  <a:rPr lang="en-US" dirty="0" err="1" smtClean="0"/>
                  <a:t>deg</a:t>
                </a:r>
                <a:r>
                  <a:rPr lang="en-US" dirty="0" smtClean="0"/>
                  <a:t>]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34887680"/>
        <c:crosses val="autoZero"/>
        <c:crossBetween val="midCat"/>
      </c:valAx>
      <c:valAx>
        <c:axId val="134887680"/>
        <c:scaling>
          <c:orientation val="minMax"/>
          <c:max val="1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 dirty="0"/>
                  <a:t>Amplitude </a:t>
                </a:r>
                <a:r>
                  <a:rPr lang="en-US" dirty="0" smtClean="0"/>
                  <a:t>[</a:t>
                </a:r>
                <a:r>
                  <a:rPr lang="en-US" dirty="0" smtClean="0">
                    <a:latin typeface="Symbol" panose="05050102010706020507" pitchFamily="18" charset="2"/>
                  </a:rPr>
                  <a:t>s</a:t>
                </a:r>
                <a:r>
                  <a:rPr lang="en-US" dirty="0" smtClean="0"/>
                  <a:t>]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2.3040316681726337E-2"/>
              <c:y val="0.28507584194655627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34885760"/>
        <c:crosses val="autoZero"/>
        <c:crossBetween val="midCat"/>
      </c:valAx>
      <c:spPr>
        <a:noFill/>
        <a:ln>
          <a:solidFill>
            <a:sysClr val="windowText" lastClr="000000">
              <a:lumMod val="65000"/>
              <a:lumOff val="35000"/>
            </a:sysClr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69777548298299"/>
          <c:y val="0.10274314668999707"/>
          <c:w val="0.81787702766662451"/>
          <c:h val="0.7468824730242065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accent6"/>
              </a:solidFill>
            </c:spPr>
          </c:marker>
          <c:errBars>
            <c:errDir val="y"/>
            <c:errBarType val="both"/>
            <c:errValType val="fixedVal"/>
            <c:noEndCap val="0"/>
            <c:val val="0"/>
          </c:errBars>
          <c:errBars>
            <c:errDir val="x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xVal>
            <c:numRef>
              <c:f>'TI2'!$C$57:$C$98</c:f>
              <c:numCache>
                <c:formatCode>General</c:formatCode>
                <c:ptCount val="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180</c:v>
                </c:pt>
                <c:pt idx="4">
                  <c:v>180</c:v>
                </c:pt>
                <c:pt idx="5">
                  <c:v>180</c:v>
                </c:pt>
                <c:pt idx="6">
                  <c:v>180</c:v>
                </c:pt>
                <c:pt idx="8">
                  <c:v>30</c:v>
                </c:pt>
                <c:pt idx="9">
                  <c:v>30</c:v>
                </c:pt>
                <c:pt idx="10">
                  <c:v>30</c:v>
                </c:pt>
                <c:pt idx="11">
                  <c:v>210</c:v>
                </c:pt>
                <c:pt idx="12">
                  <c:v>210</c:v>
                </c:pt>
                <c:pt idx="13">
                  <c:v>210</c:v>
                </c:pt>
                <c:pt idx="15">
                  <c:v>60</c:v>
                </c:pt>
                <c:pt idx="16">
                  <c:v>60</c:v>
                </c:pt>
                <c:pt idx="17">
                  <c:v>60</c:v>
                </c:pt>
                <c:pt idx="18">
                  <c:v>240</c:v>
                </c:pt>
                <c:pt idx="19">
                  <c:v>240</c:v>
                </c:pt>
                <c:pt idx="20">
                  <c:v>240</c:v>
                </c:pt>
                <c:pt idx="22">
                  <c:v>90</c:v>
                </c:pt>
                <c:pt idx="23">
                  <c:v>90</c:v>
                </c:pt>
                <c:pt idx="24">
                  <c:v>90</c:v>
                </c:pt>
                <c:pt idx="25">
                  <c:v>270</c:v>
                </c:pt>
                <c:pt idx="26">
                  <c:v>270</c:v>
                </c:pt>
                <c:pt idx="27">
                  <c:v>270</c:v>
                </c:pt>
                <c:pt idx="29">
                  <c:v>150</c:v>
                </c:pt>
                <c:pt idx="30">
                  <c:v>150</c:v>
                </c:pt>
                <c:pt idx="31">
                  <c:v>150</c:v>
                </c:pt>
                <c:pt idx="32">
                  <c:v>330</c:v>
                </c:pt>
                <c:pt idx="33">
                  <c:v>330</c:v>
                </c:pt>
                <c:pt idx="34">
                  <c:v>330</c:v>
                </c:pt>
                <c:pt idx="36">
                  <c:v>120</c:v>
                </c:pt>
                <c:pt idx="37">
                  <c:v>120</c:v>
                </c:pt>
                <c:pt idx="38">
                  <c:v>120</c:v>
                </c:pt>
                <c:pt idx="39">
                  <c:v>300</c:v>
                </c:pt>
                <c:pt idx="40">
                  <c:v>300</c:v>
                </c:pt>
                <c:pt idx="41">
                  <c:v>300</c:v>
                </c:pt>
              </c:numCache>
            </c:numRef>
          </c:xVal>
          <c:yVal>
            <c:numRef>
              <c:f>'TI2'!$N$57:$N$98</c:f>
              <c:numCache>
                <c:formatCode>0.00E+00</c:formatCode>
                <c:ptCount val="42"/>
                <c:pt idx="1">
                  <c:v>4.9714365510636584</c:v>
                </c:pt>
                <c:pt idx="5">
                  <c:v>5.2311332272460218</c:v>
                </c:pt>
                <c:pt idx="9">
                  <c:v>4.8585069281667836</c:v>
                </c:pt>
                <c:pt idx="12">
                  <c:v>4.7925743531001208</c:v>
                </c:pt>
                <c:pt idx="16">
                  <c:v>4.9123692508075054</c:v>
                </c:pt>
                <c:pt idx="19">
                  <c:v>4.8354763695392871</c:v>
                </c:pt>
                <c:pt idx="23">
                  <c:v>4.9193534507092114</c:v>
                </c:pt>
                <c:pt idx="26">
                  <c:v>5.0453759913036471</c:v>
                </c:pt>
                <c:pt idx="30">
                  <c:v>4.7548260755770242</c:v>
                </c:pt>
                <c:pt idx="33">
                  <c:v>4.6767229631027885</c:v>
                </c:pt>
                <c:pt idx="37">
                  <c:v>4.8136921530365484</c:v>
                </c:pt>
                <c:pt idx="40">
                  <c:v>4.8782165050592674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518336"/>
        <c:axId val="141520256"/>
      </c:scatterChart>
      <c:scatterChart>
        <c:scatterStyle val="smoothMarker"/>
        <c:varyColors val="0"/>
        <c:ser>
          <c:idx val="1"/>
          <c:order val="1"/>
          <c:tx>
            <c:v>tolerance</c:v>
          </c:tx>
          <c:marker>
            <c:symbol val="none"/>
          </c:marker>
          <c:dPt>
            <c:idx val="1"/>
            <c:bubble3D val="0"/>
            <c:spPr>
              <a:ln w="25400">
                <a:solidFill>
                  <a:srgbClr val="0070C0"/>
                </a:solidFill>
                <a:prstDash val="dash"/>
              </a:ln>
            </c:spPr>
          </c:dPt>
          <c:xVal>
            <c:numRef>
              <c:f>'TI2'!$G$3:$G$4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'TI2'!$J$3:$J$4</c:f>
              <c:numCache>
                <c:formatCode>General</c:formatCode>
                <c:ptCount val="2"/>
                <c:pt idx="0">
                  <c:v>5.9</c:v>
                </c:pt>
                <c:pt idx="1">
                  <c:v>5.9</c:v>
                </c:pt>
              </c:numCache>
            </c:numRef>
          </c:yVal>
          <c:smooth val="1"/>
        </c:ser>
        <c:ser>
          <c:idx val="2"/>
          <c:order val="2"/>
          <c:tx>
            <c:v>Protection aperture</c:v>
          </c:tx>
          <c:spPr>
            <a:ln w="2540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'TI2'!$G$3:$G$4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'TI2'!$I$3:$I$4</c:f>
              <c:numCache>
                <c:formatCode>General</c:formatCode>
                <c:ptCount val="2"/>
                <c:pt idx="0">
                  <c:v>7</c:v>
                </c:pt>
                <c:pt idx="1">
                  <c:v>7</c:v>
                </c:pt>
              </c:numCache>
            </c:numRef>
          </c:yVal>
          <c:smooth val="1"/>
        </c:ser>
        <c:ser>
          <c:idx val="3"/>
          <c:order val="3"/>
          <c:tx>
            <c:v>setting</c:v>
          </c:tx>
          <c:spPr>
            <a:ln w="25400">
              <a:solidFill>
                <a:srgbClr val="00B050"/>
              </a:solidFill>
              <a:prstDash val="dash"/>
            </a:ln>
          </c:spPr>
          <c:marker>
            <c:symbol val="none"/>
          </c:marker>
          <c:xVal>
            <c:numRef>
              <c:f>'TI2'!$G$3:$G$4</c:f>
              <c:numCache>
                <c:formatCode>General</c:formatCode>
                <c:ptCount val="2"/>
                <c:pt idx="0">
                  <c:v>0</c:v>
                </c:pt>
                <c:pt idx="1">
                  <c:v>350</c:v>
                </c:pt>
              </c:numCache>
            </c:numRef>
          </c:xVal>
          <c:yVal>
            <c:numRef>
              <c:f>'TI2'!$K$3:$K$4</c:f>
              <c:numCache>
                <c:formatCode>General</c:formatCode>
                <c:ptCount val="2"/>
                <c:pt idx="0">
                  <c:v>4.5</c:v>
                </c:pt>
                <c:pt idx="1">
                  <c:v>4.5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518336"/>
        <c:axId val="141520256"/>
      </c:scatterChart>
      <c:valAx>
        <c:axId val="141518336"/>
        <c:scaling>
          <c:orientation val="minMax"/>
          <c:max val="35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US" dirty="0" smtClean="0"/>
                  <a:t>Phase advance [</a:t>
                </a:r>
                <a:r>
                  <a:rPr lang="en-US" dirty="0" err="1" smtClean="0"/>
                  <a:t>deg</a:t>
                </a:r>
                <a:r>
                  <a:rPr lang="en-US" dirty="0" smtClean="0"/>
                  <a:t>]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41520256"/>
        <c:crosses val="autoZero"/>
        <c:crossBetween val="midCat"/>
      </c:valAx>
      <c:valAx>
        <c:axId val="141520256"/>
        <c:scaling>
          <c:orientation val="minMax"/>
          <c:max val="1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 dirty="0"/>
                  <a:t>Amplitude </a:t>
                </a:r>
                <a:r>
                  <a:rPr lang="en-US" dirty="0" smtClean="0"/>
                  <a:t>[</a:t>
                </a:r>
                <a:r>
                  <a:rPr lang="en-US" dirty="0" smtClean="0">
                    <a:latin typeface="Symbol" panose="05050102010706020507" pitchFamily="18" charset="2"/>
                  </a:rPr>
                  <a:t>s</a:t>
                </a:r>
                <a:r>
                  <a:rPr lang="en-US" dirty="0" smtClean="0"/>
                  <a:t>]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2.3040316681726337E-2"/>
              <c:y val="0.28507584194655627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41518336"/>
        <c:crosses val="autoZero"/>
        <c:crossBetween val="midCat"/>
      </c:valAx>
      <c:spPr>
        <a:noFill/>
        <a:ln>
          <a:solidFill>
            <a:sysClr val="windowText" lastClr="000000">
              <a:lumMod val="65000"/>
              <a:lumOff val="35000"/>
            </a:sysClr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0.14228</cdr:x>
      <cdr:y>0.27115</cdr:y>
    </cdr:from>
    <cdr:to>
      <cdr:x>0.32162</cdr:x>
      <cdr:y>0.33516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170432" y="1265530"/>
          <a:ext cx="1475360" cy="29873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0.14228</cdr:x>
      <cdr:y>0.35579</cdr:y>
    </cdr:from>
    <cdr:to>
      <cdr:x>0.32236</cdr:x>
      <cdr:y>0.41979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1170432" y="1660550"/>
          <a:ext cx="1481456" cy="29873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0.14636</cdr:x>
      <cdr:y>0.51722</cdr:y>
    </cdr:from>
    <cdr:to>
      <cdr:x>0.21927</cdr:x>
      <cdr:y>0.57327</cdr:y>
    </cdr:to>
    <cdr:sp macro="" textlink="">
      <cdr:nvSpPr>
        <cdr:cNvPr id="5" name="TextBox 5"/>
        <cdr:cNvSpPr txBox="1"/>
      </cdr:nvSpPr>
      <cdr:spPr>
        <a:xfrm xmlns:a="http://schemas.openxmlformats.org/drawingml/2006/main">
          <a:off x="1203990" y="2414001"/>
          <a:ext cx="599844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 dirty="0" smtClean="0">
              <a:solidFill>
                <a:srgbClr val="00B050"/>
              </a:solidFill>
            </a:rPr>
            <a:t>Setting</a:t>
          </a:r>
          <a:endParaRPr lang="en-US" sz="1100" b="1" dirty="0">
            <a:solidFill>
              <a:srgbClr val="00B05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0.14228</cdr:x>
      <cdr:y>0.27115</cdr:y>
    </cdr:from>
    <cdr:to>
      <cdr:x>0.32162</cdr:x>
      <cdr:y>0.33516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170432" y="1265530"/>
          <a:ext cx="1475360" cy="29873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0.14228</cdr:x>
      <cdr:y>0.35579</cdr:y>
    </cdr:from>
    <cdr:to>
      <cdr:x>0.32236</cdr:x>
      <cdr:y>0.41979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1170432" y="1660550"/>
          <a:ext cx="1481456" cy="29873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0.14636</cdr:x>
      <cdr:y>0.51722</cdr:y>
    </cdr:from>
    <cdr:to>
      <cdr:x>0.21927</cdr:x>
      <cdr:y>0.57327</cdr:y>
    </cdr:to>
    <cdr:sp macro="" textlink="">
      <cdr:nvSpPr>
        <cdr:cNvPr id="5" name="TextBox 5"/>
        <cdr:cNvSpPr txBox="1"/>
      </cdr:nvSpPr>
      <cdr:spPr>
        <a:xfrm xmlns:a="http://schemas.openxmlformats.org/drawingml/2006/main">
          <a:off x="1203990" y="2414001"/>
          <a:ext cx="599844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 dirty="0" smtClean="0">
              <a:solidFill>
                <a:srgbClr val="00B050"/>
              </a:solidFill>
            </a:rPr>
            <a:t>Setting</a:t>
          </a:r>
          <a:endParaRPr lang="en-US" sz="1100" b="1" dirty="0">
            <a:solidFill>
              <a:srgbClr val="00B05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C4617-73FD-4395-BA79-5BE18243AD38}" type="datetimeFigureOut">
              <a:rPr lang="en-GB" smtClean="0"/>
              <a:t>24/10/2014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9D927-F3BB-41CF-8973-3551C4B69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369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683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121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287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794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16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14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57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17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82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151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26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CBC13-BBDA-4CFC-87DE-62137C9E71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86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lhc-mpwg.web.cern.ch/lhc-mpwg/MPP-Meetings/No79-19-07-2013/NVoumard_BETS%20on%20MSI%20TDI%20and%20TCDQ_v2.ppt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b="1" smtClean="0"/>
              <a:t>Injection protection commissioning</a:t>
            </a:r>
            <a:r>
              <a:rPr lang="en-GB" sz="4000" smtClean="0"/>
              <a:t/>
            </a:r>
            <a:br>
              <a:rPr lang="en-GB" sz="4000" smtClean="0"/>
            </a:br>
            <a:r>
              <a:rPr lang="en-GB" sz="4000" i="1" smtClean="0"/>
              <a:t>Changes for 2015 startup</a:t>
            </a:r>
            <a:endParaRPr lang="en-GB" sz="4000" i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mtClean="0"/>
              <a:t>W. Bartmann, M.J. Barnes, C. Bracco, E. Carlier, L. Drosdal, M. Fraser, B. Goddard, M. Meddahi, V. Kain, J. Uythoven, F.M. Velotti, N. Voumard, J. Wenninger</a:t>
            </a:r>
          </a:p>
          <a:p>
            <a:endParaRPr lang="en-GB" smtClean="0"/>
          </a:p>
          <a:p>
            <a:r>
              <a:rPr lang="en-GB" smtClean="0"/>
              <a:t>MPP, 24</a:t>
            </a:r>
            <a:r>
              <a:rPr lang="en-GB" baseline="30000" smtClean="0"/>
              <a:t>th</a:t>
            </a:r>
            <a:r>
              <a:rPr lang="en-GB" smtClean="0"/>
              <a:t> October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74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TCDI Setup Validation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9788618"/>
              </p:ext>
            </p:extLst>
          </p:nvPr>
        </p:nvGraphicFramePr>
        <p:xfrm>
          <a:off x="323528" y="1325562"/>
          <a:ext cx="8568952" cy="4911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16198" y="1398715"/>
            <a:ext cx="318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Real Measurement 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483768" y="4059649"/>
            <a:ext cx="6320790" cy="116955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Limits: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+mj-lt"/>
              </a:rPr>
              <a:t>Still nominal </a:t>
            </a:r>
            <a:r>
              <a:rPr lang="en-GB" sz="1400" dirty="0" smtClean="0">
                <a:latin typeface="Symbol" panose="05050102010706020507" pitchFamily="18" charset="2"/>
              </a:rPr>
              <a:t>b</a:t>
            </a:r>
            <a:r>
              <a:rPr lang="en-GB" sz="1400" dirty="0" smtClean="0">
                <a:latin typeface="+mj-lt"/>
              </a:rPr>
              <a:t> and dispersion (very close to nominal)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+mj-lt"/>
              </a:rPr>
              <a:t>Perfect </a:t>
            </a:r>
            <a:r>
              <a:rPr lang="en-GB" sz="1400" smtClean="0">
                <a:latin typeface="+mj-lt"/>
              </a:rPr>
              <a:t>Gaussian beam</a:t>
            </a:r>
            <a:endParaRPr lang="en-GB" sz="1400" dirty="0" smtClean="0">
              <a:latin typeface="+mj-lt"/>
            </a:endParaRPr>
          </a:p>
          <a:p>
            <a:endParaRPr lang="en-GB" sz="1400" dirty="0">
              <a:latin typeface="+mj-lt"/>
            </a:endParaRPr>
          </a:p>
          <a:p>
            <a:r>
              <a:rPr lang="en-GB" sz="1400" b="1" dirty="0" smtClean="0">
                <a:latin typeface="+mj-lt"/>
              </a:rPr>
              <a:t>Post LS1 operation: use reference loss maps for validation!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75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Additional new TCDI validation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99" y="2580014"/>
            <a:ext cx="8034676" cy="40173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03648" y="1630541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smtClean="0"/>
              <a:t>Calculate loss maps with Francesco’s pyCollimate code for each phase and compare expected/measured losses</a:t>
            </a:r>
            <a:endParaRPr lang="en-GB" sz="20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203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TCDI gap control (virtual </a:t>
            </a:r>
            <a:r>
              <a:rPr lang="el-GR"/>
              <a:t>β</a:t>
            </a:r>
            <a:r>
              <a:rPr lang="en-GB" smtClean="0"/>
              <a:t>*)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/>
              <a:t>Automatic check of TCDI gaps vs optics in TL</a:t>
            </a:r>
          </a:p>
          <a:p>
            <a:r>
              <a:rPr lang="en-GB" sz="2400"/>
              <a:t>For each optics</a:t>
            </a:r>
          </a:p>
          <a:p>
            <a:pPr lvl="1"/>
            <a:r>
              <a:rPr lang="en-GB" sz="2000"/>
              <a:t>Store all quad currents as critical settings in LSA</a:t>
            </a:r>
          </a:p>
          <a:p>
            <a:pPr lvl="1"/>
            <a:r>
              <a:rPr lang="en-GB" sz="2000"/>
              <a:t>Associate unique </a:t>
            </a:r>
            <a:r>
              <a:rPr lang="el-GR" sz="2000"/>
              <a:t>β</a:t>
            </a:r>
            <a:r>
              <a:rPr lang="en-GB" sz="2000"/>
              <a:t>*</a:t>
            </a:r>
          </a:p>
          <a:p>
            <a:r>
              <a:rPr lang="en-GB" sz="2400"/>
              <a:t>SIS compares for every cycle reference settings and published currents</a:t>
            </a:r>
          </a:p>
          <a:p>
            <a:r>
              <a:rPr lang="en-GB" sz="2400"/>
              <a:t>If current settings in tolerance publish virtual </a:t>
            </a:r>
            <a:r>
              <a:rPr lang="el-GR" sz="2400"/>
              <a:t>β</a:t>
            </a:r>
            <a:r>
              <a:rPr lang="en-GB" sz="2400"/>
              <a:t>* which is checked on TCDI side if in limit</a:t>
            </a:r>
          </a:p>
          <a:p>
            <a:r>
              <a:rPr lang="en-GB" sz="2400"/>
              <a:t>Needs about half a day of implementation for database and code</a:t>
            </a:r>
          </a:p>
          <a:p>
            <a:r>
              <a:rPr lang="en-GB" sz="2400"/>
              <a:t>Can be checked without beam during checkout</a:t>
            </a:r>
          </a:p>
          <a:p>
            <a:pPr lvl="1"/>
            <a:r>
              <a:rPr lang="en-GB" sz="2000"/>
              <a:t>Play </a:t>
            </a:r>
            <a:r>
              <a:rPr lang="en-GB" sz="2000" smtClean="0"/>
              <a:t>wrong cycle </a:t>
            </a:r>
            <a:endParaRPr lang="en-GB" sz="2000"/>
          </a:p>
          <a:p>
            <a:pPr lvl="1"/>
            <a:r>
              <a:rPr lang="en-GB" sz="2000"/>
              <a:t>Set wrong TCDI </a:t>
            </a:r>
            <a:r>
              <a:rPr lang="en-GB" sz="2000" smtClean="0"/>
              <a:t>gap</a:t>
            </a:r>
          </a:p>
          <a:p>
            <a:pPr lvl="1"/>
            <a:r>
              <a:rPr lang="en-GB" sz="2000" smtClean="0"/>
              <a:t>Set wrong quadrupole current</a:t>
            </a:r>
            <a:endParaRPr lang="en-GB" sz="2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453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MKI	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smtClean="0"/>
              <a:t>Vacuum interlock level</a:t>
            </a:r>
          </a:p>
          <a:p>
            <a:pPr lvl="1"/>
            <a:r>
              <a:rPr lang="en-GB" sz="2400" smtClean="0"/>
              <a:t>Within Vacuum controls for reasons of noise on the analog value</a:t>
            </a:r>
          </a:p>
          <a:p>
            <a:pPr lvl="1"/>
            <a:r>
              <a:rPr lang="en-GB" sz="2400" smtClean="0"/>
              <a:t>Vacuum controls sends digital value to MKI for interlocking</a:t>
            </a:r>
          </a:p>
          <a:p>
            <a:pPr lvl="1"/>
            <a:r>
              <a:rPr lang="en-GB" sz="2400" smtClean="0"/>
              <a:t>Envisage a ‘sign off’ procedure of the pressure level to be interlocked on</a:t>
            </a:r>
            <a:endParaRPr lang="en-GB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577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TDI validation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smtClean="0"/>
              <a:t>Measure attenuation</a:t>
            </a:r>
          </a:p>
          <a:p>
            <a:pPr lvl="1"/>
            <a:r>
              <a:rPr lang="en-GB" sz="2000" smtClean="0"/>
              <a:t>Record losses ds TDI for different impact parameters</a:t>
            </a:r>
          </a:p>
          <a:p>
            <a:pPr lvl="1"/>
            <a:r>
              <a:rPr lang="en-GB" sz="2000" smtClean="0"/>
              <a:t>Focus on most likely MKI failure of 10% miskick</a:t>
            </a:r>
          </a:p>
          <a:p>
            <a:pPr lvl="1"/>
            <a:r>
              <a:rPr lang="en-GB" sz="2000" smtClean="0"/>
              <a:t>Establish reference attenuation map </a:t>
            </a:r>
          </a:p>
          <a:p>
            <a:pPr lvl="2"/>
            <a:r>
              <a:rPr lang="en-GB" sz="1800" smtClean="0"/>
              <a:t>to be compared to after full beam impact</a:t>
            </a:r>
          </a:p>
          <a:p>
            <a:pPr lvl="2"/>
            <a:r>
              <a:rPr lang="en-GB" sz="1800"/>
              <a:t>t</a:t>
            </a:r>
            <a:r>
              <a:rPr lang="en-GB" sz="1800" smtClean="0"/>
              <a:t>o </a:t>
            </a:r>
            <a:r>
              <a:rPr lang="en-GB" sz="1800" smtClean="0"/>
              <a:t>be compared to in case of heating issues</a:t>
            </a:r>
          </a:p>
          <a:p>
            <a:pPr lvl="2"/>
            <a:endParaRPr lang="en-GB" sz="1800" smtClean="0"/>
          </a:p>
          <a:p>
            <a:r>
              <a:rPr lang="en-GB" sz="2400" smtClean="0"/>
              <a:t>Compare to simulated loss maps (Francesco’s pyCollimate results)</a:t>
            </a:r>
          </a:p>
          <a:p>
            <a:pPr lvl="1"/>
            <a:r>
              <a:rPr lang="en-GB" sz="2000" smtClean="0"/>
              <a:t>Also for TCLI</a:t>
            </a:r>
          </a:p>
          <a:p>
            <a:endParaRPr lang="en-GB" sz="1200" smtClean="0"/>
          </a:p>
          <a:p>
            <a:r>
              <a:rPr lang="en-GB" sz="2400" smtClean="0"/>
              <a:t>Verify TCP-TDI hierarchy (X-measurement)</a:t>
            </a:r>
          </a:p>
          <a:p>
            <a:pPr lvl="1"/>
            <a:r>
              <a:rPr lang="en-GB" sz="2000" smtClean="0"/>
              <a:t>Angle validation</a:t>
            </a:r>
            <a:endParaRPr lang="en-GB" sz="2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8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TDI monitoring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  <a:p>
            <a:r>
              <a:rPr lang="en-GB" smtClean="0"/>
              <a:t>To be checked continuously during the run</a:t>
            </a:r>
          </a:p>
          <a:p>
            <a:pPr lvl="1"/>
            <a:r>
              <a:rPr lang="en-GB" smtClean="0"/>
              <a:t>TDI Position drifts</a:t>
            </a:r>
          </a:p>
          <a:p>
            <a:pPr lvl="1"/>
            <a:r>
              <a:rPr lang="en-GB" smtClean="0"/>
              <a:t>TDI Temperature drifts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584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Energy Tracking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BETS already existed during Run I on beam dumping system</a:t>
            </a:r>
          </a:p>
          <a:p>
            <a:pPr lvl="1"/>
            <a:r>
              <a:rPr lang="en-US" sz="1800" dirty="0" smtClean="0"/>
              <a:t>Main Bends, 4 sectors</a:t>
            </a:r>
          </a:p>
          <a:p>
            <a:pPr lvl="1"/>
            <a:r>
              <a:rPr lang="en-US" sz="1800" dirty="0" smtClean="0"/>
              <a:t>MKD, MKB and MSD (dump and dilution kickers, dump septum)</a:t>
            </a:r>
          </a:p>
          <a:p>
            <a:pPr lvl="1"/>
            <a:r>
              <a:rPr lang="en-US" sz="1800" dirty="0" smtClean="0"/>
              <a:t>Q4 quadrupole L/R 6</a:t>
            </a:r>
          </a:p>
          <a:p>
            <a:r>
              <a:rPr lang="en-US" sz="2000" dirty="0" smtClean="0"/>
              <a:t>Run II: add similar system on</a:t>
            </a:r>
          </a:p>
          <a:p>
            <a:pPr lvl="1"/>
            <a:r>
              <a:rPr lang="en-US" sz="1800" dirty="0" smtClean="0"/>
              <a:t>MSI (injection septum)</a:t>
            </a:r>
          </a:p>
          <a:p>
            <a:pPr lvl="2"/>
            <a:r>
              <a:rPr lang="en-US" sz="1600" dirty="0" smtClean="0"/>
              <a:t>RMSI power converter has become an LHC type pc </a:t>
            </a:r>
            <a:r>
              <a:rPr lang="en-US" sz="1600" dirty="0" smtClean="0">
                <a:sym typeface="Wingdings" panose="05000000000000000000" pitchFamily="2" charset="2"/>
              </a:rPr>
              <a:t> ramp down</a:t>
            </a:r>
          </a:p>
          <a:p>
            <a:pPr lvl="2"/>
            <a:r>
              <a:rPr lang="en-US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These functions need to be defined as well together with OP, including degauss cycle to be applied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/>
              <a:t>TDI (Injection absorber)</a:t>
            </a:r>
          </a:p>
          <a:p>
            <a:pPr lvl="1"/>
            <a:r>
              <a:rPr lang="en-US" sz="1800" dirty="0" smtClean="0"/>
              <a:t>TCDQ (dump absorber)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755470" y="5229200"/>
            <a:ext cx="8641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See also </a:t>
            </a:r>
            <a:r>
              <a:rPr lang="en-US" sz="1600" dirty="0" smtClean="0"/>
              <a:t>MPP meeting 19/7/2013: </a:t>
            </a:r>
            <a:br>
              <a:rPr lang="en-US" sz="1600" dirty="0" smtClean="0"/>
            </a:b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</a:t>
            </a:r>
            <a:r>
              <a:rPr lang="en-US" sz="1600" dirty="0" smtClean="0">
                <a:hlinkClick r:id="rId2"/>
              </a:rPr>
              <a:t>lhc-mpwg.web.cern.ch/lhc-mpwg/MPP-Meetings/No79-19-07-2013/NVoumard_BETS%20on%20MSI%20TDI%20and%20TCDQ_v2.pptx</a:t>
            </a:r>
            <a:endParaRPr lang="en-US" sz="1600" dirty="0" smtClean="0"/>
          </a:p>
          <a:p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52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BETS transfer function for MSI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8150" y="1412748"/>
            <a:ext cx="8229600" cy="1008140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1800" dirty="0"/>
              <a:t>Change of transfer function to be done locally in the </a:t>
            </a:r>
            <a:r>
              <a:rPr lang="en-US" sz="1800" dirty="0" smtClean="0"/>
              <a:t>tunnel</a:t>
            </a:r>
          </a:p>
          <a:p>
            <a:pPr lvl="1"/>
            <a:r>
              <a:rPr lang="en-US" sz="1800" dirty="0" smtClean="0"/>
              <a:t>Transfer function to be checked by MCS</a:t>
            </a:r>
          </a:p>
          <a:p>
            <a:pPr lvl="1"/>
            <a:r>
              <a:rPr lang="en-US" sz="1800" dirty="0" smtClean="0"/>
              <a:t>Arming sequence for BETS on MSI not needed (standalone)</a:t>
            </a:r>
          </a:p>
          <a:p>
            <a:pPr lvl="1"/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52310"/>
            <a:ext cx="6264696" cy="3829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2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BETS on MSI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07" y="1197570"/>
            <a:ext cx="8229600" cy="5111750"/>
          </a:xfrm>
        </p:spPr>
        <p:txBody>
          <a:bodyPr/>
          <a:lstStyle/>
          <a:p>
            <a:r>
              <a:rPr lang="en-US" sz="2000" dirty="0" smtClean="0"/>
              <a:t>Description</a:t>
            </a:r>
          </a:p>
          <a:p>
            <a:pPr lvl="1"/>
            <a:r>
              <a:rPr lang="en-US" sz="1800" dirty="0" smtClean="0"/>
              <a:t>Works on absolute current</a:t>
            </a:r>
          </a:p>
          <a:p>
            <a:pPr lvl="1"/>
            <a:r>
              <a:rPr lang="en-US" sz="1800" dirty="0" err="1" smtClean="0"/>
              <a:t>Maskable</a:t>
            </a:r>
            <a:r>
              <a:rPr lang="en-US" sz="1800" dirty="0" smtClean="0"/>
              <a:t> interlock, connected to injection BIC</a:t>
            </a:r>
          </a:p>
          <a:p>
            <a:pPr lvl="1"/>
            <a:r>
              <a:rPr lang="en-US" sz="1800" dirty="0" smtClean="0"/>
              <a:t>Proposed tolerance 7 </a:t>
            </a:r>
            <a:r>
              <a:rPr lang="en-US" sz="1800" dirty="0" smtClean="0">
                <a:sym typeface="Symbol"/>
              </a:rPr>
              <a:t>rad  1 sigma oscillation = 5e-4 tolerance on the MSI current</a:t>
            </a:r>
          </a:p>
          <a:p>
            <a:r>
              <a:rPr lang="en-US" sz="2000" dirty="0" smtClean="0">
                <a:sym typeface="Symbol"/>
              </a:rPr>
              <a:t>Proposed procedure / actions:</a:t>
            </a:r>
          </a:p>
          <a:p>
            <a:pPr lvl="1"/>
            <a:r>
              <a:rPr lang="en-US" sz="1800" dirty="0" smtClean="0"/>
              <a:t>Preparation: </a:t>
            </a:r>
          </a:p>
          <a:p>
            <a:pPr lvl="2"/>
            <a:r>
              <a:rPr lang="en-US" sz="1600" dirty="0" smtClean="0"/>
              <a:t>Contact EPC and ask for current stability measurements (Hugues Thiesen)</a:t>
            </a:r>
          </a:p>
          <a:p>
            <a:pPr lvl="2"/>
            <a:r>
              <a:rPr lang="en-US" sz="1600" dirty="0" smtClean="0"/>
              <a:t>Set BETS transfer function to +/- 5e-4 relative error (Nicolas Voumard)</a:t>
            </a:r>
          </a:p>
          <a:p>
            <a:pPr lvl="2"/>
            <a:r>
              <a:rPr lang="en-US" sz="1600" dirty="0" smtClean="0"/>
              <a:t>Check we have rights to move the MSI current outside the above window</a:t>
            </a:r>
          </a:p>
          <a:p>
            <a:pPr lvl="3"/>
            <a:r>
              <a:rPr lang="en-US" sz="1400" dirty="0" smtClean="0"/>
              <a:t>MCS rights &amp; trim rights</a:t>
            </a:r>
          </a:p>
          <a:p>
            <a:pPr lvl="1"/>
            <a:r>
              <a:rPr lang="en-US" sz="1800" dirty="0" smtClean="0"/>
              <a:t>Test:</a:t>
            </a:r>
          </a:p>
          <a:p>
            <a:pPr lvl="2"/>
            <a:r>
              <a:rPr lang="en-US" sz="1600" dirty="0" smtClean="0"/>
              <a:t>Close Injection BIS loop with MSI at nominal current. Move current of MSI outside tolerance window both ways and check each time the BETS stops injection permit</a:t>
            </a:r>
          </a:p>
          <a:p>
            <a:pPr lvl="2"/>
            <a:r>
              <a:rPr lang="en-US" sz="1600" dirty="0" smtClean="0"/>
              <a:t>Change BETSIM to 452 GeV and check injection BETS stops injection permit</a:t>
            </a:r>
          </a:p>
          <a:p>
            <a:pPr lvl="2"/>
            <a:r>
              <a:rPr lang="en-US" sz="1600" dirty="0" smtClean="0"/>
              <a:t>Check if MCS reference not correct, cannot arm injection BIS</a:t>
            </a:r>
          </a:p>
          <a:p>
            <a:pPr lvl="1"/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1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BETS transfer function for TDI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68732"/>
            <a:ext cx="8229600" cy="1008140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1800" dirty="0" smtClean="0"/>
              <a:t>Change of transfer function to be done locally in the tunnel</a:t>
            </a:r>
          </a:p>
          <a:p>
            <a:pPr lvl="1"/>
            <a:r>
              <a:rPr lang="en-US" sz="1800" dirty="0" smtClean="0"/>
              <a:t>Transfer function to be checked by MCS</a:t>
            </a:r>
          </a:p>
          <a:p>
            <a:pPr lvl="1"/>
            <a:r>
              <a:rPr lang="en-US" sz="1800" dirty="0"/>
              <a:t>Arming sequence for BETS on </a:t>
            </a:r>
            <a:r>
              <a:rPr lang="en-US" sz="1800" dirty="0" smtClean="0"/>
              <a:t>TDI </a:t>
            </a:r>
            <a:r>
              <a:rPr lang="en-US" sz="1800" dirty="0"/>
              <a:t>not needed (standalone)</a:t>
            </a:r>
          </a:p>
          <a:p>
            <a:pPr lvl="1"/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509" y="2276755"/>
            <a:ext cx="7491519" cy="4176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31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Existing test list</a:t>
            </a:r>
          </a:p>
          <a:p>
            <a:r>
              <a:rPr lang="en-GB" smtClean="0"/>
              <a:t>Changes</a:t>
            </a:r>
          </a:p>
          <a:p>
            <a:pPr lvl="1"/>
            <a:r>
              <a:rPr lang="en-GB" smtClean="0"/>
              <a:t>TCDI validation - Transfer </a:t>
            </a:r>
            <a:r>
              <a:rPr lang="en-GB"/>
              <a:t>line loss maps</a:t>
            </a:r>
            <a:endParaRPr lang="en-GB" smtClean="0"/>
          </a:p>
          <a:p>
            <a:pPr lvl="1"/>
            <a:r>
              <a:rPr lang="en-GB" smtClean="0"/>
              <a:t>TCDI gap control – Virtual </a:t>
            </a:r>
            <a:r>
              <a:rPr lang="el-GR" smtClean="0"/>
              <a:t>β</a:t>
            </a:r>
            <a:r>
              <a:rPr lang="en-GB" smtClean="0"/>
              <a:t>*</a:t>
            </a:r>
          </a:p>
          <a:p>
            <a:pPr lvl="1"/>
            <a:r>
              <a:rPr lang="en-GB" smtClean="0"/>
              <a:t>MKI vacuum</a:t>
            </a:r>
          </a:p>
          <a:p>
            <a:pPr lvl="1"/>
            <a:r>
              <a:rPr lang="en-GB" smtClean="0"/>
              <a:t>TDI </a:t>
            </a:r>
            <a:r>
              <a:rPr lang="en-GB"/>
              <a:t>validation</a:t>
            </a:r>
          </a:p>
          <a:p>
            <a:pPr lvl="1"/>
            <a:r>
              <a:rPr lang="en-GB" smtClean="0"/>
              <a:t>BETS interlocks TDI/MSI/TCDQ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233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/>
              <a:t>BETS on TDI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645" y="1197570"/>
            <a:ext cx="8229600" cy="511175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Description</a:t>
            </a:r>
          </a:p>
          <a:p>
            <a:pPr lvl="1"/>
            <a:r>
              <a:rPr lang="en-US" sz="1800" dirty="0"/>
              <a:t>Works on </a:t>
            </a:r>
            <a:r>
              <a:rPr lang="en-US" sz="1800" dirty="0" smtClean="0"/>
              <a:t>gap between the two jaws</a:t>
            </a:r>
          </a:p>
          <a:p>
            <a:pPr lvl="2"/>
            <a:r>
              <a:rPr lang="en-US" sz="1600" dirty="0" smtClean="0"/>
              <a:t>To start with LVDT, 2016 on interferometry if all goes well</a:t>
            </a:r>
            <a:endParaRPr lang="en-US" sz="1600" dirty="0"/>
          </a:p>
          <a:p>
            <a:pPr lvl="1"/>
            <a:r>
              <a:rPr lang="en-US" sz="1800" dirty="0" err="1"/>
              <a:t>Maskable</a:t>
            </a:r>
            <a:r>
              <a:rPr lang="en-US" sz="1800" dirty="0"/>
              <a:t> interlock, connected to injection BIC</a:t>
            </a:r>
          </a:p>
          <a:p>
            <a:pPr lvl="1"/>
            <a:r>
              <a:rPr lang="en-US" sz="1800" dirty="0"/>
              <a:t>Proposed tolerance </a:t>
            </a:r>
            <a:r>
              <a:rPr lang="en-US" sz="1800" dirty="0" smtClean="0"/>
              <a:t>±</a:t>
            </a:r>
            <a:r>
              <a:rPr lang="en-US" sz="1800" dirty="0" smtClean="0">
                <a:sym typeface="Symbol"/>
              </a:rPr>
              <a:t>1 sigma, about </a:t>
            </a:r>
            <a:r>
              <a:rPr lang="en-US" sz="1800" dirty="0"/>
              <a:t>± </a:t>
            </a:r>
            <a:r>
              <a:rPr lang="en-US" sz="1800" smtClean="0">
                <a:sym typeface="Symbol"/>
              </a:rPr>
              <a:t>0.6 mm</a:t>
            </a:r>
          </a:p>
          <a:p>
            <a:pPr lvl="1"/>
            <a:endParaRPr lang="en-US" sz="1800" dirty="0">
              <a:sym typeface="Symbol"/>
            </a:endParaRPr>
          </a:p>
          <a:p>
            <a:r>
              <a:rPr lang="en-US" sz="2000" dirty="0" smtClean="0">
                <a:sym typeface="Symbol"/>
              </a:rPr>
              <a:t>Proposed </a:t>
            </a:r>
            <a:r>
              <a:rPr lang="en-US" sz="2000" dirty="0">
                <a:sym typeface="Symbol"/>
              </a:rPr>
              <a:t>procedure / actions:</a:t>
            </a:r>
          </a:p>
          <a:p>
            <a:pPr lvl="1"/>
            <a:r>
              <a:rPr lang="en-US" sz="1800" dirty="0"/>
              <a:t>Preparation: </a:t>
            </a:r>
          </a:p>
          <a:p>
            <a:pPr lvl="2"/>
            <a:r>
              <a:rPr lang="en-US" sz="1600" dirty="0" smtClean="0"/>
              <a:t>Check stability of LVDT / interferometry gap measurement</a:t>
            </a:r>
          </a:p>
          <a:p>
            <a:pPr lvl="2"/>
            <a:r>
              <a:rPr lang="en-US" sz="1600" dirty="0" smtClean="0"/>
              <a:t>Set </a:t>
            </a:r>
            <a:r>
              <a:rPr lang="en-US" sz="1600" dirty="0"/>
              <a:t>new BETS interlock window +/- </a:t>
            </a:r>
            <a:r>
              <a:rPr lang="en-US" sz="1600" dirty="0" smtClean="0"/>
              <a:t>0.6 mm (Nicolas </a:t>
            </a:r>
            <a:r>
              <a:rPr lang="en-US" sz="1600" dirty="0"/>
              <a:t>Voumard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Check energy limit used (+/-  1 GeV)</a:t>
            </a:r>
            <a:endParaRPr lang="en-US" sz="1600" dirty="0"/>
          </a:p>
          <a:p>
            <a:pPr lvl="2"/>
            <a:r>
              <a:rPr lang="en-US" sz="1600" dirty="0"/>
              <a:t>Check we have rights to move the </a:t>
            </a:r>
            <a:r>
              <a:rPr lang="en-US" sz="1600" dirty="0" smtClean="0"/>
              <a:t>TDI (collimator role &amp; MCS for BETS)</a:t>
            </a:r>
            <a:endParaRPr lang="en-US" sz="1600" dirty="0"/>
          </a:p>
          <a:p>
            <a:pPr lvl="1"/>
            <a:r>
              <a:rPr lang="en-US" sz="1800" dirty="0"/>
              <a:t>Test:</a:t>
            </a:r>
          </a:p>
          <a:p>
            <a:pPr lvl="2"/>
            <a:r>
              <a:rPr lang="en-US" sz="1600" dirty="0"/>
              <a:t>Close Injection BIS loop with </a:t>
            </a:r>
            <a:r>
              <a:rPr lang="en-US" sz="1600" dirty="0" smtClean="0"/>
              <a:t>TDI at nominal position. </a:t>
            </a:r>
            <a:r>
              <a:rPr lang="en-US" sz="1600" dirty="0"/>
              <a:t>Move current </a:t>
            </a:r>
            <a:r>
              <a:rPr lang="en-US" sz="1600" dirty="0" smtClean="0"/>
              <a:t>TDI position outside </a:t>
            </a:r>
            <a:r>
              <a:rPr lang="en-US" sz="1600" dirty="0"/>
              <a:t>tolerance window </a:t>
            </a:r>
            <a:r>
              <a:rPr lang="en-US" sz="1600" dirty="0" smtClean="0"/>
              <a:t>by moving first one jaw and then repeat with other jaw, check </a:t>
            </a:r>
            <a:r>
              <a:rPr lang="en-US" sz="1600" dirty="0"/>
              <a:t>each time the BETS stops injection </a:t>
            </a:r>
            <a:r>
              <a:rPr lang="en-US" sz="1600" dirty="0" smtClean="0"/>
              <a:t>permit</a:t>
            </a:r>
          </a:p>
          <a:p>
            <a:pPr lvl="2"/>
            <a:r>
              <a:rPr lang="en-US" sz="1600" dirty="0" smtClean="0"/>
              <a:t>Set BETSIM to 452 GeV and check one cannot inject</a:t>
            </a:r>
          </a:p>
          <a:p>
            <a:pPr lvl="2"/>
            <a:r>
              <a:rPr lang="en-US" sz="1600" dirty="0" smtClean="0"/>
              <a:t>Check if MCS </a:t>
            </a:r>
            <a:r>
              <a:rPr lang="en-US" sz="1600" dirty="0"/>
              <a:t>reference not correct</a:t>
            </a:r>
            <a:r>
              <a:rPr lang="en-US" sz="1600" dirty="0" smtClean="0"/>
              <a:t>, cannot arm injection BIS</a:t>
            </a:r>
            <a:endParaRPr lang="en-US" sz="1600" dirty="0"/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7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510" y="1772770"/>
            <a:ext cx="7056980" cy="465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TCDQ transfer function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427984" y="1988840"/>
            <a:ext cx="4392488" cy="144016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sz="1800" dirty="0" smtClean="0"/>
              <a:t>Change </a:t>
            </a:r>
            <a:r>
              <a:rPr lang="en-US" sz="1800" dirty="0"/>
              <a:t>of transfer function to be done locally in the tunnel</a:t>
            </a:r>
          </a:p>
          <a:p>
            <a:pPr lvl="1"/>
            <a:r>
              <a:rPr lang="en-US" sz="1800" dirty="0" smtClean="0"/>
              <a:t>Transfer function to be placed in MCS</a:t>
            </a:r>
          </a:p>
          <a:p>
            <a:pPr lvl="1"/>
            <a:r>
              <a:rPr lang="en-US" sz="1800" dirty="0" smtClean="0"/>
              <a:t>BETS on TCDQ needed during the arming sequence of the LBDS</a:t>
            </a:r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83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BETS on TCDQ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95420" y="1341586"/>
            <a:ext cx="8229600" cy="5039742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Description</a:t>
            </a:r>
          </a:p>
          <a:p>
            <a:pPr lvl="1"/>
            <a:r>
              <a:rPr lang="en-US" sz="1800" dirty="0"/>
              <a:t>Works on </a:t>
            </a:r>
            <a:r>
              <a:rPr lang="en-US" sz="1800" dirty="0" smtClean="0"/>
              <a:t>absolute position of upstream and downstream side of jaw</a:t>
            </a:r>
          </a:p>
          <a:p>
            <a:pPr lvl="1"/>
            <a:r>
              <a:rPr lang="en-US" sz="1800" smtClean="0"/>
              <a:t>Maskable </a:t>
            </a:r>
            <a:r>
              <a:rPr lang="en-US" sz="1800" dirty="0" smtClean="0"/>
              <a:t>interlock to BIS in point 6</a:t>
            </a:r>
            <a:endParaRPr lang="en-US" sz="1800" dirty="0"/>
          </a:p>
          <a:p>
            <a:pPr lvl="1"/>
            <a:r>
              <a:rPr lang="en-US" sz="1800" dirty="0"/>
              <a:t>Proposed tolerance </a:t>
            </a:r>
            <a:r>
              <a:rPr lang="en-US" sz="1800" dirty="0" smtClean="0"/>
              <a:t>±</a:t>
            </a:r>
            <a:r>
              <a:rPr lang="en-US" sz="1800" dirty="0" smtClean="0">
                <a:sym typeface="Symbol"/>
              </a:rPr>
              <a:t>1 sigma, about </a:t>
            </a:r>
            <a:r>
              <a:rPr lang="en-US" sz="1800" dirty="0"/>
              <a:t>± </a:t>
            </a:r>
            <a:r>
              <a:rPr lang="en-US" sz="1800" dirty="0" smtClean="0">
                <a:sym typeface="Symbol"/>
              </a:rPr>
              <a:t>0.XXX mm </a:t>
            </a:r>
            <a:r>
              <a:rPr lang="en-US" sz="1800" dirty="0" smtClean="0">
                <a:sym typeface="Wingdings" panose="05000000000000000000" pitchFamily="2" charset="2"/>
              </a:rPr>
              <a:t> to be determined</a:t>
            </a:r>
            <a:endParaRPr lang="en-US" sz="1800" dirty="0">
              <a:sym typeface="Symbol"/>
            </a:endParaRPr>
          </a:p>
          <a:p>
            <a:r>
              <a:rPr lang="en-US" sz="2000" dirty="0" smtClean="0">
                <a:sym typeface="Symbol"/>
              </a:rPr>
              <a:t>Proposed </a:t>
            </a:r>
            <a:r>
              <a:rPr lang="en-US" sz="2000" dirty="0">
                <a:sym typeface="Symbol"/>
              </a:rPr>
              <a:t>procedure / actions:</a:t>
            </a:r>
          </a:p>
          <a:p>
            <a:pPr lvl="1"/>
            <a:r>
              <a:rPr lang="en-US" sz="1800" dirty="0"/>
              <a:t>Preparation: </a:t>
            </a:r>
          </a:p>
          <a:p>
            <a:pPr lvl="2"/>
            <a:r>
              <a:rPr lang="en-US" sz="1600" dirty="0" smtClean="0"/>
              <a:t>Check stability position readings up and downstream </a:t>
            </a:r>
          </a:p>
          <a:p>
            <a:pPr lvl="2"/>
            <a:r>
              <a:rPr lang="en-US" sz="1600" dirty="0" smtClean="0"/>
              <a:t>Set </a:t>
            </a:r>
            <a:r>
              <a:rPr lang="en-US" sz="1600" dirty="0"/>
              <a:t>new BETS interlock </a:t>
            </a:r>
            <a:r>
              <a:rPr lang="en-US" sz="1600" dirty="0" smtClean="0"/>
              <a:t>function +/- 0.XXX mm around ‘random’ reference function for up and downstream position (Nicolas </a:t>
            </a:r>
            <a:r>
              <a:rPr lang="en-US" sz="1600" dirty="0"/>
              <a:t>Voumard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Check </a:t>
            </a:r>
            <a:r>
              <a:rPr lang="en-US" sz="1600" dirty="0"/>
              <a:t>we have rights to move the </a:t>
            </a:r>
            <a:r>
              <a:rPr lang="en-US" sz="1600" dirty="0" smtClean="0"/>
              <a:t>TCDQ (collimator role &amp; MCS for BETS)</a:t>
            </a:r>
            <a:endParaRPr lang="en-US" sz="1600" dirty="0"/>
          </a:p>
          <a:p>
            <a:pPr lvl="1"/>
            <a:r>
              <a:rPr lang="en-US" sz="1800" dirty="0"/>
              <a:t>Test:</a:t>
            </a:r>
          </a:p>
          <a:p>
            <a:pPr lvl="2"/>
            <a:r>
              <a:rPr lang="en-US" sz="1600" dirty="0" smtClean="0"/>
              <a:t>At injection energy move TCDQ upstream outside tolerance window and check that interlock is generated. Repeat for downstream part of jaw.</a:t>
            </a:r>
          </a:p>
          <a:p>
            <a:pPr lvl="2"/>
            <a:r>
              <a:rPr lang="en-US" sz="1600" dirty="0" smtClean="0"/>
              <a:t>Repeat for both jaws at 6.5 </a:t>
            </a:r>
            <a:r>
              <a:rPr lang="en-US" sz="1600" dirty="0" err="1" smtClean="0"/>
              <a:t>TeV</a:t>
            </a:r>
            <a:r>
              <a:rPr lang="en-US" sz="1600" dirty="0" smtClean="0"/>
              <a:t> beam energy (real or BETSIM)</a:t>
            </a:r>
          </a:p>
          <a:p>
            <a:pPr lvl="2"/>
            <a:r>
              <a:rPr lang="en-US" sz="1600" dirty="0" smtClean="0"/>
              <a:t>Modify TCDQ ramp function so that requested position of one jaw is 2 x tolerance at 3 </a:t>
            </a:r>
            <a:r>
              <a:rPr lang="en-US" sz="1600" dirty="0" err="1" smtClean="0"/>
              <a:t>TeV</a:t>
            </a:r>
            <a:r>
              <a:rPr lang="en-US" sz="1600" dirty="0" smtClean="0"/>
              <a:t>, perform energy ramp (with nominal machine if available or with BETSIM) and check interlock is generated.</a:t>
            </a:r>
          </a:p>
          <a:p>
            <a:pPr lvl="2"/>
            <a:r>
              <a:rPr lang="en-US" sz="1600" dirty="0" smtClean="0"/>
              <a:t>Check if MCS reference not correct, cannot </a:t>
            </a:r>
            <a:r>
              <a:rPr lang="en-US" sz="1600" smtClean="0"/>
              <a:t>close BIS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06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800" smtClean="0"/>
              <a:t>Quite some modified or new HW (Realignment, MKI, TDI, BETS)</a:t>
            </a:r>
          </a:p>
          <a:p>
            <a:pPr lvl="1"/>
            <a:r>
              <a:rPr lang="en-GB" sz="2400" smtClean="0"/>
              <a:t>Existing tests remain essential</a:t>
            </a:r>
          </a:p>
          <a:p>
            <a:pPr lvl="1"/>
            <a:endParaRPr lang="en-GB" sz="2000" smtClean="0"/>
          </a:p>
          <a:p>
            <a:r>
              <a:rPr lang="en-GB" sz="2800" smtClean="0"/>
              <a:t>Additional tests</a:t>
            </a:r>
          </a:p>
          <a:p>
            <a:pPr lvl="1"/>
            <a:r>
              <a:rPr lang="en-GB" sz="2400" smtClean="0"/>
              <a:t>TCDI alignment automatised</a:t>
            </a:r>
          </a:p>
          <a:p>
            <a:pPr lvl="1"/>
            <a:r>
              <a:rPr lang="en-GB" sz="2400" smtClean="0"/>
              <a:t>TCDI/TDI protection validation by loss maps – transparent in beam time</a:t>
            </a:r>
          </a:p>
          <a:p>
            <a:pPr lvl="1"/>
            <a:r>
              <a:rPr lang="en-GB" sz="2400" smtClean="0"/>
              <a:t>TDI attenuation, hierarchy – extra beam time for X measurement required</a:t>
            </a:r>
          </a:p>
          <a:p>
            <a:pPr lvl="1"/>
            <a:r>
              <a:rPr lang="en-GB" sz="2400" smtClean="0"/>
              <a:t>TCDI gap control – without beam</a:t>
            </a:r>
          </a:p>
          <a:p>
            <a:pPr lvl="1"/>
            <a:r>
              <a:rPr lang="en-GB" sz="2400" smtClean="0"/>
              <a:t>MKI vacuum interlock level – sign off</a:t>
            </a:r>
          </a:p>
          <a:p>
            <a:pPr lvl="1"/>
            <a:r>
              <a:rPr lang="en-GB" sz="2400" smtClean="0"/>
              <a:t>BETS tests for MSI, TDI, TCDQ – without beam</a:t>
            </a:r>
            <a:endParaRPr lang="en-GB" sz="2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923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Existing test list</a:t>
            </a:r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340768"/>
            <a:ext cx="1822385" cy="534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4791248" cy="419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6228184" y="2636912"/>
            <a:ext cx="165618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300192" y="5301208"/>
            <a:ext cx="1656184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254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6" descr="http://www.springerimages.com/img/Images/Springer/PUB=Springer_Netherlands-Dordrecht/JOU=10686/VOL=2009.25/ISU=1-3/ART=2009_9151/MediaObjects/MEDIUM_10686_2009_9151_Fig2_HTML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9671" r="-90" b="2521"/>
          <a:stretch/>
        </p:blipFill>
        <p:spPr bwMode="auto">
          <a:xfrm rot="16200000">
            <a:off x="5556355" y="1045055"/>
            <a:ext cx="2157064" cy="222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TCDI Alignment Procedure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18529" y="1526163"/>
            <a:ext cx="3495722" cy="814425"/>
            <a:chOff x="1462993" y="2082784"/>
            <a:chExt cx="5429069" cy="1387862"/>
          </a:xfrm>
        </p:grpSpPr>
        <p:grpSp>
          <p:nvGrpSpPr>
            <p:cNvPr id="22" name="Group 21"/>
            <p:cNvGrpSpPr/>
            <p:nvPr/>
          </p:nvGrpSpPr>
          <p:grpSpPr>
            <a:xfrm>
              <a:off x="1462993" y="2082784"/>
              <a:ext cx="5429069" cy="1387862"/>
              <a:chOff x="229681" y="2082784"/>
              <a:chExt cx="5429069" cy="1387862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229681" y="2285668"/>
                <a:ext cx="4707372" cy="1184978"/>
                <a:chOff x="637261" y="1638545"/>
                <a:chExt cx="4707372" cy="1888844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2253409" y="1942411"/>
                  <a:ext cx="1998921" cy="12755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45000">
                      <a:srgbClr val="FF0000"/>
                    </a:gs>
                    <a:gs pos="70000">
                      <a:srgbClr val="FFC000"/>
                    </a:gs>
                    <a:gs pos="100000">
                      <a:srgbClr val="FFFF00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cxnSp>
              <p:nvCxnSpPr>
                <p:cNvPr id="9" name="Straight Arrow Connector 8"/>
                <p:cNvCxnSpPr/>
                <p:nvPr/>
              </p:nvCxnSpPr>
              <p:spPr>
                <a:xfrm flipV="1">
                  <a:off x="637261" y="2580166"/>
                  <a:ext cx="4707372" cy="1"/>
                </a:xfrm>
                <a:prstGeom prst="straightConnector1">
                  <a:avLst/>
                </a:prstGeom>
                <a:ln w="9525">
                  <a:solidFill>
                    <a:schemeClr val="accent3">
                      <a:lumMod val="75000"/>
                    </a:schemeClr>
                  </a:solidFill>
                  <a:prstDash val="sysDash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Rectangle 9"/>
                <p:cNvSpPr/>
                <p:nvPr/>
              </p:nvSpPr>
              <p:spPr>
                <a:xfrm>
                  <a:off x="2044649" y="1638545"/>
                  <a:ext cx="2523460" cy="28353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2044649" y="3243855"/>
                  <a:ext cx="2523460" cy="28353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3263851" y="1922081"/>
                  <a:ext cx="0" cy="631220"/>
                </a:xfrm>
                <a:prstGeom prst="straightConnector1">
                  <a:avLst/>
                </a:prstGeom>
                <a:ln w="9525">
                  <a:solidFill>
                    <a:srgbClr val="104282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3270939" y="2569536"/>
                  <a:ext cx="0" cy="631220"/>
                </a:xfrm>
                <a:prstGeom prst="straightConnector1">
                  <a:avLst/>
                </a:prstGeom>
                <a:ln w="9525">
                  <a:solidFill>
                    <a:srgbClr val="104282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3263851" y="1889692"/>
                  <a:ext cx="744279" cy="8418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50" dirty="0" smtClean="0">
                      <a:solidFill>
                        <a:schemeClr val="accent6"/>
                      </a:solidFill>
                    </a:rPr>
                    <a:t>4.5</a:t>
                  </a:r>
                  <a:r>
                    <a:rPr lang="en-GB" sz="1050" dirty="0" smtClean="0">
                      <a:solidFill>
                        <a:schemeClr val="accent6"/>
                      </a:solidFill>
                      <a:latin typeface="Symbol" panose="05050102010706020507" pitchFamily="18" charset="2"/>
                    </a:rPr>
                    <a:t>s</a:t>
                  </a:r>
                  <a:endParaRPr lang="en-GB" sz="1050" dirty="0">
                    <a:solidFill>
                      <a:schemeClr val="accent6"/>
                    </a:solidFill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3267044" y="2479572"/>
                  <a:ext cx="744279" cy="8418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50" dirty="0" smtClean="0">
                      <a:solidFill>
                        <a:schemeClr val="accent6"/>
                      </a:solidFill>
                    </a:rPr>
                    <a:t>4.5</a:t>
                  </a:r>
                  <a:r>
                    <a:rPr lang="en-GB" sz="1050" dirty="0" smtClean="0">
                      <a:solidFill>
                        <a:schemeClr val="accent6"/>
                      </a:solidFill>
                      <a:latin typeface="Symbol" panose="05050102010706020507" pitchFamily="18" charset="2"/>
                    </a:rPr>
                    <a:t>s</a:t>
                  </a:r>
                  <a:endParaRPr lang="en-GB" sz="1050" dirty="0">
                    <a:solidFill>
                      <a:schemeClr val="accent6"/>
                    </a:solidFill>
                    <a:latin typeface="Symbol" panose="05050102010706020507" pitchFamily="18" charset="2"/>
                  </a:endParaRPr>
                </a:p>
              </p:txBody>
            </p:sp>
          </p:grpSp>
          <p:sp>
            <p:nvSpPr>
              <p:cNvPr id="27" name="Rectangle 26"/>
              <p:cNvSpPr/>
              <p:nvPr/>
            </p:nvSpPr>
            <p:spPr>
              <a:xfrm>
                <a:off x="4903744" y="2082784"/>
                <a:ext cx="755006" cy="262269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 smtClean="0">
                    <a:solidFill>
                      <a:sysClr val="windowText" lastClr="000000"/>
                    </a:solidFill>
                  </a:rPr>
                  <a:t>BLM</a:t>
                </a:r>
                <a:endParaRPr lang="en-GB" sz="1050" dirty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29" name="Picture 2" descr="Gaussia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1647485" y="2314177"/>
              <a:ext cx="1049354" cy="1111108"/>
            </a:xfrm>
            <a:prstGeom prst="rect">
              <a:avLst/>
            </a:prstGeom>
            <a:noFill/>
          </p:spPr>
        </p:pic>
      </p:grpSp>
      <p:grpSp>
        <p:nvGrpSpPr>
          <p:cNvPr id="23" name="Group 22"/>
          <p:cNvGrpSpPr/>
          <p:nvPr/>
        </p:nvGrpSpPr>
        <p:grpSpPr>
          <a:xfrm>
            <a:off x="4162616" y="1526172"/>
            <a:ext cx="3495722" cy="769692"/>
            <a:chOff x="1462993" y="2082784"/>
            <a:chExt cx="5429069" cy="1311624"/>
          </a:xfrm>
        </p:grpSpPr>
        <p:grpSp>
          <p:nvGrpSpPr>
            <p:cNvPr id="24" name="Group 23"/>
            <p:cNvGrpSpPr/>
            <p:nvPr/>
          </p:nvGrpSpPr>
          <p:grpSpPr>
            <a:xfrm>
              <a:off x="1462993" y="2082784"/>
              <a:ext cx="5429069" cy="1213353"/>
              <a:chOff x="229681" y="2082784"/>
              <a:chExt cx="5429069" cy="1213353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229681" y="2111158"/>
                <a:ext cx="4707372" cy="1184979"/>
                <a:chOff x="637261" y="1360365"/>
                <a:chExt cx="4707372" cy="1888844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2253409" y="1942411"/>
                  <a:ext cx="1998921" cy="12755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45000">
                      <a:srgbClr val="FF0000"/>
                    </a:gs>
                    <a:gs pos="70000">
                      <a:srgbClr val="FFC000"/>
                    </a:gs>
                    <a:gs pos="100000">
                      <a:srgbClr val="FFFF00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cxnSp>
              <p:nvCxnSpPr>
                <p:cNvPr id="31" name="Straight Arrow Connector 30"/>
                <p:cNvCxnSpPr/>
                <p:nvPr/>
              </p:nvCxnSpPr>
              <p:spPr>
                <a:xfrm flipV="1">
                  <a:off x="637261" y="2580166"/>
                  <a:ext cx="4707372" cy="1"/>
                </a:xfrm>
                <a:prstGeom prst="straightConnector1">
                  <a:avLst/>
                </a:prstGeom>
                <a:ln w="9525">
                  <a:solidFill>
                    <a:schemeClr val="accent3">
                      <a:lumMod val="75000"/>
                    </a:schemeClr>
                  </a:solidFill>
                  <a:prstDash val="sysDash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044649" y="1360365"/>
                  <a:ext cx="2523460" cy="283533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2044649" y="2965676"/>
                  <a:ext cx="2523460" cy="283533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3263852" y="1643898"/>
                  <a:ext cx="0" cy="631214"/>
                </a:xfrm>
                <a:prstGeom prst="straightConnector1">
                  <a:avLst/>
                </a:prstGeom>
                <a:ln w="9525">
                  <a:solidFill>
                    <a:srgbClr val="104282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3270940" y="2291352"/>
                  <a:ext cx="0" cy="631214"/>
                </a:xfrm>
                <a:prstGeom prst="straightConnector1">
                  <a:avLst/>
                </a:prstGeom>
                <a:ln w="9525">
                  <a:solidFill>
                    <a:srgbClr val="104282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3263852" y="1611512"/>
                  <a:ext cx="744279" cy="8418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50" dirty="0" smtClean="0">
                      <a:solidFill>
                        <a:schemeClr val="accent6"/>
                      </a:solidFill>
                    </a:rPr>
                    <a:t>4.5</a:t>
                  </a:r>
                  <a:r>
                    <a:rPr lang="en-GB" sz="1050" dirty="0" smtClean="0">
                      <a:solidFill>
                        <a:schemeClr val="accent6"/>
                      </a:solidFill>
                      <a:latin typeface="Symbol" panose="05050102010706020507" pitchFamily="18" charset="2"/>
                    </a:rPr>
                    <a:t>s</a:t>
                  </a:r>
                  <a:endParaRPr lang="en-GB" sz="1050" dirty="0">
                    <a:solidFill>
                      <a:schemeClr val="accent6"/>
                    </a:solidFill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3267045" y="2201394"/>
                  <a:ext cx="744279" cy="8418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50" dirty="0" smtClean="0">
                      <a:solidFill>
                        <a:schemeClr val="accent6"/>
                      </a:solidFill>
                    </a:rPr>
                    <a:t>4.5</a:t>
                  </a:r>
                  <a:r>
                    <a:rPr lang="en-GB" sz="1050" dirty="0" smtClean="0">
                      <a:solidFill>
                        <a:schemeClr val="accent6"/>
                      </a:solidFill>
                      <a:latin typeface="Symbol" panose="05050102010706020507" pitchFamily="18" charset="2"/>
                    </a:rPr>
                    <a:t>s</a:t>
                  </a:r>
                  <a:endParaRPr lang="en-GB" sz="1050" dirty="0">
                    <a:solidFill>
                      <a:schemeClr val="accent6"/>
                    </a:solidFill>
                    <a:latin typeface="Symbol" panose="05050102010706020507" pitchFamily="18" charset="2"/>
                  </a:endParaRPr>
                </a:p>
              </p:txBody>
            </p:sp>
          </p:grpSp>
          <p:sp>
            <p:nvSpPr>
              <p:cNvPr id="28" name="Rectangle 27"/>
              <p:cNvSpPr/>
              <p:nvPr/>
            </p:nvSpPr>
            <p:spPr>
              <a:xfrm>
                <a:off x="4903744" y="2082784"/>
                <a:ext cx="755006" cy="262269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 smtClean="0">
                    <a:solidFill>
                      <a:sysClr val="windowText" lastClr="000000"/>
                    </a:solidFill>
                  </a:rPr>
                  <a:t>BLM</a:t>
                </a:r>
                <a:endParaRPr lang="en-GB" sz="1050" dirty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25" name="Picture 2" descr="Gaussia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5400000">
              <a:off x="1647485" y="2314177"/>
              <a:ext cx="1049354" cy="1111108"/>
            </a:xfrm>
            <a:prstGeom prst="rect">
              <a:avLst/>
            </a:prstGeom>
            <a:noFill/>
          </p:spPr>
        </p:pic>
      </p:grpSp>
      <p:sp>
        <p:nvSpPr>
          <p:cNvPr id="42" name="Left Arrow 41"/>
          <p:cNvSpPr/>
          <p:nvPr/>
        </p:nvSpPr>
        <p:spPr>
          <a:xfrm rot="5400000" flipV="1">
            <a:off x="5663247" y="2363438"/>
            <a:ext cx="381696" cy="131674"/>
          </a:xfrm>
          <a:prstGeom prst="leftArrow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Left Arrow 39"/>
          <p:cNvSpPr/>
          <p:nvPr/>
        </p:nvSpPr>
        <p:spPr>
          <a:xfrm flipH="1">
            <a:off x="6778845" y="4052619"/>
            <a:ext cx="636422" cy="131673"/>
          </a:xfrm>
          <a:prstGeom prst="leftArrow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30498" y="2720850"/>
            <a:ext cx="37660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Set up TCDI jaws at ± 4.5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around reference trajectory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Pilot beam (5E9 </a:t>
            </a:r>
            <a:r>
              <a:rPr lang="en-GB" dirty="0" smtClean="0">
                <a:sym typeface="Wingdings" panose="05000000000000000000" pitchFamily="2" charset="2"/>
              </a:rPr>
              <a:t></a:t>
            </a:r>
            <a:r>
              <a:rPr lang="en-GB" dirty="0" smtClean="0"/>
              <a:t> 1E10) in </a:t>
            </a:r>
            <a:r>
              <a:rPr lang="en-GB" dirty="0" err="1" smtClean="0"/>
              <a:t>Inject&amp;Dump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Move one TCDI jaw, keeping gap fixed, into the beam with 0.5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steps </a:t>
            </a:r>
            <a:r>
              <a:rPr lang="en-GB" dirty="0" smtClean="0">
                <a:sym typeface="Wingdings" panose="05000000000000000000" pitchFamily="2" charset="2"/>
              </a:rPr>
              <a:t> beam  BLM losses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 next step</a:t>
            </a:r>
            <a:r>
              <a:rPr lang="en-GB" dirty="0" smtClean="0"/>
              <a:t> 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Repeat with other jaw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615798" y="1759911"/>
            <a:ext cx="1550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Reference trajectory</a:t>
            </a:r>
            <a:endParaRPr lang="en-GB" sz="1200" dirty="0"/>
          </a:p>
        </p:txBody>
      </p:sp>
      <p:graphicFrame>
        <p:nvGraphicFramePr>
          <p:cNvPr id="41" name="Chart 40"/>
          <p:cNvGraphicFramePr>
            <a:graphicFrameLocks/>
          </p:cNvGraphicFramePr>
          <p:nvPr>
            <p:extLst/>
          </p:nvPr>
        </p:nvGraphicFramePr>
        <p:xfrm>
          <a:off x="4235667" y="3101136"/>
          <a:ext cx="4448387" cy="2631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4522099" y="5761952"/>
            <a:ext cx="2772462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Beam Centre = -0.243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23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/>
              <a:t>TCDI Alignment Procedure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067" y="1265530"/>
            <a:ext cx="4972734" cy="3482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" y="1389888"/>
            <a:ext cx="35844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Automatic JAVA-tool: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Send command to move collimator jaws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Check beam extraction from SPS into TL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Record BLM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If no beam extracted </a:t>
            </a:r>
            <a:r>
              <a:rPr lang="en-GB" dirty="0" smtClean="0">
                <a:sym typeface="Wingdings" panose="05000000000000000000" pitchFamily="2" charset="2"/>
              </a:rPr>
              <a:t> wait for next shot before moving collimator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Perform the data analysis: beam centre!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Possible sending beam centre position to LHC “TRIM” application (operational settings)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958" y="3160166"/>
            <a:ext cx="4313026" cy="346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89769" y="1360628"/>
            <a:ext cx="11228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Y. Le </a:t>
            </a:r>
            <a:r>
              <a:rPr lang="en-GB" sz="1100" dirty="0" err="1"/>
              <a:t>B</a:t>
            </a:r>
            <a:r>
              <a:rPr lang="en-GB" sz="1100" dirty="0" err="1" smtClean="0"/>
              <a:t>orgne</a:t>
            </a:r>
            <a:endParaRPr lang="en-GB" sz="11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74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751679"/>
            <a:ext cx="6792274" cy="3552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/>
              <a:t>TCDI Setup Validation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56616" y="1268760"/>
            <a:ext cx="83119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All </a:t>
            </a:r>
            <a:r>
              <a:rPr lang="en-GB" dirty="0"/>
              <a:t>collimators at </a:t>
            </a:r>
            <a:r>
              <a:rPr lang="en-GB" dirty="0" smtClean="0"/>
              <a:t>4.5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baseline="-25000" dirty="0" smtClean="0">
                <a:latin typeface="+mj-lt"/>
              </a:rPr>
              <a:t> </a:t>
            </a:r>
            <a:r>
              <a:rPr lang="en-GB" dirty="0" smtClean="0">
                <a:latin typeface="+mj-lt"/>
              </a:rPr>
              <a:t>(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 smtClean="0">
                <a:latin typeface="+mj-lt"/>
              </a:rPr>
              <a:t> calculated for nominal </a:t>
            </a:r>
            <a:r>
              <a:rPr lang="en-GB" dirty="0" err="1" smtClean="0">
                <a:latin typeface="+mj-lt"/>
              </a:rPr>
              <a:t>emittance</a:t>
            </a:r>
            <a:r>
              <a:rPr lang="en-GB" dirty="0" smtClean="0">
                <a:latin typeface="+mj-lt"/>
              </a:rPr>
              <a:t> and </a:t>
            </a:r>
            <a:r>
              <a:rPr lang="en-GB" dirty="0" smtClean="0">
                <a:latin typeface="Symbol" panose="05050102010706020507" pitchFamily="18" charset="2"/>
              </a:rPr>
              <a:t>b</a:t>
            </a:r>
            <a:r>
              <a:rPr lang="en-GB" dirty="0" smtClean="0">
                <a:latin typeface="+mj-lt"/>
              </a:rPr>
              <a:t> function)</a:t>
            </a:r>
            <a:endParaRPr lang="en-GB" baseline="-250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Knob: oscillations with varying </a:t>
            </a:r>
            <a:r>
              <a:rPr lang="en-GB" dirty="0" smtClean="0"/>
              <a:t>phase and amplitude (using correctors in TL)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Phase from 0 </a:t>
            </a:r>
            <a:r>
              <a:rPr lang="en-GB" dirty="0" smtClean="0">
                <a:sym typeface="Wingdings" panose="05000000000000000000" pitchFamily="2" charset="2"/>
              </a:rPr>
              <a:t> 2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  <a:sym typeface="Wingdings" panose="05000000000000000000" pitchFamily="2" charset="2"/>
              </a:rPr>
              <a:t>Amplitude from 4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dirty="0" smtClean="0">
                <a:latin typeface="+mj-lt"/>
                <a:sym typeface="Wingdings" panose="05000000000000000000" pitchFamily="2" charset="2"/>
              </a:rPr>
              <a:t>  5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GB" dirty="0" smtClean="0">
                <a:latin typeface="+mj-lt"/>
                <a:sym typeface="Wingdings" panose="05000000000000000000" pitchFamily="2" charset="2"/>
              </a:rPr>
              <a:t> (0.</a:t>
            </a:r>
            <a:r>
              <a:rPr lang="en-GB" dirty="0" smtClean="0">
                <a:sym typeface="Wingdings" panose="05000000000000000000" pitchFamily="2" charset="2"/>
              </a:rPr>
              <a:t>5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dirty="0" smtClean="0">
                <a:latin typeface="+mj-lt"/>
                <a:sym typeface="Wingdings" panose="05000000000000000000" pitchFamily="2" charset="2"/>
              </a:rPr>
              <a:t> step)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+mj-lt"/>
                <a:sym typeface="Wingdings" panose="05000000000000000000" pitchFamily="2" charset="2"/>
              </a:rPr>
              <a:t>Repeat in H and V plane </a:t>
            </a:r>
          </a:p>
          <a:p>
            <a:pPr lvl="1"/>
            <a:endParaRPr lang="en-GB" dirty="0"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7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/>
              <a:t>TCDI Setup Validation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254699" y="1701462"/>
            <a:ext cx="3743896" cy="1897616"/>
            <a:chOff x="1462993" y="1798087"/>
            <a:chExt cx="5274481" cy="2110811"/>
          </a:xfrm>
        </p:grpSpPr>
        <p:pic>
          <p:nvPicPr>
            <p:cNvPr id="28" name="Picture 2" descr="Gaussian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5400000">
              <a:off x="2903958" y="2828668"/>
              <a:ext cx="1049353" cy="1111108"/>
            </a:xfrm>
            <a:prstGeom prst="rect">
              <a:avLst/>
            </a:prstGeom>
            <a:noFill/>
          </p:spPr>
        </p:pic>
        <p:grpSp>
          <p:nvGrpSpPr>
            <p:cNvPr id="23" name="Group 22"/>
            <p:cNvGrpSpPr/>
            <p:nvPr/>
          </p:nvGrpSpPr>
          <p:grpSpPr>
            <a:xfrm>
              <a:off x="1462993" y="1798087"/>
              <a:ext cx="5274481" cy="1596305"/>
              <a:chOff x="229681" y="1798087"/>
              <a:chExt cx="5274481" cy="1596305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229681" y="1798087"/>
                <a:ext cx="4707372" cy="1596305"/>
                <a:chOff x="637261" y="861395"/>
                <a:chExt cx="4707372" cy="2544473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 flipV="1">
                  <a:off x="637261" y="3405868"/>
                  <a:ext cx="4707372" cy="0"/>
                </a:xfrm>
                <a:prstGeom prst="straightConnector1">
                  <a:avLst/>
                </a:prstGeom>
                <a:ln w="9525">
                  <a:solidFill>
                    <a:schemeClr val="accent3">
                      <a:lumMod val="75000"/>
                    </a:schemeClr>
                  </a:solidFill>
                  <a:prstDash val="sysDash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065259" y="861395"/>
                  <a:ext cx="2535878" cy="2096483"/>
                </a:xfrm>
                <a:prstGeom prst="rect">
                  <a:avLst/>
                </a:prstGeom>
                <a:noFill/>
                <a:ln w="285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</p:grpSp>
          <p:sp>
            <p:nvSpPr>
              <p:cNvPr id="30" name="Rectangle 29"/>
              <p:cNvSpPr/>
              <p:nvPr/>
            </p:nvSpPr>
            <p:spPr>
              <a:xfrm>
                <a:off x="4749156" y="1891712"/>
                <a:ext cx="755006" cy="26227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 smtClean="0">
                    <a:solidFill>
                      <a:sysClr val="windowText" lastClr="000000"/>
                    </a:solidFill>
                  </a:rPr>
                  <a:t>BLM</a:t>
                </a:r>
                <a:endParaRPr lang="en-GB" sz="1050" dirty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35" name="Rectangle 34"/>
          <p:cNvSpPr/>
          <p:nvPr/>
        </p:nvSpPr>
        <p:spPr>
          <a:xfrm>
            <a:off x="2069179" y="1829887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TCDI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403885"/>
            <a:ext cx="1648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Calibration</a:t>
            </a:r>
            <a:endParaRPr lang="en-GB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038327" y="2905062"/>
            <a:ext cx="0" cy="238541"/>
          </a:xfrm>
          <a:prstGeom prst="straightConnector1">
            <a:avLst/>
          </a:prstGeom>
          <a:ln w="9525">
            <a:solidFill>
              <a:srgbClr val="10428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038327" y="2876523"/>
            <a:ext cx="5282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accent6"/>
                </a:solidFill>
              </a:rPr>
              <a:t>1</a:t>
            </a:r>
            <a:r>
              <a:rPr lang="en-GB" sz="1050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s</a:t>
            </a:r>
            <a:endParaRPr lang="en-GB" sz="1050" baseline="-25000" dirty="0">
              <a:solidFill>
                <a:schemeClr val="accent6"/>
              </a:solidFill>
              <a:latin typeface="+mj-lt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649938" y="2974213"/>
            <a:ext cx="0" cy="180000"/>
          </a:xfrm>
          <a:prstGeom prst="straightConnector1">
            <a:avLst/>
          </a:prstGeom>
          <a:ln w="9525">
            <a:solidFill>
              <a:srgbClr val="10428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661226" y="2937255"/>
            <a:ext cx="5282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accent6"/>
                </a:solidFill>
              </a:rPr>
              <a:t>1</a:t>
            </a:r>
            <a:r>
              <a:rPr lang="en-GB" sz="1050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s</a:t>
            </a:r>
            <a:r>
              <a:rPr lang="en-GB" sz="1050" baseline="-25000" dirty="0">
                <a:solidFill>
                  <a:schemeClr val="accent6"/>
                </a:solidFill>
                <a:latin typeface="+mj-lt"/>
              </a:rPr>
              <a:t>r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228185" y="1185714"/>
            <a:ext cx="46158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j-lt"/>
                <a:sym typeface="Wingdings" panose="05000000000000000000" pitchFamily="2" charset="2"/>
              </a:rPr>
              <a:t>Calibration 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Measure </a:t>
            </a:r>
            <a:r>
              <a:rPr lang="en-GB" sz="1600" dirty="0" err="1" smtClean="0">
                <a:latin typeface="+mj-lt"/>
                <a:sym typeface="Wingdings" panose="05000000000000000000" pitchFamily="2" charset="2"/>
              </a:rPr>
              <a:t>emittance</a:t>
            </a: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GB" sz="1600" baseline="-25000" dirty="0" err="1" smtClean="0">
                <a:latin typeface="+mj-lt"/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 and 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GB" sz="1600" dirty="0" err="1" smtClean="0">
                <a:latin typeface="+mj-lt"/>
                <a:sym typeface="Wingdings" panose="05000000000000000000" pitchFamily="2" charset="2"/>
              </a:rPr>
              <a:t>p</a:t>
            </a: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/p in SPS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Define 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600" baseline="-25000" dirty="0" err="1" smtClean="0">
                <a:latin typeface="+mj-lt"/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 using 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GB" sz="1600" baseline="-25000" dirty="0" err="1" smtClean="0">
                <a:latin typeface="+mj-lt"/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 and taking into account the dispersion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latin typeface="+mj-lt"/>
              <a:sym typeface="Wingdings" panose="05000000000000000000" pitchFamily="2" charset="2"/>
            </a:endParaRPr>
          </a:p>
          <a:p>
            <a:endParaRPr lang="en-GB" sz="1600" dirty="0" smtClean="0">
              <a:latin typeface="+mj-lt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TCDI Collimator set @ 1</a:t>
            </a:r>
            <a:r>
              <a:rPr lang="en-GB" sz="1600" dirty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600" dirty="0">
                <a:sym typeface="Wingdings" panose="05000000000000000000" pitchFamily="2" charset="2"/>
              </a:rPr>
              <a:t> (other TCDIs open</a:t>
            </a:r>
            <a:r>
              <a:rPr lang="en-GB" sz="1600" dirty="0" smtClean="0">
                <a:sym typeface="Wingdings" panose="05000000000000000000" pitchFamily="2" charset="2"/>
              </a:rPr>
              <a:t>)  convert into </a:t>
            </a:r>
            <a:r>
              <a:rPr lang="en-GB" sz="1600" i="1" dirty="0" err="1" smtClean="0">
                <a:sym typeface="Wingdings" panose="05000000000000000000" pitchFamily="2" charset="2"/>
              </a:rPr>
              <a:t>n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600" baseline="-25000" dirty="0" err="1" smtClean="0">
                <a:latin typeface="+mj-lt"/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sym typeface="Wingdings" panose="05000000000000000000" pitchFamily="2" charset="2"/>
              </a:rPr>
              <a:t>  </a:t>
            </a:r>
            <a:r>
              <a:rPr lang="en-GB" sz="1600" i="1" dirty="0" err="1" smtClean="0">
                <a:sym typeface="Wingdings" panose="05000000000000000000" pitchFamily="2" charset="2"/>
              </a:rPr>
              <a:t>n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600" baseline="-25000" dirty="0" err="1" smtClean="0"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sym typeface="Wingdings" panose="05000000000000000000" pitchFamily="2" charset="2"/>
              </a:rPr>
              <a:t>  </a:t>
            </a:r>
            <a:r>
              <a:rPr lang="en-GB" sz="1600" dirty="0">
                <a:sym typeface="Wingdings" panose="05000000000000000000" pitchFamily="2" charset="2"/>
              </a:rPr>
              <a:t>= </a:t>
            </a:r>
            <a:r>
              <a:rPr lang="en-GB" sz="1600" i="1" dirty="0">
                <a:sym typeface="Wingdings" panose="05000000000000000000" pitchFamily="2" charset="2"/>
              </a:rPr>
              <a:t>xx</a:t>
            </a:r>
            <a:r>
              <a:rPr lang="en-GB" sz="1600" dirty="0">
                <a:sym typeface="Wingdings" panose="05000000000000000000" pitchFamily="2" charset="2"/>
              </a:rPr>
              <a:t>% beam intercepted (from theory for a perfect Gaussian distribution)</a:t>
            </a:r>
            <a:endParaRPr lang="en-GB" sz="16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Extract beam on TCDI  K = BLM signal normalised </a:t>
            </a:r>
            <a:r>
              <a:rPr lang="en-GB" sz="1600" dirty="0" err="1" smtClean="0">
                <a:sym typeface="Wingdings" panose="05000000000000000000" pitchFamily="2" charset="2"/>
              </a:rPr>
              <a:t>wrt</a:t>
            </a:r>
            <a:r>
              <a:rPr lang="en-GB" sz="1600" dirty="0" smtClean="0">
                <a:sym typeface="Wingdings" panose="05000000000000000000" pitchFamily="2" charset="2"/>
              </a:rPr>
              <a:t> beam intensity (FBCT)  reference value K for </a:t>
            </a:r>
            <a:r>
              <a:rPr lang="en-GB" sz="1600" i="1" dirty="0" smtClean="0">
                <a:sym typeface="Wingdings" panose="05000000000000000000" pitchFamily="2" charset="2"/>
              </a:rPr>
              <a:t>xx</a:t>
            </a:r>
            <a:r>
              <a:rPr lang="en-GB" sz="1600" dirty="0" smtClean="0">
                <a:sym typeface="Wingdings" panose="05000000000000000000" pitchFamily="2" charset="2"/>
              </a:rPr>
              <a:t>% intercepted beam</a:t>
            </a:r>
          </a:p>
          <a:p>
            <a:endParaRPr lang="en-GB" sz="1600" dirty="0" smtClean="0">
              <a:latin typeface="+mj-lt"/>
              <a:sym typeface="Wingdings" panose="05000000000000000000" pitchFamily="2" charset="2"/>
            </a:endParaRPr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/>
          </p:nvPr>
        </p:nvGraphicFramePr>
        <p:xfrm>
          <a:off x="5353556" y="2129078"/>
          <a:ext cx="2365147" cy="423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4" imgW="1701800" imgH="304800" progId="Equation.3">
                  <p:embed/>
                </p:oleObj>
              </mc:Choice>
              <mc:Fallback>
                <p:oleObj name="Equation" r:id="rId4" imgW="17018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3556" y="2129078"/>
                        <a:ext cx="2365147" cy="4236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65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dirty="0" smtClean="0"/>
              <a:t>TCDI Setup Validation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4228185" y="1292562"/>
            <a:ext cx="461589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j-lt"/>
                <a:sym typeface="Wingdings" panose="05000000000000000000" pitchFamily="2" charset="2"/>
              </a:rPr>
              <a:t>Calibration 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Measure </a:t>
            </a:r>
            <a:r>
              <a:rPr lang="en-GB" sz="1600" dirty="0" err="1" smtClean="0">
                <a:latin typeface="+mj-lt"/>
                <a:sym typeface="Wingdings" panose="05000000000000000000" pitchFamily="2" charset="2"/>
              </a:rPr>
              <a:t>emittance</a:t>
            </a: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GB" sz="1600" baseline="-25000" dirty="0" err="1" smtClean="0">
                <a:latin typeface="+mj-lt"/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 and 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GB" sz="1600" dirty="0" err="1" smtClean="0">
                <a:latin typeface="+mj-lt"/>
                <a:sym typeface="Wingdings" panose="05000000000000000000" pitchFamily="2" charset="2"/>
              </a:rPr>
              <a:t>p</a:t>
            </a: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/p in SPS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Define 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600" baseline="-25000" dirty="0" err="1" smtClean="0">
                <a:latin typeface="+mj-lt"/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 using 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GB" sz="1600" baseline="-25000" dirty="0" err="1" smtClean="0">
                <a:latin typeface="+mj-lt"/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 and taking into account the dispersion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latin typeface="+mj-lt"/>
              <a:sym typeface="Wingdings" panose="05000000000000000000" pitchFamily="2" charset="2"/>
            </a:endParaRPr>
          </a:p>
          <a:p>
            <a:endParaRPr lang="en-GB" sz="1600" dirty="0" smtClean="0">
              <a:latin typeface="+mj-lt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TCDI Collimator set @ 1</a:t>
            </a:r>
            <a:r>
              <a:rPr lang="en-GB" sz="1600" dirty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600" dirty="0">
                <a:sym typeface="Wingdings" panose="05000000000000000000" pitchFamily="2" charset="2"/>
              </a:rPr>
              <a:t> (other TCDIs open</a:t>
            </a:r>
            <a:r>
              <a:rPr lang="en-GB" sz="1600" dirty="0" smtClean="0">
                <a:sym typeface="Wingdings" panose="05000000000000000000" pitchFamily="2" charset="2"/>
              </a:rPr>
              <a:t>)  convert into </a:t>
            </a:r>
            <a:r>
              <a:rPr lang="en-GB" sz="1600" i="1" dirty="0" err="1" smtClean="0">
                <a:sym typeface="Wingdings" panose="05000000000000000000" pitchFamily="2" charset="2"/>
              </a:rPr>
              <a:t>n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600" baseline="-25000" dirty="0" err="1" smtClean="0">
                <a:latin typeface="+mj-lt"/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sym typeface="Wingdings" panose="05000000000000000000" pitchFamily="2" charset="2"/>
              </a:rPr>
              <a:t>  </a:t>
            </a:r>
            <a:r>
              <a:rPr lang="en-GB" sz="1600" i="1" dirty="0" err="1" smtClean="0">
                <a:sym typeface="Wingdings" panose="05000000000000000000" pitchFamily="2" charset="2"/>
              </a:rPr>
              <a:t>n</a:t>
            </a:r>
            <a:r>
              <a:rPr lang="en-GB" sz="1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600" baseline="-25000" dirty="0" err="1" smtClean="0">
                <a:sym typeface="Wingdings" panose="05000000000000000000" pitchFamily="2" charset="2"/>
              </a:rPr>
              <a:t>r</a:t>
            </a:r>
            <a:r>
              <a:rPr lang="en-GB" sz="1600" dirty="0" smtClean="0">
                <a:sym typeface="Wingdings" panose="05000000000000000000" pitchFamily="2" charset="2"/>
              </a:rPr>
              <a:t>  </a:t>
            </a:r>
            <a:r>
              <a:rPr lang="en-GB" sz="1600" dirty="0">
                <a:sym typeface="Wingdings" panose="05000000000000000000" pitchFamily="2" charset="2"/>
              </a:rPr>
              <a:t>= </a:t>
            </a:r>
            <a:r>
              <a:rPr lang="en-GB" sz="1600" i="1" dirty="0">
                <a:sym typeface="Wingdings" panose="05000000000000000000" pitchFamily="2" charset="2"/>
              </a:rPr>
              <a:t>xx</a:t>
            </a:r>
            <a:r>
              <a:rPr lang="en-GB" sz="1600" dirty="0">
                <a:sym typeface="Wingdings" panose="05000000000000000000" pitchFamily="2" charset="2"/>
              </a:rPr>
              <a:t>% beam intercepted (from theory for a perfect Gaussian distribution)</a:t>
            </a:r>
            <a:endParaRPr lang="en-GB" sz="16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Extract beam on TCDI  K = BLM signal normalised </a:t>
            </a:r>
            <a:r>
              <a:rPr lang="en-GB" sz="1600" dirty="0" err="1" smtClean="0">
                <a:sym typeface="Wingdings" panose="05000000000000000000" pitchFamily="2" charset="2"/>
              </a:rPr>
              <a:t>wrt</a:t>
            </a:r>
            <a:r>
              <a:rPr lang="en-GB" sz="1600" dirty="0" smtClean="0">
                <a:sym typeface="Wingdings" panose="05000000000000000000" pitchFamily="2" charset="2"/>
              </a:rPr>
              <a:t> beam intensity (FBCT)  reference value K for </a:t>
            </a:r>
            <a:r>
              <a:rPr lang="en-GB" sz="1600" i="1" dirty="0" smtClean="0">
                <a:sym typeface="Wingdings" panose="05000000000000000000" pitchFamily="2" charset="2"/>
              </a:rPr>
              <a:t>xx</a:t>
            </a:r>
            <a:r>
              <a:rPr lang="en-GB" sz="1600" dirty="0" smtClean="0">
                <a:sym typeface="Wingdings" panose="05000000000000000000" pitchFamily="2" charset="2"/>
              </a:rPr>
              <a:t>% intercepted beam</a:t>
            </a:r>
          </a:p>
          <a:p>
            <a:endParaRPr lang="en-GB" sz="1600" dirty="0" smtClean="0">
              <a:latin typeface="+mj-lt"/>
              <a:sym typeface="Wingdings" panose="05000000000000000000" pitchFamily="2" charset="2"/>
            </a:endParaRPr>
          </a:p>
          <a:p>
            <a:r>
              <a:rPr lang="en-GB" sz="1600" dirty="0" smtClean="0">
                <a:latin typeface="+mj-lt"/>
                <a:sym typeface="Wingdings" panose="05000000000000000000" pitchFamily="2" charset="2"/>
              </a:rPr>
              <a:t>Validation: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All TCDIs at 4.5</a:t>
            </a:r>
            <a:r>
              <a:rPr lang="en-GB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+mj-lt"/>
                <a:sym typeface="Wingdings" panose="05000000000000000000" pitchFamily="2" charset="2"/>
              </a:rPr>
              <a:t>Oscillations with increasing amplitude  BLM signal </a:t>
            </a:r>
            <a:r>
              <a:rPr lang="en-GB" sz="1600" dirty="0">
                <a:sym typeface="Wingdings" panose="05000000000000000000" pitchFamily="2" charset="2"/>
              </a:rPr>
              <a:t>normalised </a:t>
            </a:r>
            <a:r>
              <a:rPr lang="en-GB" sz="1600" dirty="0" err="1" smtClean="0">
                <a:sym typeface="Wingdings" panose="05000000000000000000" pitchFamily="2" charset="2"/>
              </a:rPr>
              <a:t>wrt</a:t>
            </a:r>
            <a:r>
              <a:rPr lang="en-GB" sz="1600" dirty="0" smtClean="0">
                <a:sym typeface="Wingdings" panose="05000000000000000000" pitchFamily="2" charset="2"/>
              </a:rPr>
              <a:t> </a:t>
            </a:r>
            <a:r>
              <a:rPr lang="en-GB" sz="1600" dirty="0">
                <a:sym typeface="Wingdings" panose="05000000000000000000" pitchFamily="2" charset="2"/>
              </a:rPr>
              <a:t>beam </a:t>
            </a:r>
            <a:r>
              <a:rPr lang="en-GB" sz="1600" dirty="0" smtClean="0">
                <a:sym typeface="Wingdings" panose="05000000000000000000" pitchFamily="2" charset="2"/>
              </a:rPr>
              <a:t>intensity  xx% intercepted beam (normalising </a:t>
            </a:r>
            <a:r>
              <a:rPr lang="en-GB" sz="1600" dirty="0" err="1" smtClean="0">
                <a:sym typeface="Wingdings" panose="05000000000000000000" pitchFamily="2" charset="2"/>
              </a:rPr>
              <a:t>wrt</a:t>
            </a:r>
            <a:r>
              <a:rPr lang="en-GB" sz="1600" dirty="0" smtClean="0">
                <a:sym typeface="Wingdings" panose="05000000000000000000" pitchFamily="2" charset="2"/>
              </a:rPr>
              <a:t> K)  </a:t>
            </a:r>
            <a:r>
              <a:rPr lang="en-GB" sz="1600" dirty="0" err="1">
                <a:sym typeface="Wingdings" panose="05000000000000000000" pitchFamily="2" charset="2"/>
              </a:rPr>
              <a:t>n</a:t>
            </a:r>
            <a:r>
              <a:rPr lang="en-GB" sz="1600" dirty="0" err="1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600" baseline="-25000" dirty="0" err="1">
                <a:sym typeface="Wingdings" panose="05000000000000000000" pitchFamily="2" charset="2"/>
              </a:rPr>
              <a:t>r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(from theory for perfect Gaussian)</a:t>
            </a:r>
            <a:endParaRPr lang="en-GB" sz="1600" dirty="0" smtClean="0">
              <a:latin typeface="+mj-lt"/>
              <a:sym typeface="Wingdings" panose="05000000000000000000" pitchFamily="2" charset="2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54699" y="1701462"/>
            <a:ext cx="3743896" cy="1897616"/>
            <a:chOff x="1462993" y="1798087"/>
            <a:chExt cx="5274481" cy="2110811"/>
          </a:xfrm>
        </p:grpSpPr>
        <p:pic>
          <p:nvPicPr>
            <p:cNvPr id="28" name="Picture 2" descr="Gaussian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5400000">
              <a:off x="2903958" y="2828668"/>
              <a:ext cx="1049353" cy="1111108"/>
            </a:xfrm>
            <a:prstGeom prst="rect">
              <a:avLst/>
            </a:prstGeom>
            <a:noFill/>
          </p:spPr>
        </p:pic>
        <p:grpSp>
          <p:nvGrpSpPr>
            <p:cNvPr id="23" name="Group 22"/>
            <p:cNvGrpSpPr/>
            <p:nvPr/>
          </p:nvGrpSpPr>
          <p:grpSpPr>
            <a:xfrm>
              <a:off x="1462993" y="1798087"/>
              <a:ext cx="5274481" cy="1596305"/>
              <a:chOff x="229681" y="1798087"/>
              <a:chExt cx="5274481" cy="1596305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229681" y="1798087"/>
                <a:ext cx="4707372" cy="1596305"/>
                <a:chOff x="637261" y="861395"/>
                <a:chExt cx="4707372" cy="2544473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 flipV="1">
                  <a:off x="637261" y="3405868"/>
                  <a:ext cx="4707372" cy="0"/>
                </a:xfrm>
                <a:prstGeom prst="straightConnector1">
                  <a:avLst/>
                </a:prstGeom>
                <a:ln w="9525">
                  <a:solidFill>
                    <a:schemeClr val="accent3">
                      <a:lumMod val="75000"/>
                    </a:schemeClr>
                  </a:solidFill>
                  <a:prstDash val="sysDash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065259" y="861395"/>
                  <a:ext cx="2535878" cy="2096483"/>
                </a:xfrm>
                <a:prstGeom prst="rect">
                  <a:avLst/>
                </a:prstGeom>
                <a:noFill/>
                <a:ln w="285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</p:grpSp>
          <p:sp>
            <p:nvSpPr>
              <p:cNvPr id="30" name="Rectangle 29"/>
              <p:cNvSpPr/>
              <p:nvPr/>
            </p:nvSpPr>
            <p:spPr>
              <a:xfrm>
                <a:off x="4749156" y="1891712"/>
                <a:ext cx="755006" cy="26227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 smtClean="0">
                    <a:solidFill>
                      <a:sysClr val="windowText" lastClr="000000"/>
                    </a:solidFill>
                  </a:rPr>
                  <a:t>BLM</a:t>
                </a:r>
                <a:endParaRPr lang="en-GB" sz="1050" dirty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35" name="Rectangle 34"/>
          <p:cNvSpPr/>
          <p:nvPr/>
        </p:nvSpPr>
        <p:spPr>
          <a:xfrm>
            <a:off x="2069179" y="1829887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TCDI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403885"/>
            <a:ext cx="1648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Calibration</a:t>
            </a:r>
            <a:endParaRPr lang="en-GB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038327" y="2905062"/>
            <a:ext cx="0" cy="238541"/>
          </a:xfrm>
          <a:prstGeom prst="straightConnector1">
            <a:avLst/>
          </a:prstGeom>
          <a:ln w="9525">
            <a:solidFill>
              <a:srgbClr val="10428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038327" y="2876523"/>
            <a:ext cx="5282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accent6"/>
                </a:solidFill>
              </a:rPr>
              <a:t>1</a:t>
            </a:r>
            <a:r>
              <a:rPr lang="en-GB" sz="1050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s</a:t>
            </a:r>
            <a:endParaRPr lang="en-GB" sz="1050" baseline="-25000" dirty="0">
              <a:solidFill>
                <a:schemeClr val="accent6"/>
              </a:solidFill>
              <a:latin typeface="+mj-lt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649938" y="2974213"/>
            <a:ext cx="0" cy="180000"/>
          </a:xfrm>
          <a:prstGeom prst="straightConnector1">
            <a:avLst/>
          </a:prstGeom>
          <a:ln w="9525">
            <a:solidFill>
              <a:srgbClr val="10428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661226" y="2937255"/>
            <a:ext cx="5282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accent6"/>
                </a:solidFill>
              </a:rPr>
              <a:t>1</a:t>
            </a:r>
            <a:r>
              <a:rPr lang="en-GB" sz="1050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s</a:t>
            </a:r>
            <a:r>
              <a:rPr lang="en-GB" sz="1050" baseline="-25000" dirty="0">
                <a:solidFill>
                  <a:schemeClr val="accent6"/>
                </a:solidFill>
                <a:latin typeface="+mj-lt"/>
              </a:rPr>
              <a:t>r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00916"/>
              </p:ext>
            </p:extLst>
          </p:nvPr>
        </p:nvGraphicFramePr>
        <p:xfrm>
          <a:off x="5353556" y="2285312"/>
          <a:ext cx="2365147" cy="423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4" imgW="1701800" imgH="304800" progId="Equation.3">
                  <p:embed/>
                </p:oleObj>
              </mc:Choice>
              <mc:Fallback>
                <p:oleObj name="Equation" r:id="rId4" imgW="17018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3556" y="2285312"/>
                        <a:ext cx="2365147" cy="4236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" name="Picture 2" descr="Gaussi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245908" y="4611259"/>
            <a:ext cx="804225" cy="788679"/>
          </a:xfrm>
          <a:prstGeom prst="rect">
            <a:avLst/>
          </a:prstGeom>
          <a:noFill/>
        </p:spPr>
      </p:pic>
      <p:grpSp>
        <p:nvGrpSpPr>
          <p:cNvPr id="39" name="Group 38"/>
          <p:cNvGrpSpPr/>
          <p:nvPr/>
        </p:nvGrpSpPr>
        <p:grpSpPr>
          <a:xfrm>
            <a:off x="254698" y="3956896"/>
            <a:ext cx="3743897" cy="2142736"/>
            <a:chOff x="1462993" y="1113065"/>
            <a:chExt cx="5274482" cy="2795834"/>
          </a:xfrm>
        </p:grpSpPr>
        <p:grpSp>
          <p:nvGrpSpPr>
            <p:cNvPr id="40" name="Group 39"/>
            <p:cNvGrpSpPr/>
            <p:nvPr/>
          </p:nvGrpSpPr>
          <p:grpSpPr>
            <a:xfrm>
              <a:off x="1462993" y="1113065"/>
              <a:ext cx="5274482" cy="2281344"/>
              <a:chOff x="229681" y="1113065"/>
              <a:chExt cx="5274482" cy="2281344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229681" y="1113065"/>
                <a:ext cx="4707372" cy="2281344"/>
                <a:chOff x="637261" y="-230593"/>
                <a:chExt cx="4707372" cy="3636461"/>
              </a:xfrm>
            </p:grpSpPr>
            <p:cxnSp>
              <p:nvCxnSpPr>
                <p:cNvPr id="44" name="Straight Arrow Connector 43"/>
                <p:cNvCxnSpPr/>
                <p:nvPr/>
              </p:nvCxnSpPr>
              <p:spPr>
                <a:xfrm flipV="1">
                  <a:off x="637261" y="3405868"/>
                  <a:ext cx="4707372" cy="0"/>
                </a:xfrm>
                <a:prstGeom prst="straightConnector1">
                  <a:avLst/>
                </a:prstGeom>
                <a:ln w="9525">
                  <a:solidFill>
                    <a:schemeClr val="accent3">
                      <a:lumMod val="75000"/>
                    </a:schemeClr>
                  </a:solidFill>
                  <a:prstDash val="sysDash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Rectangle 44"/>
                <p:cNvSpPr/>
                <p:nvPr/>
              </p:nvSpPr>
              <p:spPr>
                <a:xfrm>
                  <a:off x="2054954" y="-230593"/>
                  <a:ext cx="2535878" cy="2096481"/>
                </a:xfrm>
                <a:prstGeom prst="rect">
                  <a:avLst/>
                </a:prstGeom>
                <a:noFill/>
                <a:ln w="28575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3263850" y="1922081"/>
                  <a:ext cx="0" cy="1467549"/>
                </a:xfrm>
                <a:prstGeom prst="straightConnector1">
                  <a:avLst/>
                </a:prstGeom>
                <a:ln w="9525">
                  <a:solidFill>
                    <a:srgbClr val="104282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TextBox 46"/>
                <p:cNvSpPr txBox="1"/>
                <p:nvPr/>
              </p:nvSpPr>
              <p:spPr>
                <a:xfrm>
                  <a:off x="3263851" y="1889692"/>
                  <a:ext cx="744279" cy="8418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50" dirty="0" smtClean="0">
                      <a:solidFill>
                        <a:schemeClr val="accent6"/>
                      </a:solidFill>
                    </a:rPr>
                    <a:t>4.5</a:t>
                  </a:r>
                  <a:r>
                    <a:rPr lang="en-GB" sz="1050" dirty="0" smtClean="0">
                      <a:solidFill>
                        <a:schemeClr val="accent6"/>
                      </a:solidFill>
                      <a:latin typeface="Symbol" panose="05050102010706020507" pitchFamily="18" charset="2"/>
                    </a:rPr>
                    <a:t>s</a:t>
                  </a:r>
                  <a:endParaRPr lang="en-GB" sz="1050" dirty="0">
                    <a:solidFill>
                      <a:schemeClr val="accent6"/>
                    </a:solidFill>
                    <a:latin typeface="Symbol" panose="05050102010706020507" pitchFamily="18" charset="2"/>
                  </a:endParaRPr>
                </a:p>
              </p:txBody>
            </p:sp>
          </p:grpSp>
          <p:sp>
            <p:nvSpPr>
              <p:cNvPr id="43" name="Rectangle 42"/>
              <p:cNvSpPr/>
              <p:nvPr/>
            </p:nvSpPr>
            <p:spPr>
              <a:xfrm>
                <a:off x="4749157" y="1615087"/>
                <a:ext cx="755006" cy="262269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 smtClean="0">
                    <a:solidFill>
                      <a:sysClr val="windowText" lastClr="000000"/>
                    </a:solidFill>
                  </a:rPr>
                  <a:t>BLM</a:t>
                </a:r>
                <a:endParaRPr lang="en-GB" sz="1050" dirty="0">
                  <a:solidFill>
                    <a:sysClr val="windowText" lastClr="000000"/>
                  </a:solidFill>
                </a:endParaRPr>
              </a:p>
            </p:txBody>
          </p:sp>
        </p:grpSp>
        <p:pic>
          <p:nvPicPr>
            <p:cNvPr id="41" name="Picture 2" descr="Gaussian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5400000">
              <a:off x="1595156" y="2828668"/>
              <a:ext cx="1049354" cy="1111108"/>
            </a:xfrm>
            <a:prstGeom prst="rect">
              <a:avLst/>
            </a:prstGeom>
            <a:noFill/>
          </p:spPr>
        </p:pic>
      </p:grpSp>
      <p:sp>
        <p:nvSpPr>
          <p:cNvPr id="48" name="Rectangle 47"/>
          <p:cNvSpPr/>
          <p:nvPr/>
        </p:nvSpPr>
        <p:spPr>
          <a:xfrm>
            <a:off x="1794950" y="4341255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TCDI</a:t>
            </a:r>
            <a:endParaRPr lang="en-GB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253681" y="5049488"/>
            <a:ext cx="0" cy="648000"/>
          </a:xfrm>
          <a:prstGeom prst="straightConnector1">
            <a:avLst/>
          </a:prstGeom>
          <a:ln w="9525">
            <a:solidFill>
              <a:srgbClr val="10428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383870" y="5178720"/>
            <a:ext cx="5282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accent6"/>
                </a:solidFill>
              </a:rPr>
              <a:t>4.5</a:t>
            </a:r>
            <a:r>
              <a:rPr lang="en-GB" sz="1050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s</a:t>
            </a:r>
            <a:r>
              <a:rPr lang="en-GB" sz="1050" baseline="-25000" dirty="0" smtClean="0">
                <a:solidFill>
                  <a:schemeClr val="accent6"/>
                </a:solidFill>
                <a:latin typeface="+mj-lt"/>
              </a:rPr>
              <a:t>r</a:t>
            </a:r>
            <a:r>
              <a:rPr lang="en-GB" sz="1050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              </a:t>
            </a:r>
            <a:endParaRPr lang="en-GB" sz="1050" dirty="0">
              <a:solidFill>
                <a:schemeClr val="accent6"/>
              </a:solidFill>
              <a:latin typeface="Symbol" panose="05050102010706020507" pitchFamily="18" charset="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-2" y="3772230"/>
            <a:ext cx="1648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Validation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55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TCDI Setup Validation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325563"/>
          <a:ext cx="8226425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16198" y="1398715"/>
            <a:ext cx="3182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Real Measurement 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24/10/2014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MPP, InjProtectionCommissioning Changes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BC13-BBDA-4CFC-87DE-62137C9E719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33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17328</TotalTime>
  <Words>1620</Words>
  <Application>Microsoft Office PowerPoint</Application>
  <PresentationFormat>On-screen Show (4:3)</PresentationFormat>
  <Paragraphs>281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Injection protection commissioning Changes for 2015 startup</vt:lpstr>
      <vt:lpstr>Outline</vt:lpstr>
      <vt:lpstr>Existing test list</vt:lpstr>
      <vt:lpstr>TCDI Alignment Procedure</vt:lpstr>
      <vt:lpstr>TCDI Alignment Procedure</vt:lpstr>
      <vt:lpstr>TCDI Setup Validation</vt:lpstr>
      <vt:lpstr>TCDI Setup Validation</vt:lpstr>
      <vt:lpstr>TCDI Setup Validation</vt:lpstr>
      <vt:lpstr>TCDI Setup Validation</vt:lpstr>
      <vt:lpstr>TCDI Setup Validation</vt:lpstr>
      <vt:lpstr>Additional new TCDI validation</vt:lpstr>
      <vt:lpstr>TCDI gap control (virtual β*)</vt:lpstr>
      <vt:lpstr>MKI </vt:lpstr>
      <vt:lpstr>TDI validation</vt:lpstr>
      <vt:lpstr>TDI monitoring</vt:lpstr>
      <vt:lpstr>Beam Energy Tracking System</vt:lpstr>
      <vt:lpstr>BETS transfer function for MSI</vt:lpstr>
      <vt:lpstr>BETS on MSI</vt:lpstr>
      <vt:lpstr>BETS transfer function for TDI</vt:lpstr>
      <vt:lpstr>BETS on TDI</vt:lpstr>
      <vt:lpstr>TCDQ transfer function</vt:lpstr>
      <vt:lpstr>BETS on TCDQ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protection commissionig</dc:title>
  <dc:creator>wbartman</dc:creator>
  <cp:lastModifiedBy>wbartman</cp:lastModifiedBy>
  <cp:revision>27</cp:revision>
  <dcterms:created xsi:type="dcterms:W3CDTF">2014-10-06T16:30:41Z</dcterms:created>
  <dcterms:modified xsi:type="dcterms:W3CDTF">2014-10-24T07:36:40Z</dcterms:modified>
</cp:coreProperties>
</file>