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71" r:id="rId3"/>
    <p:sldId id="272" r:id="rId4"/>
    <p:sldId id="276" r:id="rId5"/>
    <p:sldId id="277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51" autoAdjust="0"/>
    <p:restoredTop sz="94660"/>
  </p:normalViewPr>
  <p:slideViewPr>
    <p:cSldViewPr>
      <p:cViewPr>
        <p:scale>
          <a:sx n="106" d="100"/>
          <a:sy n="106" d="100"/>
        </p:scale>
        <p:origin x="-57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F9316-278F-4EE6-BDFC-BEC6C2523AA6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892DB-7006-4596-BB04-2BC842D89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25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Joos, PH/ESE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PH/ESE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270355" y="304800"/>
            <a:ext cx="55114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High Tower Text" panose="02040502050506030303" pitchFamily="18" charset="0"/>
              </a:rPr>
              <a:t>Beam Line for Schools</a:t>
            </a:r>
          </a:p>
        </p:txBody>
      </p:sp>
      <p:pic>
        <p:nvPicPr>
          <p:cNvPr id="57" name="Picture 2" descr="\\cern.ch\dfs\Users\j\joos\Desktop\BL4S\Beam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63" y="228600"/>
            <a:ext cx="1735137" cy="121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219200"/>
            <a:ext cx="7848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 tiny bit of </a:t>
            </a:r>
            <a:r>
              <a:rPr lang="en-GB" sz="1600" dirty="0" smtClean="0">
                <a:solidFill>
                  <a:srgbClr val="FF0000"/>
                </a:solidFill>
              </a:rPr>
              <a:t>history</a:t>
            </a:r>
            <a:r>
              <a:rPr lang="en-GB" sz="16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Initiated in the </a:t>
            </a:r>
            <a:r>
              <a:rPr lang="en-GB" sz="1600" dirty="0" smtClean="0">
                <a:solidFill>
                  <a:srgbClr val="FF0000"/>
                </a:solidFill>
              </a:rPr>
              <a:t>CERN-60</a:t>
            </a:r>
            <a:r>
              <a:rPr lang="en-GB" sz="1600" dirty="0" smtClean="0"/>
              <a:t> context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Open to teams of </a:t>
            </a:r>
            <a:r>
              <a:rPr lang="en-GB" sz="1600" dirty="0" smtClean="0">
                <a:solidFill>
                  <a:srgbClr val="FF0000"/>
                </a:solidFill>
              </a:rPr>
              <a:t>high school students from any country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November 2013: Announcement of the first </a:t>
            </a:r>
            <a:r>
              <a:rPr lang="en-GB" sz="1600" dirty="0" smtClean="0"/>
              <a:t>competition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Advertised via CERN social media and </a:t>
            </a:r>
            <a:r>
              <a:rPr lang="en-US" sz="1600" dirty="0" smtClean="0">
                <a:solidFill>
                  <a:srgbClr val="FF0000"/>
                </a:solidFill>
              </a:rPr>
              <a:t>IPPOG/EPPCN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IPOG/EPPCN </a:t>
            </a:r>
            <a:r>
              <a:rPr lang="en-US" sz="1600" dirty="0" smtClean="0"/>
              <a:t>also helped to find </a:t>
            </a:r>
            <a:r>
              <a:rPr lang="en-US" sz="1600" dirty="0" smtClean="0">
                <a:solidFill>
                  <a:srgbClr val="FF0000"/>
                </a:solidFill>
              </a:rPr>
              <a:t>national contact persons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anose="05000000000000000000" pitchFamily="2" charset="2"/>
              </a:rPr>
              <a:t> 2014 feedback (292 teams) shows that there is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not one dominating channel </a:t>
            </a:r>
            <a:r>
              <a:rPr lang="en-US" sz="1600" dirty="0" smtClean="0">
                <a:sym typeface="Wingdings" panose="05000000000000000000" pitchFamily="2" charset="2"/>
              </a:rPr>
              <a:t>for advertising the competition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anose="05000000000000000000" pitchFamily="2" charset="2"/>
              </a:rPr>
              <a:t> Obviously it is crucial to reach the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teachers</a:t>
            </a:r>
            <a:r>
              <a:rPr lang="en-US" sz="1600" dirty="0" smtClean="0">
                <a:sym typeface="Wingdings" panose="05000000000000000000" pitchFamily="2" charset="2"/>
              </a:rPr>
              <a:t> and to have their support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31 January 2014: 455 teams registered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31 March 2014: </a:t>
            </a:r>
            <a:r>
              <a:rPr lang="en-GB" sz="1600" dirty="0" smtClean="0">
                <a:solidFill>
                  <a:srgbClr val="FF0000"/>
                </a:solidFill>
              </a:rPr>
              <a:t>292 teams </a:t>
            </a:r>
            <a:r>
              <a:rPr lang="en-GB" sz="1600" dirty="0" smtClean="0"/>
              <a:t>(65%) </a:t>
            </a:r>
            <a:r>
              <a:rPr lang="en-GB" sz="1600" dirty="0" smtClean="0">
                <a:solidFill>
                  <a:srgbClr val="FF0000"/>
                </a:solidFill>
              </a:rPr>
              <a:t>proposed an experiment </a:t>
            </a:r>
            <a:r>
              <a:rPr lang="en-GB" sz="1600" dirty="0" smtClean="0"/>
              <a:t>and uploaded a video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April - June 2014: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Evaluation teams of 3 experts reduced the number of proposals to ~50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BL4S organizers reduced the number further to 16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Members of the </a:t>
            </a:r>
            <a:r>
              <a:rPr lang="en-GB" sz="1600" dirty="0" smtClean="0">
                <a:solidFill>
                  <a:srgbClr val="FF0000"/>
                </a:solidFill>
              </a:rPr>
              <a:t>SPSC</a:t>
            </a:r>
            <a:r>
              <a:rPr lang="en-GB" sz="1600" dirty="0" smtClean="0"/>
              <a:t> and the BL4S team </a:t>
            </a:r>
            <a:r>
              <a:rPr lang="en-GB" sz="1600" dirty="0" smtClean="0">
                <a:solidFill>
                  <a:srgbClr val="FF0000"/>
                </a:solidFill>
              </a:rPr>
              <a:t>nominated 2 winners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7 – 17 September: Winning teams executed their experiments at CERN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4521788" y="5879068"/>
            <a:ext cx="4088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http://beamline-for-schools.web.cern.ch/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1219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M. Joos, CERN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270355" y="304800"/>
            <a:ext cx="55114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High Tower Text" panose="02040502050506030303" pitchFamily="18" charset="0"/>
              </a:rPr>
              <a:t>Beam Line for Schools</a:t>
            </a:r>
          </a:p>
        </p:txBody>
      </p:sp>
      <p:pic>
        <p:nvPicPr>
          <p:cNvPr id="57" name="Picture 2" descr="\\cern.ch\dfs\Users\j\joos\Desktop\BL4S\Beam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63" y="228600"/>
            <a:ext cx="1735137" cy="121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524000"/>
            <a:ext cx="7848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Some </a:t>
            </a:r>
            <a:r>
              <a:rPr lang="en-GB" dirty="0" smtClean="0">
                <a:solidFill>
                  <a:srgbClr val="FF0000"/>
                </a:solidFill>
              </a:rPr>
              <a:t>figures</a:t>
            </a:r>
            <a:r>
              <a:rPr lang="en-GB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Number of students </a:t>
            </a:r>
            <a:r>
              <a:rPr lang="en-GB" dirty="0" smtClean="0"/>
              <a:t>that actively participated: </a:t>
            </a:r>
            <a:r>
              <a:rPr lang="en-GB" dirty="0" smtClean="0">
                <a:solidFill>
                  <a:srgbClr val="FF0000"/>
                </a:solidFill>
              </a:rPr>
              <a:t>More then 3000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Number of </a:t>
            </a:r>
            <a:r>
              <a:rPr lang="en-GB" dirty="0" smtClean="0">
                <a:solidFill>
                  <a:srgbClr val="FF0000"/>
                </a:solidFill>
              </a:rPr>
              <a:t>people required to organize the event</a:t>
            </a:r>
            <a:r>
              <a:rPr lang="en-GB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 time: 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Part time: ~15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Sporadic help (e.g. evaluation of proposals): ~50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Budget: CHF 150.000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Sponsors</a:t>
            </a:r>
            <a:r>
              <a:rPr lang="en-GB" dirty="0"/>
              <a:t>: </a:t>
            </a:r>
            <a:r>
              <a:rPr lang="en-GB" dirty="0" err="1" smtClean="0"/>
              <a:t>Danfysik</a:t>
            </a:r>
            <a:r>
              <a:rPr lang="en-GB" dirty="0" smtClean="0"/>
              <a:t> and National Instruments (need more…)</a:t>
            </a:r>
          </a:p>
          <a:p>
            <a:endParaRPr lang="en-GB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1219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M. Joos, CERN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3962400"/>
            <a:ext cx="3365500" cy="252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54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270355" y="304800"/>
            <a:ext cx="55114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High Tower Text" panose="02040502050506030303" pitchFamily="18" charset="0"/>
              </a:rPr>
              <a:t>Beam Line for Schools</a:t>
            </a:r>
          </a:p>
        </p:txBody>
      </p:sp>
      <p:pic>
        <p:nvPicPr>
          <p:cNvPr id="57" name="Picture 2" descr="\\cern.ch\dfs\Users\j\joos\Desktop\BL4S\Beam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63" y="228600"/>
            <a:ext cx="1735137" cy="121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3716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Feedback from participants (team coaches):</a:t>
            </a:r>
          </a:p>
          <a:p>
            <a:endParaRPr lang="en-GB" sz="1600" dirty="0" smtClean="0"/>
          </a:p>
          <a:p>
            <a:endParaRPr lang="en-GB" sz="1600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1219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M. Joos, CERN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9000" y="2492119"/>
            <a:ext cx="5378824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I can ensure you that, although we did not win anything, we all have enjoyed this competition very much. We look forward to participating in next year's competition</a:t>
            </a:r>
            <a:r>
              <a:rPr lang="en-US" sz="1600" dirty="0" smtClean="0"/>
              <a:t>! - Portugal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4572000"/>
            <a:ext cx="360811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It has been a pleasure being part of this incredible </a:t>
            </a:r>
            <a:r>
              <a:rPr lang="en-US" sz="1600" dirty="0" smtClean="0"/>
              <a:t>experience - Spain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3733800"/>
            <a:ext cx="6705600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We all had a lot of fun and emotions and learn many new facts in science but also in communication skills and </a:t>
            </a:r>
            <a:r>
              <a:rPr lang="en-US" sz="1600" dirty="0" smtClean="0"/>
              <a:t>sharing - Italy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957463"/>
            <a:ext cx="3203313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great learning opportunity </a:t>
            </a:r>
            <a:r>
              <a:rPr lang="en-US" sz="1600" dirty="0" smtClean="0"/>
              <a:t> - Canada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5638800"/>
            <a:ext cx="3962400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We really enjoyed this experience of working in a team for the sake of learning Particle </a:t>
            </a:r>
            <a:r>
              <a:rPr lang="en-US" sz="1600" dirty="0" smtClean="0"/>
              <a:t>Physics - Qatar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3071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270355" y="304800"/>
            <a:ext cx="55114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High Tower Text" panose="02040502050506030303" pitchFamily="18" charset="0"/>
              </a:rPr>
              <a:t>Beam Line for Schools</a:t>
            </a:r>
          </a:p>
        </p:txBody>
      </p:sp>
      <p:pic>
        <p:nvPicPr>
          <p:cNvPr id="57" name="Picture 2" descr="\\cern.ch\dfs\Users\j\joos\Desktop\BL4S\Beam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63" y="228600"/>
            <a:ext cx="1735137" cy="121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371601"/>
            <a:ext cx="723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Execution of the experiments (7.-17.9.2014):</a:t>
            </a:r>
          </a:p>
          <a:p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 smtClean="0">
                <a:solidFill>
                  <a:srgbClr val="FF0000"/>
                </a:solidFill>
              </a:rPr>
              <a:t>proposals</a:t>
            </a:r>
            <a:r>
              <a:rPr lang="en-GB" sz="1600" dirty="0" smtClean="0"/>
              <a:t> of the winning team were </a:t>
            </a:r>
            <a:r>
              <a:rPr lang="en-GB" sz="1600" dirty="0" smtClean="0">
                <a:solidFill>
                  <a:srgbClr val="FF0000"/>
                </a:solidFill>
              </a:rPr>
              <a:t>complementary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Students enjoyed to work in </a:t>
            </a:r>
            <a:r>
              <a:rPr lang="en-GB" sz="1600" dirty="0" smtClean="0">
                <a:solidFill>
                  <a:srgbClr val="FF0000"/>
                </a:solidFill>
              </a:rPr>
              <a:t>mixed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Members of both teams were able to </a:t>
            </a:r>
            <a:r>
              <a:rPr lang="en-GB" sz="1600" dirty="0" smtClean="0">
                <a:solidFill>
                  <a:srgbClr val="FF0000"/>
                </a:solidFill>
              </a:rPr>
              <a:t>communicate well in English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 smtClean="0">
                <a:sym typeface="Wingdings" panose="05000000000000000000" pitchFamily="2" charset="2"/>
              </a:rPr>
              <a:t>Proposals for 2015: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Require proposals to be formulated in English (i.e. remove French)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Require winners to have a minimum level of English skills</a:t>
            </a:r>
          </a:p>
          <a:p>
            <a:endParaRPr lang="en-GB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1219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M. Joos, CERN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187" y="4680462"/>
            <a:ext cx="2650507" cy="149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00" y="3772412"/>
            <a:ext cx="26416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\\cern.ch\dfs\Users\j\joos\Desktop\BL4S\2014\Pictures\P9110168_JP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704945"/>
            <a:ext cx="2244725" cy="168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j\joos\Desktop\BL4S\2014\Pictures\bl4s_dg-16_jp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55230"/>
            <a:ext cx="3649208" cy="241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3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270355" y="304800"/>
            <a:ext cx="55114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High Tower Text" panose="02040502050506030303" pitchFamily="18" charset="0"/>
              </a:rPr>
              <a:t>Beam Line for Schools</a:t>
            </a:r>
          </a:p>
        </p:txBody>
      </p:sp>
      <p:pic>
        <p:nvPicPr>
          <p:cNvPr id="57" name="Picture 2" descr="\\cern.ch\dfs\Users\j\joos\Desktop\BL4S\Beam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63" y="228600"/>
            <a:ext cx="1735137" cy="121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524000"/>
            <a:ext cx="7848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2014 </a:t>
            </a:r>
            <a:r>
              <a:rPr lang="en-GB" dirty="0" smtClean="0">
                <a:solidFill>
                  <a:srgbClr val="FF0000"/>
                </a:solidFill>
              </a:rPr>
              <a:t>follow up</a:t>
            </a:r>
            <a:r>
              <a:rPr lang="en-GB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Winning teams were asked to write a </a:t>
            </a:r>
            <a:r>
              <a:rPr lang="en-GB" dirty="0" smtClean="0">
                <a:solidFill>
                  <a:srgbClr val="FF0000"/>
                </a:solidFill>
              </a:rPr>
              <a:t>paper</a:t>
            </a:r>
            <a:r>
              <a:rPr lang="en-GB" dirty="0" smtClean="0"/>
              <a:t> about the results of their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Experimental </a:t>
            </a:r>
            <a:r>
              <a:rPr lang="en-GB" dirty="0" smtClean="0">
                <a:solidFill>
                  <a:srgbClr val="FF0000"/>
                </a:solidFill>
              </a:rPr>
              <a:t>data will be made available </a:t>
            </a:r>
            <a:r>
              <a:rPr lang="en-GB" dirty="0" smtClean="0"/>
              <a:t>to all 292 participating teams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LabView</a:t>
            </a:r>
            <a:r>
              <a:rPr lang="en-GB" dirty="0" smtClean="0"/>
              <a:t> based </a:t>
            </a:r>
            <a:r>
              <a:rPr lang="en-GB" dirty="0" smtClean="0">
                <a:solidFill>
                  <a:srgbClr val="FF0000"/>
                </a:solidFill>
              </a:rPr>
              <a:t>event viewer </a:t>
            </a:r>
            <a:r>
              <a:rPr lang="en-GB" dirty="0" smtClean="0"/>
              <a:t>(free </a:t>
            </a:r>
            <a:r>
              <a:rPr lang="en-GB" dirty="0" err="1" smtClean="0"/>
              <a:t>LabView</a:t>
            </a:r>
            <a:r>
              <a:rPr lang="en-GB" dirty="0" smtClean="0"/>
              <a:t> license provided by NI)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Allows students to: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Analyse</a:t>
            </a:r>
            <a:r>
              <a:rPr lang="en-GB" dirty="0" smtClean="0"/>
              <a:t> documented </a:t>
            </a:r>
            <a:r>
              <a:rPr lang="en-GB" dirty="0" smtClean="0">
                <a:solidFill>
                  <a:srgbClr val="FF0000"/>
                </a:solidFill>
              </a:rPr>
              <a:t>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Discuss</a:t>
            </a:r>
            <a:r>
              <a:rPr lang="en-GB" dirty="0" smtClean="0"/>
              <a:t> undocumented </a:t>
            </a:r>
            <a:r>
              <a:rPr lang="en-GB" dirty="0" smtClean="0">
                <a:solidFill>
                  <a:srgbClr val="FF0000"/>
                </a:solidFill>
              </a:rPr>
              <a:t>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Understand the detectors and beam properties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will also be made </a:t>
            </a:r>
            <a:r>
              <a:rPr lang="en-GB" dirty="0" smtClean="0"/>
              <a:t>accessible to 2015 candidate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From the </a:t>
            </a:r>
            <a:r>
              <a:rPr lang="en-US" dirty="0" smtClean="0">
                <a:solidFill>
                  <a:srgbClr val="FF0000"/>
                </a:solidFill>
              </a:rPr>
              <a:t>2014 </a:t>
            </a:r>
            <a:r>
              <a:rPr lang="en-US" dirty="0" smtClean="0">
                <a:solidFill>
                  <a:srgbClr val="FF0000"/>
                </a:solidFill>
              </a:rPr>
              <a:t>announcement</a:t>
            </a:r>
            <a:r>
              <a:rPr lang="en-US" dirty="0" smtClean="0"/>
              <a:t>: </a:t>
            </a:r>
            <a:r>
              <a:rPr lang="en-US" i="1" dirty="0" smtClean="0"/>
              <a:t>The groups </a:t>
            </a:r>
            <a:r>
              <a:rPr lang="en-US" i="1" dirty="0"/>
              <a:t>will receive </a:t>
            </a:r>
            <a:r>
              <a:rPr lang="en-US" i="1" dirty="0">
                <a:solidFill>
                  <a:srgbClr val="FF0000"/>
                </a:solidFill>
              </a:rPr>
              <a:t>priority</a:t>
            </a:r>
            <a:r>
              <a:rPr lang="en-US" i="1" dirty="0"/>
              <a:t> should they wish to </a:t>
            </a:r>
            <a:r>
              <a:rPr lang="en-US" i="1" dirty="0" smtClean="0"/>
              <a:t>(…) </a:t>
            </a:r>
            <a:r>
              <a:rPr lang="en-US" i="1" dirty="0"/>
              <a:t>take part in a particle physics </a:t>
            </a:r>
            <a:r>
              <a:rPr lang="en-US" i="1" dirty="0" err="1" smtClean="0">
                <a:solidFill>
                  <a:srgbClr val="FF0000"/>
                </a:solidFill>
              </a:rPr>
              <a:t>masterclass</a:t>
            </a:r>
            <a:endParaRPr lang="en-GB" i="1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1219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M. Joos, CERN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\\cern.ch\dfs\Users\j\joos\Desktop\BL4S\2014\Pictures\o_O%20XXXXXXXXXXX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442" y="4953000"/>
            <a:ext cx="2992099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2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270355" y="304800"/>
            <a:ext cx="55114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High Tower Text" panose="02040502050506030303" pitchFamily="18" charset="0"/>
              </a:rPr>
              <a:t>Beam Line for Schools</a:t>
            </a:r>
          </a:p>
        </p:txBody>
      </p:sp>
      <p:pic>
        <p:nvPicPr>
          <p:cNvPr id="57" name="Picture 2" descr="\\cern.ch\dfs\Users\j\joos\Desktop\BL4S\Beam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63" y="228600"/>
            <a:ext cx="1735137" cy="121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524000"/>
            <a:ext cx="7848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0000"/>
                </a:solidFill>
              </a:rPr>
              <a:t>2015</a:t>
            </a:r>
            <a:r>
              <a:rPr lang="en-GB" dirty="0" smtClean="0"/>
              <a:t> </a:t>
            </a:r>
            <a:r>
              <a:rPr lang="en-GB" dirty="0" smtClean="0"/>
              <a:t>competition:</a:t>
            </a: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CERN management fully supports </a:t>
            </a:r>
            <a:r>
              <a:rPr lang="en-GB" dirty="0" smtClean="0"/>
              <a:t>a </a:t>
            </a:r>
            <a:r>
              <a:rPr lang="en-GB" dirty="0" smtClean="0">
                <a:solidFill>
                  <a:srgbClr val="FF0000"/>
                </a:solidFill>
              </a:rPr>
              <a:t>BL4S</a:t>
            </a:r>
            <a:r>
              <a:rPr lang="en-GB" dirty="0" smtClean="0"/>
              <a:t> competition in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Announcement to be made on 17 November </a:t>
            </a:r>
            <a:r>
              <a:rPr lang="en-GB" dirty="0" smtClean="0"/>
              <a:t>via CERN official </a:t>
            </a:r>
            <a:r>
              <a:rPr lang="en-GB" dirty="0" smtClean="0"/>
              <a:t>and other channels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Deadline for </a:t>
            </a:r>
            <a:r>
              <a:rPr lang="en-GB" dirty="0" smtClean="0">
                <a:solidFill>
                  <a:srgbClr val="FF0000"/>
                </a:solidFill>
              </a:rPr>
              <a:t>registration</a:t>
            </a:r>
            <a:r>
              <a:rPr lang="en-GB" dirty="0" smtClean="0"/>
              <a:t> of the teams: </a:t>
            </a:r>
            <a:r>
              <a:rPr lang="en-GB" dirty="0" smtClean="0">
                <a:solidFill>
                  <a:srgbClr val="FF0000"/>
                </a:solidFill>
              </a:rPr>
              <a:t>31 January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Deadline for </a:t>
            </a:r>
            <a:r>
              <a:rPr lang="en-GB" dirty="0" smtClean="0">
                <a:solidFill>
                  <a:srgbClr val="FF0000"/>
                </a:solidFill>
              </a:rPr>
              <a:t>submission</a:t>
            </a:r>
            <a:r>
              <a:rPr lang="en-GB" dirty="0" smtClean="0"/>
              <a:t> of proposals and videos: </a:t>
            </a:r>
            <a:r>
              <a:rPr lang="en-GB" dirty="0" smtClean="0">
                <a:solidFill>
                  <a:srgbClr val="FF0000"/>
                </a:solidFill>
              </a:rPr>
              <a:t>31 March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Selection of the winner(s): 31 May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Execution of the experiment: August – October 2015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1219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M. Joos, CERN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37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270355" y="304800"/>
            <a:ext cx="55114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accent4">
                    <a:lumMod val="75000"/>
                  </a:schemeClr>
                </a:solidFill>
                <a:latin typeface="High Tower Text" panose="02040502050506030303" pitchFamily="18" charset="0"/>
              </a:rPr>
              <a:t>Beam Line for Schools</a:t>
            </a:r>
          </a:p>
        </p:txBody>
      </p:sp>
      <p:pic>
        <p:nvPicPr>
          <p:cNvPr id="57" name="Picture 2" descr="\\cern.ch\dfs\Users\j\joos\Desktop\BL4S\Beam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63" y="228600"/>
            <a:ext cx="1735137" cy="121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219200"/>
            <a:ext cx="8382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Potential </a:t>
            </a:r>
            <a:r>
              <a:rPr lang="en-GB" sz="1600" dirty="0" smtClean="0">
                <a:solidFill>
                  <a:srgbClr val="FF0000"/>
                </a:solidFill>
              </a:rPr>
              <a:t>IPPOG </a:t>
            </a:r>
            <a:r>
              <a:rPr lang="en-GB" sz="1600" dirty="0" smtClean="0">
                <a:solidFill>
                  <a:srgbClr val="FF0000"/>
                </a:solidFill>
              </a:rPr>
              <a:t>involvement </a:t>
            </a:r>
            <a:r>
              <a:rPr lang="en-GB" sz="1600" dirty="0" smtClean="0"/>
              <a:t>in 2015:</a:t>
            </a:r>
            <a:endParaRPr lang="en-GB" sz="1600" dirty="0" smtClean="0"/>
          </a:p>
          <a:p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Making publicity </a:t>
            </a:r>
            <a:r>
              <a:rPr lang="en-GB" sz="1600" dirty="0" smtClean="0"/>
              <a:t>for the competition: 17.Nov.14 – 31.Jan.15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Assisting the teams </a:t>
            </a:r>
            <a:r>
              <a:rPr lang="en-GB" sz="1600" dirty="0" smtClean="0"/>
              <a:t>with their proposals: Feb-Mar. </a:t>
            </a:r>
            <a:r>
              <a:rPr lang="en-GB" sz="1600" dirty="0" smtClean="0"/>
              <a:t>2015</a:t>
            </a: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One or several </a:t>
            </a:r>
            <a:r>
              <a:rPr lang="en-GB" sz="1600" dirty="0" smtClean="0">
                <a:solidFill>
                  <a:srgbClr val="FF0000"/>
                </a:solidFill>
              </a:rPr>
              <a:t>contact persons</a:t>
            </a:r>
            <a:r>
              <a:rPr lang="en-GB" sz="1600" dirty="0" smtClean="0"/>
              <a:t>(not </a:t>
            </a:r>
            <a:r>
              <a:rPr lang="en-GB" sz="1600" dirty="0" smtClean="0"/>
              <a:t>necessarily IPPOG members) per nation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How to cover nations without IPPOG representative?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Participation in the selection </a:t>
            </a:r>
            <a:r>
              <a:rPr lang="en-GB" sz="1600" dirty="0" smtClean="0"/>
              <a:t>committees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Identification of potential </a:t>
            </a:r>
            <a:r>
              <a:rPr lang="en-GB" sz="1600" dirty="0" smtClean="0">
                <a:solidFill>
                  <a:srgbClr val="FF0000"/>
                </a:solidFill>
              </a:rPr>
              <a:t>sponsors</a:t>
            </a:r>
          </a:p>
          <a:p>
            <a:endParaRPr lang="en-GB" sz="1600" dirty="0"/>
          </a:p>
          <a:p>
            <a:r>
              <a:rPr lang="en-GB" sz="1600" dirty="0" smtClean="0"/>
              <a:t>Open issues: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Ask team </a:t>
            </a:r>
            <a:r>
              <a:rPr lang="en-GB" sz="1600" dirty="0" smtClean="0">
                <a:solidFill>
                  <a:srgbClr val="FF0000"/>
                </a:solidFill>
              </a:rPr>
              <a:t>coaches</a:t>
            </a:r>
            <a:r>
              <a:rPr lang="en-GB" sz="1600" dirty="0" smtClean="0"/>
              <a:t> </a:t>
            </a:r>
            <a:r>
              <a:rPr lang="en-GB" sz="1600" dirty="0" smtClean="0"/>
              <a:t>at time of first registration to </a:t>
            </a:r>
            <a:r>
              <a:rPr lang="en-GB" sz="1600" dirty="0" smtClean="0">
                <a:solidFill>
                  <a:srgbClr val="FF0000"/>
                </a:solidFill>
              </a:rPr>
              <a:t>agree to be contacted </a:t>
            </a:r>
            <a:r>
              <a:rPr lang="en-GB" sz="1600" dirty="0" smtClean="0"/>
              <a:t>by national </a:t>
            </a:r>
            <a:r>
              <a:rPr lang="en-GB" sz="1600" dirty="0" smtClean="0"/>
              <a:t>representative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Was not done in 2014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Disclose selection results </a:t>
            </a:r>
            <a:r>
              <a:rPr lang="en-GB" sz="1600" dirty="0" smtClean="0"/>
              <a:t>to </a:t>
            </a:r>
            <a:r>
              <a:rPr lang="en-GB" sz="1600" dirty="0" smtClean="0"/>
              <a:t>IPPOG/EPPCN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Special </a:t>
            </a:r>
            <a:r>
              <a:rPr lang="en-GB" sz="1600" dirty="0" smtClean="0"/>
              <a:t>price </a:t>
            </a:r>
            <a:r>
              <a:rPr lang="en-GB" sz="1600" dirty="0" smtClean="0"/>
              <a:t>for </a:t>
            </a:r>
            <a:r>
              <a:rPr lang="en-GB" sz="1600" dirty="0" smtClean="0">
                <a:solidFill>
                  <a:srgbClr val="FF0000"/>
                </a:solidFill>
              </a:rPr>
              <a:t>developing countries</a:t>
            </a:r>
            <a:r>
              <a:rPr lang="en-GB" sz="1600" dirty="0" smtClean="0"/>
              <a:t>?</a:t>
            </a:r>
          </a:p>
          <a:p>
            <a:endParaRPr lang="en-GB" sz="16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1219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M. Joos, CERN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99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678</Words>
  <Application>Microsoft Office PowerPoint</Application>
  <PresentationFormat>On-screen Show (4:3)</PresentationFormat>
  <Paragraphs>89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Joos</dc:creator>
  <cp:lastModifiedBy>Markus Joos</cp:lastModifiedBy>
  <cp:revision>129</cp:revision>
  <dcterms:created xsi:type="dcterms:W3CDTF">2006-08-16T00:00:00Z</dcterms:created>
  <dcterms:modified xsi:type="dcterms:W3CDTF">2014-11-03T10:01:33Z</dcterms:modified>
</cp:coreProperties>
</file>