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80" r:id="rId18"/>
    <p:sldId id="259" r:id="rId19"/>
    <p:sldId id="260" r:id="rId20"/>
    <p:sldId id="261" r:id="rId21"/>
    <p:sldId id="262" r:id="rId22"/>
    <p:sldId id="263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7" d="100"/>
          <a:sy n="57" d="100"/>
        </p:scale>
        <p:origin x="-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3DA9F-CD55-CC4A-B18F-83885CEC50F7}" type="datetimeFigureOut">
              <a:rPr lang="en-US" smtClean="0"/>
              <a:t>11/7/14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EB3388-4782-F947-B48D-25D008F5731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927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20AA21-9B35-4BDF-84FE-479402174A30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5059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685817" indent="-263776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055103" indent="-211021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477145" indent="-211021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899186" indent="-211021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321227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743269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165310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587351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8978426-D908-E242-AAB7-9A54A5F504D7}" type="slidenum">
              <a:rPr lang="fr-FR" sz="1200"/>
              <a:pPr/>
              <a:t>17</a:t>
            </a:fld>
            <a:endParaRPr lang="fr-FR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  <p:sp>
        <p:nvSpPr>
          <p:cNvPr id="1126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685817" indent="-263776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055103" indent="-211021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477145" indent="-211021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899186" indent="-211021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321227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743269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165310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587351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FF6F07A-337A-3B41-9192-6D5CDE3A6A9C}" type="slidenum">
              <a:rPr lang="fr-FR" sz="1200"/>
              <a:pPr/>
              <a:t>18</a:t>
            </a:fld>
            <a:endParaRPr lang="fr-FR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  <p:sp>
        <p:nvSpPr>
          <p:cNvPr id="1229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685817" indent="-263776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055103" indent="-211021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477145" indent="-211021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899186" indent="-211021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321227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743269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165310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587351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B448F4D-0A53-AC40-8422-964B6350964E}" type="slidenum">
              <a:rPr lang="fr-FR" sz="1200"/>
              <a:pPr/>
              <a:t>19</a:t>
            </a:fld>
            <a:endParaRPr lang="fr-FR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  <p:sp>
        <p:nvSpPr>
          <p:cNvPr id="1331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685817" indent="-263776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055103" indent="-211021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477145" indent="-211021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899186" indent="-211021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321227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743269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165310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587351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305F426-FCB0-0245-A09C-8121580A6A29}" type="slidenum">
              <a:rPr lang="fr-FR" sz="1200"/>
              <a:pPr/>
              <a:t>20</a:t>
            </a:fld>
            <a:endParaRPr lang="fr-FR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  <p:sp>
        <p:nvSpPr>
          <p:cNvPr id="143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685817" indent="-263776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055103" indent="-211021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477145" indent="-211021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899186" indent="-211021"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321227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743269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165310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587351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FAE6CCD-0FB4-3641-99AB-2C8813C1DD64}" type="slidenum">
              <a:rPr lang="fr-FR" sz="1200"/>
              <a:pPr/>
              <a:t>21</a:t>
            </a:fld>
            <a:endParaRPr lang="fr-FR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3C5E-058B-6E48-9026-B391E94BE950}" type="datetimeFigureOut">
              <a:rPr lang="en-US" smtClean="0"/>
              <a:t>11/7/14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3097-6AA3-8944-8E0D-D10B9CB00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601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3C5E-058B-6E48-9026-B391E94BE950}" type="datetimeFigureOut">
              <a:rPr lang="en-US" smtClean="0"/>
              <a:t>11/7/14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3097-6AA3-8944-8E0D-D10B9CB00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1672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3C5E-058B-6E48-9026-B391E94BE950}" type="datetimeFigureOut">
              <a:rPr lang="en-US" smtClean="0"/>
              <a:t>11/7/14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3097-6AA3-8944-8E0D-D10B9CB00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369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3C5E-058B-6E48-9026-B391E94BE950}" type="datetimeFigureOut">
              <a:rPr lang="en-US" smtClean="0"/>
              <a:t>11/7/14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3097-6AA3-8944-8E0D-D10B9CB00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0871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3C5E-058B-6E48-9026-B391E94BE950}" type="datetimeFigureOut">
              <a:rPr lang="en-US" smtClean="0"/>
              <a:t>11/7/14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3097-6AA3-8944-8E0D-D10B9CB00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0522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3C5E-058B-6E48-9026-B391E94BE950}" type="datetimeFigureOut">
              <a:rPr lang="en-US" smtClean="0"/>
              <a:t>11/7/14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3097-6AA3-8944-8E0D-D10B9CB00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0577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3C5E-058B-6E48-9026-B391E94BE950}" type="datetimeFigureOut">
              <a:rPr lang="en-US" smtClean="0"/>
              <a:t>11/7/14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3097-6AA3-8944-8E0D-D10B9CB00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1049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3C5E-058B-6E48-9026-B391E94BE950}" type="datetimeFigureOut">
              <a:rPr lang="en-US" smtClean="0"/>
              <a:t>11/7/14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3097-6AA3-8944-8E0D-D10B9CB00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7439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3C5E-058B-6E48-9026-B391E94BE950}" type="datetimeFigureOut">
              <a:rPr lang="en-US" smtClean="0"/>
              <a:t>11/7/14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3097-6AA3-8944-8E0D-D10B9CB00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3740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3C5E-058B-6E48-9026-B391E94BE950}" type="datetimeFigureOut">
              <a:rPr lang="en-US" smtClean="0"/>
              <a:t>11/7/14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3097-6AA3-8944-8E0D-D10B9CB00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351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3C5E-058B-6E48-9026-B391E94BE950}" type="datetimeFigureOut">
              <a:rPr lang="en-US" smtClean="0"/>
              <a:t>11/7/14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93097-6AA3-8944-8E0D-D10B9CB00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8420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F3C5E-058B-6E48-9026-B391E94BE950}" type="datetimeFigureOut">
              <a:rPr lang="en-US" smtClean="0"/>
              <a:t>11/7/14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93097-6AA3-8944-8E0D-D10B9CB0046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99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eifiphysik.de/themenbereiche/teilchenphysik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hyperlink" Target="http://www.teilchenwelt.de/material" TargetMode="External"/><Relationship Id="rId5" Type="http://schemas.openxmlformats.org/officeDocument/2006/relationships/hyperlink" Target="http://ippog.web.cern.ch/resources/types/brochure-flyer-leaflet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ppog.web.cern.ch/resources/types/brochure-flyer-leaflet" TargetMode="External"/><Relationship Id="rId4" Type="http://schemas.openxmlformats.org/officeDocument/2006/relationships/image" Target="../media/image20.png"/><Relationship Id="rId5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eilchenwelt.de/material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5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hyperlink" Target="https://cms-docdb.cern.ch/cgi-bin/DocDB/DocumentDatabase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rive.google.com/file/d/0B6wqmSKBaqY9djU4N1M1Q0lkaWM/view?usp=sharin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rive.google.com/file/d/0B6wqmSKBaqY9VENEVnk3ZTJHb2c/view?usp=sharing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rive.google.com/file/d/0B6wqmSKBaqY9ZEFfZUNQWlI0WUU/view?usp=sharing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vgb-GQorWE" TargetMode="External"/><Relationship Id="rId4" Type="http://schemas.openxmlformats.org/officeDocument/2006/relationships/hyperlink" Target="http://tinyurl.com/neqftye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ms.web.cern.ch/content/virtual-visit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23065"/>
            <a:ext cx="7772400" cy="1470025"/>
          </a:xfrm>
        </p:spPr>
        <p:txBody>
          <a:bodyPr>
            <a:normAutofit/>
          </a:bodyPr>
          <a:lstStyle/>
          <a:p>
            <a:r>
              <a:rPr lang="fr-FR" sz="2800" b="1" dirty="0" err="1" smtClean="0"/>
              <a:t>Classroom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materials</a:t>
            </a:r>
            <a:r>
              <a:rPr lang="fr-FR" sz="2800" b="1" dirty="0" smtClean="0"/>
              <a:t> panel</a:t>
            </a:r>
            <a:br>
              <a:rPr lang="fr-FR" sz="2800" b="1" dirty="0" smtClean="0"/>
            </a:br>
            <a:r>
              <a:rPr lang="fr-FR" sz="2800" b="1" dirty="0" smtClean="0"/>
              <a:t>8th IPPOG Meeting </a:t>
            </a:r>
            <a:r>
              <a:rPr lang="fr-FR" sz="2800" b="1" dirty="0" err="1" smtClean="0"/>
              <a:t>at</a:t>
            </a:r>
            <a:r>
              <a:rPr lang="fr-FR" sz="2800" b="1" dirty="0" smtClean="0"/>
              <a:t> CERN</a:t>
            </a:r>
            <a:br>
              <a:rPr lang="fr-FR" sz="2800" b="1" dirty="0" smtClean="0"/>
            </a:br>
            <a:r>
              <a:rPr lang="fr-FR" sz="2800" b="1" dirty="0" smtClean="0"/>
              <a:t>7 </a:t>
            </a:r>
            <a:r>
              <a:rPr lang="fr-FR" sz="2800" b="1" dirty="0" err="1" smtClean="0"/>
              <a:t>November</a:t>
            </a:r>
            <a:r>
              <a:rPr lang="fr-FR" sz="2800" b="1" dirty="0" smtClean="0"/>
              <a:t> 2014</a:t>
            </a:r>
            <a:endParaRPr lang="fr-FR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84439"/>
            <a:ext cx="6400800" cy="2915998"/>
          </a:xfrm>
        </p:spPr>
        <p:txBody>
          <a:bodyPr>
            <a:normAutofit fontScale="62500" lnSpcReduction="20000"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Panel </a:t>
            </a:r>
            <a:r>
              <a:rPr lang="fr-FR" dirty="0" err="1" smtClean="0">
                <a:solidFill>
                  <a:srgbClr val="FF0000"/>
                </a:solidFill>
              </a:rPr>
              <a:t>members</a:t>
            </a:r>
            <a:endParaRPr lang="fr-FR" dirty="0" smtClean="0">
              <a:solidFill>
                <a:srgbClr val="FF0000"/>
              </a:solidFill>
            </a:endParaRPr>
          </a:p>
          <a:p>
            <a:r>
              <a:rPr lang="fr-FR" dirty="0" smtClean="0">
                <a:solidFill>
                  <a:srgbClr val="000090"/>
                </a:solidFill>
              </a:rPr>
              <a:t>Nicolas Arnaud</a:t>
            </a:r>
          </a:p>
          <a:p>
            <a:r>
              <a:rPr lang="fr-FR" dirty="0" smtClean="0">
                <a:solidFill>
                  <a:srgbClr val="000090"/>
                </a:solidFill>
              </a:rPr>
              <a:t>Uta </a:t>
            </a:r>
            <a:r>
              <a:rPr lang="fr-FR" dirty="0" err="1" smtClean="0">
                <a:solidFill>
                  <a:srgbClr val="000090"/>
                </a:solidFill>
              </a:rPr>
              <a:t>Bilow</a:t>
            </a:r>
            <a:endParaRPr lang="fr-FR" dirty="0" smtClean="0">
              <a:solidFill>
                <a:srgbClr val="000090"/>
              </a:solidFill>
            </a:endParaRPr>
          </a:p>
          <a:p>
            <a:r>
              <a:rPr lang="fr-FR" dirty="0" smtClean="0">
                <a:solidFill>
                  <a:srgbClr val="000090"/>
                </a:solidFill>
              </a:rPr>
              <a:t>Kenneth </a:t>
            </a:r>
            <a:r>
              <a:rPr lang="fr-FR" dirty="0" err="1" smtClean="0">
                <a:solidFill>
                  <a:srgbClr val="000090"/>
                </a:solidFill>
              </a:rPr>
              <a:t>Cecire</a:t>
            </a:r>
            <a:endParaRPr lang="fr-FR" dirty="0" smtClean="0">
              <a:solidFill>
                <a:srgbClr val="000090"/>
              </a:solidFill>
            </a:endParaRPr>
          </a:p>
          <a:p>
            <a:r>
              <a:rPr lang="fr-FR" dirty="0" smtClean="0">
                <a:solidFill>
                  <a:srgbClr val="000090"/>
                </a:solidFill>
              </a:rPr>
              <a:t>Pedro </a:t>
            </a:r>
            <a:r>
              <a:rPr lang="fr-FR" dirty="0" err="1" smtClean="0">
                <a:solidFill>
                  <a:srgbClr val="000090"/>
                </a:solidFill>
              </a:rPr>
              <a:t>Abreu</a:t>
            </a:r>
            <a:endParaRPr lang="fr-FR" dirty="0" smtClean="0">
              <a:solidFill>
                <a:srgbClr val="000090"/>
              </a:solidFill>
            </a:endParaRPr>
          </a:p>
          <a:p>
            <a:r>
              <a:rPr lang="fr-FR" dirty="0" smtClean="0">
                <a:solidFill>
                  <a:srgbClr val="000090"/>
                </a:solidFill>
              </a:rPr>
              <a:t>Despina Hatzifotiadou</a:t>
            </a:r>
          </a:p>
          <a:p>
            <a:r>
              <a:rPr lang="fr-FR" dirty="0" err="1" smtClean="0">
                <a:solidFill>
                  <a:srgbClr val="000090"/>
                </a:solidFill>
              </a:rPr>
              <a:t>Marzena</a:t>
            </a:r>
            <a:r>
              <a:rPr lang="fr-FR" dirty="0" smtClean="0">
                <a:solidFill>
                  <a:srgbClr val="000090"/>
                </a:solidFill>
              </a:rPr>
              <a:t> Lapka</a:t>
            </a:r>
          </a:p>
          <a:p>
            <a:r>
              <a:rPr lang="fr-FR" dirty="0" smtClean="0">
                <a:solidFill>
                  <a:srgbClr val="000090"/>
                </a:solidFill>
              </a:rPr>
              <a:t>Marge </a:t>
            </a:r>
            <a:r>
              <a:rPr lang="fr-FR" dirty="0" smtClean="0">
                <a:solidFill>
                  <a:srgbClr val="000090"/>
                </a:solidFill>
              </a:rPr>
              <a:t>Bardeen</a:t>
            </a:r>
          </a:p>
          <a:p>
            <a:r>
              <a:rPr lang="fr-FR" dirty="0" smtClean="0">
                <a:solidFill>
                  <a:srgbClr val="000090"/>
                </a:solidFill>
              </a:rPr>
              <a:t>Jeff Rodriguez</a:t>
            </a:r>
            <a:endParaRPr lang="fr-FR" dirty="0" smtClean="0">
              <a:solidFill>
                <a:srgbClr val="000090"/>
              </a:solidFill>
            </a:endParaRP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6166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343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CMS Virtual Visits Map</a:t>
            </a:r>
            <a:endParaRPr lang="en-US" dirty="0"/>
          </a:p>
        </p:txBody>
      </p:sp>
      <p:pic>
        <p:nvPicPr>
          <p:cNvPr id="6" name="Content Placeholder 5" descr="Screen Shot 2014-11-07 at 13.30.50.pn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9" b="91"/>
          <a:stretch/>
        </p:blipFill>
        <p:spPr>
          <a:xfrm>
            <a:off x="457200" y="1362670"/>
            <a:ext cx="8229600" cy="5000866"/>
          </a:xfrm>
        </p:spPr>
      </p:pic>
      <p:sp>
        <p:nvSpPr>
          <p:cNvPr id="7" name="TextBox 6"/>
          <p:cNvSpPr txBox="1"/>
          <p:nvPr/>
        </p:nvSpPr>
        <p:spPr>
          <a:xfrm>
            <a:off x="652570" y="6461977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>
                <a:sym typeface="Wingdings"/>
              </a:rPr>
              <a:t>South Pole, India, Iran, Pakistan, Egypt, Greece, Hungary, Austria… </a:t>
            </a:r>
          </a:p>
        </p:txBody>
      </p:sp>
    </p:spTree>
    <p:extLst>
      <p:ext uri="{BB962C8B-B14F-4D97-AF65-F5344CB8AC3E}">
        <p14:creationId xmlns:p14="http://schemas.microsoft.com/office/powerpoint/2010/main" val="465257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eedbackEgypt.psd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00" y="0"/>
            <a:ext cx="81996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378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000" dirty="0" err="1" smtClean="0"/>
              <a:t>Classroom</a:t>
            </a:r>
            <a:r>
              <a:rPr lang="de-DE" sz="4000" dirty="0" smtClean="0"/>
              <a:t> </a:t>
            </a:r>
            <a:r>
              <a:rPr lang="de-DE" sz="4000" dirty="0" err="1" smtClean="0"/>
              <a:t>materials</a:t>
            </a:r>
            <a:r>
              <a:rPr lang="de-DE" sz="4000" dirty="0" smtClean="0"/>
              <a:t> </a:t>
            </a:r>
            <a:r>
              <a:rPr lang="de-DE" sz="4000" dirty="0" err="1" smtClean="0"/>
              <a:t>from</a:t>
            </a:r>
            <a:r>
              <a:rPr lang="de-DE" sz="4000" dirty="0" smtClean="0"/>
              <a:t> Netzwerk Teilchenwelt</a:t>
            </a:r>
            <a:endParaRPr lang="de-DE" sz="4000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Material for </a:t>
            </a:r>
            <a:r>
              <a:rPr lang="de-DE" dirty="0" err="1"/>
              <a:t>teachers</a:t>
            </a:r>
            <a:r>
              <a:rPr lang="de-DE" dirty="0"/>
              <a:t> (in </a:t>
            </a:r>
            <a:r>
              <a:rPr lang="de-DE" dirty="0" err="1"/>
              <a:t>progress</a:t>
            </a:r>
            <a:r>
              <a:rPr lang="de-DE" dirty="0"/>
              <a:t>) </a:t>
            </a:r>
          </a:p>
          <a:p>
            <a:r>
              <a:rPr lang="de-DE" dirty="0"/>
              <a:t>LEIFI </a:t>
            </a:r>
            <a:r>
              <a:rPr lang="de-DE" dirty="0" err="1"/>
              <a:t>webportal</a:t>
            </a:r>
            <a:endParaRPr lang="de-DE" dirty="0"/>
          </a:p>
          <a:p>
            <a:r>
              <a:rPr lang="de-DE" dirty="0" smtClean="0"/>
              <a:t>Material </a:t>
            </a:r>
            <a:r>
              <a:rPr lang="de-DE" dirty="0" err="1" smtClean="0"/>
              <a:t>collection</a:t>
            </a:r>
            <a:endParaRPr lang="de-DE" dirty="0" smtClean="0"/>
          </a:p>
          <a:p>
            <a:r>
              <a:rPr lang="de-DE" dirty="0"/>
              <a:t>Particle </a:t>
            </a:r>
            <a:r>
              <a:rPr lang="de-DE" dirty="0" err="1"/>
              <a:t>profiles</a:t>
            </a:r>
            <a:endParaRPr lang="de-DE"/>
          </a:p>
          <a:p>
            <a:pPr marL="0" indent="0">
              <a:buNone/>
            </a:pPr>
            <a:r>
              <a:rPr lang="de-DE" smtClean="0"/>
              <a:t> </a:t>
            </a:r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368" y="5214257"/>
            <a:ext cx="2293039" cy="962706"/>
          </a:xfrm>
          <a:prstGeom prst="rect">
            <a:avLst/>
          </a:prstGeo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8656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408670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Material for </a:t>
            </a:r>
            <a:r>
              <a:rPr lang="de-DE" dirty="0" err="1" smtClean="0"/>
              <a:t>teachers</a:t>
            </a:r>
            <a:r>
              <a:rPr lang="de-DE" dirty="0" smtClean="0"/>
              <a:t> (in </a:t>
            </a:r>
            <a:r>
              <a:rPr lang="de-DE" dirty="0" err="1" smtClean="0"/>
              <a:t>progress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 smtClean="0"/>
              <a:t>Project </a:t>
            </a:r>
            <a:r>
              <a:rPr lang="de-DE" dirty="0" err="1" smtClean="0"/>
              <a:t>with</a:t>
            </a:r>
            <a:r>
              <a:rPr lang="de-DE" dirty="0" smtClean="0"/>
              <a:t> Joachim Herz Stiftung</a:t>
            </a:r>
          </a:p>
          <a:p>
            <a:r>
              <a:rPr lang="en-US" dirty="0"/>
              <a:t>Under development: teaching material in </a:t>
            </a:r>
            <a:r>
              <a:rPr lang="en-US" dirty="0" smtClean="0"/>
              <a:t>workshop </a:t>
            </a:r>
            <a:r>
              <a:rPr lang="en-US" dirty="0"/>
              <a:t>series with Netzwerk teachers</a:t>
            </a:r>
          </a:p>
          <a:p>
            <a:r>
              <a:rPr lang="en-US" dirty="0" smtClean="0"/>
              <a:t>for </a:t>
            </a:r>
            <a:r>
              <a:rPr lang="en-US" dirty="0"/>
              <a:t>use in schools  </a:t>
            </a:r>
          </a:p>
          <a:p>
            <a:r>
              <a:rPr lang="en-US" dirty="0" smtClean="0"/>
              <a:t>Modular structure, flexible use </a:t>
            </a:r>
            <a:endParaRPr lang="en-US" dirty="0"/>
          </a:p>
          <a:p>
            <a:r>
              <a:rPr lang="en-US" dirty="0"/>
              <a:t>Different formats: </a:t>
            </a:r>
          </a:p>
          <a:p>
            <a:pPr lvl="1"/>
            <a:r>
              <a:rPr lang="en-US" dirty="0" smtClean="0"/>
              <a:t>learning </a:t>
            </a:r>
            <a:endParaRPr lang="en-US" dirty="0"/>
          </a:p>
          <a:p>
            <a:pPr lvl="1"/>
            <a:r>
              <a:rPr lang="en-US" dirty="0"/>
              <a:t>experiments</a:t>
            </a:r>
          </a:p>
          <a:p>
            <a:pPr lvl="1"/>
            <a:r>
              <a:rPr lang="en-US" dirty="0" smtClean="0"/>
              <a:t>activities </a:t>
            </a:r>
            <a:r>
              <a:rPr lang="en-US" dirty="0"/>
              <a:t>and </a:t>
            </a:r>
            <a:r>
              <a:rPr lang="en-US" dirty="0" smtClean="0"/>
              <a:t>worksheets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Publication </a:t>
            </a:r>
            <a:r>
              <a:rPr lang="en-US" dirty="0" smtClean="0"/>
              <a:t>printed and online in 2015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095" y="1645764"/>
            <a:ext cx="945293" cy="690523"/>
          </a:xfrm>
          <a:prstGeom prst="rect">
            <a:avLst/>
          </a:prstGeom>
        </p:spPr>
      </p:pic>
      <p:sp>
        <p:nvSpPr>
          <p:cNvPr id="5" name="Inhaltsplatzhalter 2"/>
          <p:cNvSpPr txBox="1">
            <a:spLocks/>
          </p:cNvSpPr>
          <p:nvPr/>
        </p:nvSpPr>
        <p:spPr>
          <a:xfrm>
            <a:off x="6239721" y="3588607"/>
            <a:ext cx="2616543" cy="288491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400" dirty="0" smtClean="0"/>
              <a:t>5 </a:t>
            </a:r>
            <a:r>
              <a:rPr lang="de-DE" sz="2400" dirty="0" err="1" smtClean="0"/>
              <a:t>modules</a:t>
            </a:r>
            <a:r>
              <a:rPr lang="de-DE" sz="2400" dirty="0" smtClean="0"/>
              <a:t>:</a:t>
            </a:r>
          </a:p>
          <a:p>
            <a:r>
              <a:rPr lang="de-DE" sz="2400" dirty="0" smtClean="0"/>
              <a:t>Interactions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charges</a:t>
            </a:r>
            <a:endParaRPr lang="de-DE" sz="2400" dirty="0" smtClean="0"/>
          </a:p>
          <a:p>
            <a:r>
              <a:rPr lang="de-DE" sz="2400" dirty="0" err="1" smtClean="0"/>
              <a:t>Particles</a:t>
            </a:r>
            <a:endParaRPr lang="de-DE" sz="2400" dirty="0" smtClean="0"/>
          </a:p>
          <a:p>
            <a:r>
              <a:rPr lang="de-DE" sz="2400" dirty="0" smtClean="0"/>
              <a:t>Research </a:t>
            </a:r>
            <a:r>
              <a:rPr lang="de-DE" sz="2400" dirty="0" err="1"/>
              <a:t>m</a:t>
            </a:r>
            <a:r>
              <a:rPr lang="de-DE" sz="2400" dirty="0" err="1" smtClean="0"/>
              <a:t>ethods</a:t>
            </a:r>
            <a:r>
              <a:rPr lang="de-DE" sz="2400" dirty="0" smtClean="0"/>
              <a:t> </a:t>
            </a:r>
          </a:p>
          <a:p>
            <a:r>
              <a:rPr lang="de-DE" sz="2400" dirty="0" err="1" smtClean="0"/>
              <a:t>Astroparticle</a:t>
            </a:r>
            <a:r>
              <a:rPr lang="de-DE" sz="2400" dirty="0" smtClean="0"/>
              <a:t> </a:t>
            </a:r>
            <a:r>
              <a:rPr lang="de-DE" sz="2400" dirty="0" err="1" smtClean="0"/>
              <a:t>physics</a:t>
            </a:r>
            <a:endParaRPr lang="de-DE" sz="2400" dirty="0" smtClean="0"/>
          </a:p>
          <a:p>
            <a:r>
              <a:rPr lang="de-DE" sz="2400" dirty="0" smtClean="0"/>
              <a:t>Mini </a:t>
            </a:r>
            <a:r>
              <a:rPr lang="de-DE" sz="2400" dirty="0" err="1" smtClean="0"/>
              <a:t>courses</a:t>
            </a:r>
            <a:endParaRPr lang="de-DE" sz="2400" dirty="0" smtClean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42887" y="2927047"/>
            <a:ext cx="1428119" cy="2617257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1434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LEIFI </a:t>
            </a:r>
            <a:r>
              <a:rPr lang="de-DE" dirty="0" err="1" smtClean="0"/>
              <a:t>webportal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72180" y="1124464"/>
            <a:ext cx="4733953" cy="546920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Largest German Physics Portal for </a:t>
            </a:r>
            <a:r>
              <a:rPr lang="en-US" dirty="0" smtClean="0"/>
              <a:t>schools</a:t>
            </a:r>
          </a:p>
          <a:p>
            <a:r>
              <a:rPr lang="en-US" dirty="0" smtClean="0"/>
              <a:t>Netzwerk </a:t>
            </a:r>
            <a:r>
              <a:rPr lang="en-US" dirty="0"/>
              <a:t>Teilchenwelt</a:t>
            </a:r>
            <a:r>
              <a:rPr lang="en-US" dirty="0" smtClean="0"/>
              <a:t>: Correction </a:t>
            </a:r>
            <a:r>
              <a:rPr lang="en-US" dirty="0"/>
              <a:t>and </a:t>
            </a:r>
            <a:r>
              <a:rPr lang="en-US" dirty="0" smtClean="0"/>
              <a:t>update </a:t>
            </a:r>
            <a:r>
              <a:rPr lang="en-US" dirty="0"/>
              <a:t>of particle physics </a:t>
            </a:r>
            <a:r>
              <a:rPr lang="en-US" dirty="0" smtClean="0"/>
              <a:t>section</a:t>
            </a:r>
          </a:p>
          <a:p>
            <a:r>
              <a:rPr lang="de-DE" dirty="0" smtClean="0">
                <a:hlinkClick r:id="rId2"/>
              </a:rPr>
              <a:t>www.leifiphysik.de/themenbereiche/teilchenphysik</a:t>
            </a:r>
            <a:r>
              <a:rPr lang="de-DE" dirty="0" smtClean="0"/>
              <a:t> </a:t>
            </a:r>
          </a:p>
          <a:p>
            <a:r>
              <a:rPr lang="en-US" dirty="0" smtClean="0"/>
              <a:t>additional </a:t>
            </a:r>
            <a:r>
              <a:rPr lang="en-US" dirty="0"/>
              <a:t>financial support </a:t>
            </a:r>
            <a:r>
              <a:rPr lang="en-US" dirty="0" smtClean="0"/>
              <a:t>from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Joachim-</a:t>
            </a:r>
            <a:r>
              <a:rPr lang="en-US" dirty="0" err="1"/>
              <a:t>Herz</a:t>
            </a:r>
            <a:r>
              <a:rPr lang="en-US" dirty="0"/>
              <a:t> </a:t>
            </a:r>
            <a:r>
              <a:rPr lang="en-US" dirty="0" smtClean="0"/>
              <a:t>foundation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690688"/>
            <a:ext cx="2592288" cy="2144454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107" y="4156951"/>
            <a:ext cx="1238765" cy="90490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265" y="4007349"/>
            <a:ext cx="3299483" cy="2691449"/>
          </a:xfrm>
          <a:prstGeom prst="rect">
            <a:avLst/>
          </a:prstGeom>
        </p:spPr>
      </p:pic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42151" y="5042359"/>
            <a:ext cx="1721993" cy="1656439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872365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619" y="604302"/>
            <a:ext cx="2653493" cy="3094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956" y="3332523"/>
            <a:ext cx="2913492" cy="3220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Material </a:t>
            </a:r>
            <a:r>
              <a:rPr lang="de-DE" dirty="0" err="1" smtClean="0"/>
              <a:t>collection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933522"/>
          </a:xfrm>
        </p:spPr>
        <p:txBody>
          <a:bodyPr>
            <a:normAutofit fontScale="92500" lnSpcReduction="10000"/>
          </a:bodyPr>
          <a:lstStyle/>
          <a:p>
            <a:r>
              <a:rPr lang="de-DE" dirty="0" err="1" smtClean="0"/>
              <a:t>Brochure</a:t>
            </a:r>
            <a:r>
              <a:rPr lang="de-DE" dirty="0" smtClean="0"/>
              <a:t>, 72 p</a:t>
            </a:r>
          </a:p>
          <a:p>
            <a:r>
              <a:rPr lang="en-US" dirty="0"/>
              <a:t>Background </a:t>
            </a:r>
            <a:r>
              <a:rPr lang="en-US" dirty="0" smtClean="0"/>
              <a:t>information and </a:t>
            </a:r>
            <a:r>
              <a:rPr lang="en-US" dirty="0"/>
              <a:t>worksheets on</a:t>
            </a:r>
          </a:p>
          <a:p>
            <a:pPr lvl="1"/>
            <a:r>
              <a:rPr lang="en-US" dirty="0"/>
              <a:t>Methods</a:t>
            </a:r>
          </a:p>
          <a:p>
            <a:pPr lvl="1"/>
            <a:r>
              <a:rPr lang="en-US" dirty="0"/>
              <a:t>Applications</a:t>
            </a:r>
          </a:p>
          <a:p>
            <a:pPr lvl="1"/>
            <a:r>
              <a:rPr lang="en-US" dirty="0"/>
              <a:t>Cosmology</a:t>
            </a:r>
          </a:p>
          <a:p>
            <a:pPr lvl="1"/>
            <a:r>
              <a:rPr lang="en-US" dirty="0" smtClean="0"/>
              <a:t>….</a:t>
            </a:r>
          </a:p>
          <a:p>
            <a:r>
              <a:rPr lang="en-US" dirty="0"/>
              <a:t>Freely available as</a:t>
            </a:r>
          </a:p>
          <a:p>
            <a:pPr lvl="1"/>
            <a:r>
              <a:rPr lang="en-US" dirty="0"/>
              <a:t>Printed versions</a:t>
            </a:r>
          </a:p>
          <a:p>
            <a:pPr lvl="1"/>
            <a:r>
              <a:rPr lang="en-US" dirty="0"/>
              <a:t>Download as </a:t>
            </a:r>
            <a:r>
              <a:rPr lang="en-US" dirty="0" smtClean="0"/>
              <a:t>pdf</a:t>
            </a:r>
          </a:p>
          <a:p>
            <a:pPr marL="0" lvl="1" indent="0">
              <a:buNone/>
            </a:pPr>
            <a:endParaRPr lang="de-DE" sz="1000" kern="0" dirty="0" smtClean="0">
              <a:solidFill>
                <a:srgbClr val="001D4B"/>
              </a:solidFill>
              <a:latin typeface="Cambria" pitchFamily="18" charset="0"/>
              <a:hlinkClick r:id=""/>
            </a:endParaRPr>
          </a:p>
          <a:p>
            <a:pPr marL="0" lvl="1" indent="0">
              <a:buNone/>
            </a:pPr>
            <a:r>
              <a:rPr lang="de-DE" sz="1000" kern="0" dirty="0" smtClean="0">
                <a:solidFill>
                  <a:srgbClr val="001D4B"/>
                </a:solidFill>
                <a:latin typeface="Cambria" pitchFamily="18" charset="0"/>
                <a:hlinkClick r:id=""/>
              </a:rPr>
              <a:t> </a:t>
            </a:r>
            <a:r>
              <a:rPr lang="de-DE" sz="1400" kern="0" dirty="0" smtClean="0">
                <a:solidFill>
                  <a:srgbClr val="001D4B"/>
                </a:solidFill>
                <a:latin typeface="Cambria" pitchFamily="18" charset="0"/>
                <a:hlinkClick r:id="rId4"/>
              </a:rPr>
              <a:t>www.teilchenwelt.de/material</a:t>
            </a:r>
            <a:r>
              <a:rPr lang="de-DE" sz="1400" kern="0" dirty="0" smtClean="0">
                <a:solidFill>
                  <a:srgbClr val="001D4B"/>
                </a:solidFill>
                <a:latin typeface="Cambria" pitchFamily="18" charset="0"/>
              </a:rPr>
              <a:t> </a:t>
            </a:r>
            <a:br>
              <a:rPr lang="de-DE" sz="1400" kern="0" dirty="0" smtClean="0">
                <a:solidFill>
                  <a:srgbClr val="001D4B"/>
                </a:solidFill>
                <a:latin typeface="Cambria" pitchFamily="18" charset="0"/>
              </a:rPr>
            </a:br>
            <a:r>
              <a:rPr lang="de-DE" sz="1400" kern="0" dirty="0" smtClean="0">
                <a:solidFill>
                  <a:srgbClr val="001D4B"/>
                </a:solidFill>
                <a:latin typeface="Cambria" pitchFamily="18" charset="0"/>
                <a:hlinkClick r:id="rId5"/>
              </a:rPr>
              <a:t>http://ippog.web.cern.ch/resources/types/brochure-flyer-leaflet</a:t>
            </a:r>
            <a:endParaRPr lang="de-DE" sz="1400" kern="0" dirty="0" smtClean="0">
              <a:solidFill>
                <a:srgbClr val="001D4B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1038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278496" y="1690688"/>
            <a:ext cx="7886700" cy="4351338"/>
          </a:xfrm>
        </p:spPr>
        <p:txBody>
          <a:bodyPr>
            <a:normAutofit lnSpcReduction="10000"/>
          </a:bodyPr>
          <a:lstStyle/>
          <a:p>
            <a:pPr marL="800100" lvl="1" indent="-342900">
              <a:spcBef>
                <a:spcPct val="20000"/>
              </a:spcBef>
              <a:buSzPct val="100000"/>
            </a:pPr>
            <a:r>
              <a:rPr lang="de-DE" sz="2800" kern="0" dirty="0">
                <a:solidFill>
                  <a:srgbClr val="001D4B"/>
                </a:solidFill>
              </a:rPr>
              <a:t>Set of </a:t>
            </a:r>
            <a:r>
              <a:rPr lang="de-DE" sz="2800" kern="0" dirty="0" err="1" smtClean="0">
                <a:solidFill>
                  <a:srgbClr val="001D4B"/>
                </a:solidFill>
              </a:rPr>
              <a:t>cards</a:t>
            </a:r>
            <a:endParaRPr lang="de-DE" sz="2800" kern="0" dirty="0" smtClean="0">
              <a:solidFill>
                <a:srgbClr val="001D4B"/>
              </a:solidFill>
            </a:endParaRPr>
          </a:p>
          <a:p>
            <a:pPr marL="800100" lvl="1" indent="-342900">
              <a:spcBef>
                <a:spcPct val="20000"/>
              </a:spcBef>
              <a:buSzPct val="100000"/>
            </a:pPr>
            <a:r>
              <a:rPr lang="de-DE" sz="2800" kern="0" dirty="0" smtClean="0">
                <a:solidFill>
                  <a:srgbClr val="001D4B"/>
                </a:solidFill>
              </a:rPr>
              <a:t>Matter</a:t>
            </a:r>
            <a:r>
              <a:rPr lang="de-DE" sz="2800" kern="0" dirty="0">
                <a:solidFill>
                  <a:srgbClr val="001D4B"/>
                </a:solidFill>
              </a:rPr>
              <a:t>, antimatter, </a:t>
            </a:r>
            <a:r>
              <a:rPr lang="de-DE" sz="2800" kern="0" dirty="0" err="1">
                <a:solidFill>
                  <a:srgbClr val="001D4B"/>
                </a:solidFill>
              </a:rPr>
              <a:t>exchange</a:t>
            </a:r>
            <a:r>
              <a:rPr lang="de-DE" sz="2800" kern="0" dirty="0">
                <a:solidFill>
                  <a:srgbClr val="001D4B"/>
                </a:solidFill>
              </a:rPr>
              <a:t> </a:t>
            </a:r>
            <a:r>
              <a:rPr lang="de-DE" sz="2800" kern="0" dirty="0" err="1" smtClean="0">
                <a:solidFill>
                  <a:srgbClr val="001D4B"/>
                </a:solidFill>
              </a:rPr>
              <a:t>particles</a:t>
            </a:r>
            <a:endParaRPr lang="de-DE" sz="2800" kern="0" dirty="0" smtClean="0">
              <a:solidFill>
                <a:srgbClr val="001D4B"/>
              </a:solidFill>
            </a:endParaRPr>
          </a:p>
          <a:p>
            <a:pPr marL="800100" lvl="1" indent="-342900">
              <a:spcBef>
                <a:spcPct val="20000"/>
              </a:spcBef>
              <a:buSzPct val="100000"/>
            </a:pPr>
            <a:r>
              <a:rPr lang="de-DE" sz="2800" kern="0" dirty="0" err="1" smtClean="0">
                <a:solidFill>
                  <a:srgbClr val="001D4B"/>
                </a:solidFill>
              </a:rPr>
              <a:t>Two</a:t>
            </a:r>
            <a:r>
              <a:rPr lang="de-DE" sz="2800" kern="0" dirty="0" smtClean="0">
                <a:solidFill>
                  <a:srgbClr val="001D4B"/>
                </a:solidFill>
              </a:rPr>
              <a:t> </a:t>
            </a:r>
            <a:r>
              <a:rPr lang="de-DE" sz="2800" kern="0" dirty="0" err="1">
                <a:solidFill>
                  <a:srgbClr val="001D4B"/>
                </a:solidFill>
              </a:rPr>
              <a:t>versions</a:t>
            </a:r>
            <a:r>
              <a:rPr lang="de-DE" sz="2800" kern="0" dirty="0">
                <a:solidFill>
                  <a:srgbClr val="001D4B"/>
                </a:solidFill>
              </a:rPr>
              <a:t> </a:t>
            </a:r>
            <a:r>
              <a:rPr lang="de-DE" sz="2800" kern="0" dirty="0" err="1">
                <a:solidFill>
                  <a:srgbClr val="001D4B"/>
                </a:solidFill>
              </a:rPr>
              <a:t>with</a:t>
            </a:r>
            <a:r>
              <a:rPr lang="de-DE" sz="2800" kern="0" dirty="0">
                <a:solidFill>
                  <a:srgbClr val="001D4B"/>
                </a:solidFill>
              </a:rPr>
              <a:t> </a:t>
            </a:r>
            <a:r>
              <a:rPr lang="de-DE" sz="2800" kern="0" dirty="0" err="1" smtClean="0">
                <a:solidFill>
                  <a:srgbClr val="001D4B"/>
                </a:solidFill>
              </a:rPr>
              <a:t>varying</a:t>
            </a:r>
            <a:r>
              <a:rPr lang="de-DE" sz="2800" kern="0" dirty="0" smtClean="0">
                <a:solidFill>
                  <a:srgbClr val="001D4B"/>
                </a:solidFill>
              </a:rPr>
              <a:t> </a:t>
            </a:r>
            <a:r>
              <a:rPr lang="de-DE" sz="2800" kern="0" dirty="0" err="1" smtClean="0">
                <a:solidFill>
                  <a:srgbClr val="001D4B"/>
                </a:solidFill>
              </a:rPr>
              <a:t>details</a:t>
            </a:r>
            <a:endParaRPr lang="de-DE" sz="2800" kern="0" dirty="0" smtClean="0">
              <a:solidFill>
                <a:srgbClr val="001D4B"/>
              </a:solidFill>
            </a:endParaRPr>
          </a:p>
          <a:p>
            <a:pPr marL="800100" lvl="1" indent="-342900">
              <a:spcBef>
                <a:spcPct val="20000"/>
              </a:spcBef>
              <a:buSzPct val="100000"/>
            </a:pPr>
            <a:r>
              <a:rPr lang="de-DE" sz="2800" kern="0" dirty="0" err="1" smtClean="0">
                <a:solidFill>
                  <a:srgbClr val="001D4B"/>
                </a:solidFill>
              </a:rPr>
              <a:t>Usage</a:t>
            </a:r>
            <a:r>
              <a:rPr lang="de-DE" sz="2800" kern="0" dirty="0">
                <a:solidFill>
                  <a:srgbClr val="001D4B"/>
                </a:solidFill>
              </a:rPr>
              <a:t>: </a:t>
            </a:r>
            <a:r>
              <a:rPr lang="de-DE" sz="2800" kern="0" dirty="0" err="1">
                <a:solidFill>
                  <a:srgbClr val="001D4B"/>
                </a:solidFill>
              </a:rPr>
              <a:t>activities</a:t>
            </a:r>
            <a:r>
              <a:rPr lang="de-DE" sz="2800" kern="0" dirty="0">
                <a:solidFill>
                  <a:srgbClr val="001D4B"/>
                </a:solidFill>
              </a:rPr>
              <a:t> </a:t>
            </a:r>
            <a:r>
              <a:rPr lang="de-DE" sz="2800" kern="0" dirty="0" smtClean="0">
                <a:solidFill>
                  <a:srgbClr val="001D4B"/>
                </a:solidFill>
              </a:rPr>
              <a:t>for </a:t>
            </a:r>
            <a:r>
              <a:rPr lang="de-DE" sz="2800" kern="0" dirty="0" err="1">
                <a:solidFill>
                  <a:srgbClr val="001D4B"/>
                </a:solidFill>
              </a:rPr>
              <a:t>students</a:t>
            </a:r>
            <a:r>
              <a:rPr lang="de-DE" sz="2800" kern="0" dirty="0">
                <a:solidFill>
                  <a:srgbClr val="001D4B"/>
                </a:solidFill>
              </a:rPr>
              <a:t> </a:t>
            </a:r>
            <a:endParaRPr lang="de-DE" sz="2800" kern="0" dirty="0" smtClean="0">
              <a:solidFill>
                <a:srgbClr val="001D4B"/>
              </a:solidFill>
            </a:endParaRPr>
          </a:p>
          <a:p>
            <a:pPr marL="800100" lvl="1" indent="-342900">
              <a:spcBef>
                <a:spcPct val="20000"/>
              </a:spcBef>
              <a:buSzPct val="100000"/>
            </a:pPr>
            <a:r>
              <a:rPr lang="en-US" sz="2800" kern="0" dirty="0" smtClean="0">
                <a:solidFill>
                  <a:srgbClr val="001D4B"/>
                </a:solidFill>
              </a:rPr>
              <a:t>Freely </a:t>
            </a:r>
            <a:r>
              <a:rPr lang="en-US" sz="2800" kern="0" dirty="0">
                <a:solidFill>
                  <a:srgbClr val="001D4B"/>
                </a:solidFill>
              </a:rPr>
              <a:t>available </a:t>
            </a:r>
            <a:r>
              <a:rPr lang="en-US" sz="2800" kern="0" dirty="0" smtClean="0">
                <a:solidFill>
                  <a:srgbClr val="001D4B"/>
                </a:solidFill>
              </a:rPr>
              <a:t>as</a:t>
            </a:r>
          </a:p>
          <a:p>
            <a:pPr marL="1257300" lvl="2" indent="-342900">
              <a:spcBef>
                <a:spcPct val="20000"/>
              </a:spcBef>
              <a:buSzPct val="100000"/>
            </a:pPr>
            <a:r>
              <a:rPr lang="en-US" kern="0" dirty="0" smtClean="0">
                <a:solidFill>
                  <a:srgbClr val="001D4B"/>
                </a:solidFill>
              </a:rPr>
              <a:t>Printed versions</a:t>
            </a:r>
          </a:p>
          <a:p>
            <a:pPr marL="1257300" lvl="2" indent="-342900">
              <a:spcBef>
                <a:spcPct val="20000"/>
              </a:spcBef>
              <a:buSzPct val="100000"/>
            </a:pPr>
            <a:r>
              <a:rPr lang="en-US" kern="0" dirty="0" smtClean="0">
                <a:solidFill>
                  <a:srgbClr val="001D4B"/>
                </a:solidFill>
              </a:rPr>
              <a:t>Download </a:t>
            </a:r>
            <a:r>
              <a:rPr lang="en-US" kern="0" dirty="0">
                <a:solidFill>
                  <a:srgbClr val="001D4B"/>
                </a:solidFill>
              </a:rPr>
              <a:t>as </a:t>
            </a:r>
            <a:r>
              <a:rPr lang="en-US" kern="0" dirty="0" smtClean="0">
                <a:solidFill>
                  <a:srgbClr val="001D4B"/>
                </a:solidFill>
              </a:rPr>
              <a:t>pdf</a:t>
            </a:r>
          </a:p>
          <a:p>
            <a:pPr marL="914400" lvl="2" indent="0">
              <a:spcBef>
                <a:spcPct val="20000"/>
              </a:spcBef>
              <a:buSzPct val="150000"/>
              <a:buNone/>
            </a:pPr>
            <a:endParaRPr lang="en-US" kern="0" dirty="0" smtClean="0">
              <a:solidFill>
                <a:srgbClr val="001D4B"/>
              </a:solidFill>
            </a:endParaRPr>
          </a:p>
          <a:p>
            <a:pPr marL="457200" lvl="1" indent="0">
              <a:lnSpc>
                <a:spcPct val="150000"/>
              </a:lnSpc>
              <a:spcBef>
                <a:spcPct val="20000"/>
              </a:spcBef>
              <a:buSzPct val="150000"/>
              <a:buNone/>
            </a:pPr>
            <a:r>
              <a:rPr lang="de-DE" sz="1400" kern="0" dirty="0">
                <a:solidFill>
                  <a:srgbClr val="001D4B"/>
                </a:solidFill>
                <a:latin typeface="Cambria" pitchFamily="18" charset="0"/>
                <a:hlinkClick r:id="rId2"/>
              </a:rPr>
              <a:t>www.teilchenwelt.de/material</a:t>
            </a:r>
            <a:r>
              <a:rPr lang="de-DE" sz="1400" kern="0" dirty="0">
                <a:solidFill>
                  <a:srgbClr val="001D4B"/>
                </a:solidFill>
                <a:latin typeface="Cambria" pitchFamily="18" charset="0"/>
              </a:rPr>
              <a:t> </a:t>
            </a:r>
            <a:br>
              <a:rPr lang="de-DE" sz="1400" kern="0" dirty="0">
                <a:solidFill>
                  <a:srgbClr val="001D4B"/>
                </a:solidFill>
                <a:latin typeface="Cambria" pitchFamily="18" charset="0"/>
              </a:rPr>
            </a:br>
            <a:r>
              <a:rPr lang="de-DE" sz="1400" kern="0" dirty="0">
                <a:solidFill>
                  <a:srgbClr val="001D4B"/>
                </a:solidFill>
                <a:latin typeface="Cambria" pitchFamily="18" charset="0"/>
                <a:hlinkClick r:id="rId3"/>
              </a:rPr>
              <a:t>http://ippog.web.cern.ch/resources/types/brochure-flyer-leaflet</a:t>
            </a:r>
            <a:endParaRPr lang="de-DE" sz="1400" kern="0" dirty="0">
              <a:solidFill>
                <a:srgbClr val="001D4B"/>
              </a:solidFill>
            </a:endParaRPr>
          </a:p>
          <a:p>
            <a:endParaRPr lang="de-DE" dirty="0"/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Particle </a:t>
            </a:r>
            <a:r>
              <a:rPr lang="de-DE" dirty="0" err="1" smtClean="0"/>
              <a:t>profiles</a:t>
            </a:r>
            <a:endParaRPr lang="de-DE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72"/>
          <a:stretch>
            <a:fillRect/>
          </a:stretch>
        </p:blipFill>
        <p:spPr bwMode="auto">
          <a:xfrm>
            <a:off x="5126739" y="899522"/>
            <a:ext cx="3738766" cy="2503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Teilchensteckbriefe in der Größe von Spielkarten liegen auf einem Tisch verteilt, viele Hände greifen danach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978" y="3692038"/>
            <a:ext cx="3118757" cy="2774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8571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8" y="115888"/>
            <a:ext cx="8964612" cy="5857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fr-FR" sz="4000">
                <a:solidFill>
                  <a:srgbClr val="0000CC"/>
                </a:solidFill>
                <a:latin typeface="Times New Roman" charset="0"/>
              </a:rPr>
              <a:t>New poster about elementary particles</a:t>
            </a:r>
            <a:endParaRPr lang="fr-FR" sz="2800" i="1">
              <a:solidFill>
                <a:srgbClr val="008000"/>
              </a:solidFill>
              <a:latin typeface="Symbol" charset="0"/>
            </a:endParaRP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107950" y="1052513"/>
            <a:ext cx="8150225" cy="547846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sym typeface="Wingdings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sym typeface="Wingdings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sym typeface="Wingdings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sym typeface="Wingdings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sym typeface="Wingding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sym typeface="Wingding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sym typeface="Wingding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sym typeface="Wingding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sym typeface="Wingdings" charset="0"/>
              </a:defRPr>
            </a:lvl9pPr>
          </a:lstStyle>
          <a:p>
            <a:pPr algn="l" eaLnBrk="1" hangingPunct="1"/>
            <a:r>
              <a:rPr lang="fr-FR" sz="2000" dirty="0"/>
              <a:t> Initial version </a:t>
            </a:r>
            <a:r>
              <a:rPr lang="fr-FR" sz="2000" dirty="0" err="1"/>
              <a:t>created</a:t>
            </a:r>
            <a:r>
              <a:rPr lang="fr-FR" sz="2000" dirty="0"/>
              <a:t> in 2005 for the international </a:t>
            </a:r>
            <a:r>
              <a:rPr lang="fr-FR" sz="2000" dirty="0" err="1"/>
              <a:t>physics</a:t>
            </a:r>
            <a:r>
              <a:rPr lang="fr-FR" sz="2000" dirty="0"/>
              <a:t> </a:t>
            </a:r>
            <a:r>
              <a:rPr lang="fr-FR" sz="2000" dirty="0" err="1"/>
              <a:t>year</a:t>
            </a:r>
            <a:endParaRPr lang="fr-FR" sz="2000" dirty="0"/>
          </a:p>
          <a:p>
            <a:pPr algn="l" eaLnBrk="1" hangingPunct="1"/>
            <a:r>
              <a:rPr lang="fr-FR" sz="2000" dirty="0"/>
              <a:t>    An « </a:t>
            </a:r>
            <a:r>
              <a:rPr lang="fr-FR" sz="2000" dirty="0" err="1"/>
              <a:t>equivalent</a:t>
            </a:r>
            <a:r>
              <a:rPr lang="fr-FR" sz="2000" dirty="0"/>
              <a:t> », for </a:t>
            </a:r>
            <a:r>
              <a:rPr lang="fr-FR" sz="2000" dirty="0" err="1"/>
              <a:t>particles</a:t>
            </a:r>
            <a:r>
              <a:rPr lang="fr-FR" sz="2000" dirty="0"/>
              <a:t>, of the </a:t>
            </a:r>
            <a:r>
              <a:rPr lang="fr-FR" sz="2000" dirty="0" err="1"/>
              <a:t>chemical</a:t>
            </a:r>
            <a:r>
              <a:rPr lang="fr-FR" sz="2000" dirty="0"/>
              <a:t> </a:t>
            </a:r>
            <a:r>
              <a:rPr lang="fr-FR" sz="2000" dirty="0" err="1"/>
              <a:t>elements</a:t>
            </a:r>
            <a:r>
              <a:rPr lang="fr-FR" sz="2000" dirty="0"/>
              <a:t> </a:t>
            </a:r>
            <a:r>
              <a:rPr lang="fr-FR" sz="2000" dirty="0" err="1"/>
              <a:t>periodic</a:t>
            </a:r>
            <a:r>
              <a:rPr lang="fr-FR" sz="2000" dirty="0"/>
              <a:t> table</a:t>
            </a:r>
          </a:p>
          <a:p>
            <a:pPr algn="l" eaLnBrk="1" hangingPunct="1"/>
            <a:endParaRPr lang="fr-FR" sz="1000" dirty="0"/>
          </a:p>
          <a:p>
            <a:pPr algn="l" eaLnBrk="1" hangingPunct="1"/>
            <a:r>
              <a:rPr lang="fr-FR" sz="2000" dirty="0"/>
              <a:t> Poster </a:t>
            </a:r>
            <a:r>
              <a:rPr lang="fr-FR" sz="2000" dirty="0" err="1"/>
              <a:t>printed</a:t>
            </a:r>
            <a:r>
              <a:rPr lang="fr-FR" sz="2000" dirty="0"/>
              <a:t> and sent for free to all </a:t>
            </a:r>
            <a:r>
              <a:rPr lang="fr-FR" sz="2000" dirty="0" err="1"/>
              <a:t>high</a:t>
            </a:r>
            <a:r>
              <a:rPr lang="fr-FR" sz="2000" dirty="0"/>
              <a:t> </a:t>
            </a:r>
            <a:r>
              <a:rPr lang="fr-FR" sz="2000" dirty="0" err="1"/>
              <a:t>schools</a:t>
            </a:r>
            <a:r>
              <a:rPr lang="fr-FR" sz="2000" dirty="0"/>
              <a:t> in France</a:t>
            </a:r>
          </a:p>
          <a:p>
            <a:pPr algn="l" eaLnBrk="1" hangingPunct="1"/>
            <a:r>
              <a:rPr lang="fr-FR" sz="2000" dirty="0"/>
              <a:t>   </a:t>
            </a:r>
            <a:r>
              <a:rPr lang="fr-FR" sz="2000" dirty="0">
                <a:sym typeface="Symbol" charset="0"/>
              </a:rPr>
              <a:t> That poster </a:t>
            </a:r>
            <a:r>
              <a:rPr lang="fr-FR" sz="2000" dirty="0" err="1">
                <a:sym typeface="Symbol" charset="0"/>
              </a:rPr>
              <a:t>is</a:t>
            </a:r>
            <a:r>
              <a:rPr lang="fr-FR" sz="2000" dirty="0">
                <a:sym typeface="Symbol" charset="0"/>
              </a:rPr>
              <a:t> </a:t>
            </a:r>
            <a:r>
              <a:rPr lang="fr-FR" sz="2000" dirty="0" err="1">
                <a:sym typeface="Symbol" charset="0"/>
              </a:rPr>
              <a:t>still</a:t>
            </a:r>
            <a:r>
              <a:rPr lang="fr-FR" sz="2000" dirty="0">
                <a:sym typeface="Symbol" charset="0"/>
              </a:rPr>
              <a:t> on the </a:t>
            </a:r>
            <a:r>
              <a:rPr lang="fr-FR" sz="2000" dirty="0" err="1">
                <a:sym typeface="Symbol" charset="0"/>
              </a:rPr>
              <a:t>walls</a:t>
            </a:r>
            <a:r>
              <a:rPr lang="fr-FR" sz="2000" dirty="0">
                <a:sym typeface="Symbol" charset="0"/>
              </a:rPr>
              <a:t> of </a:t>
            </a:r>
            <a:r>
              <a:rPr lang="fr-FR" sz="2000" dirty="0" err="1">
                <a:sym typeface="Symbol" charset="0"/>
              </a:rPr>
              <a:t>many</a:t>
            </a:r>
            <a:r>
              <a:rPr lang="fr-FR" sz="2000" dirty="0">
                <a:sym typeface="Symbol" charset="0"/>
              </a:rPr>
              <a:t> </a:t>
            </a:r>
            <a:r>
              <a:rPr lang="fr-FR" sz="2000" dirty="0" err="1">
                <a:sym typeface="Symbol" charset="0"/>
              </a:rPr>
              <a:t>classrooms</a:t>
            </a:r>
            <a:endParaRPr lang="fr-FR" sz="2000" dirty="0">
              <a:sym typeface="Symbol" charset="0"/>
            </a:endParaRPr>
          </a:p>
          <a:p>
            <a:pPr algn="l" eaLnBrk="1" hangingPunct="1"/>
            <a:r>
              <a:rPr lang="fr-FR" sz="2000" dirty="0">
                <a:sym typeface="Symbol" charset="0"/>
              </a:rPr>
              <a:t>    Most </a:t>
            </a:r>
            <a:r>
              <a:rPr lang="fr-FR" sz="2000" dirty="0" err="1">
                <a:sym typeface="Symbol" charset="0"/>
              </a:rPr>
              <a:t>physics</a:t>
            </a:r>
            <a:r>
              <a:rPr lang="fr-FR" sz="2000" dirty="0">
                <a:sym typeface="Symbol" charset="0"/>
              </a:rPr>
              <a:t> </a:t>
            </a:r>
            <a:r>
              <a:rPr lang="fr-FR" sz="2000" dirty="0" err="1">
                <a:sym typeface="Symbol" charset="0"/>
              </a:rPr>
              <a:t>teachers</a:t>
            </a:r>
            <a:r>
              <a:rPr lang="fr-FR" sz="2000" dirty="0">
                <a:sym typeface="Symbol" charset="0"/>
              </a:rPr>
              <a:t> </a:t>
            </a:r>
            <a:r>
              <a:rPr lang="fr-FR" sz="2000" dirty="0" err="1">
                <a:sym typeface="Symbol" charset="0"/>
              </a:rPr>
              <a:t>we</a:t>
            </a:r>
            <a:r>
              <a:rPr lang="fr-FR" sz="2000" dirty="0">
                <a:sym typeface="Symbol" charset="0"/>
              </a:rPr>
              <a:t> met know about </a:t>
            </a:r>
            <a:r>
              <a:rPr lang="fr-FR" sz="2000" dirty="0" err="1">
                <a:sym typeface="Symbol" charset="0"/>
              </a:rPr>
              <a:t>it</a:t>
            </a:r>
            <a:endParaRPr lang="fr-FR" sz="2000" dirty="0">
              <a:sym typeface="Symbol" charset="0"/>
            </a:endParaRPr>
          </a:p>
          <a:p>
            <a:pPr algn="l" eaLnBrk="1" hangingPunct="1"/>
            <a:endParaRPr lang="fr-FR" sz="1000" dirty="0"/>
          </a:p>
          <a:p>
            <a:pPr algn="l" eaLnBrk="1" hangingPunct="1"/>
            <a:r>
              <a:rPr lang="fr-FR" sz="2000" dirty="0"/>
              <a:t> 2014 update: about time!</a:t>
            </a:r>
          </a:p>
          <a:p>
            <a:pPr algn="l" eaLnBrk="1" hangingPunct="1"/>
            <a:r>
              <a:rPr lang="fr-FR" sz="2000" dirty="0">
                <a:cs typeface="Courier New" charset="0"/>
              </a:rPr>
              <a:t>    A </a:t>
            </a:r>
            <a:r>
              <a:rPr lang="fr-FR" sz="2000" dirty="0" err="1">
                <a:cs typeface="Courier New" charset="0"/>
              </a:rPr>
              <a:t>decade</a:t>
            </a:r>
            <a:r>
              <a:rPr lang="fr-FR" sz="2000" dirty="0">
                <a:cs typeface="Courier New" charset="0"/>
              </a:rPr>
              <a:t> </a:t>
            </a:r>
            <a:r>
              <a:rPr lang="fr-FR" sz="2000" dirty="0" err="1">
                <a:cs typeface="Courier New" charset="0"/>
              </a:rPr>
              <a:t>after</a:t>
            </a:r>
            <a:r>
              <a:rPr lang="fr-FR" sz="2000" dirty="0">
                <a:cs typeface="Courier New" charset="0"/>
              </a:rPr>
              <a:t> the first version, </a:t>
            </a:r>
            <a:r>
              <a:rPr lang="fr-FR" sz="2000" dirty="0" err="1">
                <a:cs typeface="Courier New" charset="0"/>
              </a:rPr>
              <a:t>two</a:t>
            </a:r>
            <a:r>
              <a:rPr lang="fr-FR" sz="2000" dirty="0">
                <a:cs typeface="Courier New" charset="0"/>
              </a:rPr>
              <a:t> </a:t>
            </a:r>
            <a:r>
              <a:rPr lang="fr-FR" sz="2000" dirty="0" err="1">
                <a:cs typeface="Courier New" charset="0"/>
              </a:rPr>
              <a:t>years</a:t>
            </a:r>
            <a:r>
              <a:rPr lang="fr-FR" sz="2000" dirty="0">
                <a:cs typeface="Courier New" charset="0"/>
              </a:rPr>
              <a:t> </a:t>
            </a:r>
            <a:r>
              <a:rPr lang="fr-FR" sz="2000" dirty="0" err="1">
                <a:cs typeface="Courier New" charset="0"/>
              </a:rPr>
              <a:t>after</a:t>
            </a:r>
            <a:r>
              <a:rPr lang="fr-FR" sz="2000" dirty="0">
                <a:cs typeface="Courier New" charset="0"/>
              </a:rPr>
              <a:t> the BEH boson </a:t>
            </a:r>
            <a:r>
              <a:rPr lang="fr-FR" sz="2000" dirty="0" err="1">
                <a:cs typeface="Courier New" charset="0"/>
              </a:rPr>
              <a:t>discovery</a:t>
            </a:r>
            <a:endParaRPr lang="fr-FR" sz="2000" dirty="0">
              <a:cs typeface="Courier New" charset="0"/>
            </a:endParaRPr>
          </a:p>
          <a:p>
            <a:pPr algn="l" eaLnBrk="1" hangingPunct="1"/>
            <a:r>
              <a:rPr lang="fr-FR" sz="2000" dirty="0">
                <a:cs typeface="Courier New" charset="0"/>
              </a:rPr>
              <a:t>    A joint </a:t>
            </a:r>
            <a:r>
              <a:rPr lang="fr-FR" sz="2000" dirty="0" err="1">
                <a:cs typeface="Courier New" charset="0"/>
              </a:rPr>
              <a:t>physicists</a:t>
            </a:r>
            <a:r>
              <a:rPr lang="fr-FR" sz="2000" dirty="0">
                <a:cs typeface="Courier New" charset="0"/>
              </a:rPr>
              <a:t> + </a:t>
            </a:r>
            <a:r>
              <a:rPr lang="fr-FR" sz="2000" dirty="0" err="1">
                <a:cs typeface="Courier New" charset="0"/>
              </a:rPr>
              <a:t>teachers</a:t>
            </a:r>
            <a:r>
              <a:rPr lang="fr-FR" sz="2000" dirty="0">
                <a:cs typeface="Courier New" charset="0"/>
              </a:rPr>
              <a:t> + communication experts </a:t>
            </a:r>
            <a:r>
              <a:rPr lang="fr-FR" sz="2000" dirty="0" err="1">
                <a:cs typeface="Courier New" charset="0"/>
              </a:rPr>
              <a:t>project</a:t>
            </a:r>
            <a:endParaRPr lang="fr-FR" sz="2000" dirty="0">
              <a:cs typeface="Courier New" charset="0"/>
            </a:endParaRPr>
          </a:p>
          <a:p>
            <a:pPr algn="l" eaLnBrk="1" hangingPunct="1"/>
            <a:endParaRPr lang="fr-FR" sz="1000" dirty="0">
              <a:cs typeface="Courier New" charset="0"/>
            </a:endParaRPr>
          </a:p>
          <a:p>
            <a:pPr algn="l" eaLnBrk="1" hangingPunct="1"/>
            <a:r>
              <a:rPr lang="fr-FR" sz="2000" dirty="0">
                <a:cs typeface="Courier New" charset="0"/>
              </a:rPr>
              <a:t> Budget </a:t>
            </a:r>
            <a:r>
              <a:rPr lang="fr-FR" sz="2000" dirty="0" err="1">
                <a:cs typeface="Courier New" charset="0"/>
              </a:rPr>
              <a:t>significantly</a:t>
            </a:r>
            <a:r>
              <a:rPr lang="fr-FR" sz="2000" dirty="0">
                <a:cs typeface="Courier New" charset="0"/>
              </a:rPr>
              <a:t> </a:t>
            </a:r>
            <a:r>
              <a:rPr lang="fr-FR" sz="2000" dirty="0" err="1">
                <a:cs typeface="Courier New" charset="0"/>
              </a:rPr>
              <a:t>reduced</a:t>
            </a:r>
            <a:r>
              <a:rPr lang="fr-FR" sz="2000" dirty="0">
                <a:cs typeface="Courier New" charset="0"/>
              </a:rPr>
              <a:t> </a:t>
            </a:r>
            <a:r>
              <a:rPr lang="fr-FR" sz="2000" dirty="0" err="1">
                <a:cs typeface="Courier New" charset="0"/>
              </a:rPr>
              <a:t>w.r.t</a:t>
            </a:r>
            <a:r>
              <a:rPr lang="fr-FR" sz="2000" dirty="0">
                <a:cs typeface="Courier New" charset="0"/>
              </a:rPr>
              <a:t>. 2005, but the plan </a:t>
            </a:r>
            <a:r>
              <a:rPr lang="fr-FR" sz="2000" dirty="0" err="1">
                <a:cs typeface="Courier New" charset="0"/>
              </a:rPr>
              <a:t>remains</a:t>
            </a:r>
            <a:r>
              <a:rPr lang="fr-FR" sz="2000" dirty="0">
                <a:cs typeface="Courier New" charset="0"/>
              </a:rPr>
              <a:t> the </a:t>
            </a:r>
            <a:r>
              <a:rPr lang="fr-FR" sz="2000" dirty="0" err="1">
                <a:cs typeface="Courier New" charset="0"/>
              </a:rPr>
              <a:t>same</a:t>
            </a:r>
            <a:endParaRPr lang="fr-FR" sz="2000" dirty="0">
              <a:cs typeface="Courier New" charset="0"/>
            </a:endParaRPr>
          </a:p>
          <a:p>
            <a:pPr algn="l" eaLnBrk="1" hangingPunct="1"/>
            <a:r>
              <a:rPr lang="fr-FR" sz="2000" dirty="0">
                <a:cs typeface="Courier New" charset="0"/>
              </a:rPr>
              <a:t>    </a:t>
            </a:r>
            <a:r>
              <a:rPr lang="fr-FR" sz="2000" dirty="0" err="1">
                <a:cs typeface="Courier New" charset="0"/>
              </a:rPr>
              <a:t>Print</a:t>
            </a:r>
            <a:r>
              <a:rPr lang="fr-FR" sz="2000" dirty="0">
                <a:cs typeface="Courier New" charset="0"/>
              </a:rPr>
              <a:t> and </a:t>
            </a:r>
            <a:r>
              <a:rPr lang="fr-FR" sz="2000" dirty="0" err="1">
                <a:cs typeface="Courier New" charset="0"/>
              </a:rPr>
              <a:t>ship</a:t>
            </a:r>
            <a:r>
              <a:rPr lang="fr-FR" sz="2000" dirty="0">
                <a:cs typeface="Courier New" charset="0"/>
              </a:rPr>
              <a:t> A0 copies of the poster to all </a:t>
            </a:r>
            <a:r>
              <a:rPr lang="fr-FR" sz="2000" dirty="0" err="1">
                <a:cs typeface="Courier New" charset="0"/>
              </a:rPr>
              <a:t>high</a:t>
            </a:r>
            <a:r>
              <a:rPr lang="fr-FR" sz="2000" dirty="0">
                <a:cs typeface="Courier New" charset="0"/>
              </a:rPr>
              <a:t> </a:t>
            </a:r>
            <a:r>
              <a:rPr lang="fr-FR" sz="2000" dirty="0" err="1">
                <a:cs typeface="Courier New" charset="0"/>
              </a:rPr>
              <a:t>schools</a:t>
            </a:r>
            <a:endParaRPr lang="fr-FR" sz="2000" dirty="0"/>
          </a:p>
          <a:p>
            <a:pPr algn="l" eaLnBrk="1" hangingPunct="1"/>
            <a:endParaRPr lang="fr-FR" sz="1000" dirty="0"/>
          </a:p>
          <a:p>
            <a:pPr algn="l" eaLnBrk="1" hangingPunct="1"/>
            <a:r>
              <a:rPr lang="fr-FR" sz="2000" dirty="0"/>
              <a:t> </a:t>
            </a:r>
            <a:r>
              <a:rPr lang="fr-FR" sz="2000" dirty="0" err="1"/>
              <a:t>Additional</a:t>
            </a:r>
            <a:r>
              <a:rPr lang="fr-FR" sz="2000" dirty="0"/>
              <a:t> </a:t>
            </a:r>
            <a:r>
              <a:rPr lang="fr-FR" sz="2000" dirty="0" err="1"/>
              <a:t>educational</a:t>
            </a:r>
            <a:r>
              <a:rPr lang="fr-FR" sz="2000" dirty="0"/>
              <a:t> </a:t>
            </a:r>
            <a:r>
              <a:rPr lang="fr-FR" sz="2000" dirty="0" err="1"/>
              <a:t>material</a:t>
            </a:r>
            <a:r>
              <a:rPr lang="fr-FR" sz="2000" dirty="0"/>
              <a:t> </a:t>
            </a:r>
            <a:r>
              <a:rPr lang="fr-FR" sz="2000" dirty="0" err="1"/>
              <a:t>associated</a:t>
            </a:r>
            <a:r>
              <a:rPr lang="fr-FR" sz="2000" dirty="0"/>
              <a:t> </a:t>
            </a:r>
            <a:r>
              <a:rPr lang="fr-FR" sz="2000" dirty="0" err="1"/>
              <a:t>with</a:t>
            </a:r>
            <a:r>
              <a:rPr lang="fr-FR" sz="2000" dirty="0"/>
              <a:t> the poster</a:t>
            </a:r>
          </a:p>
          <a:p>
            <a:pPr algn="l" eaLnBrk="1" hangingPunct="1"/>
            <a:r>
              <a:rPr lang="fr-FR" sz="1000" dirty="0"/>
              <a:t> </a:t>
            </a:r>
          </a:p>
          <a:p>
            <a:pPr algn="l" eaLnBrk="1" hangingPunct="1"/>
            <a:r>
              <a:rPr lang="fr-FR" sz="2000" dirty="0"/>
              <a:t> The 2005 poster </a:t>
            </a:r>
            <a:r>
              <a:rPr lang="fr-FR" sz="2000" dirty="0" err="1"/>
              <a:t>was</a:t>
            </a:r>
            <a:r>
              <a:rPr lang="fr-FR" sz="2000" dirty="0"/>
              <a:t> </a:t>
            </a:r>
            <a:r>
              <a:rPr lang="fr-FR" sz="2000" dirty="0" err="1"/>
              <a:t>translated</a:t>
            </a:r>
            <a:r>
              <a:rPr lang="fr-FR" sz="2000" dirty="0"/>
              <a:t> to </a:t>
            </a:r>
            <a:r>
              <a:rPr lang="fr-FR" sz="2000" dirty="0" err="1"/>
              <a:t>many</a:t>
            </a:r>
            <a:r>
              <a:rPr lang="fr-FR" sz="2000" dirty="0"/>
              <a:t> langages</a:t>
            </a:r>
          </a:p>
          <a:p>
            <a:pPr algn="l" eaLnBrk="1" hangingPunct="1"/>
            <a:r>
              <a:rPr lang="fr-FR" sz="2000" dirty="0"/>
              <a:t>    </a:t>
            </a:r>
            <a:r>
              <a:rPr lang="fr-FR" sz="2000" dirty="0" err="1"/>
              <a:t>Voluntary</a:t>
            </a:r>
            <a:r>
              <a:rPr lang="fr-FR" sz="2000" dirty="0"/>
              <a:t> </a:t>
            </a:r>
            <a:r>
              <a:rPr lang="fr-FR" sz="2000" dirty="0" err="1"/>
              <a:t>work</a:t>
            </a:r>
            <a:r>
              <a:rPr lang="fr-FR" sz="2000" dirty="0"/>
              <a:t>, no central collaboration</a:t>
            </a:r>
          </a:p>
          <a:p>
            <a:pPr algn="l" eaLnBrk="1" hangingPunct="1"/>
            <a:endParaRPr lang="fr-FR" sz="2000" dirty="0"/>
          </a:p>
          <a:p>
            <a:pPr algn="l" eaLnBrk="1" hangingPunct="1"/>
            <a:r>
              <a:rPr lang="fr-FR" sz="2000" dirty="0">
                <a:sym typeface="Symbol" charset="0"/>
              </a:rPr>
              <a:t> Do </a:t>
            </a:r>
            <a:r>
              <a:rPr lang="fr-FR" sz="2000" dirty="0" err="1">
                <a:sym typeface="Symbol" charset="0"/>
              </a:rPr>
              <a:t>we</a:t>
            </a:r>
            <a:r>
              <a:rPr lang="fr-FR" sz="2000" dirty="0">
                <a:sym typeface="Symbol" charset="0"/>
              </a:rPr>
              <a:t> (</a:t>
            </a:r>
            <a:r>
              <a:rPr lang="fr-FR" sz="2000" dirty="0" err="1">
                <a:sym typeface="Symbol" charset="0"/>
              </a:rPr>
              <a:t>you</a:t>
            </a:r>
            <a:r>
              <a:rPr lang="fr-FR" sz="2000" dirty="0">
                <a:sym typeface="Symbol" charset="0"/>
              </a:rPr>
              <a:t>) </a:t>
            </a:r>
            <a:r>
              <a:rPr lang="fr-FR" sz="2000" dirty="0" err="1">
                <a:sym typeface="Symbol" charset="0"/>
              </a:rPr>
              <a:t>want</a:t>
            </a:r>
            <a:r>
              <a:rPr lang="fr-FR" sz="2000" dirty="0">
                <a:sym typeface="Symbol" charset="0"/>
              </a:rPr>
              <a:t> to </a:t>
            </a:r>
            <a:r>
              <a:rPr lang="fr-FR" sz="2000" dirty="0" err="1">
                <a:sym typeface="Symbol" charset="0"/>
              </a:rPr>
              <a:t>turn</a:t>
            </a:r>
            <a:r>
              <a:rPr lang="fr-FR" sz="2000" dirty="0">
                <a:sym typeface="Symbol" charset="0"/>
              </a:rPr>
              <a:t> </a:t>
            </a:r>
            <a:r>
              <a:rPr lang="fr-FR" sz="2000" dirty="0" err="1">
                <a:sym typeface="Symbol" charset="0"/>
              </a:rPr>
              <a:t>this</a:t>
            </a:r>
            <a:r>
              <a:rPr lang="fr-FR" sz="2000" dirty="0">
                <a:sym typeface="Symbol" charset="0"/>
              </a:rPr>
              <a:t> </a:t>
            </a:r>
            <a:r>
              <a:rPr lang="fr-FR" sz="2000" dirty="0" err="1">
                <a:sym typeface="Symbol" charset="0"/>
              </a:rPr>
              <a:t>into</a:t>
            </a:r>
            <a:r>
              <a:rPr lang="fr-FR" sz="2000" dirty="0">
                <a:sym typeface="Symbol" charset="0"/>
              </a:rPr>
              <a:t> an IPPOG </a:t>
            </a:r>
            <a:r>
              <a:rPr lang="fr-FR" sz="2000" dirty="0" err="1">
                <a:sym typeface="Symbol" charset="0"/>
              </a:rPr>
              <a:t>resource</a:t>
            </a:r>
            <a:r>
              <a:rPr lang="fr-FR" sz="2000" dirty="0">
                <a:sym typeface="Symbol" charset="0"/>
              </a:rPr>
              <a:t>?</a:t>
            </a:r>
            <a:endParaRPr lang="fr-FR" sz="2000" dirty="0"/>
          </a:p>
        </p:txBody>
      </p:sp>
      <p:sp>
        <p:nvSpPr>
          <p:cNvPr id="2052" name="ZoneTexte 2"/>
          <p:cNvSpPr txBox="1">
            <a:spLocks noChangeArrowheads="1"/>
          </p:cNvSpPr>
          <p:nvPr/>
        </p:nvSpPr>
        <p:spPr bwMode="auto">
          <a:xfrm>
            <a:off x="8832850" y="6457950"/>
            <a:ext cx="3127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fld id="{3AC2E3A6-CEDD-D141-AF4E-C4EFF4850E84}" type="slidenum">
              <a:rPr lang="fr-FR" sz="2000" b="1"/>
              <a:pPr algn="r"/>
              <a:t>17</a:t>
            </a:fld>
            <a:endParaRPr lang="fr-FR" sz="2000" b="1"/>
          </a:p>
        </p:txBody>
      </p:sp>
    </p:spTree>
    <p:extLst>
      <p:ext uri="{BB962C8B-B14F-4D97-AF65-F5344CB8AC3E}">
        <p14:creationId xmlns:p14="http://schemas.microsoft.com/office/powerpoint/2010/main" val="294577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8" y="115888"/>
            <a:ext cx="8964612" cy="5857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fr-FR" sz="4000">
                <a:solidFill>
                  <a:srgbClr val="0000CC"/>
                </a:solidFill>
                <a:latin typeface="Times New Roman" charset="0"/>
              </a:rPr>
              <a:t>2005 poster</a:t>
            </a:r>
            <a:endParaRPr lang="fr-FR" sz="2800" i="1">
              <a:solidFill>
                <a:srgbClr val="008000"/>
              </a:solidFill>
              <a:latin typeface="Symbol" charset="0"/>
            </a:endParaRPr>
          </a:p>
        </p:txBody>
      </p:sp>
      <p:sp>
        <p:nvSpPr>
          <p:cNvPr id="3075" name="ZoneTexte 2"/>
          <p:cNvSpPr txBox="1">
            <a:spLocks noChangeArrowheads="1"/>
          </p:cNvSpPr>
          <p:nvPr/>
        </p:nvSpPr>
        <p:spPr bwMode="auto">
          <a:xfrm>
            <a:off x="8832850" y="6457950"/>
            <a:ext cx="3127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fld id="{045C49C9-AD2A-9E4E-80AE-8113578B5807}" type="slidenum">
              <a:rPr lang="fr-FR" sz="2000" b="1"/>
              <a:pPr algn="r"/>
              <a:t>18</a:t>
            </a:fld>
            <a:endParaRPr lang="fr-FR" sz="2000" b="1"/>
          </a:p>
        </p:txBody>
      </p:sp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63" y="852488"/>
            <a:ext cx="7705725" cy="588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8" y="115888"/>
            <a:ext cx="8964612" cy="5857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fr-FR" sz="4000">
                <a:solidFill>
                  <a:srgbClr val="0000CC"/>
                </a:solidFill>
                <a:latin typeface="Times New Roman" charset="0"/>
              </a:rPr>
              <a:t>2014 poster</a:t>
            </a:r>
            <a:endParaRPr lang="fr-FR" sz="2800" i="1">
              <a:solidFill>
                <a:srgbClr val="008000"/>
              </a:solidFill>
              <a:latin typeface="Symbol" charset="0"/>
            </a:endParaRPr>
          </a:p>
        </p:txBody>
      </p:sp>
      <p:sp>
        <p:nvSpPr>
          <p:cNvPr id="4099" name="ZoneTexte 2"/>
          <p:cNvSpPr txBox="1">
            <a:spLocks noChangeArrowheads="1"/>
          </p:cNvSpPr>
          <p:nvPr/>
        </p:nvSpPr>
        <p:spPr bwMode="auto">
          <a:xfrm>
            <a:off x="8832850" y="6457950"/>
            <a:ext cx="3127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fld id="{26A83AAE-AF0C-C743-96C9-C9590949D6E3}" type="slidenum">
              <a:rPr lang="fr-FR" sz="2000" b="1"/>
              <a:pPr algn="r"/>
              <a:t>19</a:t>
            </a:fld>
            <a:endParaRPr lang="fr-FR" sz="2000" b="1"/>
          </a:p>
        </p:txBody>
      </p:sp>
      <p:pic>
        <p:nvPicPr>
          <p:cNvPr id="4100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876300"/>
            <a:ext cx="8229600" cy="583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err="1" smtClean="0"/>
              <a:t>Activities</a:t>
            </a:r>
            <a:r>
              <a:rPr lang="fr-FR" dirty="0" smtClean="0"/>
              <a:t> (Marge, Ken, </a:t>
            </a:r>
            <a:r>
              <a:rPr lang="fr-FR" dirty="0" err="1" smtClean="0"/>
              <a:t>Marzena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Printed</a:t>
            </a:r>
            <a:r>
              <a:rPr lang="fr-FR" dirty="0" smtClean="0"/>
              <a:t> (+ online) </a:t>
            </a:r>
            <a:r>
              <a:rPr lang="fr-FR" dirty="0" err="1" smtClean="0"/>
              <a:t>material</a:t>
            </a:r>
            <a:r>
              <a:rPr lang="fr-FR" dirty="0" smtClean="0"/>
              <a:t>  (Uta)</a:t>
            </a:r>
          </a:p>
          <a:p>
            <a:r>
              <a:rPr lang="fr-FR" dirty="0"/>
              <a:t>Posters</a:t>
            </a:r>
            <a:r>
              <a:rPr lang="fr-FR" dirty="0" smtClean="0"/>
              <a:t> (Nicola</a:t>
            </a:r>
            <a:r>
              <a:rPr lang="fr-FR" smtClean="0"/>
              <a:t>, Pedro, </a:t>
            </a:r>
            <a:r>
              <a:rPr lang="fr-FR" dirty="0" err="1" smtClean="0"/>
              <a:t>Marzena</a:t>
            </a:r>
            <a:r>
              <a:rPr lang="fr-FR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46948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8" y="115888"/>
            <a:ext cx="8964612" cy="5857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fr-FR" sz="4000">
                <a:solidFill>
                  <a:srgbClr val="0000CC"/>
                </a:solidFill>
                <a:latin typeface="Times New Roman" charset="0"/>
              </a:rPr>
              <a:t>Turning the poster into an IPPOG resource</a:t>
            </a:r>
            <a:endParaRPr lang="fr-FR" sz="2800" i="1">
              <a:solidFill>
                <a:srgbClr val="008000"/>
              </a:solidFill>
              <a:latin typeface="Symbol" charset="0"/>
            </a:endParaRP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107950" y="1052513"/>
            <a:ext cx="9161463" cy="34782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fr-FR" sz="2000">
                <a:latin typeface="+mj-lt"/>
                <a:ea typeface="+mn-ea"/>
                <a:sym typeface="Wingdings"/>
              </a:rPr>
              <a:t> Our proposal: to provide any interested country with the high-definition</a:t>
            </a:r>
          </a:p>
          <a:p>
            <a:pPr algn="l">
              <a:defRPr/>
            </a:pPr>
            <a:r>
              <a:rPr lang="fr-FR" sz="2000">
                <a:latin typeface="+mj-lt"/>
                <a:ea typeface="+mn-ea"/>
                <a:sym typeface="Wingdings"/>
              </a:rPr>
              <a:t> </a:t>
            </a:r>
            <a:r>
              <a:rPr lang="fr-FR" sz="2000">
                <a:latin typeface="+mj-lt"/>
                <a:ea typeface="+mn-ea"/>
                <a:sym typeface="Wingdings"/>
              </a:rPr>
              <a:t>  files (A0 </a:t>
            </a:r>
            <a:r>
              <a:rPr lang="fr-FR" sz="2000">
                <a:latin typeface="+mj-lt"/>
                <a:ea typeface="+mn-ea"/>
                <a:sym typeface="Symbol"/>
              </a:rPr>
              <a:t> A4) of the poster translated in your langage, based on your</a:t>
            </a:r>
          </a:p>
          <a:p>
            <a:pPr algn="l">
              <a:defRPr/>
            </a:pPr>
            <a:r>
              <a:rPr lang="fr-FR" sz="2000">
                <a:latin typeface="+mj-lt"/>
                <a:ea typeface="+mn-ea"/>
                <a:sym typeface="Symbol"/>
              </a:rPr>
              <a:t> </a:t>
            </a:r>
            <a:r>
              <a:rPr lang="fr-FR" sz="2000">
                <a:latin typeface="+mj-lt"/>
                <a:ea typeface="+mn-ea"/>
                <a:sym typeface="Symbol"/>
              </a:rPr>
              <a:t>  translations of the different blocks of text</a:t>
            </a:r>
            <a:r>
              <a:rPr lang="fr-FR" sz="2000">
                <a:latin typeface="+mj-lt"/>
                <a:ea typeface="+mn-ea"/>
                <a:sym typeface="Wingdings"/>
              </a:rPr>
              <a:t> </a:t>
            </a:r>
          </a:p>
          <a:p>
            <a:pPr algn="l">
              <a:defRPr/>
            </a:pPr>
            <a:endParaRPr lang="fr-FR" sz="2000">
              <a:latin typeface="+mj-lt"/>
              <a:ea typeface="+mn-ea"/>
              <a:sym typeface="Wingdings"/>
            </a:endParaRPr>
          </a:p>
          <a:p>
            <a:pPr algn="l">
              <a:defRPr/>
            </a:pPr>
            <a:r>
              <a:rPr lang="fr-FR" sz="2000">
                <a:latin typeface="+mj-lt"/>
                <a:ea typeface="+mn-ea"/>
                <a:sym typeface="Wingdings"/>
              </a:rPr>
              <a:t> Either starting from the French version, or from an English version validated</a:t>
            </a:r>
          </a:p>
          <a:p>
            <a:pPr algn="l">
              <a:defRPr/>
            </a:pPr>
            <a:r>
              <a:rPr lang="fr-FR" sz="2000">
                <a:latin typeface="+mj-lt"/>
                <a:ea typeface="+mn-ea"/>
                <a:sym typeface="Wingdings"/>
              </a:rPr>
              <a:t> </a:t>
            </a:r>
            <a:r>
              <a:rPr lang="fr-FR" sz="2000">
                <a:latin typeface="+mj-lt"/>
                <a:ea typeface="+mn-ea"/>
                <a:sym typeface="Wingdings"/>
              </a:rPr>
              <a:t>  by nativespeakers</a:t>
            </a:r>
          </a:p>
          <a:p>
            <a:pPr algn="l">
              <a:defRPr/>
            </a:pPr>
            <a:r>
              <a:rPr lang="fr-FR" sz="2000">
                <a:latin typeface="+mj-lt"/>
                <a:ea typeface="+mn-ea"/>
                <a:sym typeface="Wingdings"/>
              </a:rPr>
              <a:t> </a:t>
            </a:r>
          </a:p>
          <a:p>
            <a:pPr algn="l">
              <a:defRPr/>
            </a:pPr>
            <a:r>
              <a:rPr lang="fr-FR" sz="2000">
                <a:latin typeface="+mj-lt"/>
                <a:ea typeface="+mn-ea"/>
                <a:sym typeface="Wingdings"/>
              </a:rPr>
              <a:t> Translation procedure to be defined</a:t>
            </a:r>
          </a:p>
          <a:p>
            <a:pPr algn="l">
              <a:defRPr/>
            </a:pPr>
            <a:r>
              <a:rPr lang="fr-FR" sz="2000">
                <a:latin typeface="+mj-lt"/>
                <a:ea typeface="+mn-ea"/>
                <a:cs typeface="Courier New" pitchFamily="49" charset="0"/>
                <a:sym typeface="Wingdings"/>
              </a:rPr>
              <a:t> </a:t>
            </a:r>
            <a:r>
              <a:rPr lang="fr-FR" sz="2000">
                <a:latin typeface="+mj-lt"/>
                <a:ea typeface="+mn-ea"/>
                <a:cs typeface="Courier New" pitchFamily="49" charset="0"/>
                <a:sym typeface="Wingdings"/>
              </a:rPr>
              <a:t>   Could be as simple as an online survey with one editable field for each block of text</a:t>
            </a:r>
          </a:p>
          <a:p>
            <a:pPr algn="l">
              <a:defRPr/>
            </a:pPr>
            <a:endParaRPr lang="fr-FR" sz="2000">
              <a:latin typeface="+mj-lt"/>
              <a:ea typeface="+mn-ea"/>
              <a:cs typeface="Courier New" pitchFamily="49" charset="0"/>
              <a:sym typeface="Wingdings"/>
            </a:endParaRPr>
          </a:p>
          <a:p>
            <a:pPr algn="l">
              <a:defRPr/>
            </a:pPr>
            <a:r>
              <a:rPr lang="fr-FR" sz="2000">
                <a:latin typeface="+mj-lt"/>
                <a:ea typeface="+mn-ea"/>
                <a:cs typeface="Courier New" pitchFamily="49" charset="0"/>
                <a:sym typeface="Wingdings"/>
              </a:rPr>
              <a:t> Any suggestion to go further?</a:t>
            </a:r>
            <a:endParaRPr lang="fr-FR" sz="2000">
              <a:latin typeface="Times New Roman" pitchFamily="18" charset="0"/>
              <a:ea typeface="+mn-ea"/>
              <a:cs typeface="Courier New" pitchFamily="49" charset="0"/>
              <a:sym typeface="Wingdings"/>
            </a:endParaRPr>
          </a:p>
        </p:txBody>
      </p:sp>
      <p:sp>
        <p:nvSpPr>
          <p:cNvPr id="5124" name="ZoneTexte 2"/>
          <p:cNvSpPr txBox="1">
            <a:spLocks noChangeArrowheads="1"/>
          </p:cNvSpPr>
          <p:nvPr/>
        </p:nvSpPr>
        <p:spPr bwMode="auto">
          <a:xfrm>
            <a:off x="8832850" y="6457950"/>
            <a:ext cx="3127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fld id="{11EDAF3D-5027-6C48-8F17-E869930CCFB0}" type="slidenum">
              <a:rPr lang="fr-FR" sz="2000" b="1"/>
              <a:pPr algn="r"/>
              <a:t>20</a:t>
            </a:fld>
            <a:endParaRPr lang="fr-FR" sz="2000" b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8" y="115888"/>
            <a:ext cx="8964612" cy="5857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fr-FR" sz="4000">
                <a:solidFill>
                  <a:srgbClr val="0000CC"/>
                </a:solidFill>
                <a:latin typeface="Times New Roman" charset="0"/>
              </a:rPr>
              <a:t>COSMIX cases: an update</a:t>
            </a:r>
            <a:endParaRPr lang="fr-FR" sz="2800" i="1">
              <a:solidFill>
                <a:srgbClr val="008000"/>
              </a:solidFill>
              <a:latin typeface="Symbol" charset="0"/>
            </a:endParaRP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107950" y="1052513"/>
            <a:ext cx="4038600" cy="25542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fr-FR" sz="2000">
                <a:latin typeface="+mj-lt"/>
                <a:ea typeface="+mn-ea"/>
                <a:sym typeface="Wingdings"/>
              </a:rPr>
              <a:t> </a:t>
            </a:r>
            <a:r>
              <a:rPr lang="fr-FR" sz="2000">
                <a:latin typeface="+mj-lt"/>
                <a:ea typeface="+mn-ea"/>
                <a:sym typeface="Wingdings"/>
              </a:rPr>
              <a:t>See Zeuthen meeting for details</a:t>
            </a:r>
          </a:p>
          <a:p>
            <a:pPr algn="l">
              <a:defRPr/>
            </a:pPr>
            <a:r>
              <a:rPr lang="fr-FR" sz="2000">
                <a:latin typeface="+mj-lt"/>
                <a:ea typeface="+mn-ea"/>
                <a:sym typeface="Wingdings"/>
              </a:rPr>
              <a:t> </a:t>
            </a:r>
            <a:r>
              <a:rPr lang="fr-FR" sz="2000">
                <a:latin typeface="+mj-lt"/>
                <a:ea typeface="+mn-ea"/>
                <a:sym typeface="Wingdings"/>
              </a:rPr>
              <a:t>  about this new detector</a:t>
            </a:r>
          </a:p>
          <a:p>
            <a:pPr algn="l">
              <a:defRPr/>
            </a:pPr>
            <a:endParaRPr lang="fr-FR" sz="1000">
              <a:latin typeface="+mj-lt"/>
              <a:ea typeface="+mn-ea"/>
              <a:sym typeface="Wingdings"/>
            </a:endParaRPr>
          </a:p>
          <a:p>
            <a:pPr algn="l">
              <a:defRPr/>
            </a:pPr>
            <a:r>
              <a:rPr lang="fr-FR" sz="2000">
                <a:latin typeface="+mj-lt"/>
                <a:ea typeface="+mn-ea"/>
                <a:sym typeface="Wingdings"/>
              </a:rPr>
              <a:t> The 10 cases for the Paris area have</a:t>
            </a:r>
          </a:p>
          <a:p>
            <a:pPr algn="l">
              <a:defRPr/>
            </a:pPr>
            <a:r>
              <a:rPr lang="fr-FR" sz="2000">
                <a:latin typeface="+mj-lt"/>
                <a:ea typeface="+mn-ea"/>
                <a:sym typeface="Wingdings"/>
              </a:rPr>
              <a:t> </a:t>
            </a:r>
            <a:r>
              <a:rPr lang="fr-FR" sz="2000">
                <a:latin typeface="+mj-lt"/>
                <a:ea typeface="+mn-ea"/>
                <a:sym typeface="Wingdings"/>
              </a:rPr>
              <a:t>  been produced by Bordeaux IN2P3</a:t>
            </a:r>
          </a:p>
          <a:p>
            <a:pPr algn="l">
              <a:defRPr/>
            </a:pPr>
            <a:r>
              <a:rPr lang="fr-FR" sz="2000">
                <a:latin typeface="+mj-lt"/>
                <a:ea typeface="+mn-ea"/>
                <a:sym typeface="Wingdings"/>
              </a:rPr>
              <a:t> </a:t>
            </a:r>
            <a:r>
              <a:rPr lang="fr-FR" sz="2000">
                <a:latin typeface="+mj-lt"/>
                <a:ea typeface="+mn-ea"/>
                <a:sym typeface="Wingdings"/>
              </a:rPr>
              <a:t>  lab (CENBG) during Summer</a:t>
            </a:r>
          </a:p>
          <a:p>
            <a:pPr algn="l">
              <a:defRPr/>
            </a:pPr>
            <a:r>
              <a:rPr lang="fr-FR" sz="1000">
                <a:latin typeface="+mj-lt"/>
                <a:ea typeface="+mn-ea"/>
                <a:sym typeface="Wingdings"/>
              </a:rPr>
              <a:t> </a:t>
            </a:r>
          </a:p>
          <a:p>
            <a:pPr algn="l">
              <a:defRPr/>
            </a:pPr>
            <a:r>
              <a:rPr lang="fr-FR" sz="2000">
                <a:latin typeface="+mj-lt"/>
                <a:ea typeface="+mn-ea"/>
                <a:sym typeface="Wingdings"/>
              </a:rPr>
              <a:t> Now is the time to make them</a:t>
            </a:r>
          </a:p>
          <a:p>
            <a:pPr algn="l">
              <a:defRPr/>
            </a:pPr>
            <a:r>
              <a:rPr lang="fr-FR" sz="2000">
                <a:latin typeface="+mj-lt"/>
                <a:ea typeface="+mn-ea"/>
                <a:cs typeface="Courier New" pitchFamily="49" charset="0"/>
                <a:sym typeface="Wingdings"/>
              </a:rPr>
              <a:t> </a:t>
            </a:r>
            <a:r>
              <a:rPr lang="fr-FR" sz="2000">
                <a:latin typeface="+mj-lt"/>
                <a:ea typeface="+mn-ea"/>
                <a:cs typeface="Courier New" pitchFamily="49" charset="0"/>
                <a:sym typeface="Wingdings"/>
              </a:rPr>
              <a:t>  circulate in high schools</a:t>
            </a:r>
            <a:endParaRPr lang="fr-FR" sz="2000">
              <a:latin typeface="Times New Roman" pitchFamily="18" charset="0"/>
              <a:ea typeface="+mn-ea"/>
              <a:cs typeface="Courier New" pitchFamily="49" charset="0"/>
              <a:sym typeface="Wingdings"/>
            </a:endParaRPr>
          </a:p>
        </p:txBody>
      </p:sp>
      <p:sp>
        <p:nvSpPr>
          <p:cNvPr id="6148" name="ZoneTexte 2"/>
          <p:cNvSpPr txBox="1">
            <a:spLocks noChangeArrowheads="1"/>
          </p:cNvSpPr>
          <p:nvPr/>
        </p:nvSpPr>
        <p:spPr bwMode="auto">
          <a:xfrm>
            <a:off x="8832850" y="6457950"/>
            <a:ext cx="3127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fld id="{AF3F3121-0738-2645-8905-77DCC4BAF841}" type="slidenum">
              <a:rPr lang="fr-FR" sz="2000" b="1"/>
              <a:pPr algn="r"/>
              <a:t>21</a:t>
            </a:fld>
            <a:endParaRPr lang="fr-FR" sz="2000" b="1"/>
          </a:p>
        </p:txBody>
      </p:sp>
      <p:pic>
        <p:nvPicPr>
          <p:cNvPr id="6149" name="Picture 2" descr="C:\Users\narnaud\Documents\Communication\IN2P3\Cosmax - Cosmix\Mallettes région IDF\Photos mallettes finales\20141030_1219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0" t="3429" r="13608"/>
          <a:stretch>
            <a:fillRect/>
          </a:stretch>
        </p:blipFill>
        <p:spPr bwMode="auto">
          <a:xfrm>
            <a:off x="107950" y="3635375"/>
            <a:ext cx="3851275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3" descr="C:\Users\narnaud\Documents\Communication\IN2P3\Cosmax - Cosmix\Mallettes région IDF\Photos mallettes finales\20141030_12164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4" r="12164"/>
          <a:stretch>
            <a:fillRect/>
          </a:stretch>
        </p:blipFill>
        <p:spPr bwMode="auto">
          <a:xfrm>
            <a:off x="5365750" y="4222750"/>
            <a:ext cx="3162300" cy="234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4" descr="C:\Users\narnaud\Documents\Communication\IN2P3\Cosmax - Cosmix\Mallettes région IDF\Photos mallettes finales\20141030_11260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1" r="11958"/>
          <a:stretch>
            <a:fillRect/>
          </a:stretch>
        </p:blipFill>
        <p:spPr bwMode="auto">
          <a:xfrm>
            <a:off x="4422775" y="862013"/>
            <a:ext cx="4456113" cy="312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sym typeface="Wingdings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sym typeface="Wingdings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sym typeface="Wingdings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sym typeface="Wingdings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sym typeface="Wingding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sym typeface="Wingding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sym typeface="Wingding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sym typeface="Wingding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sym typeface="Wingdings" charset="0"/>
              </a:defRPr>
            </a:lvl9pPr>
          </a:lstStyle>
          <a:p>
            <a:pPr eaLnBrk="1" hangingPunct="1"/>
            <a:fld id="{C9A367C1-15CC-4C4E-BD4B-A5DB0F7890E3}" type="slidenum">
              <a:rPr lang="fr-FR" sz="1400"/>
              <a:pPr eaLnBrk="1" hangingPunct="1"/>
              <a:t>22</a:t>
            </a:fld>
            <a:endParaRPr lang="fr-FR" sz="1400"/>
          </a:p>
        </p:txBody>
      </p:sp>
      <p:pic>
        <p:nvPicPr>
          <p:cNvPr id="3" name="Picture 2" descr="pedr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900"/>
            <a:ext cx="9144000" cy="64134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1-15 at 10.19.0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80" y="1417641"/>
            <a:ext cx="1747157" cy="2424825"/>
          </a:xfrm>
          <a:prstGeom prst="rect">
            <a:avLst/>
          </a:prstGeom>
        </p:spPr>
      </p:pic>
      <p:pic>
        <p:nvPicPr>
          <p:cNvPr id="5" name="Picture 4" descr="Screen shot 2013-11-15 at 10.19.5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908" y="1417640"/>
            <a:ext cx="1768928" cy="2424826"/>
          </a:xfrm>
          <a:prstGeom prst="rect">
            <a:avLst/>
          </a:prstGeom>
        </p:spPr>
      </p:pic>
      <p:pic>
        <p:nvPicPr>
          <p:cNvPr id="6" name="Picture 5" descr="Screen shot 2013-11-15 at 10.19.4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981" y="1417640"/>
            <a:ext cx="1783442" cy="2424826"/>
          </a:xfrm>
          <a:prstGeom prst="rect">
            <a:avLst/>
          </a:prstGeom>
        </p:spPr>
      </p:pic>
      <p:pic>
        <p:nvPicPr>
          <p:cNvPr id="7" name="Picture 6" descr="Screen shot 2013-11-15 at 10.20.32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066" y="1417638"/>
            <a:ext cx="1886857" cy="242482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8480" y="294105"/>
            <a:ext cx="8387443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CMS set of posters</a:t>
            </a:r>
            <a:endParaRPr lang="en-US" sz="4000" dirty="0"/>
          </a:p>
        </p:txBody>
      </p:sp>
      <p:sp>
        <p:nvSpPr>
          <p:cNvPr id="11" name="Rectangle 10"/>
          <p:cNvSpPr/>
          <p:nvPr/>
        </p:nvSpPr>
        <p:spPr>
          <a:xfrm>
            <a:off x="448479" y="4012734"/>
            <a:ext cx="838744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2400" dirty="0" smtClean="0">
                <a:solidFill>
                  <a:srgbClr val="1F497D"/>
                </a:solidFill>
              </a:rPr>
              <a:t>14 A0 posters </a:t>
            </a:r>
          </a:p>
          <a:p>
            <a:pPr marL="342900" lvl="1" indent="-342900">
              <a:buFont typeface="Arial"/>
              <a:buChar char="•"/>
            </a:pPr>
            <a:endParaRPr lang="en-US" sz="2400" dirty="0" smtClean="0">
              <a:solidFill>
                <a:srgbClr val="1F497D"/>
              </a:solidFill>
            </a:endParaRPr>
          </a:p>
          <a:p>
            <a:pPr marL="0" lvl="1"/>
            <a:r>
              <a:rPr lang="en-US" sz="2400" dirty="0" smtClean="0">
                <a:solidFill>
                  <a:srgbClr val="1F497D"/>
                </a:solidFill>
              </a:rPr>
              <a:t>Now available in 10 languages (EN/FR, EN, FR, DE, SB, TR, BL, PT, HU, DE, IT): </a:t>
            </a:r>
            <a:br>
              <a:rPr lang="en-US" sz="2400" dirty="0" smtClean="0">
                <a:solidFill>
                  <a:srgbClr val="1F497D"/>
                </a:solidFill>
              </a:rPr>
            </a:br>
            <a:r>
              <a:rPr lang="en-US" sz="2400" dirty="0" smtClean="0">
                <a:solidFill>
                  <a:srgbClr val="1F497D"/>
                </a:solidFill>
                <a:hlinkClick r:id="rId6"/>
              </a:rPr>
              <a:t>https://cms-docdb.cern.ch/cgi-bin/DocDB/DocumentDatabase</a:t>
            </a:r>
            <a:r>
              <a:rPr lang="en-US" sz="2400" dirty="0" smtClean="0">
                <a:solidFill>
                  <a:srgbClr val="1F497D"/>
                </a:solidFill>
              </a:rPr>
              <a:t> </a:t>
            </a:r>
          </a:p>
          <a:p>
            <a:pPr marL="342900" lvl="1" indent="-342900">
              <a:buFont typeface="Arial"/>
              <a:buChar char="•"/>
            </a:pPr>
            <a:endParaRPr lang="en-US" sz="2400" dirty="0" smtClean="0">
              <a:solidFill>
                <a:srgbClr val="1F497D"/>
              </a:solidFill>
            </a:endParaRPr>
          </a:p>
          <a:p>
            <a:pPr marL="0" lvl="1"/>
            <a:r>
              <a:rPr lang="en-US" sz="2400" dirty="0" smtClean="0">
                <a:solidFill>
                  <a:srgbClr val="1F497D"/>
                </a:solidFill>
              </a:rPr>
              <a:t>4 languages in the pipeline (Spanish, Malay, Thai, Persian)</a:t>
            </a:r>
          </a:p>
        </p:txBody>
      </p:sp>
    </p:spTree>
    <p:extLst>
      <p:ext uri="{BB962C8B-B14F-4D97-AF65-F5344CB8AC3E}">
        <p14:creationId xmlns:p14="http://schemas.microsoft.com/office/powerpoint/2010/main" val="381130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5920" y="362644"/>
            <a:ext cx="8779581" cy="4773828"/>
            <a:chOff x="202622" y="1040958"/>
            <a:chExt cx="8779581" cy="4773828"/>
          </a:xfrm>
        </p:grpSpPr>
        <p:sp>
          <p:nvSpPr>
            <p:cNvPr id="4" name="TextBox 3"/>
            <p:cNvSpPr txBox="1"/>
            <p:nvPr/>
          </p:nvSpPr>
          <p:spPr>
            <a:xfrm>
              <a:off x="4540282" y="1040958"/>
              <a:ext cx="4061841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i="1" dirty="0" smtClean="0"/>
                <a:t>Beauty and Charm at Fermilab</a:t>
              </a:r>
            </a:p>
            <a:p>
              <a:pPr algn="ctr"/>
              <a:r>
                <a:rPr lang="en-US" dirty="0" smtClean="0"/>
                <a:t>An Introduction to Particle Physics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70305" y="2095500"/>
              <a:ext cx="4811898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685800" lvl="1" indent="-228600"/>
              <a:r>
                <a:rPr lang="en-US" dirty="0" smtClean="0"/>
                <a:t>Methods of Science</a:t>
              </a:r>
            </a:p>
            <a:p>
              <a:pPr marL="685800" lvl="1" indent="-228600"/>
              <a:r>
                <a:rPr lang="en-US" dirty="0" smtClean="0"/>
                <a:t>	Cutting Paper to Protons</a:t>
              </a:r>
            </a:p>
            <a:p>
              <a:pPr marL="685800" lvl="1" indent="-228600"/>
              <a:r>
                <a:rPr lang="en-US" dirty="0" smtClean="0"/>
                <a:t>Accelerators</a:t>
              </a:r>
            </a:p>
            <a:p>
              <a:pPr marL="685800" lvl="1" indent="-228600"/>
              <a:r>
                <a:rPr lang="en-US" dirty="0" smtClean="0"/>
                <a:t>	Energy Tracks</a:t>
              </a:r>
            </a:p>
            <a:p>
              <a:pPr marL="685800" lvl="1" indent="-228600"/>
              <a:r>
                <a:rPr lang="en-US" dirty="0" smtClean="0"/>
                <a:t>Seeing the Unseen</a:t>
              </a:r>
            </a:p>
            <a:p>
              <a:pPr marL="685800" lvl="1" indent="-228600"/>
              <a:r>
                <a:rPr lang="en-US" dirty="0" smtClean="0"/>
                <a:t>	Using Motion to Find What You Can’t See</a:t>
              </a:r>
            </a:p>
            <a:p>
              <a:pPr marL="685800" lvl="1" indent="-228600"/>
              <a:r>
                <a:rPr lang="en-US" dirty="0" smtClean="0"/>
                <a:t>	Magnet Trails</a:t>
              </a:r>
            </a:p>
            <a:p>
              <a:pPr marL="685800" lvl="1" indent="-228600"/>
              <a:r>
                <a:rPr lang="en-US" dirty="0" smtClean="0"/>
                <a:t>	 Tracking What Happens in an Unseen Event</a:t>
              </a:r>
            </a:p>
            <a:p>
              <a:pPr marL="685800" lvl="1" indent="-228600"/>
              <a:r>
                <a:rPr lang="en-US" dirty="0" smtClean="0"/>
                <a:t>Ideas</a:t>
              </a:r>
            </a:p>
            <a:p>
              <a:pPr marL="685800" lvl="1" indent="-228600"/>
              <a:r>
                <a:rPr lang="en-US" dirty="0" smtClean="0"/>
                <a:t>	Visualizing Smallest</a:t>
              </a:r>
            </a:p>
            <a:p>
              <a:pPr lvl="1"/>
              <a:r>
                <a:rPr lang="en-US" dirty="0" smtClean="0"/>
                <a:t>The Human Element</a:t>
              </a:r>
              <a:endParaRPr lang="en-US" dirty="0"/>
            </a:p>
          </p:txBody>
        </p:sp>
        <p:pic>
          <p:nvPicPr>
            <p:cNvPr id="7" name="Picture 6" descr="rampsrollers.tif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1275" y="4077789"/>
              <a:ext cx="3675971" cy="1736997"/>
            </a:xfrm>
            <a:prstGeom prst="rect">
              <a:avLst/>
            </a:prstGeom>
          </p:spPr>
        </p:pic>
        <p:pic>
          <p:nvPicPr>
            <p:cNvPr id="8" name="Picture 7" descr="track.tif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2622" y="1040958"/>
              <a:ext cx="3680313" cy="1191553"/>
            </a:xfrm>
            <a:prstGeom prst="rect">
              <a:avLst/>
            </a:prstGeom>
          </p:spPr>
        </p:pic>
        <p:pic>
          <p:nvPicPr>
            <p:cNvPr id="10" name="Picture 9" descr="magnet trails.tif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2622" y="2577254"/>
              <a:ext cx="3680313" cy="1195154"/>
            </a:xfrm>
            <a:prstGeom prst="rect">
              <a:avLst/>
            </a:prstGeom>
          </p:spPr>
        </p:pic>
      </p:grpSp>
      <p:pic>
        <p:nvPicPr>
          <p:cNvPr id="11" name="Picture 10" descr="B&amp;C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3580" y="4952230"/>
            <a:ext cx="4505418" cy="148616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4573" y="5361214"/>
            <a:ext cx="40831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ed.fnal.gov/samplers/bandc/bcmanual-5-0.pdf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Activities from </a:t>
            </a:r>
            <a:r>
              <a:rPr lang="en-US" dirty="0" err="1" smtClean="0"/>
              <a:t>QuarkNet</a:t>
            </a:r>
            <a:r>
              <a:rPr lang="en-US" dirty="0" smtClean="0"/>
              <a:t> </a:t>
            </a:r>
            <a:r>
              <a:rPr lang="en-US" dirty="0" err="1" smtClean="0"/>
              <a:t>masterclass</a:t>
            </a:r>
            <a:r>
              <a:rPr lang="en-US" dirty="0" smtClean="0"/>
              <a:t> prep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K. Cecire</a:t>
            </a:r>
          </a:p>
          <a:p>
            <a:r>
              <a:rPr lang="en-US" dirty="0" smtClean="0"/>
              <a:t>Classroom materials panel</a:t>
            </a:r>
          </a:p>
          <a:p>
            <a:r>
              <a:rPr lang="en-US" dirty="0" smtClean="0"/>
              <a:t>IPPOG, November 2014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967" y="6176601"/>
            <a:ext cx="3934490" cy="443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01" y="5806859"/>
            <a:ext cx="1047748" cy="880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" y="307975"/>
            <a:ext cx="8480425" cy="12795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7194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Rolling with Rutherford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Indirect measurement using statistics</a:t>
            </a:r>
          </a:p>
          <a:p>
            <a:r>
              <a:rPr lang="en-US" dirty="0" smtClean="0"/>
              <a:t>Roll marbles to find probability of hits.</a:t>
            </a:r>
          </a:p>
          <a:p>
            <a:pPr lvl="1"/>
            <a:r>
              <a:rPr lang="en-US" dirty="0" smtClean="0"/>
              <a:t>Each student rolls 10 times, gets # of hits/10</a:t>
            </a:r>
          </a:p>
          <a:p>
            <a:pPr lvl="1"/>
            <a:r>
              <a:rPr lang="en-US" dirty="0" smtClean="0"/>
              <a:t>Combine student results in histogram</a:t>
            </a:r>
          </a:p>
          <a:p>
            <a:pPr lvl="1"/>
            <a:r>
              <a:rPr lang="en-US" dirty="0" smtClean="0"/>
              <a:t>Find peak probability</a:t>
            </a:r>
          </a:p>
          <a:p>
            <a:r>
              <a:rPr lang="en-US" dirty="0" smtClean="0"/>
              <a:t>Overly simple approach: d=PL/2N</a:t>
            </a:r>
          </a:p>
          <a:p>
            <a:pPr lvl="1"/>
            <a:r>
              <a:rPr lang="en-US" dirty="0" smtClean="0"/>
              <a:t>L=width of field, N = no. marble targets, P = </a:t>
            </a:r>
            <a:r>
              <a:rPr lang="en-US" dirty="0" err="1" smtClean="0"/>
              <a:t>prob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Watch student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746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Quark Workbench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Quark combination rules</a:t>
            </a:r>
          </a:p>
          <a:p>
            <a:r>
              <a:rPr lang="en-US" dirty="0" smtClean="0"/>
              <a:t>Fit puzzle pieces together</a:t>
            </a:r>
          </a:p>
          <a:p>
            <a:pPr lvl="1"/>
            <a:r>
              <a:rPr lang="en-US" dirty="0" smtClean="0"/>
              <a:t>Each piece represents a quark with charge, color</a:t>
            </a:r>
          </a:p>
          <a:p>
            <a:pPr lvl="1"/>
            <a:r>
              <a:rPr lang="en-US" dirty="0" smtClean="0"/>
              <a:t>Fit together to make mesons and baryons</a:t>
            </a:r>
          </a:p>
          <a:p>
            <a:pPr lvl="1"/>
            <a:r>
              <a:rPr lang="en-US" dirty="0" smtClean="0"/>
              <a:t>Discover conservation rules in quark combinations</a:t>
            </a:r>
          </a:p>
          <a:p>
            <a:pPr lvl="1"/>
            <a:r>
              <a:rPr lang="en-US" dirty="0" smtClean="0">
                <a:hlinkClick r:id="rId2"/>
              </a:rPr>
              <a:t>Watch student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244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</a:t>
            </a:r>
            <a:r>
              <a:rPr lang="en-US" dirty="0" err="1" smtClean="0"/>
              <a:t>Calc</a:t>
            </a:r>
            <a:r>
              <a:rPr lang="en-US" dirty="0" smtClean="0"/>
              <a:t> 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have ATLAS and CMS </a:t>
            </a:r>
            <a:r>
              <a:rPr lang="en-US" dirty="0" err="1" smtClean="0"/>
              <a:t>dimuon</a:t>
            </a:r>
            <a:r>
              <a:rPr lang="en-US" dirty="0"/>
              <a:t> </a:t>
            </a:r>
            <a:r>
              <a:rPr lang="en-US" dirty="0" smtClean="0"/>
              <a:t>events</a:t>
            </a:r>
          </a:p>
          <a:p>
            <a:r>
              <a:rPr lang="en-US" dirty="0" smtClean="0"/>
              <a:t>All Z candidates</a:t>
            </a:r>
          </a:p>
          <a:p>
            <a:r>
              <a:rPr lang="en-US" dirty="0" smtClean="0"/>
              <a:t>All </a:t>
            </a:r>
            <a:r>
              <a:rPr lang="en-US" dirty="0" err="1" smtClean="0"/>
              <a:t>muons</a:t>
            </a:r>
            <a:r>
              <a:rPr lang="en-US" dirty="0" smtClean="0"/>
              <a:t> close to transverse to beam axis</a:t>
            </a:r>
          </a:p>
          <a:p>
            <a:pPr lvl="1"/>
            <a:r>
              <a:rPr lang="en-US" dirty="0" smtClean="0"/>
              <a:t>Students analyze in 2 dimensions</a:t>
            </a:r>
          </a:p>
          <a:p>
            <a:pPr lvl="1"/>
            <a:r>
              <a:rPr lang="en-US" dirty="0" smtClean="0"/>
              <a:t>Add momentum vectors and energy scalars</a:t>
            </a:r>
          </a:p>
          <a:p>
            <a:pPr lvl="1"/>
            <a:r>
              <a:rPr lang="en-US" dirty="0" smtClean="0"/>
              <a:t>Use momentum and energy to find invariant mass</a:t>
            </a:r>
          </a:p>
          <a:p>
            <a:pPr lvl="1"/>
            <a:r>
              <a:rPr lang="en-US" dirty="0" smtClean="0">
                <a:hlinkClick r:id="rId2"/>
              </a:rPr>
              <a:t>Watch student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252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irtualVisi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400" y="0"/>
            <a:ext cx="8572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98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542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CMS Virtual Visits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501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2000" dirty="0">
              <a:sym typeface="Wingdings"/>
              <a:hlinkClick r:id="rId2"/>
            </a:endParaRPr>
          </a:p>
          <a:p>
            <a:pPr marL="457200" lvl="1" indent="0">
              <a:buNone/>
            </a:pPr>
            <a:r>
              <a:rPr lang="en-US" dirty="0" smtClean="0">
                <a:sym typeface="Wingdings"/>
              </a:rPr>
              <a:t>CMS website: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  <a:hlinkClick r:id="rId2"/>
              </a:rPr>
              <a:t>https://cms.web.cern.ch/content/virtual-visits</a:t>
            </a:r>
            <a:r>
              <a:rPr lang="en-US" dirty="0" smtClean="0">
                <a:sym typeface="Wingdings"/>
              </a:rPr>
              <a:t> </a:t>
            </a:r>
          </a:p>
          <a:p>
            <a:pPr marL="457200" lvl="1" indent="0">
              <a:buNone/>
            </a:pPr>
            <a:endParaRPr lang="en-US" sz="2400" dirty="0" smtClean="0">
              <a:sym typeface="Wingdings"/>
            </a:endParaRPr>
          </a:p>
          <a:p>
            <a:pPr lvl="2">
              <a:buFont typeface="Wingdings" charset="2"/>
              <a:buChar char="v"/>
            </a:pPr>
            <a:r>
              <a:rPr lang="en-US" dirty="0" smtClean="0">
                <a:sym typeface="Wingdings"/>
              </a:rPr>
              <a:t> Teaser: </a:t>
            </a:r>
          </a:p>
          <a:p>
            <a:pPr marL="914400" lvl="2" indent="0">
              <a:buNone/>
            </a:pPr>
            <a:r>
              <a:rPr lang="en-US" dirty="0" smtClean="0">
                <a:sym typeface="Wingdings"/>
                <a:hlinkClick r:id="rId3"/>
              </a:rPr>
              <a:t>https://www.youtube.com/watch?v=uvgb-GQorWE</a:t>
            </a:r>
            <a:r>
              <a:rPr lang="en-US" dirty="0" smtClean="0">
                <a:sym typeface="Wingdings"/>
              </a:rPr>
              <a:t> </a:t>
            </a:r>
          </a:p>
          <a:p>
            <a:pPr marL="914400" lvl="2" indent="0">
              <a:buNone/>
            </a:pPr>
            <a:endParaRPr lang="en-US" dirty="0" smtClean="0">
              <a:sym typeface="Wingdings"/>
            </a:endParaRPr>
          </a:p>
          <a:p>
            <a:pPr lvl="2">
              <a:buFont typeface="Wingdings" charset="2"/>
              <a:buChar char="v"/>
            </a:pPr>
            <a:r>
              <a:rPr lang="en-US" dirty="0" smtClean="0">
                <a:sym typeface="Wingdings"/>
              </a:rPr>
              <a:t> Online form</a:t>
            </a:r>
          </a:p>
          <a:p>
            <a:pPr marL="914400" lvl="2" indent="0">
              <a:buNone/>
            </a:pPr>
            <a:endParaRPr lang="en-US" dirty="0" smtClean="0">
              <a:sym typeface="Wingdings"/>
            </a:endParaRPr>
          </a:p>
          <a:p>
            <a:pPr lvl="2">
              <a:buFont typeface="Wingdings" charset="2"/>
              <a:buChar char="v"/>
            </a:pPr>
            <a:r>
              <a:rPr lang="en-US" dirty="0" smtClean="0">
                <a:sym typeface="Wingdings"/>
              </a:rPr>
              <a:t> More pictures: </a:t>
            </a:r>
            <a:r>
              <a:rPr lang="en-US" dirty="0" smtClean="0">
                <a:sym typeface="Wingdings"/>
                <a:hlinkClick r:id="rId4"/>
              </a:rPr>
              <a:t>http://tinyurl.com/neqftye</a:t>
            </a:r>
            <a:r>
              <a:rPr lang="en-US" dirty="0" smtClean="0">
                <a:sym typeface="Wingdings"/>
              </a:rPr>
              <a:t> </a:t>
            </a:r>
          </a:p>
          <a:p>
            <a:pPr lvl="1"/>
            <a:endParaRPr lang="en-US" sz="2000" dirty="0" smtClean="0">
              <a:sym typeface="Wingdings"/>
            </a:endParaRP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4011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661</Words>
  <Application>Microsoft Macintosh PowerPoint</Application>
  <PresentationFormat>On-screen Show (4:3)</PresentationFormat>
  <Paragraphs>207</Paragraphs>
  <Slides>23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Classroom materials panel 8th IPPOG Meeting at CERN 7 November 2014</vt:lpstr>
      <vt:lpstr>PowerPoint Presentation</vt:lpstr>
      <vt:lpstr>PowerPoint Presentation</vt:lpstr>
      <vt:lpstr>Activities from QuarkNet masterclass prep</vt:lpstr>
      <vt:lpstr>Rolling with Rutherford</vt:lpstr>
      <vt:lpstr>Quark Workbench</vt:lpstr>
      <vt:lpstr>Mass Calc Z</vt:lpstr>
      <vt:lpstr>PowerPoint Presentation</vt:lpstr>
      <vt:lpstr>CMS Virtual Visits</vt:lpstr>
      <vt:lpstr>CMS Virtual Visits Map</vt:lpstr>
      <vt:lpstr>PowerPoint Presentation</vt:lpstr>
      <vt:lpstr>Classroom materials from Netzwerk Teilchenwelt</vt:lpstr>
      <vt:lpstr>Material for teachers (in progress)</vt:lpstr>
      <vt:lpstr>LEIFI webportal</vt:lpstr>
      <vt:lpstr>Material collection</vt:lpstr>
      <vt:lpstr>Particle profiles</vt:lpstr>
      <vt:lpstr>New poster about elementary particles</vt:lpstr>
      <vt:lpstr>2005 poster</vt:lpstr>
      <vt:lpstr>2014 poster</vt:lpstr>
      <vt:lpstr>Turning the poster into an IPPOG resource</vt:lpstr>
      <vt:lpstr>COSMIX cases: an update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Classroom materials panel 8th IPPOG Meeting at CERN 7 November 2014</dc:title>
  <dc:creator>despina hatzifotiadou</dc:creator>
  <cp:lastModifiedBy>despina hatzifotiadou</cp:lastModifiedBy>
  <cp:revision>13</cp:revision>
  <dcterms:created xsi:type="dcterms:W3CDTF">2014-11-07T11:35:17Z</dcterms:created>
  <dcterms:modified xsi:type="dcterms:W3CDTF">2014-11-07T14:44:42Z</dcterms:modified>
</cp:coreProperties>
</file>