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7" r:id="rId3"/>
    <p:sldId id="258" r:id="rId4"/>
    <p:sldId id="259" r:id="rId5"/>
    <p:sldId id="260" r:id="rId6"/>
    <p:sldId id="261" r:id="rId7"/>
    <p:sldId id="288" r:id="rId8"/>
    <p:sldId id="263" r:id="rId9"/>
    <p:sldId id="266" r:id="rId10"/>
    <p:sldId id="264" r:id="rId11"/>
    <p:sldId id="265" r:id="rId12"/>
    <p:sldId id="289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0" r:id="rId22"/>
    <p:sldId id="286" r:id="rId23"/>
    <p:sldId id="275" r:id="rId24"/>
    <p:sldId id="276" r:id="rId25"/>
    <p:sldId id="277" r:id="rId26"/>
    <p:sldId id="278" r:id="rId27"/>
    <p:sldId id="291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95" r:id="rId36"/>
    <p:sldId id="296" r:id="rId37"/>
    <p:sldId id="297" r:id="rId38"/>
    <p:sldId id="298" r:id="rId39"/>
    <p:sldId id="299" r:id="rId40"/>
    <p:sldId id="300" r:id="rId41"/>
    <p:sldId id="305" r:id="rId42"/>
    <p:sldId id="294" r:id="rId43"/>
    <p:sldId id="301" r:id="rId44"/>
    <p:sldId id="302" r:id="rId45"/>
    <p:sldId id="303" r:id="rId46"/>
    <p:sldId id="30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47" autoAdjust="0"/>
    <p:restoredTop sz="94660"/>
  </p:normalViewPr>
  <p:slideViewPr>
    <p:cSldViewPr>
      <p:cViewPr varScale="1">
        <p:scale>
          <a:sx n="92" d="100"/>
          <a:sy n="92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4FD13-5D19-4B2B-A827-E384D4BFBBE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A9F3C-C5E0-4416-A494-D71F9F3A0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86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550C1-44DF-48E9-A939-8AAA44C3BD43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89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8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0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15th November 2013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Christine, Kenneth, Natascha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Peter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5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6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6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33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5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0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25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7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6296F-4178-46BA-BD1B-4687D1682351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5315C-C92F-4969-BEA0-C09BAE331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0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hyperlink" Target="http://www.welios.at" TargetMode="External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/" TargetMode="External"/><Relationship Id="rId2" Type="http://schemas.openxmlformats.org/officeDocument/2006/relationships/hyperlink" Target="http://www.pathway-project.eu/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-lab-project.eu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www.go-lab-project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-center-net.at" TargetMode="External"/><Relationship Id="rId7" Type="http://schemas.openxmlformats.org/officeDocument/2006/relationships/image" Target="../media/image18.jpg"/><Relationship Id="rId2" Type="http://schemas.openxmlformats.org/officeDocument/2006/relationships/hyperlink" Target="http://www.wirkungswechsel.at/exponate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fest.org.z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particlefever.com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hyperlink" Target="eps-hep2015.eu" TargetMode="External"/><Relationship Id="rId7" Type="http://schemas.openxmlformats.org/officeDocument/2006/relationships/image" Target="../media/image25.JPG"/><Relationship Id="rId2" Type="http://schemas.openxmlformats.org/officeDocument/2006/relationships/hyperlink" Target="http://www.portraittheater.net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Activities and challenges in IPPOG member countries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encrypted-tbn2.gstatic.com/images?q=tbn:ANd9GcRa5Zg5kw94wTsctSGPbEKAQg4NDKmIpAoiUn7V7Xjf574hr9B_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07993"/>
            <a:ext cx="1918626" cy="127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of National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401" y="3196122"/>
            <a:ext cx="1944216" cy="130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of National Fl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217168"/>
            <a:ext cx="1584176" cy="131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of National Fla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72229"/>
            <a:ext cx="2039516" cy="136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of National Fla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201" y="4725144"/>
            <a:ext cx="204170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of National Fla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518" y="4692052"/>
            <a:ext cx="1918626" cy="140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of National Fla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552" y="4725144"/>
            <a:ext cx="1951840" cy="131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61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20688"/>
            <a:ext cx="9276428" cy="533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6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576263"/>
            <a:ext cx="8648700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1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Image of National Fl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624931"/>
            <a:ext cx="36957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10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619672" y="1700808"/>
            <a:ext cx="513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Activities and challenges in IPPOG member countries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478347" y="3058368"/>
            <a:ext cx="271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How we celebrated </a:t>
            </a:r>
            <a:endParaRPr lang="cs-CZ" sz="2400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847" y="2543720"/>
            <a:ext cx="2343150" cy="195262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971600" y="5298896"/>
            <a:ext cx="7945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Ji</a:t>
            </a:r>
            <a:r>
              <a:rPr lang="cs-CZ" sz="2400" dirty="0" smtClean="0"/>
              <a:t>ří Rameš, Prague, IPPOG Meeting </a:t>
            </a:r>
            <a:r>
              <a:rPr lang="cs-CZ" sz="2400" dirty="0" err="1" smtClean="0"/>
              <a:t>at</a:t>
            </a:r>
            <a:r>
              <a:rPr lang="cs-CZ" sz="2400" dirty="0" smtClean="0"/>
              <a:t> CERN, </a:t>
            </a:r>
            <a:r>
              <a:rPr lang="cs-CZ" sz="2400" dirty="0" err="1" smtClean="0"/>
              <a:t>November</a:t>
            </a:r>
            <a:r>
              <a:rPr lang="cs-CZ" sz="2400" dirty="0" smtClean="0"/>
              <a:t> 7 2014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4594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3296" y="1053911"/>
            <a:ext cx="8882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main public events connected with the 60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anniversary of CERN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Interactive exhibition “60 years of CERN”</a:t>
            </a:r>
            <a:r>
              <a:rPr lang="en-US" sz="2400" dirty="0" smtClean="0"/>
              <a:t>,</a:t>
            </a:r>
            <a:r>
              <a:rPr lang="en-US" sz="2400" b="1" dirty="0" smtClean="0"/>
              <a:t> </a:t>
            </a:r>
            <a:r>
              <a:rPr lang="en-US" sz="2400" dirty="0" smtClean="0"/>
              <a:t>September 2 – October 12, building of the Czech Academy of Sciences in the center of Prague</a:t>
            </a:r>
            <a:endParaRPr lang="cs-CZ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Opened daily 9 a.m. – 6 p.m.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Visited </a:t>
            </a:r>
            <a:r>
              <a:rPr lang="en-US" dirty="0"/>
              <a:t>by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~2500 students </a:t>
            </a:r>
            <a:r>
              <a:rPr lang="en-US" dirty="0" smtClean="0"/>
              <a:t>from different types of schools (~100 one-hour guided tours of classes with teachers) and estimated </a:t>
            </a:r>
            <a:r>
              <a:rPr lang="en-US" dirty="0" smtClean="0">
                <a:solidFill>
                  <a:srgbClr val="FF0000"/>
                </a:solidFill>
              </a:rPr>
              <a:t>1000-1200 other visitors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Highlights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CERN interactive tunnel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Cloud chamber built by a group of enthusiastic  students from one Prague high schools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Other exhibits included posters, videos, pieces of hardware…</a:t>
            </a:r>
          </a:p>
          <a:p>
            <a:endParaRPr lang="en-US" dirty="0"/>
          </a:p>
          <a:p>
            <a:r>
              <a:rPr lang="en-US" dirty="0" smtClean="0"/>
              <a:t>The opening had been extensively covered by media. 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~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783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79"/>
            <a:ext cx="6840760" cy="4562733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539552" y="5431183"/>
            <a:ext cx="8248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Exhibition kickoff, Prague, September 2 (president of the Czech Academy of Sciences</a:t>
            </a:r>
          </a:p>
          <a:p>
            <a:r>
              <a:rPr lang="en-US" dirty="0" smtClean="0"/>
              <a:t> Prof. </a:t>
            </a:r>
            <a:r>
              <a:rPr lang="en-US" dirty="0" err="1" smtClean="0"/>
              <a:t>Ji</a:t>
            </a:r>
            <a:r>
              <a:rPr lang="cs-CZ" dirty="0" smtClean="0"/>
              <a:t>ří Drahoš</a:t>
            </a:r>
            <a:r>
              <a:rPr lang="en-US" dirty="0" smtClean="0"/>
              <a:t> playing proton football </a:t>
            </a:r>
            <a:r>
              <a:rPr lang="cs-CZ" dirty="0" smtClean="0"/>
              <a:t>in CERN</a:t>
            </a:r>
            <a:r>
              <a:rPr lang="en-US" dirty="0" smtClean="0"/>
              <a:t>’s interactive tunnel)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88640"/>
            <a:ext cx="7632848" cy="572463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539553" y="6237312"/>
            <a:ext cx="419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school students at the cloud chamber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54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3201" y="1069151"/>
            <a:ext cx="908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main public events connected with the 60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anniversary of CERN 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1916832"/>
            <a:ext cx="83529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Top event: </a:t>
            </a:r>
            <a:r>
              <a:rPr lang="en-US" sz="2400" b="1" dirty="0" smtClean="0">
                <a:solidFill>
                  <a:srgbClr val="FF0000"/>
                </a:solidFill>
              </a:rPr>
              <a:t>Visit of CERN DG R.-D. </a:t>
            </a:r>
            <a:r>
              <a:rPr lang="en-US" sz="2400" b="1" dirty="0" err="1" smtClean="0">
                <a:solidFill>
                  <a:srgbClr val="FF0000"/>
                </a:solidFill>
              </a:rPr>
              <a:t>Heuer</a:t>
            </a:r>
            <a:r>
              <a:rPr lang="en-US" sz="2400" b="1" dirty="0" smtClean="0">
                <a:solidFill>
                  <a:srgbClr val="FF0000"/>
                </a:solidFill>
              </a:rPr>
              <a:t> in Prague</a:t>
            </a:r>
            <a:r>
              <a:rPr lang="en-US" sz="2400" dirty="0" smtClean="0"/>
              <a:t>, September 8</a:t>
            </a:r>
          </a:p>
          <a:p>
            <a:r>
              <a:rPr lang="en-US" sz="2400" dirty="0" smtClean="0"/>
              <a:t> </a:t>
            </a:r>
            <a:r>
              <a:rPr lang="en-US" dirty="0" smtClean="0"/>
              <a:t>and events connected with 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DG’s visit of the </a:t>
            </a:r>
            <a:r>
              <a:rPr lang="en-US" dirty="0" smtClean="0">
                <a:solidFill>
                  <a:srgbClr val="FF0000"/>
                </a:solidFill>
              </a:rPr>
              <a:t>Charles University</a:t>
            </a:r>
            <a:r>
              <a:rPr lang="en-US" dirty="0" smtClean="0"/>
              <a:t>, opening  of morning part of the </a:t>
            </a:r>
            <a:r>
              <a:rPr lang="en-US" dirty="0" smtClean="0">
                <a:solidFill>
                  <a:srgbClr val="FF0000"/>
                </a:solidFill>
              </a:rPr>
              <a:t>lecture series by Czech physicists </a:t>
            </a:r>
            <a:r>
              <a:rPr lang="en-US" dirty="0" smtClean="0"/>
              <a:t>(~150-200 visitors), meeting with the rector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Meeting with the president of  the </a:t>
            </a:r>
            <a:r>
              <a:rPr lang="en-US" dirty="0" smtClean="0">
                <a:solidFill>
                  <a:srgbClr val="FF0000"/>
                </a:solidFill>
              </a:rPr>
              <a:t>Czech Academy of Sciences , </a:t>
            </a:r>
            <a:r>
              <a:rPr lang="en-US" dirty="0" smtClean="0"/>
              <a:t>the CERN 60 exhibition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Public lecture </a:t>
            </a:r>
            <a:r>
              <a:rPr lang="en-US" dirty="0" smtClean="0">
                <a:solidFill>
                  <a:srgbClr val="FF0000"/>
                </a:solidFill>
              </a:rPr>
              <a:t>„CERN - 60 Years of Science for Peace“ </a:t>
            </a:r>
            <a:r>
              <a:rPr lang="en-US" dirty="0" smtClean="0"/>
              <a:t>- ~300 visitors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R.-D. </a:t>
            </a:r>
            <a:r>
              <a:rPr lang="en-US" dirty="0" err="1" smtClean="0"/>
              <a:t>Heuer</a:t>
            </a:r>
            <a:r>
              <a:rPr lang="en-US" dirty="0" smtClean="0"/>
              <a:t> was a </a:t>
            </a:r>
            <a:r>
              <a:rPr lang="en-US" dirty="0" smtClean="0">
                <a:solidFill>
                  <a:srgbClr val="FF0000"/>
                </a:solidFill>
              </a:rPr>
              <a:t>guest of the popular science talk show of the Czech TV „Hyde Park </a:t>
            </a:r>
            <a:r>
              <a:rPr lang="en-US" dirty="0" err="1" smtClean="0">
                <a:solidFill>
                  <a:srgbClr val="FF0000"/>
                </a:solidFill>
              </a:rPr>
              <a:t>Civiliza</a:t>
            </a:r>
            <a:r>
              <a:rPr lang="cs-CZ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ion“ </a:t>
            </a:r>
            <a:r>
              <a:rPr lang="en-US" dirty="0" smtClean="0"/>
              <a:t>– recorded during his visit, </a:t>
            </a:r>
            <a:r>
              <a:rPr lang="en-US" dirty="0" err="1" smtClean="0"/>
              <a:t>br</a:t>
            </a:r>
            <a:r>
              <a:rPr lang="cs-CZ" dirty="0" smtClean="0"/>
              <a:t>o</a:t>
            </a:r>
            <a:r>
              <a:rPr lang="en-US" dirty="0" err="1" smtClean="0"/>
              <a:t>adcast</a:t>
            </a:r>
            <a:r>
              <a:rPr lang="en-US" dirty="0" smtClean="0"/>
              <a:t> on Saturday 13 at 8 p.m.  His visit  was covered by media – daily news, interviews in radio and a leading newspaper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Presentation of S. </a:t>
            </a:r>
            <a:r>
              <a:rPr lang="en-US" dirty="0" err="1" smtClean="0"/>
              <a:t>Schmelling</a:t>
            </a:r>
            <a:r>
              <a:rPr lang="en-US" dirty="0" smtClean="0"/>
              <a:t> and E. </a:t>
            </a:r>
            <a:r>
              <a:rPr lang="en-US" dirty="0" err="1" smtClean="0"/>
              <a:t>Tolosa</a:t>
            </a:r>
            <a:r>
              <a:rPr lang="en-US" dirty="0" smtClean="0"/>
              <a:t> „Would you like to become a part of CERN?“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~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76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49" y="908719"/>
            <a:ext cx="7013411" cy="4684739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98949" y="6021288"/>
            <a:ext cx="682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DG with students at the Prague CERN 60 exhibition, September 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71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8412427" cy="473199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11560" y="6021288"/>
            <a:ext cx="484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R.-D. </a:t>
            </a:r>
            <a:r>
              <a:rPr lang="en-US" dirty="0" err="1" smtClean="0"/>
              <a:t>Heuer</a:t>
            </a:r>
            <a:r>
              <a:rPr lang="en-US" dirty="0" smtClean="0"/>
              <a:t> on Czech TV, broadcast September 13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10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8" descr="Image of National Fl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624931"/>
            <a:ext cx="36957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8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88741" y="1052736"/>
            <a:ext cx="754507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Most of larger scale particle physics outreach activities</a:t>
            </a:r>
          </a:p>
          <a:p>
            <a:r>
              <a:rPr lang="en-US" sz="2400" dirty="0" smtClean="0"/>
              <a:t>in the Czech Republic have been occurring on the occasion </a:t>
            </a:r>
          </a:p>
          <a:p>
            <a:r>
              <a:rPr lang="en-US" sz="2400" dirty="0" smtClean="0"/>
              <a:t>of important events or anniversaries. </a:t>
            </a:r>
          </a:p>
          <a:p>
            <a:endParaRPr lang="en-US" sz="2400" dirty="0"/>
          </a:p>
          <a:p>
            <a:r>
              <a:rPr lang="en-US" sz="2400" dirty="0" smtClean="0"/>
              <a:t>Among other things, such occasions attract the </a:t>
            </a:r>
            <a:r>
              <a:rPr lang="en-US" sz="2400" b="1" dirty="0" smtClean="0"/>
              <a:t>attention </a:t>
            </a:r>
          </a:p>
          <a:p>
            <a:r>
              <a:rPr lang="en-US" sz="2400" b="1" dirty="0" smtClean="0"/>
              <a:t>of media</a:t>
            </a:r>
            <a:r>
              <a:rPr lang="en-US" sz="2400" dirty="0" smtClean="0"/>
              <a:t>, which in turn </a:t>
            </a:r>
            <a:r>
              <a:rPr lang="en-US" sz="2400" b="1" dirty="0" smtClean="0"/>
              <a:t>increase the impact on broader </a:t>
            </a:r>
          </a:p>
          <a:p>
            <a:r>
              <a:rPr lang="en-US" sz="2400" b="1" dirty="0"/>
              <a:t>a</a:t>
            </a:r>
            <a:r>
              <a:rPr lang="en-US" sz="2400" b="1" dirty="0" smtClean="0"/>
              <a:t>udience</a:t>
            </a:r>
            <a:r>
              <a:rPr lang="en-US" sz="2400" dirty="0" smtClean="0"/>
              <a:t>.   </a:t>
            </a:r>
          </a:p>
          <a:p>
            <a:endParaRPr lang="en-US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88741" y="3855204"/>
            <a:ext cx="81787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S</a:t>
            </a:r>
            <a:r>
              <a:rPr lang="en-US" sz="2200" dirty="0" smtClean="0"/>
              <a:t>uch events</a:t>
            </a:r>
            <a:r>
              <a:rPr lang="cs-CZ" sz="22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rise awareness of particle physics and basic  science values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in general </a:t>
            </a:r>
            <a:endParaRPr lang="cs-CZ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give opportunity to emphasize the benefits of basic research </a:t>
            </a:r>
          </a:p>
          <a:p>
            <a:r>
              <a:rPr lang="en-US" sz="2200" dirty="0" smtClean="0"/>
              <a:t>     in particle  physics for society –</a:t>
            </a:r>
            <a:r>
              <a:rPr lang="cs-CZ" sz="2200" dirty="0" smtClean="0"/>
              <a:t> </a:t>
            </a:r>
            <a:r>
              <a:rPr lang="en-US" sz="2200" dirty="0" smtClean="0"/>
              <a:t>new technologies, applications</a:t>
            </a:r>
            <a:endParaRPr lang="cs-CZ" sz="2200" dirty="0" smtClean="0"/>
          </a:p>
          <a:p>
            <a:r>
              <a:rPr lang="cs-CZ" sz="2200" dirty="0"/>
              <a:t> </a:t>
            </a:r>
            <a:r>
              <a:rPr lang="cs-CZ" sz="2200" dirty="0" smtClean="0"/>
              <a:t>   </a:t>
            </a:r>
            <a:r>
              <a:rPr lang="en-US" sz="2200" dirty="0" smtClean="0"/>
              <a:t> in medicine</a:t>
            </a:r>
            <a:r>
              <a:rPr lang="cs-CZ" sz="2200" dirty="0" smtClean="0"/>
              <a:t>, </a:t>
            </a:r>
            <a:r>
              <a:rPr lang="en-US" sz="2200" dirty="0"/>
              <a:t>new forms of collaboration </a:t>
            </a:r>
            <a:r>
              <a:rPr lang="en-US" sz="2200" dirty="0" smtClean="0"/>
              <a:t>and</a:t>
            </a:r>
            <a:r>
              <a:rPr lang="cs-CZ" sz="2200" dirty="0" smtClean="0"/>
              <a:t> </a:t>
            </a:r>
            <a:r>
              <a:rPr lang="en-US" sz="2200" dirty="0" smtClean="0"/>
              <a:t>education </a:t>
            </a:r>
            <a:r>
              <a:rPr lang="en-US" sz="2200" dirty="0"/>
              <a:t>… </a:t>
            </a:r>
            <a:endParaRPr lang="en-US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help to build positive perception of natural sciences among young  </a:t>
            </a:r>
          </a:p>
          <a:p>
            <a:r>
              <a:rPr lang="en-US" sz="2200" dirty="0" smtClean="0"/>
              <a:t>    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 smtClean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400943"/>
            <a:ext cx="3341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err="1" smtClean="0"/>
              <a:t>An</a:t>
            </a:r>
            <a:r>
              <a:rPr lang="cs-CZ" sz="2400" b="1" dirty="0" smtClean="0"/>
              <a:t> </a:t>
            </a:r>
            <a:r>
              <a:rPr lang="cs-CZ" sz="2400" b="1" dirty="0" err="1"/>
              <a:t>a</a:t>
            </a:r>
            <a:r>
              <a:rPr lang="cs-CZ" sz="2400" b="1" dirty="0" err="1" smtClean="0"/>
              <a:t>ttempt</a:t>
            </a:r>
            <a:r>
              <a:rPr lang="cs-CZ" sz="2400" b="1" dirty="0" smtClean="0"/>
              <a:t> to </a:t>
            </a:r>
            <a:r>
              <a:rPr lang="cs-CZ" sz="2400" b="1" dirty="0" err="1" smtClean="0"/>
              <a:t>generalize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3709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Image of Nation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23182"/>
            <a:ext cx="3096344" cy="256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5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Remarks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Nothing new from Denmark…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High-school outreach</a:t>
            </a:r>
          </a:p>
          <a:p>
            <a:r>
              <a:rPr lang="en-US" dirty="0" smtClean="0"/>
              <a:t>Particle physics in high-school curriculum</a:t>
            </a:r>
          </a:p>
          <a:p>
            <a:r>
              <a:rPr lang="en-US" dirty="0" smtClean="0"/>
              <a:t>A couple of old/on-going projects…</a:t>
            </a:r>
          </a:p>
        </p:txBody>
      </p:sp>
    </p:spTree>
    <p:extLst>
      <p:ext uri="{BB962C8B-B14F-4D97-AF65-F5344CB8AC3E}">
        <p14:creationId xmlns:p14="http://schemas.microsoft.com/office/powerpoint/2010/main" val="374993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High-</a:t>
            </a:r>
            <a:r>
              <a:rPr lang="da-DK" dirty="0" err="1" smtClean="0"/>
              <a:t>school</a:t>
            </a:r>
            <a:r>
              <a:rPr lang="da-DK" dirty="0" smtClean="0"/>
              <a:t> </a:t>
            </a:r>
            <a:r>
              <a:rPr lang="da-DK" dirty="0" err="1" smtClean="0"/>
              <a:t>outreach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levels offered:</a:t>
            </a:r>
          </a:p>
          <a:p>
            <a:pPr lvl="1"/>
            <a:r>
              <a:rPr lang="en-US" dirty="0" smtClean="0"/>
              <a:t>The classic outreach lecture</a:t>
            </a:r>
          </a:p>
          <a:p>
            <a:pPr lvl="1"/>
            <a:r>
              <a:rPr lang="en-US" dirty="0" smtClean="0"/>
              <a:t>A day at the institute </a:t>
            </a:r>
          </a:p>
          <a:p>
            <a:pPr marL="457200" lvl="1" indent="0">
              <a:buNone/>
            </a:pPr>
            <a:r>
              <a:rPr lang="en-US" dirty="0" smtClean="0"/>
              <a:t>   (more often than not a lecture + a master class)</a:t>
            </a:r>
          </a:p>
          <a:p>
            <a:pPr lvl="1"/>
            <a:r>
              <a:rPr lang="en-US" dirty="0" smtClean="0"/>
              <a:t>Assistance with ”actual learning” of particle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79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High-</a:t>
            </a:r>
            <a:r>
              <a:rPr lang="da-DK" dirty="0" err="1" smtClean="0"/>
              <a:t>school</a:t>
            </a:r>
            <a:r>
              <a:rPr lang="da-DK" dirty="0" smtClean="0"/>
              <a:t> curriculum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Curriculum contains ”Physics of the 21st century”.</a:t>
            </a:r>
          </a:p>
          <a:p>
            <a:r>
              <a:rPr lang="en-US" dirty="0" smtClean="0"/>
              <a:t>Topic is changed every few years</a:t>
            </a:r>
          </a:p>
          <a:p>
            <a:r>
              <a:rPr lang="en-US" dirty="0" smtClean="0"/>
              <a:t>These years, it is particle physics</a:t>
            </a:r>
          </a:p>
          <a:p>
            <a:pPr lvl="1"/>
            <a:r>
              <a:rPr lang="en-US" dirty="0" smtClean="0"/>
              <a:t>Official teaching material written by former IPPOG delegate.</a:t>
            </a:r>
          </a:p>
          <a:p>
            <a:pPr lvl="1"/>
            <a:r>
              <a:rPr lang="en-US" dirty="0" smtClean="0"/>
              <a:t>National written exam questions in particle physics (threshold values, possible decays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Short term gain is obvious</a:t>
            </a:r>
          </a:p>
          <a:p>
            <a:r>
              <a:rPr lang="en-US" dirty="0" smtClean="0"/>
              <a:t>Longer term:</a:t>
            </a:r>
          </a:p>
          <a:p>
            <a:pPr lvl="1"/>
            <a:r>
              <a:rPr lang="en-US" dirty="0" smtClean="0"/>
              <a:t>Teachers are now educated in particle physics (</a:t>
            </a:r>
            <a:r>
              <a:rPr lang="en-US" smtClean="0"/>
              <a:t>by the NBI)</a:t>
            </a:r>
            <a:endParaRPr lang="en-US" dirty="0" smtClean="0"/>
          </a:p>
          <a:p>
            <a:pPr lvl="1"/>
            <a:r>
              <a:rPr lang="en-US" dirty="0" smtClean="0"/>
              <a:t>Teaching materials exist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Old/on-</a:t>
            </a:r>
            <a:r>
              <a:rPr lang="da-DK" dirty="0" err="1" smtClean="0"/>
              <a:t>going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err="1" smtClean="0"/>
              <a:t>Culture</a:t>
            </a:r>
            <a:r>
              <a:rPr lang="da-DK" dirty="0" smtClean="0"/>
              <a:t> </a:t>
            </a:r>
            <a:r>
              <a:rPr lang="da-DK" dirty="0" err="1" smtClean="0"/>
              <a:t>night</a:t>
            </a:r>
            <a:endParaRPr lang="da-DK" dirty="0"/>
          </a:p>
          <a:p>
            <a:r>
              <a:rPr lang="da-DK" dirty="0" err="1" smtClean="0"/>
              <a:t>Yearly</a:t>
            </a:r>
            <a:r>
              <a:rPr lang="da-DK" dirty="0" smtClean="0"/>
              <a:t> event (</a:t>
            </a:r>
            <a:r>
              <a:rPr lang="da-DK" dirty="0" err="1" smtClean="0"/>
              <a:t>biiiig</a:t>
            </a:r>
            <a:r>
              <a:rPr lang="da-DK" dirty="0" smtClean="0"/>
              <a:t>)</a:t>
            </a:r>
          </a:p>
          <a:p>
            <a:r>
              <a:rPr lang="da-DK" dirty="0" err="1" smtClean="0"/>
              <a:t>Lectures</a:t>
            </a:r>
            <a:r>
              <a:rPr lang="da-DK" dirty="0" smtClean="0"/>
              <a:t>, </a:t>
            </a:r>
            <a:r>
              <a:rPr lang="da-DK" dirty="0" err="1" smtClean="0"/>
              <a:t>meet</a:t>
            </a:r>
            <a:r>
              <a:rPr lang="da-DK" dirty="0" smtClean="0"/>
              <a:t>-a-</a:t>
            </a:r>
            <a:r>
              <a:rPr lang="da-DK" dirty="0" err="1" smtClean="0"/>
              <a:t>scientist</a:t>
            </a:r>
            <a:r>
              <a:rPr lang="da-DK" dirty="0" smtClean="0"/>
              <a:t>, </a:t>
            </a:r>
            <a:r>
              <a:rPr lang="da-DK" dirty="0" err="1" smtClean="0"/>
              <a:t>build</a:t>
            </a:r>
            <a:r>
              <a:rPr lang="da-DK" dirty="0" smtClean="0"/>
              <a:t> a </a:t>
            </a:r>
            <a:r>
              <a:rPr lang="da-DK" dirty="0" err="1" smtClean="0"/>
              <a:t>cloud</a:t>
            </a:r>
            <a:r>
              <a:rPr lang="da-DK" dirty="0" smtClean="0"/>
              <a:t> </a:t>
            </a:r>
            <a:r>
              <a:rPr lang="da-DK" dirty="0" err="1" smtClean="0"/>
              <a:t>chamber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100" y="1417638"/>
            <a:ext cx="4740900" cy="1314309"/>
          </a:xfrm>
          <a:prstGeom prst="rect">
            <a:avLst/>
          </a:prstGeom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65600"/>
            <a:ext cx="6350000" cy="2692400"/>
          </a:xfrm>
          <a:prstGeom prst="rect">
            <a:avLst/>
          </a:prstGeom>
        </p:spPr>
      </p:pic>
      <p:pic>
        <p:nvPicPr>
          <p:cNvPr id="4" name="Bille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098" y="3429879"/>
            <a:ext cx="4374902" cy="291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188" y="1600200"/>
            <a:ext cx="7510473" cy="21628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Old/on-</a:t>
            </a:r>
            <a:r>
              <a:rPr lang="da-DK" dirty="0" err="1" smtClean="0"/>
              <a:t>going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66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dirty="0" smtClean="0"/>
              <a:t>Lego models</a:t>
            </a:r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							  </a:t>
            </a:r>
            <a:r>
              <a:rPr lang="da-DK" dirty="0" err="1" smtClean="0"/>
              <a:t>Colliderscope</a:t>
            </a:r>
            <a:endParaRPr lang="da-DK" dirty="0"/>
          </a:p>
          <a:p>
            <a:pPr marL="0" indent="0">
              <a:buNone/>
            </a:pPr>
            <a:r>
              <a:rPr lang="da-DK" dirty="0" smtClean="0"/>
              <a:t>						  	  </a:t>
            </a:r>
            <a:r>
              <a:rPr lang="da-DK" dirty="0" err="1" smtClean="0"/>
              <a:t>Visualization</a:t>
            </a:r>
            <a:r>
              <a:rPr lang="da-DK" dirty="0" smtClean="0"/>
              <a:t> of ATLAS data</a:t>
            </a:r>
          </a:p>
          <a:p>
            <a:pPr marL="0" indent="0">
              <a:buNone/>
            </a:pPr>
            <a:r>
              <a:rPr lang="da-DK" dirty="0" smtClean="0"/>
              <a:t>							</a:t>
            </a:r>
          </a:p>
          <a:p>
            <a:pPr marL="0" indent="0">
              <a:buNone/>
            </a:pPr>
            <a:r>
              <a:rPr lang="da-DK" dirty="0" err="1" smtClean="0"/>
              <a:t>Filmed</a:t>
            </a:r>
            <a:r>
              <a:rPr lang="da-DK" dirty="0" smtClean="0"/>
              <a:t> </a:t>
            </a:r>
            <a:r>
              <a:rPr lang="da-DK" dirty="0" err="1" smtClean="0"/>
              <a:t>lectures</a:t>
            </a:r>
            <a:r>
              <a:rPr lang="da-DK" dirty="0" smtClean="0"/>
              <a:t> for national television</a:t>
            </a:r>
            <a:endParaRPr lang="da-DK" dirty="0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622877"/>
            <a:ext cx="2697198" cy="189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0" descr="Image of National Fl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624931"/>
            <a:ext cx="36957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9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en-US" sz="24000" b="1" dirty="0">
                <a:solidFill>
                  <a:schemeClr val="tx1"/>
                </a:solidFill>
                <a:latin typeface="Calibri" pitchFamily="34" charset="0"/>
              </a:rPr>
              <a:t>Possible activities:</a:t>
            </a:r>
          </a:p>
          <a:p>
            <a:endParaRPr lang="en-US" sz="21600" dirty="0">
              <a:latin typeface="Comic Sans MS" pitchFamily="66" charset="0"/>
            </a:endParaRPr>
          </a:p>
          <a:p>
            <a:pPr algn="l"/>
            <a:r>
              <a:rPr lang="en-US" sz="5700" dirty="0">
                <a:latin typeface="Comic Sans MS" pitchFamily="66" charset="0"/>
              </a:rPr>
              <a:t/>
            </a:r>
            <a:br>
              <a:rPr lang="en-US" sz="5700" dirty="0">
                <a:latin typeface="Comic Sans MS" pitchFamily="66" charset="0"/>
              </a:rPr>
            </a:br>
            <a:endParaRPr lang="el-GR" sz="14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88840"/>
            <a:ext cx="902509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2060"/>
                </a:solidFill>
                <a:latin typeface="Calibri" pitchFamily="34" charset="0"/>
              </a:rPr>
              <a:t>Exhibitions (example May 2014 Athens)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2060"/>
                </a:solidFill>
                <a:latin typeface="Calibri" pitchFamily="34" charset="0"/>
              </a:rPr>
              <a:t>Mini </a:t>
            </a:r>
            <a:r>
              <a:rPr lang="en-US" sz="3600" b="1" dirty="0" err="1">
                <a:solidFill>
                  <a:srgbClr val="002060"/>
                </a:solidFill>
                <a:latin typeface="Calibri" pitchFamily="34" charset="0"/>
              </a:rPr>
              <a:t>masterclasses@schools</a:t>
            </a:r>
            <a:r>
              <a:rPr lang="en-US" sz="3600" b="1" dirty="0">
                <a:solidFill>
                  <a:srgbClr val="002060"/>
                </a:solidFill>
                <a:latin typeface="Calibri" pitchFamily="34" charset="0"/>
              </a:rPr>
              <a:t> (~50 in Greece)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2060"/>
                </a:solidFill>
                <a:latin typeface="Calibri" pitchFamily="34" charset="0"/>
              </a:rPr>
              <a:t>Preparation for students’ visit to CERN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2060"/>
                </a:solidFill>
                <a:latin typeface="Calibri" pitchFamily="34" charset="0"/>
              </a:rPr>
              <a:t>Teachers’ workshops</a:t>
            </a:r>
            <a:endParaRPr lang="el-GR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endParaRPr lang="el-GR" dirty="0" err="1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157192"/>
            <a:ext cx="773949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Support for above activities-&gt;EU outreach programs</a:t>
            </a:r>
            <a:endParaRPr lang="el-GR" sz="2800" dirty="0" err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40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67544" y="47667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Challenges: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/>
            </a:r>
            <a:br>
              <a:rPr kumimoji="0" lang="en-US" sz="5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endParaRPr kumimoji="0" lang="el-GR" sz="1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88840"/>
            <a:ext cx="95730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000" b="1" dirty="0">
                <a:solidFill>
                  <a:srgbClr val="002060"/>
                </a:solidFill>
                <a:latin typeface="Calibri" pitchFamily="34" charset="0"/>
              </a:rPr>
              <a:t>Get the best high school students to study physics</a:t>
            </a:r>
          </a:p>
          <a:p>
            <a:pPr>
              <a:buFont typeface="Wingdings" pitchFamily="2" charset="2"/>
              <a:buChar char="Ø"/>
            </a:pPr>
            <a:r>
              <a:rPr lang="en-US" sz="3000" b="1" dirty="0">
                <a:solidFill>
                  <a:srgbClr val="002060"/>
                </a:solidFill>
                <a:latin typeface="Calibri" pitchFamily="34" charset="0"/>
              </a:rPr>
              <a:t>Inform the general public and the stakeholders</a:t>
            </a:r>
          </a:p>
          <a:p>
            <a:pPr>
              <a:buFont typeface="Wingdings" pitchFamily="2" charset="2"/>
              <a:buChar char="Ø"/>
            </a:pPr>
            <a:r>
              <a:rPr lang="en-US" sz="3000" b="1" dirty="0">
                <a:solidFill>
                  <a:srgbClr val="002060"/>
                </a:solidFill>
                <a:latin typeface="Calibri" pitchFamily="34" charset="0"/>
              </a:rPr>
              <a:t>Keep the interest up (even in case of no discoveries)</a:t>
            </a:r>
          </a:p>
          <a:p>
            <a:pPr>
              <a:buFont typeface="Wingdings" pitchFamily="2" charset="2"/>
              <a:buChar char="Ø"/>
            </a:pPr>
            <a:r>
              <a:rPr lang="en-US" sz="3000" b="1" dirty="0">
                <a:solidFill>
                  <a:srgbClr val="002060"/>
                </a:solidFill>
                <a:latin typeface="Calibri" pitchFamily="34" charset="0"/>
              </a:rPr>
              <a:t>Connect basic research </a:t>
            </a:r>
            <a:r>
              <a:rPr lang="en-US" sz="3000" b="1">
                <a:solidFill>
                  <a:srgbClr val="002060"/>
                </a:solidFill>
                <a:latin typeface="Calibri" pitchFamily="34" charset="0"/>
              </a:rPr>
              <a:t>with technology and </a:t>
            </a:r>
            <a:r>
              <a:rPr lang="en-US" sz="3000" b="1" dirty="0">
                <a:solidFill>
                  <a:srgbClr val="002060"/>
                </a:solidFill>
                <a:latin typeface="Calibri" pitchFamily="34" charset="0"/>
              </a:rPr>
              <a:t>applications</a:t>
            </a:r>
            <a:endParaRPr lang="el-GR" sz="3000" dirty="0" err="1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2012951"/>
            <a:ext cx="5232401" cy="12573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spcAft>
                <a:spcPts val="1200"/>
              </a:spcAft>
              <a:defRPr/>
            </a:pPr>
            <a:r>
              <a:rPr lang="en-US" i="1" dirty="0" smtClean="0">
                <a:solidFill>
                  <a:srgbClr val="3366FF"/>
                </a:solidFill>
                <a:ea typeface="+mn-ea"/>
                <a:cs typeface="+mn-cs"/>
              </a:rPr>
              <a:t>Science Center </a:t>
            </a:r>
            <a:r>
              <a:rPr lang="en-US" i="1" dirty="0" err="1" smtClean="0">
                <a:solidFill>
                  <a:srgbClr val="3366FF"/>
                </a:solidFill>
                <a:ea typeface="+mn-ea"/>
                <a:cs typeface="+mn-cs"/>
              </a:rPr>
              <a:t>Welios</a:t>
            </a:r>
            <a:r>
              <a:rPr lang="en-US" i="1" dirty="0" smtClean="0">
                <a:solidFill>
                  <a:srgbClr val="3366FF"/>
                </a:solidFill>
                <a:ea typeface="+mn-ea"/>
                <a:cs typeface="+mn-cs"/>
              </a:rPr>
              <a:t> (Wels)</a:t>
            </a:r>
          </a:p>
          <a:p>
            <a:pPr marL="0" indent="0" eaLnBrk="1" hangingPunct="1">
              <a:spcAft>
                <a:spcPts val="1200"/>
              </a:spcAft>
              <a:defRPr/>
            </a:pPr>
            <a:r>
              <a:rPr lang="en-US" sz="2800" dirty="0" smtClean="0">
                <a:solidFill>
                  <a:srgbClr val="3366FF"/>
                </a:solidFill>
                <a:ea typeface="+mn-ea"/>
                <a:cs typeface="+mn-cs"/>
              </a:rPr>
              <a:t>Special Exhibition</a:t>
            </a:r>
            <a:r>
              <a:rPr lang="en-US" sz="2800" dirty="0">
                <a:solidFill>
                  <a:srgbClr val="3366FF"/>
                </a:solidFill>
              </a:rPr>
              <a:t> </a:t>
            </a:r>
            <a:r>
              <a:rPr lang="en-US" sz="2800" dirty="0" smtClean="0">
                <a:solidFill>
                  <a:srgbClr val="3366FF"/>
                </a:solidFill>
                <a:ea typeface="+mn-ea"/>
                <a:cs typeface="+mn-cs"/>
              </a:rPr>
              <a:t>“Tracking  the elements of the universe”</a:t>
            </a:r>
            <a:endParaRPr lang="de-AT" sz="2800" dirty="0" smtClean="0">
              <a:solidFill>
                <a:srgbClr val="3366FF"/>
              </a:solidFill>
              <a:ea typeface="+mn-ea"/>
              <a:cs typeface="+mn-cs"/>
            </a:endParaRPr>
          </a:p>
        </p:txBody>
      </p:sp>
      <p:pic>
        <p:nvPicPr>
          <p:cNvPr id="9" name="Picture 8" descr="welios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111" y="2020327"/>
            <a:ext cx="597390" cy="560893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664325" y="64992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Nov. 2014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9pPr>
          </a:lstStyle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Content Placeholder 2">
            <a:hlinkClick r:id="rId3"/>
          </p:cNvPr>
          <p:cNvSpPr txBox="1">
            <a:spLocks/>
          </p:cNvSpPr>
          <p:nvPr/>
        </p:nvSpPr>
        <p:spPr>
          <a:xfrm>
            <a:off x="5745161" y="6415661"/>
            <a:ext cx="2573338" cy="363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lnSpc>
                <a:spcPct val="120000"/>
              </a:lnSpc>
              <a:buNone/>
            </a:pPr>
            <a:r>
              <a:rPr lang="de-DE" dirty="0" err="1" smtClean="0">
                <a:solidFill>
                  <a:srgbClr val="3366FF"/>
                </a:solidFill>
              </a:rPr>
              <a:t>www.welios.at</a:t>
            </a:r>
            <a:endParaRPr lang="en-GB" dirty="0" smtClean="0">
              <a:solidFill>
                <a:srgbClr val="3366FF"/>
              </a:solidFill>
            </a:endParaRPr>
          </a:p>
        </p:txBody>
      </p:sp>
      <p:pic>
        <p:nvPicPr>
          <p:cNvPr id="15" name="Picture 14" descr="Plakat_Spurensuche_Welios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5" y="2001680"/>
            <a:ext cx="3151356" cy="4457560"/>
          </a:xfrm>
          <a:prstGeom prst="rect">
            <a:avLst/>
          </a:prstGeom>
        </p:spPr>
      </p:pic>
      <p:pic>
        <p:nvPicPr>
          <p:cNvPr id="4" name="Picture 3" descr="welios_spurensuche-4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1" y="3043473"/>
            <a:ext cx="3714750" cy="2466825"/>
          </a:xfrm>
          <a:prstGeom prst="rect">
            <a:avLst/>
          </a:prstGeom>
        </p:spPr>
      </p:pic>
      <p:pic>
        <p:nvPicPr>
          <p:cNvPr id="2" name="Picture 1" descr="Card_gam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0" y="2020327"/>
            <a:ext cx="2913232" cy="218492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>
            <a:normAutofit fontScale="90000"/>
          </a:bodyPr>
          <a:lstStyle/>
          <a:p>
            <a:pPr marL="0" indent="0">
              <a:lnSpc>
                <a:spcPct val="110000"/>
              </a:lnSpc>
            </a:pP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Welios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Exhibition in Austria 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77825" y="3270251"/>
            <a:ext cx="4860926" cy="332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0" hangingPunct="0">
              <a:buFontTx/>
              <a:buChar char="•"/>
            </a:pP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11</a:t>
            </a:r>
            <a:r>
              <a:rPr lang="en-US" baseline="30000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th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Sept. 2014 – 1</a:t>
            </a:r>
            <a:r>
              <a:rPr lang="en-US" baseline="30000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st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March 2015</a:t>
            </a:r>
          </a:p>
          <a:p>
            <a:pPr marL="342900" indent="-342900" eaLnBrk="0" hangingPunct="0">
              <a:buFontTx/>
              <a:buChar char="•"/>
            </a:pP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Cooperation of </a:t>
            </a: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Welios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, Institute of High Energy Physics (HEPHY), CERN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&amp; </a:t>
            </a: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Weltmaschine.de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(exhibits)</a:t>
            </a:r>
          </a:p>
          <a:p>
            <a:pPr marL="342900" indent="-342900" eaLnBrk="0" hangingPunct="0">
              <a:buFontTx/>
              <a:buChar char="•"/>
            </a:pPr>
            <a:r>
              <a:rPr lang="hu-HU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N</a:t>
            </a:r>
            <a:r>
              <a:rPr lang="en-US" dirty="0" err="1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ew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exhibits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layout</a:t>
            </a:r>
          </a:p>
          <a:p>
            <a:pPr marL="342900" indent="-342900" eaLnBrk="0" hangingPunct="0">
              <a:buFontTx/>
              <a:buChar char="•"/>
            </a:pP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Masterclasses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and </a:t>
            </a: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Laurenz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7 </a:t>
            </a: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Billionen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Electron volt Quiz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Show (</a:t>
            </a:r>
            <a:r>
              <a:rPr lang="en-US" dirty="0" err="1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Dez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. 2014)</a:t>
            </a:r>
            <a:endParaRPr lang="en-US" dirty="0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  <a:p>
            <a:pPr marL="342900" indent="-342900" eaLnBrk="0" hangingPunct="0">
              <a:buFontTx/>
              <a:buChar char="•"/>
            </a:pP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Teacher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designed 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a particle physics card game and a board game ® Mag. Leo </a:t>
            </a:r>
            <a:r>
              <a:rPr lang="en-US" dirty="0" err="1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Ludick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</a:p>
        </p:txBody>
      </p:sp>
      <p:pic>
        <p:nvPicPr>
          <p:cNvPr id="3" name="Picture 2" descr="IMG_0579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161" y="2365846"/>
            <a:ext cx="3251200" cy="2438400"/>
          </a:xfrm>
          <a:prstGeom prst="rect">
            <a:avLst/>
          </a:prstGeom>
        </p:spPr>
      </p:pic>
      <p:pic>
        <p:nvPicPr>
          <p:cNvPr id="5" name="Picture 4" descr="welios_spurensuche-96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24" y="2932095"/>
            <a:ext cx="2241551" cy="337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9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1154113"/>
            <a:ext cx="8786812" cy="5703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1)The PATHWAY IBSE Project( 2011-2013)</a:t>
            </a: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Focused on teachers                           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latin typeface="Comic Sans MS" pitchFamily="66" charset="0"/>
              </a:rPr>
              <a:t>FP7-Science-in-Society-2010-1</a:t>
            </a:r>
          </a:p>
          <a:p>
            <a:pPr>
              <a:defRPr/>
            </a:pPr>
            <a:r>
              <a:rPr lang="en-US" sz="2400" b="1" dirty="0">
                <a:solidFill>
                  <a:srgbClr val="007A37"/>
                </a:solidFill>
                <a:latin typeface="Comic Sans MS" pitchFamily="66" charset="0"/>
                <a:hlinkClick r:id="rId2"/>
              </a:rPr>
              <a:t>http://www.pathway-project.eu/</a:t>
            </a: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2) Discover </a:t>
            </a:r>
            <a:r>
              <a:rPr lang="en-US" sz="2400" b="1" dirty="0" err="1">
                <a:solidFill>
                  <a:srgbClr val="FF0000"/>
                </a:solidFill>
                <a:latin typeface="Comic Sans MS" pitchFamily="66" charset="0"/>
              </a:rPr>
              <a:t>the_COSMOS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 (Sept 2011-Sept13)</a:t>
            </a: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Focused on teachers +Students 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HEP+Astronomy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n-US" sz="2200" dirty="0">
                <a:solidFill>
                  <a:srgbClr val="6B6BCF"/>
                </a:solidFill>
                <a:latin typeface="Comic Sans MS" pitchFamily="66" charset="0"/>
              </a:rPr>
              <a:t>FP7 Coordination action </a:t>
            </a:r>
            <a:r>
              <a:rPr lang="en-US" sz="2200" b="1" dirty="0">
                <a:solidFill>
                  <a:srgbClr val="6B6BCF"/>
                </a:solidFill>
                <a:latin typeface="Comic Sans MS" pitchFamily="66" charset="0"/>
              </a:rPr>
              <a:t>(</a:t>
            </a:r>
            <a:r>
              <a:rPr lang="en-US" sz="2200" b="1" dirty="0" err="1">
                <a:solidFill>
                  <a:srgbClr val="6B6BCF"/>
                </a:solidFill>
                <a:latin typeface="Comic Sans MS" pitchFamily="66" charset="0"/>
              </a:rPr>
              <a:t>UoA+CERN+TUDresden+UBirmigham</a:t>
            </a:r>
            <a:r>
              <a:rPr lang="en-US" sz="2200" b="1" dirty="0">
                <a:solidFill>
                  <a:srgbClr val="6B6BCF"/>
                </a:solidFill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n-US" sz="2400" b="1" dirty="0">
                <a:solidFill>
                  <a:srgbClr val="007A37"/>
                </a:solidFill>
                <a:latin typeface="Comic Sans MS" pitchFamily="66" charset="0"/>
                <a:hlinkClick r:id="rId3"/>
              </a:rPr>
              <a:t>http://portal.discoverthecosmos.eu/</a:t>
            </a: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ts val="3400"/>
              </a:lnSpc>
              <a:defRPr/>
            </a:pPr>
            <a:endParaRPr lang="en-US" sz="1200" dirty="0">
              <a:latin typeface="Comic Sans MS" pitchFamily="66" charset="0"/>
            </a:endParaRPr>
          </a:p>
          <a:p>
            <a:pPr>
              <a:lnSpc>
                <a:spcPts val="3400"/>
              </a:lnSpc>
              <a:defRPr/>
            </a:pPr>
            <a:endParaRPr lang="en-US" sz="1400" dirty="0">
              <a:solidFill>
                <a:srgbClr val="262673"/>
              </a:solidFill>
              <a:latin typeface="Comic Sans MS" pitchFamily="66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09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514D51E-4242-4A0B-8B13-85AA1576CE4E}" type="slidenum">
              <a:rPr lang="el-GR" sz="1400"/>
              <a:pPr algn="r"/>
              <a:t>30</a:t>
            </a:fld>
            <a:endParaRPr lang="el-GR" sz="1400"/>
          </a:p>
        </p:txBody>
      </p:sp>
      <p:sp>
        <p:nvSpPr>
          <p:cNvPr id="4100" name="Footer Placeholder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C.Kourkoumelis. UoA</a:t>
            </a:r>
            <a:endParaRPr lang="el-GR" sz="1400"/>
          </a:p>
        </p:txBody>
      </p:sp>
      <p:sp>
        <p:nvSpPr>
          <p:cNvPr id="8" name="TextBox 7"/>
          <p:cNvSpPr txBox="1"/>
          <p:nvPr/>
        </p:nvSpPr>
        <p:spPr>
          <a:xfrm>
            <a:off x="2195513" y="260350"/>
            <a:ext cx="5487987" cy="7080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past EU projects:</a:t>
            </a:r>
            <a:endParaRPr lang="en-US" dirty="0">
              <a:solidFill>
                <a:srgbClr val="007A37"/>
              </a:solidFill>
            </a:endParaRPr>
          </a:p>
        </p:txBody>
      </p: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5795963" y="1844675"/>
            <a:ext cx="3348037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FINISHED@ end of 2013</a:t>
            </a:r>
          </a:p>
          <a:p>
            <a:endParaRPr lang="el-GR"/>
          </a:p>
        </p:txBody>
      </p:sp>
      <p:sp>
        <p:nvSpPr>
          <p:cNvPr id="4103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2F6FDFE-82D2-43BF-9E8B-4D20C2911EF5}" type="datetime1">
              <a:rPr lang="el-GR"/>
              <a:pPr/>
              <a:t>8/11/2014</a:t>
            </a:fld>
            <a:endParaRPr lang="el-GR"/>
          </a:p>
        </p:txBody>
      </p:sp>
      <p:sp>
        <p:nvSpPr>
          <p:cNvPr id="4104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10EAD5-AE2A-415B-82E8-4693523244E8}" type="slidenum">
              <a:rPr lang="el-GR"/>
              <a:pPr/>
              <a:t>30</a:t>
            </a:fld>
            <a:endParaRPr lang="el-GR"/>
          </a:p>
        </p:txBody>
      </p:sp>
      <p:sp>
        <p:nvSpPr>
          <p:cNvPr id="4105" name="TextBox 9"/>
          <p:cNvSpPr txBox="1">
            <a:spLocks noChangeArrowheads="1"/>
          </p:cNvSpPr>
          <p:nvPr/>
        </p:nvSpPr>
        <p:spPr bwMode="auto">
          <a:xfrm>
            <a:off x="4932363" y="4581525"/>
            <a:ext cx="3960812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omic Sans MS" pitchFamily="66" charset="0"/>
              </a:rPr>
              <a:t>FINISHED@end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of Aug. 2013</a:t>
            </a:r>
          </a:p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But thousands of resources on portal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16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5538"/>
            <a:ext cx="9209088" cy="2554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Go-Lab (Nov.2012-Nov.2016, 20 partners)</a:t>
            </a:r>
          </a:p>
          <a:p>
            <a:pPr>
              <a:defRPr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           </a:t>
            </a:r>
          </a:p>
          <a:p>
            <a:pPr>
              <a:defRPr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32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l-GR" sz="3200" dirty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60350"/>
            <a:ext cx="9144000" cy="5857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Activities supported by the  new EU  projects:</a:t>
            </a:r>
            <a:endParaRPr lang="en-US" sz="3200" dirty="0">
              <a:solidFill>
                <a:srgbClr val="007A37"/>
              </a:solidFill>
            </a:endParaRP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1420813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A9B34D-EA12-4E89-90AC-99F00923F3CB}" type="slidenum">
              <a:rPr lang="el-GR"/>
              <a:pPr/>
              <a:t>31</a:t>
            </a:fld>
            <a:endParaRPr lang="el-GR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1908175" y="2133600"/>
            <a:ext cx="7561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C00000"/>
                </a:solidFill>
                <a:latin typeface="Comic Sans MS" pitchFamily="66" charset="0"/>
                <a:hlinkClick r:id="rId3"/>
              </a:rPr>
              <a:t>http://www.go-lab-project.eu/</a:t>
            </a:r>
            <a:endParaRPr lang="en-US"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55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85EAAEC-00C1-4D3A-8270-57479C3382BB}" type="datetime1">
              <a:rPr lang="el-GR"/>
              <a:pPr/>
              <a:t>8/11/2014</a:t>
            </a:fld>
            <a:endParaRPr lang="el-GR"/>
          </a:p>
        </p:txBody>
      </p:sp>
      <p:sp>
        <p:nvSpPr>
          <p:cNvPr id="2056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pic>
        <p:nvPicPr>
          <p:cNvPr id="205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581525"/>
            <a:ext cx="47148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Box 10"/>
          <p:cNvSpPr txBox="1">
            <a:spLocks noChangeArrowheads="1"/>
          </p:cNvSpPr>
          <p:nvPr/>
        </p:nvSpPr>
        <p:spPr bwMode="auto">
          <a:xfrm>
            <a:off x="0" y="3429000"/>
            <a:ext cx="84963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>
                <a:solidFill>
                  <a:srgbClr val="FF0000"/>
                </a:solidFill>
                <a:latin typeface="Comic Sans MS" pitchFamily="66" charset="0"/>
              </a:rPr>
              <a:t>Inspiring Science Education </a:t>
            </a:r>
          </a:p>
          <a:p>
            <a:r>
              <a:rPr lang="en-US" sz="3200" b="1">
                <a:solidFill>
                  <a:srgbClr val="FF0000"/>
                </a:solidFill>
                <a:latin typeface="Comic Sans MS" pitchFamily="66" charset="0"/>
              </a:rPr>
              <a:t>(April 2013+40mo,31 partners)</a:t>
            </a:r>
          </a:p>
          <a:p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1111250" y="5589588"/>
            <a:ext cx="8032750" cy="8620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u="sng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http://inspiring-science-education.org/</a:t>
            </a:r>
            <a:endParaRPr lang="el-GR" sz="32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4252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exhibition was organized by: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Ellinogermaniki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Agogi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school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Eugenides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Foundation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Go-lab  EU project 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http://www.go-lab-project.eu/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Inspiring Science Education  EU project  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http://inspiring-science-education.org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collaboration with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Athens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IASA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Technical University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Hellenic Physical Society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492896"/>
            <a:ext cx="936104" cy="96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33056"/>
            <a:ext cx="2880320" cy="54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Accelerating science</a:t>
            </a:r>
            <a:b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exhibition in Athens</a:t>
            </a:r>
            <a:endParaRPr lang="el-G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25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Accelerating science</a:t>
            </a:r>
            <a:b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exhibition in Athens</a:t>
            </a:r>
            <a:endParaRPr lang="el-G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4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11,238 visitors (!!)</a:t>
            </a:r>
          </a:p>
          <a:p>
            <a:pPr>
              <a:buFont typeface="Wingdings" pitchFamily="2" charset="2"/>
              <a:buChar char="Ø"/>
            </a:pPr>
            <a:r>
              <a:rPr lang="en-US" sz="4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4014 students </a:t>
            </a:r>
            <a:r>
              <a:rPr lang="en-US" dirty="0"/>
              <a:t>10-17 years old mostly in organized school visits (a guide always present</a:t>
            </a:r>
            <a:r>
              <a:rPr lang="en-US" sz="3100" dirty="0"/>
              <a:t>)</a:t>
            </a:r>
            <a:r>
              <a:rPr lang="en-US" sz="4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92 schools </a:t>
            </a:r>
            <a:r>
              <a:rPr lang="en-US" dirty="0"/>
              <a:t>(who came from as far as 500km from Athens)</a:t>
            </a:r>
          </a:p>
          <a:p>
            <a:pPr>
              <a:buFont typeface="Wingdings" pitchFamily="2" charset="2"/>
              <a:buChar char="Ø"/>
            </a:pPr>
            <a:r>
              <a:rPr lang="en-US" sz="4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115 teachers </a:t>
            </a:r>
            <a:r>
              <a:rPr lang="en-US" dirty="0"/>
              <a:t>attended 6 seminars </a:t>
            </a:r>
            <a:r>
              <a:rPr lang="en-US" b="1" dirty="0">
                <a:solidFill>
                  <a:srgbClr val="003300"/>
                </a:solidFill>
              </a:rPr>
              <a:t>(4 of them three hour long dedicated on ATLAS and hands-on HYPATIA tool)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rgbClr val="003300"/>
                </a:solidFill>
              </a:rPr>
              <a:t>HYPATIA  “demo” on-line version running during exhibition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4 different press releases </a:t>
            </a:r>
            <a:endParaRPr lang="el-GR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474 publications in all types of media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Magazines, newspapers 35 articles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Internet 422 articles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TV 8 appearances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Radio 9 appearances</a:t>
            </a:r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9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483B121-B535-4E10-8E5E-2DC2AB898A77}" type="datetime1">
              <a:rPr lang="el-GR"/>
              <a:pPr/>
              <a:t>8/11/2014</a:t>
            </a:fld>
            <a:endParaRPr lang="el-GR"/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6D1570-FB54-4C95-8175-3425D4BAF968}" type="slidenum">
              <a:rPr lang="el-GR"/>
              <a:pPr/>
              <a:t>34</a:t>
            </a:fld>
            <a:endParaRPr lang="el-GR"/>
          </a:p>
        </p:txBody>
      </p:sp>
      <p:pic>
        <p:nvPicPr>
          <p:cNvPr id="5125" name="Picture 4" descr="Ma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064" y="658649"/>
            <a:ext cx="6832258" cy="593870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4788024" y="1268760"/>
            <a:ext cx="144463" cy="144463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5004048" y="1412776"/>
            <a:ext cx="21859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Evros 4 schools VV</a:t>
            </a:r>
            <a:endParaRPr lang="el-GR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55576" y="2636912"/>
            <a:ext cx="144462" cy="142875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1" name="Oval 10"/>
          <p:cNvSpPr/>
          <p:nvPr/>
        </p:nvSpPr>
        <p:spPr>
          <a:xfrm>
            <a:off x="3347864" y="1196752"/>
            <a:ext cx="144463" cy="144462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2" name="Oval 11"/>
          <p:cNvSpPr/>
          <p:nvPr/>
        </p:nvSpPr>
        <p:spPr>
          <a:xfrm>
            <a:off x="3851275" y="3429000"/>
            <a:ext cx="144463" cy="144463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5131" name="TextBox 12"/>
          <p:cNvSpPr txBox="1">
            <a:spLocks noChangeArrowheads="1"/>
          </p:cNvSpPr>
          <p:nvPr/>
        </p:nvSpPr>
        <p:spPr bwMode="auto">
          <a:xfrm>
            <a:off x="755576" y="2492896"/>
            <a:ext cx="21590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Corfu 2 schools VV</a:t>
            </a:r>
            <a:endParaRPr lang="el-GR">
              <a:solidFill>
                <a:srgbClr val="FF0000"/>
              </a:solidFill>
            </a:endParaRPr>
          </a:p>
        </p:txBody>
      </p:sp>
      <p:sp>
        <p:nvSpPr>
          <p:cNvPr id="5132" name="TextBox 13"/>
          <p:cNvSpPr txBox="1">
            <a:spLocks noChangeArrowheads="1"/>
          </p:cNvSpPr>
          <p:nvPr/>
        </p:nvSpPr>
        <p:spPr bwMode="auto">
          <a:xfrm>
            <a:off x="3563888" y="980728"/>
            <a:ext cx="227488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Serres 2 schools VV</a:t>
            </a:r>
            <a:endParaRPr lang="el-GR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0"/>
            <a:ext cx="733604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Calibri" pitchFamily="34" charset="0"/>
              </a:rPr>
              <a:t>Mini </a:t>
            </a:r>
            <a:r>
              <a:rPr lang="en-US" sz="2400" b="1" dirty="0" err="1">
                <a:solidFill>
                  <a:srgbClr val="002060"/>
                </a:solidFill>
                <a:latin typeface="Calibri" pitchFamily="34" charset="0"/>
              </a:rPr>
              <a:t>masterclass@Greek</a:t>
            </a:r>
            <a:r>
              <a:rPr lang="en-US" sz="2400" b="1" dirty="0">
                <a:solidFill>
                  <a:srgbClr val="002060"/>
                </a:solidFill>
                <a:latin typeface="Calibri" pitchFamily="34" charset="0"/>
              </a:rPr>
              <a:t> schools</a:t>
            </a:r>
          </a:p>
          <a:p>
            <a:r>
              <a:rPr lang="en-US" sz="2400" b="1" dirty="0">
                <a:solidFill>
                  <a:srgbClr val="002060"/>
                </a:solidFill>
                <a:latin typeface="Calibri" pitchFamily="34" charset="0"/>
              </a:rPr>
              <a:t>Lectures, VV, hands-on event analysis with HYPATIA tool</a:t>
            </a:r>
            <a:endParaRPr lang="el-GR" sz="2400" dirty="0" err="1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57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2" descr="Image of Nation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3672408" cy="268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5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Activities and challenges in </a:t>
            </a:r>
            <a:r>
              <a:rPr lang="en-US" dirty="0" smtClean="0"/>
              <a:t>Israel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Daniel </a:t>
            </a:r>
            <a:r>
              <a:rPr lang="en-CA" dirty="0" err="1" smtClean="0"/>
              <a:t>Lellouch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6101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(not so) Small (a)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en-CA" sz="2400" dirty="0" smtClean="0"/>
              <a:t>Three labs in experimental HEP: Weizmann Institute, Tel-Aviv University, </a:t>
            </a:r>
            <a:r>
              <a:rPr lang="en-CA" sz="2400" dirty="0" err="1" smtClean="0"/>
              <a:t>Technion</a:t>
            </a:r>
            <a:r>
              <a:rPr lang="en-CA" sz="2400" dirty="0" smtClean="0"/>
              <a:t>-Haifa. </a:t>
            </a:r>
            <a:br>
              <a:rPr lang="en-CA" sz="2400" dirty="0" smtClean="0"/>
            </a:br>
            <a:r>
              <a:rPr lang="en-CA" sz="2400" dirty="0" smtClean="0"/>
              <a:t>Theorists </a:t>
            </a:r>
            <a:r>
              <a:rPr lang="en-CA" sz="2400" dirty="0"/>
              <a:t>: as above + </a:t>
            </a:r>
            <a:r>
              <a:rPr lang="en-CA" sz="2400" dirty="0" smtClean="0"/>
              <a:t>Jerusalem </a:t>
            </a:r>
            <a:r>
              <a:rPr lang="en-CA" sz="2400" dirty="0"/>
              <a:t>and </a:t>
            </a:r>
            <a:r>
              <a:rPr lang="en-CA" sz="2400" dirty="0" smtClean="0"/>
              <a:t>Beer </a:t>
            </a:r>
            <a:r>
              <a:rPr lang="en-CA" sz="2400" dirty="0" err="1" smtClean="0"/>
              <a:t>Sheva</a:t>
            </a:r>
            <a:endParaRPr lang="en-CA" sz="2400" dirty="0"/>
          </a:p>
          <a:p>
            <a:endParaRPr lang="en-CA" sz="2400" dirty="0" smtClean="0"/>
          </a:p>
          <a:p>
            <a:r>
              <a:rPr lang="en-CA" sz="2400" dirty="0" smtClean="0"/>
              <a:t>Fairly high interest of public in science and HEP (“start-up country”). </a:t>
            </a:r>
            <a:br>
              <a:rPr lang="en-CA" sz="2400" dirty="0" smtClean="0"/>
            </a:br>
            <a:r>
              <a:rPr lang="en-CA" sz="2400" dirty="0" smtClean="0"/>
              <a:t>Many heard of the LHC because:</a:t>
            </a:r>
          </a:p>
          <a:p>
            <a:pPr lvl="1"/>
            <a:r>
              <a:rPr lang="en-CA" sz="2000" dirty="0" smtClean="0"/>
              <a:t>“It almost triggered the end of the world”</a:t>
            </a:r>
          </a:p>
          <a:p>
            <a:pPr lvl="1"/>
            <a:r>
              <a:rPr lang="en-CA" sz="2000" dirty="0" smtClean="0"/>
              <a:t>“The God particle was found” </a:t>
            </a:r>
          </a:p>
          <a:p>
            <a:pPr marL="0" lvl="1" indent="0">
              <a:buNone/>
            </a:pPr>
            <a:r>
              <a:rPr lang="en-CA" sz="2400" dirty="0" smtClean="0"/>
              <a:t>      Many </a:t>
            </a:r>
            <a:r>
              <a:rPr lang="en-CA" sz="2400" dirty="0"/>
              <a:t>heard of the superluminal </a:t>
            </a:r>
            <a:r>
              <a:rPr lang="en-CA" sz="2400" dirty="0" smtClean="0"/>
              <a:t>neutrinos: </a:t>
            </a:r>
          </a:p>
          <a:p>
            <a:pPr marL="0" lvl="1" indent="0">
              <a:buNone/>
            </a:pPr>
            <a:r>
              <a:rPr lang="en-CA" sz="2400" dirty="0" smtClean="0"/>
              <a:t>       - </a:t>
            </a:r>
            <a:r>
              <a:rPr lang="en-CA" sz="2000" dirty="0" smtClean="0"/>
              <a:t>“next time I’m arrested by the police for over speeding, I’ll tell them </a:t>
            </a:r>
            <a:br>
              <a:rPr lang="en-CA" sz="2000" dirty="0" smtClean="0"/>
            </a:br>
            <a:r>
              <a:rPr lang="en-CA" sz="2000" dirty="0" smtClean="0"/>
              <a:t>             it’s because a bad connection of my GPS” </a:t>
            </a:r>
            <a:endParaRPr lang="en-CA" sz="1400" dirty="0"/>
          </a:p>
          <a:p>
            <a:pPr marL="457200" lvl="1" indent="0">
              <a:buNone/>
            </a:pPr>
            <a:endParaRPr lang="en-CA" sz="2000" dirty="0" smtClean="0"/>
          </a:p>
          <a:p>
            <a:r>
              <a:rPr lang="en-CA" sz="2400" dirty="0" smtClean="0"/>
              <a:t>Good relations with the Press</a:t>
            </a:r>
          </a:p>
          <a:p>
            <a:pPr marL="0" indent="0">
              <a:buNone/>
            </a:pPr>
            <a:endParaRPr lang="en-CA" sz="2400" dirty="0" smtClean="0">
              <a:sym typeface="Wingdings" panose="05000000000000000000" pitchFamily="2" charset="2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72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sz="2400" dirty="0"/>
              <a:t>Several initiatives by enthusiastic </a:t>
            </a:r>
            <a:r>
              <a:rPr lang="en-CA" sz="2400" dirty="0" smtClean="0"/>
              <a:t>researchers </a:t>
            </a:r>
            <a:r>
              <a:rPr lang="en-CA" sz="2400" dirty="0"/>
              <a:t>and </a:t>
            </a:r>
            <a:r>
              <a:rPr lang="en-CA" sz="2400" dirty="0" smtClean="0"/>
              <a:t>teachers: lectures, open days, master </a:t>
            </a:r>
            <a:r>
              <a:rPr lang="en-CA" sz="2400" dirty="0"/>
              <a:t>classes, high school students visiting CERN, teachers’ program at </a:t>
            </a:r>
            <a:r>
              <a:rPr lang="en-CA" sz="2400" dirty="0" smtClean="0"/>
              <a:t>CERN, ...</a:t>
            </a:r>
            <a:endParaRPr lang="en-CA" sz="2400" dirty="0"/>
          </a:p>
          <a:p>
            <a:pPr marL="457200" lvl="1" indent="0">
              <a:buNone/>
            </a:pPr>
            <a:endParaRPr lang="en-CA" sz="2000" dirty="0"/>
          </a:p>
          <a:p>
            <a:pPr marL="0" indent="0">
              <a:buNone/>
            </a:pPr>
            <a:r>
              <a:rPr lang="en-CA" sz="2400" dirty="0" smtClean="0"/>
              <a:t>However:</a:t>
            </a:r>
          </a:p>
          <a:p>
            <a:r>
              <a:rPr lang="en-CA" sz="2400" dirty="0"/>
              <a:t>C</a:t>
            </a:r>
            <a:r>
              <a:rPr lang="en-CA" sz="2400" dirty="0" smtClean="0"/>
              <a:t>hallenge #1: manpower </a:t>
            </a:r>
          </a:p>
          <a:p>
            <a:pPr lvl="1"/>
            <a:r>
              <a:rPr lang="en-CA" sz="2000" dirty="0" smtClean="0"/>
              <a:t>The size of  the pool of researchers and students who routinely agree to lecture to high school students/teachers or to general public is ~10 (a bit more than one speaker per million inhabitants).  </a:t>
            </a:r>
            <a:br>
              <a:rPr lang="en-CA" sz="2000" dirty="0" smtClean="0"/>
            </a:br>
            <a:r>
              <a:rPr lang="en-CA" sz="2000" dirty="0" smtClean="0"/>
              <a:t>Only one (finishing her </a:t>
            </a:r>
            <a:r>
              <a:rPr lang="en-CA" sz="2000" dirty="0" err="1" smtClean="0"/>
              <a:t>Ph.D</a:t>
            </a:r>
            <a:r>
              <a:rPr lang="en-CA" sz="2000" dirty="0" smtClean="0"/>
              <a:t>) Arabic speaker ( for ~20% of the public).  </a:t>
            </a:r>
          </a:p>
          <a:p>
            <a:pPr lvl="1"/>
            <a:r>
              <a:rPr lang="en-CA" sz="2000" dirty="0" smtClean="0"/>
              <a:t>Workshops in labs are deeply involved in LHC/BNL/LNGS activities: no time for developing “hands on” equipment, but we would be happy to </a:t>
            </a:r>
            <a:br>
              <a:rPr lang="en-CA" sz="2000" dirty="0" smtClean="0"/>
            </a:br>
            <a:r>
              <a:rPr lang="en-CA" sz="2000" dirty="0" err="1" smtClean="0">
                <a:sym typeface="Wingdings" panose="05000000000000000000" pitchFamily="2" charset="2"/>
              </a:rPr>
              <a:t>to</a:t>
            </a:r>
            <a:r>
              <a:rPr lang="en-CA" sz="2000" dirty="0" smtClean="0">
                <a:sym typeface="Wingdings" panose="05000000000000000000" pitchFamily="2" charset="2"/>
              </a:rPr>
              <a:t> buy it from somebody else.</a:t>
            </a:r>
          </a:p>
          <a:p>
            <a:r>
              <a:rPr lang="en-CA" sz="2400" dirty="0" smtClean="0"/>
              <a:t>Challenge #2 : have </a:t>
            </a:r>
            <a:r>
              <a:rPr lang="en-CA" sz="2400" dirty="0"/>
              <a:t>the information flow </a:t>
            </a:r>
            <a:r>
              <a:rPr lang="en-CA" sz="2400" dirty="0" smtClean="0"/>
              <a:t>internally		</a:t>
            </a:r>
            <a:endParaRPr lang="en-CA" sz="2400" dirty="0"/>
          </a:p>
          <a:p>
            <a:pPr lvl="1"/>
            <a:endParaRPr lang="en-CA" sz="2000" dirty="0" smtClean="0"/>
          </a:p>
        </p:txBody>
      </p:sp>
    </p:spTree>
    <p:extLst>
      <p:ext uri="{BB962C8B-B14F-4D97-AF65-F5344CB8AC3E}">
        <p14:creationId xmlns:p14="http://schemas.microsoft.com/office/powerpoint/2010/main" val="33924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Target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en-CA" sz="2800" dirty="0" smtClean="0"/>
              <a:t>Our priority : educational more than outreach towards general public. </a:t>
            </a:r>
          </a:p>
          <a:p>
            <a:endParaRPr lang="en-CA" sz="2800" dirty="0" smtClean="0"/>
          </a:p>
          <a:p>
            <a:r>
              <a:rPr lang="en-CA" sz="2800" dirty="0" smtClean="0"/>
              <a:t>However, educational system very heterogeneous</a:t>
            </a:r>
          </a:p>
          <a:p>
            <a:pPr lvl="1"/>
            <a:r>
              <a:rPr lang="en-CA" sz="2400" dirty="0" smtClean="0"/>
              <a:t>Government high schools with regular curriculum </a:t>
            </a:r>
          </a:p>
          <a:p>
            <a:pPr lvl="2"/>
            <a:r>
              <a:rPr lang="en-CA" sz="2000" dirty="0" smtClean="0">
                <a:solidFill>
                  <a:srgbClr val="FF0000"/>
                </a:solidFill>
              </a:rPr>
              <a:t>** </a:t>
            </a:r>
            <a:r>
              <a:rPr lang="en-CA" sz="2000" dirty="0" smtClean="0"/>
              <a:t>Hebrew </a:t>
            </a:r>
            <a:r>
              <a:rPr lang="en-CA" sz="2000" dirty="0"/>
              <a:t>speakers</a:t>
            </a:r>
          </a:p>
          <a:p>
            <a:pPr lvl="2"/>
            <a:r>
              <a:rPr lang="en-CA" sz="2000" dirty="0" smtClean="0">
                <a:solidFill>
                  <a:srgbClr val="FF0000"/>
                </a:solidFill>
              </a:rPr>
              <a:t>*</a:t>
            </a:r>
            <a:r>
              <a:rPr lang="en-CA" sz="2000" dirty="0" smtClean="0"/>
              <a:t>   Arabic speakers</a:t>
            </a:r>
          </a:p>
          <a:p>
            <a:pPr lvl="1"/>
            <a:r>
              <a:rPr lang="en-CA" sz="2400" dirty="0" smtClean="0">
                <a:solidFill>
                  <a:srgbClr val="FF0000"/>
                </a:solidFill>
              </a:rPr>
              <a:t>***</a:t>
            </a:r>
            <a:r>
              <a:rPr lang="en-CA" sz="2400" dirty="0" smtClean="0"/>
              <a:t> Science oriented high schools with special curriculum</a:t>
            </a:r>
          </a:p>
          <a:p>
            <a:pPr lvl="1"/>
            <a:r>
              <a:rPr lang="en-CA" sz="2400" dirty="0" smtClean="0"/>
              <a:t> Religious non government schools</a:t>
            </a:r>
          </a:p>
          <a:p>
            <a:endParaRPr lang="en-CA" sz="2800" dirty="0" smtClean="0"/>
          </a:p>
          <a:p>
            <a:r>
              <a:rPr lang="en-CA" sz="2800" dirty="0" smtClean="0"/>
              <a:t>New </a:t>
            </a:r>
            <a:r>
              <a:rPr lang="en-CA" sz="2800" dirty="0"/>
              <a:t>project: identify top talented (~20) </a:t>
            </a:r>
            <a:r>
              <a:rPr lang="en-CA" sz="2800" dirty="0" smtClean="0"/>
              <a:t>high school students </a:t>
            </a:r>
            <a:r>
              <a:rPr lang="en-CA" sz="2800" dirty="0"/>
              <a:t>and “treat them well” to attract them to physics thru </a:t>
            </a:r>
            <a:r>
              <a:rPr lang="en-CA" sz="2800" dirty="0" smtClean="0"/>
              <a:t>two “sexy</a:t>
            </a:r>
            <a:r>
              <a:rPr lang="en-CA" sz="2800" dirty="0"/>
              <a:t>” </a:t>
            </a:r>
            <a:r>
              <a:rPr lang="en-CA" sz="2800" dirty="0" smtClean="0"/>
              <a:t>fields</a:t>
            </a:r>
            <a:r>
              <a:rPr lang="en-CA" sz="2800" dirty="0"/>
              <a:t>: HEP and astrophysics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5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>
            <a:normAutofit fontScale="90000"/>
          </a:bodyPr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Exhibition Wirkungswechsel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/>
            </a:r>
            <a:b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</a:b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Effects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-exchange </a:t>
            </a:r>
            <a:b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</a:b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in 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Austria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Nov. 2014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3644900"/>
            <a:ext cx="4864100" cy="3182692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err="1" smtClean="0"/>
              <a:t>Wirkungswechsel</a:t>
            </a:r>
            <a:r>
              <a:rPr lang="en-US" dirty="0" smtClean="0"/>
              <a:t> – </a:t>
            </a:r>
            <a:r>
              <a:rPr lang="en-US" dirty="0" err="1" smtClean="0"/>
              <a:t>Wechselwirkung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Effects-exchange – Interactions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Traveling exhibition, hands-on exhibits, 20 stations of different </a:t>
            </a:r>
            <a:r>
              <a:rPr lang="en-US" dirty="0"/>
              <a:t>research fields, 4000 </a:t>
            </a:r>
            <a:r>
              <a:rPr lang="en-US" dirty="0" smtClean="0"/>
              <a:t>visitors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Exhibit “Strong pairs”,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HEPHY</a:t>
            </a:r>
            <a:r>
              <a:rPr lang="en-US" dirty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 </a:t>
            </a:r>
            <a:r>
              <a:rPr lang="en-US" dirty="0" smtClean="0"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institute, </a:t>
            </a:r>
            <a:r>
              <a:rPr lang="en-US" dirty="0" smtClean="0"/>
              <a:t>FWF project (research funding)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71731" y="1960663"/>
            <a:ext cx="7926143" cy="1579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de-AT" i="1" dirty="0" smtClean="0">
                <a:solidFill>
                  <a:srgbClr val="3366FF"/>
                </a:solidFill>
              </a:rPr>
              <a:t>Ringturm (Vienna)</a:t>
            </a:r>
          </a:p>
          <a:p>
            <a:pPr>
              <a:lnSpc>
                <a:spcPct val="110000"/>
              </a:lnSpc>
            </a:pPr>
            <a:r>
              <a:rPr lang="de-AT" dirty="0" err="1" smtClean="0">
                <a:solidFill>
                  <a:srgbClr val="3366FF"/>
                </a:solidFill>
              </a:rPr>
              <a:t>ScienceCenter</a:t>
            </a:r>
            <a:r>
              <a:rPr lang="de-AT" dirty="0" smtClean="0">
                <a:solidFill>
                  <a:srgbClr val="3366FF"/>
                </a:solidFill>
              </a:rPr>
              <a:t> Netzwerk</a:t>
            </a:r>
          </a:p>
          <a:p>
            <a:pPr>
              <a:lnSpc>
                <a:spcPct val="110000"/>
              </a:lnSpc>
            </a:pPr>
            <a:r>
              <a:rPr lang="de-AT" dirty="0" smtClean="0">
                <a:solidFill>
                  <a:srgbClr val="3366FF"/>
                </a:solidFill>
              </a:rPr>
              <a:t>17</a:t>
            </a:r>
            <a:r>
              <a:rPr lang="de-AT" baseline="30000" dirty="0" smtClean="0">
                <a:solidFill>
                  <a:srgbClr val="3366FF"/>
                </a:solidFill>
              </a:rPr>
              <a:t>th</a:t>
            </a:r>
            <a:r>
              <a:rPr lang="de-AT" dirty="0">
                <a:solidFill>
                  <a:srgbClr val="3366FF"/>
                </a:solidFill>
              </a:rPr>
              <a:t> </a:t>
            </a:r>
            <a:r>
              <a:rPr lang="de-AT" dirty="0" smtClean="0">
                <a:solidFill>
                  <a:srgbClr val="3366FF"/>
                </a:solidFill>
              </a:rPr>
              <a:t>Sep.-31</a:t>
            </a:r>
            <a:r>
              <a:rPr lang="de-AT" baseline="30000" dirty="0" smtClean="0">
                <a:solidFill>
                  <a:srgbClr val="3366FF"/>
                </a:solidFill>
              </a:rPr>
              <a:t>st</a:t>
            </a:r>
            <a:r>
              <a:rPr lang="de-AT" dirty="0">
                <a:solidFill>
                  <a:srgbClr val="3366FF"/>
                </a:solidFill>
              </a:rPr>
              <a:t> </a:t>
            </a:r>
            <a:r>
              <a:rPr lang="de-AT" dirty="0" smtClean="0">
                <a:solidFill>
                  <a:srgbClr val="3366FF"/>
                </a:solidFill>
              </a:rPr>
              <a:t>Oct.2014</a:t>
            </a:r>
            <a:endParaRPr lang="de-AT" dirty="0">
              <a:solidFill>
                <a:srgbClr val="3366FF"/>
              </a:solidFill>
            </a:endParaRPr>
          </a:p>
          <a:p>
            <a:pPr>
              <a:lnSpc>
                <a:spcPct val="110000"/>
              </a:lnSpc>
            </a:pPr>
            <a:endParaRPr lang="de-AT" dirty="0" smtClean="0"/>
          </a:p>
          <a:p>
            <a:pPr>
              <a:lnSpc>
                <a:spcPct val="110000"/>
              </a:lnSpc>
            </a:pPr>
            <a:endParaRPr lang="de-AT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987800" y="6215308"/>
            <a:ext cx="5308599" cy="45988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</a:pPr>
            <a:r>
              <a:rPr lang="de-DE" dirty="0"/>
              <a:t> </a:t>
            </a:r>
            <a:r>
              <a:rPr lang="en-US" dirty="0">
                <a:hlinkClick r:id="rId2"/>
              </a:rPr>
              <a:t>www.wirkungswechsel.at/</a:t>
            </a:r>
            <a:r>
              <a:rPr lang="en-US" dirty="0" smtClean="0">
                <a:hlinkClick r:id="rId2"/>
              </a:rPr>
              <a:t>exponate</a:t>
            </a:r>
            <a:r>
              <a:rPr lang="en-US" dirty="0" smtClean="0"/>
              <a:t>, </a:t>
            </a:r>
            <a:r>
              <a:rPr lang="en-US" dirty="0" err="1" smtClean="0">
                <a:hlinkClick r:id="rId3"/>
              </a:rPr>
              <a:t>www.science</a:t>
            </a:r>
            <a:r>
              <a:rPr lang="en-US" dirty="0">
                <a:hlinkClick r:id="rId3"/>
              </a:rPr>
              <a:t>-center-</a:t>
            </a:r>
            <a:r>
              <a:rPr lang="en-US" dirty="0" err="1" smtClean="0">
                <a:hlinkClick r:id="rId3"/>
              </a:rPr>
              <a:t>net.at</a:t>
            </a:r>
            <a:endParaRPr lang="en-US" dirty="0"/>
          </a:p>
        </p:txBody>
      </p:sp>
      <p:pic>
        <p:nvPicPr>
          <p:cNvPr id="3" name="Picture 2" descr="Wechselwirkung_Starke_Paa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99" y="1960663"/>
            <a:ext cx="4031717" cy="2683611"/>
          </a:xfrm>
          <a:prstGeom prst="rect">
            <a:avLst/>
          </a:prstGeom>
        </p:spPr>
      </p:pic>
      <p:pic>
        <p:nvPicPr>
          <p:cNvPr id="2" name="Picture 1" descr="Screen Shot 2014-11-04 at 19.52.09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99" y="2076451"/>
            <a:ext cx="3904717" cy="2791309"/>
          </a:xfrm>
          <a:prstGeom prst="rect">
            <a:avLst/>
          </a:prstGeom>
        </p:spPr>
      </p:pic>
      <p:pic>
        <p:nvPicPr>
          <p:cNvPr id="4" name="Picture 3" descr="Screen Shot 2014-11-04 at 19.53.1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973346"/>
            <a:ext cx="3091830" cy="4332917"/>
          </a:xfrm>
          <a:prstGeom prst="rect">
            <a:avLst/>
          </a:prstGeom>
        </p:spPr>
      </p:pic>
      <p:pic>
        <p:nvPicPr>
          <p:cNvPr id="5" name="Picture 4" descr="paare36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571" y="4342891"/>
            <a:ext cx="3093998" cy="168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23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Masterclasses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CA" sz="2400" dirty="0"/>
              <a:t>One man (high school teacher, HEP Ph.D. ) show !</a:t>
            </a:r>
          </a:p>
          <a:p>
            <a:pPr lvl="1"/>
            <a:r>
              <a:rPr lang="en-CA" sz="2000" dirty="0" smtClean="0"/>
              <a:t>Very active and enthusiastic</a:t>
            </a:r>
          </a:p>
          <a:p>
            <a:pPr lvl="1"/>
            <a:endParaRPr lang="en-CA" sz="2000" dirty="0" smtClean="0"/>
          </a:p>
          <a:p>
            <a:r>
              <a:rPr lang="en-CA" sz="2400" dirty="0"/>
              <a:t>From what I understood from him, the main problems he faces are:</a:t>
            </a:r>
          </a:p>
          <a:p>
            <a:pPr lvl="1"/>
            <a:r>
              <a:rPr lang="en-CA" sz="2000" strike="sngStrike" dirty="0" smtClean="0"/>
              <a:t>Find a location inside an academic institution</a:t>
            </a:r>
            <a:r>
              <a:rPr lang="en-CA" sz="2000" dirty="0" smtClean="0"/>
              <a:t> </a:t>
            </a:r>
            <a:r>
              <a:rPr lang="en-CA" sz="2000" dirty="0" smtClean="0">
                <a:solidFill>
                  <a:srgbClr val="FF0000"/>
                </a:solidFill>
              </a:rPr>
              <a:t>misunderstanding</a:t>
            </a:r>
            <a:endParaRPr lang="en-CA" sz="2000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CA" sz="2000" dirty="0" smtClean="0"/>
              <a:t>Find local speakers to give introductory talks </a:t>
            </a:r>
          </a:p>
          <a:p>
            <a:pPr lvl="1"/>
            <a:r>
              <a:rPr lang="en-CA" sz="2000" dirty="0" smtClean="0"/>
              <a:t>Keep students focused  until the end of the day, in spite of sound quality and language barrier</a:t>
            </a:r>
          </a:p>
          <a:p>
            <a:pPr lvl="1"/>
            <a:endParaRPr lang="en-CA" sz="2000" dirty="0" smtClean="0"/>
          </a:p>
          <a:p>
            <a:r>
              <a:rPr lang="en-CA" sz="2400" dirty="0" smtClean="0"/>
              <a:t>What could be improved from our side ?</a:t>
            </a:r>
          </a:p>
          <a:p>
            <a:pPr lvl="1"/>
            <a:r>
              <a:rPr lang="en-CA" sz="2000" dirty="0" smtClean="0"/>
              <a:t>Again and again: information flow to avoid effort duplication</a:t>
            </a:r>
          </a:p>
          <a:p>
            <a:endParaRPr lang="en-CA" sz="2400" dirty="0" smtClean="0"/>
          </a:p>
          <a:p>
            <a:pPr lvl="1"/>
            <a:endParaRPr lang="en-CA" sz="20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22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DropBox_Photos\Dropbox\Photos\ourAtlasLego\11163F52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27385"/>
            <a:ext cx="10009113" cy="667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3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4" descr="Image of Nation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3240360" cy="217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1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Activities and Challenges in South Africa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455" y="4495800"/>
            <a:ext cx="76962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Sahal Yacoob</a:t>
            </a:r>
          </a:p>
          <a:p>
            <a:r>
              <a:rPr lang="en-US" dirty="0" smtClean="0"/>
              <a:t>University of KwaZulu-Natal</a:t>
            </a:r>
          </a:p>
          <a:p>
            <a:endParaRPr lang="en-US" dirty="0" smtClean="0"/>
          </a:p>
        </p:txBody>
      </p:sp>
      <p:pic>
        <p:nvPicPr>
          <p:cNvPr id="1026" name="Picture 2" descr="UKZN Letterhead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6" t="3075" r="30697" b="88255"/>
          <a:stretch/>
        </p:blipFill>
        <p:spPr bwMode="auto">
          <a:xfrm>
            <a:off x="6781800" y="533400"/>
            <a:ext cx="2230453" cy="93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5962512"/>
            <a:ext cx="2310938" cy="8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2014 Activities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err="1" smtClean="0"/>
              <a:t>Masterclasses</a:t>
            </a:r>
            <a:r>
              <a:rPr lang="en-ZA" dirty="0" smtClean="0"/>
              <a:t> at 3 (one outside of the official programme) venues in 2014</a:t>
            </a:r>
          </a:p>
          <a:p>
            <a:pPr lvl="1"/>
            <a:r>
              <a:rPr lang="en-ZA" dirty="0" smtClean="0"/>
              <a:t>Growing number of venues</a:t>
            </a:r>
          </a:p>
          <a:p>
            <a:r>
              <a:rPr lang="en-ZA" dirty="0" smtClean="0"/>
              <a:t>Public lectures to school groups</a:t>
            </a:r>
          </a:p>
          <a:p>
            <a:pPr lvl="1"/>
            <a:r>
              <a:rPr lang="en-ZA" dirty="0" smtClean="0"/>
              <a:t>15-18 year olds</a:t>
            </a:r>
          </a:p>
          <a:p>
            <a:r>
              <a:rPr lang="en-ZA" dirty="0" err="1" smtClean="0"/>
              <a:t>Beamline</a:t>
            </a:r>
            <a:r>
              <a:rPr lang="en-ZA" dirty="0" smtClean="0"/>
              <a:t> for schools </a:t>
            </a:r>
          </a:p>
          <a:p>
            <a:pPr lvl="1"/>
            <a:r>
              <a:rPr lang="en-ZA" dirty="0" smtClean="0"/>
              <a:t>One school on the highly commended list</a:t>
            </a:r>
          </a:p>
          <a:p>
            <a:pPr lvl="1"/>
            <a:r>
              <a:rPr lang="en-ZA" dirty="0" smtClean="0"/>
              <a:t>No one contacted me as the South African Rep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60AD-38FA-4DCE-9B1B-9C13AB167CDE}" type="datetime1">
              <a:rPr lang="en-US" smtClean="0"/>
              <a:t>11/8/2014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ACRU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26C1E-8999-486C-9698-223BAD164AF1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730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Challenges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ZA" dirty="0" smtClean="0"/>
              <a:t>Remoteness and </a:t>
            </a:r>
            <a:r>
              <a:rPr lang="en-ZA" dirty="0" err="1" smtClean="0"/>
              <a:t>Conectivity</a:t>
            </a:r>
            <a:endParaRPr lang="en-ZA" dirty="0" smtClean="0"/>
          </a:p>
          <a:p>
            <a:pPr lvl="1"/>
            <a:r>
              <a:rPr lang="en-ZA" dirty="0" smtClean="0"/>
              <a:t>The unstableness of the internet combined with our remoteness from CERN leads to a disconnect</a:t>
            </a:r>
          </a:p>
          <a:p>
            <a:pPr lvl="2"/>
            <a:r>
              <a:rPr lang="en-ZA" dirty="0" smtClean="0"/>
              <a:t>Cannot really schedule visits to CERN, and</a:t>
            </a:r>
          </a:p>
          <a:p>
            <a:pPr lvl="2"/>
            <a:r>
              <a:rPr lang="en-ZA" dirty="0" smtClean="0"/>
              <a:t>Virtual visits / </a:t>
            </a:r>
            <a:r>
              <a:rPr lang="en-ZA" dirty="0" err="1" smtClean="0"/>
              <a:t>masterclass</a:t>
            </a:r>
            <a:r>
              <a:rPr lang="en-ZA" dirty="0" smtClean="0"/>
              <a:t> conferences are often difficult to set-up, and even then can fail due to a local connectivity failure</a:t>
            </a:r>
          </a:p>
          <a:p>
            <a:r>
              <a:rPr lang="en-ZA" dirty="0" smtClean="0"/>
              <a:t>Manpower / Time</a:t>
            </a:r>
          </a:p>
          <a:p>
            <a:pPr lvl="1"/>
            <a:r>
              <a:rPr lang="en-ZA" dirty="0" smtClean="0"/>
              <a:t>The particle physics community is still small (but growing)</a:t>
            </a:r>
          </a:p>
          <a:p>
            <a:pPr lvl="1"/>
            <a:r>
              <a:rPr lang="en-ZA" dirty="0" smtClean="0"/>
              <a:t>Difficult to get lines of communication to larger projects</a:t>
            </a:r>
          </a:p>
          <a:p>
            <a:pPr lvl="2"/>
            <a:r>
              <a:rPr lang="en-ZA" dirty="0" smtClean="0"/>
              <a:t>National Science week</a:t>
            </a:r>
          </a:p>
          <a:p>
            <a:pPr lvl="1"/>
            <a:r>
              <a:rPr lang="en-ZA" dirty="0" smtClean="0"/>
              <a:t>Generally communication with organisers, and even between and within institutes is difficult</a:t>
            </a:r>
          </a:p>
          <a:p>
            <a:pPr lvl="2"/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60AD-38FA-4DCE-9B1B-9C13AB167CDE}" type="datetime1">
              <a:rPr lang="en-US" smtClean="0"/>
              <a:t>11/8/2014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ACRU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26C1E-8999-486C-9698-223BAD164AF1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1741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2015 Activities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Still aiming to be involved in the </a:t>
            </a:r>
            <a:r>
              <a:rPr lang="en-ZA" dirty="0" err="1" smtClean="0"/>
              <a:t>SciFest</a:t>
            </a:r>
            <a:r>
              <a:rPr lang="en-ZA" dirty="0" smtClean="0"/>
              <a:t> Africa</a:t>
            </a:r>
          </a:p>
          <a:p>
            <a:pPr lvl="1"/>
            <a:r>
              <a:rPr lang="en-ZA" dirty="0">
                <a:hlinkClick r:id="rId2"/>
              </a:rPr>
              <a:t>http://www.scifest.org.za</a:t>
            </a:r>
            <a:r>
              <a:rPr lang="en-ZA" dirty="0" smtClean="0">
                <a:hlinkClick r:id="rId2"/>
              </a:rPr>
              <a:t>/</a:t>
            </a:r>
            <a:r>
              <a:rPr lang="en-ZA" dirty="0" smtClean="0"/>
              <a:t>		</a:t>
            </a:r>
          </a:p>
          <a:p>
            <a:r>
              <a:rPr lang="en-ZA" dirty="0" smtClean="0"/>
              <a:t>If there is another </a:t>
            </a:r>
            <a:r>
              <a:rPr lang="en-ZA" dirty="0" err="1" smtClean="0"/>
              <a:t>Beamline</a:t>
            </a:r>
            <a:r>
              <a:rPr lang="en-ZA" dirty="0" smtClean="0"/>
              <a:t> for Schools I have arranged with the South African Institute of Physics to bring the ‘best South African entry’ to the annual SAIP conference</a:t>
            </a:r>
          </a:p>
          <a:p>
            <a:r>
              <a:rPr lang="en-ZA" dirty="0" err="1" smtClean="0"/>
              <a:t>Masterclasses</a:t>
            </a:r>
            <a:r>
              <a:rPr lang="en-ZA" dirty="0" smtClean="0"/>
              <a:t> and talks (of course)  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60AD-38FA-4DCE-9B1B-9C13AB167CDE}" type="datetime1">
              <a:rPr lang="en-US" smtClean="0"/>
              <a:t>11/8/2014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ACRU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26C1E-8999-486C-9698-223BAD164AF1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40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Events in </a:t>
            </a:r>
            <a:r>
              <a:rPr lang="de-AT" dirty="0">
                <a:solidFill>
                  <a:srgbClr val="FF0000"/>
                </a:solidFill>
                <a:latin typeface="Comic Sans MS"/>
                <a:cs typeface="Comic Sans MS"/>
              </a:rPr>
              <a:t>Austria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Nov. 2014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25449" y="3333750"/>
            <a:ext cx="5149851" cy="323962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rgbClr val="3366FF"/>
                </a:solidFill>
              </a:rPr>
              <a:t>Innsbruck 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School classes at university (ATLAS lectures, cloud diffusion chamber)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CERN excursion (33 students)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Guided tour to Victor-Franz-Hess laboratory (cosmic rays) on </a:t>
            </a:r>
            <a:r>
              <a:rPr lang="en-US" dirty="0" err="1" smtClean="0"/>
              <a:t>Hafelekar</a:t>
            </a:r>
            <a:r>
              <a:rPr lang="en-US" dirty="0" smtClean="0"/>
              <a:t> (33 persons)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Planned lecture “Discovery of the Higgs particle” (50 students)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71731" y="1960663"/>
            <a:ext cx="5243269" cy="15318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de-AT" dirty="0" smtClean="0">
                <a:solidFill>
                  <a:srgbClr val="3366FF"/>
                </a:solidFill>
              </a:rPr>
              <a:t>Vienna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smtClean="0"/>
              <a:t>Movie „</a:t>
            </a:r>
            <a:r>
              <a:rPr lang="de-AT" dirty="0" err="1" smtClean="0"/>
              <a:t>Particle</a:t>
            </a:r>
            <a:r>
              <a:rPr lang="de-AT" dirty="0" smtClean="0"/>
              <a:t> </a:t>
            </a:r>
            <a:r>
              <a:rPr lang="de-AT" dirty="0" err="1" smtClean="0"/>
              <a:t>Fever</a:t>
            </a:r>
            <a:r>
              <a:rPr lang="de-AT" dirty="0" smtClean="0"/>
              <a:t>“, 27</a:t>
            </a:r>
            <a:r>
              <a:rPr lang="de-AT" baseline="30000" dirty="0" smtClean="0"/>
              <a:t>th</a:t>
            </a:r>
            <a:r>
              <a:rPr lang="de-AT" dirty="0" smtClean="0"/>
              <a:t> Nov. 2014, „</a:t>
            </a:r>
            <a:r>
              <a:rPr lang="en-US" dirty="0" smtClean="0"/>
              <a:t>Cine Center” cinema, with </a:t>
            </a:r>
            <a:r>
              <a:rPr lang="en-US" dirty="0"/>
              <a:t>Martin </a:t>
            </a:r>
            <a:r>
              <a:rPr lang="en-US" dirty="0" err="1"/>
              <a:t>Aleksa</a:t>
            </a:r>
            <a:r>
              <a:rPr lang="en-US" dirty="0"/>
              <a:t> as star </a:t>
            </a:r>
            <a:r>
              <a:rPr lang="en-US" dirty="0" smtClean="0"/>
              <a:t>guest</a:t>
            </a:r>
            <a:endParaRPr lang="de-AT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273800" y="6435725"/>
            <a:ext cx="2159264" cy="39574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</a:pPr>
            <a:r>
              <a:rPr lang="fr-FR" dirty="0" smtClean="0">
                <a:solidFill>
                  <a:srgbClr val="3366FF"/>
                </a:solidFill>
                <a:hlinkClick r:id="rId2"/>
              </a:rPr>
              <a:t>particlefever.com</a:t>
            </a:r>
            <a:endParaRPr lang="en-GB" dirty="0" smtClean="0">
              <a:solidFill>
                <a:srgbClr val="3366FF"/>
              </a:solidFill>
            </a:endParaRPr>
          </a:p>
        </p:txBody>
      </p:sp>
      <p:pic>
        <p:nvPicPr>
          <p:cNvPr id="2" name="Picture 1" descr="particle_fe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329" y="1928912"/>
            <a:ext cx="3015619" cy="4467585"/>
          </a:xfrm>
          <a:prstGeom prst="rect">
            <a:avLst/>
          </a:prstGeom>
        </p:spPr>
      </p:pic>
      <p:pic>
        <p:nvPicPr>
          <p:cNvPr id="3" name="Picture 2" descr="Screen Shot 2014-11-05 at 19.55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279737"/>
            <a:ext cx="3282947" cy="1800959"/>
          </a:xfrm>
          <a:prstGeom prst="rect">
            <a:avLst/>
          </a:prstGeom>
        </p:spPr>
      </p:pic>
      <p:pic>
        <p:nvPicPr>
          <p:cNvPr id="5" name="Picture 4" descr="uni_innsbruck_tech00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526847"/>
            <a:ext cx="3291322" cy="158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7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>
            <a:normAutofit fontScale="90000"/>
          </a:bodyPr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EPS-HEP 2015 Conference in Vienna 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Nov. 2014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199" y="3070226"/>
            <a:ext cx="4416307" cy="348297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de-AT" sz="4400" dirty="0" err="1" smtClean="0">
                <a:solidFill>
                  <a:srgbClr val="3366FF"/>
                </a:solidFill>
              </a:rPr>
              <a:t>Outreach</a:t>
            </a:r>
            <a:r>
              <a:rPr lang="de-AT" sz="4400" dirty="0" smtClean="0">
                <a:solidFill>
                  <a:srgbClr val="3366FF"/>
                </a:solidFill>
              </a:rPr>
              <a:t> </a:t>
            </a:r>
            <a:r>
              <a:rPr lang="de-AT" sz="4400" dirty="0" err="1" smtClean="0">
                <a:solidFill>
                  <a:srgbClr val="3366FF"/>
                </a:solidFill>
              </a:rPr>
              <a:t>events</a:t>
            </a:r>
            <a:endParaRPr lang="de-AT" sz="4400" dirty="0" smtClean="0">
              <a:solidFill>
                <a:srgbClr val="3366FF"/>
              </a:solidFill>
            </a:endParaRP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err="1" smtClean="0"/>
              <a:t>Outreach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eduction</a:t>
            </a:r>
            <a:r>
              <a:rPr lang="de-AT" dirty="0" smtClean="0"/>
              <a:t> </a:t>
            </a:r>
            <a:r>
              <a:rPr lang="de-AT" dirty="0" err="1" smtClean="0"/>
              <a:t>session</a:t>
            </a:r>
            <a:endParaRPr lang="de-AT" dirty="0" smtClean="0"/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smtClean="0"/>
              <a:t>Summer </a:t>
            </a:r>
            <a:r>
              <a:rPr lang="de-AT" dirty="0" err="1" smtClean="0"/>
              <a:t>cinema</a:t>
            </a:r>
            <a:r>
              <a:rPr lang="de-AT" dirty="0" smtClean="0"/>
              <a:t> „</a:t>
            </a:r>
            <a:r>
              <a:rPr lang="de-AT" dirty="0" err="1" smtClean="0"/>
              <a:t>Particle</a:t>
            </a:r>
            <a:r>
              <a:rPr lang="de-AT" dirty="0" smtClean="0"/>
              <a:t> </a:t>
            </a:r>
            <a:r>
              <a:rPr lang="de-AT" dirty="0" err="1" smtClean="0"/>
              <a:t>Fever</a:t>
            </a:r>
            <a:r>
              <a:rPr lang="de-AT" dirty="0" smtClean="0"/>
              <a:t>“, Old AKH (uni </a:t>
            </a:r>
            <a:r>
              <a:rPr lang="de-AT" dirty="0" err="1" smtClean="0"/>
              <a:t>campus</a:t>
            </a:r>
            <a:r>
              <a:rPr lang="de-AT" dirty="0" smtClean="0"/>
              <a:t>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Particle physics exhibition, Hall of Science, Austrian Academy of Science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Ring lectures – ring tramway (planned)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Art &amp; Science </a:t>
            </a:r>
            <a:r>
              <a:rPr lang="de-AT" dirty="0" err="1" smtClean="0"/>
              <a:t>together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/>
              <a:t>U</a:t>
            </a:r>
            <a:r>
              <a:rPr lang="de-AT" dirty="0" smtClean="0"/>
              <a:t>niversity </a:t>
            </a:r>
            <a:r>
              <a:rPr lang="de-AT" dirty="0" err="1" smtClean="0"/>
              <a:t>of</a:t>
            </a:r>
            <a:r>
              <a:rPr lang="de-AT" dirty="0" smtClean="0"/>
              <a:t> Applied </a:t>
            </a:r>
            <a:r>
              <a:rPr lang="de-AT" dirty="0" err="1" smtClean="0"/>
              <a:t>Arts</a:t>
            </a:r>
            <a:r>
              <a:rPr lang="de-AT" dirty="0" smtClean="0"/>
              <a:t> Vienna (</a:t>
            </a:r>
            <a:r>
              <a:rPr lang="de-AT" dirty="0" err="1" smtClean="0"/>
              <a:t>planned</a:t>
            </a:r>
            <a:r>
              <a:rPr lang="de-AT" dirty="0" smtClean="0"/>
              <a:t>)</a:t>
            </a: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de-AT" dirty="0" smtClean="0"/>
              <a:t>Portrait </a:t>
            </a:r>
            <a:r>
              <a:rPr lang="de-AT" dirty="0" err="1" smtClean="0"/>
              <a:t>theater</a:t>
            </a:r>
            <a:r>
              <a:rPr lang="de-AT" dirty="0" smtClean="0"/>
              <a:t> </a:t>
            </a:r>
            <a:r>
              <a:rPr lang="en-US" dirty="0"/>
              <a:t>“</a:t>
            </a:r>
            <a:r>
              <a:rPr lang="en-US" dirty="0" smtClean="0"/>
              <a:t>Curie Meitner </a:t>
            </a:r>
            <a:r>
              <a:rPr lang="en-US" dirty="0" err="1" smtClean="0"/>
              <a:t>Lamarr</a:t>
            </a:r>
            <a:r>
              <a:rPr lang="en-US" dirty="0"/>
              <a:t> </a:t>
            </a:r>
            <a:r>
              <a:rPr lang="en-US" dirty="0" smtClean="0"/>
              <a:t>indivisible</a:t>
            </a:r>
            <a:r>
              <a:rPr lang="en-US" dirty="0"/>
              <a:t>” </a:t>
            </a:r>
            <a:r>
              <a:rPr lang="en-US" sz="2600" dirty="0" smtClean="0">
                <a:hlinkClick r:id="rId2"/>
              </a:rPr>
              <a:t>www.portraittheater.net</a:t>
            </a:r>
            <a:endParaRPr lang="en-US" sz="26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71731" y="1960663"/>
            <a:ext cx="4502055" cy="960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de-AT" i="1" dirty="0" smtClean="0">
                <a:solidFill>
                  <a:srgbClr val="3366FF"/>
                </a:solidFill>
              </a:rPr>
              <a:t>University </a:t>
            </a:r>
            <a:r>
              <a:rPr lang="de-AT" i="1" dirty="0" err="1" smtClean="0">
                <a:solidFill>
                  <a:srgbClr val="3366FF"/>
                </a:solidFill>
              </a:rPr>
              <a:t>of</a:t>
            </a:r>
            <a:r>
              <a:rPr lang="de-AT" i="1" dirty="0" smtClean="0">
                <a:solidFill>
                  <a:srgbClr val="3366FF"/>
                </a:solidFill>
              </a:rPr>
              <a:t> Vienna</a:t>
            </a:r>
          </a:p>
          <a:p>
            <a:pPr>
              <a:lnSpc>
                <a:spcPct val="110000"/>
              </a:lnSpc>
            </a:pPr>
            <a:r>
              <a:rPr lang="de-AT" dirty="0" smtClean="0">
                <a:solidFill>
                  <a:srgbClr val="3366FF"/>
                </a:solidFill>
              </a:rPr>
              <a:t>22</a:t>
            </a:r>
            <a:r>
              <a:rPr lang="de-AT" baseline="30000" dirty="0" smtClean="0">
                <a:solidFill>
                  <a:srgbClr val="3366FF"/>
                </a:solidFill>
              </a:rPr>
              <a:t>nd</a:t>
            </a:r>
            <a:r>
              <a:rPr lang="de-AT" dirty="0" smtClean="0">
                <a:solidFill>
                  <a:srgbClr val="3366FF"/>
                </a:solidFill>
              </a:rPr>
              <a:t>-29</a:t>
            </a:r>
            <a:r>
              <a:rPr lang="de-AT" baseline="30000" dirty="0" smtClean="0">
                <a:solidFill>
                  <a:srgbClr val="3366FF"/>
                </a:solidFill>
              </a:rPr>
              <a:t>th</a:t>
            </a:r>
            <a:r>
              <a:rPr lang="de-AT" dirty="0" smtClean="0">
                <a:solidFill>
                  <a:srgbClr val="3366FF"/>
                </a:solidFill>
              </a:rPr>
              <a:t> </a:t>
            </a:r>
            <a:r>
              <a:rPr lang="de-AT" dirty="0" err="1" smtClean="0">
                <a:solidFill>
                  <a:srgbClr val="3366FF"/>
                </a:solidFill>
              </a:rPr>
              <a:t>July</a:t>
            </a:r>
            <a:r>
              <a:rPr lang="de-AT" dirty="0" smtClean="0">
                <a:solidFill>
                  <a:srgbClr val="3366FF"/>
                </a:solidFill>
              </a:rPr>
              <a:t> 2015</a:t>
            </a:r>
          </a:p>
          <a:p>
            <a:pPr>
              <a:lnSpc>
                <a:spcPct val="110000"/>
              </a:lnSpc>
            </a:pPr>
            <a:endParaRPr lang="de-AT" dirty="0" smtClean="0">
              <a:solidFill>
                <a:srgbClr val="3366FF"/>
              </a:solidFill>
            </a:endParaRPr>
          </a:p>
          <a:p>
            <a:pPr>
              <a:lnSpc>
                <a:spcPct val="110000"/>
              </a:lnSpc>
            </a:pPr>
            <a:endParaRPr lang="de-AT" dirty="0">
              <a:solidFill>
                <a:srgbClr val="3366FF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536564" y="6388099"/>
            <a:ext cx="2861310" cy="35877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3366FF"/>
                </a:solidFill>
                <a:hlinkClick r:id="rId3" action="ppaction://hlinkfile"/>
              </a:rPr>
              <a:t>eps</a:t>
            </a:r>
            <a:r>
              <a:rPr lang="en-US" dirty="0">
                <a:solidFill>
                  <a:srgbClr val="3366FF"/>
                </a:solidFill>
                <a:hlinkClick r:id="rId3" action="ppaction://hlinkfile"/>
              </a:rPr>
              <a:t>-hep2015.</a:t>
            </a:r>
            <a:r>
              <a:rPr lang="en-US" dirty="0" smtClean="0">
                <a:solidFill>
                  <a:srgbClr val="3366FF"/>
                </a:solidFill>
                <a:hlinkClick r:id="rId3" action="ppaction://hlinkfile"/>
              </a:rPr>
              <a:t>eu</a:t>
            </a:r>
            <a:endParaRPr lang="en-GB" dirty="0" smtClean="0">
              <a:solidFill>
                <a:srgbClr val="3366FF"/>
              </a:solidFill>
            </a:endParaRPr>
          </a:p>
        </p:txBody>
      </p:sp>
      <p:pic>
        <p:nvPicPr>
          <p:cNvPr id="2" name="Picture 1" descr="Screen Shot 2014-11-04 at 20.5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325" y="2302514"/>
            <a:ext cx="3228974" cy="1795890"/>
          </a:xfrm>
          <a:prstGeom prst="rect">
            <a:avLst/>
          </a:prstGeom>
        </p:spPr>
      </p:pic>
      <p:pic>
        <p:nvPicPr>
          <p:cNvPr id="3" name="Picture 2" descr="Screen Shot 2014-11-04 at 21.20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253" y="1960663"/>
            <a:ext cx="4512749" cy="2833587"/>
          </a:xfrm>
          <a:prstGeom prst="rect">
            <a:avLst/>
          </a:prstGeom>
        </p:spPr>
      </p:pic>
      <p:pic>
        <p:nvPicPr>
          <p:cNvPr id="4" name="Picture 3" descr="ring_tra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07" y="3698875"/>
            <a:ext cx="3956696" cy="2191401"/>
          </a:xfrm>
          <a:prstGeom prst="rect">
            <a:avLst/>
          </a:prstGeom>
        </p:spPr>
      </p:pic>
      <p:pic>
        <p:nvPicPr>
          <p:cNvPr id="12" name="Picture 11" descr="IMG_733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786" y="2778126"/>
            <a:ext cx="3795598" cy="2845594"/>
          </a:xfrm>
          <a:prstGeom prst="rect">
            <a:avLst/>
          </a:prstGeom>
        </p:spPr>
      </p:pic>
      <p:pic>
        <p:nvPicPr>
          <p:cNvPr id="5" name="Picture 4" descr="welios_spurensuche-5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07" y="3187700"/>
            <a:ext cx="3895877" cy="2587105"/>
          </a:xfrm>
          <a:prstGeom prst="rect">
            <a:avLst/>
          </a:prstGeom>
        </p:spPr>
      </p:pic>
      <p:pic>
        <p:nvPicPr>
          <p:cNvPr id="6" name="Picture 5" descr="Particle-Fever-flyer-1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498" y="2162176"/>
            <a:ext cx="3326642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6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encrypted-tbn2.gstatic.com/images?q=tbn:ANd9GcRa5Zg5kw94wTsctSGPbEKAQg4NDKmIpAoiUn7V7Xjf574hr9B_x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17314"/>
            <a:ext cx="3181895" cy="211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8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(PP) Outreach in </a:t>
            </a:r>
            <a:r>
              <a:rPr lang="en-US" dirty="0" smtClean="0"/>
              <a:t>Belgium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Dirk </a:t>
            </a:r>
            <a:r>
              <a:rPr lang="en-US" dirty="0" err="1" smtClean="0"/>
              <a:t>Ryckbosch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4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1839"/>
            <a:ext cx="8971321" cy="615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33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1682</Words>
  <Application>Microsoft Office PowerPoint</Application>
  <PresentationFormat>On-screen Show (4:3)</PresentationFormat>
  <Paragraphs>305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Activities and challenges in IPPOG member countries</vt:lpstr>
      <vt:lpstr>PowerPoint Presentation</vt:lpstr>
      <vt:lpstr>Welios Exhibition in Austria </vt:lpstr>
      <vt:lpstr>Exhibition Wirkungswechsel Effects-exchange  in Austria </vt:lpstr>
      <vt:lpstr>Events in Austria </vt:lpstr>
      <vt:lpstr>EPS-HEP 2015 Conference in Vienna </vt:lpstr>
      <vt:lpstr>PowerPoint Presentation</vt:lpstr>
      <vt:lpstr>(PP) Outreach in Belgium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Remarks</vt:lpstr>
      <vt:lpstr>High-school outreach</vt:lpstr>
      <vt:lpstr>High-school curriculum</vt:lpstr>
      <vt:lpstr>Old/on-going</vt:lpstr>
      <vt:lpstr>Old/on-going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Accelerating science CERN exhibition in Athens</vt:lpstr>
      <vt:lpstr>Accelerating science CERN exhibition in Athens</vt:lpstr>
      <vt:lpstr>PowerPoint Presentation</vt:lpstr>
      <vt:lpstr>PowerPoint Presentation</vt:lpstr>
      <vt:lpstr>Activities and challenges in Israel</vt:lpstr>
      <vt:lpstr>(not so) Small (a) country</vt:lpstr>
      <vt:lpstr> Challenges</vt:lpstr>
      <vt:lpstr>Target audience</vt:lpstr>
      <vt:lpstr>Masterclasses</vt:lpstr>
      <vt:lpstr>PowerPoint Presentation</vt:lpstr>
      <vt:lpstr>PowerPoint Presentation</vt:lpstr>
      <vt:lpstr>Activities and Challenges in South Africa</vt:lpstr>
      <vt:lpstr>2014 Activities</vt:lpstr>
      <vt:lpstr>Challenges</vt:lpstr>
      <vt:lpstr>2015 Activities</vt:lpstr>
    </vt:vector>
  </TitlesOfParts>
  <Company>Weizmann Institute of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and challenges in IPPOG member countries</dc:title>
  <dc:creator>Daniel Lellouch</dc:creator>
  <cp:lastModifiedBy>Daniel Lellouch</cp:lastModifiedBy>
  <cp:revision>14</cp:revision>
  <dcterms:created xsi:type="dcterms:W3CDTF">2014-11-07T15:56:25Z</dcterms:created>
  <dcterms:modified xsi:type="dcterms:W3CDTF">2014-11-07T22:32:13Z</dcterms:modified>
</cp:coreProperties>
</file>