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7"/>
  </p:notesMasterIdLst>
  <p:sldIdLst>
    <p:sldId id="256" r:id="rId2"/>
    <p:sldId id="258" r:id="rId3"/>
    <p:sldId id="259" r:id="rId4"/>
    <p:sldId id="257"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195" autoAdjust="0"/>
  </p:normalViewPr>
  <p:slideViewPr>
    <p:cSldViewPr>
      <p:cViewPr>
        <p:scale>
          <a:sx n="59" d="100"/>
          <a:sy n="59" d="100"/>
        </p:scale>
        <p:origin x="-90"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2C8700-78D4-44C3-B74D-E44E0C3DFE18}" type="datetimeFigureOut">
              <a:rPr lang="en-US" smtClean="0"/>
              <a:t>11/4/2014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A13682-E278-4F70-AFCE-95BF3BA588DD}" type="slidenum">
              <a:rPr lang="en-US" smtClean="0"/>
              <a:t>‹#›</a:t>
            </a:fld>
            <a:endParaRPr lang="en-US"/>
          </a:p>
        </p:txBody>
      </p:sp>
    </p:spTree>
    <p:extLst>
      <p:ext uri="{BB962C8B-B14F-4D97-AF65-F5344CB8AC3E}">
        <p14:creationId xmlns:p14="http://schemas.microsoft.com/office/powerpoint/2010/main" val="3860938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Costs, with a zero profit margin, are considerably higher than the available funds that PDG has at hands. </a:t>
            </a:r>
          </a:p>
          <a:p>
            <a:r>
              <a:rPr lang="en-US" dirty="0" smtClean="0"/>
              <a:t>Reducing</a:t>
            </a:r>
            <a:r>
              <a:rPr lang="en-US" baseline="0" dirty="0" smtClean="0"/>
              <a:t> the number of pages, even of considerably, will reduce enormously the costs, but will hardly be within the $50k that was requested last year. In two years time costs will probably get higher rather than lower, so maintaining the same distribution method is not going to be helpful.</a:t>
            </a:r>
            <a:endParaRPr lang="en-US" dirty="0"/>
          </a:p>
        </p:txBody>
      </p:sp>
      <p:sp>
        <p:nvSpPr>
          <p:cNvPr id="4" name="Slide Number Placeholder 3"/>
          <p:cNvSpPr>
            <a:spLocks noGrp="1"/>
          </p:cNvSpPr>
          <p:nvPr>
            <p:ph type="sldNum" sz="quarter" idx="10"/>
          </p:nvPr>
        </p:nvSpPr>
        <p:spPr/>
        <p:txBody>
          <a:bodyPr/>
          <a:lstStyle/>
          <a:p>
            <a:fld id="{10A13682-E278-4F70-AFCE-95BF3BA588DD}" type="slidenum">
              <a:rPr lang="en-US" smtClean="0"/>
              <a:t>2</a:t>
            </a:fld>
            <a:endParaRPr lang="en-US"/>
          </a:p>
        </p:txBody>
      </p:sp>
    </p:spTree>
    <p:extLst>
      <p:ext uri="{BB962C8B-B14F-4D97-AF65-F5344CB8AC3E}">
        <p14:creationId xmlns:p14="http://schemas.microsoft.com/office/powerpoint/2010/main" val="314432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Solutions are possible and are many. </a:t>
            </a:r>
          </a:p>
          <a:p>
            <a:r>
              <a:rPr lang="en-US" dirty="0" smtClean="0"/>
              <a:t>A very simple and straight forward solution is to transform the Review book in a </a:t>
            </a:r>
            <a:r>
              <a:rPr lang="en-US" dirty="0" err="1" smtClean="0"/>
              <a:t>epub</a:t>
            </a:r>
            <a:r>
              <a:rPr lang="en-US" dirty="0" smtClean="0"/>
              <a:t> electronic book, while keeping</a:t>
            </a:r>
            <a:r>
              <a:rPr lang="en-US" baseline="0" dirty="0" smtClean="0"/>
              <a:t> the booklet in print. </a:t>
            </a:r>
          </a:p>
          <a:p>
            <a:r>
              <a:rPr lang="en-US" baseline="0" dirty="0" err="1" smtClean="0"/>
              <a:t>Epub</a:t>
            </a:r>
            <a:r>
              <a:rPr lang="en-US" baseline="0" dirty="0" smtClean="0"/>
              <a:t> (or </a:t>
            </a:r>
            <a:r>
              <a:rPr lang="en-US" baseline="0" dirty="0" err="1" smtClean="0"/>
              <a:t>mobi</a:t>
            </a:r>
            <a:r>
              <a:rPr lang="en-US" baseline="0" dirty="0" smtClean="0"/>
              <a:t>) is the most common digital book format and has a few great advantages with respect to PDF. The main one is that it is a full XML format, so it feature fully </a:t>
            </a:r>
            <a:r>
              <a:rPr lang="en-US" sz="1200" b="0" i="0" kern="1200" dirty="0" err="1" smtClean="0">
                <a:solidFill>
                  <a:schemeClr val="tx1"/>
                </a:solidFill>
                <a:effectLst/>
                <a:latin typeface="+mn-lt"/>
                <a:ea typeface="+mn-ea"/>
                <a:cs typeface="+mn-cs"/>
              </a:rPr>
              <a:t>reflowable</a:t>
            </a:r>
            <a:r>
              <a:rPr lang="en-US" sz="1200" b="0" i="0" kern="1200" dirty="0" smtClean="0">
                <a:solidFill>
                  <a:schemeClr val="tx1"/>
                </a:solidFill>
                <a:effectLst/>
                <a:latin typeface="+mn-lt"/>
                <a:ea typeface="+mn-ea"/>
                <a:cs typeface="+mn-cs"/>
              </a:rPr>
              <a:t> content. In practice this means that the same book</a:t>
            </a:r>
            <a:r>
              <a:rPr lang="en-US" sz="1200" b="0" i="0" kern="1200" baseline="0" dirty="0" smtClean="0">
                <a:solidFill>
                  <a:schemeClr val="tx1"/>
                </a:solidFill>
                <a:effectLst/>
                <a:latin typeface="+mn-lt"/>
                <a:ea typeface="+mn-ea"/>
                <a:cs typeface="+mn-cs"/>
              </a:rPr>
              <a:t> page can be read from a tablet (such an iPad) a phone of any screen size, a e-reader such an Amazon Kindle, and it will self adapt for the best reading experience. Formulas, tables and figures are fully supported and the reader can change font, font size and format. </a:t>
            </a:r>
            <a:endParaRPr lang="en-US" dirty="0"/>
          </a:p>
        </p:txBody>
      </p:sp>
      <p:sp>
        <p:nvSpPr>
          <p:cNvPr id="4" name="Slide Number Placeholder 3"/>
          <p:cNvSpPr>
            <a:spLocks noGrp="1"/>
          </p:cNvSpPr>
          <p:nvPr>
            <p:ph type="sldNum" sz="quarter" idx="10"/>
          </p:nvPr>
        </p:nvSpPr>
        <p:spPr/>
        <p:txBody>
          <a:bodyPr/>
          <a:lstStyle/>
          <a:p>
            <a:fld id="{10A13682-E278-4F70-AFCE-95BF3BA588DD}" type="slidenum">
              <a:rPr lang="en-US" smtClean="0"/>
              <a:t>3</a:t>
            </a:fld>
            <a:endParaRPr lang="en-US"/>
          </a:p>
        </p:txBody>
      </p:sp>
    </p:spTree>
    <p:extLst>
      <p:ext uri="{BB962C8B-B14F-4D97-AF65-F5344CB8AC3E}">
        <p14:creationId xmlns:p14="http://schemas.microsoft.com/office/powerpoint/2010/main" val="3223749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a:t>
            </a:r>
            <a:r>
              <a:rPr lang="en-US" baseline="0" dirty="0" smtClean="0"/>
              <a:t> to the digital solution of having a cheap </a:t>
            </a:r>
            <a:r>
              <a:rPr lang="en-US" baseline="0" dirty="0" err="1" smtClean="0"/>
              <a:t>ebook</a:t>
            </a:r>
            <a:r>
              <a:rPr lang="en-US" baseline="0" dirty="0" smtClean="0"/>
              <a:t> for the Reviews, a “print on demand” solution can be set up. </a:t>
            </a:r>
          </a:p>
          <a:p>
            <a:r>
              <a:rPr lang="en-US" baseline="0" dirty="0" smtClean="0"/>
              <a:t>The Elsevier </a:t>
            </a:r>
            <a:r>
              <a:rPr lang="en-US" baseline="0" dirty="0" err="1" smtClean="0"/>
              <a:t>Webshop</a:t>
            </a:r>
            <a:r>
              <a:rPr lang="en-US" baseline="0" dirty="0" smtClean="0"/>
              <a:t> can set up a special page for the PDG (with logos and credits), from where Universities and various institutions around the world can make their own orders. They can order large numbers for all their members, or single researchers can buy single copies. It is also possible to buy single chapters or to “build” you own book, selecting the type of content you want. </a:t>
            </a:r>
          </a:p>
          <a:p>
            <a:r>
              <a:rPr lang="en-US" baseline="0" dirty="0" smtClean="0"/>
              <a:t>With this solution we can easily make available also extra copies of the booklet, or even have the Particle Physicist Agenda for a few euros/dollars.</a:t>
            </a:r>
            <a:endParaRPr lang="en-US" dirty="0"/>
          </a:p>
        </p:txBody>
      </p:sp>
      <p:sp>
        <p:nvSpPr>
          <p:cNvPr id="4" name="Slide Number Placeholder 3"/>
          <p:cNvSpPr>
            <a:spLocks noGrp="1"/>
          </p:cNvSpPr>
          <p:nvPr>
            <p:ph type="sldNum" sz="quarter" idx="10"/>
          </p:nvPr>
        </p:nvSpPr>
        <p:spPr/>
        <p:txBody>
          <a:bodyPr/>
          <a:lstStyle/>
          <a:p>
            <a:fld id="{10A13682-E278-4F70-AFCE-95BF3BA588DD}" type="slidenum">
              <a:rPr lang="en-US" smtClean="0"/>
              <a:t>4</a:t>
            </a:fld>
            <a:endParaRPr lang="en-US"/>
          </a:p>
        </p:txBody>
      </p:sp>
    </p:spTree>
    <p:extLst>
      <p:ext uri="{BB962C8B-B14F-4D97-AF65-F5344CB8AC3E}">
        <p14:creationId xmlns:p14="http://schemas.microsoft.com/office/powerpoint/2010/main" val="3142341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514600"/>
            <a:ext cx="7772400" cy="762000"/>
          </a:xfrm>
        </p:spPr>
        <p:txBody>
          <a:bodyPr/>
          <a:lstStyle>
            <a:lvl1pPr algn="ctr">
              <a:defRPr sz="42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3352800"/>
            <a:ext cx="6400800" cy="9144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5130" name="Rectangle 10"/>
          <p:cNvSpPr>
            <a:spLocks noChangeArrowheads="1"/>
          </p:cNvSpPr>
          <p:nvPr/>
        </p:nvSpPr>
        <p:spPr bwMode="auto">
          <a:xfrm>
            <a:off x="152400" y="6781800"/>
            <a:ext cx="8991600" cy="76200"/>
          </a:xfrm>
          <a:prstGeom prst="rect">
            <a:avLst/>
          </a:prstGeom>
          <a:solidFill>
            <a:srgbClr val="B2B2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FFC189"/>
                  </a:outerShdw>
                </a:effectLst>
              </a14:hiddenEffects>
            </a:ext>
          </a:extLst>
        </p:spPr>
        <p:txBody>
          <a:bodyPr wrap="none" anchor="ctr"/>
          <a:lstStyle/>
          <a:p>
            <a:endParaRPr lang="en-US"/>
          </a:p>
        </p:txBody>
      </p:sp>
      <p:sp>
        <p:nvSpPr>
          <p:cNvPr id="5131" name="Rectangle 11"/>
          <p:cNvSpPr>
            <a:spLocks noChangeArrowheads="1"/>
          </p:cNvSpPr>
          <p:nvPr/>
        </p:nvSpPr>
        <p:spPr bwMode="auto">
          <a:xfrm>
            <a:off x="0" y="6781800"/>
            <a:ext cx="1752600" cy="7620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FFC189"/>
                  </a:outerShdw>
                </a:effectLst>
              </a14:hiddenEffects>
            </a:ext>
          </a:extLst>
        </p:spPr>
        <p:txBody>
          <a:bodyPr wrap="none" anchor="ctr"/>
          <a:lstStyle/>
          <a:p>
            <a:endParaRPr lang="en-US"/>
          </a:p>
        </p:txBody>
      </p:sp>
      <p:sp>
        <p:nvSpPr>
          <p:cNvPr id="5132" name="Rectangle 12"/>
          <p:cNvSpPr>
            <a:spLocks noChangeArrowheads="1"/>
          </p:cNvSpPr>
          <p:nvPr/>
        </p:nvSpPr>
        <p:spPr bwMode="auto">
          <a:xfrm>
            <a:off x="1752600" y="0"/>
            <a:ext cx="7391400" cy="152400"/>
          </a:xfrm>
          <a:prstGeom prst="rect">
            <a:avLst/>
          </a:prstGeom>
          <a:solidFill>
            <a:srgbClr val="B2B2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FFC189"/>
                  </a:outerShdw>
                </a:effectLst>
              </a14:hiddenEffects>
            </a:ext>
          </a:extLst>
        </p:spPr>
        <p:txBody>
          <a:bodyPr wrap="none" anchor="ctr"/>
          <a:lstStyle/>
          <a:p>
            <a:endParaRPr lang="en-US"/>
          </a:p>
        </p:txBody>
      </p:sp>
      <p:sp>
        <p:nvSpPr>
          <p:cNvPr id="5133" name="Rectangle 13"/>
          <p:cNvSpPr>
            <a:spLocks noChangeArrowheads="1"/>
          </p:cNvSpPr>
          <p:nvPr/>
        </p:nvSpPr>
        <p:spPr bwMode="auto">
          <a:xfrm>
            <a:off x="0" y="0"/>
            <a:ext cx="1752600" cy="15240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FFC189"/>
                  </a:outerShdw>
                </a:effectLst>
              </a14:hiddenEffects>
            </a:ext>
          </a:extLst>
        </p:spPr>
        <p:txBody>
          <a:bodyPr wrap="none" anchor="ctr"/>
          <a:lstStyle/>
          <a:p>
            <a:endParaRPr lang="en-US"/>
          </a:p>
        </p:txBody>
      </p:sp>
      <p:pic>
        <p:nvPicPr>
          <p:cNvPr id="5134" name="Picture 14" descr="ELSlogo_177pix.gif                                             0000A55BMacfiles                       B6285D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1109663" cy="121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520827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17716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457200"/>
            <a:ext cx="51625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162959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414225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676896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371600"/>
            <a:ext cx="3467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371600"/>
            <a:ext cx="3467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4077539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564323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315140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15549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908201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81BAE6B-9D1D-47B3-A903-E643B521439B}" type="slidenum">
              <a:rPr lang="en-US" smtClean="0"/>
              <a:t>‹#›</a:t>
            </a:fld>
            <a:endParaRPr lang="en-US"/>
          </a:p>
        </p:txBody>
      </p:sp>
    </p:spTree>
    <p:extLst>
      <p:ext uri="{BB962C8B-B14F-4D97-AF65-F5344CB8AC3E}">
        <p14:creationId xmlns:p14="http://schemas.microsoft.com/office/powerpoint/2010/main" val="2675708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1600" y="457200"/>
            <a:ext cx="7086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1600" y="1371600"/>
            <a:ext cx="7086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p:nvSpPr>
        <p:spPr bwMode="auto">
          <a:xfrm>
            <a:off x="0" y="0"/>
            <a:ext cx="9144000" cy="152400"/>
          </a:xfrm>
          <a:prstGeom prst="rect">
            <a:avLst/>
          </a:prstGeom>
          <a:solidFill>
            <a:srgbClr val="B2B2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FFC189"/>
                  </a:outerShdw>
                </a:effectLst>
              </a14:hiddenEffects>
            </a:ext>
          </a:extLst>
        </p:spPr>
        <p:txBody>
          <a:bodyPr wrap="none" anchor="ctr"/>
          <a:lstStyle/>
          <a:p>
            <a:endParaRPr lang="en-US"/>
          </a:p>
        </p:txBody>
      </p:sp>
      <p:pic>
        <p:nvPicPr>
          <p:cNvPr id="1034" name="Picture 10" descr="elsREVorangesq.gif                                             000093EDMacfiles                       B6285D0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1036" name="Rectangle 12"/>
          <p:cNvSpPr>
            <a:spLocks noGrp="1" noChangeArrowheads="1"/>
          </p:cNvSpPr>
          <p:nvPr>
            <p:ph type="ftr" sz="quarter" idx="3"/>
          </p:nvPr>
        </p:nvSpPr>
        <p:spPr bwMode="auto">
          <a:xfrm>
            <a:off x="1371600" y="6477000"/>
            <a:ext cx="167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i="1">
                <a:latin typeface="+mn-lt"/>
              </a:defRPr>
            </a:lvl1pPr>
          </a:lstStyle>
          <a:p>
            <a:endParaRPr lang="en-US"/>
          </a:p>
        </p:txBody>
      </p:sp>
      <p:sp>
        <p:nvSpPr>
          <p:cNvPr id="1038" name="Line 14"/>
          <p:cNvSpPr>
            <a:spLocks noChangeShapeType="1"/>
          </p:cNvSpPr>
          <p:nvPr/>
        </p:nvSpPr>
        <p:spPr bwMode="auto">
          <a:xfrm rot="5400000">
            <a:off x="8610600" y="6629400"/>
            <a:ext cx="152400" cy="0"/>
          </a:xfrm>
          <a:prstGeom prst="line">
            <a:avLst/>
          </a:prstGeom>
          <a:noFill/>
          <a:ln w="6350">
            <a:solidFill>
              <a:srgbClr val="B2B2B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Grp="1" noChangeArrowheads="1"/>
          </p:cNvSpPr>
          <p:nvPr>
            <p:ph type="sldNum" sz="quarter" idx="4"/>
          </p:nvPr>
        </p:nvSpPr>
        <p:spPr bwMode="auto">
          <a:xfrm>
            <a:off x="7315200" y="6499225"/>
            <a:ext cx="1371600"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C81BAE6B-9D1D-47B3-A903-E643B521439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fontAlgn="base" hangingPunct="1">
        <a:spcBef>
          <a:spcPct val="0"/>
        </a:spcBef>
        <a:spcAft>
          <a:spcPct val="0"/>
        </a:spcAft>
        <a:defRPr sz="4000" b="1">
          <a:solidFill>
            <a:srgbClr val="FF9218"/>
          </a:solidFill>
          <a:latin typeface="+mj-lt"/>
          <a:ea typeface="+mj-ea"/>
          <a:cs typeface="+mj-cs"/>
        </a:defRPr>
      </a:lvl1pPr>
      <a:lvl2pPr algn="l" rtl="0" eaLnBrk="1" fontAlgn="base" hangingPunct="1">
        <a:spcBef>
          <a:spcPct val="0"/>
        </a:spcBef>
        <a:spcAft>
          <a:spcPct val="0"/>
        </a:spcAft>
        <a:defRPr sz="4000" b="1">
          <a:solidFill>
            <a:srgbClr val="FF9218"/>
          </a:solidFill>
          <a:latin typeface="Arial Narrow" pitchFamily="34" charset="0"/>
        </a:defRPr>
      </a:lvl2pPr>
      <a:lvl3pPr algn="l" rtl="0" eaLnBrk="1" fontAlgn="base" hangingPunct="1">
        <a:spcBef>
          <a:spcPct val="0"/>
        </a:spcBef>
        <a:spcAft>
          <a:spcPct val="0"/>
        </a:spcAft>
        <a:defRPr sz="4000" b="1">
          <a:solidFill>
            <a:srgbClr val="FF9218"/>
          </a:solidFill>
          <a:latin typeface="Arial Narrow" pitchFamily="34" charset="0"/>
        </a:defRPr>
      </a:lvl3pPr>
      <a:lvl4pPr algn="l" rtl="0" eaLnBrk="1" fontAlgn="base" hangingPunct="1">
        <a:spcBef>
          <a:spcPct val="0"/>
        </a:spcBef>
        <a:spcAft>
          <a:spcPct val="0"/>
        </a:spcAft>
        <a:defRPr sz="4000" b="1">
          <a:solidFill>
            <a:srgbClr val="FF9218"/>
          </a:solidFill>
          <a:latin typeface="Arial Narrow" pitchFamily="34" charset="0"/>
        </a:defRPr>
      </a:lvl4pPr>
      <a:lvl5pPr algn="l" rtl="0" eaLnBrk="1" fontAlgn="base" hangingPunct="1">
        <a:spcBef>
          <a:spcPct val="0"/>
        </a:spcBef>
        <a:spcAft>
          <a:spcPct val="0"/>
        </a:spcAft>
        <a:defRPr sz="4000" b="1">
          <a:solidFill>
            <a:srgbClr val="FF9218"/>
          </a:solidFill>
          <a:latin typeface="Arial Narrow" pitchFamily="34" charset="0"/>
        </a:defRPr>
      </a:lvl5pPr>
      <a:lvl6pPr marL="457200" algn="l" rtl="0" eaLnBrk="1" fontAlgn="base" hangingPunct="1">
        <a:spcBef>
          <a:spcPct val="0"/>
        </a:spcBef>
        <a:spcAft>
          <a:spcPct val="0"/>
        </a:spcAft>
        <a:defRPr sz="4000" b="1">
          <a:solidFill>
            <a:srgbClr val="FF9218"/>
          </a:solidFill>
          <a:latin typeface="Arial Narrow" pitchFamily="34" charset="0"/>
        </a:defRPr>
      </a:lvl6pPr>
      <a:lvl7pPr marL="914400" algn="l" rtl="0" eaLnBrk="1" fontAlgn="base" hangingPunct="1">
        <a:spcBef>
          <a:spcPct val="0"/>
        </a:spcBef>
        <a:spcAft>
          <a:spcPct val="0"/>
        </a:spcAft>
        <a:defRPr sz="4000" b="1">
          <a:solidFill>
            <a:srgbClr val="FF9218"/>
          </a:solidFill>
          <a:latin typeface="Arial Narrow" pitchFamily="34" charset="0"/>
        </a:defRPr>
      </a:lvl7pPr>
      <a:lvl8pPr marL="1371600" algn="l" rtl="0" eaLnBrk="1" fontAlgn="base" hangingPunct="1">
        <a:spcBef>
          <a:spcPct val="0"/>
        </a:spcBef>
        <a:spcAft>
          <a:spcPct val="0"/>
        </a:spcAft>
        <a:defRPr sz="4000" b="1">
          <a:solidFill>
            <a:srgbClr val="FF9218"/>
          </a:solidFill>
          <a:latin typeface="Arial Narrow" pitchFamily="34" charset="0"/>
        </a:defRPr>
      </a:lvl8pPr>
      <a:lvl9pPr marL="1828800" algn="l" rtl="0" eaLnBrk="1" fontAlgn="base" hangingPunct="1">
        <a:spcBef>
          <a:spcPct val="0"/>
        </a:spcBef>
        <a:spcAft>
          <a:spcPct val="0"/>
        </a:spcAft>
        <a:defRPr sz="4000" b="1">
          <a:solidFill>
            <a:srgbClr val="FF9218"/>
          </a:solidFill>
          <a:latin typeface="Arial Narrow" pitchFamily="34" charset="0"/>
        </a:defRPr>
      </a:lvl9pPr>
    </p:titleStyle>
    <p:bodyStyle>
      <a:lvl1pPr marL="342900" indent="-342900" algn="l" rtl="0" eaLnBrk="1" fontAlgn="base" hangingPunct="1">
        <a:spcBef>
          <a:spcPct val="20000"/>
        </a:spcBef>
        <a:spcAft>
          <a:spcPct val="0"/>
        </a:spcAft>
        <a:buClr>
          <a:srgbClr val="000066"/>
        </a:buClr>
        <a:buSzPct val="75000"/>
        <a:buFont typeface="Wingdings" pitchFamily="2" charset="2"/>
        <a:buChar char="§"/>
        <a:defRPr sz="3200">
          <a:solidFill>
            <a:srgbClr val="32323D"/>
          </a:solidFill>
          <a:latin typeface="+mn-lt"/>
          <a:ea typeface="+mn-ea"/>
          <a:cs typeface="+mn-cs"/>
        </a:defRPr>
      </a:lvl1pPr>
      <a:lvl2pPr marL="742950" indent="-285750" algn="l" rtl="0" eaLnBrk="1" fontAlgn="base" hangingPunct="1">
        <a:spcBef>
          <a:spcPct val="20000"/>
        </a:spcBef>
        <a:spcAft>
          <a:spcPct val="0"/>
        </a:spcAft>
        <a:buClr>
          <a:srgbClr val="000066"/>
        </a:buClr>
        <a:buSzPct val="75000"/>
        <a:buFont typeface="Wingdings" pitchFamily="2" charset="2"/>
        <a:buChar char="§"/>
        <a:defRPr sz="2800">
          <a:solidFill>
            <a:srgbClr val="32323D"/>
          </a:solidFill>
          <a:latin typeface="+mn-lt"/>
        </a:defRPr>
      </a:lvl2pPr>
      <a:lvl3pPr marL="1143000" indent="-228600" algn="l" rtl="0" eaLnBrk="1" fontAlgn="base" hangingPunct="1">
        <a:spcBef>
          <a:spcPct val="20000"/>
        </a:spcBef>
        <a:spcAft>
          <a:spcPct val="0"/>
        </a:spcAft>
        <a:buClr>
          <a:srgbClr val="000066"/>
        </a:buClr>
        <a:buSzPct val="75000"/>
        <a:buFont typeface="Wingdings" pitchFamily="2" charset="2"/>
        <a:buChar char="§"/>
        <a:defRPr sz="2400">
          <a:solidFill>
            <a:srgbClr val="32323D"/>
          </a:solidFill>
          <a:latin typeface="+mn-lt"/>
        </a:defRPr>
      </a:lvl3pPr>
      <a:lvl4pPr marL="1600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4pPr>
      <a:lvl5pPr marL="20574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5pPr>
      <a:lvl6pPr marL="25146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6pPr>
      <a:lvl7pPr marL="29718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7pPr>
      <a:lvl8pPr marL="34290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8pPr>
      <a:lvl9pPr marL="3886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PDG solutions from Elsevier</a:t>
            </a:r>
            <a:endParaRPr lang="en-US" dirty="0"/>
          </a:p>
        </p:txBody>
      </p:sp>
      <p:sp>
        <p:nvSpPr>
          <p:cNvPr id="3" name="Subtitle 2"/>
          <p:cNvSpPr>
            <a:spLocks noGrp="1"/>
          </p:cNvSpPr>
          <p:nvPr>
            <p:ph type="subTitle" idx="1"/>
          </p:nvPr>
        </p:nvSpPr>
        <p:spPr/>
        <p:txBody>
          <a:bodyPr/>
          <a:lstStyle/>
          <a:p>
            <a:r>
              <a:rPr lang="en-US" dirty="0" smtClean="0"/>
              <a:t>Eleonora Presani</a:t>
            </a:r>
          </a:p>
          <a:p>
            <a:r>
              <a:rPr lang="en-US" dirty="0" smtClean="0"/>
              <a:t>e.presani@elsevier.com</a:t>
            </a:r>
            <a:endParaRPr lang="en-US" dirty="0"/>
          </a:p>
        </p:txBody>
      </p:sp>
    </p:spTree>
    <p:extLst>
      <p:ext uri="{BB962C8B-B14F-4D97-AF65-F5344CB8AC3E}">
        <p14:creationId xmlns:p14="http://schemas.microsoft.com/office/powerpoint/2010/main" val="3620765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situation</a:t>
            </a:r>
            <a:endParaRPr lang="en-US" dirty="0"/>
          </a:p>
        </p:txBody>
      </p:sp>
      <p:sp>
        <p:nvSpPr>
          <p:cNvPr id="3" name="Content Placeholder 2"/>
          <p:cNvSpPr>
            <a:spLocks noGrp="1"/>
          </p:cNvSpPr>
          <p:nvPr>
            <p:ph idx="1"/>
          </p:nvPr>
        </p:nvSpPr>
        <p:spPr>
          <a:xfrm>
            <a:off x="539552" y="1371600"/>
            <a:ext cx="8064896" cy="4937720"/>
          </a:xfrm>
        </p:spPr>
        <p:txBody>
          <a:bodyPr/>
          <a:lstStyle/>
          <a:p>
            <a:r>
              <a:rPr lang="en-US" dirty="0" smtClean="0"/>
              <a:t>Production and delivery cost for 14,000 copies of a 1650 page book</a:t>
            </a:r>
          </a:p>
          <a:p>
            <a:pPr lvl="1"/>
            <a:r>
              <a:rPr lang="en-US" dirty="0" smtClean="0"/>
              <a:t>From $100,000 to $150,000 depending on the delivery option</a:t>
            </a:r>
          </a:p>
          <a:p>
            <a:r>
              <a:rPr lang="en-US" dirty="0" smtClean="0"/>
              <a:t>Production and delivery cost for 32,000 copies of a spiral bound booklet of 320 pages</a:t>
            </a:r>
          </a:p>
          <a:p>
            <a:pPr lvl="1"/>
            <a:r>
              <a:rPr lang="en-US" dirty="0" smtClean="0"/>
              <a:t>$60,000</a:t>
            </a:r>
          </a:p>
          <a:p>
            <a:r>
              <a:rPr lang="en-US" dirty="0" smtClean="0"/>
              <a:t>Reducing the number of pages will reduce the costs, but will not get even close to a $50,000 total expense</a:t>
            </a:r>
            <a:endParaRPr lang="en-US" dirty="0"/>
          </a:p>
        </p:txBody>
      </p:sp>
    </p:spTree>
    <p:extLst>
      <p:ext uri="{BB962C8B-B14F-4D97-AF65-F5344CB8AC3E}">
        <p14:creationId xmlns:p14="http://schemas.microsoft.com/office/powerpoint/2010/main" val="1297570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Solutions</a:t>
            </a:r>
            <a:endParaRPr lang="en-US" dirty="0"/>
          </a:p>
        </p:txBody>
      </p:sp>
      <p:sp>
        <p:nvSpPr>
          <p:cNvPr id="3" name="Content Placeholder 2"/>
          <p:cNvSpPr>
            <a:spLocks noGrp="1"/>
          </p:cNvSpPr>
          <p:nvPr>
            <p:ph idx="1"/>
          </p:nvPr>
        </p:nvSpPr>
        <p:spPr>
          <a:xfrm>
            <a:off x="539552" y="1268760"/>
            <a:ext cx="7774632" cy="5009728"/>
          </a:xfrm>
        </p:spPr>
        <p:txBody>
          <a:bodyPr/>
          <a:lstStyle/>
          <a:p>
            <a:r>
              <a:rPr lang="en-US" dirty="0" err="1" smtClean="0"/>
              <a:t>Epub</a:t>
            </a:r>
            <a:r>
              <a:rPr lang="en-US" dirty="0" smtClean="0"/>
              <a:t> for the Review book, print for the booklet</a:t>
            </a:r>
          </a:p>
          <a:p>
            <a:pPr marL="457200" lvl="1" indent="0">
              <a:buNone/>
            </a:pPr>
            <a:endParaRPr lang="en-US" dirty="0"/>
          </a:p>
        </p:txBody>
      </p:sp>
      <p:pic>
        <p:nvPicPr>
          <p:cNvPr id="4" name="Picture 2" descr="http://cdn.appstorm.net/mac.appstorm.net/files/2010/08/sampl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988840"/>
            <a:ext cx="5963022" cy="265023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bwMode="auto">
          <a:xfrm>
            <a:off x="691952" y="4581128"/>
            <a:ext cx="7774632" cy="184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00066"/>
              </a:buClr>
              <a:buSzPct val="75000"/>
              <a:buFont typeface="Wingdings" pitchFamily="2" charset="2"/>
              <a:buChar char="§"/>
              <a:defRPr sz="3200">
                <a:solidFill>
                  <a:srgbClr val="32323D"/>
                </a:solidFill>
                <a:latin typeface="+mn-lt"/>
                <a:ea typeface="+mn-ea"/>
                <a:cs typeface="+mn-cs"/>
              </a:defRPr>
            </a:lvl1pPr>
            <a:lvl2pPr marL="742950" indent="-285750" algn="l" rtl="0" eaLnBrk="1" fontAlgn="base" hangingPunct="1">
              <a:spcBef>
                <a:spcPct val="20000"/>
              </a:spcBef>
              <a:spcAft>
                <a:spcPct val="0"/>
              </a:spcAft>
              <a:buClr>
                <a:srgbClr val="000066"/>
              </a:buClr>
              <a:buSzPct val="75000"/>
              <a:buFont typeface="Wingdings" pitchFamily="2" charset="2"/>
              <a:buChar char="§"/>
              <a:defRPr sz="2800">
                <a:solidFill>
                  <a:srgbClr val="32323D"/>
                </a:solidFill>
                <a:latin typeface="+mn-lt"/>
              </a:defRPr>
            </a:lvl2pPr>
            <a:lvl3pPr marL="1143000" indent="-228600" algn="l" rtl="0" eaLnBrk="1" fontAlgn="base" hangingPunct="1">
              <a:spcBef>
                <a:spcPct val="20000"/>
              </a:spcBef>
              <a:spcAft>
                <a:spcPct val="0"/>
              </a:spcAft>
              <a:buClr>
                <a:srgbClr val="000066"/>
              </a:buClr>
              <a:buSzPct val="75000"/>
              <a:buFont typeface="Wingdings" pitchFamily="2" charset="2"/>
              <a:buChar char="§"/>
              <a:defRPr sz="2400">
                <a:solidFill>
                  <a:srgbClr val="32323D"/>
                </a:solidFill>
                <a:latin typeface="+mn-lt"/>
              </a:defRPr>
            </a:lvl3pPr>
            <a:lvl4pPr marL="1600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4pPr>
            <a:lvl5pPr marL="20574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5pPr>
            <a:lvl6pPr marL="25146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6pPr>
            <a:lvl7pPr marL="29718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7pPr>
            <a:lvl8pPr marL="34290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8pPr>
            <a:lvl9pPr marL="3886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9pPr>
          </a:lstStyle>
          <a:p>
            <a:r>
              <a:rPr lang="en-US" kern="0" dirty="0" err="1" smtClean="0"/>
              <a:t>Epub</a:t>
            </a:r>
            <a:r>
              <a:rPr lang="en-US" kern="0" dirty="0" smtClean="0"/>
              <a:t> is an XML format and completely </a:t>
            </a:r>
            <a:r>
              <a:rPr lang="en-US" kern="0" dirty="0" err="1" smtClean="0"/>
              <a:t>reflowable</a:t>
            </a:r>
            <a:r>
              <a:rPr lang="en-US" kern="0" dirty="0" smtClean="0"/>
              <a:t>, self adapting to any screen size, different fonts, different devices </a:t>
            </a:r>
          </a:p>
          <a:p>
            <a:pPr marL="457200" lvl="1" indent="0">
              <a:buFont typeface="Wingdings" pitchFamily="2" charset="2"/>
              <a:buNone/>
            </a:pPr>
            <a:endParaRPr lang="en-US" kern="0" dirty="0"/>
          </a:p>
        </p:txBody>
      </p:sp>
    </p:spTree>
    <p:extLst>
      <p:ext uri="{BB962C8B-B14F-4D97-AF65-F5344CB8AC3E}">
        <p14:creationId xmlns:p14="http://schemas.microsoft.com/office/powerpoint/2010/main" val="1150774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 on demand solutions</a:t>
            </a:r>
            <a:endParaRPr lang="en-US" dirty="0"/>
          </a:p>
        </p:txBody>
      </p:sp>
      <p:sp>
        <p:nvSpPr>
          <p:cNvPr id="3" name="Content Placeholder 2"/>
          <p:cNvSpPr>
            <a:spLocks noGrp="1"/>
          </p:cNvSpPr>
          <p:nvPr>
            <p:ph idx="1"/>
          </p:nvPr>
        </p:nvSpPr>
        <p:spPr>
          <a:xfrm>
            <a:off x="430306" y="1196752"/>
            <a:ext cx="8174142" cy="4899248"/>
          </a:xfrm>
        </p:spPr>
        <p:txBody>
          <a:bodyPr/>
          <a:lstStyle/>
          <a:p>
            <a:r>
              <a:rPr lang="en-US" dirty="0" smtClean="0"/>
              <a:t>Next to digital solutions, the Review book (and additional booklets) can be printed “on demand” (Payments/shipping </a:t>
            </a:r>
            <a:r>
              <a:rPr lang="en-US" dirty="0"/>
              <a:t>handled by </a:t>
            </a:r>
            <a:r>
              <a:rPr lang="en-US" dirty="0" smtClean="0"/>
              <a:t>Elsevier).</a:t>
            </a:r>
          </a:p>
          <a:p>
            <a:pPr lvl="1"/>
            <a:r>
              <a:rPr lang="en-US" dirty="0" smtClean="0"/>
              <a:t>Each chapter can be printed separately, so the user can “build” their own book</a:t>
            </a:r>
          </a:p>
          <a:p>
            <a:pPr lvl="1"/>
            <a:r>
              <a:rPr lang="en-US" dirty="0" smtClean="0"/>
              <a:t>Institutions can buy</a:t>
            </a:r>
            <a:br>
              <a:rPr lang="en-US" dirty="0" smtClean="0"/>
            </a:br>
            <a:r>
              <a:rPr lang="en-US" dirty="0" smtClean="0"/>
              <a:t>bulk orders </a:t>
            </a:r>
          </a:p>
          <a:p>
            <a:pPr lvl="1"/>
            <a:r>
              <a:rPr lang="en-US" dirty="0" smtClean="0"/>
              <a:t>Single researchers </a:t>
            </a:r>
            <a:br>
              <a:rPr lang="en-US" dirty="0" smtClean="0"/>
            </a:br>
            <a:r>
              <a:rPr lang="en-US" dirty="0" smtClean="0"/>
              <a:t>can buy their copy</a:t>
            </a:r>
            <a:endParaRPr lang="en-US"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3354" y="3645024"/>
            <a:ext cx="4841134" cy="2945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1278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043608" y="1371600"/>
            <a:ext cx="7414592" cy="4724400"/>
          </a:xfrm>
        </p:spPr>
        <p:txBody>
          <a:bodyPr/>
          <a:lstStyle/>
          <a:p>
            <a:r>
              <a:rPr lang="en-US" dirty="0" smtClean="0"/>
              <a:t>Reviews of Particle Physics</a:t>
            </a:r>
          </a:p>
          <a:p>
            <a:pPr lvl="1"/>
            <a:r>
              <a:rPr lang="en-US" dirty="0" smtClean="0"/>
              <a:t>Published digitally as </a:t>
            </a:r>
            <a:r>
              <a:rPr lang="en-US" dirty="0" err="1" smtClean="0"/>
              <a:t>ebook</a:t>
            </a:r>
            <a:r>
              <a:rPr lang="en-US" dirty="0" smtClean="0"/>
              <a:t> (</a:t>
            </a:r>
            <a:r>
              <a:rPr lang="en-US" dirty="0" err="1" smtClean="0"/>
              <a:t>epub</a:t>
            </a:r>
            <a:r>
              <a:rPr lang="en-US" dirty="0" smtClean="0"/>
              <a:t> and </a:t>
            </a:r>
            <a:r>
              <a:rPr lang="en-US" dirty="0" err="1" smtClean="0"/>
              <a:t>mobi</a:t>
            </a:r>
            <a:r>
              <a:rPr lang="en-US" dirty="0" smtClean="0"/>
              <a:t>)</a:t>
            </a:r>
          </a:p>
          <a:p>
            <a:pPr lvl="1"/>
            <a:r>
              <a:rPr lang="en-US" dirty="0" smtClean="0"/>
              <a:t>Print on Demand from Elsevier </a:t>
            </a:r>
            <a:r>
              <a:rPr lang="en-US" dirty="0" err="1" smtClean="0"/>
              <a:t>Webshop</a:t>
            </a:r>
            <a:r>
              <a:rPr lang="en-US" dirty="0" smtClean="0"/>
              <a:t>, highly customizable </a:t>
            </a:r>
          </a:p>
          <a:p>
            <a:r>
              <a:rPr lang="en-US" dirty="0" smtClean="0"/>
              <a:t>Particle Physics Booklet</a:t>
            </a:r>
          </a:p>
          <a:p>
            <a:pPr lvl="1"/>
            <a:r>
              <a:rPr lang="en-US" dirty="0" smtClean="0"/>
              <a:t>Printed copies to be sent around, as always</a:t>
            </a:r>
          </a:p>
          <a:p>
            <a:pPr lvl="1"/>
            <a:r>
              <a:rPr lang="en-US" dirty="0" smtClean="0"/>
              <a:t>Extra copies available on the </a:t>
            </a:r>
            <a:r>
              <a:rPr lang="en-US" dirty="0" err="1" smtClean="0"/>
              <a:t>Webshop</a:t>
            </a:r>
            <a:r>
              <a:rPr lang="en-US" dirty="0" smtClean="0"/>
              <a:t> on demand</a:t>
            </a:r>
            <a:endParaRPr lang="en-US" dirty="0"/>
          </a:p>
        </p:txBody>
      </p:sp>
    </p:spTree>
    <p:extLst>
      <p:ext uri="{BB962C8B-B14F-4D97-AF65-F5344CB8AC3E}">
        <p14:creationId xmlns:p14="http://schemas.microsoft.com/office/powerpoint/2010/main" val="269542060"/>
      </p:ext>
    </p:extLst>
  </p:cSld>
  <p:clrMapOvr>
    <a:masterClrMapping/>
  </p:clrMapOvr>
</p:sld>
</file>

<file path=ppt/theme/theme1.xml><?xml version="1.0" encoding="utf-8"?>
<a:theme xmlns:a="http://schemas.openxmlformats.org/drawingml/2006/main" name="Elsevier3">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Elsevier3</Template>
  <TotalTime>167</TotalTime>
  <Words>547</Words>
  <Application>Microsoft Office PowerPoint</Application>
  <PresentationFormat>On-screen Show (4:3)</PresentationFormat>
  <Paragraphs>35</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Elsevier3</vt:lpstr>
      <vt:lpstr>PDG solutions from Elsevier</vt:lpstr>
      <vt:lpstr>Present situation</vt:lpstr>
      <vt:lpstr>Digital Solutions</vt:lpstr>
      <vt:lpstr>Print on demand solutions</vt:lpstr>
      <vt:lpstr>Summary</vt:lpstr>
    </vt:vector>
  </TitlesOfParts>
  <Company>Reed Elsevier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Eleonora Presani</dc:creator>
  <cp:lastModifiedBy>Michael</cp:lastModifiedBy>
  <cp:revision>8</cp:revision>
  <dcterms:created xsi:type="dcterms:W3CDTF">2014-11-04T10:49:45Z</dcterms:created>
  <dcterms:modified xsi:type="dcterms:W3CDTF">2014-11-04T17:03:13Z</dcterms:modified>
</cp:coreProperties>
</file>