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81" r:id="rId2"/>
    <p:sldId id="283" r:id="rId3"/>
    <p:sldId id="287" r:id="rId4"/>
    <p:sldId id="284" r:id="rId5"/>
    <p:sldId id="292" r:id="rId6"/>
    <p:sldId id="289" r:id="rId7"/>
    <p:sldId id="286" r:id="rId8"/>
    <p:sldId id="290" r:id="rId9"/>
    <p:sldId id="291" r:id="rId10"/>
    <p:sldId id="294" r:id="rId11"/>
  </p:sldIdLst>
  <p:sldSz cx="9144000" cy="6858000" type="screen4x3"/>
  <p:notesSz cx="6797675" cy="9926638"/>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0F20"/>
    <a:srgbClr val="D7D9E5"/>
    <a:srgbClr val="BBBDCE"/>
    <a:srgbClr val="C7CDD3"/>
    <a:srgbClr val="AEB2C8"/>
    <a:srgbClr val="C20D20"/>
    <a:srgbClr val="0076B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098" autoAdjust="0"/>
  </p:normalViewPr>
  <p:slideViewPr>
    <p:cSldViewPr snapToGrid="0" snapToObjects="1" showGuides="1">
      <p:cViewPr varScale="1">
        <p:scale>
          <a:sx n="59" d="100"/>
          <a:sy n="59" d="100"/>
        </p:scale>
        <p:origin x="-90" y="-540"/>
      </p:cViewPr>
      <p:guideLst>
        <p:guide orient="horz" pos="1195"/>
        <p:guide orient="horz" pos="963"/>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dirty="0" smtClean="0"/>
              <a:t>Approximate cost of the RPP &amp; PPB</a:t>
            </a:r>
            <a:endParaRPr lang="en-GB" dirty="0"/>
          </a:p>
        </c:rich>
      </c:tx>
      <c:layout/>
      <c:overlay val="0"/>
    </c:title>
    <c:autoTitleDeleted val="0"/>
    <c:plotArea>
      <c:layout/>
      <c:barChart>
        <c:barDir val="col"/>
        <c:grouping val="stacked"/>
        <c:varyColors val="0"/>
        <c:ser>
          <c:idx val="0"/>
          <c:order val="0"/>
          <c:tx>
            <c:strRef>
              <c:f>Sheet1!$B$8</c:f>
              <c:strCache>
                <c:ptCount val="1"/>
                <c:pt idx="0">
                  <c:v>Online</c:v>
                </c:pt>
              </c:strCache>
            </c:strRef>
          </c:tx>
          <c:invertIfNegative val="0"/>
          <c:cat>
            <c:strRef>
              <c:f>Sheet1!$C$7:$F$7</c:f>
              <c:strCache>
                <c:ptCount val="4"/>
                <c:pt idx="0">
                  <c:v>Online-first (no print)</c:v>
                </c:pt>
                <c:pt idx="1">
                  <c:v>2014 RPP</c:v>
                </c:pt>
                <c:pt idx="2">
                  <c:v>Proposed reduced book</c:v>
                </c:pt>
                <c:pt idx="3">
                  <c:v>2014 Booklet</c:v>
                </c:pt>
              </c:strCache>
            </c:strRef>
          </c:cat>
          <c:val>
            <c:numRef>
              <c:f>Sheet1!$C$8:$F$8</c:f>
              <c:numCache>
                <c:formatCode>General</c:formatCode>
                <c:ptCount val="4"/>
                <c:pt idx="0" formatCode="#,##0">
                  <c:v>23300</c:v>
                </c:pt>
                <c:pt idx="1">
                  <c:v>0</c:v>
                </c:pt>
                <c:pt idx="2">
                  <c:v>0</c:v>
                </c:pt>
                <c:pt idx="3">
                  <c:v>0</c:v>
                </c:pt>
              </c:numCache>
            </c:numRef>
          </c:val>
        </c:ser>
        <c:ser>
          <c:idx val="1"/>
          <c:order val="1"/>
          <c:tx>
            <c:strRef>
              <c:f>Sheet1!$B$9</c:f>
              <c:strCache>
                <c:ptCount val="1"/>
                <c:pt idx="0">
                  <c:v>Print</c:v>
                </c:pt>
              </c:strCache>
            </c:strRef>
          </c:tx>
          <c:invertIfNegative val="0"/>
          <c:cat>
            <c:strRef>
              <c:f>Sheet1!$C$7:$F$7</c:f>
              <c:strCache>
                <c:ptCount val="4"/>
                <c:pt idx="0">
                  <c:v>Online-first (no print)</c:v>
                </c:pt>
                <c:pt idx="1">
                  <c:v>2014 RPP</c:v>
                </c:pt>
                <c:pt idx="2">
                  <c:v>Proposed reduced book</c:v>
                </c:pt>
                <c:pt idx="3">
                  <c:v>2014 Booklet</c:v>
                </c:pt>
              </c:strCache>
            </c:strRef>
          </c:cat>
          <c:val>
            <c:numRef>
              <c:f>Sheet1!$C$9:$F$9</c:f>
              <c:numCache>
                <c:formatCode>General</c:formatCode>
                <c:ptCount val="4"/>
                <c:pt idx="0">
                  <c:v>0</c:v>
                </c:pt>
                <c:pt idx="1">
                  <c:v>137700</c:v>
                </c:pt>
                <c:pt idx="2">
                  <c:v>53403.937947494029</c:v>
                </c:pt>
                <c:pt idx="3">
                  <c:v>36989</c:v>
                </c:pt>
              </c:numCache>
            </c:numRef>
          </c:val>
        </c:ser>
        <c:ser>
          <c:idx val="2"/>
          <c:order val="2"/>
          <c:tx>
            <c:strRef>
              <c:f>Sheet1!$B$10</c:f>
              <c:strCache>
                <c:ptCount val="1"/>
                <c:pt idx="0">
                  <c:v>Distribution</c:v>
                </c:pt>
              </c:strCache>
            </c:strRef>
          </c:tx>
          <c:invertIfNegative val="0"/>
          <c:cat>
            <c:strRef>
              <c:f>Sheet1!$C$7:$F$7</c:f>
              <c:strCache>
                <c:ptCount val="4"/>
                <c:pt idx="0">
                  <c:v>Online-first (no print)</c:v>
                </c:pt>
                <c:pt idx="1">
                  <c:v>2014 RPP</c:v>
                </c:pt>
                <c:pt idx="2">
                  <c:v>Proposed reduced book</c:v>
                </c:pt>
                <c:pt idx="3">
                  <c:v>2014 Booklet</c:v>
                </c:pt>
              </c:strCache>
            </c:strRef>
          </c:cat>
          <c:val>
            <c:numRef>
              <c:f>Sheet1!$C$10:$F$10</c:f>
              <c:numCache>
                <c:formatCode>General</c:formatCode>
                <c:ptCount val="4"/>
                <c:pt idx="0">
                  <c:v>0</c:v>
                </c:pt>
                <c:pt idx="1">
                  <c:v>140414</c:v>
                </c:pt>
                <c:pt idx="2">
                  <c:v>93609.333333333328</c:v>
                </c:pt>
                <c:pt idx="3">
                  <c:v>12600</c:v>
                </c:pt>
              </c:numCache>
            </c:numRef>
          </c:val>
        </c:ser>
        <c:dLbls>
          <c:showLegendKey val="0"/>
          <c:showVal val="0"/>
          <c:showCatName val="0"/>
          <c:showSerName val="0"/>
          <c:showPercent val="0"/>
          <c:showBubbleSize val="0"/>
        </c:dLbls>
        <c:gapWidth val="75"/>
        <c:overlap val="100"/>
        <c:axId val="35380608"/>
        <c:axId val="35382400"/>
      </c:barChart>
      <c:catAx>
        <c:axId val="35380608"/>
        <c:scaling>
          <c:orientation val="minMax"/>
        </c:scaling>
        <c:delete val="0"/>
        <c:axPos val="b"/>
        <c:majorTickMark val="none"/>
        <c:minorTickMark val="none"/>
        <c:tickLblPos val="nextTo"/>
        <c:txPr>
          <a:bodyPr/>
          <a:lstStyle/>
          <a:p>
            <a:pPr>
              <a:defRPr sz="1050"/>
            </a:pPr>
            <a:endParaRPr lang="en-US"/>
          </a:p>
        </c:txPr>
        <c:crossAx val="35382400"/>
        <c:crosses val="autoZero"/>
        <c:auto val="1"/>
        <c:lblAlgn val="ctr"/>
        <c:lblOffset val="100"/>
        <c:noMultiLvlLbl val="0"/>
      </c:catAx>
      <c:valAx>
        <c:axId val="35382400"/>
        <c:scaling>
          <c:orientation val="minMax"/>
        </c:scaling>
        <c:delete val="1"/>
        <c:axPos val="l"/>
        <c:majorGridlines/>
        <c:numFmt formatCode="#,##0" sourceLinked="1"/>
        <c:majorTickMark val="out"/>
        <c:minorTickMark val="none"/>
        <c:tickLblPos val="nextTo"/>
        <c:crossAx val="35380608"/>
        <c:crosses val="autoZero"/>
        <c:crossBetween val="between"/>
      </c:valAx>
    </c:plotArea>
    <c:legend>
      <c:legendPos val="r"/>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F8D3813-82BE-4DB1-A603-7F07B6BAFD69}" type="datetimeFigureOut">
              <a:rPr lang="en-GB" smtClean="0"/>
              <a:t>31/10/2014</a:t>
            </a:fld>
            <a:endParaRPr lang="en-GB"/>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81919A79-BFA5-4D0A-8FBA-8C6EAE0F95EB}" type="slidenum">
              <a:rPr lang="en-GB" smtClean="0"/>
              <a:t>‹#›</a:t>
            </a:fld>
            <a:endParaRPr lang="en-GB"/>
          </a:p>
        </p:txBody>
      </p:sp>
    </p:spTree>
    <p:extLst>
      <p:ext uri="{BB962C8B-B14F-4D97-AF65-F5344CB8AC3E}">
        <p14:creationId xmlns:p14="http://schemas.microsoft.com/office/powerpoint/2010/main" val="13850415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E90CDBCF-B73F-4D93-A369-D2CF12663BAD}" type="datetimeFigureOut">
              <a:rPr lang="en-GB" smtClean="0"/>
              <a:t>31/10/2014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76E93FDA-DE7A-4C6D-A729-97A5D5622D72}" type="slidenum">
              <a:rPr lang="en-GB" smtClean="0"/>
              <a:t>‹#›</a:t>
            </a:fld>
            <a:endParaRPr lang="en-GB"/>
          </a:p>
        </p:txBody>
      </p:sp>
    </p:spTree>
    <p:extLst>
      <p:ext uri="{BB962C8B-B14F-4D97-AF65-F5344CB8AC3E}">
        <p14:creationId xmlns:p14="http://schemas.microsoft.com/office/powerpoint/2010/main" val="1372964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Thank you for inviting us to present at this meeting. I apologise</a:t>
            </a:r>
            <a:r>
              <a:rPr lang="en-GB" baseline="0" dirty="0" smtClean="0"/>
              <a:t> that I cannot be there in person to put forward our ideas to the PDG. </a:t>
            </a:r>
            <a:r>
              <a:rPr lang="en-GB" dirty="0" smtClean="0"/>
              <a:t>Please feel free to contact me personally on colin.adcock@iop.org. I am very happy to answer any questions about this presentation or about IOP</a:t>
            </a:r>
            <a:r>
              <a:rPr lang="en-GB" baseline="0" dirty="0" smtClean="0"/>
              <a:t> Publishing’s processes.</a:t>
            </a:r>
            <a:endParaRPr lang="en-GB" dirty="0"/>
          </a:p>
        </p:txBody>
      </p:sp>
      <p:sp>
        <p:nvSpPr>
          <p:cNvPr id="4" name="Slide Number Placeholder 3"/>
          <p:cNvSpPr>
            <a:spLocks noGrp="1"/>
          </p:cNvSpPr>
          <p:nvPr>
            <p:ph type="sldNum" sz="quarter" idx="10"/>
          </p:nvPr>
        </p:nvSpPr>
        <p:spPr/>
        <p:txBody>
          <a:bodyPr/>
          <a:lstStyle/>
          <a:p>
            <a:fld id="{76E93FDA-DE7A-4C6D-A729-97A5D5622D72}" type="slidenum">
              <a:rPr lang="en-GB" smtClean="0"/>
              <a:t>1</a:t>
            </a:fld>
            <a:endParaRPr lang="en-GB"/>
          </a:p>
        </p:txBody>
      </p:sp>
    </p:spTree>
    <p:extLst>
      <p:ext uri="{BB962C8B-B14F-4D97-AF65-F5344CB8AC3E}">
        <p14:creationId xmlns:p14="http://schemas.microsoft.com/office/powerpoint/2010/main" val="4046975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RPP &amp; PPB are</a:t>
            </a:r>
            <a:r>
              <a:rPr lang="en-GB" baseline="0" dirty="0" smtClean="0"/>
              <a:t> extremely well respected publications, and will continue to be a cornerstone of the particle physics community for many years to come. It is essential that we upgrade them to meet with current publishing technology, as well as modernise them to suit the researchers it serves. The time and monetary cost must also be streamlined to produce a product which is sustainable. </a:t>
            </a:r>
            <a:endParaRPr lang="en-GB" dirty="0"/>
          </a:p>
        </p:txBody>
      </p:sp>
      <p:sp>
        <p:nvSpPr>
          <p:cNvPr id="4" name="Slide Number Placeholder 3"/>
          <p:cNvSpPr>
            <a:spLocks noGrp="1"/>
          </p:cNvSpPr>
          <p:nvPr>
            <p:ph type="sldNum" sz="quarter" idx="10"/>
          </p:nvPr>
        </p:nvSpPr>
        <p:spPr/>
        <p:txBody>
          <a:bodyPr/>
          <a:lstStyle/>
          <a:p>
            <a:fld id="{76E93FDA-DE7A-4C6D-A729-97A5D5622D72}" type="slidenum">
              <a:rPr lang="en-GB" smtClean="0"/>
              <a:t>2</a:t>
            </a:fld>
            <a:endParaRPr lang="en-GB"/>
          </a:p>
        </p:txBody>
      </p:sp>
    </p:spTree>
    <p:extLst>
      <p:ext uri="{BB962C8B-B14F-4D97-AF65-F5344CB8AC3E}">
        <p14:creationId xmlns:p14="http://schemas.microsoft.com/office/powerpoint/2010/main" val="2137401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55.6% of PDG users could do without the printed book – despite the limitations of the current PDF-only</a:t>
            </a:r>
            <a:r>
              <a:rPr lang="en-GB" baseline="0" dirty="0" smtClean="0"/>
              <a:t> online edition. This number will increase every year as trends show researchers moving to online resources. With the new functionality we propose today this number will increase further still, making an online solution the firm destination of choice. Given the current print &amp; distribution of the RPP, those not requiring print corresponds to a ‘waste’ of over $100,000. Even with a reduced size, the print and distribution of the RPP still carries significant cost. With our digital publication we can provide additional print-on-demand to those who require it. </a:t>
            </a:r>
            <a:endParaRPr lang="en-GB" dirty="0"/>
          </a:p>
        </p:txBody>
      </p:sp>
      <p:sp>
        <p:nvSpPr>
          <p:cNvPr id="4" name="Slide Number Placeholder 3"/>
          <p:cNvSpPr>
            <a:spLocks noGrp="1"/>
          </p:cNvSpPr>
          <p:nvPr>
            <p:ph type="sldNum" sz="quarter" idx="10"/>
          </p:nvPr>
        </p:nvSpPr>
        <p:spPr/>
        <p:txBody>
          <a:bodyPr/>
          <a:lstStyle/>
          <a:p>
            <a:fld id="{76E93FDA-DE7A-4C6D-A729-97A5D5622D72}" type="slidenum">
              <a:rPr lang="en-GB" smtClean="0"/>
              <a:t>3</a:t>
            </a:fld>
            <a:endParaRPr lang="en-GB"/>
          </a:p>
        </p:txBody>
      </p:sp>
    </p:spTree>
    <p:extLst>
      <p:ext uri="{BB962C8B-B14F-4D97-AF65-F5344CB8AC3E}">
        <p14:creationId xmlns:p14="http://schemas.microsoft.com/office/powerpoint/2010/main" val="275373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can take the</a:t>
            </a:r>
            <a:r>
              <a:rPr lang="en-GB" baseline="0" dirty="0" smtClean="0"/>
              <a:t> finished articles and data tables from the PDG in source format and professionally typeset them for the PDG. This will save the PDG a significant amount of time, whilst enabling major advantages for the published article (next slide). The RPP will of course still be cited as a single article in the journal. </a:t>
            </a:r>
            <a:endParaRPr lang="en-GB" dirty="0"/>
          </a:p>
        </p:txBody>
      </p:sp>
      <p:sp>
        <p:nvSpPr>
          <p:cNvPr id="4" name="Slide Number Placeholder 3"/>
          <p:cNvSpPr>
            <a:spLocks noGrp="1"/>
          </p:cNvSpPr>
          <p:nvPr>
            <p:ph type="sldNum" sz="quarter" idx="10"/>
          </p:nvPr>
        </p:nvSpPr>
        <p:spPr/>
        <p:txBody>
          <a:bodyPr/>
          <a:lstStyle/>
          <a:p>
            <a:fld id="{76E93FDA-DE7A-4C6D-A729-97A5D5622D72}" type="slidenum">
              <a:rPr lang="en-GB" smtClean="0"/>
              <a:t>4</a:t>
            </a:fld>
            <a:endParaRPr lang="en-GB"/>
          </a:p>
        </p:txBody>
      </p:sp>
    </p:spTree>
    <p:extLst>
      <p:ext uri="{BB962C8B-B14F-4D97-AF65-F5344CB8AC3E}">
        <p14:creationId xmlns:p14="http://schemas.microsoft.com/office/powerpoint/2010/main" val="948874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By</a:t>
            </a:r>
            <a:r>
              <a:rPr lang="en-GB" baseline="0" dirty="0" smtClean="0"/>
              <a:t> using IOP’s professional digital production techniques we will make the RPP a product which can be used however the user wants. Full online XML split per-chapter will make the RPP easily navigable on the web, whether using a computer or a mobile device. With full reference linking, it will be even easier for researchers to make the most of the RPP. </a:t>
            </a:r>
            <a:endParaRPr lang="en-GB" dirty="0"/>
          </a:p>
        </p:txBody>
      </p:sp>
      <p:sp>
        <p:nvSpPr>
          <p:cNvPr id="4" name="Slide Number Placeholder 3"/>
          <p:cNvSpPr>
            <a:spLocks noGrp="1"/>
          </p:cNvSpPr>
          <p:nvPr>
            <p:ph type="sldNum" sz="quarter" idx="10"/>
          </p:nvPr>
        </p:nvSpPr>
        <p:spPr/>
        <p:txBody>
          <a:bodyPr/>
          <a:lstStyle/>
          <a:p>
            <a:fld id="{76E93FDA-DE7A-4C6D-A729-97A5D5622D72}" type="slidenum">
              <a:rPr lang="en-GB" smtClean="0"/>
              <a:t>5</a:t>
            </a:fld>
            <a:endParaRPr lang="en-GB"/>
          </a:p>
        </p:txBody>
      </p:sp>
    </p:spTree>
    <p:extLst>
      <p:ext uri="{BB962C8B-B14F-4D97-AF65-F5344CB8AC3E}">
        <p14:creationId xmlns:p14="http://schemas.microsoft.com/office/powerpoint/2010/main" val="2342608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booklet is an</a:t>
            </a:r>
            <a:r>
              <a:rPr lang="en-GB" baseline="0" dirty="0" smtClean="0"/>
              <a:t> extremely useful print publication appreciated by the majority of PDG users. We therefore propose to keep this, whether in current or shortened form. </a:t>
            </a:r>
            <a:endParaRPr lang="en-GB" dirty="0"/>
          </a:p>
        </p:txBody>
      </p:sp>
      <p:sp>
        <p:nvSpPr>
          <p:cNvPr id="4" name="Slide Number Placeholder 3"/>
          <p:cNvSpPr>
            <a:spLocks noGrp="1"/>
          </p:cNvSpPr>
          <p:nvPr>
            <p:ph type="sldNum" sz="quarter" idx="10"/>
          </p:nvPr>
        </p:nvSpPr>
        <p:spPr/>
        <p:txBody>
          <a:bodyPr/>
          <a:lstStyle/>
          <a:p>
            <a:fld id="{76E93FDA-DE7A-4C6D-A729-97A5D5622D72}" type="slidenum">
              <a:rPr lang="en-GB" smtClean="0"/>
              <a:t>6</a:t>
            </a:fld>
            <a:endParaRPr lang="en-GB"/>
          </a:p>
        </p:txBody>
      </p:sp>
    </p:spTree>
    <p:extLst>
      <p:ext uri="{BB962C8B-B14F-4D97-AF65-F5344CB8AC3E}">
        <p14:creationId xmlns:p14="http://schemas.microsoft.com/office/powerpoint/2010/main" val="561117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 App</a:t>
            </a:r>
            <a:r>
              <a:rPr lang="en-GB" baseline="0" dirty="0" smtClean="0"/>
              <a:t> would make the RPP &amp; the PDG’s data even more accessible for all. It would provide instant access to data listings and reviews anytime and anywhere – whilst being able to save articles &amp; listings for offline use. This would complement an online-first RPP, and we hope that the PDG will work with experienced Publishers to develop an app of this kind. </a:t>
            </a:r>
            <a:endParaRPr lang="en-GB" dirty="0"/>
          </a:p>
        </p:txBody>
      </p:sp>
      <p:sp>
        <p:nvSpPr>
          <p:cNvPr id="4" name="Slide Number Placeholder 3"/>
          <p:cNvSpPr>
            <a:spLocks noGrp="1"/>
          </p:cNvSpPr>
          <p:nvPr>
            <p:ph type="sldNum" sz="quarter" idx="10"/>
          </p:nvPr>
        </p:nvSpPr>
        <p:spPr/>
        <p:txBody>
          <a:bodyPr/>
          <a:lstStyle/>
          <a:p>
            <a:fld id="{76E93FDA-DE7A-4C6D-A729-97A5D5622D72}" type="slidenum">
              <a:rPr lang="en-GB" smtClean="0"/>
              <a:t>7</a:t>
            </a:fld>
            <a:endParaRPr lang="en-GB"/>
          </a:p>
        </p:txBody>
      </p:sp>
    </p:spTree>
    <p:extLst>
      <p:ext uri="{BB962C8B-B14F-4D97-AF65-F5344CB8AC3E}">
        <p14:creationId xmlns:p14="http://schemas.microsoft.com/office/powerpoint/2010/main" val="3354746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IOP</a:t>
            </a:r>
            <a:r>
              <a:rPr lang="en-GB" baseline="0" dirty="0" smtClean="0"/>
              <a:t> is flexible in our approach and we are happy to discuss alternatives and other ideas put forward by the PDG. We look forward to working with the PDG to ensure that future editions of the RPP offer increased usability, time &amp; cost savings as well as being sustainable and forward looking.</a:t>
            </a:r>
            <a:endParaRPr lang="en-GB" dirty="0"/>
          </a:p>
        </p:txBody>
      </p:sp>
      <p:sp>
        <p:nvSpPr>
          <p:cNvPr id="4" name="Slide Number Placeholder 3"/>
          <p:cNvSpPr>
            <a:spLocks noGrp="1"/>
          </p:cNvSpPr>
          <p:nvPr>
            <p:ph type="sldNum" sz="quarter" idx="10"/>
          </p:nvPr>
        </p:nvSpPr>
        <p:spPr/>
        <p:txBody>
          <a:bodyPr/>
          <a:lstStyle/>
          <a:p>
            <a:fld id="{76E93FDA-DE7A-4C6D-A729-97A5D5622D72}" type="slidenum">
              <a:rPr lang="en-GB" smtClean="0"/>
              <a:t>8</a:t>
            </a:fld>
            <a:endParaRPr lang="en-GB"/>
          </a:p>
        </p:txBody>
      </p:sp>
    </p:spTree>
    <p:extLst>
      <p:ext uri="{BB962C8B-B14F-4D97-AF65-F5344CB8AC3E}">
        <p14:creationId xmlns:p14="http://schemas.microsoft.com/office/powerpoint/2010/main" val="3277318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Additional information not included in presentation. Online first is</a:t>
            </a:r>
            <a:r>
              <a:rPr lang="en-GB" baseline="0" dirty="0" smtClean="0"/>
              <a:t> total cost for the production of the online RPP.  This includes (and is not limited to) full text HTML, forward and backward reference linking, full eBook production and complete metadata inclusion for discoverability. The cost is as per the 2014 RFP, and would be reduced further if a shortened RPP was considered. </a:t>
            </a:r>
            <a:endParaRPr lang="en-GB" dirty="0"/>
          </a:p>
        </p:txBody>
      </p:sp>
      <p:sp>
        <p:nvSpPr>
          <p:cNvPr id="4" name="Slide Number Placeholder 3"/>
          <p:cNvSpPr>
            <a:spLocks noGrp="1"/>
          </p:cNvSpPr>
          <p:nvPr>
            <p:ph type="sldNum" sz="quarter" idx="10"/>
          </p:nvPr>
        </p:nvSpPr>
        <p:spPr/>
        <p:txBody>
          <a:bodyPr/>
          <a:lstStyle/>
          <a:p>
            <a:fld id="{76E93FDA-DE7A-4C6D-A729-97A5D5622D72}" type="slidenum">
              <a:rPr lang="en-GB" smtClean="0"/>
              <a:t>10</a:t>
            </a:fld>
            <a:endParaRPr lang="en-GB"/>
          </a:p>
        </p:txBody>
      </p:sp>
    </p:spTree>
    <p:extLst>
      <p:ext uri="{BB962C8B-B14F-4D97-AF65-F5344CB8AC3E}">
        <p14:creationId xmlns:p14="http://schemas.microsoft.com/office/powerpoint/2010/main" val="215018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410F856-DFB0-0442-BAD0-77B77C45729E}" type="datetimeFigureOut">
              <a:rPr lang="en-US"/>
              <a:pPr>
                <a:defRPr/>
              </a:pPr>
              <a:t>10/31/2014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DBB009-5EBD-7A47-BFB3-E1A2708E33D8}" type="slidenum">
              <a:rPr lang="en-US"/>
              <a:pPr>
                <a:defRPr/>
              </a:pPr>
              <a:t>‹#›</a:t>
            </a:fld>
            <a:endParaRPr lang="en-US"/>
          </a:p>
        </p:txBody>
      </p:sp>
    </p:spTree>
    <p:extLst>
      <p:ext uri="{BB962C8B-B14F-4D97-AF65-F5344CB8AC3E}">
        <p14:creationId xmlns:p14="http://schemas.microsoft.com/office/powerpoint/2010/main" val="3432840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1FF36F8-A1EC-B64F-9C34-2007CB941DC8}" type="datetimeFigureOut">
              <a:rPr lang="en-US"/>
              <a:pPr>
                <a:defRPr/>
              </a:pPr>
              <a:t>10/31/2014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D03048C-581F-3143-9069-3114DAD1FCBB}" type="slidenum">
              <a:rPr lang="en-US"/>
              <a:pPr>
                <a:defRPr/>
              </a:pPr>
              <a:t>‹#›</a:t>
            </a:fld>
            <a:endParaRPr lang="en-US"/>
          </a:p>
        </p:txBody>
      </p:sp>
    </p:spTree>
    <p:extLst>
      <p:ext uri="{BB962C8B-B14F-4D97-AF65-F5344CB8AC3E}">
        <p14:creationId xmlns:p14="http://schemas.microsoft.com/office/powerpoint/2010/main" val="1420188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3E6902C-28E7-764D-8B73-94B4F8C6A057}" type="datetimeFigureOut">
              <a:rPr lang="en-US"/>
              <a:pPr>
                <a:defRPr/>
              </a:pPr>
              <a:t>10/31/2014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29EC85E-4EC2-7A40-B399-961B54C5DC25}" type="slidenum">
              <a:rPr lang="en-US"/>
              <a:pPr>
                <a:defRPr/>
              </a:pPr>
              <a:t>‹#›</a:t>
            </a:fld>
            <a:endParaRPr lang="en-US"/>
          </a:p>
        </p:txBody>
      </p:sp>
    </p:spTree>
    <p:extLst>
      <p:ext uri="{BB962C8B-B14F-4D97-AF65-F5344CB8AC3E}">
        <p14:creationId xmlns:p14="http://schemas.microsoft.com/office/powerpoint/2010/main" val="1206447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91CA7A6-C2B5-5244-9871-F9EE8B12C52A}" type="datetimeFigureOut">
              <a:rPr lang="en-US"/>
              <a:pPr>
                <a:defRPr/>
              </a:pPr>
              <a:t>10/31/2014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51AEB4-2F83-2F48-9DD9-9050841F4CC5}" type="slidenum">
              <a:rPr lang="en-US"/>
              <a:pPr>
                <a:defRPr/>
              </a:pPr>
              <a:t>‹#›</a:t>
            </a:fld>
            <a:endParaRPr lang="en-US"/>
          </a:p>
        </p:txBody>
      </p:sp>
    </p:spTree>
    <p:extLst>
      <p:ext uri="{BB962C8B-B14F-4D97-AF65-F5344CB8AC3E}">
        <p14:creationId xmlns:p14="http://schemas.microsoft.com/office/powerpoint/2010/main" val="2258931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AB5E9A9-B5EC-284A-82F6-BF8EC702775B}" type="datetimeFigureOut">
              <a:rPr lang="en-US"/>
              <a:pPr>
                <a:defRPr/>
              </a:pPr>
              <a:t>10/31/2014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38B6278-D73C-9045-BF0D-33301A045142}" type="slidenum">
              <a:rPr lang="en-US"/>
              <a:pPr>
                <a:defRPr/>
              </a:pPr>
              <a:t>‹#›</a:t>
            </a:fld>
            <a:endParaRPr lang="en-US"/>
          </a:p>
        </p:txBody>
      </p:sp>
    </p:spTree>
    <p:extLst>
      <p:ext uri="{BB962C8B-B14F-4D97-AF65-F5344CB8AC3E}">
        <p14:creationId xmlns:p14="http://schemas.microsoft.com/office/powerpoint/2010/main" val="100192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AEADBC7-A572-8A46-B5CE-87B4F1D0C8EB}" type="datetimeFigureOut">
              <a:rPr lang="en-US"/>
              <a:pPr>
                <a:defRPr/>
              </a:pPr>
              <a:t>10/31/2014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74BE3E-FC7C-5042-AA41-7E955CD1CF10}" type="slidenum">
              <a:rPr lang="en-US"/>
              <a:pPr>
                <a:defRPr/>
              </a:pPr>
              <a:t>‹#›</a:t>
            </a:fld>
            <a:endParaRPr lang="en-US"/>
          </a:p>
        </p:txBody>
      </p:sp>
    </p:spTree>
    <p:extLst>
      <p:ext uri="{BB962C8B-B14F-4D97-AF65-F5344CB8AC3E}">
        <p14:creationId xmlns:p14="http://schemas.microsoft.com/office/powerpoint/2010/main" val="827782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8B00D56-4EA8-054D-B931-60A9C841127B}" type="datetimeFigureOut">
              <a:rPr lang="en-US"/>
              <a:pPr>
                <a:defRPr/>
              </a:pPr>
              <a:t>10/31/2014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A1E02AF-5916-A449-AB56-148F5A3E6D40}" type="slidenum">
              <a:rPr lang="en-US"/>
              <a:pPr>
                <a:defRPr/>
              </a:pPr>
              <a:t>‹#›</a:t>
            </a:fld>
            <a:endParaRPr lang="en-US"/>
          </a:p>
        </p:txBody>
      </p:sp>
    </p:spTree>
    <p:extLst>
      <p:ext uri="{BB962C8B-B14F-4D97-AF65-F5344CB8AC3E}">
        <p14:creationId xmlns:p14="http://schemas.microsoft.com/office/powerpoint/2010/main" val="1979635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F44705F-EDDF-CA43-B25A-9F7BCEADB367}" type="datetimeFigureOut">
              <a:rPr lang="en-US"/>
              <a:pPr>
                <a:defRPr/>
              </a:pPr>
              <a:t>10/31/2014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A9020EF-D91F-6E40-AE25-45F543995617}" type="slidenum">
              <a:rPr lang="en-US"/>
              <a:pPr>
                <a:defRPr/>
              </a:pPr>
              <a:t>‹#›</a:t>
            </a:fld>
            <a:endParaRPr lang="en-US"/>
          </a:p>
        </p:txBody>
      </p:sp>
    </p:spTree>
    <p:extLst>
      <p:ext uri="{BB962C8B-B14F-4D97-AF65-F5344CB8AC3E}">
        <p14:creationId xmlns:p14="http://schemas.microsoft.com/office/powerpoint/2010/main" val="436785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4855BA5-FC45-B544-8CF9-951E9DA1BBA3}" type="datetimeFigureOut">
              <a:rPr lang="en-US"/>
              <a:pPr>
                <a:defRPr/>
              </a:pPr>
              <a:t>10/31/2014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11957BE-219D-B943-831B-33A8B56E00FA}" type="slidenum">
              <a:rPr lang="en-US"/>
              <a:pPr>
                <a:defRPr/>
              </a:pPr>
              <a:t>‹#›</a:t>
            </a:fld>
            <a:endParaRPr lang="en-US"/>
          </a:p>
        </p:txBody>
      </p:sp>
    </p:spTree>
    <p:extLst>
      <p:ext uri="{BB962C8B-B14F-4D97-AF65-F5344CB8AC3E}">
        <p14:creationId xmlns:p14="http://schemas.microsoft.com/office/powerpoint/2010/main" val="2178981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20A3217-22DE-124F-BD92-584E8685664D}" type="datetimeFigureOut">
              <a:rPr lang="en-US"/>
              <a:pPr>
                <a:defRPr/>
              </a:pPr>
              <a:t>10/31/2014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22E691A-F567-7548-BC6D-DE172CD4660A}" type="slidenum">
              <a:rPr lang="en-US"/>
              <a:pPr>
                <a:defRPr/>
              </a:pPr>
              <a:t>‹#›</a:t>
            </a:fld>
            <a:endParaRPr lang="en-US"/>
          </a:p>
        </p:txBody>
      </p:sp>
    </p:spTree>
    <p:extLst>
      <p:ext uri="{BB962C8B-B14F-4D97-AF65-F5344CB8AC3E}">
        <p14:creationId xmlns:p14="http://schemas.microsoft.com/office/powerpoint/2010/main" val="1421782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F6EC397-4893-6A4A-BFCE-B87C9A4873FC}" type="datetimeFigureOut">
              <a:rPr lang="en-US"/>
              <a:pPr>
                <a:defRPr/>
              </a:pPr>
              <a:t>10/31/2014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8D8D64E-F8C1-6C42-BE66-4F3C8D85586E}" type="slidenum">
              <a:rPr lang="en-US"/>
              <a:pPr>
                <a:defRPr/>
              </a:pPr>
              <a:t>‹#›</a:t>
            </a:fld>
            <a:endParaRPr lang="en-US"/>
          </a:p>
        </p:txBody>
      </p:sp>
    </p:spTree>
    <p:extLst>
      <p:ext uri="{BB962C8B-B14F-4D97-AF65-F5344CB8AC3E}">
        <p14:creationId xmlns:p14="http://schemas.microsoft.com/office/powerpoint/2010/main" val="958583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0A41AECC-E250-6342-A690-4DA1B0DE86A3}" type="datetimeFigureOut">
              <a:rPr lang="en-US"/>
              <a:pPr>
                <a:defRPr/>
              </a:pPr>
              <a:t>10/31/2014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8FF1CE4A-B4C7-714D-9DA1-F7B4C447AE6C}" type="slidenum">
              <a:rPr lang="en-US"/>
              <a:pPr>
                <a:defRPr/>
              </a:pPr>
              <a:t>‹#›</a:t>
            </a:fld>
            <a:endParaRPr lang="en-US"/>
          </a:p>
        </p:txBody>
      </p:sp>
      <p:pic>
        <p:nvPicPr>
          <p:cNvPr id="1031" name="Picture 6" descr="top banner-grey-3.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physicsworld.com/cws/pwapp" TargetMode="External"/><Relationship Id="rId2" Type="http://schemas.openxmlformats.org/officeDocument/2006/relationships/hyperlink" Target="http://iopscience.iop.org/books" TargetMode="External"/><Relationship Id="rId1" Type="http://schemas.openxmlformats.org/officeDocument/2006/relationships/slideLayout" Target="../slideLayouts/slideLayout2.xml"/><Relationship Id="rId5" Type="http://schemas.openxmlformats.org/officeDocument/2006/relationships/hyperlink" Target="mailto:colin.adcock@iop.org" TargetMode="External"/><Relationship Id="rId4" Type="http://schemas.openxmlformats.org/officeDocument/2006/relationships/hyperlink" Target="http://iopscience.iop.org/jphys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2" descr="opening slide-grey-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7"/>
          <p:cNvSpPr>
            <a:spLocks noChangeArrowheads="1"/>
          </p:cNvSpPr>
          <p:nvPr/>
        </p:nvSpPr>
        <p:spPr bwMode="auto">
          <a:xfrm>
            <a:off x="420686" y="4130675"/>
            <a:ext cx="8511165" cy="2274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square" lIns="90488" tIns="44450" rIns="90488" bIns="44450">
            <a:spAutoFit/>
          </a:bodyPr>
          <a:lstStyle/>
          <a:p>
            <a:pPr defTabSz="762000" fontAlgn="auto">
              <a:spcBef>
                <a:spcPts val="0"/>
              </a:spcBef>
              <a:spcAft>
                <a:spcPts val="0"/>
              </a:spcAft>
              <a:defRPr/>
            </a:pPr>
            <a:r>
              <a:rPr lang="en-GB" sz="3000" b="1" dirty="0" smtClean="0">
                <a:latin typeface="+mj-lt"/>
                <a:cs typeface="Calibri"/>
              </a:rPr>
              <a:t>The future of the Review of Particle Physics</a:t>
            </a:r>
            <a:endParaRPr lang="en-GB" sz="3000" b="1" dirty="0">
              <a:latin typeface="+mj-lt"/>
              <a:cs typeface="Calibri"/>
            </a:endParaRPr>
          </a:p>
          <a:p>
            <a:pPr defTabSz="762000" fontAlgn="auto">
              <a:spcBef>
                <a:spcPts val="0"/>
              </a:spcBef>
              <a:spcAft>
                <a:spcPts val="0"/>
              </a:spcAft>
              <a:defRPr/>
            </a:pPr>
            <a:r>
              <a:rPr lang="en-GB" sz="2800" dirty="0" smtClean="0">
                <a:latin typeface="+mj-lt"/>
                <a:cs typeface="Calibri Light"/>
              </a:rPr>
              <a:t>Colin Adcock (colin.adcock@iop.org)</a:t>
            </a:r>
          </a:p>
          <a:p>
            <a:pPr defTabSz="762000" fontAlgn="auto">
              <a:spcBef>
                <a:spcPts val="0"/>
              </a:spcBef>
              <a:spcAft>
                <a:spcPts val="0"/>
              </a:spcAft>
              <a:defRPr/>
            </a:pPr>
            <a:r>
              <a:rPr lang="en-GB" sz="2800" i="1" dirty="0">
                <a:cs typeface="Calibri Light"/>
              </a:rPr>
              <a:t>Journal of Physics G: Nuclear and Particle Physics</a:t>
            </a:r>
          </a:p>
          <a:p>
            <a:pPr defTabSz="762000" fontAlgn="auto">
              <a:spcBef>
                <a:spcPts val="0"/>
              </a:spcBef>
              <a:spcAft>
                <a:spcPts val="0"/>
              </a:spcAft>
              <a:defRPr/>
            </a:pPr>
            <a:r>
              <a:rPr lang="en-GB" b="1" dirty="0" smtClean="0">
                <a:latin typeface="+mj-lt"/>
                <a:cs typeface="+mn-cs"/>
              </a:rPr>
              <a:t>Publisher of the 2006 and 2010 Review of Particle Physics</a:t>
            </a:r>
          </a:p>
          <a:p>
            <a:pPr defTabSz="762000" fontAlgn="auto">
              <a:spcBef>
                <a:spcPts val="0"/>
              </a:spcBef>
              <a:spcAft>
                <a:spcPts val="0"/>
              </a:spcAft>
              <a:defRPr/>
            </a:pPr>
            <a:endParaRPr lang="en-GB" dirty="0">
              <a:latin typeface="+mj-lt"/>
              <a:cs typeface="+mn-cs"/>
            </a:endParaRPr>
          </a:p>
          <a:p>
            <a:pPr defTabSz="762000" fontAlgn="auto">
              <a:spcBef>
                <a:spcPts val="0"/>
              </a:spcBef>
              <a:spcAft>
                <a:spcPts val="0"/>
              </a:spcAft>
              <a:defRPr/>
            </a:pPr>
            <a:r>
              <a:rPr lang="en-GB" sz="2000" dirty="0" smtClean="0">
                <a:latin typeface="+mj-lt"/>
                <a:cs typeface="+mn-cs"/>
              </a:rPr>
              <a:t>6 November, 2014</a:t>
            </a:r>
            <a:endParaRPr lang="en-GB" sz="2000" dirty="0">
              <a:latin typeface="+mj-lt"/>
              <a:cs typeface="+mn-cs"/>
            </a:endParaRPr>
          </a:p>
        </p:txBody>
      </p:sp>
      <p:pic>
        <p:nvPicPr>
          <p:cNvPr id="1026" name="Picture 2" descr="http://cms.iopscience.iop.org/alfresco/d/d/workspace/SpacesStore/738bc5c7-0b17-11e3-a753-116b8c294dca/JPG%20cover.JPG?guest=tru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2473" y="345930"/>
            <a:ext cx="2309378" cy="370504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1" name="Rectangle 6"/>
          <p:cNvSpPr txBox="1">
            <a:spLocks noChangeArrowheads="1"/>
          </p:cNvSpPr>
          <p:nvPr/>
        </p:nvSpPr>
        <p:spPr bwMode="auto">
          <a:xfrm>
            <a:off x="273050" y="1196975"/>
            <a:ext cx="79438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SzPct val="100000"/>
              <a:buFont typeface="Arial" charset="0"/>
              <a:buNone/>
            </a:pPr>
            <a:r>
              <a:rPr lang="en-GB" sz="2200" b="1" dirty="0" smtClean="0">
                <a:solidFill>
                  <a:srgbClr val="B70F20"/>
                </a:solidFill>
                <a:cs typeface="Arial" charset="0"/>
              </a:rPr>
              <a:t>An illustration of the cost of the RPP &amp; PPB</a:t>
            </a:r>
            <a:endParaRPr lang="en-GB" sz="2200" b="1" dirty="0">
              <a:solidFill>
                <a:srgbClr val="B70F20"/>
              </a:solidFill>
              <a:cs typeface="Arial" charset="0"/>
            </a:endParaRPr>
          </a:p>
        </p:txBody>
      </p:sp>
      <p:graphicFrame>
        <p:nvGraphicFramePr>
          <p:cNvPr id="4" name="Chart 3"/>
          <p:cNvGraphicFramePr>
            <a:graphicFrameLocks/>
          </p:cNvGraphicFramePr>
          <p:nvPr>
            <p:extLst>
              <p:ext uri="{D42A27DB-BD31-4B8C-83A1-F6EECF244321}">
                <p14:modId xmlns:p14="http://schemas.microsoft.com/office/powerpoint/2010/main" val="1787670210"/>
              </p:ext>
            </p:extLst>
          </p:nvPr>
        </p:nvGraphicFramePr>
        <p:xfrm>
          <a:off x="519859" y="1763248"/>
          <a:ext cx="7398242" cy="3833684"/>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Straight Arrow Connector 4"/>
          <p:cNvCxnSpPr/>
          <p:nvPr/>
        </p:nvCxnSpPr>
        <p:spPr>
          <a:xfrm>
            <a:off x="672934" y="4754644"/>
            <a:ext cx="6469766" cy="0"/>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7142700" y="4493034"/>
            <a:ext cx="1074200" cy="523220"/>
          </a:xfrm>
          <a:prstGeom prst="rect">
            <a:avLst/>
          </a:prstGeom>
          <a:noFill/>
        </p:spPr>
        <p:txBody>
          <a:bodyPr wrap="square" rtlCol="0">
            <a:spAutoFit/>
          </a:bodyPr>
          <a:lstStyle/>
          <a:p>
            <a:r>
              <a:rPr lang="en-GB" sz="1400" b="1" dirty="0" smtClean="0">
                <a:solidFill>
                  <a:schemeClr val="accent1"/>
                </a:solidFill>
              </a:rPr>
              <a:t>PDG Budget (2014)</a:t>
            </a:r>
            <a:endParaRPr lang="en-GB" sz="1400" b="1" dirty="0">
              <a:solidFill>
                <a:schemeClr val="accent1"/>
              </a:solidFill>
            </a:endParaRPr>
          </a:p>
        </p:txBody>
      </p:sp>
      <p:sp>
        <p:nvSpPr>
          <p:cNvPr id="8" name="Rectangle 6"/>
          <p:cNvSpPr txBox="1">
            <a:spLocks noChangeArrowheads="1"/>
          </p:cNvSpPr>
          <p:nvPr/>
        </p:nvSpPr>
        <p:spPr bwMode="auto">
          <a:xfrm>
            <a:off x="158421" y="5678740"/>
            <a:ext cx="8724322" cy="10017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spcAft>
                <a:spcPts val="0"/>
              </a:spcAft>
              <a:buClr>
                <a:srgbClr val="C20D20"/>
              </a:buClr>
              <a:buSzPct val="100000"/>
              <a:buNone/>
              <a:defRPr/>
            </a:pPr>
            <a:r>
              <a:rPr lang="en-GB" sz="1800" dirty="0" smtClean="0">
                <a:ea typeface="ＭＳ Ｐゴシック" charset="-128"/>
                <a:cs typeface="Arial"/>
              </a:rPr>
              <a:t>Figure: Approximate cost of the RPP &amp; PPB</a:t>
            </a:r>
          </a:p>
          <a:p>
            <a:pPr marL="0" indent="0" fontAlgn="auto">
              <a:spcAft>
                <a:spcPts val="0"/>
              </a:spcAft>
              <a:buClr>
                <a:srgbClr val="C20D20"/>
              </a:buClr>
              <a:buSzPct val="100000"/>
              <a:buNone/>
              <a:defRPr/>
            </a:pPr>
            <a:r>
              <a:rPr lang="en-GB" sz="1800" dirty="0" smtClean="0">
                <a:ea typeface="ＭＳ Ｐゴシック" charset="-128"/>
                <a:cs typeface="Arial"/>
              </a:rPr>
              <a:t>Online cost includes full production service from IOP with typesetting of the full ~1650 page RPP. Other data includes print &amp; delivery as per previous years.</a:t>
            </a:r>
          </a:p>
        </p:txBody>
      </p:sp>
    </p:spTree>
    <p:extLst>
      <p:ext uri="{BB962C8B-B14F-4D97-AF65-F5344CB8AC3E}">
        <p14:creationId xmlns:p14="http://schemas.microsoft.com/office/powerpoint/2010/main" val="34925849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txBox="1">
            <a:spLocks noChangeArrowheads="1"/>
          </p:cNvSpPr>
          <p:nvPr/>
        </p:nvSpPr>
        <p:spPr bwMode="auto">
          <a:xfrm>
            <a:off x="273050" y="1196975"/>
            <a:ext cx="79438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SzPct val="100000"/>
              <a:buFont typeface="Arial" charset="0"/>
              <a:buNone/>
            </a:pPr>
            <a:r>
              <a:rPr lang="en-GB" sz="2200" b="1" dirty="0" smtClean="0">
                <a:solidFill>
                  <a:srgbClr val="B70F20"/>
                </a:solidFill>
                <a:cs typeface="Arial" charset="0"/>
              </a:rPr>
              <a:t>Why discuss this?</a:t>
            </a:r>
            <a:endParaRPr lang="en-GB" sz="2200" b="1" dirty="0">
              <a:solidFill>
                <a:srgbClr val="B70F20"/>
              </a:solidFill>
              <a:cs typeface="Arial" charset="0"/>
            </a:endParaRPr>
          </a:p>
        </p:txBody>
      </p:sp>
      <p:sp>
        <p:nvSpPr>
          <p:cNvPr id="4" name="Rectangle 6"/>
          <p:cNvSpPr txBox="1">
            <a:spLocks noChangeArrowheads="1"/>
          </p:cNvSpPr>
          <p:nvPr/>
        </p:nvSpPr>
        <p:spPr bwMode="auto">
          <a:xfrm>
            <a:off x="273049" y="1782761"/>
            <a:ext cx="8728907" cy="483110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spcAft>
                <a:spcPts val="0"/>
              </a:spcAft>
              <a:buClr>
                <a:srgbClr val="C20D20"/>
              </a:buClr>
              <a:buSzPct val="100000"/>
              <a:buNone/>
              <a:defRPr/>
            </a:pPr>
            <a:r>
              <a:rPr lang="en-GB" sz="2200" dirty="0" smtClean="0">
                <a:ea typeface="ＭＳ Ｐゴシック" charset="-128"/>
                <a:cs typeface="Arial"/>
              </a:rPr>
              <a:t>The RPP &amp; PPB are a critical publication for particle physicists everywhere.</a:t>
            </a:r>
          </a:p>
          <a:p>
            <a:pPr marL="0" indent="0" fontAlgn="auto">
              <a:spcAft>
                <a:spcPts val="0"/>
              </a:spcAft>
              <a:buClr>
                <a:srgbClr val="C20D20"/>
              </a:buClr>
              <a:buSzPct val="100000"/>
              <a:buNone/>
              <a:defRPr/>
            </a:pPr>
            <a:endParaRPr lang="en-GB" sz="2200" dirty="0" smtClean="0">
              <a:ea typeface="ＭＳ Ｐゴシック" charset="-128"/>
              <a:cs typeface="Arial"/>
            </a:endParaRPr>
          </a:p>
          <a:p>
            <a:pPr marL="0" indent="0" fontAlgn="auto">
              <a:spcAft>
                <a:spcPts val="0"/>
              </a:spcAft>
              <a:buClr>
                <a:srgbClr val="C20D20"/>
              </a:buClr>
              <a:buSzPct val="100000"/>
              <a:buNone/>
              <a:defRPr/>
            </a:pPr>
            <a:r>
              <a:rPr lang="en-GB" sz="2200" dirty="0" smtClean="0">
                <a:ea typeface="ＭＳ Ｐゴシック" charset="-128"/>
                <a:cs typeface="Arial"/>
              </a:rPr>
              <a:t>These are highly valued products, so why consider change?</a:t>
            </a:r>
          </a:p>
          <a:p>
            <a:pPr lvl="1" fontAlgn="auto">
              <a:spcAft>
                <a:spcPts val="0"/>
              </a:spcAft>
              <a:buClr>
                <a:srgbClr val="C20D20"/>
              </a:buClr>
              <a:buSzPct val="100000"/>
              <a:buFont typeface="Arial" panose="020B0604020202020204" pitchFamily="34" charset="0"/>
              <a:buChar char="•"/>
              <a:defRPr/>
            </a:pPr>
            <a:r>
              <a:rPr lang="en-GB" sz="2000" dirty="0" smtClean="0">
                <a:ea typeface="ＭＳ Ｐゴシック" charset="-128"/>
                <a:cs typeface="Arial"/>
              </a:rPr>
              <a:t>Publishing technology </a:t>
            </a:r>
            <a:r>
              <a:rPr lang="en-GB" sz="2000" dirty="0">
                <a:ea typeface="ＭＳ Ｐゴシック" charset="-128"/>
                <a:cs typeface="Arial"/>
              </a:rPr>
              <a:t>is </a:t>
            </a:r>
            <a:r>
              <a:rPr lang="en-GB" sz="2000" dirty="0" smtClean="0">
                <a:ea typeface="ＭＳ Ｐゴシック" charset="-128"/>
                <a:cs typeface="Arial"/>
              </a:rPr>
              <a:t>changing</a:t>
            </a:r>
            <a:r>
              <a:rPr lang="en-GB" sz="2000" dirty="0">
                <a:ea typeface="ＭＳ Ｐゴシック" charset="-128"/>
                <a:cs typeface="Arial"/>
              </a:rPr>
              <a:t> </a:t>
            </a:r>
            <a:r>
              <a:rPr lang="en-GB" sz="2000" dirty="0" smtClean="0">
                <a:ea typeface="ＭＳ Ｐゴシック" charset="-128"/>
                <a:cs typeface="Arial"/>
              </a:rPr>
              <a:t>and improving</a:t>
            </a:r>
            <a:endParaRPr lang="en-GB" sz="2000" dirty="0">
              <a:ea typeface="ＭＳ Ｐゴシック" charset="-128"/>
              <a:cs typeface="Arial"/>
            </a:endParaRPr>
          </a:p>
          <a:p>
            <a:pPr lvl="1" fontAlgn="auto">
              <a:spcAft>
                <a:spcPts val="0"/>
              </a:spcAft>
              <a:buClr>
                <a:srgbClr val="C20D20"/>
              </a:buClr>
              <a:buSzPct val="100000"/>
              <a:buFont typeface="Arial" panose="020B0604020202020204" pitchFamily="34" charset="0"/>
              <a:buChar char="•"/>
              <a:defRPr/>
            </a:pPr>
            <a:r>
              <a:rPr lang="en-GB" sz="2000" dirty="0" smtClean="0">
                <a:ea typeface="ＭＳ Ｐゴシック" charset="-128"/>
                <a:cs typeface="Arial"/>
              </a:rPr>
              <a:t>The RPP is growing every year</a:t>
            </a:r>
          </a:p>
          <a:p>
            <a:pPr lvl="1" fontAlgn="auto">
              <a:spcAft>
                <a:spcPts val="0"/>
              </a:spcAft>
              <a:buClr>
                <a:srgbClr val="C20D20"/>
              </a:buClr>
              <a:buSzPct val="100000"/>
              <a:buFont typeface="Arial" panose="020B0604020202020204" pitchFamily="34" charset="0"/>
              <a:buChar char="•"/>
              <a:defRPr/>
            </a:pPr>
            <a:r>
              <a:rPr lang="en-GB" sz="2000" dirty="0" smtClean="0">
                <a:ea typeface="ＭＳ Ｐゴシック" charset="-128"/>
                <a:cs typeface="Arial"/>
              </a:rPr>
              <a:t>Usage habits are shifting to online and mobile</a:t>
            </a:r>
          </a:p>
          <a:p>
            <a:pPr lvl="1" fontAlgn="auto">
              <a:spcAft>
                <a:spcPts val="0"/>
              </a:spcAft>
              <a:buClr>
                <a:srgbClr val="C20D20"/>
              </a:buClr>
              <a:buSzPct val="100000"/>
              <a:buFont typeface="Arial" panose="020B0604020202020204" pitchFamily="34" charset="0"/>
              <a:buChar char="•"/>
              <a:defRPr/>
            </a:pPr>
            <a:r>
              <a:rPr lang="en-GB" sz="2000" dirty="0">
                <a:ea typeface="ＭＳ Ｐゴシック" charset="-128"/>
                <a:cs typeface="Arial"/>
              </a:rPr>
              <a:t>Costs are increasing for print and </a:t>
            </a:r>
            <a:r>
              <a:rPr lang="en-GB" sz="2000" dirty="0" smtClean="0">
                <a:ea typeface="ＭＳ Ｐゴシック" charset="-128"/>
                <a:cs typeface="Arial"/>
              </a:rPr>
              <a:t>distribution</a:t>
            </a:r>
          </a:p>
          <a:p>
            <a:pPr marL="457200" lvl="1" indent="0" fontAlgn="auto">
              <a:spcAft>
                <a:spcPts val="0"/>
              </a:spcAft>
              <a:buClr>
                <a:srgbClr val="C20D20"/>
              </a:buClr>
              <a:buSzPct val="100000"/>
              <a:buNone/>
              <a:defRPr/>
            </a:pPr>
            <a:endParaRPr lang="en-GB" sz="1800" b="1" dirty="0" smtClean="0">
              <a:ea typeface="ＭＳ Ｐゴシック" charset="-128"/>
              <a:cs typeface="Arial"/>
            </a:endParaRPr>
          </a:p>
          <a:p>
            <a:pPr marL="457200" lvl="1" indent="0" fontAlgn="auto">
              <a:spcAft>
                <a:spcPts val="0"/>
              </a:spcAft>
              <a:buClr>
                <a:srgbClr val="C20D20"/>
              </a:buClr>
              <a:buSzPct val="100000"/>
              <a:buNone/>
              <a:defRPr/>
            </a:pPr>
            <a:r>
              <a:rPr lang="en-GB" sz="1800" b="1" dirty="0" smtClean="0">
                <a:ea typeface="ＭＳ Ｐゴシック" charset="-128"/>
                <a:cs typeface="Arial"/>
              </a:rPr>
              <a:t>But crucially:</a:t>
            </a:r>
          </a:p>
          <a:p>
            <a:pPr marL="0" lvl="1" indent="0" fontAlgn="auto">
              <a:spcBef>
                <a:spcPts val="1200"/>
              </a:spcBef>
              <a:spcAft>
                <a:spcPts val="0"/>
              </a:spcAft>
              <a:buClr>
                <a:srgbClr val="C20D20"/>
              </a:buClr>
              <a:buSzPct val="100000"/>
              <a:buNone/>
              <a:defRPr/>
            </a:pPr>
            <a:r>
              <a:rPr lang="en-GB" sz="2000" b="1" dirty="0" smtClean="0">
                <a:solidFill>
                  <a:srgbClr val="C00000"/>
                </a:solidFill>
                <a:ea typeface="ＭＳ Ｐゴシック" charset="-128"/>
                <a:cs typeface="Arial"/>
              </a:rPr>
              <a:t>New technology allows us to improve the RPP &amp; PPB for the PDG and its users.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bwMode="auto">
          <a:xfrm>
            <a:off x="273049" y="1782762"/>
            <a:ext cx="8533599" cy="498202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spcAft>
                <a:spcPts val="0"/>
              </a:spcAft>
              <a:buClr>
                <a:srgbClr val="C20D20"/>
              </a:buClr>
              <a:buSzPct val="100000"/>
              <a:buNone/>
              <a:defRPr/>
            </a:pPr>
            <a:r>
              <a:rPr lang="en-GB" sz="2200" dirty="0" smtClean="0">
                <a:ea typeface="ＭＳ Ｐゴシック" charset="-128"/>
                <a:cs typeface="Arial"/>
              </a:rPr>
              <a:t>We will work with the PDG for a part digital and part print solution for 2016 and beyond. </a:t>
            </a:r>
            <a:endParaRPr lang="en-GB" sz="2200" dirty="0">
              <a:ea typeface="ＭＳ Ｐゴシック" charset="-128"/>
              <a:cs typeface="Arial"/>
            </a:endParaRPr>
          </a:p>
          <a:p>
            <a:pPr marL="0" indent="0" fontAlgn="auto">
              <a:spcAft>
                <a:spcPts val="0"/>
              </a:spcAft>
              <a:buClr>
                <a:srgbClr val="C20D20"/>
              </a:buClr>
              <a:buSzPct val="100000"/>
              <a:buNone/>
              <a:defRPr/>
            </a:pPr>
            <a:endParaRPr lang="en-GB" sz="1600" dirty="0" smtClean="0">
              <a:ea typeface="ＭＳ Ｐゴシック" charset="-128"/>
              <a:cs typeface="Arial"/>
            </a:endParaRPr>
          </a:p>
          <a:p>
            <a:pPr marL="0" indent="0" fontAlgn="auto">
              <a:spcAft>
                <a:spcPts val="0"/>
              </a:spcAft>
              <a:buClr>
                <a:srgbClr val="C20D20"/>
              </a:buClr>
              <a:buSzPct val="100000"/>
              <a:buNone/>
              <a:defRPr/>
            </a:pPr>
            <a:r>
              <a:rPr lang="en-GB" sz="1800" dirty="0" smtClean="0">
                <a:ea typeface="ＭＳ Ｐゴシック" charset="-128"/>
                <a:cs typeface="Arial"/>
              </a:rPr>
              <a:t>We propose:</a:t>
            </a:r>
          </a:p>
          <a:p>
            <a:pPr marL="0" indent="0" fontAlgn="auto">
              <a:spcAft>
                <a:spcPts val="0"/>
              </a:spcAft>
              <a:buClr>
                <a:srgbClr val="C20D20"/>
              </a:buClr>
              <a:buSzPct val="100000"/>
              <a:buNone/>
              <a:defRPr/>
            </a:pPr>
            <a:endParaRPr lang="en-GB" sz="1800" dirty="0">
              <a:ea typeface="ＭＳ Ｐゴシック" charset="-128"/>
              <a:cs typeface="Arial"/>
            </a:endParaRPr>
          </a:p>
          <a:p>
            <a:pPr lvl="1" fontAlgn="auto">
              <a:spcAft>
                <a:spcPts val="0"/>
              </a:spcAft>
              <a:buClr>
                <a:srgbClr val="C20D20"/>
              </a:buClr>
              <a:buSzPct val="100000"/>
              <a:buFont typeface="Lucida Grande"/>
              <a:buChar char="●"/>
              <a:defRPr/>
            </a:pPr>
            <a:r>
              <a:rPr lang="en-GB" sz="2200" dirty="0" smtClean="0">
                <a:ea typeface="ＭＳ Ｐゴシック" charset="-128"/>
                <a:cs typeface="Arial"/>
              </a:rPr>
              <a:t>An online-first RPP with state-of-the-art digital production</a:t>
            </a:r>
          </a:p>
          <a:p>
            <a:pPr lvl="1" fontAlgn="auto">
              <a:spcAft>
                <a:spcPts val="0"/>
              </a:spcAft>
              <a:buClr>
                <a:srgbClr val="C20D20"/>
              </a:buClr>
              <a:buSzPct val="100000"/>
              <a:buFont typeface="Lucida Grande"/>
              <a:buChar char="●"/>
              <a:defRPr/>
            </a:pPr>
            <a:r>
              <a:rPr lang="en-GB" sz="2200" dirty="0" smtClean="0">
                <a:ea typeface="ＭＳ Ｐゴシック" charset="-128"/>
                <a:cs typeface="Arial"/>
              </a:rPr>
              <a:t>To bring the PPB online, whilst retaining print</a:t>
            </a:r>
          </a:p>
          <a:p>
            <a:pPr lvl="1" fontAlgn="auto">
              <a:spcAft>
                <a:spcPts val="0"/>
              </a:spcAft>
              <a:buClr>
                <a:srgbClr val="C20D20"/>
              </a:buClr>
              <a:buSzPct val="100000"/>
              <a:buFont typeface="Lucida Grande"/>
              <a:buChar char="●"/>
              <a:defRPr/>
            </a:pPr>
            <a:endParaRPr lang="en-GB" sz="1800" dirty="0" smtClean="0">
              <a:ea typeface="ＭＳ Ｐゴシック" charset="-128"/>
              <a:cs typeface="Arial"/>
            </a:endParaRPr>
          </a:p>
          <a:p>
            <a:pPr marL="57150" indent="0" fontAlgn="auto">
              <a:spcAft>
                <a:spcPts val="0"/>
              </a:spcAft>
              <a:buClr>
                <a:srgbClr val="C20D20"/>
              </a:buClr>
              <a:buSzPct val="100000"/>
              <a:buNone/>
              <a:defRPr/>
            </a:pPr>
            <a:r>
              <a:rPr lang="en-GB" sz="1800" dirty="0" smtClean="0">
                <a:ea typeface="ＭＳ Ｐゴシック" charset="-128"/>
                <a:cs typeface="Arial"/>
              </a:rPr>
              <a:t>This will:</a:t>
            </a:r>
          </a:p>
          <a:p>
            <a:pPr marL="57150" indent="0" fontAlgn="auto">
              <a:spcAft>
                <a:spcPts val="0"/>
              </a:spcAft>
              <a:buClr>
                <a:srgbClr val="C20D20"/>
              </a:buClr>
              <a:buSzPct val="100000"/>
              <a:buNone/>
              <a:defRPr/>
            </a:pPr>
            <a:endParaRPr lang="en-GB" sz="1600" dirty="0" smtClean="0">
              <a:ea typeface="ＭＳ Ｐゴシック" charset="-128"/>
              <a:cs typeface="Arial"/>
            </a:endParaRPr>
          </a:p>
          <a:p>
            <a:pPr lvl="1" fontAlgn="auto">
              <a:spcAft>
                <a:spcPts val="0"/>
              </a:spcAft>
              <a:buClr>
                <a:srgbClr val="C20D20"/>
              </a:buClr>
              <a:buSzPct val="100000"/>
              <a:buFont typeface="Lucida Grande"/>
              <a:buChar char="●"/>
              <a:defRPr/>
            </a:pPr>
            <a:r>
              <a:rPr lang="en-GB" sz="2200" dirty="0" smtClean="0">
                <a:ea typeface="ＭＳ Ｐゴシック" charset="-128"/>
                <a:cs typeface="Arial"/>
              </a:rPr>
              <a:t>Provide superior online usability over all previous editions</a:t>
            </a:r>
          </a:p>
          <a:p>
            <a:pPr lvl="1" fontAlgn="auto">
              <a:spcAft>
                <a:spcPts val="0"/>
              </a:spcAft>
              <a:buClr>
                <a:srgbClr val="C20D20"/>
              </a:buClr>
              <a:buSzPct val="100000"/>
              <a:buFont typeface="Lucida Grande"/>
              <a:buChar char="●"/>
              <a:defRPr/>
            </a:pPr>
            <a:r>
              <a:rPr lang="en-GB" sz="2200" dirty="0" smtClean="0">
                <a:ea typeface="ＭＳ Ｐゴシック" charset="-128"/>
                <a:cs typeface="Arial"/>
              </a:rPr>
              <a:t>Save the PDG significant time and money</a:t>
            </a:r>
          </a:p>
          <a:p>
            <a:pPr lvl="1" fontAlgn="auto">
              <a:spcAft>
                <a:spcPts val="0"/>
              </a:spcAft>
              <a:buClr>
                <a:srgbClr val="C20D20"/>
              </a:buClr>
              <a:buSzPct val="100000"/>
              <a:buFont typeface="Lucida Grande"/>
              <a:buChar char="●"/>
              <a:defRPr/>
            </a:pPr>
            <a:r>
              <a:rPr lang="en-GB" sz="2200" dirty="0" smtClean="0">
                <a:ea typeface="ＭＳ Ｐゴシック" charset="-128"/>
                <a:cs typeface="Arial"/>
              </a:rPr>
              <a:t>Utilise print-on-demand where required</a:t>
            </a:r>
          </a:p>
        </p:txBody>
      </p:sp>
      <p:sp>
        <p:nvSpPr>
          <p:cNvPr id="4098" name="Rectangle 6"/>
          <p:cNvSpPr txBox="1">
            <a:spLocks noChangeArrowheads="1"/>
          </p:cNvSpPr>
          <p:nvPr/>
        </p:nvSpPr>
        <p:spPr bwMode="auto">
          <a:xfrm>
            <a:off x="273050" y="1196975"/>
            <a:ext cx="79438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indent="0" fontAlgn="auto">
              <a:spcAft>
                <a:spcPts val="0"/>
              </a:spcAft>
              <a:buClr>
                <a:srgbClr val="C20D20"/>
              </a:buClr>
              <a:buSzPct val="100000"/>
              <a:buNone/>
              <a:defRPr/>
            </a:pPr>
            <a:r>
              <a:rPr lang="en-GB" sz="2200" b="1" dirty="0" smtClean="0">
                <a:solidFill>
                  <a:srgbClr val="C00000"/>
                </a:solidFill>
                <a:ea typeface="ＭＳ Ｐゴシック" charset="-128"/>
                <a:cs typeface="Arial"/>
              </a:rPr>
              <a:t>IOP’s proposal for an online-first platform</a:t>
            </a:r>
            <a:endParaRPr lang="en-GB" sz="2200" b="1" dirty="0">
              <a:solidFill>
                <a:srgbClr val="C00000"/>
              </a:solidFill>
              <a:ea typeface="ＭＳ Ｐゴシック" charset="-128"/>
              <a:cs typeface="Arial"/>
            </a:endParaRPr>
          </a:p>
        </p:txBody>
      </p:sp>
    </p:spTree>
    <p:extLst>
      <p:ext uri="{BB962C8B-B14F-4D97-AF65-F5344CB8AC3E}">
        <p14:creationId xmlns:p14="http://schemas.microsoft.com/office/powerpoint/2010/main" val="12925373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bwMode="auto">
          <a:xfrm>
            <a:off x="273048" y="1782762"/>
            <a:ext cx="8870952" cy="499977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spcAft>
                <a:spcPts val="0"/>
              </a:spcAft>
              <a:buClr>
                <a:srgbClr val="C20D20"/>
              </a:buClr>
              <a:buSzPct val="100000"/>
              <a:buNone/>
              <a:defRPr/>
            </a:pPr>
            <a:r>
              <a:rPr lang="en-GB" sz="2200" dirty="0" smtClean="0">
                <a:ea typeface="ＭＳ Ｐゴシック" charset="-128"/>
                <a:cs typeface="Arial"/>
              </a:rPr>
              <a:t>An IOP-produced digital RPP will be a stronger RPP. We will:</a:t>
            </a:r>
          </a:p>
          <a:p>
            <a:pPr lvl="1" fontAlgn="auto">
              <a:spcAft>
                <a:spcPts val="0"/>
              </a:spcAft>
              <a:buClr>
                <a:srgbClr val="C20D20"/>
              </a:buClr>
              <a:buSzPct val="100000"/>
              <a:buFont typeface="Lucida Grande"/>
              <a:buChar char="●"/>
              <a:defRPr/>
            </a:pPr>
            <a:r>
              <a:rPr lang="en-GB" sz="2200" dirty="0" smtClean="0">
                <a:ea typeface="ＭＳ Ｐゴシック" charset="-128"/>
                <a:cs typeface="Arial"/>
              </a:rPr>
              <a:t>Save the PDG time by working with original source files</a:t>
            </a:r>
          </a:p>
          <a:p>
            <a:pPr lvl="2" fontAlgn="auto">
              <a:spcAft>
                <a:spcPts val="0"/>
              </a:spcAft>
              <a:buClr>
                <a:srgbClr val="C20D20"/>
              </a:buClr>
              <a:buSzPct val="100000"/>
              <a:buFont typeface="Lucida Grande"/>
              <a:buChar char="●"/>
              <a:defRPr/>
            </a:pPr>
            <a:r>
              <a:rPr lang="en-GB" sz="1800" dirty="0" smtClean="0">
                <a:ea typeface="ＭＳ Ｐゴシック" charset="-128"/>
                <a:cs typeface="Arial"/>
              </a:rPr>
              <a:t>We’ll perform typesetting work for you</a:t>
            </a:r>
            <a:endParaRPr lang="en-GB" sz="1400" dirty="0" smtClean="0">
              <a:ea typeface="ＭＳ Ｐゴシック" charset="-128"/>
              <a:cs typeface="Arial"/>
            </a:endParaRPr>
          </a:p>
          <a:p>
            <a:pPr lvl="1" fontAlgn="auto">
              <a:spcAft>
                <a:spcPts val="0"/>
              </a:spcAft>
              <a:buClr>
                <a:srgbClr val="C20D20"/>
              </a:buClr>
              <a:buSzPct val="100000"/>
              <a:buFont typeface="Lucida Grande"/>
              <a:buChar char="●"/>
              <a:defRPr/>
            </a:pPr>
            <a:r>
              <a:rPr lang="en-GB" sz="2200" dirty="0" smtClean="0">
                <a:ea typeface="ＭＳ Ｐゴシック" charset="-128"/>
                <a:cs typeface="Arial"/>
              </a:rPr>
              <a:t>Put no size limitations on the RPP</a:t>
            </a:r>
          </a:p>
          <a:p>
            <a:pPr lvl="2" fontAlgn="auto">
              <a:spcAft>
                <a:spcPts val="0"/>
              </a:spcAft>
              <a:buClr>
                <a:srgbClr val="C20D20"/>
              </a:buClr>
              <a:buSzPct val="100000"/>
              <a:buFont typeface="Lucida Grande"/>
              <a:buChar char="●"/>
              <a:defRPr/>
            </a:pPr>
            <a:r>
              <a:rPr lang="en-GB" sz="1800" dirty="0" smtClean="0">
                <a:ea typeface="ＭＳ Ｐゴシック" charset="-128"/>
                <a:cs typeface="Arial"/>
              </a:rPr>
              <a:t>The online publication could keep the existing format, or any new format</a:t>
            </a:r>
          </a:p>
          <a:p>
            <a:pPr lvl="1" fontAlgn="auto">
              <a:spcAft>
                <a:spcPts val="0"/>
              </a:spcAft>
              <a:buClr>
                <a:srgbClr val="C20D20"/>
              </a:buClr>
              <a:buSzPct val="100000"/>
              <a:buFont typeface="Lucida Grande"/>
              <a:buChar char="●"/>
              <a:defRPr/>
            </a:pPr>
            <a:r>
              <a:rPr lang="en-GB" sz="2200" dirty="0" smtClean="0">
                <a:ea typeface="ＭＳ Ｐゴシック" charset="-128"/>
                <a:cs typeface="Arial"/>
              </a:rPr>
              <a:t>Provide more flexibility for future editions</a:t>
            </a:r>
          </a:p>
          <a:p>
            <a:pPr lvl="2" fontAlgn="auto">
              <a:spcAft>
                <a:spcPts val="0"/>
              </a:spcAft>
              <a:buClr>
                <a:srgbClr val="C20D20"/>
              </a:buClr>
              <a:buSzPct val="100000"/>
              <a:buFont typeface="Lucida Grande"/>
              <a:buChar char="●"/>
              <a:defRPr/>
            </a:pPr>
            <a:r>
              <a:rPr lang="en-GB" sz="1800" dirty="0" smtClean="0">
                <a:ea typeface="ＭＳ Ｐゴシック" charset="-128"/>
                <a:cs typeface="Arial"/>
              </a:rPr>
              <a:t>New additions or technology can be more easily incorporated</a:t>
            </a:r>
          </a:p>
          <a:p>
            <a:pPr lvl="1" fontAlgn="auto">
              <a:spcAft>
                <a:spcPts val="0"/>
              </a:spcAft>
              <a:buClr>
                <a:srgbClr val="C20D20"/>
              </a:buClr>
              <a:buSzPct val="100000"/>
              <a:buFont typeface="Lucida Grande"/>
              <a:buChar char="●"/>
              <a:defRPr/>
            </a:pPr>
            <a:r>
              <a:rPr lang="en-GB" sz="2200" dirty="0" smtClean="0">
                <a:ea typeface="ＭＳ Ｐゴシック" charset="-128"/>
                <a:cs typeface="Arial"/>
              </a:rPr>
              <a:t>Create a product which is sustainable for the future</a:t>
            </a:r>
          </a:p>
          <a:p>
            <a:pPr lvl="2" fontAlgn="auto">
              <a:spcAft>
                <a:spcPts val="0"/>
              </a:spcAft>
              <a:buClr>
                <a:srgbClr val="C20D20"/>
              </a:buClr>
              <a:buSzPct val="100000"/>
              <a:buFont typeface="Lucida Grande"/>
              <a:buChar char="●"/>
              <a:defRPr/>
            </a:pPr>
            <a:r>
              <a:rPr lang="en-GB" sz="1800" dirty="0" smtClean="0">
                <a:ea typeface="ＭＳ Ｐゴシック" charset="-128"/>
                <a:cs typeface="Arial"/>
              </a:rPr>
              <a:t>For cost, usability and environmental impact</a:t>
            </a:r>
          </a:p>
          <a:p>
            <a:pPr lvl="1" fontAlgn="auto">
              <a:spcAft>
                <a:spcPts val="0"/>
              </a:spcAft>
              <a:buClr>
                <a:srgbClr val="C20D20"/>
              </a:buClr>
              <a:buSzPct val="100000"/>
              <a:buFont typeface="Lucida Grande"/>
              <a:buChar char="●"/>
              <a:defRPr/>
            </a:pPr>
            <a:r>
              <a:rPr lang="en-GB" sz="2200" dirty="0">
                <a:ea typeface="ＭＳ Ｐゴシック" charset="-128"/>
                <a:cs typeface="Arial"/>
              </a:rPr>
              <a:t>Professionally </a:t>
            </a:r>
            <a:r>
              <a:rPr lang="en-GB" sz="2200" dirty="0" smtClean="0">
                <a:ea typeface="ＭＳ Ｐゴシック" charset="-128"/>
                <a:cs typeface="Arial"/>
              </a:rPr>
              <a:t>produce </a:t>
            </a:r>
            <a:r>
              <a:rPr lang="en-GB" sz="2200" dirty="0">
                <a:ea typeface="ＭＳ Ｐゴシック" charset="-128"/>
                <a:cs typeface="Arial"/>
              </a:rPr>
              <a:t>articles to the highest standards in the </a:t>
            </a:r>
            <a:r>
              <a:rPr lang="en-GB" sz="2200" dirty="0" smtClean="0">
                <a:ea typeface="ＭＳ Ｐゴシック" charset="-128"/>
                <a:cs typeface="Arial"/>
              </a:rPr>
              <a:t>industry</a:t>
            </a:r>
          </a:p>
          <a:p>
            <a:pPr marL="457200" lvl="1" indent="0" fontAlgn="auto">
              <a:spcAft>
                <a:spcPts val="0"/>
              </a:spcAft>
              <a:buClr>
                <a:srgbClr val="C20D20"/>
              </a:buClr>
              <a:buSzPct val="100000"/>
              <a:buNone/>
              <a:defRPr/>
            </a:pPr>
            <a:endParaRPr lang="en-GB" sz="1800" dirty="0" smtClean="0">
              <a:ea typeface="ＭＳ Ｐゴシック" charset="-128"/>
              <a:cs typeface="Arial"/>
            </a:endParaRPr>
          </a:p>
          <a:p>
            <a:pPr marL="457200" lvl="1" indent="0" fontAlgn="auto">
              <a:spcAft>
                <a:spcPts val="0"/>
              </a:spcAft>
              <a:buClr>
                <a:srgbClr val="C20D20"/>
              </a:buClr>
              <a:buSzPct val="100000"/>
              <a:buNone/>
              <a:defRPr/>
            </a:pPr>
            <a:r>
              <a:rPr lang="en-GB" sz="2000" b="1" dirty="0" smtClean="0">
                <a:solidFill>
                  <a:srgbClr val="B70F20"/>
                </a:solidFill>
                <a:ea typeface="ＭＳ Ｐゴシック" charset="-128"/>
                <a:cs typeface="Arial"/>
              </a:rPr>
              <a:t>Plus, major usage advantages by publishing online-first….</a:t>
            </a:r>
          </a:p>
          <a:p>
            <a:pPr lvl="2" fontAlgn="auto">
              <a:spcAft>
                <a:spcPts val="0"/>
              </a:spcAft>
              <a:buClr>
                <a:srgbClr val="C20D20"/>
              </a:buClr>
              <a:buSzPct val="100000"/>
              <a:buFont typeface="Lucida Grande"/>
              <a:buChar char="●"/>
              <a:defRPr/>
            </a:pPr>
            <a:endParaRPr lang="en-GB" sz="1600" dirty="0">
              <a:ea typeface="ＭＳ Ｐゴシック" charset="-128"/>
              <a:cs typeface="Arial"/>
            </a:endParaRPr>
          </a:p>
          <a:p>
            <a:pPr marL="0" indent="0" fontAlgn="auto">
              <a:spcAft>
                <a:spcPts val="0"/>
              </a:spcAft>
              <a:buClr>
                <a:srgbClr val="C20D20"/>
              </a:buClr>
              <a:buSzPct val="100000"/>
              <a:buNone/>
              <a:defRPr/>
            </a:pPr>
            <a:endParaRPr lang="en-GB" sz="1800" dirty="0" smtClean="0">
              <a:ea typeface="ＭＳ Ｐゴシック" charset="-128"/>
              <a:cs typeface="Arial"/>
            </a:endParaRPr>
          </a:p>
        </p:txBody>
      </p:sp>
      <p:sp>
        <p:nvSpPr>
          <p:cNvPr id="4098" name="Rectangle 6"/>
          <p:cNvSpPr txBox="1">
            <a:spLocks noChangeArrowheads="1"/>
          </p:cNvSpPr>
          <p:nvPr/>
        </p:nvSpPr>
        <p:spPr bwMode="auto">
          <a:xfrm>
            <a:off x="273050" y="1196975"/>
            <a:ext cx="79438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SzPct val="100000"/>
              <a:buFont typeface="Arial" charset="0"/>
              <a:buNone/>
            </a:pPr>
            <a:r>
              <a:rPr lang="en-GB" sz="2200" b="1" dirty="0" smtClean="0">
                <a:solidFill>
                  <a:srgbClr val="B70F20"/>
                </a:solidFill>
                <a:cs typeface="Arial" charset="0"/>
              </a:rPr>
              <a:t>Advantages for the PDG at publication</a:t>
            </a:r>
            <a:endParaRPr lang="en-GB" sz="2200" b="1" dirty="0">
              <a:solidFill>
                <a:srgbClr val="B70F20"/>
              </a:solidFill>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txBox="1">
            <a:spLocks noChangeArrowheads="1"/>
          </p:cNvSpPr>
          <p:nvPr/>
        </p:nvSpPr>
        <p:spPr bwMode="auto">
          <a:xfrm>
            <a:off x="273050" y="1782762"/>
            <a:ext cx="8489210" cy="499977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spcAft>
                <a:spcPts val="0"/>
              </a:spcAft>
              <a:buClr>
                <a:srgbClr val="C20D20"/>
              </a:buClr>
              <a:buSzPct val="100000"/>
              <a:buNone/>
              <a:defRPr/>
            </a:pPr>
            <a:r>
              <a:rPr lang="en-GB" sz="2400" dirty="0" smtClean="0">
                <a:ea typeface="ＭＳ Ｐゴシック" charset="-128"/>
                <a:cs typeface="Arial"/>
              </a:rPr>
              <a:t>An online RPP will give users a greatly enhanced experience.</a:t>
            </a:r>
          </a:p>
          <a:p>
            <a:pPr lvl="1" fontAlgn="auto">
              <a:lnSpc>
                <a:spcPts val="2640"/>
              </a:lnSpc>
              <a:spcAft>
                <a:spcPts val="0"/>
              </a:spcAft>
              <a:buClr>
                <a:srgbClr val="C20D20"/>
              </a:buClr>
              <a:buSzPct val="100000"/>
              <a:buFont typeface="Lucida Grande"/>
              <a:buChar char="●"/>
              <a:defRPr/>
            </a:pPr>
            <a:r>
              <a:rPr lang="en-GB" sz="2200" dirty="0" smtClean="0">
                <a:ea typeface="ＭＳ Ｐゴシック" charset="-128"/>
                <a:cs typeface="Arial"/>
              </a:rPr>
              <a:t>Full text online XML for every review and data listing</a:t>
            </a:r>
          </a:p>
          <a:p>
            <a:pPr lvl="2" fontAlgn="auto">
              <a:lnSpc>
                <a:spcPts val="2640"/>
              </a:lnSpc>
              <a:spcAft>
                <a:spcPts val="0"/>
              </a:spcAft>
              <a:buClr>
                <a:srgbClr val="C20D20"/>
              </a:buClr>
              <a:buSzPct val="100000"/>
              <a:buFont typeface="Lucida Grande"/>
              <a:buChar char="●"/>
              <a:defRPr/>
            </a:pPr>
            <a:r>
              <a:rPr lang="en-GB" sz="1800" dirty="0" smtClean="0">
                <a:ea typeface="ＭＳ Ｐゴシック" charset="-128"/>
                <a:cs typeface="Arial"/>
              </a:rPr>
              <a:t>Alongside individual PDFs</a:t>
            </a:r>
          </a:p>
          <a:p>
            <a:pPr lvl="1" fontAlgn="auto">
              <a:lnSpc>
                <a:spcPts val="2640"/>
              </a:lnSpc>
              <a:spcAft>
                <a:spcPts val="0"/>
              </a:spcAft>
              <a:buClr>
                <a:srgbClr val="C20D20"/>
              </a:buClr>
              <a:buSzPct val="100000"/>
              <a:buFont typeface="Lucida Grande"/>
              <a:buChar char="●"/>
              <a:defRPr/>
            </a:pPr>
            <a:r>
              <a:rPr lang="en-GB" sz="2200" dirty="0" smtClean="0">
                <a:ea typeface="ＭＳ Ｐゴシック" charset="-128"/>
                <a:cs typeface="Arial"/>
              </a:rPr>
              <a:t>Increased visibility &amp; discoverability everywhere on the web</a:t>
            </a:r>
          </a:p>
          <a:p>
            <a:pPr lvl="2" fontAlgn="auto">
              <a:lnSpc>
                <a:spcPts val="2640"/>
              </a:lnSpc>
              <a:spcAft>
                <a:spcPts val="0"/>
              </a:spcAft>
              <a:buClr>
                <a:srgbClr val="C20D20"/>
              </a:buClr>
              <a:buSzPct val="100000"/>
              <a:buFont typeface="Lucida Grande"/>
              <a:buChar char="●"/>
              <a:defRPr/>
            </a:pPr>
            <a:r>
              <a:rPr lang="en-GB" sz="1800" dirty="0" smtClean="0">
                <a:ea typeface="ＭＳ Ｐゴシック" charset="-128"/>
                <a:cs typeface="Arial"/>
              </a:rPr>
              <a:t>Full, searchable metadata so every review and data listing appears on Google</a:t>
            </a:r>
          </a:p>
          <a:p>
            <a:pPr lvl="1" fontAlgn="auto">
              <a:lnSpc>
                <a:spcPts val="2640"/>
              </a:lnSpc>
              <a:spcAft>
                <a:spcPts val="0"/>
              </a:spcAft>
              <a:buClr>
                <a:srgbClr val="C20D20"/>
              </a:buClr>
              <a:buSzPct val="100000"/>
              <a:buFont typeface="Lucida Grande"/>
              <a:buChar char="●"/>
              <a:defRPr/>
            </a:pPr>
            <a:r>
              <a:rPr lang="en-GB" sz="2200" dirty="0" smtClean="0">
                <a:ea typeface="ＭＳ Ｐゴシック" charset="-128"/>
                <a:cs typeface="Arial"/>
              </a:rPr>
              <a:t>Full forward and backward reference linking in each article</a:t>
            </a:r>
          </a:p>
          <a:p>
            <a:pPr lvl="1" fontAlgn="auto">
              <a:lnSpc>
                <a:spcPts val="2640"/>
              </a:lnSpc>
              <a:spcAft>
                <a:spcPts val="0"/>
              </a:spcAft>
              <a:buClr>
                <a:srgbClr val="C20D20"/>
              </a:buClr>
              <a:buSzPct val="100000"/>
              <a:buFont typeface="Lucida Grande"/>
              <a:buChar char="●"/>
              <a:defRPr/>
            </a:pPr>
            <a:r>
              <a:rPr lang="en-GB" sz="2200" dirty="0" smtClean="0">
                <a:ea typeface="ＭＳ Ｐゴシック" charset="-128"/>
                <a:cs typeface="Arial"/>
              </a:rPr>
              <a:t>Increased mobile &amp; tablet usability </a:t>
            </a:r>
            <a:r>
              <a:rPr lang="en-GB" sz="2200" b="1" dirty="0" smtClean="0">
                <a:ea typeface="ＭＳ Ｐゴシック" charset="-128"/>
                <a:cs typeface="Arial"/>
              </a:rPr>
              <a:t>even without an app</a:t>
            </a:r>
          </a:p>
          <a:p>
            <a:pPr lvl="1" fontAlgn="auto">
              <a:lnSpc>
                <a:spcPts val="2640"/>
              </a:lnSpc>
              <a:spcAft>
                <a:spcPts val="0"/>
              </a:spcAft>
              <a:buClr>
                <a:srgbClr val="C20D20"/>
              </a:buClr>
              <a:buSzPct val="100000"/>
              <a:buFont typeface="Lucida Grande"/>
              <a:buChar char="●"/>
              <a:defRPr/>
            </a:pPr>
            <a:r>
              <a:rPr lang="en-GB" sz="2200" dirty="0" smtClean="0">
                <a:ea typeface="ＭＳ Ｐゴシック" charset="-128"/>
                <a:cs typeface="Arial"/>
              </a:rPr>
              <a:t>The RPP (and individual chapters) as an e</a:t>
            </a:r>
            <a:r>
              <a:rPr lang="en-GB" sz="2200" dirty="0">
                <a:ea typeface="ＭＳ Ｐゴシック" charset="-128"/>
                <a:cs typeface="Arial"/>
              </a:rPr>
              <a:t>B</a:t>
            </a:r>
            <a:r>
              <a:rPr lang="en-GB" sz="2200" dirty="0" smtClean="0">
                <a:ea typeface="ＭＳ Ｐゴシック" charset="-128"/>
                <a:cs typeface="Arial"/>
              </a:rPr>
              <a:t>ook for any e-reader</a:t>
            </a:r>
          </a:p>
          <a:p>
            <a:pPr lvl="1" fontAlgn="auto">
              <a:spcAft>
                <a:spcPts val="0"/>
              </a:spcAft>
              <a:buClr>
                <a:srgbClr val="C20D20"/>
              </a:buClr>
              <a:buSzPct val="100000"/>
              <a:buFont typeface="Lucida Grande"/>
              <a:buChar char="●"/>
              <a:defRPr/>
            </a:pPr>
            <a:endParaRPr lang="en-GB" sz="2200" dirty="0" smtClean="0">
              <a:ea typeface="ＭＳ Ｐゴシック" charset="-128"/>
              <a:cs typeface="Arial"/>
            </a:endParaRPr>
          </a:p>
          <a:p>
            <a:pPr marL="457200" lvl="1" indent="0" fontAlgn="auto">
              <a:spcAft>
                <a:spcPts val="0"/>
              </a:spcAft>
              <a:buClr>
                <a:srgbClr val="C20D20"/>
              </a:buClr>
              <a:buSzPct val="100000"/>
              <a:buNone/>
              <a:defRPr/>
            </a:pPr>
            <a:r>
              <a:rPr lang="en-GB" sz="2200" b="1" dirty="0" smtClean="0">
                <a:solidFill>
                  <a:srgbClr val="B70F20"/>
                </a:solidFill>
                <a:ea typeface="ＭＳ Ｐゴシック" charset="-128"/>
                <a:cs typeface="Arial"/>
              </a:rPr>
              <a:t>The RPP will be a high-quality online-first product which is easy to find, easy to navigate and easy to read and use.</a:t>
            </a:r>
          </a:p>
        </p:txBody>
      </p:sp>
      <p:sp>
        <p:nvSpPr>
          <p:cNvPr id="4098" name="Rectangle 6"/>
          <p:cNvSpPr txBox="1">
            <a:spLocks noChangeArrowheads="1"/>
          </p:cNvSpPr>
          <p:nvPr/>
        </p:nvSpPr>
        <p:spPr bwMode="auto">
          <a:xfrm>
            <a:off x="273050" y="1196975"/>
            <a:ext cx="79438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SzPct val="100000"/>
              <a:buFont typeface="Arial" charset="0"/>
              <a:buNone/>
            </a:pPr>
            <a:r>
              <a:rPr lang="en-GB" sz="2200" b="1" dirty="0" smtClean="0">
                <a:solidFill>
                  <a:srgbClr val="B70F20"/>
                </a:solidFill>
                <a:cs typeface="Arial" charset="0"/>
              </a:rPr>
              <a:t>Advantages for users of the RPP</a:t>
            </a:r>
            <a:endParaRPr lang="en-GB" sz="2200" b="1" dirty="0">
              <a:solidFill>
                <a:srgbClr val="B70F20"/>
              </a:solidFill>
              <a:cs typeface="Arial" charset="0"/>
            </a:endParaRPr>
          </a:p>
        </p:txBody>
      </p:sp>
    </p:spTree>
    <p:extLst>
      <p:ext uri="{BB962C8B-B14F-4D97-AF65-F5344CB8AC3E}">
        <p14:creationId xmlns:p14="http://schemas.microsoft.com/office/powerpoint/2010/main" val="37308537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6"/>
          <p:cNvSpPr txBox="1">
            <a:spLocks noChangeArrowheads="1"/>
          </p:cNvSpPr>
          <p:nvPr/>
        </p:nvSpPr>
        <p:spPr bwMode="auto">
          <a:xfrm>
            <a:off x="273050" y="1781173"/>
            <a:ext cx="8324850" cy="485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indent="0">
              <a:spcBef>
                <a:spcPct val="20000"/>
              </a:spcBef>
              <a:buClr>
                <a:srgbClr val="C20D20"/>
              </a:buClr>
              <a:buSzPct val="100000"/>
            </a:pPr>
            <a:r>
              <a:rPr lang="en-GB" sz="2200" dirty="0" smtClean="0">
                <a:cs typeface="Arial" charset="0"/>
              </a:rPr>
              <a:t>IOP will retain the print for the booklet:</a:t>
            </a:r>
          </a:p>
          <a:p>
            <a:pPr>
              <a:spcBef>
                <a:spcPct val="20000"/>
              </a:spcBef>
              <a:buClr>
                <a:srgbClr val="C20D20"/>
              </a:buClr>
              <a:buSzPct val="100000"/>
              <a:buFont typeface="Lucida Grande" charset="0"/>
              <a:buChar char="●"/>
            </a:pPr>
            <a:r>
              <a:rPr lang="en-GB" sz="2200" dirty="0" smtClean="0">
                <a:cs typeface="Arial" charset="0"/>
              </a:rPr>
              <a:t>Over </a:t>
            </a:r>
            <a:r>
              <a:rPr lang="en-GB" sz="2200" dirty="0">
                <a:cs typeface="Arial" charset="0"/>
              </a:rPr>
              <a:t>85% of PDG users would like to keep the </a:t>
            </a:r>
            <a:r>
              <a:rPr lang="en-GB" sz="2200" dirty="0" smtClean="0">
                <a:cs typeface="Arial" charset="0"/>
              </a:rPr>
              <a:t>booklet</a:t>
            </a:r>
          </a:p>
          <a:p>
            <a:pPr>
              <a:spcBef>
                <a:spcPct val="20000"/>
              </a:spcBef>
              <a:buClr>
                <a:srgbClr val="C20D20"/>
              </a:buClr>
              <a:buSzPct val="100000"/>
              <a:buFont typeface="Lucida Grande" charset="0"/>
              <a:buChar char="●"/>
            </a:pPr>
            <a:r>
              <a:rPr lang="en-GB" sz="2200" dirty="0">
                <a:cs typeface="Arial" charset="0"/>
              </a:rPr>
              <a:t>Represents value for </a:t>
            </a:r>
            <a:r>
              <a:rPr lang="en-GB" sz="2200" dirty="0" smtClean="0">
                <a:cs typeface="Arial" charset="0"/>
              </a:rPr>
              <a:t>money</a:t>
            </a:r>
          </a:p>
          <a:p>
            <a:pPr>
              <a:spcBef>
                <a:spcPct val="20000"/>
              </a:spcBef>
              <a:buClr>
                <a:srgbClr val="C20D20"/>
              </a:buClr>
              <a:buSzPct val="100000"/>
              <a:buFont typeface="Lucida Grande" charset="0"/>
              <a:buChar char="●"/>
            </a:pPr>
            <a:endParaRPr lang="en-GB" dirty="0">
              <a:cs typeface="Arial" charset="0"/>
            </a:endParaRPr>
          </a:p>
          <a:p>
            <a:pPr marL="0" indent="0">
              <a:spcBef>
                <a:spcPct val="20000"/>
              </a:spcBef>
              <a:buClr>
                <a:srgbClr val="C20D20"/>
              </a:buClr>
              <a:buSzPct val="100000"/>
            </a:pPr>
            <a:r>
              <a:rPr lang="en-GB" sz="2200" dirty="0" smtClean="0">
                <a:cs typeface="Arial" charset="0"/>
              </a:rPr>
              <a:t>We will publish the booklet digitally:</a:t>
            </a:r>
          </a:p>
          <a:p>
            <a:pPr>
              <a:spcBef>
                <a:spcPct val="20000"/>
              </a:spcBef>
              <a:buClr>
                <a:srgbClr val="C20D20"/>
              </a:buClr>
              <a:buSzPct val="100000"/>
              <a:buFont typeface="Lucida Grande" charset="0"/>
              <a:buChar char="●"/>
            </a:pPr>
            <a:r>
              <a:rPr lang="en-GB" sz="2200" dirty="0" smtClean="0">
                <a:cs typeface="Arial" charset="0"/>
              </a:rPr>
              <a:t>Can create a full XML booklet</a:t>
            </a:r>
          </a:p>
          <a:p>
            <a:pPr>
              <a:spcBef>
                <a:spcPct val="20000"/>
              </a:spcBef>
              <a:buClr>
                <a:srgbClr val="C20D20"/>
              </a:buClr>
              <a:buSzPct val="100000"/>
              <a:buFont typeface="Lucida Grande" charset="0"/>
              <a:buChar char="●"/>
            </a:pPr>
            <a:r>
              <a:rPr lang="en-GB" sz="2200" dirty="0" smtClean="0">
                <a:cs typeface="Arial" charset="0"/>
              </a:rPr>
              <a:t>Could be optimised for mobile &amp; tablet use</a:t>
            </a:r>
          </a:p>
          <a:p>
            <a:pPr lvl="1">
              <a:spcBef>
                <a:spcPct val="20000"/>
              </a:spcBef>
              <a:buClr>
                <a:srgbClr val="C20D20"/>
              </a:buClr>
              <a:buSzPct val="100000"/>
              <a:buFont typeface="Lucida Grande" charset="0"/>
              <a:buChar char="●"/>
            </a:pPr>
            <a:r>
              <a:rPr lang="en-GB" sz="2000" dirty="0" smtClean="0">
                <a:cs typeface="Arial" charset="0"/>
              </a:rPr>
              <a:t>Opens the option of a simple booklet app</a:t>
            </a:r>
          </a:p>
          <a:p>
            <a:pPr>
              <a:spcBef>
                <a:spcPct val="20000"/>
              </a:spcBef>
              <a:buClr>
                <a:srgbClr val="C20D20"/>
              </a:buClr>
              <a:buSzPct val="100000"/>
              <a:buFont typeface="Lucida Grande" charset="0"/>
              <a:buChar char="●"/>
            </a:pPr>
            <a:r>
              <a:rPr lang="en-GB" sz="2200" dirty="0" smtClean="0">
                <a:cs typeface="Arial" charset="0"/>
              </a:rPr>
              <a:t>Save typesetting time of PDG contributors</a:t>
            </a:r>
          </a:p>
          <a:p>
            <a:pPr>
              <a:spcBef>
                <a:spcPct val="20000"/>
              </a:spcBef>
              <a:buClr>
                <a:srgbClr val="C20D20"/>
              </a:buClr>
              <a:buSzPct val="100000"/>
              <a:buFont typeface="Lucida Grande" charset="0"/>
              <a:buChar char="●"/>
            </a:pPr>
            <a:endParaRPr lang="en-GB" sz="2200" dirty="0">
              <a:cs typeface="Arial" charset="0"/>
            </a:endParaRPr>
          </a:p>
          <a:p>
            <a:pPr marL="0" indent="0">
              <a:spcBef>
                <a:spcPct val="20000"/>
              </a:spcBef>
              <a:buClr>
                <a:srgbClr val="C20D20"/>
              </a:buClr>
              <a:buSzPct val="100000"/>
            </a:pPr>
            <a:r>
              <a:rPr lang="en-GB" sz="2200" dirty="0" smtClean="0">
                <a:cs typeface="Arial" charset="0"/>
              </a:rPr>
              <a:t>In the future, the booklet could be complemented or replaced by a full mobile/tablet app.</a:t>
            </a:r>
          </a:p>
          <a:p>
            <a:pPr>
              <a:spcBef>
                <a:spcPct val="20000"/>
              </a:spcBef>
              <a:buClr>
                <a:srgbClr val="C20D20"/>
              </a:buClr>
              <a:buSzPct val="100000"/>
              <a:buFont typeface="Lucida Grande" charset="0"/>
              <a:buChar char="●"/>
            </a:pPr>
            <a:endParaRPr lang="en-GB" sz="2200" dirty="0">
              <a:cs typeface="Arial" charset="0"/>
            </a:endParaRPr>
          </a:p>
        </p:txBody>
      </p:sp>
      <p:sp>
        <p:nvSpPr>
          <p:cNvPr id="6146" name="Rectangle 6"/>
          <p:cNvSpPr txBox="1">
            <a:spLocks noChangeArrowheads="1"/>
          </p:cNvSpPr>
          <p:nvPr/>
        </p:nvSpPr>
        <p:spPr bwMode="auto">
          <a:xfrm>
            <a:off x="273050" y="1196975"/>
            <a:ext cx="79438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SzPct val="100000"/>
              <a:buFont typeface="Arial" charset="0"/>
              <a:buNone/>
            </a:pPr>
            <a:r>
              <a:rPr lang="en-GB" sz="2200" b="1" dirty="0" smtClean="0">
                <a:solidFill>
                  <a:srgbClr val="B70F20"/>
                </a:solidFill>
                <a:cs typeface="Arial" charset="0"/>
              </a:rPr>
              <a:t>What about the PPB?</a:t>
            </a:r>
            <a:endParaRPr lang="en-GB" sz="2200" b="1" dirty="0">
              <a:solidFill>
                <a:srgbClr val="B70F20"/>
              </a:solidFill>
              <a:cs typeface="Arial" charset="0"/>
            </a:endParaRPr>
          </a:p>
        </p:txBody>
      </p:sp>
    </p:spTree>
    <p:extLst>
      <p:ext uri="{BB962C8B-B14F-4D97-AF65-F5344CB8AC3E}">
        <p14:creationId xmlns:p14="http://schemas.microsoft.com/office/powerpoint/2010/main" val="422951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6"/>
          <p:cNvSpPr txBox="1">
            <a:spLocks noChangeArrowheads="1"/>
          </p:cNvSpPr>
          <p:nvPr/>
        </p:nvSpPr>
        <p:spPr bwMode="auto">
          <a:xfrm>
            <a:off x="273049" y="1780354"/>
            <a:ext cx="8631254" cy="4780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indent="0">
              <a:spcBef>
                <a:spcPct val="20000"/>
              </a:spcBef>
              <a:buClr>
                <a:srgbClr val="C20D20"/>
              </a:buClr>
              <a:buSzPct val="100000"/>
            </a:pPr>
            <a:r>
              <a:rPr lang="en-GB" sz="2200" dirty="0" smtClean="0">
                <a:cs typeface="Arial" charset="0"/>
              </a:rPr>
              <a:t>An app will make life easier, and be a valuable tool for the community.</a:t>
            </a:r>
          </a:p>
          <a:p>
            <a:pPr lvl="1">
              <a:spcBef>
                <a:spcPct val="20000"/>
              </a:spcBef>
              <a:buClr>
                <a:srgbClr val="C20D20"/>
              </a:buClr>
              <a:buSzPct val="100000"/>
              <a:buFont typeface="Lucida Grande" charset="0"/>
              <a:buChar char="●"/>
            </a:pPr>
            <a:endParaRPr lang="en-GB" sz="2200" dirty="0" smtClean="0">
              <a:cs typeface="Arial" charset="0"/>
            </a:endParaRPr>
          </a:p>
          <a:p>
            <a:pPr lvl="1">
              <a:spcBef>
                <a:spcPct val="20000"/>
              </a:spcBef>
              <a:buClr>
                <a:srgbClr val="C20D20"/>
              </a:buClr>
              <a:buSzPct val="100000"/>
              <a:buFont typeface="Lucida Grande" charset="0"/>
              <a:buChar char="●"/>
            </a:pPr>
            <a:r>
              <a:rPr lang="en-GB" sz="2200" dirty="0" smtClean="0">
                <a:cs typeface="Arial" charset="0"/>
              </a:rPr>
              <a:t>Provide access to PDG products anywhere, at any time</a:t>
            </a:r>
          </a:p>
          <a:p>
            <a:pPr lvl="1">
              <a:spcBef>
                <a:spcPct val="20000"/>
              </a:spcBef>
              <a:buClr>
                <a:srgbClr val="C20D20"/>
              </a:buClr>
              <a:buSzPct val="100000"/>
              <a:buFont typeface="Lucida Grande" charset="0"/>
              <a:buChar char="●"/>
            </a:pPr>
            <a:r>
              <a:rPr lang="en-GB" sz="2200" dirty="0">
                <a:cs typeface="Arial" charset="0"/>
              </a:rPr>
              <a:t>Give rapid access to </a:t>
            </a:r>
            <a:r>
              <a:rPr lang="en-GB" sz="2200" dirty="0" err="1">
                <a:cs typeface="Arial" charset="0"/>
              </a:rPr>
              <a:t>pdgLive</a:t>
            </a:r>
            <a:r>
              <a:rPr lang="en-GB" sz="2200" dirty="0">
                <a:cs typeface="Arial" charset="0"/>
              </a:rPr>
              <a:t> and the latest data</a:t>
            </a:r>
          </a:p>
          <a:p>
            <a:pPr lvl="1">
              <a:spcBef>
                <a:spcPct val="20000"/>
              </a:spcBef>
              <a:buClr>
                <a:srgbClr val="C20D20"/>
              </a:buClr>
              <a:buSzPct val="100000"/>
              <a:buFont typeface="Lucida Grande" charset="0"/>
              <a:buChar char="●"/>
            </a:pPr>
            <a:r>
              <a:rPr lang="en-GB" sz="2200" dirty="0" smtClean="0">
                <a:cs typeface="Arial" charset="0"/>
              </a:rPr>
              <a:t>Save data &amp; reviews for offline use</a:t>
            </a:r>
          </a:p>
          <a:p>
            <a:pPr lvl="1">
              <a:spcBef>
                <a:spcPct val="20000"/>
              </a:spcBef>
              <a:buClr>
                <a:srgbClr val="C20D20"/>
              </a:buClr>
              <a:buSzPct val="100000"/>
              <a:buFont typeface="Lucida Grande" charset="0"/>
              <a:buChar char="●"/>
            </a:pPr>
            <a:r>
              <a:rPr lang="en-GB" sz="2200" dirty="0" smtClean="0">
                <a:cs typeface="Arial" charset="0"/>
              </a:rPr>
              <a:t>Complement an online-first RPP and further boost usability</a:t>
            </a:r>
          </a:p>
          <a:p>
            <a:pPr marL="457200" lvl="1" indent="0">
              <a:spcBef>
                <a:spcPct val="20000"/>
              </a:spcBef>
              <a:buClr>
                <a:srgbClr val="C20D20"/>
              </a:buClr>
              <a:buSzPct val="100000"/>
            </a:pPr>
            <a:endParaRPr lang="en-GB" sz="2200" dirty="0">
              <a:cs typeface="Arial" charset="0"/>
            </a:endParaRPr>
          </a:p>
          <a:p>
            <a:pPr marL="57150" indent="0">
              <a:spcBef>
                <a:spcPct val="20000"/>
              </a:spcBef>
              <a:buClr>
                <a:srgbClr val="C20D20"/>
              </a:buClr>
              <a:buSzPct val="100000"/>
            </a:pPr>
            <a:r>
              <a:rPr lang="en-GB" sz="2200" b="1" dirty="0" smtClean="0">
                <a:solidFill>
                  <a:srgbClr val="B70F20"/>
                </a:solidFill>
                <a:cs typeface="Arial" charset="0"/>
              </a:rPr>
              <a:t>Utilising IOP’s expertise in publishing and app development, we could create a partnership to produce a valuable app for all PDG users.</a:t>
            </a:r>
          </a:p>
          <a:p>
            <a:pPr marL="57150" indent="0">
              <a:spcBef>
                <a:spcPct val="20000"/>
              </a:spcBef>
              <a:buClr>
                <a:srgbClr val="C20D20"/>
              </a:buClr>
              <a:buSzPct val="100000"/>
            </a:pPr>
            <a:r>
              <a:rPr lang="en-GB" sz="2200" b="1" dirty="0">
                <a:cs typeface="Arial" charset="0"/>
              </a:rPr>
              <a:t>	</a:t>
            </a:r>
            <a:r>
              <a:rPr lang="en-GB" dirty="0" smtClean="0">
                <a:cs typeface="Arial" charset="0"/>
              </a:rPr>
              <a:t>Download our latest Physics World app for </a:t>
            </a:r>
            <a:r>
              <a:rPr lang="en-GB" dirty="0" err="1" smtClean="0">
                <a:cs typeface="Arial" charset="0"/>
              </a:rPr>
              <a:t>iOS</a:t>
            </a:r>
            <a:r>
              <a:rPr lang="en-GB" dirty="0" smtClean="0">
                <a:cs typeface="Arial" charset="0"/>
              </a:rPr>
              <a:t> or Android for a taste.</a:t>
            </a:r>
            <a:endParaRPr lang="en-GB" b="1" dirty="0">
              <a:cs typeface="Arial" charset="0"/>
            </a:endParaRPr>
          </a:p>
        </p:txBody>
      </p:sp>
      <p:sp>
        <p:nvSpPr>
          <p:cNvPr id="7171" name="Rectangle 6"/>
          <p:cNvSpPr txBox="1">
            <a:spLocks noChangeArrowheads="1"/>
          </p:cNvSpPr>
          <p:nvPr/>
        </p:nvSpPr>
        <p:spPr bwMode="auto">
          <a:xfrm>
            <a:off x="273049" y="1196975"/>
            <a:ext cx="79438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SzPct val="100000"/>
              <a:buFont typeface="Arial" charset="0"/>
              <a:buNone/>
            </a:pPr>
            <a:r>
              <a:rPr lang="en-GB" sz="2200" b="1" dirty="0" smtClean="0">
                <a:solidFill>
                  <a:srgbClr val="B70F20"/>
                </a:solidFill>
                <a:cs typeface="Arial" charset="0"/>
              </a:rPr>
              <a:t>What could an app do?</a:t>
            </a:r>
            <a:endParaRPr lang="en-GB" sz="2200" b="1" dirty="0">
              <a:solidFill>
                <a:srgbClr val="B70F20"/>
              </a:solidFill>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6"/>
          <p:cNvSpPr txBox="1">
            <a:spLocks noChangeArrowheads="1"/>
          </p:cNvSpPr>
          <p:nvPr/>
        </p:nvSpPr>
        <p:spPr bwMode="auto">
          <a:xfrm>
            <a:off x="273049" y="1780354"/>
            <a:ext cx="8631254" cy="4519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0" indent="0">
              <a:spcBef>
                <a:spcPct val="20000"/>
              </a:spcBef>
              <a:buClr>
                <a:srgbClr val="C20D20"/>
              </a:buClr>
              <a:buSzPct val="100000"/>
            </a:pPr>
            <a:r>
              <a:rPr lang="en-GB" sz="2200" dirty="0" smtClean="0">
                <a:cs typeface="Arial" charset="0"/>
              </a:rPr>
              <a:t>IOP can offer:</a:t>
            </a:r>
          </a:p>
          <a:p>
            <a:pPr lvl="1">
              <a:spcBef>
                <a:spcPct val="20000"/>
              </a:spcBef>
              <a:buClr>
                <a:srgbClr val="C20D20"/>
              </a:buClr>
              <a:buSzPct val="100000"/>
              <a:buFont typeface="Lucida Grande" charset="0"/>
              <a:buChar char="●"/>
            </a:pPr>
            <a:endParaRPr lang="en-GB" sz="2200" dirty="0" smtClean="0">
              <a:cs typeface="Arial" charset="0"/>
            </a:endParaRPr>
          </a:p>
          <a:p>
            <a:pPr lvl="1">
              <a:spcBef>
                <a:spcPct val="20000"/>
              </a:spcBef>
              <a:buClr>
                <a:srgbClr val="C20D20"/>
              </a:buClr>
              <a:buSzPct val="100000"/>
              <a:buFont typeface="Lucida Grande" charset="0"/>
              <a:buChar char="●"/>
            </a:pPr>
            <a:r>
              <a:rPr lang="en-GB" sz="2200" dirty="0" smtClean="0">
                <a:cs typeface="Arial" charset="0"/>
              </a:rPr>
              <a:t>A RPP built for the digital age with far greater online usability</a:t>
            </a:r>
          </a:p>
          <a:p>
            <a:pPr lvl="1">
              <a:spcBef>
                <a:spcPct val="20000"/>
              </a:spcBef>
              <a:buClr>
                <a:srgbClr val="C20D20"/>
              </a:buClr>
              <a:buSzPct val="100000"/>
              <a:buFont typeface="Lucida Grande" charset="0"/>
              <a:buChar char="●"/>
            </a:pPr>
            <a:r>
              <a:rPr lang="en-GB" sz="2200" dirty="0" smtClean="0">
                <a:cs typeface="Arial" charset="0"/>
              </a:rPr>
              <a:t>A PPB both in print and online, available direct from the Publisher</a:t>
            </a:r>
          </a:p>
          <a:p>
            <a:pPr lvl="1">
              <a:spcBef>
                <a:spcPct val="20000"/>
              </a:spcBef>
              <a:buClr>
                <a:srgbClr val="C20D20"/>
              </a:buClr>
              <a:buSzPct val="100000"/>
              <a:buFont typeface="Lucida Grande" charset="0"/>
              <a:buChar char="●"/>
            </a:pPr>
            <a:r>
              <a:rPr lang="en-GB" sz="2200" dirty="0" smtClean="0">
                <a:cs typeface="Arial" charset="0"/>
              </a:rPr>
              <a:t>A new, independently built app to support the PDG’s users</a:t>
            </a:r>
          </a:p>
          <a:p>
            <a:pPr lvl="1">
              <a:spcBef>
                <a:spcPct val="20000"/>
              </a:spcBef>
              <a:buClr>
                <a:srgbClr val="C20D20"/>
              </a:buClr>
              <a:buSzPct val="100000"/>
              <a:buFont typeface="Lucida Grande" charset="0"/>
              <a:buChar char="●"/>
            </a:pPr>
            <a:endParaRPr lang="en-GB" sz="2200" dirty="0">
              <a:cs typeface="Arial" charset="0"/>
            </a:endParaRPr>
          </a:p>
          <a:p>
            <a:pPr lvl="1">
              <a:spcBef>
                <a:spcPct val="20000"/>
              </a:spcBef>
              <a:buClr>
                <a:srgbClr val="C20D20"/>
              </a:buClr>
              <a:buSzPct val="100000"/>
              <a:buFont typeface="Lucida Grande" charset="0"/>
              <a:buChar char="●"/>
            </a:pPr>
            <a:r>
              <a:rPr lang="en-GB" sz="2200" dirty="0" smtClean="0">
                <a:cs typeface="Arial" charset="0"/>
              </a:rPr>
              <a:t>All with significant cost and time savings to the PDG.</a:t>
            </a:r>
          </a:p>
          <a:p>
            <a:pPr marL="457200" lvl="1" indent="0">
              <a:spcBef>
                <a:spcPct val="20000"/>
              </a:spcBef>
              <a:buClr>
                <a:srgbClr val="C20D20"/>
              </a:buClr>
              <a:buSzPct val="100000"/>
            </a:pPr>
            <a:endParaRPr lang="en-GB" sz="2200" dirty="0">
              <a:cs typeface="Arial" charset="0"/>
            </a:endParaRPr>
          </a:p>
          <a:p>
            <a:pPr marL="0" indent="0" algn="ctr">
              <a:spcBef>
                <a:spcPct val="20000"/>
              </a:spcBef>
              <a:buClr>
                <a:srgbClr val="C20D20"/>
              </a:buClr>
              <a:buSzPct val="100000"/>
            </a:pPr>
            <a:r>
              <a:rPr lang="en-GB" sz="2200" b="1" dirty="0" smtClean="0">
                <a:solidFill>
                  <a:srgbClr val="B70F20"/>
                </a:solidFill>
                <a:cs typeface="Arial" charset="0"/>
              </a:rPr>
              <a:t>We look forward to working with you to produce future PDG products.</a:t>
            </a:r>
            <a:endParaRPr lang="en-GB" sz="2200" b="1" dirty="0">
              <a:solidFill>
                <a:srgbClr val="B70F20"/>
              </a:solidFill>
              <a:cs typeface="Arial" charset="0"/>
            </a:endParaRPr>
          </a:p>
          <a:p>
            <a:pPr marL="457200" lvl="1" indent="0">
              <a:spcBef>
                <a:spcPct val="20000"/>
              </a:spcBef>
              <a:buClr>
                <a:srgbClr val="C20D20"/>
              </a:buClr>
              <a:buSzPct val="100000"/>
            </a:pPr>
            <a:endParaRPr lang="en-GB" sz="2200" dirty="0">
              <a:cs typeface="Arial" charset="0"/>
            </a:endParaRPr>
          </a:p>
          <a:p>
            <a:pPr lvl="1">
              <a:spcBef>
                <a:spcPct val="20000"/>
              </a:spcBef>
              <a:buClr>
                <a:srgbClr val="C20D20"/>
              </a:buClr>
              <a:buSzPct val="100000"/>
              <a:buFont typeface="Lucida Grande" charset="0"/>
              <a:buChar char="●"/>
            </a:pPr>
            <a:endParaRPr lang="en-GB" sz="2200" dirty="0" smtClean="0">
              <a:cs typeface="Arial" charset="0"/>
            </a:endParaRPr>
          </a:p>
          <a:p>
            <a:pPr lvl="1">
              <a:spcBef>
                <a:spcPct val="20000"/>
              </a:spcBef>
              <a:buClr>
                <a:srgbClr val="C20D20"/>
              </a:buClr>
              <a:buSzPct val="100000"/>
              <a:buFont typeface="Lucida Grande" charset="0"/>
              <a:buChar char="●"/>
            </a:pPr>
            <a:endParaRPr lang="en-GB" sz="2200" dirty="0" smtClean="0">
              <a:cs typeface="Arial" charset="0"/>
            </a:endParaRPr>
          </a:p>
          <a:p>
            <a:pPr lvl="1">
              <a:spcBef>
                <a:spcPct val="20000"/>
              </a:spcBef>
              <a:buClr>
                <a:srgbClr val="C20D20"/>
              </a:buClr>
              <a:buSzPct val="100000"/>
              <a:buFont typeface="Lucida Grande" charset="0"/>
              <a:buChar char="●"/>
            </a:pPr>
            <a:endParaRPr lang="en-GB" sz="2200" dirty="0">
              <a:cs typeface="Arial" charset="0"/>
            </a:endParaRPr>
          </a:p>
        </p:txBody>
      </p:sp>
      <p:sp>
        <p:nvSpPr>
          <p:cNvPr id="7171" name="Rectangle 6"/>
          <p:cNvSpPr txBox="1">
            <a:spLocks noChangeArrowheads="1"/>
          </p:cNvSpPr>
          <p:nvPr/>
        </p:nvSpPr>
        <p:spPr bwMode="auto">
          <a:xfrm>
            <a:off x="273050" y="1196975"/>
            <a:ext cx="79438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SzPct val="100000"/>
              <a:buFont typeface="Arial" charset="0"/>
              <a:buNone/>
            </a:pPr>
            <a:r>
              <a:rPr lang="en-GB" sz="2200" b="1" dirty="0" smtClean="0">
                <a:solidFill>
                  <a:srgbClr val="B70F20"/>
                </a:solidFill>
                <a:cs typeface="Arial" charset="0"/>
              </a:rPr>
              <a:t>What would the next RPP look like in </a:t>
            </a:r>
            <a:r>
              <a:rPr lang="en-GB" sz="2200" b="1" dirty="0" err="1" smtClean="0">
                <a:solidFill>
                  <a:srgbClr val="B70F20"/>
                </a:solidFill>
                <a:cs typeface="Arial" charset="0"/>
              </a:rPr>
              <a:t>JPhysG</a:t>
            </a:r>
            <a:r>
              <a:rPr lang="en-GB" sz="2200" b="1" dirty="0" smtClean="0">
                <a:solidFill>
                  <a:srgbClr val="B70F20"/>
                </a:solidFill>
                <a:cs typeface="Arial" charset="0"/>
              </a:rPr>
              <a:t>?</a:t>
            </a:r>
            <a:endParaRPr lang="en-GB" sz="2200" b="1" dirty="0">
              <a:solidFill>
                <a:srgbClr val="B70F20"/>
              </a:solidFill>
              <a:cs typeface="Arial" charset="0"/>
            </a:endParaRPr>
          </a:p>
        </p:txBody>
      </p:sp>
    </p:spTree>
    <p:extLst>
      <p:ext uri="{BB962C8B-B14F-4D97-AF65-F5344CB8AC3E}">
        <p14:creationId xmlns:p14="http://schemas.microsoft.com/office/powerpoint/2010/main" val="18832096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6"/>
          <p:cNvSpPr txBox="1">
            <a:spLocks noChangeArrowheads="1"/>
          </p:cNvSpPr>
          <p:nvPr/>
        </p:nvSpPr>
        <p:spPr bwMode="auto">
          <a:xfrm>
            <a:off x="273049" y="1780354"/>
            <a:ext cx="8631254" cy="4519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1">
              <a:spcBef>
                <a:spcPct val="20000"/>
              </a:spcBef>
              <a:buClr>
                <a:srgbClr val="C20D20"/>
              </a:buClr>
              <a:buSzPct val="100000"/>
              <a:buFont typeface="Lucida Grande" charset="0"/>
              <a:buChar char="●"/>
            </a:pPr>
            <a:endParaRPr lang="en-GB" sz="2200" dirty="0" smtClean="0">
              <a:cs typeface="Arial" charset="0"/>
            </a:endParaRPr>
          </a:p>
          <a:p>
            <a:pPr lvl="1">
              <a:spcBef>
                <a:spcPct val="20000"/>
              </a:spcBef>
              <a:buClr>
                <a:srgbClr val="C20D20"/>
              </a:buClr>
              <a:buSzPct val="100000"/>
              <a:buFont typeface="Lucida Grande" charset="0"/>
              <a:buChar char="●"/>
            </a:pPr>
            <a:r>
              <a:rPr lang="en-GB" sz="2200" dirty="0" smtClean="0">
                <a:cs typeface="Arial" charset="0"/>
              </a:rPr>
              <a:t>IOP Publishing’s award-winning eBooks program:</a:t>
            </a:r>
          </a:p>
          <a:p>
            <a:pPr lvl="2">
              <a:spcBef>
                <a:spcPct val="20000"/>
              </a:spcBef>
              <a:buClr>
                <a:srgbClr val="C20D20"/>
              </a:buClr>
              <a:buSzPct val="100000"/>
              <a:buFont typeface="Lucida Grande" charset="0"/>
              <a:buChar char="●"/>
            </a:pPr>
            <a:r>
              <a:rPr lang="en-GB" sz="2200" dirty="0">
                <a:cs typeface="Arial" charset="0"/>
                <a:hlinkClick r:id="rId2"/>
              </a:rPr>
              <a:t>http://</a:t>
            </a:r>
            <a:r>
              <a:rPr lang="en-GB" sz="2200" dirty="0" smtClean="0">
                <a:cs typeface="Arial" charset="0"/>
                <a:hlinkClick r:id="rId2"/>
              </a:rPr>
              <a:t>iopscience.iop.org/books</a:t>
            </a:r>
            <a:r>
              <a:rPr lang="en-GB" sz="2200" dirty="0" smtClean="0">
                <a:cs typeface="Arial" charset="0"/>
              </a:rPr>
              <a:t> </a:t>
            </a:r>
          </a:p>
          <a:p>
            <a:pPr lvl="1">
              <a:spcBef>
                <a:spcPct val="20000"/>
              </a:spcBef>
              <a:buClr>
                <a:srgbClr val="C20D20"/>
              </a:buClr>
              <a:buSzPct val="100000"/>
              <a:buFont typeface="Lucida Grande" charset="0"/>
              <a:buChar char="●"/>
            </a:pPr>
            <a:r>
              <a:rPr lang="en-GB" sz="2200" dirty="0" smtClean="0">
                <a:cs typeface="Arial" charset="0"/>
              </a:rPr>
              <a:t>Our new Physics World app: </a:t>
            </a:r>
          </a:p>
          <a:p>
            <a:pPr lvl="2">
              <a:spcBef>
                <a:spcPct val="20000"/>
              </a:spcBef>
              <a:buClr>
                <a:srgbClr val="C20D20"/>
              </a:buClr>
              <a:buSzPct val="100000"/>
              <a:buFont typeface="Lucida Grande" charset="0"/>
              <a:buChar char="●"/>
            </a:pPr>
            <a:r>
              <a:rPr lang="en-GB" sz="2200" dirty="0">
                <a:cs typeface="Arial" charset="0"/>
                <a:hlinkClick r:id="rId3"/>
              </a:rPr>
              <a:t>http://</a:t>
            </a:r>
            <a:r>
              <a:rPr lang="en-GB" sz="2200" dirty="0" smtClean="0">
                <a:cs typeface="Arial" charset="0"/>
                <a:hlinkClick r:id="rId3"/>
              </a:rPr>
              <a:t>physicsworld.com/cws/pwapp</a:t>
            </a:r>
            <a:r>
              <a:rPr lang="en-GB" sz="2200" dirty="0" smtClean="0">
                <a:cs typeface="Arial" charset="0"/>
              </a:rPr>
              <a:t> </a:t>
            </a:r>
          </a:p>
          <a:p>
            <a:pPr lvl="1">
              <a:spcBef>
                <a:spcPct val="20000"/>
              </a:spcBef>
              <a:buClr>
                <a:srgbClr val="C20D20"/>
              </a:buClr>
              <a:buSzPct val="100000"/>
              <a:buFont typeface="Lucida Grande" charset="0"/>
              <a:buChar char="●"/>
            </a:pPr>
            <a:r>
              <a:rPr lang="en-GB" sz="2200" dirty="0" smtClean="0">
                <a:cs typeface="Arial" charset="0"/>
              </a:rPr>
              <a:t>Visit the </a:t>
            </a:r>
            <a:r>
              <a:rPr lang="en-GB" sz="2200" i="1" dirty="0" smtClean="0">
                <a:cs typeface="Arial" charset="0"/>
              </a:rPr>
              <a:t>Journal of Physics G: Nuclear and Particle Physics </a:t>
            </a:r>
            <a:r>
              <a:rPr lang="en-GB" sz="2200" dirty="0" smtClean="0">
                <a:cs typeface="Arial" charset="0"/>
              </a:rPr>
              <a:t>website:</a:t>
            </a:r>
          </a:p>
          <a:p>
            <a:pPr lvl="2">
              <a:spcBef>
                <a:spcPct val="20000"/>
              </a:spcBef>
              <a:buClr>
                <a:srgbClr val="C20D20"/>
              </a:buClr>
              <a:buSzPct val="100000"/>
              <a:buFont typeface="Lucida Grande" charset="0"/>
              <a:buChar char="●"/>
            </a:pPr>
            <a:r>
              <a:rPr lang="en-GB" sz="2200" dirty="0">
                <a:cs typeface="Arial" charset="0"/>
                <a:hlinkClick r:id="rId4"/>
              </a:rPr>
              <a:t>http://</a:t>
            </a:r>
            <a:r>
              <a:rPr lang="en-GB" sz="2200" dirty="0" smtClean="0">
                <a:cs typeface="Arial" charset="0"/>
                <a:hlinkClick r:id="rId4"/>
              </a:rPr>
              <a:t>iopscience.iop.org/jphysg</a:t>
            </a:r>
            <a:endParaRPr lang="en-GB" sz="2200" dirty="0" smtClean="0">
              <a:cs typeface="Arial" charset="0"/>
            </a:endParaRPr>
          </a:p>
          <a:p>
            <a:pPr lvl="2">
              <a:spcBef>
                <a:spcPct val="20000"/>
              </a:spcBef>
              <a:buClr>
                <a:srgbClr val="C20D20"/>
              </a:buClr>
              <a:buSzPct val="100000"/>
              <a:buFont typeface="Lucida Grande" charset="0"/>
              <a:buChar char="●"/>
            </a:pPr>
            <a:endParaRPr lang="en-GB" sz="2200" dirty="0">
              <a:cs typeface="Arial" charset="0"/>
            </a:endParaRPr>
          </a:p>
          <a:p>
            <a:pPr marL="457200" lvl="1" indent="0">
              <a:spcBef>
                <a:spcPct val="20000"/>
              </a:spcBef>
              <a:buClr>
                <a:srgbClr val="C20D20"/>
              </a:buClr>
              <a:buSzPct val="100000"/>
            </a:pPr>
            <a:r>
              <a:rPr lang="en-GB" sz="2200" dirty="0" smtClean="0">
                <a:cs typeface="Arial" charset="0"/>
              </a:rPr>
              <a:t>Contact me at any time: </a:t>
            </a:r>
            <a:r>
              <a:rPr lang="en-GB" sz="2200" dirty="0" smtClean="0">
                <a:cs typeface="Arial" charset="0"/>
                <a:hlinkClick r:id="rId5"/>
              </a:rPr>
              <a:t>colin.adcock@iop.org</a:t>
            </a:r>
            <a:r>
              <a:rPr lang="en-GB" sz="2200" dirty="0" smtClean="0">
                <a:cs typeface="Arial" charset="0"/>
              </a:rPr>
              <a:t> </a:t>
            </a:r>
          </a:p>
          <a:p>
            <a:pPr lvl="1">
              <a:spcBef>
                <a:spcPct val="20000"/>
              </a:spcBef>
              <a:buClr>
                <a:srgbClr val="C20D20"/>
              </a:buClr>
              <a:buSzPct val="100000"/>
              <a:buFont typeface="Lucida Grande" charset="0"/>
              <a:buChar char="●"/>
            </a:pPr>
            <a:endParaRPr lang="en-GB" sz="2200" dirty="0">
              <a:cs typeface="Arial" charset="0"/>
            </a:endParaRPr>
          </a:p>
          <a:p>
            <a:pPr marL="457200" lvl="1" indent="0">
              <a:spcBef>
                <a:spcPct val="20000"/>
              </a:spcBef>
              <a:buClr>
                <a:srgbClr val="C20D20"/>
              </a:buClr>
              <a:buSzPct val="100000"/>
            </a:pPr>
            <a:endParaRPr lang="en-GB" sz="2200" dirty="0">
              <a:cs typeface="Arial" charset="0"/>
            </a:endParaRPr>
          </a:p>
          <a:p>
            <a:pPr lvl="1">
              <a:spcBef>
                <a:spcPct val="20000"/>
              </a:spcBef>
              <a:buClr>
                <a:srgbClr val="C20D20"/>
              </a:buClr>
              <a:buSzPct val="100000"/>
              <a:buFont typeface="Lucida Grande" charset="0"/>
              <a:buChar char="●"/>
            </a:pPr>
            <a:endParaRPr lang="en-GB" sz="2200" dirty="0" smtClean="0">
              <a:cs typeface="Arial" charset="0"/>
            </a:endParaRPr>
          </a:p>
          <a:p>
            <a:pPr lvl="1">
              <a:spcBef>
                <a:spcPct val="20000"/>
              </a:spcBef>
              <a:buClr>
                <a:srgbClr val="C20D20"/>
              </a:buClr>
              <a:buSzPct val="100000"/>
              <a:buFont typeface="Lucida Grande" charset="0"/>
              <a:buChar char="●"/>
            </a:pPr>
            <a:endParaRPr lang="en-GB" sz="2200" dirty="0" smtClean="0">
              <a:cs typeface="Arial" charset="0"/>
            </a:endParaRPr>
          </a:p>
          <a:p>
            <a:pPr lvl="1">
              <a:spcBef>
                <a:spcPct val="20000"/>
              </a:spcBef>
              <a:buClr>
                <a:srgbClr val="C20D20"/>
              </a:buClr>
              <a:buSzPct val="100000"/>
              <a:buFont typeface="Lucida Grande" charset="0"/>
              <a:buChar char="●"/>
            </a:pPr>
            <a:endParaRPr lang="en-GB" sz="2200" dirty="0">
              <a:cs typeface="Arial" charset="0"/>
            </a:endParaRPr>
          </a:p>
        </p:txBody>
      </p:sp>
      <p:sp>
        <p:nvSpPr>
          <p:cNvPr id="7171" name="Rectangle 6"/>
          <p:cNvSpPr txBox="1">
            <a:spLocks noChangeArrowheads="1"/>
          </p:cNvSpPr>
          <p:nvPr/>
        </p:nvSpPr>
        <p:spPr bwMode="auto">
          <a:xfrm>
            <a:off x="273050" y="1196975"/>
            <a:ext cx="794385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spcBef>
                <a:spcPct val="20000"/>
              </a:spcBef>
              <a:buSzPct val="100000"/>
              <a:buFont typeface="Arial" charset="0"/>
              <a:buNone/>
            </a:pPr>
            <a:r>
              <a:rPr lang="en-GB" sz="2200" b="1" dirty="0" smtClean="0">
                <a:solidFill>
                  <a:srgbClr val="B70F20"/>
                </a:solidFill>
                <a:cs typeface="Arial" charset="0"/>
              </a:rPr>
              <a:t>Further reading</a:t>
            </a:r>
            <a:endParaRPr lang="en-GB" sz="2200" b="1" dirty="0">
              <a:solidFill>
                <a:srgbClr val="B70F20"/>
              </a:solidFill>
              <a:cs typeface="Arial" charset="0"/>
            </a:endParaRPr>
          </a:p>
        </p:txBody>
      </p:sp>
    </p:spTree>
    <p:extLst>
      <p:ext uri="{BB962C8B-B14F-4D97-AF65-F5344CB8AC3E}">
        <p14:creationId xmlns:p14="http://schemas.microsoft.com/office/powerpoint/2010/main" val="324729477"/>
      </p:ext>
    </p:extLst>
  </p:cSld>
  <p:clrMapOvr>
    <a:masterClrMapping/>
  </p:clrMapOvr>
  <p:timing>
    <p:tnLst>
      <p:par>
        <p:cTn id="1" dur="indefinite" restart="never" nodeType="tmRoot"/>
      </p:par>
    </p:tnLst>
  </p:timing>
</p:sld>
</file>

<file path=ppt/theme/theme1.xml><?xml version="1.0" encoding="utf-8"?>
<a:theme xmlns:a="http://schemas.openxmlformats.org/drawingml/2006/main" name="IOP_template-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IOP_template-2014.pot</Template>
  <TotalTime>1363</TotalTime>
  <Words>1334</Words>
  <Application>Microsoft Office PowerPoint</Application>
  <PresentationFormat>On-screen Show (4:3)</PresentationFormat>
  <Paragraphs>124</Paragraphs>
  <Slides>10</Slides>
  <Notes>9</Notes>
  <HiddenSlides>1</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IOP_template-2014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IOP Publishing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Frederique Swist</dc:creator>
  <cp:lastModifiedBy>Michael</cp:lastModifiedBy>
  <cp:revision>101</cp:revision>
  <cp:lastPrinted>2014-10-30T15:46:35Z</cp:lastPrinted>
  <dcterms:created xsi:type="dcterms:W3CDTF">2013-12-03T11:09:57Z</dcterms:created>
  <dcterms:modified xsi:type="dcterms:W3CDTF">2014-10-31T19:23:49Z</dcterms:modified>
</cp:coreProperties>
</file>