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61" r:id="rId4"/>
    <p:sldId id="262" r:id="rId5"/>
    <p:sldId id="257" r:id="rId6"/>
    <p:sldId id="258" r:id="rId7"/>
    <p:sldId id="263" r:id="rId8"/>
    <p:sldId id="259" r:id="rId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7489A-A88C-4837-805D-32C412E0F36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36058-5639-4E0B-A2CA-DEFAB7CB8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76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0E6A7-5E3B-46B6-BB72-82DF4C317DC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BD846-D442-44A5-B272-3A3FF12DD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25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6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8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8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  <a:solidFill>
            <a:srgbClr val="FFFF00"/>
          </a:solidFill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25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3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629400" cy="11430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13350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54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  <a:solidFill>
            <a:srgbClr val="FFFF00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13350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94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1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5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8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8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990CB-A3C0-45EB-9CA6-82DDD95B8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2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Issues pertaining to </a:t>
            </a:r>
            <a:br>
              <a:rPr lang="en-US" dirty="0" smtClean="0"/>
            </a:br>
            <a:r>
              <a:rPr lang="en-US" dirty="0" smtClean="0"/>
              <a:t>Neutrino encodings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Maury Goodman, Argonne Lab</a:t>
            </a:r>
          </a:p>
          <a:p>
            <a:r>
              <a:rPr lang="en-US" dirty="0" smtClean="0"/>
              <a:t>Cheng-</a:t>
            </a:r>
            <a:r>
              <a:rPr lang="en-US" dirty="0" err="1" smtClean="0"/>
              <a:t>Ju</a:t>
            </a:r>
            <a:r>
              <a:rPr lang="en-US" dirty="0" smtClean="0"/>
              <a:t> Lin, Lawrence Berkeley 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Since the </a:t>
            </a:r>
            <a:r>
              <a:rPr lang="en-US" smtClean="0"/>
              <a:t>2004 workshop, the </a:t>
            </a:r>
            <a:r>
              <a:rPr lang="en-US" dirty="0" smtClean="0"/>
              <a:t>“Neutrino Mixing” encoding assumes the three-neutrino paradigm (as do all papers that we encode without saying so.)</a:t>
            </a:r>
          </a:p>
          <a:p>
            <a:r>
              <a:rPr lang="en-US" dirty="0" smtClean="0"/>
              <a:t>If this turns out not to be the full story, all the encoding entries are either wrong, meaningless or just approximations</a:t>
            </a:r>
          </a:p>
          <a:p>
            <a:r>
              <a:rPr lang="en-US" dirty="0" smtClean="0"/>
              <a:t>As with any quantity in the PDG, multiple measurements are a test of the paradigm.</a:t>
            </a:r>
          </a:p>
          <a:p>
            <a:r>
              <a:rPr lang="en-US" dirty="0" smtClean="0"/>
              <a:t>There is still an “Other neutrino mixing” section to deal with measurements conceivably related to the alleged LSND signal.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0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encode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 </a:t>
            </a:r>
            <a:r>
              <a:rPr lang="en-US" dirty="0" smtClean="0">
                <a:latin typeface="Symbol" panose="05050102010706020507" pitchFamily="18" charset="2"/>
              </a:rPr>
              <a:t>n</a:t>
            </a:r>
            <a:r>
              <a:rPr lang="en-US" dirty="0" smtClean="0"/>
              <a:t> paradigm variables: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baseline="-25000" dirty="0" smtClean="0">
                <a:solidFill>
                  <a:schemeClr val="bg1">
                    <a:lumMod val="75000"/>
                  </a:schemeClr>
                </a:solidFill>
              </a:rPr>
              <a:t>12</a:t>
            </a: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21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baseline="-25000" dirty="0" smtClean="0">
                <a:solidFill>
                  <a:schemeClr val="bg1">
                    <a:lumMod val="75000"/>
                  </a:schemeClr>
                </a:solidFill>
              </a:rPr>
              <a:t>13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baseline="-25000" dirty="0" smtClean="0">
                <a:solidFill>
                  <a:schemeClr val="bg1">
                    <a:lumMod val="75000"/>
                  </a:schemeClr>
                </a:solidFill>
              </a:rPr>
              <a:t>23</a:t>
            </a: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/>
              <a:t>3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baseline="-25000" dirty="0" smtClean="0">
                <a:solidFill>
                  <a:schemeClr val="bg1">
                    <a:lumMod val="75000"/>
                  </a:schemeClr>
                </a:solidFill>
              </a:rPr>
              <a:t>31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baseline="30000" dirty="0" smtClean="0">
                <a:latin typeface="Symbol" panose="05050102010706020507" pitchFamily="18" charset="2"/>
              </a:rPr>
              <a:t>2</a:t>
            </a:r>
            <a:r>
              <a:rPr lang="en-US" dirty="0" smtClean="0">
                <a:latin typeface="Symbol" panose="05050102010706020507" pitchFamily="18" charset="2"/>
              </a:rPr>
              <a:t>2q</a:t>
            </a:r>
            <a:r>
              <a:rPr lang="en-US" baseline="-25000" dirty="0" smtClean="0"/>
              <a:t>12 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baseline="30000" dirty="0" smtClean="0">
                <a:latin typeface="Symbol" panose="05050102010706020507" pitchFamily="18" charset="2"/>
              </a:rPr>
              <a:t>2</a:t>
            </a:r>
            <a:r>
              <a:rPr lang="en-US" dirty="0" smtClean="0">
                <a:latin typeface="Symbol" panose="05050102010706020507" pitchFamily="18" charset="2"/>
              </a:rPr>
              <a:t>2q</a:t>
            </a:r>
            <a:r>
              <a:rPr lang="en-US" baseline="-25000" dirty="0" smtClean="0"/>
              <a:t>23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baseline="30000" dirty="0" smtClean="0">
                <a:latin typeface="Symbol" panose="05050102010706020507" pitchFamily="18" charset="2"/>
              </a:rPr>
              <a:t>2</a:t>
            </a:r>
            <a:r>
              <a:rPr lang="en-US" dirty="0" smtClean="0">
                <a:latin typeface="Symbol" panose="05050102010706020507" pitchFamily="18" charset="2"/>
              </a:rPr>
              <a:t>2q</a:t>
            </a:r>
            <a:r>
              <a:rPr lang="en-US" baseline="-25000" dirty="0" smtClean="0"/>
              <a:t>13 </a:t>
            </a:r>
          </a:p>
          <a:p>
            <a:r>
              <a:rPr lang="en-US" dirty="0" err="1" smtClean="0">
                <a:latin typeface="Symbol" panose="05050102010706020507" pitchFamily="18" charset="2"/>
              </a:rPr>
              <a:t>d</a:t>
            </a:r>
            <a:r>
              <a:rPr lang="en-US" baseline="-25000" dirty="0" err="1" smtClean="0"/>
              <a:t>CP</a:t>
            </a:r>
            <a:endParaRPr lang="en-US" baseline="-25000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(yet) encoded:</a:t>
            </a:r>
          </a:p>
          <a:p>
            <a:pPr marL="0" indent="0">
              <a:buNone/>
            </a:pPr>
            <a:r>
              <a:rPr lang="en-US" dirty="0" smtClean="0"/>
              <a:t>	overall mass scale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Majorana phases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Sign of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problem that went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62600" cy="4525963"/>
          </a:xfrm>
        </p:spPr>
        <p:txBody>
          <a:bodyPr/>
          <a:lstStyle/>
          <a:p>
            <a:r>
              <a:rPr lang="en-US" dirty="0" smtClean="0"/>
              <a:t>The CHOOZ limit, and now the reactor measurements, depend on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32</a:t>
            </a:r>
            <a:r>
              <a:rPr lang="en-US" dirty="0" smtClean="0"/>
              <a:t>.  In previous editions we had to change the limit on 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13</a:t>
            </a:r>
            <a:r>
              <a:rPr lang="en-US" dirty="0" smtClean="0"/>
              <a:t> as the best value of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32</a:t>
            </a:r>
            <a:r>
              <a:rPr lang="en-US" dirty="0"/>
              <a:t> </a:t>
            </a:r>
            <a:r>
              <a:rPr lang="en-US" dirty="0" smtClean="0"/>
              <a:t>fluctuated.  These fluctuations are now smaller and no longer important.</a:t>
            </a:r>
          </a:p>
          <a:p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265305"/>
            <a:ext cx="7620000" cy="101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647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Conventions for</a:t>
            </a:r>
            <a:br>
              <a:rPr lang="en-US" dirty="0" smtClean="0"/>
            </a:b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problems: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chose to encode </a:t>
            </a:r>
            <a:r>
              <a:rPr lang="en-US" dirty="0" smtClean="0"/>
              <a:t>|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32</a:t>
            </a:r>
            <a:r>
              <a:rPr lang="en-US" dirty="0" smtClean="0"/>
              <a:t>| ~ |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31</a:t>
            </a:r>
            <a:r>
              <a:rPr lang="en-US" dirty="0" smtClean="0"/>
              <a:t>|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now</a:t>
            </a: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(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32</a:t>
            </a:r>
            <a:r>
              <a:rPr lang="en-US" dirty="0" smtClean="0"/>
              <a:t>) ~ |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21</a:t>
            </a:r>
            <a:r>
              <a:rPr lang="en-US" dirty="0" smtClean="0"/>
              <a:t>|</a:t>
            </a:r>
          </a:p>
          <a:p>
            <a:pPr marL="514350" indent="-514350">
              <a:buAutoNum type="arabicPeriod" startAt="2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encode </a:t>
            </a:r>
            <a:r>
              <a:rPr lang="en-US" dirty="0"/>
              <a:t>|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baseline="-25000" dirty="0"/>
              <a:t>32</a:t>
            </a:r>
            <a:r>
              <a:rPr lang="en-US" dirty="0"/>
              <a:t>|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experiments </a:t>
            </a:r>
            <a:r>
              <a:rPr lang="en-US" dirty="0" smtClean="0"/>
              <a:t>measure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ee </a:t>
            </a:r>
            <a:r>
              <a:rPr lang="en-US" dirty="0" smtClean="0"/>
              <a:t>and</a:t>
            </a:r>
            <a:r>
              <a:rPr lang="en-US" baseline="-25000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>
                <a:latin typeface="Symbol" panose="05050102010706020507" pitchFamily="18" charset="2"/>
              </a:rPr>
              <a:t>mm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514350" indent="-514350">
              <a:buAutoNum type="arabicPeriod" startAt="2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]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listings we say what each measurement is</a:t>
            </a:r>
          </a:p>
          <a:p>
            <a:pPr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]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we know the hierarchy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problem goes away.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5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Conventions for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latin typeface="Symbol" panose="05050102010706020507" pitchFamily="18" charset="2"/>
              </a:rPr>
              <a:t>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originally chose to encode </a:t>
            </a:r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2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ij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ok for 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but not now for 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2</a:t>
            </a:r>
            <a:r>
              <a:rPr lang="en-US" dirty="0" smtClean="0">
                <a:latin typeface="Symbol" panose="05050102010706020507" pitchFamily="18" charset="2"/>
              </a:rPr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 (which is surprisingly good):  P(</a:t>
            </a:r>
            <a:r>
              <a:rPr lang="en-US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US" dirty="0" err="1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n</a:t>
            </a:r>
            <a:r>
              <a:rPr lang="en-US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 </a:t>
            </a:r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2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23 </a:t>
            </a:r>
          </a:p>
          <a:p>
            <a:pPr marL="0" indent="0">
              <a:buNone/>
            </a:pPr>
            <a:r>
              <a:rPr lang="en-US" baseline="-25000" dirty="0"/>
              <a:t>	</a:t>
            </a:r>
            <a:r>
              <a:rPr lang="en-US" dirty="0" smtClean="0">
                <a:solidFill>
                  <a:srgbClr val="0070C0"/>
                </a:solidFill>
              </a:rPr>
              <a:t>[not sensitive to sign(</a:t>
            </a:r>
            <a:r>
              <a:rPr lang="en-US" dirty="0" smtClean="0">
                <a:solidFill>
                  <a:srgbClr val="0070C0"/>
                </a:solidFill>
                <a:latin typeface="Symbol" panose="05050102010706020507" pitchFamily="18" charset="2"/>
              </a:rPr>
              <a:t>q</a:t>
            </a:r>
            <a:r>
              <a:rPr lang="en-US" baseline="-25000" dirty="0" smtClean="0">
                <a:solidFill>
                  <a:srgbClr val="0070C0"/>
                </a:solidFill>
              </a:rPr>
              <a:t>23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-45</a:t>
            </a:r>
            <a:r>
              <a:rPr lang="en-US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en-US" baseline="-25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/>
              <a:t>But for </a:t>
            </a:r>
            <a:r>
              <a:rPr lang="en-US" dirty="0" smtClean="0">
                <a:latin typeface="Symbol" panose="05050102010706020507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</a:t>
            </a:r>
            <a:r>
              <a:rPr lang="en-US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US" dirty="0" err="1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2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13</a:t>
            </a:r>
            <a:endParaRPr lang="en-US" baseline="-25000" dirty="0"/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This is sensitive to whether </a:t>
            </a:r>
            <a:r>
              <a:rPr lang="en-US" dirty="0" smtClean="0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baseline="-25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&gt; or &lt; 45</a:t>
            </a:r>
            <a:r>
              <a:rPr lang="en-US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(called the octant).</a:t>
            </a:r>
            <a:endParaRPr lang="en-US" baseline="300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6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change for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We are in the process of switching from sin</a:t>
            </a:r>
            <a:r>
              <a:rPr lang="en-US" baseline="30000" dirty="0" smtClean="0"/>
              <a:t>2</a:t>
            </a:r>
            <a:r>
              <a:rPr lang="en-US" dirty="0" smtClean="0"/>
              <a:t>(2q</a:t>
            </a:r>
            <a:r>
              <a:rPr lang="en-US" baseline="-25000" dirty="0" smtClean="0"/>
              <a:t>ij</a:t>
            </a:r>
            <a:r>
              <a:rPr lang="en-US" dirty="0"/>
              <a:t>) </a:t>
            </a:r>
            <a:r>
              <a:rPr lang="en-US" dirty="0" smtClean="0"/>
              <a:t>to sin</a:t>
            </a:r>
            <a:r>
              <a:rPr lang="en-US" baseline="30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q</a:t>
            </a:r>
            <a:r>
              <a:rPr lang="en-US" baseline="-25000" dirty="0" err="1" smtClean="0"/>
              <a:t>ij</a:t>
            </a:r>
            <a:r>
              <a:rPr lang="en-US" dirty="0" smtClean="0"/>
              <a:t>) for 2016.  This will involve re-encoding a small number of the 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23</a:t>
            </a:r>
            <a:r>
              <a:rPr lang="en-US" dirty="0" smtClean="0"/>
              <a:t> entries and 3 new nodes.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7800" y="5410200"/>
            <a:ext cx="35052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Global fit example (</a:t>
            </a:r>
            <a:r>
              <a:rPr lang="en-US" dirty="0" err="1" smtClean="0"/>
              <a:t>NuFIT</a:t>
            </a:r>
            <a:r>
              <a:rPr lang="en-US" dirty="0" smtClean="0"/>
              <a:t> 1.3)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13" y="1662999"/>
            <a:ext cx="3495675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Conventions for </a:t>
            </a:r>
            <a:r>
              <a:rPr lang="en-US" dirty="0" err="1" smtClean="0">
                <a:latin typeface="Symbol" panose="05050102010706020507" pitchFamily="18" charset="2"/>
              </a:rPr>
              <a:t>d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node in 2014 edition</a:t>
            </a:r>
          </a:p>
          <a:p>
            <a:r>
              <a:rPr lang="en-US" dirty="0" smtClean="0"/>
              <a:t>Choices: 0 to 2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/>
              <a:t>, -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/>
              <a:t> to 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/>
              <a:t>, 0 to 360, -180 to 180</a:t>
            </a:r>
          </a:p>
          <a:p>
            <a:r>
              <a:rPr lang="en-US" dirty="0" smtClean="0"/>
              <a:t>All four are being used</a:t>
            </a:r>
          </a:p>
          <a:p>
            <a:r>
              <a:rPr lang="en-US" dirty="0" smtClean="0"/>
              <a:t>Polled several “experts”, nobody cared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6-7 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Maury Goodman and Cheng-Ju Lin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7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415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Issues pertaining to  Neutrino encodings</vt:lpstr>
      <vt:lpstr>Reminder</vt:lpstr>
      <vt:lpstr>What we encode</vt:lpstr>
      <vt:lpstr>A problem that went away</vt:lpstr>
      <vt:lpstr>Conventions for Dm2</vt:lpstr>
      <vt:lpstr>Conventions for q</vt:lpstr>
      <vt:lpstr>A change for 2016</vt:lpstr>
      <vt:lpstr>Conventions for dCP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pertaining to  Neutrino encodings</dc:title>
  <dc:creator>Goodman, Maury C.</dc:creator>
  <cp:lastModifiedBy>Goodman, Maury C.</cp:lastModifiedBy>
  <cp:revision>11</cp:revision>
  <cp:lastPrinted>2014-11-03T16:14:42Z</cp:lastPrinted>
  <dcterms:created xsi:type="dcterms:W3CDTF">2014-11-03T15:00:22Z</dcterms:created>
  <dcterms:modified xsi:type="dcterms:W3CDTF">2014-11-03T17:56:56Z</dcterms:modified>
</cp:coreProperties>
</file>