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75"/>
  </p:notesMasterIdLst>
  <p:handoutMasterIdLst>
    <p:handoutMasterId r:id="rId76"/>
  </p:handoutMasterIdLst>
  <p:sldIdLst>
    <p:sldId id="357" r:id="rId2"/>
    <p:sldId id="389" r:id="rId3"/>
    <p:sldId id="358" r:id="rId4"/>
    <p:sldId id="359" r:id="rId5"/>
    <p:sldId id="360" r:id="rId6"/>
    <p:sldId id="361" r:id="rId7"/>
    <p:sldId id="362" r:id="rId8"/>
    <p:sldId id="364" r:id="rId9"/>
    <p:sldId id="363" r:id="rId10"/>
    <p:sldId id="381" r:id="rId11"/>
    <p:sldId id="365" r:id="rId12"/>
    <p:sldId id="366" r:id="rId13"/>
    <p:sldId id="367" r:id="rId14"/>
    <p:sldId id="382" r:id="rId15"/>
    <p:sldId id="368" r:id="rId16"/>
    <p:sldId id="371" r:id="rId17"/>
    <p:sldId id="384" r:id="rId18"/>
    <p:sldId id="383" r:id="rId19"/>
    <p:sldId id="374" r:id="rId20"/>
    <p:sldId id="387" r:id="rId21"/>
    <p:sldId id="388" r:id="rId22"/>
    <p:sldId id="376" r:id="rId23"/>
    <p:sldId id="379" r:id="rId24"/>
    <p:sldId id="385" r:id="rId25"/>
    <p:sldId id="386" r:id="rId26"/>
    <p:sldId id="392" r:id="rId27"/>
    <p:sldId id="391" r:id="rId28"/>
    <p:sldId id="393" r:id="rId29"/>
    <p:sldId id="394" r:id="rId30"/>
    <p:sldId id="395" r:id="rId31"/>
    <p:sldId id="396" r:id="rId32"/>
    <p:sldId id="409" r:id="rId33"/>
    <p:sldId id="397" r:id="rId34"/>
    <p:sldId id="398" r:id="rId35"/>
    <p:sldId id="399" r:id="rId36"/>
    <p:sldId id="400" r:id="rId37"/>
    <p:sldId id="401" r:id="rId38"/>
    <p:sldId id="402" r:id="rId39"/>
    <p:sldId id="403" r:id="rId40"/>
    <p:sldId id="404" r:id="rId41"/>
    <p:sldId id="405" r:id="rId42"/>
    <p:sldId id="406" r:id="rId43"/>
    <p:sldId id="407" r:id="rId44"/>
    <p:sldId id="410" r:id="rId45"/>
    <p:sldId id="412" r:id="rId46"/>
    <p:sldId id="413" r:id="rId47"/>
    <p:sldId id="467" r:id="rId48"/>
    <p:sldId id="425" r:id="rId49"/>
    <p:sldId id="415" r:id="rId50"/>
    <p:sldId id="429" r:id="rId51"/>
    <p:sldId id="430" r:id="rId52"/>
    <p:sldId id="431" r:id="rId53"/>
    <p:sldId id="432" r:id="rId54"/>
    <p:sldId id="433" r:id="rId55"/>
    <p:sldId id="447" r:id="rId56"/>
    <p:sldId id="448" r:id="rId57"/>
    <p:sldId id="468" r:id="rId58"/>
    <p:sldId id="469" r:id="rId59"/>
    <p:sldId id="470" r:id="rId60"/>
    <p:sldId id="471" r:id="rId61"/>
    <p:sldId id="472" r:id="rId62"/>
    <p:sldId id="475" r:id="rId63"/>
    <p:sldId id="476" r:id="rId64"/>
    <p:sldId id="477" r:id="rId65"/>
    <p:sldId id="478" r:id="rId66"/>
    <p:sldId id="479" r:id="rId67"/>
    <p:sldId id="474" r:id="rId68"/>
    <p:sldId id="466" r:id="rId69"/>
    <p:sldId id="449" r:id="rId70"/>
    <p:sldId id="450" r:id="rId71"/>
    <p:sldId id="451" r:id="rId72"/>
    <p:sldId id="452" r:id="rId73"/>
    <p:sldId id="473" r:id="rId7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FF"/>
    <a:srgbClr val="D60093"/>
    <a:srgbClr val="0033CC"/>
    <a:srgbClr val="0066CC"/>
    <a:srgbClr val="660066"/>
    <a:srgbClr val="38E459"/>
    <a:srgbClr val="F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-1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A844C3-A56D-984D-AA2A-185B091D8B95}" type="datetimeFigureOut">
              <a:rPr lang="en-US"/>
              <a:pPr>
                <a:defRPr/>
              </a:pPr>
              <a:t>10/19/14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77A9B06-DD86-594C-9192-A050B89D9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49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cs typeface="+mn-cs"/>
              </a:defRPr>
            </a:lvl1pPr>
          </a:lstStyle>
          <a:p>
            <a:pPr>
              <a:defRPr/>
            </a:pPr>
            <a:fld id="{F4AD96C0-9C5E-3C4E-B8D9-3869928587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4086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xfrm>
            <a:off x="975360" y="4560570"/>
            <a:ext cx="5364480" cy="4320540"/>
          </a:xfrm>
        </p:spPr>
        <p:txBody>
          <a:bodyPr/>
          <a:lstStyle/>
          <a:p>
            <a:endParaRPr lang="en-US"/>
          </a:p>
          <a:p>
            <a:r>
              <a:rPr lang="en-US"/>
              <a:t>There is not enough visible mass in rotating spiral galaxies to hold them together</a:t>
            </a:r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fld id="{25552B6E-455A-BD4E-83E6-20CCA5D2C143}" type="slidenum">
              <a:rPr lang="en-US" sz="130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itchFamily="-65" charset="2"/>
                <a:buNone/>
              </a:pPr>
              <a:t>4</a:t>
            </a:fld>
            <a:endParaRPr lang="en-US" sz="130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69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F6490F-17E2-4783-AFF3-73BAF20029E1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4516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A7A25AD4-9C69-B946-88DC-A6DE3241F66B}" type="slidenum">
              <a:rPr lang="en-US" sz="1300">
                <a:latin typeface="Calibri" pitchFamily="-65" charset="0"/>
              </a:rPr>
              <a:pPr algn="r"/>
              <a:t>18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8852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3037A550-E303-4945-A86D-7D427B75E331}" type="slidenum">
              <a:rPr lang="en-US" sz="1300">
                <a:latin typeface="Calibri" pitchFamily="-65" charset="0"/>
              </a:rPr>
              <a:pPr algn="r"/>
              <a:t>19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510C17-7E84-4171-B0E4-2EFB8385139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/>
          </a:p>
        </p:txBody>
      </p:sp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8302" tIns="49151" rIns="98302" bIns="49151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4868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302" tIns="49151" rIns="98302" bIns="49151" anchor="b"/>
          <a:lstStyle/>
          <a:p>
            <a:pPr algn="r" defTabSz="928015"/>
            <a:fld id="{80541C3F-FE81-49D8-8171-162585215F50}" type="slidenum">
              <a:rPr lang="nl-NL" sz="1400">
                <a:latin typeface="Calibri" pitchFamily="34" charset="0"/>
                <a:cs typeface="Arial" charset="0"/>
              </a:rPr>
              <a:pPr algn="r" defTabSz="928015"/>
              <a:t>20</a:t>
            </a:fld>
            <a:endParaRPr lang="nl-NL" sz="140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510C17-7E84-4171-B0E4-2EFB8385139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8302" tIns="49151" rIns="98302" bIns="49151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4868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302" tIns="49151" rIns="98302" bIns="49151" anchor="b"/>
          <a:lstStyle/>
          <a:p>
            <a:pPr algn="r" defTabSz="928015"/>
            <a:fld id="{80541C3F-FE81-49D8-8171-162585215F50}" type="slidenum">
              <a:rPr lang="nl-NL" sz="1400">
                <a:latin typeface="Calibri" pitchFamily="34" charset="0"/>
                <a:cs typeface="Arial" charset="0"/>
              </a:rPr>
              <a:pPr algn="r" defTabSz="928015"/>
              <a:t>21</a:t>
            </a:fld>
            <a:endParaRPr lang="nl-NL" sz="140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84996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D8E0BE01-82DD-D143-BF76-B1EF1C38E337}" type="slidenum">
              <a:rPr lang="en-US" sz="1300">
                <a:latin typeface="Calibri" pitchFamily="-65" charset="0"/>
              </a:rPr>
              <a:pPr algn="r"/>
              <a:t>22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93188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79E89A36-D02E-0B41-B1F3-9B060D642432}" type="slidenum">
              <a:rPr lang="en-US" sz="1300">
                <a:latin typeface="Calibri" pitchFamily="-65" charset="0"/>
              </a:rPr>
              <a:pPr algn="r"/>
              <a:t>23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A62FDF-50E8-4C63-806E-51997F3FFCE9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61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149EE36-C83B-4D33-977B-A4EF8266807A}" type="slidenum">
              <a:rPr lang="nl-NL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686AA4-ADB6-4516-9482-8F52B545069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Check trigger efficiencies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D8553-EBD7-DC46-916A-A7E458BF19E9}" type="slidenum">
              <a:rPr lang="en-US"/>
              <a:pPr/>
              <a:t>8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Fundamental research  (pursuit of knowledge, not making money)</a:t>
            </a:r>
          </a:p>
          <a:p>
            <a:pPr eaLnBrk="1" hangingPunct="1"/>
            <a:r>
              <a:rPr lang="en-US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Pooling resources (money and intellectual) </a:t>
            </a:r>
          </a:p>
          <a:p>
            <a:pPr eaLnBrk="1" hangingPunct="1"/>
            <a:r>
              <a:rPr lang="en-US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training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the speed is above threshold emits photons</a:t>
            </a:r>
            <a:r>
              <a:rPr lang="en-US" baseline="0"/>
              <a:t> at a characteristic angle which changes with beta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AD96C0-9C5E-3C4E-B8D9-386992858799}" type="slidenum">
              <a:rPr lang="en-GB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7957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9594A3-3520-934D-8DF8-4F45B3BEAF89}" type="slidenum">
              <a:rPr lang="en-GB"/>
              <a:pPr eaLnBrk="1" hangingPunct="1"/>
              <a:t>45</a:t>
            </a:fld>
            <a:endParaRPr lang="en-GB"/>
          </a:p>
        </p:txBody>
      </p:sp>
      <p:sp>
        <p:nvSpPr>
          <p:cNvPr id="4096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0964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6661" tIns="48331" rIns="96661" bIns="48331"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0965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7BA3B54-FFA8-A648-A562-DE67B302872F}" type="slidenum">
              <a:rPr lang="en-US" sz="1300">
                <a:latin typeface="Calibri" charset="0"/>
                <a:cs typeface="Arial" charset="0"/>
              </a:rPr>
              <a:pPr algn="r" eaLnBrk="1" hangingPunct="1"/>
              <a:t>45</a:t>
            </a:fld>
            <a:endParaRPr lang="en-US" sz="13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921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921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C331C96-FD92-1142-B514-882681DC8922}" type="slidenum">
              <a:rPr lang="en-GB"/>
              <a:pPr eaLnBrk="1" hangingPunct="1"/>
              <a:t>46</a:t>
            </a:fld>
            <a:endParaRPr lang="en-GB"/>
          </a:p>
        </p:txBody>
      </p:sp>
      <p:sp>
        <p:nvSpPr>
          <p:cNvPr id="4198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1988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6661" tIns="48331" rIns="96661" bIns="48331"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989" name="Slide Number Placeholder 3"/>
          <p:cNvSpPr txBox="1">
            <a:spLocks noGrp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C1AC48FB-98A5-BD4C-B32B-800D268D4317}" type="slidenum">
              <a:rPr lang="en-GB" sz="1300">
                <a:latin typeface="Calibri" charset="0"/>
                <a:cs typeface="Arial" charset="0"/>
              </a:rPr>
              <a:pPr algn="r" eaLnBrk="1" hangingPunct="1"/>
              <a:t>46</a:t>
            </a:fld>
            <a:endParaRPr lang="en-GB" sz="13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D398EE-B3B7-EF4A-B56A-DADAF3D3FF00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926227-E7B6-7841-957A-00A8DF883103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53F15C-0A5B-BB4D-BDD1-E4488B1DC969}" type="slidenum">
              <a:rPr lang="en-US"/>
              <a:pPr>
                <a:defRPr/>
              </a:pPr>
              <a:t>58</a:t>
            </a:fld>
            <a:endParaRPr lang="en-US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FFDBBD0-D4DC-8546-9F7F-36716840072B}" type="slidenum">
              <a:rPr lang="en-US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xfrm>
            <a:off x="975360" y="4560570"/>
            <a:ext cx="5364480" cy="4320540"/>
          </a:xfrm>
        </p:spPr>
        <p:txBody>
          <a:bodyPr/>
          <a:lstStyle/>
          <a:p>
            <a:endParaRPr lang="en-US"/>
          </a:p>
          <a:p>
            <a:r>
              <a:rPr lang="en-US"/>
              <a:t>There is not enough visible mass in rotating spiral galaxies to hold them together</a:t>
            </a:r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-65" charset="2"/>
              <a:buNone/>
            </a:pPr>
            <a:fld id="{25552B6E-455A-BD4E-83E6-20CCA5D2C143}" type="slidenum">
              <a:rPr lang="en-US" sz="1300"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pPr algn="r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itchFamily="-65" charset="2"/>
                <a:buNone/>
              </a:pPr>
              <a:t>9</a:t>
            </a:fld>
            <a:endParaRPr lang="en-US" sz="1300"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6084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2A4654B7-67EF-E545-93A5-D211366653BD}" type="slidenum">
              <a:rPr lang="en-US" sz="1300">
                <a:latin typeface="Calibri" pitchFamily="-65" charset="0"/>
              </a:rPr>
              <a:pPr algn="r"/>
              <a:t>11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3298BA26-5064-B740-B29B-2B55B368DF2A}" type="slidenum">
              <a:rPr lang="en-US" sz="1300">
                <a:latin typeface="Calibri" pitchFamily="-65" charset="0"/>
              </a:rPr>
              <a:pPr algn="r"/>
              <a:t>12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0180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99EABACC-1CFC-7448-8580-D898A01F728E}" type="slidenum">
              <a:rPr lang="en-US" sz="1300">
                <a:latin typeface="Calibri" pitchFamily="-65" charset="0"/>
              </a:rPr>
              <a:pPr algn="r"/>
              <a:t>13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0180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99EABACC-1CFC-7448-8580-D898A01F728E}" type="slidenum">
              <a:rPr lang="en-US" sz="1300">
                <a:latin typeface="Calibri" pitchFamily="-65" charset="0"/>
              </a:rPr>
              <a:pPr algn="r"/>
              <a:t>14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6324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BA2EEE74-AAD0-F549-B631-3F387672A36A}" type="slidenum">
              <a:rPr lang="en-US" sz="1300">
                <a:latin typeface="Calibri" pitchFamily="-65" charset="0"/>
              </a:rPr>
              <a:pPr algn="r"/>
              <a:t>15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4516" name="Slide Number Placeholder 3"/>
          <p:cNvSpPr txBox="1">
            <a:spLocks noGrp="1"/>
          </p:cNvSpPr>
          <p:nvPr/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/>
            <a:fld id="{A7A25AD4-9C69-B946-88DC-A6DE3241F66B}" type="slidenum">
              <a:rPr lang="en-US" sz="1300">
                <a:latin typeface="Calibri" pitchFamily="-65" charset="0"/>
              </a:rPr>
              <a:pPr algn="r"/>
              <a:t>16</a:t>
            </a:fld>
            <a:endParaRPr lang="en-US" sz="13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015053-F23F-B34D-B138-DA5364BB9581}" type="datetime1">
              <a:t>10/20/14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9C4C5-65B1-D04E-8D66-3CD745049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69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085C5-B399-A842-A27B-4FAFA199DE78}" type="datetime1">
              <a:t>10/20/14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D93E9-7B52-7D4E-985E-E346BBF87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0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E8F81-7A4C-084A-BC53-BBD6D6B30A17}" type="datetime1">
              <a:t>10/20/14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B727E-8747-4F46-AC8C-3B053FBE8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01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CD87477-E4F1-B742-BC4D-786E0113C955}" type="datetime1">
              <a:t>10/20/14</a:t>
            </a:fld>
            <a:endParaRPr lang="fr-FR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Paula Collins - Abi Soffer Tour October 2014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0C68F27-AC83-0548-B73C-3010DE195771}" type="slidenum">
              <a:rPr lang="fr-FR"/>
              <a:pPr/>
              <a:t>‹#›</a:t>
            </a:fld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428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0C4E9-543D-BF40-98A2-5EAF0F91AD44}" type="datetime1">
              <a:t>10/20/14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Paula Collins - Abi Soffer Tour October 2014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B841F-62F5-854C-8497-F63745754FA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630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D9E13-45CE-EF4B-9CF1-4EAB1185C550}" type="datetime1">
              <a:t>10/20/14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3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D3DD6-BDCD-B840-A761-F9A74980E6B2}" type="datetime1">
              <a:t>10/20/14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06E63-DB87-3D4A-8695-5A24ABA527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6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7D6E4-7FF7-F941-A5A8-3DB7F795AD78}" type="datetime1">
              <a:t>10/20/14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5AB96-CB7F-AC42-9EA6-21F627AB1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1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E0D6-E33D-AA45-9E35-5D85665389B3}" type="datetime1">
              <a:t>10/20/14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60A61-1CC5-8448-B4CF-F1B0C92C2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9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A7077-ACD9-0D4E-A1B1-C89B376E9EAF}" type="datetime1">
              <a:t>10/20/14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21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5964D-BC15-F84D-9FA5-9D97E8128D37}" type="datetime1">
              <a:t>10/20/14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42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68096-2B8C-F140-8FC3-1C050FC3BE7F}" type="datetime1">
              <a:t>10/20/14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3B2D7-D23A-9141-9B4C-7E6F75CD9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28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E3F3F-3223-6B48-A7D5-FBC600547959}" type="datetime1">
              <a:t>10/20/14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9B8B-BC82-2149-884F-1A64E7113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EEF1E625-9FE4-E14B-8D19-009427856F36}" type="datetime1">
              <a:t>10/20/14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E9CDC3FA-C1BA-F348-98DE-256967A8F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10" r:id="rId12"/>
    <p:sldLayoutId id="214748381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4.wmf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jpeg"/><Relationship Id="rId8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6" Type="http://schemas.openxmlformats.org/officeDocument/2006/relationships/image" Target="../media/image29.jpe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jpeg"/><Relationship Id="rId10" Type="http://schemas.openxmlformats.org/officeDocument/2006/relationships/image" Target="../media/image33.jpeg"/><Relationship Id="rId11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7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jpeg"/><Relationship Id="rId6" Type="http://schemas.openxmlformats.org/officeDocument/2006/relationships/image" Target="../media/image84.jpeg"/><Relationship Id="rId7" Type="http://schemas.openxmlformats.org/officeDocument/2006/relationships/image" Target="../media/image85.jpeg"/><Relationship Id="rId8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7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jpeg"/><Relationship Id="rId3" Type="http://schemas.openxmlformats.org/officeDocument/2006/relationships/image" Target="../media/image89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1.jpeg"/><Relationship Id="rId3" Type="http://schemas.openxmlformats.org/officeDocument/2006/relationships/image" Target="../media/image9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4" Type="http://schemas.openxmlformats.org/officeDocument/2006/relationships/image" Target="../media/image96.jpeg"/><Relationship Id="rId5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0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eg"/><Relationship Id="rId3" Type="http://schemas.openxmlformats.org/officeDocument/2006/relationships/image" Target="../media/image107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4" Type="http://schemas.openxmlformats.org/officeDocument/2006/relationships/image" Target="../media/image109.png"/><Relationship Id="rId5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w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2.png"/><Relationship Id="rId3" Type="http://schemas.openxmlformats.org/officeDocument/2006/relationships/image" Target="../media/image113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Relationship Id="rId3" Type="http://schemas.openxmlformats.org/officeDocument/2006/relationships/image" Target="../media/image115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Introduction to the LHCb detector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Paula Collins,</a:t>
            </a:r>
          </a:p>
          <a:p>
            <a:r>
              <a:rPr lang="en-US"/>
              <a:t>CERN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B3577-DEBC-954F-B696-1909E1AC76A0}" type="datetime1"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F9C4C5-65B1-D04E-8D66-3CD745049C65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951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Detector Requirements</a:t>
            </a:r>
            <a:endParaRPr lang="en-GB" smtClean="0"/>
          </a:p>
        </p:txBody>
      </p:sp>
      <p:sp>
        <p:nvSpPr>
          <p:cNvPr id="159746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091250"/>
            <a:ext cx="8153400" cy="2286000"/>
          </a:xfrm>
        </p:spPr>
        <p:txBody>
          <a:bodyPr/>
          <a:lstStyle/>
          <a:p>
            <a:r>
              <a:rPr lang="en-US" sz="2400" smtClean="0"/>
              <a:t>Key features:</a:t>
            </a:r>
          </a:p>
          <a:p>
            <a:pPr lvl="1"/>
            <a:r>
              <a:rPr lang="en-US" sz="2000" smtClean="0"/>
              <a:t>Highly efficient  trigger for both hadronic and leptonic final states to enable high statistics data collection</a:t>
            </a:r>
            <a:endParaRPr lang="en-GB" sz="2000" smtClean="0"/>
          </a:p>
          <a:p>
            <a:pPr lvl="1"/>
            <a:r>
              <a:rPr lang="en-GB" sz="2000" smtClean="0"/>
              <a:t>Vertexing for secondary vertex identification</a:t>
            </a:r>
          </a:p>
          <a:p>
            <a:pPr lvl="1"/>
            <a:r>
              <a:rPr lang="en-US" sz="2000" smtClean="0"/>
              <a:t>Mass resolution to reduce background</a:t>
            </a:r>
          </a:p>
          <a:p>
            <a:pPr lvl="1"/>
            <a:r>
              <a:rPr lang="en-GB" sz="2000" smtClean="0"/>
              <a:t>Particle identification</a:t>
            </a:r>
          </a:p>
          <a:p>
            <a:endParaRPr lang="en-GB" sz="1000" baseline="30000" smtClean="0"/>
          </a:p>
        </p:txBody>
      </p:sp>
      <p:sp>
        <p:nvSpPr>
          <p:cNvPr id="159747" name="Text Box 33"/>
          <p:cNvSpPr txBox="1">
            <a:spLocks noChangeArrowheads="1"/>
          </p:cNvSpPr>
          <p:nvPr/>
        </p:nvSpPr>
        <p:spPr bwMode="auto">
          <a:xfrm>
            <a:off x="3519488" y="4972688"/>
            <a:ext cx="4619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FF"/>
                </a:solidFill>
              </a:rPr>
              <a:t>b</a:t>
            </a:r>
            <a:r>
              <a:rPr lang="en-US" sz="2400" baseline="30000">
                <a:solidFill>
                  <a:srgbClr val="FF00FF"/>
                </a:solidFill>
              </a:rPr>
              <a:t>t</a:t>
            </a:r>
            <a:endParaRPr lang="en-US" sz="2400">
              <a:solidFill>
                <a:srgbClr val="FF00FF"/>
              </a:solidFill>
            </a:endParaRPr>
          </a:p>
        </p:txBody>
      </p:sp>
      <p:sp>
        <p:nvSpPr>
          <p:cNvPr id="159748" name="Text Box 18"/>
          <p:cNvSpPr txBox="1">
            <a:spLocks noChangeAspect="1" noChangeArrowheads="1"/>
          </p:cNvSpPr>
          <p:nvPr/>
        </p:nvSpPr>
        <p:spPr bwMode="auto">
          <a:xfrm>
            <a:off x="4097338" y="4134488"/>
            <a:ext cx="3476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Lucida Sans Unicode" pitchFamily="34" charset="0"/>
              </a:rPr>
              <a:t>B</a:t>
            </a:r>
            <a:r>
              <a:rPr lang="en-US" sz="1400" baseline="-25000">
                <a:solidFill>
                  <a:srgbClr val="FF0000"/>
                </a:solidFill>
                <a:latin typeface="Lucida Sans Unicode" pitchFamily="34" charset="0"/>
              </a:rPr>
              <a:t>s</a:t>
            </a:r>
            <a:endParaRPr lang="en-US" sz="1400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59749" name="Text Box 19"/>
          <p:cNvSpPr txBox="1">
            <a:spLocks noChangeAspect="1" noChangeArrowheads="1"/>
          </p:cNvSpPr>
          <p:nvPr/>
        </p:nvSpPr>
        <p:spPr bwMode="auto">
          <a:xfrm>
            <a:off x="6567488" y="3677288"/>
            <a:ext cx="366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Lucida Sans Unicode" pitchFamily="34" charset="0"/>
              </a:rPr>
              <a:t>K</a:t>
            </a:r>
            <a:r>
              <a:rPr lang="en-US" sz="1400" baseline="30000">
                <a:solidFill>
                  <a:srgbClr val="FF0000"/>
                </a:solidFill>
                <a:latin typeface="Lucida Sans Unicode" pitchFamily="34" charset="0"/>
                <a:sym typeface="Symbol" pitchFamily="18" charset="2"/>
              </a:rPr>
              <a:t></a:t>
            </a:r>
            <a:endParaRPr lang="en-US" sz="1400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59750" name="Text Box 20"/>
          <p:cNvSpPr txBox="1">
            <a:spLocks noChangeAspect="1" noChangeArrowheads="1"/>
          </p:cNvSpPr>
          <p:nvPr/>
        </p:nvSpPr>
        <p:spPr bwMode="auto">
          <a:xfrm>
            <a:off x="6567488" y="4210688"/>
            <a:ext cx="366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Lucida Sans Unicode" pitchFamily="34" charset="0"/>
              </a:rPr>
              <a:t>K</a:t>
            </a:r>
            <a:r>
              <a:rPr lang="en-US" sz="1400" baseline="30000">
                <a:solidFill>
                  <a:srgbClr val="FF0000"/>
                </a:solidFill>
                <a:latin typeface="Lucida Sans Unicode" pitchFamily="34" charset="0"/>
                <a:sym typeface="Symbol" pitchFamily="18" charset="2"/>
              </a:rPr>
              <a:t></a:t>
            </a:r>
            <a:endParaRPr lang="en-US" sz="1400" baseline="30000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59751" name="Text Box 21"/>
          <p:cNvSpPr txBox="1">
            <a:spLocks noChangeAspect="1" noChangeArrowheads="1"/>
          </p:cNvSpPr>
          <p:nvPr/>
        </p:nvSpPr>
        <p:spPr bwMode="auto">
          <a:xfrm>
            <a:off x="5334000" y="3297875"/>
            <a:ext cx="787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1400">
                <a:solidFill>
                  <a:srgbClr val="FF0000"/>
                </a:solidFill>
                <a:latin typeface="Lucida Sans Unicode" pitchFamily="34" charset="0"/>
              </a:rPr>
              <a:t>K</a:t>
            </a:r>
            <a:r>
              <a:rPr lang="en-US" sz="1400" baseline="30000">
                <a:solidFill>
                  <a:srgbClr val="FF0000"/>
                </a:solidFill>
                <a:latin typeface="Lucida Sans Unicode" pitchFamily="34" charset="0"/>
                <a:sym typeface="Symbol" pitchFamily="18" charset="2"/>
              </a:rPr>
              <a:t></a:t>
            </a:r>
            <a:endParaRPr lang="en-US" sz="1400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59752" name="Text Box 25"/>
          <p:cNvSpPr txBox="1">
            <a:spLocks noChangeAspect="1" noChangeArrowheads="1"/>
          </p:cNvSpPr>
          <p:nvPr/>
        </p:nvSpPr>
        <p:spPr bwMode="auto">
          <a:xfrm>
            <a:off x="6567488" y="4667888"/>
            <a:ext cx="3476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Times"/>
                <a:sym typeface="Symbol" pitchFamily="18" charset="2"/>
              </a:rPr>
              <a:t></a:t>
            </a:r>
            <a:r>
              <a:rPr lang="en-US" sz="1400" baseline="30000">
                <a:solidFill>
                  <a:srgbClr val="FF0000"/>
                </a:solidFill>
                <a:latin typeface="Times"/>
                <a:sym typeface="Symbol" pitchFamily="18" charset="2"/>
              </a:rPr>
              <a:t></a:t>
            </a:r>
            <a:endParaRPr lang="en-US" sz="1400" baseline="30000">
              <a:solidFill>
                <a:srgbClr val="FF0000"/>
              </a:solidFill>
              <a:latin typeface="Times"/>
            </a:endParaRPr>
          </a:p>
        </p:txBody>
      </p:sp>
      <p:sp>
        <p:nvSpPr>
          <p:cNvPr id="159753" name="Text Box 26"/>
          <p:cNvSpPr txBox="1">
            <a:spLocks noChangeAspect="1" noChangeArrowheads="1"/>
          </p:cNvSpPr>
          <p:nvPr/>
        </p:nvSpPr>
        <p:spPr bwMode="auto">
          <a:xfrm>
            <a:off x="4814888" y="4363088"/>
            <a:ext cx="425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Lucida Sans Unicode" pitchFamily="34" charset="0"/>
              </a:rPr>
              <a:t>D</a:t>
            </a:r>
            <a:r>
              <a:rPr lang="en-US" sz="1400" baseline="-25000">
                <a:solidFill>
                  <a:srgbClr val="FF0000"/>
                </a:solidFill>
                <a:latin typeface="Lucida Sans Unicode" pitchFamily="34" charset="0"/>
              </a:rPr>
              <a:t>s</a:t>
            </a:r>
            <a:endParaRPr lang="en-US" sz="1400">
              <a:solidFill>
                <a:srgbClr val="FF0000"/>
              </a:solidFill>
              <a:latin typeface="Lucida Sans Unicode" pitchFamily="34" charset="0"/>
            </a:endParaRPr>
          </a:p>
        </p:txBody>
      </p:sp>
      <p:grpSp>
        <p:nvGrpSpPr>
          <p:cNvPr id="159754" name="Group 69"/>
          <p:cNvGrpSpPr>
            <a:grpSpLocks noChangeAspect="1"/>
          </p:cNvGrpSpPr>
          <p:nvPr/>
        </p:nvGrpSpPr>
        <p:grpSpPr bwMode="auto">
          <a:xfrm>
            <a:off x="1343025" y="3466150"/>
            <a:ext cx="5210175" cy="2273300"/>
            <a:chOff x="1461" y="2240"/>
            <a:chExt cx="2189" cy="955"/>
          </a:xfrm>
        </p:grpSpPr>
        <p:sp>
          <p:nvSpPr>
            <p:cNvPr id="159761" name="Line 5"/>
            <p:cNvSpPr>
              <a:spLocks noChangeAspect="1" noChangeShapeType="1"/>
            </p:cNvSpPr>
            <p:nvPr/>
          </p:nvSpPr>
          <p:spPr bwMode="auto">
            <a:xfrm>
              <a:off x="1946" y="2716"/>
              <a:ext cx="606" cy="202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9762" name="Group 17"/>
            <p:cNvGrpSpPr>
              <a:grpSpLocks noChangeAspect="1"/>
            </p:cNvGrpSpPr>
            <p:nvPr/>
          </p:nvGrpSpPr>
          <p:grpSpPr bwMode="auto">
            <a:xfrm>
              <a:off x="1461" y="2427"/>
              <a:ext cx="991" cy="626"/>
              <a:chOff x="768" y="1104"/>
              <a:chExt cx="2016" cy="960"/>
            </a:xfrm>
          </p:grpSpPr>
          <p:sp>
            <p:nvSpPr>
              <p:cNvPr id="159775" name="Line 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08" y="1248"/>
                <a:ext cx="720" cy="28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776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1728" y="1200"/>
                <a:ext cx="1056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777" name="Line 9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1008" cy="19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778" name="Line 10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48" cy="52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779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1104" y="1536"/>
                <a:ext cx="624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780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768" y="1536"/>
                <a:ext cx="960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781" name="Line 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56" y="1104"/>
                <a:ext cx="67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782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1728" y="1104"/>
                <a:ext cx="43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9763" name="Line 15"/>
            <p:cNvSpPr>
              <a:spLocks noChangeAspect="1" noChangeShapeType="1"/>
            </p:cNvSpPr>
            <p:nvPr/>
          </p:nvSpPr>
          <p:spPr bwMode="auto">
            <a:xfrm flipV="1">
              <a:off x="1931" y="2520"/>
              <a:ext cx="754" cy="1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64" name="Line 16"/>
            <p:cNvSpPr>
              <a:spLocks noChangeAspect="1" noChangeShapeType="1"/>
            </p:cNvSpPr>
            <p:nvPr/>
          </p:nvSpPr>
          <p:spPr bwMode="auto">
            <a:xfrm>
              <a:off x="2685" y="2520"/>
              <a:ext cx="306" cy="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65" name="Line 17"/>
            <p:cNvSpPr>
              <a:spLocks noChangeAspect="1" noChangeShapeType="1"/>
            </p:cNvSpPr>
            <p:nvPr/>
          </p:nvSpPr>
          <p:spPr bwMode="auto">
            <a:xfrm flipV="1">
              <a:off x="2685" y="2240"/>
              <a:ext cx="471" cy="2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66" name="Line 22"/>
            <p:cNvSpPr>
              <a:spLocks noChangeAspect="1" noChangeShapeType="1"/>
            </p:cNvSpPr>
            <p:nvPr/>
          </p:nvSpPr>
          <p:spPr bwMode="auto">
            <a:xfrm>
              <a:off x="2991" y="2584"/>
              <a:ext cx="659" cy="2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67" name="Line 23"/>
            <p:cNvSpPr>
              <a:spLocks noChangeAspect="1" noChangeShapeType="1"/>
            </p:cNvSpPr>
            <p:nvPr/>
          </p:nvSpPr>
          <p:spPr bwMode="auto">
            <a:xfrm>
              <a:off x="2991" y="2584"/>
              <a:ext cx="636" cy="6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68" name="Line 24"/>
            <p:cNvSpPr>
              <a:spLocks noChangeAspect="1" noChangeShapeType="1"/>
            </p:cNvSpPr>
            <p:nvPr/>
          </p:nvSpPr>
          <p:spPr bwMode="auto">
            <a:xfrm flipV="1">
              <a:off x="2991" y="2458"/>
              <a:ext cx="588" cy="12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769" name="Oval 27"/>
            <p:cNvSpPr>
              <a:spLocks noChangeAspect="1" noChangeArrowheads="1"/>
            </p:cNvSpPr>
            <p:nvPr/>
          </p:nvSpPr>
          <p:spPr bwMode="auto">
            <a:xfrm>
              <a:off x="2644" y="2479"/>
              <a:ext cx="138" cy="72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Calibri" pitchFamily="34" charset="0"/>
              </a:endParaRPr>
            </a:p>
          </p:txBody>
        </p:sp>
        <p:sp>
          <p:nvSpPr>
            <p:cNvPr id="159770" name="Oval 28"/>
            <p:cNvSpPr>
              <a:spLocks noChangeAspect="1" noChangeArrowheads="1"/>
            </p:cNvSpPr>
            <p:nvPr/>
          </p:nvSpPr>
          <p:spPr bwMode="auto">
            <a:xfrm>
              <a:off x="2973" y="2551"/>
              <a:ext cx="109" cy="74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Calibri" pitchFamily="34" charset="0"/>
              </a:endParaRPr>
            </a:p>
          </p:txBody>
        </p:sp>
        <p:sp>
          <p:nvSpPr>
            <p:cNvPr id="159771" name="Oval 29"/>
            <p:cNvSpPr>
              <a:spLocks noChangeAspect="1" noChangeArrowheads="1"/>
            </p:cNvSpPr>
            <p:nvPr/>
          </p:nvSpPr>
          <p:spPr bwMode="auto">
            <a:xfrm>
              <a:off x="1849" y="2639"/>
              <a:ext cx="170" cy="102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Calibri" pitchFamily="34" charset="0"/>
              </a:endParaRPr>
            </a:p>
          </p:txBody>
        </p:sp>
        <p:sp>
          <p:nvSpPr>
            <p:cNvPr id="159772" name="Line 30"/>
            <p:cNvSpPr>
              <a:spLocks noChangeAspect="1" noChangeShapeType="1"/>
            </p:cNvSpPr>
            <p:nvPr/>
          </p:nvSpPr>
          <p:spPr bwMode="auto">
            <a:xfrm flipV="1">
              <a:off x="2552" y="2867"/>
              <a:ext cx="510" cy="5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773" name="Line 31"/>
            <p:cNvSpPr>
              <a:spLocks noChangeAspect="1" noChangeShapeType="1"/>
            </p:cNvSpPr>
            <p:nvPr/>
          </p:nvSpPr>
          <p:spPr bwMode="auto">
            <a:xfrm>
              <a:off x="2577" y="2918"/>
              <a:ext cx="509" cy="7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774" name="Line 32"/>
            <p:cNvSpPr>
              <a:spLocks noChangeAspect="1" noChangeShapeType="1"/>
            </p:cNvSpPr>
            <p:nvPr/>
          </p:nvSpPr>
          <p:spPr bwMode="auto">
            <a:xfrm>
              <a:off x="2577" y="2918"/>
              <a:ext cx="388" cy="277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9755" name="Text Box 34"/>
          <p:cNvSpPr txBox="1">
            <a:spLocks noChangeArrowheads="1"/>
          </p:cNvSpPr>
          <p:nvPr/>
        </p:nvSpPr>
        <p:spPr bwMode="auto">
          <a:xfrm>
            <a:off x="1614488" y="4596450"/>
            <a:ext cx="1096962" cy="276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Primary vertex</a:t>
            </a:r>
          </a:p>
        </p:txBody>
      </p:sp>
      <p:sp>
        <p:nvSpPr>
          <p:cNvPr id="159756" name="Text Box 72"/>
          <p:cNvSpPr txBox="1">
            <a:spLocks noChangeArrowheads="1"/>
          </p:cNvSpPr>
          <p:nvPr/>
        </p:nvSpPr>
        <p:spPr bwMode="auto">
          <a:xfrm>
            <a:off x="228600" y="3453450"/>
            <a:ext cx="2606675" cy="523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Mass + pointing constraints to </a:t>
            </a:r>
          </a:p>
          <a:p>
            <a:r>
              <a:rPr lang="en-US" sz="1400"/>
              <a:t>reduce background</a:t>
            </a:r>
          </a:p>
        </p:txBody>
      </p:sp>
      <p:sp>
        <p:nvSpPr>
          <p:cNvPr id="159757" name="Text Box 73"/>
          <p:cNvSpPr txBox="1">
            <a:spLocks noChangeArrowheads="1"/>
          </p:cNvSpPr>
          <p:nvPr/>
        </p:nvSpPr>
        <p:spPr bwMode="auto">
          <a:xfrm>
            <a:off x="0" y="5663250"/>
            <a:ext cx="3635375" cy="523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Good primary + secondary vertexing to measure proper time</a:t>
            </a:r>
          </a:p>
        </p:txBody>
      </p:sp>
      <p:sp>
        <p:nvSpPr>
          <p:cNvPr id="159758" name="Text Box 74"/>
          <p:cNvSpPr txBox="1">
            <a:spLocks noChangeArrowheads="1"/>
          </p:cNvSpPr>
          <p:nvPr/>
        </p:nvSpPr>
        <p:spPr bwMode="auto">
          <a:xfrm>
            <a:off x="7162800" y="4444050"/>
            <a:ext cx="1295400" cy="5238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Good K/</a:t>
            </a:r>
            <a:r>
              <a:rPr lang="en-US" sz="1400">
                <a:sym typeface="Symbol" pitchFamily="18" charset="2"/>
              </a:rPr>
              <a:t></a:t>
            </a:r>
            <a:r>
              <a:rPr lang="en-US" sz="1400"/>
              <a:t> separation</a:t>
            </a:r>
          </a:p>
        </p:txBody>
      </p:sp>
      <p:sp>
        <p:nvSpPr>
          <p:cNvPr id="159759" name="Text Box 75"/>
          <p:cNvSpPr txBox="1">
            <a:spLocks noChangeArrowheads="1"/>
          </p:cNvSpPr>
          <p:nvPr/>
        </p:nvSpPr>
        <p:spPr bwMode="auto">
          <a:xfrm>
            <a:off x="5410200" y="5739450"/>
            <a:ext cx="1454150" cy="307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Flavour Tagging</a:t>
            </a:r>
          </a:p>
        </p:txBody>
      </p:sp>
      <p:sp>
        <p:nvSpPr>
          <p:cNvPr id="159760" name="Text Box 78"/>
          <p:cNvSpPr txBox="1">
            <a:spLocks noChangeArrowheads="1"/>
          </p:cNvSpPr>
          <p:nvPr/>
        </p:nvSpPr>
        <p:spPr bwMode="auto">
          <a:xfrm>
            <a:off x="6477000" y="3072450"/>
            <a:ext cx="1781175" cy="307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Example: B</a:t>
            </a:r>
            <a:r>
              <a:rPr lang="en-US" sz="1400" baseline="-25000"/>
              <a:t>s </a:t>
            </a:r>
            <a:r>
              <a:rPr lang="en-US" sz="1400">
                <a:sym typeface="Symbol" pitchFamily="18" charset="2"/>
              </a:rPr>
              <a:t></a:t>
            </a:r>
            <a:r>
              <a:rPr lang="en-US" sz="1400"/>
              <a:t> D</a:t>
            </a:r>
            <a:r>
              <a:rPr lang="en-US" sz="1400" baseline="-25000"/>
              <a:t>s</a:t>
            </a:r>
            <a:r>
              <a:rPr lang="en-US" sz="1400"/>
              <a:t> 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DA5AD0-5FE2-7843-950E-70954A036E6F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25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ul-pho-2008-0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3067" y="-1"/>
            <a:ext cx="10375267" cy="6944683"/>
          </a:xfrm>
          <a:prstGeom prst="rect">
            <a:avLst/>
          </a:prstGeom>
          <a:gradFill flip="none" rotWithShape="1">
            <a:gsLst>
              <a:gs pos="0">
                <a:srgbClr val="FF0061"/>
              </a:gs>
              <a:gs pos="100000">
                <a:schemeClr val="accent2">
                  <a:lumMod val="20000"/>
                  <a:lumOff val="8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</p:pic>
      <p:pic>
        <p:nvPicPr>
          <p:cNvPr id="4" name="Picture 3" descr="lhcb graphic rotated.jpg"/>
          <p:cNvPicPr>
            <a:picLocks noChangeAspect="1"/>
          </p:cNvPicPr>
          <p:nvPr/>
        </p:nvPicPr>
        <p:blipFill>
          <a:blip r:embed="rId4">
            <a:alphaModFix amt="60000"/>
          </a:blip>
          <a:srcRect/>
          <a:stretch>
            <a:fillRect/>
          </a:stretch>
        </p:blipFill>
        <p:spPr bwMode="auto">
          <a:xfrm>
            <a:off x="-774700" y="-1066800"/>
            <a:ext cx="10375900" cy="694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D396D3-E7A6-B04E-9132-E8C113FCF305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678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7" name="Picture 6"/>
          <p:cNvPicPr>
            <a:picLocks noChangeAspect="1"/>
          </p:cNvPicPr>
          <p:nvPr/>
        </p:nvPicPr>
        <p:blipFill>
          <a:blip r:embed="rId3">
            <a:alphaModFix amt="20000"/>
          </a:blip>
          <a:srcRect/>
          <a:stretch>
            <a:fillRect/>
          </a:stretch>
        </p:blipFill>
        <p:spPr bwMode="auto">
          <a:xfrm>
            <a:off x="76200" y="2286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Picture 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228600"/>
            <a:ext cx="1308100" cy="618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228600"/>
            <a:ext cx="8458200" cy="769441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4400" dirty="0" err="1">
                <a:latin typeface="+mj-lt"/>
                <a:ea typeface="+mj-ea"/>
                <a:cs typeface="+mj-cs"/>
              </a:rPr>
              <a:t>VErtex LOcator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3E6D58-72F2-F34B-AAF8-FA63BCC22A0D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193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6" descr="0703012_02-A4-at-144-dp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33400" y="0"/>
            <a:ext cx="10398125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5FD87F-30C1-C348-B733-A03FAA70DB51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21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6" descr="0703012_02-A4-at-144-dp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33400" y="0"/>
            <a:ext cx="10398125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598877" y="2508842"/>
            <a:ext cx="7958138" cy="3509963"/>
            <a:chOff x="714348" y="1714488"/>
            <a:chExt cx="7500990" cy="3357586"/>
          </a:xfrm>
        </p:grpSpPr>
        <p:sp>
          <p:nvSpPr>
            <p:cNvPr id="4" name="Rectangle 3"/>
            <p:cNvSpPr/>
            <p:nvPr/>
          </p:nvSpPr>
          <p:spPr>
            <a:xfrm>
              <a:off x="714348" y="1714488"/>
              <a:ext cx="7500990" cy="33575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779011" y="2728162"/>
              <a:ext cx="4064663" cy="1780160"/>
              <a:chOff x="2352" y="576"/>
              <a:chExt cx="3156" cy="1148"/>
            </a:xfrm>
          </p:grpSpPr>
          <p:sp>
            <p:nvSpPr>
              <p:cNvPr id="13" name="Line 17"/>
              <p:cNvSpPr>
                <a:spLocks noChangeAspect="1" noChangeShapeType="1"/>
              </p:cNvSpPr>
              <p:nvPr/>
            </p:nvSpPr>
            <p:spPr bwMode="auto">
              <a:xfrm>
                <a:off x="3970" y="1071"/>
                <a:ext cx="404" cy="5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4016" y="1137"/>
                <a:ext cx="337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  <a:cs typeface="Arial" charset="0"/>
                  </a:rPr>
                  <a:t>D</a:t>
                </a:r>
                <a:r>
                  <a:rPr lang="en-US" baseline="-25000">
                    <a:solidFill>
                      <a:srgbClr val="FF0000"/>
                    </a:solidFill>
                    <a:latin typeface="Lucida Sans Unicode" pitchFamily="34" charset="0"/>
                    <a:cs typeface="Arial" charset="0"/>
                  </a:rPr>
                  <a:t>s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  <a:cs typeface="Arial" charset="0"/>
                </a:endParaRPr>
              </a:p>
            </p:txBody>
          </p:sp>
          <p:grpSp>
            <p:nvGrpSpPr>
              <p:cNvPr id="15" name="Group 48"/>
              <p:cNvGrpSpPr>
                <a:grpSpLocks/>
              </p:cNvGrpSpPr>
              <p:nvPr/>
            </p:nvGrpSpPr>
            <p:grpSpPr bwMode="auto">
              <a:xfrm>
                <a:off x="2352" y="576"/>
                <a:ext cx="3156" cy="1148"/>
                <a:chOff x="2352" y="576"/>
                <a:chExt cx="3156" cy="1148"/>
              </a:xfrm>
            </p:grpSpPr>
            <p:grpSp>
              <p:nvGrpSpPr>
                <p:cNvPr id="16" name="Group 9"/>
                <p:cNvGrpSpPr>
                  <a:grpSpLocks noChangeAspect="1"/>
                </p:cNvGrpSpPr>
                <p:nvPr/>
              </p:nvGrpSpPr>
              <p:grpSpPr bwMode="auto">
                <a:xfrm>
                  <a:off x="2352" y="992"/>
                  <a:ext cx="1308" cy="523"/>
                  <a:chOff x="768" y="1104"/>
                  <a:chExt cx="2016" cy="960"/>
                </a:xfrm>
              </p:grpSpPr>
              <p:sp>
                <p:nvSpPr>
                  <p:cNvPr id="37" name="Line 8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08" y="1248"/>
                    <a:ext cx="720" cy="28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" name="Line 9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200"/>
                    <a:ext cx="1056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" name="Line 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1008" cy="19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" name="Line 1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48" cy="52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" name="Line 1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104" y="1536"/>
                    <a:ext cx="624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" name="Line 13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768" y="1536"/>
                    <a:ext cx="960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" name="Line 14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56" y="1104"/>
                    <a:ext cx="67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15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104"/>
                    <a:ext cx="43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" name="Line 1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974" y="1071"/>
                  <a:ext cx="996" cy="15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" name="Line 1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970" y="835"/>
                  <a:ext cx="622" cy="2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Text Box 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561" y="890"/>
                  <a:ext cx="306" cy="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</a:rPr>
                    <a:t>B</a:t>
                  </a:r>
                  <a:r>
                    <a:rPr lang="en-US" baseline="-25000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</a:rPr>
                    <a:t>s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  <a:cs typeface="Arial" charset="0"/>
                  </a:endParaRPr>
                </a:p>
              </p:txBody>
            </p:sp>
            <p:sp>
              <p:nvSpPr>
                <p:cNvPr id="20" name="Text Box 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36" y="864"/>
                  <a:ext cx="324" cy="2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  <a:cs typeface="Arial" charset="0"/>
                  </a:endParaRPr>
                </a:p>
              </p:txBody>
            </p:sp>
            <p:sp>
              <p:nvSpPr>
                <p:cNvPr id="21" name="Text Box 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84" y="1056"/>
                  <a:ext cx="324" cy="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Lucida Sans Unicode" pitchFamily="34" charset="0"/>
                    <a:cs typeface="Arial" charset="0"/>
                  </a:endParaRPr>
                </a:p>
              </p:txBody>
            </p:sp>
            <p:sp>
              <p:nvSpPr>
                <p:cNvPr id="22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608" y="652"/>
                  <a:ext cx="655" cy="2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cs typeface="Arial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  <a:cs typeface="Arial" charset="0"/>
                  </a:endParaRPr>
                </a:p>
              </p:txBody>
            </p:sp>
            <p:sp>
              <p:nvSpPr>
                <p:cNvPr id="23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4374" y="1124"/>
                  <a:ext cx="871" cy="236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24"/>
                <p:cNvSpPr>
                  <a:spLocks noChangeAspect="1" noChangeShapeType="1"/>
                </p:cNvSpPr>
                <p:nvPr/>
              </p:nvSpPr>
              <p:spPr bwMode="auto">
                <a:xfrm>
                  <a:off x="4374" y="1124"/>
                  <a:ext cx="840" cy="5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2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4374" y="1019"/>
                  <a:ext cx="778" cy="105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Text Box 2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191" y="1256"/>
                  <a:ext cx="305" cy="2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Times"/>
                      <a:cs typeface="Arial" charset="0"/>
                      <a:sym typeface="Symbol" pitchFamily="18" charset="2"/>
                    </a:rPr>
                    <a:t></a:t>
                  </a:r>
                  <a:r>
                    <a:rPr lang="en-US" baseline="30000">
                      <a:solidFill>
                        <a:srgbClr val="FF0000"/>
                      </a:solidFill>
                      <a:latin typeface="Times"/>
                      <a:cs typeface="Arial" charset="0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Times"/>
                    <a:cs typeface="Arial" charset="0"/>
                  </a:endParaRPr>
                </a:p>
              </p:txBody>
            </p:sp>
            <p:sp>
              <p:nvSpPr>
                <p:cNvPr id="27" name="Oval 28"/>
                <p:cNvSpPr>
                  <a:spLocks noChangeArrowheads="1"/>
                </p:cNvSpPr>
                <p:nvPr/>
              </p:nvSpPr>
              <p:spPr bwMode="auto">
                <a:xfrm>
                  <a:off x="3916" y="1036"/>
                  <a:ext cx="181" cy="62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  <a:cs typeface="Arial" charset="0"/>
                  </a:endParaRPr>
                </a:p>
              </p:txBody>
            </p:sp>
            <p:sp>
              <p:nvSpPr>
                <p:cNvPr id="28" name="Oval 29"/>
                <p:cNvSpPr>
                  <a:spLocks noChangeArrowheads="1"/>
                </p:cNvSpPr>
                <p:nvPr/>
              </p:nvSpPr>
              <p:spPr bwMode="auto">
                <a:xfrm>
                  <a:off x="4350" y="1098"/>
                  <a:ext cx="144" cy="6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  <a:cs typeface="Arial" charset="0"/>
                  </a:endParaRPr>
                </a:p>
              </p:txBody>
            </p:sp>
            <p:sp>
              <p:nvSpPr>
                <p:cNvPr id="29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3024" y="1344"/>
                  <a:ext cx="998" cy="181"/>
                </a:xfrm>
                <a:prstGeom prst="line">
                  <a:avLst/>
                </a:prstGeom>
                <a:noFill/>
                <a:ln w="19050">
                  <a:solidFill>
                    <a:srgbClr val="D60093"/>
                  </a:solidFill>
                  <a:prstDash val="dash"/>
                  <a:round/>
                  <a:headEnd type="triangle" w="lg" len="med"/>
                  <a:tailEnd type="triangle" w="lg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456" y="1392"/>
                  <a:ext cx="687" cy="256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000">
                      <a:solidFill>
                        <a:srgbClr val="D60093"/>
                      </a:solidFill>
                      <a:latin typeface="Calibri" pitchFamily="34" charset="0"/>
                      <a:cs typeface="Arial" charset="0"/>
                    </a:rPr>
                    <a:t>d~1cm</a:t>
                  </a:r>
                </a:p>
              </p:txBody>
            </p:sp>
            <p:sp>
              <p:nvSpPr>
                <p:cNvPr id="31" name="Line 42"/>
                <p:cNvSpPr>
                  <a:spLocks noChangeShapeType="1"/>
                </p:cNvSpPr>
                <p:nvPr/>
              </p:nvSpPr>
              <p:spPr bwMode="auto">
                <a:xfrm>
                  <a:off x="2880" y="864"/>
                  <a:ext cx="48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640" y="624"/>
                  <a:ext cx="608" cy="23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Calibri" pitchFamily="34" charset="0"/>
                      <a:cs typeface="Arial" charset="0"/>
                    </a:rPr>
                    <a:t>47 </a:t>
                  </a:r>
                  <a:r>
                    <a:rPr lang="en-US">
                      <a:latin typeface="Symbol" pitchFamily="18" charset="2"/>
                      <a:cs typeface="Arial" charset="0"/>
                    </a:rPr>
                    <a:t>m</a:t>
                  </a:r>
                  <a:r>
                    <a:rPr lang="en-US">
                      <a:latin typeface="Calibri" pitchFamily="34" charset="0"/>
                      <a:cs typeface="Arial" charset="0"/>
                    </a:rPr>
                    <a:t>m</a:t>
                  </a:r>
                </a:p>
              </p:txBody>
            </p:sp>
            <p:sp>
              <p:nvSpPr>
                <p:cNvPr id="33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4032" y="768"/>
                  <a:ext cx="96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3792" y="576"/>
                  <a:ext cx="697" cy="23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Calibri" pitchFamily="34" charset="0"/>
                      <a:cs typeface="Arial" charset="0"/>
                    </a:rPr>
                    <a:t>144 </a:t>
                  </a:r>
                  <a:r>
                    <a:rPr lang="en-US">
                      <a:latin typeface="Symbol" pitchFamily="18" charset="2"/>
                      <a:cs typeface="Arial" charset="0"/>
                    </a:rPr>
                    <a:t>m</a:t>
                  </a:r>
                  <a:r>
                    <a:rPr lang="en-US">
                      <a:latin typeface="Calibri" pitchFamily="34" charset="0"/>
                      <a:cs typeface="Arial" charset="0"/>
                    </a:rPr>
                    <a:t>m</a:t>
                  </a:r>
                </a:p>
              </p:txBody>
            </p:sp>
            <p:sp>
              <p:nvSpPr>
                <p:cNvPr id="35" name="Line 46"/>
                <p:cNvSpPr>
                  <a:spLocks noChangeShapeType="1"/>
                </p:cNvSpPr>
                <p:nvPr/>
              </p:nvSpPr>
              <p:spPr bwMode="auto">
                <a:xfrm flipH="1" flipV="1">
                  <a:off x="4464" y="1200"/>
                  <a:ext cx="96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4272" y="1488"/>
                  <a:ext cx="698" cy="236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latin typeface="Calibri" pitchFamily="34" charset="0"/>
                      <a:cs typeface="Arial" charset="0"/>
                    </a:rPr>
                    <a:t>440 </a:t>
                  </a:r>
                  <a:r>
                    <a:rPr lang="en-US">
                      <a:latin typeface="Symbol" pitchFamily="18" charset="2"/>
                      <a:cs typeface="Arial" charset="0"/>
                    </a:rPr>
                    <a:t>m</a:t>
                  </a:r>
                  <a:r>
                    <a:rPr lang="en-US">
                      <a:latin typeface="Calibri" pitchFamily="34" charset="0"/>
                      <a:cs typeface="Arial" charset="0"/>
                    </a:rPr>
                    <a:t>m</a:t>
                  </a:r>
                </a:p>
              </p:txBody>
            </p:sp>
          </p:grpSp>
        </p:grpSp>
        <p:sp>
          <p:nvSpPr>
            <p:cNvPr id="6" name="Oval 41"/>
            <p:cNvSpPr>
              <a:spLocks noChangeArrowheads="1"/>
            </p:cNvSpPr>
            <p:nvPr/>
          </p:nvSpPr>
          <p:spPr bwMode="auto">
            <a:xfrm rot="5400000">
              <a:off x="1458891" y="3503613"/>
              <a:ext cx="247651" cy="490540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Calibri" pitchFamily="34" charset="0"/>
                <a:cs typeface="Arial" charset="0"/>
              </a:endParaRPr>
            </a:p>
          </p:txBody>
        </p:sp>
        <p:pic>
          <p:nvPicPr>
            <p:cNvPr id="7" name="Picture 7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15373" y="2037333"/>
              <a:ext cx="3005973" cy="2764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34"/>
            <p:cNvSpPr txBox="1">
              <a:spLocks noChangeArrowheads="1"/>
            </p:cNvSpPr>
            <p:nvPr/>
          </p:nvSpPr>
          <p:spPr bwMode="auto">
            <a:xfrm>
              <a:off x="817536" y="3851278"/>
              <a:ext cx="1397010" cy="3365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FF"/>
                  </a:solidFill>
                  <a:latin typeface="Calibri" pitchFamily="34" charset="0"/>
                  <a:cs typeface="Arial" charset="0"/>
                </a:rPr>
                <a:t>Primary vertex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2151046" y="2393943"/>
              <a:ext cx="3721126" cy="820744"/>
            </a:xfrm>
            <a:custGeom>
              <a:avLst/>
              <a:gdLst>
                <a:gd name="connsiteX0" fmla="*/ 0 w 3721994"/>
                <a:gd name="connsiteY0" fmla="*/ 819955 h 819955"/>
                <a:gd name="connsiteX1" fmla="*/ 1352282 w 3721994"/>
                <a:gd name="connsiteY1" fmla="*/ 21465 h 819955"/>
                <a:gd name="connsiteX2" fmla="*/ 3721994 w 3721994"/>
                <a:gd name="connsiteY2" fmla="*/ 691166 h 819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21994" h="819955">
                  <a:moveTo>
                    <a:pt x="0" y="819955"/>
                  </a:moveTo>
                  <a:cubicBezTo>
                    <a:pt x="365975" y="431442"/>
                    <a:pt x="731950" y="42930"/>
                    <a:pt x="1352282" y="21465"/>
                  </a:cubicBezTo>
                  <a:cubicBezTo>
                    <a:pt x="1972614" y="0"/>
                    <a:pt x="2847304" y="345583"/>
                    <a:pt x="3721994" y="691166"/>
                  </a:cubicBezTo>
                </a:path>
              </a:pathLst>
            </a:custGeom>
            <a:ln w="22225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TextBox 75"/>
            <p:cNvSpPr txBox="1">
              <a:spLocks noChangeArrowheads="1"/>
            </p:cNvSpPr>
            <p:nvPr/>
          </p:nvSpPr>
          <p:spPr bwMode="auto">
            <a:xfrm>
              <a:off x="857224" y="4572008"/>
              <a:ext cx="184151" cy="366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nl-NL">
                <a:solidFill>
                  <a:srgbClr val="CF39C8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1" name="TextBox 76"/>
            <p:cNvSpPr txBox="1">
              <a:spLocks noChangeArrowheads="1"/>
            </p:cNvSpPr>
            <p:nvPr/>
          </p:nvSpPr>
          <p:spPr bwMode="auto">
            <a:xfrm>
              <a:off x="6673880" y="2587611"/>
              <a:ext cx="1173086" cy="369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b="1">
                  <a:solidFill>
                    <a:schemeClr val="hlink"/>
                  </a:solidFill>
                  <a:latin typeface="Symbol" pitchFamily="18" charset="2"/>
                  <a:cs typeface="Arial" charset="0"/>
                </a:rPr>
                <a:t>s</a:t>
              </a:r>
              <a:r>
                <a:rPr lang="nl-NL" b="1">
                  <a:solidFill>
                    <a:schemeClr val="hlink"/>
                  </a:solidFill>
                  <a:latin typeface="Times New Roman" pitchFamily="18" charset="0"/>
                  <a:cs typeface="Arial" charset="0"/>
                </a:rPr>
                <a:t>(t)</a:t>
              </a:r>
              <a:r>
                <a:rPr lang="nl-NL" b="1">
                  <a:solidFill>
                    <a:schemeClr val="hlink"/>
                  </a:solidFill>
                  <a:latin typeface="Calibri" pitchFamily="34" charset="0"/>
                  <a:cs typeface="Arial" charset="0"/>
                </a:rPr>
                <a:t> ~40 fs</a:t>
              </a:r>
            </a:p>
          </p:txBody>
        </p:sp>
        <p:sp>
          <p:nvSpPr>
            <p:cNvPr id="12" name="TextBox 77"/>
            <p:cNvSpPr txBox="1">
              <a:spLocks noChangeArrowheads="1"/>
            </p:cNvSpPr>
            <p:nvPr/>
          </p:nvSpPr>
          <p:spPr bwMode="auto">
            <a:xfrm>
              <a:off x="857224" y="1857364"/>
              <a:ext cx="2144728" cy="396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 sz="200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Example: B</a:t>
              </a:r>
              <a:r>
                <a:rPr lang="nl-NL" sz="2000" baseline="-2500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s</a:t>
              </a:r>
              <a:r>
                <a:rPr lang="nl-NL" sz="200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 → D</a:t>
              </a:r>
              <a:r>
                <a:rPr lang="nl-NL" sz="2000" baseline="-2500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s</a:t>
              </a:r>
              <a:r>
                <a:rPr lang="nl-NL" sz="2000">
                  <a:solidFill>
                    <a:srgbClr val="C00000"/>
                  </a:solidFill>
                  <a:latin typeface="Calibri" pitchFamily="34" charset="0"/>
                  <a:cs typeface="Arial" charset="0"/>
                </a:rPr>
                <a:t> K</a:t>
              </a:r>
            </a:p>
          </p:txBody>
        </p:sp>
      </p:grp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0" y="0"/>
            <a:ext cx="2928937" cy="131112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alibri" pitchFamily="34" charset="0"/>
                <a:cs typeface="Arial" charset="0"/>
              </a:rPr>
              <a:t>Vertex Locator</a:t>
            </a:r>
            <a:r>
              <a:rPr lang="en-US">
                <a:latin typeface="Calibri" pitchFamily="34" charset="0"/>
                <a:cs typeface="Arial" charset="0"/>
              </a:rPr>
              <a:t> (Velo)</a:t>
            </a:r>
          </a:p>
          <a:p>
            <a:pPr>
              <a:spcBef>
                <a:spcPct val="20000"/>
              </a:spcBef>
            </a:pPr>
            <a:r>
              <a:rPr lang="en-US">
                <a:latin typeface="Calibri" pitchFamily="34" charset="0"/>
                <a:cs typeface="Arial" charset="0"/>
              </a:rPr>
              <a:t>21 stations of silicon strip detectors (r-</a:t>
            </a:r>
            <a:r>
              <a:rPr lang="en-US">
                <a:latin typeface="Symbol" pitchFamily="18" charset="2"/>
                <a:cs typeface="Arial" charset="0"/>
              </a:rPr>
              <a:t>f</a:t>
            </a:r>
            <a:r>
              <a:rPr lang="en-US">
                <a:latin typeface="Calibri" pitchFamily="34" charset="0"/>
                <a:cs typeface="Arial" charset="0"/>
              </a:rPr>
              <a:t>)</a:t>
            </a:r>
          </a:p>
          <a:p>
            <a:pPr>
              <a:spcBef>
                <a:spcPct val="20000"/>
              </a:spcBef>
            </a:pPr>
            <a:r>
              <a:rPr lang="en-US">
                <a:latin typeface="Calibri" pitchFamily="34" charset="0"/>
                <a:cs typeface="Arial" charset="0"/>
              </a:rPr>
              <a:t>  ~ 4 </a:t>
            </a:r>
            <a:r>
              <a:rPr lang="en-US">
                <a:latin typeface="Symbol" pitchFamily="18" charset="2"/>
                <a:cs typeface="Arial" charset="0"/>
              </a:rPr>
              <a:t>m</a:t>
            </a:r>
            <a:r>
              <a:rPr lang="en-US">
                <a:latin typeface="Calibri" pitchFamily="34" charset="0"/>
                <a:cs typeface="Arial" charset="0"/>
              </a:rPr>
              <a:t>m hit resolution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487464" y="459209"/>
            <a:ext cx="4222750" cy="6508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nl-NL">
                <a:latin typeface="Calibri" pitchFamily="34" charset="0"/>
                <a:cs typeface="Arial" charset="0"/>
              </a:rPr>
              <a:t> Trigger on large IP tracks</a:t>
            </a:r>
          </a:p>
          <a:p>
            <a:pPr>
              <a:buFont typeface="Arial" charset="0"/>
              <a:buChar char="•"/>
            </a:pPr>
            <a:r>
              <a:rPr lang="nl-NL">
                <a:latin typeface="Calibri" pitchFamily="34" charset="0"/>
                <a:cs typeface="Arial" charset="0"/>
              </a:rPr>
              <a:t> Measurement of decay distance (time)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450E73-07D5-1C4C-85EE-C69EEEADE05D}" type="datetime1">
              <a:t>10/20/14</a:t>
            </a:fld>
            <a:endParaRPr lang="en-US"/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21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 descr="Picture 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228600"/>
            <a:ext cx="774700" cy="66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5" descr="Picture 7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0038" y="0"/>
            <a:ext cx="923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28600"/>
            <a:ext cx="9144000" cy="6172200"/>
            <a:chOff x="76200" y="228600"/>
            <a:chExt cx="9144000" cy="6172200"/>
          </a:xfrm>
        </p:grpSpPr>
        <p:pic>
          <p:nvPicPr>
            <p:cNvPr id="55303" name="Picture 7"/>
            <p:cNvPicPr>
              <a:picLocks noChangeAspect="1"/>
            </p:cNvPicPr>
            <p:nvPr/>
          </p:nvPicPr>
          <p:blipFill>
            <a:blip r:embed="rId5">
              <a:alphaModFix amt="20000"/>
            </a:blip>
            <a:srcRect/>
            <a:stretch>
              <a:fillRect/>
            </a:stretch>
          </p:blipFill>
          <p:spPr bwMode="auto">
            <a:xfrm>
              <a:off x="76200" y="228600"/>
              <a:ext cx="9144000" cy="617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1676400" y="20574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48000" y="2057400"/>
              <a:ext cx="1905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86000" y="22098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956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530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198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239000" y="26670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1054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772400" y="2590800"/>
              <a:ext cx="1219200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81000" y="393937"/>
            <a:ext cx="8763000" cy="769441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4400" dirty="0" err="1" smtClean="0">
                <a:latin typeface="+mj-lt"/>
                <a:ea typeface="+mj-ea"/>
                <a:cs typeface="+mj-cs"/>
              </a:rPr>
              <a:t>Cherenkov Detectors</a:t>
            </a:r>
            <a:endParaRPr lang="en-US" sz="44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4FE18C-A050-0444-89A2-02EB672B76E3}" type="datetime1">
              <a:t>10/20/14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9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4" descr="0505024_0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9278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28800" y="0"/>
            <a:ext cx="7315200" cy="1938992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6000" dirty="0" err="1" smtClean="0">
                <a:solidFill>
                  <a:schemeClr val="bg1"/>
                </a:solidFill>
              </a:rPr>
              <a:t>Cherenkov Detectors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29EEA8-0699-E943-9E09-A6EEF6DE7DB1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82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Cherenkov light</a:t>
            </a:r>
            <a:endParaRPr lang="en-GB" sz="4000" smtClean="0"/>
          </a:p>
        </p:txBody>
      </p:sp>
      <p:sp>
        <p:nvSpPr>
          <p:cNvPr id="168962" name="Rectangle 19"/>
          <p:cNvSpPr>
            <a:spLocks noChangeArrowheads="1"/>
          </p:cNvSpPr>
          <p:nvPr/>
        </p:nvSpPr>
        <p:spPr bwMode="auto">
          <a:xfrm>
            <a:off x="-457200" y="1658938"/>
            <a:ext cx="92964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</a:pPr>
            <a:r>
              <a:rPr lang="en-GB" sz="2400">
                <a:solidFill>
                  <a:srgbClr val="002060"/>
                </a:solidFill>
              </a:rPr>
              <a:t>Radiation produced when a charged particle travels faster than the speed of light in the medium it is passing through </a:t>
            </a:r>
            <a:r>
              <a:rPr lang="en-GB" sz="2000"/>
              <a:t>(βc</a:t>
            </a:r>
            <a:r>
              <a:rPr lang="en-GB" sz="2000" i="1"/>
              <a:t> &gt;</a:t>
            </a:r>
            <a:r>
              <a:rPr lang="en-GB" sz="2000"/>
              <a:t>c/n, with n=refractive index)</a:t>
            </a:r>
          </a:p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</a:pPr>
            <a:endParaRPr lang="en-GB" sz="2400"/>
          </a:p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</a:pPr>
            <a:endParaRPr lang="en-GB" sz="2800">
              <a:solidFill>
                <a:srgbClr val="002060"/>
              </a:solidFill>
            </a:endParaRPr>
          </a:p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</a:pPr>
            <a:endParaRPr lang="en-GB" sz="2700">
              <a:solidFill>
                <a:srgbClr val="002060"/>
              </a:solidFill>
            </a:endParaRPr>
          </a:p>
        </p:txBody>
      </p:sp>
      <p:pic>
        <p:nvPicPr>
          <p:cNvPr id="168963" name="Picture 5" descr="250px-Cherenko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438400"/>
            <a:ext cx="21653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4" name="Rectangle 17"/>
          <p:cNvSpPr>
            <a:spLocks noChangeArrowheads="1"/>
          </p:cNvSpPr>
          <p:nvPr/>
        </p:nvSpPr>
        <p:spPr bwMode="auto">
          <a:xfrm>
            <a:off x="2895600" y="4038600"/>
            <a:ext cx="6400800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</a:pPr>
            <a:endParaRPr lang="en-GB" sz="2400">
              <a:solidFill>
                <a:srgbClr val="002060"/>
              </a:solidFill>
            </a:endParaRPr>
          </a:p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</a:pPr>
            <a:r>
              <a:rPr lang="en-US" sz="2400">
                <a:solidFill>
                  <a:srgbClr val="002060"/>
                </a:solidFill>
              </a:rPr>
              <a:t>By measuring </a:t>
            </a:r>
            <a:r>
              <a:rPr lang="en-GB" sz="2400">
                <a:solidFill>
                  <a:srgbClr val="002060"/>
                </a:solidFill>
              </a:rPr>
              <a:t>θ</a:t>
            </a:r>
            <a:r>
              <a:rPr lang="en-GB" sz="2400" baseline="-25000">
                <a:solidFill>
                  <a:srgbClr val="002060"/>
                </a:solidFill>
              </a:rPr>
              <a:t>c</a:t>
            </a:r>
            <a:r>
              <a:rPr lang="en-US" sz="2400">
                <a:solidFill>
                  <a:srgbClr val="002060"/>
                </a:solidFill>
              </a:rPr>
              <a:t>  (</a:t>
            </a:r>
            <a:r>
              <a:rPr lang="en-US" sz="2400">
                <a:solidFill>
                  <a:srgbClr val="002060"/>
                </a:solidFill>
                <a:sym typeface="Symbol" pitchFamily="18" charset="2"/>
              </a:rPr>
              <a:t> </a:t>
            </a:r>
            <a:r>
              <a:rPr lang="en-US" sz="2400">
                <a:solidFill>
                  <a:srgbClr val="002060"/>
                </a:solidFill>
              </a:rPr>
              <a:t>radius of ring)</a:t>
            </a:r>
            <a:br>
              <a:rPr lang="en-US" sz="2400">
                <a:solidFill>
                  <a:srgbClr val="002060"/>
                </a:solidFill>
              </a:rPr>
            </a:br>
            <a:r>
              <a:rPr lang="en-US" sz="2400">
                <a:solidFill>
                  <a:srgbClr val="002060"/>
                </a:solidFill>
              </a:rPr>
              <a:t>the velocity </a:t>
            </a:r>
            <a:r>
              <a:rPr lang="en-GB" sz="2400">
                <a:solidFill>
                  <a:srgbClr val="002060"/>
                </a:solidFill>
              </a:rPr>
              <a:t>β</a:t>
            </a:r>
            <a:r>
              <a:rPr lang="en-US" sz="2400">
                <a:solidFill>
                  <a:srgbClr val="002060"/>
                </a:solidFill>
              </a:rPr>
              <a:t> of the particle is found</a:t>
            </a:r>
            <a:br>
              <a:rPr lang="en-US" sz="2400">
                <a:solidFill>
                  <a:srgbClr val="002060"/>
                </a:solidFill>
              </a:rPr>
            </a:br>
            <a:r>
              <a:rPr lang="en-US" sz="2400">
                <a:solidFill>
                  <a:srgbClr val="002060"/>
                </a:solidFill>
              </a:rPr>
              <a:t>Then with knowledge of its momentum</a:t>
            </a:r>
            <a:br>
              <a:rPr lang="en-US" sz="2400">
                <a:solidFill>
                  <a:srgbClr val="002060"/>
                </a:solidFill>
              </a:rPr>
            </a:br>
            <a:r>
              <a:rPr lang="en-US" sz="2400">
                <a:solidFill>
                  <a:srgbClr val="002060"/>
                </a:solidFill>
              </a:rPr>
              <a:t>the mass of the particle can be found</a:t>
            </a:r>
          </a:p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</a:pPr>
            <a:endParaRPr lang="en-GB" sz="2400">
              <a:solidFill>
                <a:srgbClr val="002060"/>
              </a:solidFill>
            </a:endParaRPr>
          </a:p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</a:pPr>
            <a:endParaRPr lang="en-GB" sz="2700">
              <a:solidFill>
                <a:srgbClr val="002060"/>
              </a:solidFill>
            </a:endParaRPr>
          </a:p>
        </p:txBody>
      </p:sp>
      <p:pic>
        <p:nvPicPr>
          <p:cNvPr id="168965" name="Picture 4" descr="img5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075" y="4267200"/>
            <a:ext cx="28797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6" name="Rectangle 23"/>
          <p:cNvSpPr>
            <a:spLocks noChangeArrowheads="1"/>
          </p:cNvSpPr>
          <p:nvPr/>
        </p:nvSpPr>
        <p:spPr bwMode="auto">
          <a:xfrm>
            <a:off x="-457200" y="2895600"/>
            <a:ext cx="5943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</a:pPr>
            <a:r>
              <a:rPr lang="en-GB" sz="2400">
                <a:solidFill>
                  <a:srgbClr val="002060"/>
                </a:solidFill>
              </a:rPr>
              <a:t>Light produced in a cone with cosθ</a:t>
            </a:r>
            <a:r>
              <a:rPr lang="en-GB" sz="2400" baseline="-25000">
                <a:solidFill>
                  <a:srgbClr val="002060"/>
                </a:solidFill>
              </a:rPr>
              <a:t>c</a:t>
            </a:r>
            <a:r>
              <a:rPr lang="en-GB" sz="2400">
                <a:solidFill>
                  <a:srgbClr val="002060"/>
                </a:solidFill>
              </a:rPr>
              <a:t>=1/βn can be detected as a ring image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72DCAF-CC0E-7040-BF2A-52CB760EBD5F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73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4" descr="0505024_0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9278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828800" y="0"/>
            <a:ext cx="7315200" cy="1938992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6000" dirty="0" err="1" smtClean="0">
                <a:solidFill>
                  <a:schemeClr val="bg1"/>
                </a:solidFill>
              </a:rPr>
              <a:t>Cherenkov Detectors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4" name="Picture 18" descr="rich1-rings"/>
          <p:cNvPicPr>
            <a:picLocks noChangeAspect="1" noChangeArrowheads="1"/>
          </p:cNvPicPr>
          <p:nvPr/>
        </p:nvPicPr>
        <p:blipFill>
          <a:blip r:embed="rId4"/>
          <a:srcRect t="43280"/>
          <a:stretch>
            <a:fillRect/>
          </a:stretch>
        </p:blipFill>
        <p:spPr bwMode="auto">
          <a:xfrm>
            <a:off x="4670425" y="2357438"/>
            <a:ext cx="4616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403350" y="4365625"/>
            <a:ext cx="11525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>
                <a:latin typeface="Calibri" pitchFamily="34" charset="0"/>
                <a:sym typeface="Webdings" pitchFamily="18" charset="2"/>
              </a:rPr>
              <a:t>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1763713" y="2349500"/>
            <a:ext cx="576262" cy="16557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>
            <a:off x="4140200" y="1628775"/>
            <a:ext cx="863600" cy="28797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V="1">
            <a:off x="1619250" y="2713038"/>
            <a:ext cx="3384550" cy="3984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1619250" y="3128963"/>
            <a:ext cx="3384550" cy="1016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" name="Picture 19" descr="rich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88" y="1704975"/>
            <a:ext cx="2714625" cy="3298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533400" y="1600200"/>
            <a:ext cx="8143875" cy="3571875"/>
            <a:chOff x="428625" y="1857375"/>
            <a:chExt cx="8143875" cy="3571875"/>
          </a:xfrm>
        </p:grpSpPr>
        <p:sp>
          <p:nvSpPr>
            <p:cNvPr id="13" name="Rectangle 12"/>
            <p:cNvSpPr/>
            <p:nvPr/>
          </p:nvSpPr>
          <p:spPr bwMode="auto">
            <a:xfrm>
              <a:off x="428625" y="1857375"/>
              <a:ext cx="8143875" cy="357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>
                <a:solidFill>
                  <a:schemeClr val="bg1"/>
                </a:solidFill>
              </a:endParaRPr>
            </a:p>
          </p:txBody>
        </p:sp>
        <p:grpSp>
          <p:nvGrpSpPr>
            <p:cNvPr id="14" name="Group 46"/>
            <p:cNvGrpSpPr>
              <a:grpSpLocks/>
            </p:cNvGrpSpPr>
            <p:nvPr/>
          </p:nvGrpSpPr>
          <p:grpSpPr bwMode="auto">
            <a:xfrm>
              <a:off x="569038" y="2907924"/>
              <a:ext cx="3580502" cy="1888278"/>
              <a:chOff x="569009" y="2907926"/>
              <a:chExt cx="3580525" cy="1888289"/>
            </a:xfrm>
          </p:grpSpPr>
          <p:sp>
            <p:nvSpPr>
              <p:cNvPr id="16" name="Text Box 33"/>
              <p:cNvSpPr txBox="1">
                <a:spLocks noChangeArrowheads="1"/>
              </p:cNvSpPr>
              <p:nvPr/>
            </p:nvSpPr>
            <p:spPr bwMode="auto">
              <a:xfrm>
                <a:off x="2143091" y="4272992"/>
                <a:ext cx="677049" cy="52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800">
                    <a:solidFill>
                      <a:srgbClr val="CC00FF"/>
                    </a:solidFill>
                    <a:latin typeface="Calibri" pitchFamily="34" charset="0"/>
                  </a:rPr>
                  <a:t>b</a:t>
                </a:r>
                <a:r>
                  <a:rPr lang="en-US" sz="2800" baseline="30000">
                    <a:solidFill>
                      <a:srgbClr val="CC00FF"/>
                    </a:solidFill>
                    <a:latin typeface="Calibri" pitchFamily="34" charset="0"/>
                  </a:rPr>
                  <a:t>tag</a:t>
                </a:r>
                <a:endParaRPr lang="en-US" sz="2800">
                  <a:solidFill>
                    <a:srgbClr val="CC00FF"/>
                  </a:solidFill>
                  <a:latin typeface="Arial Bar"/>
                </a:endParaRPr>
              </a:p>
            </p:txBody>
          </p:sp>
          <p:sp>
            <p:nvSpPr>
              <p:cNvPr id="17" name="Line 5"/>
              <p:cNvSpPr>
                <a:spLocks noChangeShapeType="1"/>
              </p:cNvSpPr>
              <p:nvPr/>
            </p:nvSpPr>
            <p:spPr bwMode="auto">
              <a:xfrm>
                <a:off x="1326322" y="3773203"/>
                <a:ext cx="945265" cy="314462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" name="Group 45"/>
              <p:cNvGrpSpPr>
                <a:grpSpLocks/>
              </p:cNvGrpSpPr>
              <p:nvPr/>
            </p:nvGrpSpPr>
            <p:grpSpPr bwMode="auto">
              <a:xfrm>
                <a:off x="569009" y="3323827"/>
                <a:ext cx="1543723" cy="973817"/>
                <a:chOff x="569009" y="3323827"/>
                <a:chExt cx="1543723" cy="973817"/>
              </a:xfrm>
            </p:grpSpPr>
            <p:sp>
              <p:nvSpPr>
                <p:cNvPr id="38" name="Line 7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752786" y="3469900"/>
                  <a:ext cx="551330" cy="292145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04115" y="3421209"/>
                  <a:ext cx="808617" cy="340836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9"/>
                <p:cNvSpPr>
                  <a:spLocks noChangeAspect="1" noChangeShapeType="1"/>
                </p:cNvSpPr>
                <p:nvPr/>
              </p:nvSpPr>
              <p:spPr bwMode="auto">
                <a:xfrm>
                  <a:off x="1304115" y="3762045"/>
                  <a:ext cx="771862" cy="194763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10"/>
                <p:cNvSpPr>
                  <a:spLocks noChangeAspect="1" noChangeShapeType="1"/>
                </p:cNvSpPr>
                <p:nvPr/>
              </p:nvSpPr>
              <p:spPr bwMode="auto">
                <a:xfrm>
                  <a:off x="1304115" y="3762045"/>
                  <a:ext cx="36755" cy="535599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1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826296" y="3762045"/>
                  <a:ext cx="477819" cy="438218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1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569009" y="3762045"/>
                  <a:ext cx="735106" cy="340836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1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789541" y="3323827"/>
                  <a:ext cx="514574" cy="438218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1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304115" y="3323827"/>
                  <a:ext cx="330798" cy="438218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9" name="Line 15"/>
              <p:cNvSpPr>
                <a:spLocks noChangeAspect="1" noChangeShapeType="1"/>
              </p:cNvSpPr>
              <p:nvPr/>
            </p:nvSpPr>
            <p:spPr bwMode="auto">
              <a:xfrm flipV="1">
                <a:off x="1302730" y="3468885"/>
                <a:ext cx="1176469" cy="292145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Line 16"/>
              <p:cNvSpPr>
                <a:spLocks noChangeAspect="1" noChangeShapeType="1"/>
              </p:cNvSpPr>
              <p:nvPr/>
            </p:nvSpPr>
            <p:spPr bwMode="auto">
              <a:xfrm>
                <a:off x="2479199" y="3468885"/>
                <a:ext cx="476564" cy="98396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17"/>
              <p:cNvSpPr>
                <a:spLocks noChangeAspect="1" noChangeShapeType="1"/>
              </p:cNvSpPr>
              <p:nvPr/>
            </p:nvSpPr>
            <p:spPr bwMode="auto">
              <a:xfrm flipV="1">
                <a:off x="2479199" y="3102826"/>
                <a:ext cx="616413" cy="36605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2233839" y="3183841"/>
                <a:ext cx="229632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B</a:t>
                </a:r>
                <a:r>
                  <a:rPr lang="en-US" baseline="-25000">
                    <a:solidFill>
                      <a:srgbClr val="FF0000"/>
                    </a:solidFill>
                    <a:latin typeface="Lucida Sans Unicode" pitchFamily="34" charset="0"/>
                  </a:rPr>
                  <a:t>s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23" name="Text Box 19"/>
              <p:cNvSpPr txBox="1">
                <a:spLocks noChangeAspect="1" noChangeArrowheads="1"/>
              </p:cNvSpPr>
              <p:nvPr/>
            </p:nvSpPr>
            <p:spPr bwMode="auto">
              <a:xfrm>
                <a:off x="3833397" y="3298467"/>
                <a:ext cx="243787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K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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24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3904960" y="3542936"/>
                <a:ext cx="244574" cy="2931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K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</a:t>
                </a:r>
                <a:endParaRPr lang="en-US" baseline="30000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25" name="Text Box 21"/>
              <p:cNvSpPr txBox="1">
                <a:spLocks noChangeAspect="1" noChangeArrowheads="1"/>
              </p:cNvSpPr>
              <p:nvPr/>
            </p:nvSpPr>
            <p:spPr bwMode="auto">
              <a:xfrm>
                <a:off x="3249094" y="2907926"/>
                <a:ext cx="773041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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</a:t>
                </a:r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,K</a:t>
                </a:r>
                <a:r>
                  <a:rPr lang="en-US" baseline="30000">
                    <a:solidFill>
                      <a:srgbClr val="FF0000"/>
                    </a:solidFill>
                    <a:latin typeface="Lucida Sans Unicode" pitchFamily="34" charset="0"/>
                    <a:sym typeface="Symbol" pitchFamily="18" charset="2"/>
                  </a:rPr>
                  <a:t>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26" name="Line 22"/>
              <p:cNvSpPr>
                <a:spLocks noChangeAspect="1" noChangeShapeType="1"/>
              </p:cNvSpPr>
              <p:nvPr/>
            </p:nvSpPr>
            <p:spPr bwMode="auto">
              <a:xfrm>
                <a:off x="2955764" y="3567281"/>
                <a:ext cx="1028624" cy="43618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Line 23"/>
              <p:cNvSpPr>
                <a:spLocks noChangeAspect="1" noChangeShapeType="1"/>
              </p:cNvSpPr>
              <p:nvPr/>
            </p:nvSpPr>
            <p:spPr bwMode="auto">
              <a:xfrm>
                <a:off x="2955764" y="3567281"/>
                <a:ext cx="991663" cy="9535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24"/>
              <p:cNvSpPr>
                <a:spLocks noChangeAspect="1" noChangeShapeType="1"/>
              </p:cNvSpPr>
              <p:nvPr/>
            </p:nvSpPr>
            <p:spPr bwMode="auto">
              <a:xfrm flipV="1">
                <a:off x="2955764" y="3372518"/>
                <a:ext cx="917741" cy="19476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3919902" y="3809721"/>
                <a:ext cx="228059" cy="292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Times"/>
                    <a:sym typeface="Symbol" pitchFamily="18" charset="2"/>
                  </a:rPr>
                  <a:t></a:t>
                </a:r>
                <a:r>
                  <a:rPr lang="en-US" baseline="30000">
                    <a:solidFill>
                      <a:srgbClr val="FF0000"/>
                    </a:solidFill>
                    <a:latin typeface="Times"/>
                    <a:sym typeface="Symbol" pitchFamily="18" charset="2"/>
                  </a:rPr>
                  <a:t></a:t>
                </a:r>
                <a:endParaRPr lang="en-US" baseline="30000">
                  <a:solidFill>
                    <a:srgbClr val="FF0000"/>
                  </a:solidFill>
                  <a:latin typeface="Times"/>
                </a:endParaRPr>
              </a:p>
            </p:txBody>
          </p:sp>
          <p:sp>
            <p:nvSpPr>
              <p:cNvPr id="30" name="Text Box 26"/>
              <p:cNvSpPr txBox="1">
                <a:spLocks noChangeAspect="1" noChangeArrowheads="1"/>
              </p:cNvSpPr>
              <p:nvPr/>
            </p:nvSpPr>
            <p:spPr bwMode="auto">
              <a:xfrm>
                <a:off x="2534248" y="3590612"/>
                <a:ext cx="256370" cy="2931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Lucida Sans Unicode" pitchFamily="34" charset="0"/>
                  </a:rPr>
                  <a:t>D</a:t>
                </a:r>
                <a:r>
                  <a:rPr lang="en-US" baseline="-25000">
                    <a:solidFill>
                      <a:srgbClr val="FF0000"/>
                    </a:solidFill>
                    <a:latin typeface="Lucida Sans Unicode" pitchFamily="34" charset="0"/>
                  </a:rPr>
                  <a:t>s</a:t>
                </a:r>
                <a:endParaRPr lang="en-US">
                  <a:solidFill>
                    <a:srgbClr val="FF0000"/>
                  </a:solidFill>
                  <a:latin typeface="Lucida Sans Unicode" pitchFamily="34" charset="0"/>
                </a:endParaRPr>
              </a:p>
            </p:txBody>
          </p:sp>
          <p:sp>
            <p:nvSpPr>
              <p:cNvPr id="31" name="Oval 117"/>
              <p:cNvSpPr>
                <a:spLocks noChangeArrowheads="1"/>
              </p:cNvSpPr>
              <p:nvPr/>
            </p:nvSpPr>
            <p:spPr bwMode="auto">
              <a:xfrm>
                <a:off x="2414713" y="3403964"/>
                <a:ext cx="214690" cy="112598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2" name="Oval 118"/>
              <p:cNvSpPr>
                <a:spLocks noChangeArrowheads="1"/>
              </p:cNvSpPr>
              <p:nvPr/>
            </p:nvSpPr>
            <p:spPr bwMode="auto">
              <a:xfrm>
                <a:off x="2927453" y="3516561"/>
                <a:ext cx="170651" cy="115641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3" name="Oval 119"/>
              <p:cNvSpPr>
                <a:spLocks noChangeArrowheads="1"/>
              </p:cNvSpPr>
              <p:nvPr/>
            </p:nvSpPr>
            <p:spPr bwMode="auto">
              <a:xfrm>
                <a:off x="1174545" y="3653504"/>
                <a:ext cx="265020" cy="158245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 flipV="1">
                <a:off x="2271587" y="4008542"/>
                <a:ext cx="795847" cy="79123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31"/>
              <p:cNvSpPr>
                <a:spLocks noChangeShapeType="1"/>
              </p:cNvSpPr>
              <p:nvPr/>
            </p:nvSpPr>
            <p:spPr bwMode="auto">
              <a:xfrm>
                <a:off x="2310121" y="4087664"/>
                <a:ext cx="794274" cy="116655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32"/>
              <p:cNvSpPr>
                <a:spLocks noChangeShapeType="1"/>
              </p:cNvSpPr>
              <p:nvPr/>
            </p:nvSpPr>
            <p:spPr bwMode="auto">
              <a:xfrm>
                <a:off x="2310121" y="4087664"/>
                <a:ext cx="605536" cy="431117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Text Box 34"/>
              <p:cNvSpPr txBox="1">
                <a:spLocks noChangeArrowheads="1"/>
              </p:cNvSpPr>
              <p:nvPr/>
            </p:nvSpPr>
            <p:spPr bwMode="auto">
              <a:xfrm>
                <a:off x="682252" y="3979124"/>
                <a:ext cx="740798" cy="2160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>
                    <a:solidFill>
                      <a:srgbClr val="0000FF"/>
                    </a:solidFill>
                    <a:latin typeface="Calibri" pitchFamily="34" charset="0"/>
                  </a:rPr>
                  <a:t>Primary vertex</a:t>
                </a:r>
              </a:p>
            </p:txBody>
          </p:sp>
        </p:grpSp>
        <p:sp>
          <p:nvSpPr>
            <p:cNvPr id="15" name="Oval 14"/>
            <p:cNvSpPr/>
            <p:nvPr/>
          </p:nvSpPr>
          <p:spPr bwMode="auto">
            <a:xfrm>
              <a:off x="3030538" y="2781300"/>
              <a:ext cx="977900" cy="51117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429125" y="2071688"/>
            <a:ext cx="4038600" cy="3205162"/>
          </a:xfrm>
          <a:prstGeom prst="rect">
            <a:avLst/>
          </a:prstGeom>
        </p:spPr>
      </p:pic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5572125" y="3286125"/>
            <a:ext cx="2139950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>
                <a:solidFill>
                  <a:srgbClr val="FF0000"/>
                </a:solidFill>
                <a:latin typeface="Calibri" pitchFamily="34" charset="0"/>
              </a:rPr>
              <a:t>K</a:t>
            </a:r>
            <a:r>
              <a:rPr lang="nl-NL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K : 96.77 ± 0.06%</a:t>
            </a:r>
          </a:p>
          <a:p>
            <a:r>
              <a:rPr lang="nl-NL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nl-NL">
                <a:solidFill>
                  <a:srgbClr val="0000FF"/>
                </a:solidFill>
                <a:latin typeface="Calibri" pitchFamily="34" charset="0"/>
                <a:sym typeface="Wingdings" pitchFamily="2" charset="2"/>
              </a:rPr>
              <a:t>K : 3.94 ± 0.02%</a:t>
            </a:r>
            <a:endParaRPr lang="nl-NL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48" name="Freeform 47"/>
          <p:cNvSpPr/>
          <p:nvPr/>
        </p:nvSpPr>
        <p:spPr>
          <a:xfrm>
            <a:off x="4021138" y="3076575"/>
            <a:ext cx="1336675" cy="280988"/>
          </a:xfrm>
          <a:custGeom>
            <a:avLst/>
            <a:gdLst>
              <a:gd name="connsiteX0" fmla="*/ 0 w 1465943"/>
              <a:gd name="connsiteY0" fmla="*/ 0 h 217714"/>
              <a:gd name="connsiteX1" fmla="*/ 1465943 w 1465943"/>
              <a:gd name="connsiteY1" fmla="*/ 217714 h 21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5943" h="217714">
                <a:moveTo>
                  <a:pt x="0" y="0"/>
                </a:moveTo>
                <a:lnTo>
                  <a:pt x="1465943" y="217714"/>
                </a:lnTo>
              </a:path>
            </a:pathLst>
          </a:cu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714375" y="2000250"/>
            <a:ext cx="1214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000">
                <a:solidFill>
                  <a:srgbClr val="C00000"/>
                </a:solidFill>
                <a:latin typeface="Calibri" pitchFamily="34" charset="0"/>
              </a:rPr>
              <a:t>B</a:t>
            </a:r>
            <a:r>
              <a:rPr lang="nl-NL" sz="2000" baseline="-25000">
                <a:solidFill>
                  <a:srgbClr val="C00000"/>
                </a:solidFill>
                <a:latin typeface="Calibri" pitchFamily="34" charset="0"/>
              </a:rPr>
              <a:t>s</a:t>
            </a:r>
            <a:r>
              <a:rPr lang="nl-NL" sz="2000">
                <a:solidFill>
                  <a:srgbClr val="C00000"/>
                </a:solidFill>
                <a:latin typeface="Calibri" pitchFamily="34" charset="0"/>
              </a:rPr>
              <a:t> → D</a:t>
            </a:r>
            <a:r>
              <a:rPr lang="nl-NL" sz="2000" baseline="-25000">
                <a:solidFill>
                  <a:srgbClr val="C00000"/>
                </a:solidFill>
                <a:latin typeface="Calibri" pitchFamily="34" charset="0"/>
              </a:rPr>
              <a:t>s</a:t>
            </a:r>
            <a:r>
              <a:rPr lang="nl-NL" sz="2000">
                <a:solidFill>
                  <a:srgbClr val="C00000"/>
                </a:solidFill>
                <a:latin typeface="Calibri" pitchFamily="34" charset="0"/>
              </a:rPr>
              <a:t> K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41F5EE-926A-2042-9578-A12882022992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005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6200" y="381000"/>
            <a:ext cx="9144000" cy="6172200"/>
            <a:chOff x="76200" y="228600"/>
            <a:chExt cx="9144000" cy="6172200"/>
          </a:xfrm>
        </p:grpSpPr>
        <p:pic>
          <p:nvPicPr>
            <p:cNvPr id="77830" name="Picture 9"/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rcRect/>
            <a:stretch>
              <a:fillRect/>
            </a:stretch>
          </p:blipFill>
          <p:spPr bwMode="auto">
            <a:xfrm>
              <a:off x="76200" y="228600"/>
              <a:ext cx="9144000" cy="617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1676400" y="20574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48000" y="2057400"/>
              <a:ext cx="1905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86000" y="22098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956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9530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198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39000" y="26670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054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72400" y="2590800"/>
              <a:ext cx="1219200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</p:grpSp>
      <p:pic>
        <p:nvPicPr>
          <p:cNvPr id="77828" name="Picture 3" descr="Picture 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6350"/>
            <a:ext cx="8509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itle 1"/>
          <p:cNvSpPr>
            <a:spLocks noGrp="1"/>
          </p:cNvSpPr>
          <p:nvPr>
            <p:ph type="title" idx="4294967295"/>
          </p:nvPr>
        </p:nvSpPr>
        <p:spPr>
          <a:xfrm>
            <a:off x="378795" y="271887"/>
            <a:ext cx="4343400" cy="949325"/>
          </a:xfr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US" dirty="0" err="1" smtClean="0">
                <a:latin typeface="Calibri"/>
                <a:ea typeface="Copacetix" pitchFamily="-109" charset="0"/>
                <a:cs typeface="Copacetix" pitchFamily="-109" charset="0"/>
              </a:rPr>
              <a:t>Tracking detectors</a:t>
            </a:r>
            <a:endParaRPr lang="en-US" dirty="0" smtClean="0">
              <a:latin typeface="Calibri"/>
              <a:ea typeface="Copacetix" pitchFamily="-109" charset="0"/>
              <a:cs typeface="Copacetix" pitchFamily="-10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B529C8-7385-4747-BFD9-1BACCC7A266F}" type="datetime1">
              <a:t>10/20/14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16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Brief tour of the LHCb experiment</a:t>
            </a:r>
          </a:p>
          <a:p>
            <a:r>
              <a:rPr lang="en-US">
                <a:solidFill>
                  <a:srgbClr val="800000"/>
                </a:solidFill>
              </a:rPr>
              <a:t>Focus on</a:t>
            </a:r>
          </a:p>
          <a:p>
            <a:pPr lvl="1"/>
            <a:r>
              <a:rPr lang="en-US">
                <a:solidFill>
                  <a:srgbClr val="800000"/>
                </a:solidFill>
              </a:rPr>
              <a:t>RICH system</a:t>
            </a:r>
          </a:p>
          <a:p>
            <a:pPr lvl="1"/>
            <a:r>
              <a:rPr lang="en-US">
                <a:solidFill>
                  <a:srgbClr val="800000"/>
                </a:solidFill>
              </a:rPr>
              <a:t>Silicon Vertex Detector</a:t>
            </a:r>
          </a:p>
          <a:p>
            <a:r>
              <a:rPr lang="en-US">
                <a:solidFill>
                  <a:srgbClr val="0000FF"/>
                </a:solidFill>
              </a:rPr>
              <a:t>LHCb upgrade in preparation</a:t>
            </a:r>
          </a:p>
          <a:p>
            <a:endParaRPr lang="en-US">
              <a:solidFill>
                <a:srgbClr val="0000FF"/>
              </a:solidFill>
            </a:endParaRPr>
          </a:p>
          <a:p>
            <a:r>
              <a:rPr lang="en-US">
                <a:solidFill>
                  <a:srgbClr val="0000FF"/>
                </a:solidFill>
              </a:rPr>
              <a:t>Talk partly stolen from Vladimir Gligorov, Monica Pepe-Altarelli, Guy Wilkinson,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10A84-F6A1-CA4B-99B7-FEFE6C426F83}" type="datetime1">
              <a:t>10/20/14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6210151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09913" y="152400"/>
            <a:ext cx="5729287" cy="457200"/>
          </a:xfrm>
        </p:spPr>
        <p:txBody>
          <a:bodyPr lIns="92075" tIns="46038" rIns="92075" bIns="46038"/>
          <a:lstStyle/>
          <a:p>
            <a:r>
              <a:rPr lang="en-US" sz="3600" smtClean="0"/>
              <a:t>Momentum measurement </a:t>
            </a:r>
          </a:p>
        </p:txBody>
      </p:sp>
      <p:pic>
        <p:nvPicPr>
          <p:cNvPr id="163842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1719263" y="2382838"/>
            <a:ext cx="6770687" cy="2933700"/>
          </a:xfrm>
        </p:spPr>
      </p:pic>
      <p:pic>
        <p:nvPicPr>
          <p:cNvPr id="30" name="Picture 16" descr="Fieldmeas_1b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5003800" y="692150"/>
            <a:ext cx="39624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1" name="Picture 1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92800" y="3571875"/>
            <a:ext cx="3225800" cy="321945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492500" y="3213100"/>
            <a:ext cx="2952750" cy="3644900"/>
            <a:chOff x="2200" y="2024"/>
            <a:chExt cx="1860" cy="2296"/>
          </a:xfrm>
        </p:grpSpPr>
        <p:grpSp>
          <p:nvGrpSpPr>
            <p:cNvPr id="163912" name="Group 30"/>
            <p:cNvGrpSpPr>
              <a:grpSpLocks/>
            </p:cNvGrpSpPr>
            <p:nvPr/>
          </p:nvGrpSpPr>
          <p:grpSpPr bwMode="auto">
            <a:xfrm>
              <a:off x="2200" y="2024"/>
              <a:ext cx="1860" cy="2296"/>
              <a:chOff x="2200" y="2024"/>
              <a:chExt cx="1860" cy="2296"/>
            </a:xfrm>
          </p:grpSpPr>
          <p:pic>
            <p:nvPicPr>
              <p:cNvPr id="163914" name="Picture 31"/>
              <p:cNvPicPr>
                <a:picLocks noChangeAspect="1" noChangeArrowheads="1"/>
              </p:cNvPicPr>
              <p:nvPr/>
            </p:nvPicPr>
            <p:blipFill>
              <a:blip r:embed="rId6"/>
              <a:srcRect t="3487" b="9529"/>
              <a:stretch>
                <a:fillRect/>
              </a:stretch>
            </p:blipFill>
            <p:spPr bwMode="auto">
              <a:xfrm>
                <a:off x="2200" y="2823"/>
                <a:ext cx="1860" cy="149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63915" name="Line 32"/>
              <p:cNvSpPr>
                <a:spLocks noChangeShapeType="1"/>
              </p:cNvSpPr>
              <p:nvPr/>
            </p:nvSpPr>
            <p:spPr bwMode="auto">
              <a:xfrm>
                <a:off x="2426" y="2024"/>
                <a:ext cx="273" cy="127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arrow" w="med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3913" name="Text Box 33"/>
            <p:cNvSpPr txBox="1">
              <a:spLocks noChangeArrowheads="1"/>
            </p:cNvSpPr>
            <p:nvPr/>
          </p:nvSpPr>
          <p:spPr bwMode="auto">
            <a:xfrm>
              <a:off x="3016" y="2795"/>
              <a:ext cx="638" cy="4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cs typeface="Arial" charset="0"/>
                </a:rPr>
                <a:t>Inner</a:t>
              </a:r>
              <a:br>
                <a:rPr lang="en-US" b="1">
                  <a:cs typeface="Arial" charset="0"/>
                </a:rPr>
              </a:br>
              <a:r>
                <a:rPr lang="en-US" b="1">
                  <a:cs typeface="Arial" charset="0"/>
                </a:rPr>
                <a:t>Tracker</a:t>
              </a: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3657600"/>
            <a:ext cx="3276600" cy="3200400"/>
            <a:chOff x="0" y="2098"/>
            <a:chExt cx="2340" cy="2239"/>
          </a:xfrm>
        </p:grpSpPr>
        <p:pic>
          <p:nvPicPr>
            <p:cNvPr id="163908" name="Picture 31" descr="DSCN5196.jpg"/>
            <p:cNvPicPr>
              <a:picLocks noChangeAspect="1"/>
            </p:cNvPicPr>
            <p:nvPr/>
          </p:nvPicPr>
          <p:blipFill>
            <a:blip r:embed="rId7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0" y="2537"/>
              <a:ext cx="2340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5" name="Straight Arrow Connector 34"/>
            <p:cNvCxnSpPr/>
            <p:nvPr/>
          </p:nvCxnSpPr>
          <p:spPr>
            <a:xfrm rot="16200000" flipH="1">
              <a:off x="1025" y="2526"/>
              <a:ext cx="900" cy="43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10" name="Text Box 37"/>
            <p:cNvSpPr txBox="1">
              <a:spLocks noChangeArrowheads="1"/>
            </p:cNvSpPr>
            <p:nvPr/>
          </p:nvSpPr>
          <p:spPr bwMode="auto">
            <a:xfrm>
              <a:off x="23" y="2568"/>
              <a:ext cx="703" cy="4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cs typeface="Arial" charset="0"/>
                </a:rPr>
                <a:t>Trigger</a:t>
              </a:r>
              <a:br>
                <a:rPr lang="en-US" b="1">
                  <a:cs typeface="Arial" charset="0"/>
                </a:rPr>
              </a:br>
              <a:r>
                <a:rPr lang="en-US" b="1">
                  <a:cs typeface="Arial" charset="0"/>
                </a:rPr>
                <a:t>Tracker</a:t>
              </a:r>
            </a:p>
          </p:txBody>
        </p:sp>
        <p:sp>
          <p:nvSpPr>
            <p:cNvPr id="163911" name="Text Box 38"/>
            <p:cNvSpPr txBox="1">
              <a:spLocks noChangeArrowheads="1"/>
            </p:cNvSpPr>
            <p:nvPr/>
          </p:nvSpPr>
          <p:spPr bwMode="auto">
            <a:xfrm>
              <a:off x="23" y="3473"/>
              <a:ext cx="988" cy="40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cs typeface="Arial" charset="0"/>
                </a:rPr>
                <a:t>4 layers Si: </a:t>
              </a:r>
              <a:br>
                <a:rPr lang="en-US" sz="1600">
                  <a:cs typeface="Arial" charset="0"/>
                </a:rPr>
              </a:br>
              <a:r>
                <a:rPr lang="en-US" sz="1600">
                  <a:cs typeface="Arial" charset="0"/>
                </a:rPr>
                <a:t>~200 </a:t>
              </a:r>
              <a:r>
                <a:rPr lang="en-US" sz="1600">
                  <a:latin typeface="Symbol" pitchFamily="18" charset="2"/>
                  <a:cs typeface="Arial" charset="0"/>
                </a:rPr>
                <a:t>m</a:t>
              </a:r>
              <a:r>
                <a:rPr lang="en-US" sz="1600">
                  <a:cs typeface="Arial" charset="0"/>
                </a:rPr>
                <a:t>m pitch</a:t>
              </a:r>
              <a:endParaRPr lang="en-US">
                <a:cs typeface="Arial" charset="0"/>
              </a:endParaRPr>
            </a:p>
          </p:txBody>
        </p:sp>
      </p:grpSp>
      <p:grpSp>
        <p:nvGrpSpPr>
          <p:cNvPr id="5" name="Group 101"/>
          <p:cNvGrpSpPr>
            <a:grpSpLocks/>
          </p:cNvGrpSpPr>
          <p:nvPr/>
        </p:nvGrpSpPr>
        <p:grpSpPr bwMode="auto">
          <a:xfrm>
            <a:off x="0" y="0"/>
            <a:ext cx="2497138" cy="3352800"/>
            <a:chOff x="0" y="0"/>
            <a:chExt cx="1573" cy="2112"/>
          </a:xfrm>
        </p:grpSpPr>
        <p:pic>
          <p:nvPicPr>
            <p:cNvPr id="163905" name="Picture 4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" y="19"/>
              <a:ext cx="1570" cy="20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63906" name="Text Box 43"/>
            <p:cNvSpPr txBox="1">
              <a:spLocks noChangeArrowheads="1"/>
            </p:cNvSpPr>
            <p:nvPr/>
          </p:nvSpPr>
          <p:spPr bwMode="auto">
            <a:xfrm>
              <a:off x="0" y="0"/>
              <a:ext cx="620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cs typeface="Arial" charset="0"/>
                </a:rPr>
                <a:t>Outer</a:t>
              </a:r>
              <a:br>
                <a:rPr lang="en-US" b="1">
                  <a:cs typeface="Arial" charset="0"/>
                </a:rPr>
              </a:br>
              <a:r>
                <a:rPr lang="en-US" b="1">
                  <a:cs typeface="Arial" charset="0"/>
                </a:rPr>
                <a:t>Tracker</a:t>
              </a:r>
            </a:p>
          </p:txBody>
        </p:sp>
        <p:sp>
          <p:nvSpPr>
            <p:cNvPr id="163907" name="Text Box 44"/>
            <p:cNvSpPr txBox="1">
              <a:spLocks noChangeArrowheads="1"/>
            </p:cNvSpPr>
            <p:nvPr/>
          </p:nvSpPr>
          <p:spPr bwMode="auto">
            <a:xfrm>
              <a:off x="864" y="68"/>
              <a:ext cx="672" cy="4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24 layer</a:t>
              </a:r>
            </a:p>
            <a:p>
              <a:r>
                <a:rPr lang="en-US" sz="1400">
                  <a:cs typeface="Arial" charset="0"/>
                </a:rPr>
                <a:t>Straws</a:t>
              </a:r>
            </a:p>
            <a:p>
              <a:r>
                <a:rPr lang="en-US" sz="1400">
                  <a:latin typeface="Symbol" pitchFamily="18" charset="2"/>
                  <a:cs typeface="Arial" charset="0"/>
                </a:rPr>
                <a:t>s</a:t>
              </a:r>
              <a:r>
                <a:rPr lang="en-US" sz="1400" baseline="-25000">
                  <a:cs typeface="Arial" charset="0"/>
                </a:rPr>
                <a:t>hit</a:t>
              </a:r>
              <a:r>
                <a:rPr lang="en-US" sz="1400">
                  <a:cs typeface="Arial" charset="0"/>
                </a:rPr>
                <a:t>~200</a:t>
              </a:r>
              <a:r>
                <a:rPr lang="en-US" sz="1400">
                  <a:latin typeface="Symbol" pitchFamily="18" charset="2"/>
                  <a:cs typeface="Arial" charset="0"/>
                </a:rPr>
                <a:t>m</a:t>
              </a:r>
              <a:r>
                <a:rPr lang="en-US" sz="1400">
                  <a:cs typeface="Arial" charset="0"/>
                </a:rPr>
                <a:t>m</a:t>
              </a:r>
            </a:p>
          </p:txBody>
        </p:sp>
      </p:grpSp>
      <p:sp>
        <p:nvSpPr>
          <p:cNvPr id="48225" name="Text Box 97"/>
          <p:cNvSpPr txBox="1">
            <a:spLocks noChangeArrowheads="1"/>
          </p:cNvSpPr>
          <p:nvPr/>
        </p:nvSpPr>
        <p:spPr bwMode="auto">
          <a:xfrm>
            <a:off x="2895600" y="914400"/>
            <a:ext cx="1752600" cy="461963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sz="2400" baseline="-25000">
                <a:solidFill>
                  <a:srgbClr val="C00000"/>
                </a:solidFill>
              </a:rPr>
              <a:t>p</a:t>
            </a:r>
            <a:r>
              <a:rPr lang="en-US" sz="2400">
                <a:solidFill>
                  <a:srgbClr val="C00000"/>
                </a:solidFill>
              </a:rPr>
              <a:t>/p~0.5%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8FF81B-AD50-6A47-B56E-D83F9F333AEA}" type="datetime1">
              <a:t>10/20/14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3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109913" y="152400"/>
            <a:ext cx="5729287" cy="457200"/>
          </a:xfrm>
        </p:spPr>
        <p:txBody>
          <a:bodyPr lIns="92075" tIns="46038" rIns="92075" bIns="46038"/>
          <a:lstStyle/>
          <a:p>
            <a:r>
              <a:rPr lang="en-US" sz="3600" smtClean="0"/>
              <a:t>Momentum measurement </a:t>
            </a:r>
          </a:p>
        </p:txBody>
      </p:sp>
      <p:pic>
        <p:nvPicPr>
          <p:cNvPr id="163842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1719263" y="2382838"/>
            <a:ext cx="6770687" cy="2933700"/>
          </a:xfrm>
        </p:spPr>
      </p:pic>
      <p:pic>
        <p:nvPicPr>
          <p:cNvPr id="16384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1125538"/>
            <a:ext cx="20891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4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1125538"/>
            <a:ext cx="93503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5" name="Oval 7"/>
          <p:cNvSpPr>
            <a:spLocks noChangeArrowheads="1"/>
          </p:cNvSpPr>
          <p:nvPr/>
        </p:nvSpPr>
        <p:spPr bwMode="auto">
          <a:xfrm>
            <a:off x="1979613" y="1557338"/>
            <a:ext cx="2447925" cy="30241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  <a:cs typeface="Arial" charset="0"/>
            </a:endParaRPr>
          </a:p>
        </p:txBody>
      </p:sp>
      <p:pic>
        <p:nvPicPr>
          <p:cNvPr id="30" name="Picture 16" descr="Fieldmeas_1b"/>
          <p:cNvPicPr>
            <a:picLocks noChangeAspect="1" noChangeArrowheads="1"/>
          </p:cNvPicPr>
          <p:nvPr/>
        </p:nvPicPr>
        <p:blipFill>
          <a:blip r:embed="rId6">
            <a:lum bright="10000"/>
          </a:blip>
          <a:srcRect/>
          <a:stretch>
            <a:fillRect/>
          </a:stretch>
        </p:blipFill>
        <p:spPr bwMode="auto">
          <a:xfrm>
            <a:off x="5003800" y="692150"/>
            <a:ext cx="39624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11" name="Picture 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92800" y="3571875"/>
            <a:ext cx="3225800" cy="321945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3492500" y="3213100"/>
            <a:ext cx="2952750" cy="3644900"/>
            <a:chOff x="2200" y="2024"/>
            <a:chExt cx="1860" cy="2296"/>
          </a:xfrm>
        </p:grpSpPr>
        <p:grpSp>
          <p:nvGrpSpPr>
            <p:cNvPr id="163912" name="Group 30"/>
            <p:cNvGrpSpPr>
              <a:grpSpLocks/>
            </p:cNvGrpSpPr>
            <p:nvPr/>
          </p:nvGrpSpPr>
          <p:grpSpPr bwMode="auto">
            <a:xfrm>
              <a:off x="2200" y="2024"/>
              <a:ext cx="1860" cy="2296"/>
              <a:chOff x="2200" y="2024"/>
              <a:chExt cx="1860" cy="2296"/>
            </a:xfrm>
          </p:grpSpPr>
          <p:pic>
            <p:nvPicPr>
              <p:cNvPr id="163914" name="Picture 31"/>
              <p:cNvPicPr>
                <a:picLocks noChangeAspect="1" noChangeArrowheads="1"/>
              </p:cNvPicPr>
              <p:nvPr/>
            </p:nvPicPr>
            <p:blipFill>
              <a:blip r:embed="rId8"/>
              <a:srcRect t="3487" b="9529"/>
              <a:stretch>
                <a:fillRect/>
              </a:stretch>
            </p:blipFill>
            <p:spPr bwMode="auto">
              <a:xfrm>
                <a:off x="2200" y="2823"/>
                <a:ext cx="1860" cy="149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63915" name="Line 32"/>
              <p:cNvSpPr>
                <a:spLocks noChangeShapeType="1"/>
              </p:cNvSpPr>
              <p:nvPr/>
            </p:nvSpPr>
            <p:spPr bwMode="auto">
              <a:xfrm>
                <a:off x="2426" y="2024"/>
                <a:ext cx="273" cy="1270"/>
              </a:xfrm>
              <a:prstGeom prst="line">
                <a:avLst/>
              </a:prstGeom>
              <a:noFill/>
              <a:ln w="25400">
                <a:solidFill>
                  <a:srgbClr val="FF3300"/>
                </a:solidFill>
                <a:round/>
                <a:headEnd/>
                <a:tailEnd type="arrow" w="med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3913" name="Text Box 33"/>
            <p:cNvSpPr txBox="1">
              <a:spLocks noChangeArrowheads="1"/>
            </p:cNvSpPr>
            <p:nvPr/>
          </p:nvSpPr>
          <p:spPr bwMode="auto">
            <a:xfrm>
              <a:off x="3016" y="2795"/>
              <a:ext cx="638" cy="4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cs typeface="Arial" charset="0"/>
                </a:rPr>
                <a:t>Inner</a:t>
              </a:r>
              <a:br>
                <a:rPr lang="en-US" b="1">
                  <a:cs typeface="Arial" charset="0"/>
                </a:rPr>
              </a:br>
              <a:r>
                <a:rPr lang="en-US" b="1">
                  <a:cs typeface="Arial" charset="0"/>
                </a:rPr>
                <a:t>Tracker</a:t>
              </a: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0" y="3657600"/>
            <a:ext cx="3276600" cy="3200400"/>
            <a:chOff x="0" y="2098"/>
            <a:chExt cx="2340" cy="2239"/>
          </a:xfrm>
        </p:grpSpPr>
        <p:pic>
          <p:nvPicPr>
            <p:cNvPr id="163908" name="Picture 31" descr="DSCN5196.jpg"/>
            <p:cNvPicPr>
              <a:picLocks noChangeAspect="1"/>
            </p:cNvPicPr>
            <p:nvPr/>
          </p:nvPicPr>
          <p:blipFill>
            <a:blip r:embed="rId9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0" y="2537"/>
              <a:ext cx="2340" cy="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5" name="Straight Arrow Connector 34"/>
            <p:cNvCxnSpPr/>
            <p:nvPr/>
          </p:nvCxnSpPr>
          <p:spPr>
            <a:xfrm rot="16200000" flipH="1">
              <a:off x="1025" y="2526"/>
              <a:ext cx="900" cy="43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10" name="Text Box 37"/>
            <p:cNvSpPr txBox="1">
              <a:spLocks noChangeArrowheads="1"/>
            </p:cNvSpPr>
            <p:nvPr/>
          </p:nvSpPr>
          <p:spPr bwMode="auto">
            <a:xfrm>
              <a:off x="23" y="2568"/>
              <a:ext cx="703" cy="4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cs typeface="Arial" charset="0"/>
                </a:rPr>
                <a:t>Trigger</a:t>
              </a:r>
              <a:br>
                <a:rPr lang="en-US" b="1">
                  <a:cs typeface="Arial" charset="0"/>
                </a:rPr>
              </a:br>
              <a:r>
                <a:rPr lang="en-US" b="1">
                  <a:cs typeface="Arial" charset="0"/>
                </a:rPr>
                <a:t>Tracker</a:t>
              </a:r>
            </a:p>
          </p:txBody>
        </p:sp>
        <p:sp>
          <p:nvSpPr>
            <p:cNvPr id="163911" name="Text Box 38"/>
            <p:cNvSpPr txBox="1">
              <a:spLocks noChangeArrowheads="1"/>
            </p:cNvSpPr>
            <p:nvPr/>
          </p:nvSpPr>
          <p:spPr bwMode="auto">
            <a:xfrm>
              <a:off x="23" y="3473"/>
              <a:ext cx="988" cy="40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cs typeface="Arial" charset="0"/>
                </a:rPr>
                <a:t>4 layers Si: </a:t>
              </a:r>
              <a:br>
                <a:rPr lang="en-US" sz="1600">
                  <a:cs typeface="Arial" charset="0"/>
                </a:rPr>
              </a:br>
              <a:r>
                <a:rPr lang="en-US" sz="1600">
                  <a:cs typeface="Arial" charset="0"/>
                </a:rPr>
                <a:t>~200 </a:t>
              </a:r>
              <a:r>
                <a:rPr lang="en-US" sz="1600">
                  <a:latin typeface="Symbol" pitchFamily="18" charset="2"/>
                  <a:cs typeface="Arial" charset="0"/>
                </a:rPr>
                <a:t>m</a:t>
              </a:r>
              <a:r>
                <a:rPr lang="en-US" sz="1600">
                  <a:cs typeface="Arial" charset="0"/>
                </a:rPr>
                <a:t>m pitch</a:t>
              </a:r>
              <a:endParaRPr lang="en-US">
                <a:cs typeface="Arial" charset="0"/>
              </a:endParaRPr>
            </a:p>
          </p:txBody>
        </p:sp>
      </p:grpSp>
      <p:grpSp>
        <p:nvGrpSpPr>
          <p:cNvPr id="5" name="Group 101"/>
          <p:cNvGrpSpPr>
            <a:grpSpLocks/>
          </p:cNvGrpSpPr>
          <p:nvPr/>
        </p:nvGrpSpPr>
        <p:grpSpPr bwMode="auto">
          <a:xfrm>
            <a:off x="0" y="0"/>
            <a:ext cx="2497138" cy="3352800"/>
            <a:chOff x="0" y="0"/>
            <a:chExt cx="1573" cy="2112"/>
          </a:xfrm>
        </p:grpSpPr>
        <p:pic>
          <p:nvPicPr>
            <p:cNvPr id="163905" name="Picture 41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" y="19"/>
              <a:ext cx="1570" cy="20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63906" name="Text Box 43"/>
            <p:cNvSpPr txBox="1">
              <a:spLocks noChangeArrowheads="1"/>
            </p:cNvSpPr>
            <p:nvPr/>
          </p:nvSpPr>
          <p:spPr bwMode="auto">
            <a:xfrm>
              <a:off x="0" y="0"/>
              <a:ext cx="620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>
                  <a:cs typeface="Arial" charset="0"/>
                </a:rPr>
                <a:t>Outer</a:t>
              </a:r>
              <a:br>
                <a:rPr lang="en-US" b="1">
                  <a:cs typeface="Arial" charset="0"/>
                </a:rPr>
              </a:br>
              <a:r>
                <a:rPr lang="en-US" b="1">
                  <a:cs typeface="Arial" charset="0"/>
                </a:rPr>
                <a:t>Tracker</a:t>
              </a:r>
            </a:p>
          </p:txBody>
        </p:sp>
        <p:sp>
          <p:nvSpPr>
            <p:cNvPr id="163907" name="Text Box 44"/>
            <p:cNvSpPr txBox="1">
              <a:spLocks noChangeArrowheads="1"/>
            </p:cNvSpPr>
            <p:nvPr/>
          </p:nvSpPr>
          <p:spPr bwMode="auto">
            <a:xfrm>
              <a:off x="864" y="68"/>
              <a:ext cx="672" cy="4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cs typeface="Arial" charset="0"/>
                </a:rPr>
                <a:t>24 layer</a:t>
              </a:r>
            </a:p>
            <a:p>
              <a:r>
                <a:rPr lang="en-US" sz="1400">
                  <a:cs typeface="Arial" charset="0"/>
                </a:rPr>
                <a:t>Straws</a:t>
              </a:r>
            </a:p>
            <a:p>
              <a:r>
                <a:rPr lang="en-US" sz="1400">
                  <a:latin typeface="Symbol" pitchFamily="18" charset="2"/>
                  <a:cs typeface="Arial" charset="0"/>
                </a:rPr>
                <a:t>s</a:t>
              </a:r>
              <a:r>
                <a:rPr lang="en-US" sz="1400" baseline="-25000">
                  <a:cs typeface="Arial" charset="0"/>
                </a:rPr>
                <a:t>hit</a:t>
              </a:r>
              <a:r>
                <a:rPr lang="en-US" sz="1400">
                  <a:cs typeface="Arial" charset="0"/>
                </a:rPr>
                <a:t>~200</a:t>
              </a:r>
              <a:r>
                <a:rPr lang="en-US" sz="1400">
                  <a:latin typeface="Symbol" pitchFamily="18" charset="2"/>
                  <a:cs typeface="Arial" charset="0"/>
                </a:rPr>
                <a:t>m</a:t>
              </a:r>
              <a:r>
                <a:rPr lang="en-US" sz="1400">
                  <a:cs typeface="Arial" charset="0"/>
                </a:rPr>
                <a:t>m</a:t>
              </a:r>
            </a:p>
          </p:txBody>
        </p:sp>
      </p:grpSp>
      <p:sp>
        <p:nvSpPr>
          <p:cNvPr id="48225" name="Text Box 97"/>
          <p:cNvSpPr txBox="1">
            <a:spLocks noChangeArrowheads="1"/>
          </p:cNvSpPr>
          <p:nvPr/>
        </p:nvSpPr>
        <p:spPr bwMode="auto">
          <a:xfrm>
            <a:off x="2895600" y="914400"/>
            <a:ext cx="1752600" cy="461963"/>
          </a:xfrm>
          <a:prstGeom prst="rect">
            <a:avLst/>
          </a:prstGeom>
          <a:solidFill>
            <a:srgbClr val="FFFFCC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sz="2400" baseline="-25000">
                <a:solidFill>
                  <a:srgbClr val="C00000"/>
                </a:solidFill>
              </a:rPr>
              <a:t>p</a:t>
            </a:r>
            <a:r>
              <a:rPr lang="en-US" sz="2400">
                <a:solidFill>
                  <a:srgbClr val="C00000"/>
                </a:solidFill>
              </a:rPr>
              <a:t>/p~0.5%</a:t>
            </a:r>
          </a:p>
        </p:txBody>
      </p:sp>
      <p:sp>
        <p:nvSpPr>
          <p:cNvPr id="48170" name="Line 42"/>
          <p:cNvSpPr>
            <a:spLocks noChangeShapeType="1"/>
          </p:cNvSpPr>
          <p:nvPr/>
        </p:nvSpPr>
        <p:spPr bwMode="auto">
          <a:xfrm flipH="1" flipV="1">
            <a:off x="1371600" y="1981200"/>
            <a:ext cx="2667000" cy="8382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arrow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28625" y="1643063"/>
            <a:ext cx="8286750" cy="3714750"/>
            <a:chOff x="285751" y="1714500"/>
            <a:chExt cx="8286751" cy="3714750"/>
          </a:xfrm>
        </p:grpSpPr>
        <p:sp>
          <p:nvSpPr>
            <p:cNvPr id="163854" name="Text Box 6"/>
            <p:cNvSpPr txBox="1">
              <a:spLocks noChangeArrowheads="1"/>
            </p:cNvSpPr>
            <p:nvPr/>
          </p:nvSpPr>
          <p:spPr bwMode="auto">
            <a:xfrm>
              <a:off x="1403350" y="4365625"/>
              <a:ext cx="1152525" cy="8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800">
                  <a:latin typeface="Calibri" pitchFamily="34" charset="0"/>
                  <a:sym typeface="Webdings" pitchFamily="18" charset="2"/>
                </a:rPr>
                <a:t></a:t>
              </a:r>
            </a:p>
          </p:txBody>
        </p:sp>
        <p:sp>
          <p:nvSpPr>
            <p:cNvPr id="163855" name="Line 9"/>
            <p:cNvSpPr>
              <a:spLocks noChangeShapeType="1"/>
            </p:cNvSpPr>
            <p:nvPr/>
          </p:nvSpPr>
          <p:spPr bwMode="auto">
            <a:xfrm flipV="1">
              <a:off x="1979613" y="2781300"/>
              <a:ext cx="2447925" cy="28733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856" name="Line 10"/>
            <p:cNvSpPr>
              <a:spLocks noChangeShapeType="1"/>
            </p:cNvSpPr>
            <p:nvPr/>
          </p:nvSpPr>
          <p:spPr bwMode="auto">
            <a:xfrm>
              <a:off x="1993900" y="3140075"/>
              <a:ext cx="2447925" cy="7143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857" name="Oval 11"/>
            <p:cNvSpPr>
              <a:spLocks noChangeArrowheads="1"/>
            </p:cNvSpPr>
            <p:nvPr/>
          </p:nvSpPr>
          <p:spPr bwMode="auto">
            <a:xfrm>
              <a:off x="2195513" y="2997200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3858" name="Oval 12"/>
            <p:cNvSpPr>
              <a:spLocks noChangeArrowheads="1"/>
            </p:cNvSpPr>
            <p:nvPr/>
          </p:nvSpPr>
          <p:spPr bwMode="auto">
            <a:xfrm>
              <a:off x="2316163" y="298767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3859" name="Oval 13"/>
            <p:cNvSpPr>
              <a:spLocks noChangeArrowheads="1"/>
            </p:cNvSpPr>
            <p:nvPr/>
          </p:nvSpPr>
          <p:spPr bwMode="auto">
            <a:xfrm>
              <a:off x="4151313" y="2781300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3860" name="Oval 14"/>
            <p:cNvSpPr>
              <a:spLocks noChangeArrowheads="1"/>
            </p:cNvSpPr>
            <p:nvPr/>
          </p:nvSpPr>
          <p:spPr bwMode="auto">
            <a:xfrm>
              <a:off x="3795713" y="281622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63861" name="Oval 15"/>
            <p:cNvSpPr>
              <a:spLocks noChangeArrowheads="1"/>
            </p:cNvSpPr>
            <p:nvPr/>
          </p:nvSpPr>
          <p:spPr bwMode="auto">
            <a:xfrm>
              <a:off x="3973513" y="2803525"/>
              <a:ext cx="73025" cy="73025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rot="16200000" flipH="1">
              <a:off x="1607345" y="4036218"/>
              <a:ext cx="1428750" cy="7143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4071939" y="3643312"/>
              <a:ext cx="2143125" cy="15001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3214689" y="1714500"/>
              <a:ext cx="2428875" cy="642937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865" name="Group 27"/>
            <p:cNvGrpSpPr>
              <a:grpSpLocks/>
            </p:cNvGrpSpPr>
            <p:nvPr/>
          </p:nvGrpSpPr>
          <p:grpSpPr bwMode="auto">
            <a:xfrm>
              <a:off x="285751" y="1785938"/>
              <a:ext cx="8286751" cy="3643312"/>
              <a:chOff x="285719" y="1785926"/>
              <a:chExt cx="8286808" cy="3643338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285719" y="1785925"/>
                <a:ext cx="8286808" cy="364333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63868" name="Group 45"/>
              <p:cNvGrpSpPr>
                <a:grpSpLocks/>
              </p:cNvGrpSpPr>
              <p:nvPr/>
            </p:nvGrpSpPr>
            <p:grpSpPr bwMode="auto">
              <a:xfrm>
                <a:off x="500034" y="2857499"/>
                <a:ext cx="3643342" cy="1938997"/>
                <a:chOff x="240" y="960"/>
                <a:chExt cx="4553" cy="1874"/>
              </a:xfrm>
            </p:grpSpPr>
            <p:sp>
              <p:nvSpPr>
                <p:cNvPr id="16387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2262" y="2328"/>
                  <a:ext cx="846" cy="5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2800">
                      <a:solidFill>
                        <a:srgbClr val="CC00FF"/>
                      </a:solidFill>
                      <a:latin typeface="Calibri" pitchFamily="34" charset="0"/>
                    </a:rPr>
                    <a:t>b</a:t>
                  </a:r>
                  <a:r>
                    <a:rPr lang="en-US" sz="2800" baseline="30000">
                      <a:solidFill>
                        <a:srgbClr val="CC00FF"/>
                      </a:solidFill>
                      <a:latin typeface="Calibri" pitchFamily="34" charset="0"/>
                    </a:rPr>
                    <a:t>tag</a:t>
                  </a:r>
                  <a:endParaRPr lang="en-US" sz="2800">
                    <a:solidFill>
                      <a:srgbClr val="CC00FF"/>
                    </a:solidFill>
                    <a:latin typeface="Arial Bar"/>
                  </a:endParaRPr>
                </a:p>
              </p:txBody>
            </p:sp>
            <p:sp>
              <p:nvSpPr>
                <p:cNvPr id="163876" name="Line 5"/>
                <p:cNvSpPr>
                  <a:spLocks noChangeShapeType="1"/>
                </p:cNvSpPr>
                <p:nvPr/>
              </p:nvSpPr>
              <p:spPr bwMode="auto">
                <a:xfrm>
                  <a:off x="1203" y="1813"/>
                  <a:ext cx="1202" cy="310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63877" name="Group 17"/>
                <p:cNvGrpSpPr>
                  <a:grpSpLocks noChangeAspect="1"/>
                </p:cNvGrpSpPr>
                <p:nvPr/>
              </p:nvGrpSpPr>
              <p:grpSpPr bwMode="auto">
                <a:xfrm>
                  <a:off x="240" y="1370"/>
                  <a:ext cx="1963" cy="960"/>
                  <a:chOff x="768" y="1104"/>
                  <a:chExt cx="2016" cy="960"/>
                </a:xfrm>
              </p:grpSpPr>
              <p:sp>
                <p:nvSpPr>
                  <p:cNvPr id="163897" name="Line 7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08" y="1248"/>
                    <a:ext cx="720" cy="28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3898" name="Line 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200"/>
                    <a:ext cx="1056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3899" name="Line 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1008" cy="19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3900" name="Line 10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1728" y="1536"/>
                    <a:ext cx="48" cy="528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3901" name="Line 11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1104" y="1536"/>
                    <a:ext cx="624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3902" name="Line 12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768" y="1536"/>
                    <a:ext cx="960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3903" name="Line 13"/>
                  <p:cNvSpPr>
                    <a:spLocks noChangeAspect="1" noChangeShapeType="1"/>
                  </p:cNvSpPr>
                  <p:nvPr/>
                </p:nvSpPr>
                <p:spPr bwMode="auto">
                  <a:xfrm flipH="1" flipV="1">
                    <a:off x="1056" y="1104"/>
                    <a:ext cx="67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3904" name="Line 14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728" y="1104"/>
                    <a:ext cx="432" cy="432"/>
                  </a:xfrm>
                  <a:prstGeom prst="line">
                    <a:avLst/>
                  </a:prstGeom>
                  <a:noFill/>
                  <a:ln w="12700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3878" name="Line 15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173" y="1513"/>
                  <a:ext cx="1496" cy="288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879" name="Line 16"/>
                <p:cNvSpPr>
                  <a:spLocks noChangeAspect="1" noChangeShapeType="1"/>
                </p:cNvSpPr>
                <p:nvPr/>
              </p:nvSpPr>
              <p:spPr bwMode="auto">
                <a:xfrm>
                  <a:off x="2669" y="1513"/>
                  <a:ext cx="606" cy="97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880" name="Line 1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669" y="1083"/>
                  <a:ext cx="934" cy="43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881" name="Text Box 1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93" y="1167"/>
                  <a:ext cx="29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B</a:t>
                  </a:r>
                  <a:r>
                    <a:rPr lang="en-US" baseline="-25000">
                      <a:solidFill>
                        <a:srgbClr val="FF0000"/>
                      </a:solidFill>
                      <a:latin typeface="Lucida Sans Unicode" pitchFamily="34" charset="0"/>
                    </a:rPr>
                    <a:t>s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163882" name="Text Box 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391" y="1345"/>
                  <a:ext cx="31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163883" name="Text Box 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82" y="1586"/>
                  <a:ext cx="311" cy="2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163884" name="Text Box 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48" y="960"/>
                  <a:ext cx="983" cy="3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Symbol" pitchFamily="18" charset="2"/>
                    </a:rPr>
                    <a:t>p</a:t>
                  </a:r>
                  <a:r>
                    <a:rPr lang="en-US" baseline="30000">
                      <a:solidFill>
                        <a:srgbClr val="FF0000"/>
                      </a:solidFill>
                      <a:latin typeface="Symbol" pitchFamily="18" charset="2"/>
                    </a:rPr>
                    <a:t>+</a:t>
                  </a:r>
                  <a:r>
                    <a:rPr lang="en-US">
                      <a:solidFill>
                        <a:srgbClr val="FF0000"/>
                      </a:solidFill>
                      <a:latin typeface="Symbol" pitchFamily="18" charset="2"/>
                    </a:rPr>
                    <a:t>, </a:t>
                  </a:r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K</a:t>
                  </a:r>
                  <a:r>
                    <a:rPr lang="en-US" baseline="30000">
                      <a:solidFill>
                        <a:srgbClr val="FF0000"/>
                      </a:solidFill>
                      <a:latin typeface="Lucida Sans Unicode" pitchFamily="34" charset="0"/>
                      <a:sym typeface="Symbol" pitchFamily="18" charset="2"/>
                    </a:rPr>
                    <a:t>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163885" name="Line 22"/>
                <p:cNvSpPr>
                  <a:spLocks noChangeAspect="1" noChangeShapeType="1"/>
                </p:cNvSpPr>
                <p:nvPr/>
              </p:nvSpPr>
              <p:spPr bwMode="auto">
                <a:xfrm>
                  <a:off x="3275" y="1610"/>
                  <a:ext cx="1308" cy="43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886" name="Line 23"/>
                <p:cNvSpPr>
                  <a:spLocks noChangeAspect="1" noChangeShapeType="1"/>
                </p:cNvSpPr>
                <p:nvPr/>
              </p:nvSpPr>
              <p:spPr bwMode="auto">
                <a:xfrm>
                  <a:off x="3275" y="1610"/>
                  <a:ext cx="1261" cy="94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887" name="Line 24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3275" y="1418"/>
                  <a:ext cx="1167" cy="192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888" name="Text Box 2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501" y="1849"/>
                  <a:ext cx="29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Times"/>
                      <a:sym typeface="Symbol" pitchFamily="18" charset="2"/>
                    </a:rPr>
                    <a:t></a:t>
                  </a:r>
                  <a:r>
                    <a:rPr lang="en-US" baseline="30000">
                      <a:solidFill>
                        <a:srgbClr val="FF0000"/>
                      </a:solidFill>
                      <a:latin typeface="Times"/>
                      <a:sym typeface="Symbol" pitchFamily="18" charset="2"/>
                    </a:rPr>
                    <a:t></a:t>
                  </a:r>
                  <a:endParaRPr lang="en-US" baseline="30000">
                    <a:solidFill>
                      <a:srgbClr val="FF0000"/>
                    </a:solidFill>
                    <a:latin typeface="Times"/>
                  </a:endParaRPr>
                </a:p>
              </p:txBody>
            </p:sp>
            <p:sp>
              <p:nvSpPr>
                <p:cNvPr id="163889" name="Text Box 2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739" y="1633"/>
                  <a:ext cx="326" cy="2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>
                      <a:solidFill>
                        <a:srgbClr val="FF0000"/>
                      </a:solidFill>
                      <a:latin typeface="Lucida Sans Unicode" pitchFamily="34" charset="0"/>
                    </a:rPr>
                    <a:t>D</a:t>
                  </a:r>
                  <a:r>
                    <a:rPr lang="en-US" baseline="-25000">
                      <a:solidFill>
                        <a:srgbClr val="FF0000"/>
                      </a:solidFill>
                      <a:latin typeface="Lucida Sans Unicode" pitchFamily="34" charset="0"/>
                    </a:rPr>
                    <a:t>s</a:t>
                  </a:r>
                  <a:endParaRPr lang="en-US">
                    <a:solidFill>
                      <a:srgbClr val="FF0000"/>
                    </a:solidFill>
                    <a:latin typeface="Lucida Sans Unicode" pitchFamily="34" charset="0"/>
                  </a:endParaRPr>
                </a:p>
              </p:txBody>
            </p:sp>
            <p:sp>
              <p:nvSpPr>
                <p:cNvPr id="163890" name="Oval 27"/>
                <p:cNvSpPr>
                  <a:spLocks noChangeArrowheads="1"/>
                </p:cNvSpPr>
                <p:nvPr/>
              </p:nvSpPr>
              <p:spPr bwMode="auto">
                <a:xfrm>
                  <a:off x="2587" y="1449"/>
                  <a:ext cx="273" cy="11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63891" name="Oval 28"/>
                <p:cNvSpPr>
                  <a:spLocks noChangeArrowheads="1"/>
                </p:cNvSpPr>
                <p:nvPr/>
              </p:nvSpPr>
              <p:spPr bwMode="auto">
                <a:xfrm>
                  <a:off x="3239" y="1560"/>
                  <a:ext cx="217" cy="114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63892" name="Oval 29"/>
                <p:cNvSpPr>
                  <a:spLocks noChangeArrowheads="1"/>
                </p:cNvSpPr>
                <p:nvPr/>
              </p:nvSpPr>
              <p:spPr bwMode="auto">
                <a:xfrm>
                  <a:off x="1010" y="1695"/>
                  <a:ext cx="337" cy="156"/>
                </a:xfrm>
                <a:prstGeom prst="ellipse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alibri" pitchFamily="34" charset="0"/>
                  </a:endParaRPr>
                </a:p>
              </p:txBody>
            </p:sp>
            <p:sp>
              <p:nvSpPr>
                <p:cNvPr id="163893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405" y="2045"/>
                  <a:ext cx="1012" cy="78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894" name="Line 31"/>
                <p:cNvSpPr>
                  <a:spLocks noChangeShapeType="1"/>
                </p:cNvSpPr>
                <p:nvPr/>
              </p:nvSpPr>
              <p:spPr bwMode="auto">
                <a:xfrm>
                  <a:off x="2454" y="2123"/>
                  <a:ext cx="1010" cy="115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895" name="Line 32"/>
                <p:cNvSpPr>
                  <a:spLocks noChangeShapeType="1"/>
                </p:cNvSpPr>
                <p:nvPr/>
              </p:nvSpPr>
              <p:spPr bwMode="auto">
                <a:xfrm>
                  <a:off x="2454" y="2123"/>
                  <a:ext cx="770" cy="425"/>
                </a:xfrm>
                <a:prstGeom prst="line">
                  <a:avLst/>
                </a:prstGeom>
                <a:noFill/>
                <a:ln w="3810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89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384" y="2016"/>
                  <a:ext cx="942" cy="213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600">
                      <a:solidFill>
                        <a:srgbClr val="0000FF"/>
                      </a:solidFill>
                      <a:latin typeface="Calibri" pitchFamily="34" charset="0"/>
                    </a:rPr>
                    <a:t>Primary vertex</a:t>
                  </a:r>
                </a:p>
              </p:txBody>
            </p:sp>
          </p:grpSp>
          <p:grpSp>
            <p:nvGrpSpPr>
              <p:cNvPr id="163869" name="Group 36"/>
              <p:cNvGrpSpPr>
                <a:grpSpLocks/>
              </p:cNvGrpSpPr>
              <p:nvPr/>
            </p:nvGrpSpPr>
            <p:grpSpPr bwMode="auto">
              <a:xfrm>
                <a:off x="5000626" y="2071678"/>
                <a:ext cx="3286149" cy="3143266"/>
                <a:chOff x="3071800" y="1714488"/>
                <a:chExt cx="3286149" cy="3143266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3071801" y="1714487"/>
                  <a:ext cx="3286148" cy="30718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nl-NL"/>
                </a:p>
              </p:txBody>
            </p:sp>
            <p:pic>
              <p:nvPicPr>
                <p:cNvPr id="163874" name="Picture 3" descr="massBsDsKandBsDsPi"/>
                <p:cNvPicPr>
                  <a:picLocks noChangeAspect="1" noChangeArrowheads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3071800" y="1771189"/>
                  <a:ext cx="3275008" cy="30865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64" name="Oval 63"/>
              <p:cNvSpPr/>
              <p:nvPr/>
            </p:nvSpPr>
            <p:spPr>
              <a:xfrm rot="333655">
                <a:off x="2282808" y="2693981"/>
                <a:ext cx="2297129" cy="148591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63871" name="TextBox 38"/>
              <p:cNvSpPr txBox="1">
                <a:spLocks noChangeArrowheads="1"/>
              </p:cNvSpPr>
              <p:nvPr/>
            </p:nvSpPr>
            <p:spPr bwMode="auto">
              <a:xfrm>
                <a:off x="7215206" y="2428868"/>
                <a:ext cx="107157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nl-NL">
                    <a:solidFill>
                      <a:srgbClr val="0000CC"/>
                    </a:solidFill>
                    <a:latin typeface="Calibri" pitchFamily="34" charset="0"/>
                  </a:rPr>
                  <a:t>Bs→ Ds K</a:t>
                </a:r>
              </a:p>
              <a:p>
                <a:r>
                  <a:rPr lang="nl-NL">
                    <a:solidFill>
                      <a:srgbClr val="008000"/>
                    </a:solidFill>
                    <a:latin typeface="Calibri" pitchFamily="34" charset="0"/>
                  </a:rPr>
                  <a:t>Bs →Ds </a:t>
                </a:r>
                <a:r>
                  <a:rPr lang="nl-NL">
                    <a:solidFill>
                      <a:srgbClr val="008000"/>
                    </a:solidFill>
                    <a:latin typeface="Symbol" pitchFamily="18" charset="2"/>
                  </a:rPr>
                  <a:t>p</a:t>
                </a:r>
              </a:p>
            </p:txBody>
          </p:sp>
          <p:sp>
            <p:nvSpPr>
              <p:cNvPr id="66" name="Freeform 65"/>
              <p:cNvSpPr/>
              <p:nvPr/>
            </p:nvSpPr>
            <p:spPr>
              <a:xfrm>
                <a:off x="3902069" y="2224078"/>
                <a:ext cx="1223972" cy="415928"/>
              </a:xfrm>
              <a:custGeom>
                <a:avLst/>
                <a:gdLst>
                  <a:gd name="connsiteX0" fmla="*/ 0 w 1223493"/>
                  <a:gd name="connsiteY0" fmla="*/ 416416 h 416416"/>
                  <a:gd name="connsiteX1" fmla="*/ 515155 w 1223493"/>
                  <a:gd name="connsiteY1" fmla="*/ 42929 h 416416"/>
                  <a:gd name="connsiteX2" fmla="*/ 1223493 w 1223493"/>
                  <a:gd name="connsiteY2" fmla="*/ 158839 h 416416"/>
                  <a:gd name="connsiteX3" fmla="*/ 1223493 w 1223493"/>
                  <a:gd name="connsiteY3" fmla="*/ 158839 h 416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3493" h="416416">
                    <a:moveTo>
                      <a:pt x="0" y="416416"/>
                    </a:moveTo>
                    <a:cubicBezTo>
                      <a:pt x="155620" y="251137"/>
                      <a:pt x="311240" y="85858"/>
                      <a:pt x="515155" y="42929"/>
                    </a:cubicBezTo>
                    <a:cubicBezTo>
                      <a:pt x="719070" y="0"/>
                      <a:pt x="1223493" y="158839"/>
                      <a:pt x="1223493" y="158839"/>
                    </a:cubicBezTo>
                    <a:lnTo>
                      <a:pt x="1223493" y="158839"/>
                    </a:lnTo>
                  </a:path>
                </a:pathLst>
              </a:custGeom>
              <a:ln w="254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sp>
          <p:nvSpPr>
            <p:cNvPr id="163866" name="TextBox 59"/>
            <p:cNvSpPr txBox="1">
              <a:spLocks noChangeArrowheads="1"/>
            </p:cNvSpPr>
            <p:nvPr/>
          </p:nvSpPr>
          <p:spPr bwMode="auto">
            <a:xfrm>
              <a:off x="714375" y="1928813"/>
              <a:ext cx="1730375" cy="64611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NL">
                  <a:solidFill>
                    <a:srgbClr val="C00000"/>
                  </a:solidFill>
                  <a:latin typeface="Calibri" pitchFamily="34" charset="0"/>
                </a:rPr>
                <a:t>Mass  resolution</a:t>
              </a:r>
            </a:p>
            <a:p>
              <a:r>
                <a:rPr lang="nl-NL">
                  <a:solidFill>
                    <a:srgbClr val="C00000"/>
                  </a:solidFill>
                  <a:latin typeface="Symbol" pitchFamily="18" charset="2"/>
                </a:rPr>
                <a:t>s</a:t>
              </a:r>
              <a:r>
                <a:rPr lang="nl-NL">
                  <a:solidFill>
                    <a:srgbClr val="C00000"/>
                  </a:solidFill>
                  <a:latin typeface="Calibri" pitchFamily="34" charset="0"/>
                </a:rPr>
                <a:t> ~14 MeV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1AD208-D88F-6B45-849F-C010B2928D7D}" type="datetime1">
              <a:t>10/20/14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133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25" grpId="0" animBg="1"/>
      <p:bldP spid="4817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6200" y="228600"/>
            <a:ext cx="9144000" cy="6172200"/>
            <a:chOff x="76200" y="228600"/>
            <a:chExt cx="9144000" cy="6172200"/>
          </a:xfrm>
        </p:grpSpPr>
        <p:pic>
          <p:nvPicPr>
            <p:cNvPr id="83974" name="Picture 8"/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rcRect/>
            <a:stretch>
              <a:fillRect/>
            </a:stretch>
          </p:blipFill>
          <p:spPr bwMode="auto">
            <a:xfrm>
              <a:off x="76200" y="228600"/>
              <a:ext cx="9144000" cy="617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/>
          </p:nvSpPr>
          <p:spPr>
            <a:xfrm>
              <a:off x="1676400" y="20574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48000" y="2057400"/>
              <a:ext cx="1905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86000" y="22098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956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9530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198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239000" y="26670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054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772400" y="2590800"/>
              <a:ext cx="1219200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</p:grpSp>
      <p:pic>
        <p:nvPicPr>
          <p:cNvPr id="83972" name="Picture 3" descr="Picture 9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62300" y="12700"/>
            <a:ext cx="9398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itle 1"/>
          <p:cNvSpPr>
            <a:spLocks noGrp="1"/>
          </p:cNvSpPr>
          <p:nvPr>
            <p:ph type="title" idx="4294967295"/>
          </p:nvPr>
        </p:nvSpPr>
        <p:spPr>
          <a:xfrm>
            <a:off x="591577" y="301210"/>
            <a:ext cx="5676900" cy="533400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l"/>
            <a:r>
              <a:rPr lang="en-US" dirty="0" err="1" smtClean="0">
                <a:latin typeface="Calibri"/>
                <a:ea typeface="Copacetix" pitchFamily="-109" charset="0"/>
                <a:cs typeface="Copacetix" pitchFamily="-109" charset="0"/>
              </a:rPr>
              <a:t>Calorimeters</a:t>
            </a:r>
            <a:endParaRPr lang="en-US" dirty="0" smtClean="0">
              <a:latin typeface="Calibri"/>
              <a:ea typeface="Copacetix" pitchFamily="-109" charset="0"/>
              <a:cs typeface="Copacetix" pitchFamily="-10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748473-832E-6B40-B8C6-3FF00F5D305B}" type="datetime1">
              <a:t>10/20/14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92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6200" y="228600"/>
            <a:ext cx="9144000" cy="6172200"/>
            <a:chOff x="76200" y="228600"/>
            <a:chExt cx="9144000" cy="6172200"/>
          </a:xfrm>
        </p:grpSpPr>
        <p:pic>
          <p:nvPicPr>
            <p:cNvPr id="92168" name="Picture 21"/>
            <p:cNvPicPr>
              <a:picLocks noChangeAspect="1"/>
            </p:cNvPicPr>
            <p:nvPr/>
          </p:nvPicPr>
          <p:blipFill>
            <a:blip r:embed="rId3">
              <a:alphaModFix amt="20000"/>
            </a:blip>
            <a:srcRect/>
            <a:stretch>
              <a:fillRect/>
            </a:stretch>
          </p:blipFill>
          <p:spPr bwMode="auto">
            <a:xfrm>
              <a:off x="76200" y="228600"/>
              <a:ext cx="9144000" cy="617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1676400" y="20574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048000" y="2057400"/>
              <a:ext cx="1905000" cy="685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86000" y="22098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8956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530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19800" y="2362200"/>
              <a:ext cx="1219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239000" y="2667000"/>
              <a:ext cx="5334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05400" y="2209800"/>
              <a:ext cx="4572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772400" y="2590800"/>
              <a:ext cx="1219200" cy="1219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</p:grpSp>
      <p:pic>
        <p:nvPicPr>
          <p:cNvPr id="92163" name="Picture 3" descr="Picture 1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5263" y="0"/>
            <a:ext cx="37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4" name="Picture 7" descr="Picture 8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0"/>
            <a:ext cx="1647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895600" y="1905000"/>
            <a:ext cx="16764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endParaRPr lang="en-US">
              <a:solidFill>
                <a:srgbClr val="FFFFFF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8600" y="236538"/>
            <a:ext cx="9144000" cy="769441"/>
          </a:xfrm>
          <a:prstGeom prst="rect">
            <a:avLst/>
          </a:prstGeom>
          <a:noFill/>
          <a:effectLst>
            <a:outerShdw blurRad="50800" dist="38100" dir="2700000">
              <a:schemeClr val="tx1">
                <a:alpha val="43000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4400" dirty="0">
                <a:ea typeface="Copacetix" pitchFamily="-109" charset="0"/>
                <a:cs typeface="Copacetix" pitchFamily="-109" charset="0"/>
              </a:rPr>
              <a:t>Muon Detectors</a:t>
            </a:r>
            <a:endParaRPr lang="en-US" sz="4400" dirty="0" smtClean="0">
              <a:ea typeface="Copacetix" pitchFamily="-109" charset="0"/>
              <a:cs typeface="Copacetix" pitchFamily="-109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15BBC-4601-994F-8B0E-A146ADD9C9C0}" type="datetime1">
              <a:t>10/20/14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73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/>
          <a:lstStyle/>
          <a:p>
            <a:r>
              <a:rPr lang="en-US" sz="4000" smtClean="0"/>
              <a:t>Particle identification and L0 trigger</a:t>
            </a:r>
          </a:p>
        </p:txBody>
      </p:sp>
      <p:pic>
        <p:nvPicPr>
          <p:cNvPr id="173058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>
          <a:xfrm>
            <a:off x="914400" y="1282700"/>
            <a:ext cx="7499350" cy="4060825"/>
          </a:xfrm>
        </p:spPr>
      </p:pic>
      <p:pic>
        <p:nvPicPr>
          <p:cNvPr id="17305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125538"/>
            <a:ext cx="489585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60" name="Oval 6"/>
          <p:cNvSpPr>
            <a:spLocks noChangeArrowheads="1"/>
          </p:cNvSpPr>
          <p:nvPr/>
        </p:nvSpPr>
        <p:spPr bwMode="auto">
          <a:xfrm>
            <a:off x="4932363" y="1484313"/>
            <a:ext cx="1008062" cy="30956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3061" name="Line 8"/>
          <p:cNvSpPr>
            <a:spLocks noChangeShapeType="1"/>
          </p:cNvSpPr>
          <p:nvPr/>
        </p:nvSpPr>
        <p:spPr bwMode="auto">
          <a:xfrm flipV="1">
            <a:off x="1619250" y="2687638"/>
            <a:ext cx="3600450" cy="4238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3062" name="Line 9"/>
          <p:cNvSpPr>
            <a:spLocks noChangeShapeType="1"/>
          </p:cNvSpPr>
          <p:nvPr/>
        </p:nvSpPr>
        <p:spPr bwMode="auto">
          <a:xfrm>
            <a:off x="1547813" y="3127375"/>
            <a:ext cx="4032250" cy="117475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3063" name="Oval 10"/>
          <p:cNvSpPr>
            <a:spLocks noChangeArrowheads="1"/>
          </p:cNvSpPr>
          <p:nvPr/>
        </p:nvSpPr>
        <p:spPr bwMode="auto">
          <a:xfrm rot="-463100">
            <a:off x="5072063" y="2660650"/>
            <a:ext cx="215900" cy="7143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3064" name="Oval 11"/>
          <p:cNvSpPr>
            <a:spLocks noChangeArrowheads="1"/>
          </p:cNvSpPr>
          <p:nvPr/>
        </p:nvSpPr>
        <p:spPr bwMode="auto">
          <a:xfrm>
            <a:off x="5307013" y="3203575"/>
            <a:ext cx="431800" cy="71438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3065" name="Text Box 12"/>
          <p:cNvSpPr txBox="1">
            <a:spLocks noChangeArrowheads="1"/>
          </p:cNvSpPr>
          <p:nvPr/>
        </p:nvSpPr>
        <p:spPr bwMode="auto">
          <a:xfrm>
            <a:off x="5060950" y="2305050"/>
            <a:ext cx="358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Times New Roman" pitchFamily="18" charset="0"/>
              </a:rPr>
              <a:t>e</a:t>
            </a:r>
          </a:p>
        </p:txBody>
      </p:sp>
      <p:sp>
        <p:nvSpPr>
          <p:cNvPr id="173066" name="Text Box 13"/>
          <p:cNvSpPr txBox="1">
            <a:spLocks noChangeArrowheads="1"/>
          </p:cNvSpPr>
          <p:nvPr/>
        </p:nvSpPr>
        <p:spPr bwMode="auto">
          <a:xfrm>
            <a:off x="5364163" y="3213100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>
                <a:solidFill>
                  <a:srgbClr val="FF0000"/>
                </a:solidFill>
                <a:latin typeface="Times New Roman" pitchFamily="18" charset="0"/>
              </a:rPr>
              <a:t>h</a:t>
            </a:r>
          </a:p>
        </p:txBody>
      </p:sp>
      <p:sp>
        <p:nvSpPr>
          <p:cNvPr id="36878" name="TextBox 14"/>
          <p:cNvSpPr txBox="1">
            <a:spLocks noChangeArrowheads="1"/>
          </p:cNvSpPr>
          <p:nvPr/>
        </p:nvSpPr>
        <p:spPr bwMode="auto">
          <a:xfrm>
            <a:off x="71438" y="5429250"/>
            <a:ext cx="4475162" cy="9540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000" dirty="0">
                <a:latin typeface="Calibri" pitchFamily="34" charset="0"/>
              </a:rPr>
              <a:t>Calorimeter system :  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>
                <a:latin typeface="Calibri" pitchFamily="34" charset="0"/>
              </a:rPr>
              <a:t>Level 0 trigger: high E</a:t>
            </a:r>
            <a:r>
              <a:rPr lang="nl-NL" baseline="-25000" dirty="0">
                <a:latin typeface="Calibri" pitchFamily="34" charset="0"/>
              </a:rPr>
              <a:t>T</a:t>
            </a:r>
            <a:r>
              <a:rPr lang="nl-NL" dirty="0">
                <a:latin typeface="Calibri" pitchFamily="34" charset="0"/>
              </a:rPr>
              <a:t> electron and hadron 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>
                <a:latin typeface="Calibri" pitchFamily="34" charset="0"/>
              </a:rPr>
              <a:t>Identify electrons, hadrons, π</a:t>
            </a:r>
            <a:r>
              <a:rPr lang="nl-NL" baseline="30000" dirty="0">
                <a:latin typeface="Calibri" pitchFamily="34" charset="0"/>
              </a:rPr>
              <a:t>0</a:t>
            </a:r>
            <a:r>
              <a:rPr lang="nl-NL" dirty="0">
                <a:latin typeface="Calibri" pitchFamily="34" charset="0"/>
              </a:rPr>
              <a:t> ,</a:t>
            </a:r>
            <a:r>
              <a:rPr lang="el-GR" dirty="0">
                <a:latin typeface="Calibri" pitchFamily="34" charset="0"/>
              </a:rPr>
              <a:t>γ</a:t>
            </a:r>
            <a:endParaRPr lang="nl-NL" dirty="0">
              <a:latin typeface="Calibri" pitchFamily="34" charset="0"/>
            </a:endParaRPr>
          </a:p>
        </p:txBody>
      </p:sp>
      <p:pic>
        <p:nvPicPr>
          <p:cNvPr id="17" name="Picture 21" descr="cal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59113" y="1268413"/>
            <a:ext cx="5473700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3069" name="Group 45"/>
          <p:cNvGrpSpPr>
            <a:grpSpLocks/>
          </p:cNvGrpSpPr>
          <p:nvPr/>
        </p:nvGrpSpPr>
        <p:grpSpPr bwMode="auto">
          <a:xfrm>
            <a:off x="4214813" y="5357813"/>
            <a:ext cx="4643437" cy="1350962"/>
            <a:chOff x="240" y="960"/>
            <a:chExt cx="4553" cy="1668"/>
          </a:xfrm>
        </p:grpSpPr>
        <p:sp>
          <p:nvSpPr>
            <p:cNvPr id="173073" name="Text Box 33"/>
            <p:cNvSpPr txBox="1">
              <a:spLocks noChangeArrowheads="1"/>
            </p:cNvSpPr>
            <p:nvPr/>
          </p:nvSpPr>
          <p:spPr bwMode="auto">
            <a:xfrm>
              <a:off x="1911" y="1982"/>
              <a:ext cx="66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FF33CC"/>
                  </a:solidFill>
                  <a:latin typeface="Calibri" pitchFamily="34" charset="0"/>
                </a:rPr>
                <a:t>b</a:t>
              </a:r>
              <a:r>
                <a:rPr lang="en-US" sz="2800" baseline="30000">
                  <a:solidFill>
                    <a:srgbClr val="FF33CC"/>
                  </a:solidFill>
                  <a:latin typeface="Calibri" pitchFamily="34" charset="0"/>
                </a:rPr>
                <a:t>tag</a:t>
              </a:r>
              <a:endParaRPr lang="en-US" sz="2800">
                <a:solidFill>
                  <a:srgbClr val="FF33CC"/>
                </a:solidFill>
                <a:latin typeface="Arial Bar"/>
              </a:endParaRPr>
            </a:p>
          </p:txBody>
        </p:sp>
        <p:sp>
          <p:nvSpPr>
            <p:cNvPr id="173074" name="Line 5"/>
            <p:cNvSpPr>
              <a:spLocks noChangeShapeType="1"/>
            </p:cNvSpPr>
            <p:nvPr/>
          </p:nvSpPr>
          <p:spPr bwMode="auto">
            <a:xfrm>
              <a:off x="1203" y="1813"/>
              <a:ext cx="1202" cy="3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3075" name="Group 20"/>
            <p:cNvGrpSpPr>
              <a:grpSpLocks noChangeAspect="1"/>
            </p:cNvGrpSpPr>
            <p:nvPr/>
          </p:nvGrpSpPr>
          <p:grpSpPr bwMode="auto">
            <a:xfrm>
              <a:off x="240" y="1370"/>
              <a:ext cx="1963" cy="960"/>
              <a:chOff x="768" y="1104"/>
              <a:chExt cx="2016" cy="960"/>
            </a:xfrm>
          </p:grpSpPr>
          <p:sp>
            <p:nvSpPr>
              <p:cNvPr id="173095" name="Line 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08" y="1248"/>
                <a:ext cx="720" cy="28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096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1728" y="1200"/>
                <a:ext cx="1056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097" name="Line 9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1008" cy="19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098" name="Line 10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48" cy="52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099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1104" y="1536"/>
                <a:ext cx="624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100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768" y="1536"/>
                <a:ext cx="960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101" name="Line 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56" y="1104"/>
                <a:ext cx="67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102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1728" y="1104"/>
                <a:ext cx="43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3076" name="Line 15"/>
            <p:cNvSpPr>
              <a:spLocks noChangeAspect="1" noChangeShapeType="1"/>
            </p:cNvSpPr>
            <p:nvPr/>
          </p:nvSpPr>
          <p:spPr bwMode="auto">
            <a:xfrm flipV="1">
              <a:off x="1173" y="1513"/>
              <a:ext cx="1496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077" name="Line 16"/>
            <p:cNvSpPr>
              <a:spLocks noChangeAspect="1" noChangeShapeType="1"/>
            </p:cNvSpPr>
            <p:nvPr/>
          </p:nvSpPr>
          <p:spPr bwMode="auto">
            <a:xfrm>
              <a:off x="2669" y="1513"/>
              <a:ext cx="606" cy="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078" name="Line 17"/>
            <p:cNvSpPr>
              <a:spLocks noChangeAspect="1" noChangeShapeType="1"/>
            </p:cNvSpPr>
            <p:nvPr/>
          </p:nvSpPr>
          <p:spPr bwMode="auto">
            <a:xfrm flipV="1">
              <a:off x="2669" y="1083"/>
              <a:ext cx="934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079" name="Text Box 18"/>
            <p:cNvSpPr txBox="1">
              <a:spLocks noChangeAspect="1" noChangeArrowheads="1"/>
            </p:cNvSpPr>
            <p:nvPr/>
          </p:nvSpPr>
          <p:spPr bwMode="auto">
            <a:xfrm>
              <a:off x="2061" y="1136"/>
              <a:ext cx="2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B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3080" name="Text Box 19"/>
            <p:cNvSpPr txBox="1">
              <a:spLocks noChangeAspect="1" noChangeArrowheads="1"/>
            </p:cNvSpPr>
            <p:nvPr/>
          </p:nvSpPr>
          <p:spPr bwMode="auto">
            <a:xfrm>
              <a:off x="4391" y="1345"/>
              <a:ext cx="3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3081" name="Text Box 20"/>
            <p:cNvSpPr txBox="1">
              <a:spLocks noChangeAspect="1" noChangeArrowheads="1"/>
            </p:cNvSpPr>
            <p:nvPr/>
          </p:nvSpPr>
          <p:spPr bwMode="auto">
            <a:xfrm>
              <a:off x="4482" y="1586"/>
              <a:ext cx="31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3082" name="Text Box 21"/>
            <p:cNvSpPr txBox="1">
              <a:spLocks noChangeAspect="1" noChangeArrowheads="1"/>
            </p:cNvSpPr>
            <p:nvPr/>
          </p:nvSpPr>
          <p:spPr bwMode="auto">
            <a:xfrm>
              <a:off x="3648" y="960"/>
              <a:ext cx="983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3083" name="Line 22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308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084" name="Line 23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261" cy="9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085" name="Line 24"/>
            <p:cNvSpPr>
              <a:spLocks noChangeAspect="1" noChangeShapeType="1"/>
            </p:cNvSpPr>
            <p:nvPr/>
          </p:nvSpPr>
          <p:spPr bwMode="auto">
            <a:xfrm flipV="1">
              <a:off x="3275" y="1418"/>
              <a:ext cx="1167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086" name="Text Box 25"/>
            <p:cNvSpPr txBox="1">
              <a:spLocks noChangeAspect="1" noChangeArrowheads="1"/>
            </p:cNvSpPr>
            <p:nvPr/>
          </p:nvSpPr>
          <p:spPr bwMode="auto">
            <a:xfrm>
              <a:off x="4501" y="1849"/>
              <a:ext cx="2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</a:t>
              </a:r>
              <a:r>
                <a:rPr lang="en-US" baseline="30000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173087" name="Text Box 26"/>
            <p:cNvSpPr txBox="1">
              <a:spLocks noChangeAspect="1" noChangeArrowheads="1"/>
            </p:cNvSpPr>
            <p:nvPr/>
          </p:nvSpPr>
          <p:spPr bwMode="auto">
            <a:xfrm>
              <a:off x="2856" y="1578"/>
              <a:ext cx="32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D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3088" name="Oval 27"/>
            <p:cNvSpPr>
              <a:spLocks noChangeArrowheads="1"/>
            </p:cNvSpPr>
            <p:nvPr/>
          </p:nvSpPr>
          <p:spPr bwMode="auto">
            <a:xfrm>
              <a:off x="2587" y="1449"/>
              <a:ext cx="273" cy="111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73089" name="Oval 28"/>
            <p:cNvSpPr>
              <a:spLocks noChangeArrowheads="1"/>
            </p:cNvSpPr>
            <p:nvPr/>
          </p:nvSpPr>
          <p:spPr bwMode="auto">
            <a:xfrm>
              <a:off x="3239" y="1560"/>
              <a:ext cx="217" cy="114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73090" name="Oval 29"/>
            <p:cNvSpPr>
              <a:spLocks noChangeArrowheads="1"/>
            </p:cNvSpPr>
            <p:nvPr/>
          </p:nvSpPr>
          <p:spPr bwMode="auto">
            <a:xfrm>
              <a:off x="1010" y="1695"/>
              <a:ext cx="337" cy="15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73091" name="Line 30"/>
            <p:cNvSpPr>
              <a:spLocks noChangeShapeType="1"/>
            </p:cNvSpPr>
            <p:nvPr/>
          </p:nvSpPr>
          <p:spPr bwMode="auto">
            <a:xfrm flipV="1">
              <a:off x="2405" y="2045"/>
              <a:ext cx="1012" cy="7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092" name="Line 31"/>
            <p:cNvSpPr>
              <a:spLocks noChangeShapeType="1"/>
            </p:cNvSpPr>
            <p:nvPr/>
          </p:nvSpPr>
          <p:spPr bwMode="auto">
            <a:xfrm>
              <a:off x="2454" y="2123"/>
              <a:ext cx="1010" cy="11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093" name="Line 32"/>
            <p:cNvSpPr>
              <a:spLocks noChangeShapeType="1"/>
            </p:cNvSpPr>
            <p:nvPr/>
          </p:nvSpPr>
          <p:spPr bwMode="auto">
            <a:xfrm>
              <a:off x="2454" y="2123"/>
              <a:ext cx="770" cy="42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094" name="Text Box 34"/>
            <p:cNvSpPr txBox="1">
              <a:spLocks noChangeArrowheads="1"/>
            </p:cNvSpPr>
            <p:nvPr/>
          </p:nvSpPr>
          <p:spPr bwMode="auto">
            <a:xfrm>
              <a:off x="559" y="2016"/>
              <a:ext cx="942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FF"/>
                  </a:solidFill>
                  <a:latin typeface="Calibri" pitchFamily="34" charset="0"/>
                </a:rPr>
                <a:t>Primary vertex</a:t>
              </a:r>
            </a:p>
          </p:txBody>
        </p:sp>
      </p:grpSp>
      <p:sp>
        <p:nvSpPr>
          <p:cNvPr id="49" name="Oval 48"/>
          <p:cNvSpPr/>
          <p:nvPr/>
        </p:nvSpPr>
        <p:spPr>
          <a:xfrm>
            <a:off x="3629025" y="5715000"/>
            <a:ext cx="785813" cy="4286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1" name="Freeform 50"/>
          <p:cNvSpPr/>
          <p:nvPr/>
        </p:nvSpPr>
        <p:spPr>
          <a:xfrm>
            <a:off x="4071938" y="5265738"/>
            <a:ext cx="2908300" cy="449262"/>
          </a:xfrm>
          <a:custGeom>
            <a:avLst/>
            <a:gdLst>
              <a:gd name="connsiteX0" fmla="*/ 0 w 3000777"/>
              <a:gd name="connsiteY0" fmla="*/ 968062 h 968062"/>
              <a:gd name="connsiteX1" fmla="*/ 965915 w 3000777"/>
              <a:gd name="connsiteY1" fmla="*/ 118056 h 968062"/>
              <a:gd name="connsiteX2" fmla="*/ 3000777 w 3000777"/>
              <a:gd name="connsiteY2" fmla="*/ 259724 h 96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777" h="968062">
                <a:moveTo>
                  <a:pt x="0" y="968062"/>
                </a:moveTo>
                <a:cubicBezTo>
                  <a:pt x="232893" y="602087"/>
                  <a:pt x="465786" y="236112"/>
                  <a:pt x="965915" y="118056"/>
                </a:cubicBezTo>
                <a:cubicBezTo>
                  <a:pt x="1466045" y="0"/>
                  <a:pt x="2233411" y="129862"/>
                  <a:pt x="3000777" y="259724"/>
                </a:cubicBezTo>
              </a:path>
            </a:pathLst>
          </a:cu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53" name="TextBox 52"/>
          <p:cNvSpPr txBox="1"/>
          <p:nvPr/>
        </p:nvSpPr>
        <p:spPr>
          <a:xfrm>
            <a:off x="3079750" y="4718050"/>
            <a:ext cx="5429250" cy="36988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>
            <a:spAutoFit/>
          </a:bodyPr>
          <a:lstStyle/>
          <a:p>
            <a:pPr marL="266700" indent="-266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ECAL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(inner modules):  </a:t>
            </a:r>
            <a:r>
              <a:rPr lang="el-GR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(E)/E ~ 8.2% /√E + 0.9%</a:t>
            </a:r>
            <a:endParaRPr lang="en-GB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63706B-2350-B547-94E6-28B1531D2439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5AB96-CB7F-AC42-9EA6-21F627AB1C11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10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381000" y="76200"/>
            <a:ext cx="8839200" cy="990600"/>
          </a:xfrm>
        </p:spPr>
        <p:txBody>
          <a:bodyPr/>
          <a:lstStyle/>
          <a:p>
            <a:r>
              <a:rPr lang="en-US" sz="4000" smtClean="0"/>
              <a:t>Particle identification and L0 trigger</a:t>
            </a:r>
          </a:p>
        </p:txBody>
      </p:sp>
      <p:pic>
        <p:nvPicPr>
          <p:cNvPr id="175106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266825"/>
            <a:ext cx="7499350" cy="4060825"/>
          </a:xfrm>
        </p:spPr>
      </p:pic>
      <p:sp>
        <p:nvSpPr>
          <p:cNvPr id="175107" name="Oval 5"/>
          <p:cNvSpPr>
            <a:spLocks noChangeArrowheads="1"/>
          </p:cNvSpPr>
          <p:nvPr/>
        </p:nvSpPr>
        <p:spPr bwMode="auto">
          <a:xfrm>
            <a:off x="5580063" y="1557338"/>
            <a:ext cx="1657350" cy="31686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5108" name="Line 7"/>
          <p:cNvSpPr>
            <a:spLocks noChangeShapeType="1"/>
          </p:cNvSpPr>
          <p:nvPr/>
        </p:nvSpPr>
        <p:spPr bwMode="auto">
          <a:xfrm flipV="1">
            <a:off x="1619250" y="2468563"/>
            <a:ext cx="5473700" cy="642937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109" name="Text Box 8"/>
          <p:cNvSpPr txBox="1">
            <a:spLocks noChangeArrowheads="1"/>
          </p:cNvSpPr>
          <p:nvPr/>
        </p:nvSpPr>
        <p:spPr bwMode="auto">
          <a:xfrm>
            <a:off x="6011863" y="2133600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>
                <a:solidFill>
                  <a:srgbClr val="FF0000"/>
                </a:solidFill>
                <a:latin typeface="Symbol" pitchFamily="18" charset="2"/>
              </a:rPr>
              <a:t>m</a:t>
            </a:r>
            <a:endParaRPr lang="en-US" sz="200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75110" name="Oval 9"/>
          <p:cNvSpPr>
            <a:spLocks noChangeArrowheads="1"/>
          </p:cNvSpPr>
          <p:nvPr/>
        </p:nvSpPr>
        <p:spPr bwMode="auto">
          <a:xfrm>
            <a:off x="4941888" y="267970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5111" name="Oval 10"/>
          <p:cNvSpPr>
            <a:spLocks noChangeArrowheads="1"/>
          </p:cNvSpPr>
          <p:nvPr/>
        </p:nvSpPr>
        <p:spPr bwMode="auto">
          <a:xfrm>
            <a:off x="6832600" y="246380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5112" name="Oval 11"/>
          <p:cNvSpPr>
            <a:spLocks noChangeArrowheads="1"/>
          </p:cNvSpPr>
          <p:nvPr/>
        </p:nvSpPr>
        <p:spPr bwMode="auto">
          <a:xfrm>
            <a:off x="6488113" y="2492375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5113" name="Oval 12"/>
          <p:cNvSpPr>
            <a:spLocks noChangeArrowheads="1"/>
          </p:cNvSpPr>
          <p:nvPr/>
        </p:nvSpPr>
        <p:spPr bwMode="auto">
          <a:xfrm>
            <a:off x="6165850" y="2546350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5114" name="Oval 13"/>
          <p:cNvSpPr>
            <a:spLocks noChangeArrowheads="1"/>
          </p:cNvSpPr>
          <p:nvPr/>
        </p:nvSpPr>
        <p:spPr bwMode="auto">
          <a:xfrm>
            <a:off x="5834063" y="2574925"/>
            <a:ext cx="73025" cy="73025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902" name="TextBox 14"/>
          <p:cNvSpPr txBox="1">
            <a:spLocks noChangeArrowheads="1"/>
          </p:cNvSpPr>
          <p:nvPr/>
        </p:nvSpPr>
        <p:spPr bwMode="auto">
          <a:xfrm>
            <a:off x="428625" y="5286375"/>
            <a:ext cx="3643313" cy="12319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2000" dirty="0">
                <a:latin typeface="Calibri" pitchFamily="34" charset="0"/>
              </a:rPr>
              <a:t>Muon system:</a:t>
            </a:r>
            <a:r>
              <a:rPr lang="nl-NL" dirty="0">
                <a:latin typeface="Calibri" pitchFamily="34" charset="0"/>
              </a:rPr>
              <a:t> 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>
                <a:latin typeface="Calibri" pitchFamily="34" charset="0"/>
              </a:rPr>
              <a:t>Level 0 trigger: High P</a:t>
            </a:r>
            <a:r>
              <a:rPr lang="nl-NL" baseline="-25000" dirty="0">
                <a:latin typeface="Calibri" pitchFamily="34" charset="0"/>
              </a:rPr>
              <a:t>t</a:t>
            </a:r>
            <a:r>
              <a:rPr lang="nl-NL" dirty="0">
                <a:latin typeface="Calibri" pitchFamily="34" charset="0"/>
              </a:rPr>
              <a:t> muons</a:t>
            </a:r>
          </a:p>
          <a:p>
            <a:pPr marL="182563" indent="-1825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>
                <a:latin typeface="Calibri" pitchFamily="34" charset="0"/>
              </a:rPr>
              <a:t>Identify muon                                (also important for flavour tagging)</a:t>
            </a:r>
          </a:p>
        </p:txBody>
      </p:sp>
      <p:grpSp>
        <p:nvGrpSpPr>
          <p:cNvPr id="175116" name="Group 45"/>
          <p:cNvGrpSpPr>
            <a:grpSpLocks/>
          </p:cNvGrpSpPr>
          <p:nvPr/>
        </p:nvGrpSpPr>
        <p:grpSpPr bwMode="auto">
          <a:xfrm>
            <a:off x="4143375" y="5286375"/>
            <a:ext cx="4643438" cy="1325563"/>
            <a:chOff x="240" y="960"/>
            <a:chExt cx="4553" cy="1638"/>
          </a:xfrm>
        </p:grpSpPr>
        <p:sp>
          <p:nvSpPr>
            <p:cNvPr id="175120" name="Text Box 33"/>
            <p:cNvSpPr txBox="1">
              <a:spLocks noChangeArrowheads="1"/>
            </p:cNvSpPr>
            <p:nvPr/>
          </p:nvSpPr>
          <p:spPr bwMode="auto">
            <a:xfrm>
              <a:off x="1711" y="1952"/>
              <a:ext cx="664" cy="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FF33CC"/>
                  </a:solidFill>
                  <a:latin typeface="Calibri" pitchFamily="34" charset="0"/>
                </a:rPr>
                <a:t>b</a:t>
              </a:r>
              <a:r>
                <a:rPr lang="en-US" sz="2800" baseline="30000">
                  <a:solidFill>
                    <a:srgbClr val="FF33CC"/>
                  </a:solidFill>
                  <a:latin typeface="Calibri" pitchFamily="34" charset="0"/>
                </a:rPr>
                <a:t>tag</a:t>
              </a:r>
              <a:endParaRPr lang="en-US" sz="2800">
                <a:solidFill>
                  <a:srgbClr val="FF33CC"/>
                </a:solidFill>
                <a:latin typeface="Arial Bar"/>
              </a:endParaRPr>
            </a:p>
          </p:txBody>
        </p:sp>
        <p:sp>
          <p:nvSpPr>
            <p:cNvPr id="175121" name="Line 5"/>
            <p:cNvSpPr>
              <a:spLocks noChangeShapeType="1"/>
            </p:cNvSpPr>
            <p:nvPr/>
          </p:nvSpPr>
          <p:spPr bwMode="auto">
            <a:xfrm>
              <a:off x="1203" y="1813"/>
              <a:ext cx="1202" cy="310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5122" name="Group 20"/>
            <p:cNvGrpSpPr>
              <a:grpSpLocks noChangeAspect="1"/>
            </p:cNvGrpSpPr>
            <p:nvPr/>
          </p:nvGrpSpPr>
          <p:grpSpPr bwMode="auto">
            <a:xfrm>
              <a:off x="240" y="1370"/>
              <a:ext cx="1963" cy="960"/>
              <a:chOff x="768" y="1104"/>
              <a:chExt cx="2016" cy="960"/>
            </a:xfrm>
          </p:grpSpPr>
          <p:sp>
            <p:nvSpPr>
              <p:cNvPr id="175142" name="Line 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08" y="1248"/>
                <a:ext cx="720" cy="28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143" name="Line 8"/>
              <p:cNvSpPr>
                <a:spLocks noChangeAspect="1" noChangeShapeType="1"/>
              </p:cNvSpPr>
              <p:nvPr/>
            </p:nvSpPr>
            <p:spPr bwMode="auto">
              <a:xfrm flipV="1">
                <a:off x="1728" y="1200"/>
                <a:ext cx="1056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144" name="Line 9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1008" cy="19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145" name="Line 10"/>
              <p:cNvSpPr>
                <a:spLocks noChangeAspect="1" noChangeShapeType="1"/>
              </p:cNvSpPr>
              <p:nvPr/>
            </p:nvSpPr>
            <p:spPr bwMode="auto">
              <a:xfrm>
                <a:off x="1728" y="1536"/>
                <a:ext cx="48" cy="528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146" name="Line 11"/>
              <p:cNvSpPr>
                <a:spLocks noChangeAspect="1" noChangeShapeType="1"/>
              </p:cNvSpPr>
              <p:nvPr/>
            </p:nvSpPr>
            <p:spPr bwMode="auto">
              <a:xfrm flipH="1">
                <a:off x="1104" y="1536"/>
                <a:ext cx="624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147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768" y="1536"/>
                <a:ext cx="960" cy="336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148" name="Line 1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56" y="1104"/>
                <a:ext cx="67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149" name="Line 14"/>
              <p:cNvSpPr>
                <a:spLocks noChangeAspect="1" noChangeShapeType="1"/>
              </p:cNvSpPr>
              <p:nvPr/>
            </p:nvSpPr>
            <p:spPr bwMode="auto">
              <a:xfrm flipV="1">
                <a:off x="1728" y="1104"/>
                <a:ext cx="432" cy="432"/>
              </a:xfrm>
              <a:prstGeom prst="line">
                <a:avLst/>
              </a:prstGeom>
              <a:noFill/>
              <a:ln w="127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5123" name="Line 15"/>
            <p:cNvSpPr>
              <a:spLocks noChangeAspect="1" noChangeShapeType="1"/>
            </p:cNvSpPr>
            <p:nvPr/>
          </p:nvSpPr>
          <p:spPr bwMode="auto">
            <a:xfrm flipV="1">
              <a:off x="1173" y="1513"/>
              <a:ext cx="1496" cy="2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124" name="Line 16"/>
            <p:cNvSpPr>
              <a:spLocks noChangeAspect="1" noChangeShapeType="1"/>
            </p:cNvSpPr>
            <p:nvPr/>
          </p:nvSpPr>
          <p:spPr bwMode="auto">
            <a:xfrm>
              <a:off x="2669" y="1513"/>
              <a:ext cx="606" cy="9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125" name="Line 17"/>
            <p:cNvSpPr>
              <a:spLocks noChangeAspect="1" noChangeShapeType="1"/>
            </p:cNvSpPr>
            <p:nvPr/>
          </p:nvSpPr>
          <p:spPr bwMode="auto">
            <a:xfrm flipV="1">
              <a:off x="2669" y="1083"/>
              <a:ext cx="934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126" name="Text Box 18"/>
            <p:cNvSpPr txBox="1">
              <a:spLocks noChangeAspect="1" noChangeArrowheads="1"/>
            </p:cNvSpPr>
            <p:nvPr/>
          </p:nvSpPr>
          <p:spPr bwMode="auto">
            <a:xfrm>
              <a:off x="2061" y="1136"/>
              <a:ext cx="2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B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5127" name="Text Box 19"/>
            <p:cNvSpPr txBox="1">
              <a:spLocks noChangeAspect="1" noChangeArrowheads="1"/>
            </p:cNvSpPr>
            <p:nvPr/>
          </p:nvSpPr>
          <p:spPr bwMode="auto">
            <a:xfrm>
              <a:off x="4391" y="1345"/>
              <a:ext cx="31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5128" name="Text Box 20"/>
            <p:cNvSpPr txBox="1">
              <a:spLocks noChangeAspect="1" noChangeArrowheads="1"/>
            </p:cNvSpPr>
            <p:nvPr/>
          </p:nvSpPr>
          <p:spPr bwMode="auto">
            <a:xfrm>
              <a:off x="4482" y="1586"/>
              <a:ext cx="311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5129" name="Text Box 21"/>
            <p:cNvSpPr txBox="1">
              <a:spLocks noChangeAspect="1" noChangeArrowheads="1"/>
            </p:cNvSpPr>
            <p:nvPr/>
          </p:nvSpPr>
          <p:spPr bwMode="auto">
            <a:xfrm>
              <a:off x="3648" y="960"/>
              <a:ext cx="983" cy="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K</a:t>
              </a:r>
              <a:r>
                <a:rPr lang="en-US" baseline="30000">
                  <a:solidFill>
                    <a:srgbClr val="FF0000"/>
                  </a:solidFill>
                  <a:latin typeface="Lucida Sans Unicode" pitchFamily="34" charset="0"/>
                  <a:sym typeface="Symbol" pitchFamily="18" charset="2"/>
                </a:rPr>
                <a:t>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5130" name="Line 22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308" cy="43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131" name="Line 23"/>
            <p:cNvSpPr>
              <a:spLocks noChangeAspect="1" noChangeShapeType="1"/>
            </p:cNvSpPr>
            <p:nvPr/>
          </p:nvSpPr>
          <p:spPr bwMode="auto">
            <a:xfrm>
              <a:off x="3275" y="1610"/>
              <a:ext cx="1261" cy="9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132" name="Line 24"/>
            <p:cNvSpPr>
              <a:spLocks noChangeAspect="1" noChangeShapeType="1"/>
            </p:cNvSpPr>
            <p:nvPr/>
          </p:nvSpPr>
          <p:spPr bwMode="auto">
            <a:xfrm flipV="1">
              <a:off x="3275" y="1418"/>
              <a:ext cx="1167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133" name="Text Box 25"/>
            <p:cNvSpPr txBox="1">
              <a:spLocks noChangeAspect="1" noChangeArrowheads="1"/>
            </p:cNvSpPr>
            <p:nvPr/>
          </p:nvSpPr>
          <p:spPr bwMode="auto">
            <a:xfrm>
              <a:off x="4501" y="1849"/>
              <a:ext cx="2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</a:t>
              </a:r>
              <a:r>
                <a:rPr lang="en-US" baseline="30000">
                  <a:solidFill>
                    <a:srgbClr val="FF0000"/>
                  </a:solidFill>
                  <a:latin typeface="Times"/>
                  <a:sym typeface="Symbol" pitchFamily="18" charset="2"/>
                </a:rPr>
                <a:t></a:t>
              </a:r>
              <a:endParaRPr lang="en-US" baseline="30000">
                <a:solidFill>
                  <a:srgbClr val="FF0000"/>
                </a:solidFill>
                <a:latin typeface="Times"/>
              </a:endParaRPr>
            </a:p>
          </p:txBody>
        </p:sp>
        <p:sp>
          <p:nvSpPr>
            <p:cNvPr id="175134" name="Text Box 26"/>
            <p:cNvSpPr txBox="1">
              <a:spLocks noChangeAspect="1" noChangeArrowheads="1"/>
            </p:cNvSpPr>
            <p:nvPr/>
          </p:nvSpPr>
          <p:spPr bwMode="auto">
            <a:xfrm>
              <a:off x="2786" y="1578"/>
              <a:ext cx="326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Lucida Sans Unicode" pitchFamily="34" charset="0"/>
                </a:rPr>
                <a:t>D</a:t>
              </a:r>
              <a:r>
                <a:rPr lang="en-US" baseline="-25000">
                  <a:solidFill>
                    <a:srgbClr val="FF0000"/>
                  </a:solidFill>
                  <a:latin typeface="Lucida Sans Unicode" pitchFamily="34" charset="0"/>
                </a:rPr>
                <a:t>s</a:t>
              </a:r>
              <a:endParaRPr lang="en-US">
                <a:solidFill>
                  <a:srgbClr val="FF0000"/>
                </a:solidFill>
                <a:latin typeface="Lucida Sans Unicode" pitchFamily="34" charset="0"/>
              </a:endParaRPr>
            </a:p>
          </p:txBody>
        </p:sp>
        <p:sp>
          <p:nvSpPr>
            <p:cNvPr id="175135" name="Oval 27"/>
            <p:cNvSpPr>
              <a:spLocks noChangeArrowheads="1"/>
            </p:cNvSpPr>
            <p:nvPr/>
          </p:nvSpPr>
          <p:spPr bwMode="auto">
            <a:xfrm>
              <a:off x="2587" y="1449"/>
              <a:ext cx="273" cy="111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75136" name="Oval 28"/>
            <p:cNvSpPr>
              <a:spLocks noChangeArrowheads="1"/>
            </p:cNvSpPr>
            <p:nvPr/>
          </p:nvSpPr>
          <p:spPr bwMode="auto">
            <a:xfrm>
              <a:off x="3239" y="1560"/>
              <a:ext cx="83" cy="106"/>
            </a:xfrm>
            <a:prstGeom prst="ellipse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75137" name="Oval 29"/>
            <p:cNvSpPr>
              <a:spLocks noChangeArrowheads="1"/>
            </p:cNvSpPr>
            <p:nvPr/>
          </p:nvSpPr>
          <p:spPr bwMode="auto">
            <a:xfrm>
              <a:off x="1010" y="1695"/>
              <a:ext cx="337" cy="156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75138" name="Line 30"/>
            <p:cNvSpPr>
              <a:spLocks noChangeShapeType="1"/>
            </p:cNvSpPr>
            <p:nvPr/>
          </p:nvSpPr>
          <p:spPr bwMode="auto">
            <a:xfrm flipV="1">
              <a:off x="2405" y="2045"/>
              <a:ext cx="1012" cy="7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139" name="Line 31"/>
            <p:cNvSpPr>
              <a:spLocks noChangeShapeType="1"/>
            </p:cNvSpPr>
            <p:nvPr/>
          </p:nvSpPr>
          <p:spPr bwMode="auto">
            <a:xfrm>
              <a:off x="2454" y="2123"/>
              <a:ext cx="1010" cy="11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140" name="Line 32"/>
            <p:cNvSpPr>
              <a:spLocks noChangeShapeType="1"/>
            </p:cNvSpPr>
            <p:nvPr/>
          </p:nvSpPr>
          <p:spPr bwMode="auto">
            <a:xfrm>
              <a:off x="2454" y="2123"/>
              <a:ext cx="770" cy="42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141" name="Text Box 34"/>
            <p:cNvSpPr txBox="1">
              <a:spLocks noChangeArrowheads="1"/>
            </p:cNvSpPr>
            <p:nvPr/>
          </p:nvSpPr>
          <p:spPr bwMode="auto">
            <a:xfrm>
              <a:off x="384" y="2016"/>
              <a:ext cx="942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FF"/>
                  </a:solidFill>
                  <a:latin typeface="Calibri" pitchFamily="34" charset="0"/>
                </a:rPr>
                <a:t>Primary vertex</a:t>
              </a:r>
            </a:p>
          </p:txBody>
        </p:sp>
      </p:grpSp>
      <p:sp>
        <p:nvSpPr>
          <p:cNvPr id="80" name="Freeform 79"/>
          <p:cNvSpPr/>
          <p:nvPr/>
        </p:nvSpPr>
        <p:spPr>
          <a:xfrm>
            <a:off x="3929063" y="6357938"/>
            <a:ext cx="1785937" cy="201612"/>
          </a:xfrm>
          <a:custGeom>
            <a:avLst/>
            <a:gdLst>
              <a:gd name="connsiteX0" fmla="*/ 0 w 4056845"/>
              <a:gd name="connsiteY0" fmla="*/ 0 h 416417"/>
              <a:gd name="connsiteX1" fmla="*/ 2524259 w 4056845"/>
              <a:gd name="connsiteY1" fmla="*/ 386366 h 416417"/>
              <a:gd name="connsiteX2" fmla="*/ 4056845 w 4056845"/>
              <a:gd name="connsiteY2" fmla="*/ 180304 h 416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56845" h="416417">
                <a:moveTo>
                  <a:pt x="0" y="0"/>
                </a:moveTo>
                <a:cubicBezTo>
                  <a:pt x="924059" y="178157"/>
                  <a:pt x="1848118" y="356315"/>
                  <a:pt x="2524259" y="386366"/>
                </a:cubicBezTo>
                <a:cubicBezTo>
                  <a:pt x="3200400" y="416417"/>
                  <a:pt x="3628622" y="298360"/>
                  <a:pt x="4056845" y="180304"/>
                </a:cubicBezTo>
              </a:path>
            </a:pathLst>
          </a:custGeom>
          <a:ln w="19050">
            <a:solidFill>
              <a:srgbClr val="FF33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48" name="Picture 47" descr="Muon_exploded_c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071563"/>
            <a:ext cx="4214812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4495800" y="1058863"/>
            <a:ext cx="4648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/>
            <a:r>
              <a:rPr lang="en-GB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Multi Wire Proportional Chambers (MWPC</a:t>
            </a:r>
            <a:r>
              <a:rPr lang="en-GB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689F80-3BB8-154D-8598-E01BC7443121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5AB96-CB7F-AC42-9EA6-21F627AB1C11}" type="slidenum">
              <a:rPr lang="en-US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2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2"/>
          <p:cNvSpPr>
            <a:spLocks noGrp="1" noChangeArrowheads="1"/>
          </p:cNvSpPr>
          <p:nvPr>
            <p:ph type="title"/>
          </p:nvPr>
        </p:nvSpPr>
        <p:spPr>
          <a:xfrm>
            <a:off x="-1732086" y="239190"/>
            <a:ext cx="8001000" cy="990600"/>
          </a:xfrm>
        </p:spPr>
        <p:txBody>
          <a:bodyPr/>
          <a:lstStyle/>
          <a:p>
            <a:pPr algn="ctr"/>
            <a:r>
              <a:rPr lang="en-US" smtClean="0"/>
              <a:t>LHCb Trigger</a:t>
            </a:r>
          </a:p>
        </p:txBody>
      </p:sp>
      <p:sp>
        <p:nvSpPr>
          <p:cNvPr id="177154" name="Content Placeholder 34"/>
          <p:cNvSpPr>
            <a:spLocks noGrp="1"/>
          </p:cNvSpPr>
          <p:nvPr>
            <p:ph sz="quarter" idx="1"/>
          </p:nvPr>
        </p:nvSpPr>
        <p:spPr>
          <a:xfrm>
            <a:off x="360949" y="1822431"/>
            <a:ext cx="8398131" cy="4090125"/>
          </a:xfrm>
        </p:spPr>
        <p:txBody>
          <a:bodyPr/>
          <a:lstStyle/>
          <a:p>
            <a:r>
              <a:rPr lang="en-US" sz="3200" smtClean="0">
                <a:solidFill>
                  <a:srgbClr val="0000FF"/>
                </a:solidFill>
              </a:rPr>
              <a:t>Trigger is crucial as </a:t>
            </a:r>
            <a:r>
              <a:rPr lang="en-US" sz="3200" smtClean="0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sz="3200" baseline="-25000" smtClean="0">
                <a:solidFill>
                  <a:srgbClr val="0000FF"/>
                </a:solidFill>
              </a:rPr>
              <a:t>bb</a:t>
            </a:r>
            <a:r>
              <a:rPr lang="en-US" sz="3200" smtClean="0">
                <a:solidFill>
                  <a:srgbClr val="0000FF"/>
                </a:solidFill>
              </a:rPr>
              <a:t> is less than 1% of total inelastic cross section and B decays of interest typically have BR &lt; 10</a:t>
            </a:r>
            <a:r>
              <a:rPr lang="en-US" sz="3200" baseline="30000" smtClean="0">
                <a:solidFill>
                  <a:srgbClr val="0000FF"/>
                </a:solidFill>
              </a:rPr>
              <a:t>-5</a:t>
            </a:r>
            <a:endParaRPr lang="en-US" sz="3200" smtClean="0">
              <a:solidFill>
                <a:srgbClr val="0000FF"/>
              </a:solidFill>
            </a:endParaRPr>
          </a:p>
          <a:p>
            <a:r>
              <a:rPr lang="en-US" sz="3200" smtClean="0">
                <a:solidFill>
                  <a:srgbClr val="D60093"/>
                </a:solidFill>
              </a:rPr>
              <a:t>b hadrons are long-lived </a:t>
            </a:r>
            <a:r>
              <a:rPr lang="en-US" sz="3200" smtClean="0">
                <a:solidFill>
                  <a:srgbClr val="D60093"/>
                </a:solidFill>
                <a:sym typeface="Wingdings" pitchFamily="2" charset="2"/>
              </a:rPr>
              <a:t></a:t>
            </a:r>
          </a:p>
          <a:p>
            <a:pPr lvl="1"/>
            <a:r>
              <a:rPr lang="en-US" smtClean="0">
                <a:solidFill>
                  <a:srgbClr val="D60093"/>
                </a:solidFill>
                <a:sym typeface="Wingdings" pitchFamily="2" charset="2"/>
              </a:rPr>
              <a:t>well separated primary and secondary vertices</a:t>
            </a:r>
          </a:p>
          <a:p>
            <a:r>
              <a:rPr lang="en-US" smtClean="0">
                <a:solidFill>
                  <a:srgbClr val="0000FF"/>
                </a:solidFill>
                <a:sym typeface="Wingdings" pitchFamily="2" charset="2"/>
              </a:rPr>
              <a:t>have a  ~large mass</a:t>
            </a:r>
          </a:p>
          <a:p>
            <a:pPr lvl="1"/>
            <a:r>
              <a:rPr lang="en-US" smtClean="0">
                <a:solidFill>
                  <a:srgbClr val="0000FF"/>
                </a:solidFill>
                <a:sym typeface="Wingdings" pitchFamily="2" charset="2"/>
              </a:rPr>
              <a:t>decay products with large p</a:t>
            </a:r>
            <a:r>
              <a:rPr lang="en-US" baseline="-25000" smtClean="0">
                <a:solidFill>
                  <a:srgbClr val="0000FF"/>
                </a:solidFill>
                <a:sym typeface="Wingdings" pitchFamily="2" charset="2"/>
              </a:rPr>
              <a:t>T</a:t>
            </a:r>
            <a:endParaRPr lang="en-US" baseline="-25000" smtClean="0">
              <a:solidFill>
                <a:srgbClr val="0000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812E5F-1D6E-1249-86AE-02946207D25C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03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LHCb trigger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193ED5-A1EB-6145-BB1B-D8A45E1B7DC5}" type="datetime1">
              <a:t>10/20/14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5AB96-CB7F-AC42-9EA6-21F627AB1C11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2487" y="1403912"/>
            <a:ext cx="7870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The tracking and particle ID systems of the detector can only be read out at</a:t>
            </a:r>
          </a:p>
          <a:p>
            <a:r>
              <a:rPr lang="en-US"/>
              <a:t> 1 MHz : must therefore start with Calorimeter/Muon based hardware trigger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018" y="2164963"/>
            <a:ext cx="4814600" cy="3579501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20854535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LHCb trigger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FE1470-3460-CF41-B1F0-5E9D97C4789F}" type="datetime1">
              <a:t>10/20/14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5AB96-CB7F-AC42-9EA6-21F627AB1C11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2487" y="1403912"/>
            <a:ext cx="7870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The tracking and particle ID systems of the detector can only be read out at</a:t>
            </a:r>
          </a:p>
          <a:p>
            <a:r>
              <a:rPr lang="en-US"/>
              <a:t> 1 MHz : must therefore start with Calorimeter/Muon based hardware trigger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18" y="2230697"/>
            <a:ext cx="5005556" cy="369204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7919012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LHCb trigger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0B1239-E3AF-4A45-A26D-B30F089DE9D3}" type="datetime1">
              <a:t>10/20/14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5AB96-CB7F-AC42-9EA6-21F627AB1C11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2487" y="1403912"/>
            <a:ext cx="7870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The tracking and particle ID systems of the detector can only be read out at</a:t>
            </a:r>
          </a:p>
          <a:p>
            <a:r>
              <a:rPr lang="en-US"/>
              <a:t> 1 MHz : must therefore start with Calorimeter/Muon based hardware trigger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400" y="2113909"/>
            <a:ext cx="3624680" cy="37664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898" y="2273001"/>
            <a:ext cx="405533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For muons sea</a:t>
            </a:r>
            <a:r>
              <a:rPr lang="en-US" sz="2000"/>
              <a:t>r</a:t>
            </a:r>
            <a:r>
              <a:rPr lang="en-US"/>
              <a:t>ch for a track in all 5 muon system stations</a:t>
            </a:r>
          </a:p>
          <a:p>
            <a:r>
              <a:rPr lang="en-US"/>
              <a:t>(also momentum estimate from first two stations)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Trigger limitation comes from ability of front-end boards to collect and process information in time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947500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ver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30711"/>
          </a:xfrm>
          <a:prstGeom prst="rect">
            <a:avLst/>
          </a:prstGeom>
        </p:spPr>
      </p:pic>
      <p:sp>
        <p:nvSpPr>
          <p:cNvPr id="5" name="Subtitle 1"/>
          <p:cNvSpPr txBox="1">
            <a:spLocks/>
          </p:cNvSpPr>
          <p:nvPr/>
        </p:nvSpPr>
        <p:spPr>
          <a:xfrm>
            <a:off x="5105400" y="1905000"/>
            <a:ext cx="3810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L’expérience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5410200" y="2476500"/>
            <a:ext cx="1143000" cy="381000"/>
          </a:xfrm>
          <a:prstGeom prst="straightConnector1">
            <a:avLst/>
          </a:prstGeom>
          <a:ln>
            <a:solidFill>
              <a:schemeClr val="bg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4814" y="0"/>
            <a:ext cx="9433628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45C9BB-6674-014B-BEEE-8F52E008C9B8}" type="datetime1">
              <a:t>10/20/14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Paula Collins - Abi Soffer Tour October 2014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C68F27-AC83-0548-B73C-3010DE195771}" type="slidenum">
              <a:rPr lang="fr-FR"/>
              <a:pPr/>
              <a:t>3</a:t>
            </a:fld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1837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Trigger Latency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C6D0A9-ED2E-5E40-AD55-B23D88B14E7C}" type="datetime1">
              <a:t>10/20/14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8209" y="1037273"/>
            <a:ext cx="62011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Maximum latency of L0 trigger is 4 </a:t>
            </a:r>
            <a:r>
              <a:rPr lang="en-US" sz="1600">
                <a:latin typeface="Symbol" charset="2"/>
                <a:cs typeface="Symbol" charset="2"/>
              </a:rPr>
              <a:t>m</a:t>
            </a:r>
            <a:r>
              <a:rPr lang="en-US" sz="1600"/>
              <a:t>s</a:t>
            </a:r>
          </a:p>
          <a:p>
            <a:endParaRPr lang="en-US" sz="1600"/>
          </a:p>
          <a:p>
            <a:r>
              <a:rPr lang="en-US" sz="1600"/>
              <a:t>Half of this is time for particles to travel to the detector, and their signals to travel throught the cables in the readout system – the other half the time needed to make a decision</a:t>
            </a:r>
          </a:p>
          <a:p>
            <a:endParaRPr lang="en-US" sz="1600"/>
          </a:p>
          <a:p>
            <a:r>
              <a:rPr lang="en-US" sz="1600"/>
              <a:t>Need to be able to process 80 events in parallel</a:t>
            </a:r>
          </a:p>
          <a:p>
            <a:pPr marL="628650" lvl="1" indent="-171450">
              <a:buFont typeface="Arial"/>
              <a:buChar char="•"/>
            </a:pPr>
            <a:r>
              <a:rPr lang="en-US" sz="1600"/>
              <a:t>Muon(s) with high transverse momentum</a:t>
            </a:r>
          </a:p>
          <a:p>
            <a:pPr marL="628650" lvl="1" indent="-171450">
              <a:buFont typeface="Arial"/>
              <a:buChar char="•"/>
            </a:pPr>
            <a:r>
              <a:rPr lang="en-US" sz="1600"/>
              <a:t>Hadrons with high transverse energy etc..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690" y="4078111"/>
            <a:ext cx="2937577" cy="18457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067" y="3168516"/>
            <a:ext cx="2751665" cy="26156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38912" y="4501443"/>
            <a:ext cx="826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20-30 ms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6726331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ATLAS/CMS triggers vs LHCb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2CC81-A3AD-B249-8423-E52129839A4C}" type="datetime1">
              <a:t>10/20/14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0800"/>
            <a:ext cx="9144000" cy="419142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730008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629" y="2493048"/>
            <a:ext cx="8229600" cy="1139825"/>
          </a:xfrm>
        </p:spPr>
        <p:txBody>
          <a:bodyPr/>
          <a:lstStyle/>
          <a:p>
            <a:r>
              <a:rPr lang="en-US"/>
              <a:t>Focus on RICH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D4B927-EBFA-354F-B89B-95837490727B}" type="datetime1">
              <a:t>10/20/14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4228774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9B93932-C624-364C-BF28-403012CC0A48}" type="slidenum">
              <a:rPr lang="en-GB">
                <a:latin typeface="Garamond" charset="0"/>
              </a:rPr>
              <a:pPr eaLnBrk="1" hangingPunct="1"/>
              <a:t>33</a:t>
            </a:fld>
            <a:endParaRPr lang="en-GB">
              <a:latin typeface="Garamond" charset="0"/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390525" y="209550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Cherenkov Radiation in a Nutshell</a:t>
            </a:r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276475"/>
            <a:ext cx="3024188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508500"/>
            <a:ext cx="4681538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10"/>
          <p:cNvSpPr txBox="1">
            <a:spLocks noChangeArrowheads="1"/>
          </p:cNvSpPr>
          <p:nvPr/>
        </p:nvSpPr>
        <p:spPr bwMode="auto">
          <a:xfrm>
            <a:off x="323850" y="1557338"/>
            <a:ext cx="3938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CC00CC"/>
                </a:solidFill>
              </a:rPr>
              <a:t>Fundamental Cherenkov relation:</a:t>
            </a:r>
          </a:p>
        </p:txBody>
      </p:sp>
      <p:sp>
        <p:nvSpPr>
          <p:cNvPr id="5127" name="Text Box 11"/>
          <p:cNvSpPr txBox="1">
            <a:spLocks noChangeArrowheads="1"/>
          </p:cNvSpPr>
          <p:nvPr/>
        </p:nvSpPr>
        <p:spPr bwMode="auto">
          <a:xfrm>
            <a:off x="5795963" y="2349500"/>
            <a:ext cx="273921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chemeClr val="accent2"/>
                </a:solidFill>
              </a:rPr>
              <a:t>Both a </a:t>
            </a:r>
            <a:r>
              <a:rPr lang="en-GB" i="1">
                <a:solidFill>
                  <a:schemeClr val="accent2"/>
                </a:solidFill>
              </a:rPr>
              <a:t>threshold </a:t>
            </a:r>
          </a:p>
          <a:p>
            <a:pPr eaLnBrk="1" hangingPunct="1"/>
            <a:r>
              <a:rPr lang="en-GB">
                <a:solidFill>
                  <a:schemeClr val="accent2"/>
                </a:solidFill>
              </a:rPr>
              <a:t>and thereafter, an</a:t>
            </a:r>
          </a:p>
          <a:p>
            <a:pPr eaLnBrk="1" hangingPunct="1"/>
            <a:r>
              <a:rPr lang="en-GB" i="1">
                <a:solidFill>
                  <a:schemeClr val="accent2"/>
                </a:solidFill>
              </a:rPr>
              <a:t>angular dependence</a:t>
            </a:r>
          </a:p>
          <a:p>
            <a:pPr eaLnBrk="1" hangingPunct="1"/>
            <a:r>
              <a:rPr lang="en-GB">
                <a:solidFill>
                  <a:schemeClr val="accent2"/>
                </a:solidFill>
              </a:rPr>
              <a:t>up to </a:t>
            </a:r>
            <a:r>
              <a:rPr lang="en-GB" i="1">
                <a:solidFill>
                  <a:schemeClr val="accent2"/>
                </a:solidFill>
              </a:rPr>
              <a:t>saturation </a:t>
            </a:r>
            <a:r>
              <a:rPr lang="en-GB">
                <a:solidFill>
                  <a:schemeClr val="accent2"/>
                </a:solidFill>
              </a:rPr>
              <a:t>(</a:t>
            </a:r>
            <a:r>
              <a:rPr lang="en-GB">
                <a:solidFill>
                  <a:schemeClr val="accent2"/>
                </a:solidFill>
                <a:sym typeface="Euclid Symbol" charset="0"/>
              </a:rPr>
              <a:t>cos</a:t>
            </a:r>
            <a:r>
              <a:rPr lang="en-GB">
                <a:solidFill>
                  <a:schemeClr val="accent2"/>
                </a:solidFill>
                <a:latin typeface="Symbol" charset="2"/>
                <a:cs typeface="Symbol" charset="2"/>
                <a:sym typeface="Euclid Symbol" charset="0"/>
              </a:rPr>
              <a:t>q=</a:t>
            </a:r>
            <a:r>
              <a:rPr lang="en-GB">
                <a:solidFill>
                  <a:schemeClr val="accent2"/>
                </a:solidFill>
                <a:sym typeface="Euclid Symbol" charset="0"/>
              </a:rPr>
              <a:t>1)</a:t>
            </a:r>
          </a:p>
        </p:txBody>
      </p:sp>
      <p:sp>
        <p:nvSpPr>
          <p:cNvPr id="5128" name="Text Box 12"/>
          <p:cNvSpPr txBox="1">
            <a:spLocks noChangeArrowheads="1"/>
          </p:cNvSpPr>
          <p:nvPr/>
        </p:nvSpPr>
        <p:spPr bwMode="auto">
          <a:xfrm>
            <a:off x="323850" y="3716338"/>
            <a:ext cx="2609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CC00CC"/>
                </a:solidFill>
              </a:rPr>
              <a:t>Frank-Tamm relation:</a:t>
            </a:r>
          </a:p>
        </p:txBody>
      </p:sp>
      <p:sp>
        <p:nvSpPr>
          <p:cNvPr id="5129" name="Text Box 13"/>
          <p:cNvSpPr txBox="1">
            <a:spLocks noChangeArrowheads="1"/>
          </p:cNvSpPr>
          <p:nvPr/>
        </p:nvSpPr>
        <p:spPr bwMode="auto">
          <a:xfrm>
            <a:off x="250825" y="5876925"/>
            <a:ext cx="8097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chemeClr val="accent2"/>
                </a:solidFill>
              </a:rPr>
              <a:t>So number of photons will also increase with velocity (up to saturation)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C71924-6F95-DB4F-8D81-EFA3FF36E78F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450998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86730E2-900D-CC40-B61A-9C4B5F25F2F2}" type="datetime1">
              <a:t>10/20/14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C6CB8B6-FDCA-D94B-B05F-F0D65B279042}" type="slidenum">
              <a:rPr lang="en-US">
                <a:latin typeface="Garamond" charset="0"/>
              </a:rPr>
              <a:pPr eaLnBrk="1" hangingPunct="1"/>
              <a:t>34</a:t>
            </a:fld>
            <a:endParaRPr lang="en-US">
              <a:latin typeface="Garamond" charset="0"/>
            </a:endParaRPr>
          </a:p>
        </p:txBody>
      </p:sp>
      <p:grpSp>
        <p:nvGrpSpPr>
          <p:cNvPr id="6149" name="Group 6"/>
          <p:cNvGrpSpPr>
            <a:grpSpLocks/>
          </p:cNvGrpSpPr>
          <p:nvPr/>
        </p:nvGrpSpPr>
        <p:grpSpPr bwMode="auto">
          <a:xfrm>
            <a:off x="587375" y="1055688"/>
            <a:ext cx="8294688" cy="4978400"/>
            <a:chOff x="587375" y="1341438"/>
            <a:chExt cx="8294688" cy="4977844"/>
          </a:xfrm>
        </p:grpSpPr>
        <p:sp>
          <p:nvSpPr>
            <p:cNvPr id="6151" name="Text Box 3"/>
            <p:cNvSpPr txBox="1">
              <a:spLocks noChangeArrowheads="1"/>
            </p:cNvSpPr>
            <p:nvPr/>
          </p:nvSpPr>
          <p:spPr bwMode="auto">
            <a:xfrm>
              <a:off x="827088" y="1916113"/>
              <a:ext cx="184150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US" sz="2800">
                <a:solidFill>
                  <a:srgbClr val="CC00CC"/>
                </a:solidFill>
              </a:endParaRPr>
            </a:p>
          </p:txBody>
        </p:sp>
        <p:pic>
          <p:nvPicPr>
            <p:cNvPr id="6152" name="Picture 11" descr="Pavel Alekseyevich Cherenkov, 1904-199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263" y="2565400"/>
              <a:ext cx="2555875" cy="329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3"/>
            <p:cNvSpPr txBox="1">
              <a:spLocks noChangeArrowheads="1"/>
            </p:cNvSpPr>
            <p:nvPr/>
          </p:nvSpPr>
          <p:spPr bwMode="auto">
            <a:xfrm>
              <a:off x="755650" y="1341438"/>
              <a:ext cx="611738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en-GB" sz="2000">
                  <a:solidFill>
                    <a:srgbClr val="CC00CC"/>
                  </a:solidFill>
                </a:rPr>
                <a:t> Prediction of Cherenkov radiation:  Heaviside 1888</a:t>
              </a:r>
            </a:p>
          </p:txBody>
        </p:sp>
        <p:sp>
          <p:nvSpPr>
            <p:cNvPr id="6154" name="Text Box 14"/>
            <p:cNvSpPr txBox="1">
              <a:spLocks noChangeArrowheads="1"/>
            </p:cNvSpPr>
            <p:nvPr/>
          </p:nvSpPr>
          <p:spPr bwMode="auto">
            <a:xfrm>
              <a:off x="755650" y="1801813"/>
              <a:ext cx="581601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en-GB" sz="2000">
                  <a:solidFill>
                    <a:srgbClr val="CC00CC"/>
                  </a:solidFill>
                </a:rPr>
                <a:t> Discovery (by accident) : Pavel Cherenkov 1936</a:t>
              </a:r>
            </a:p>
          </p:txBody>
        </p:sp>
        <p:sp>
          <p:nvSpPr>
            <p:cNvPr id="6155" name="Text Box 15"/>
            <p:cNvSpPr txBox="1">
              <a:spLocks noChangeArrowheads="1"/>
            </p:cNvSpPr>
            <p:nvPr/>
          </p:nvSpPr>
          <p:spPr bwMode="auto">
            <a:xfrm>
              <a:off x="3635375" y="2479675"/>
              <a:ext cx="394851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2000">
                  <a:solidFill>
                    <a:srgbClr val="0033CC"/>
                  </a:solidFill>
                </a:rPr>
                <a:t>Radiation seen when uranyl salts</a:t>
              </a:r>
            </a:p>
            <a:p>
              <a:pPr eaLnBrk="1" hangingPunct="1"/>
              <a:r>
                <a:rPr lang="en-GB" sz="2000">
                  <a:solidFill>
                    <a:srgbClr val="0033CC"/>
                  </a:solidFill>
                </a:rPr>
                <a:t>exposed to radium source.  </a:t>
              </a:r>
            </a:p>
          </p:txBody>
        </p:sp>
        <p:sp>
          <p:nvSpPr>
            <p:cNvPr id="6156" name="Text Box 16"/>
            <p:cNvSpPr txBox="1">
              <a:spLocks noChangeArrowheads="1"/>
            </p:cNvSpPr>
            <p:nvPr/>
          </p:nvSpPr>
          <p:spPr bwMode="auto">
            <a:xfrm>
              <a:off x="3635375" y="3371850"/>
              <a:ext cx="425488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2000">
                  <a:solidFill>
                    <a:srgbClr val="0033CC"/>
                  </a:solidFill>
                </a:rPr>
                <a:t>Sergey Vavilov was Cherenkov</a:t>
              </a:r>
              <a:r>
                <a:rPr lang="ja-JP" altLang="en-GB" sz="2000">
                  <a:solidFill>
                    <a:srgbClr val="0033CC"/>
                  </a:solidFill>
                </a:rPr>
                <a:t>’</a:t>
              </a:r>
              <a:r>
                <a:rPr lang="en-GB" sz="2000">
                  <a:solidFill>
                    <a:srgbClr val="0033CC"/>
                  </a:solidFill>
                </a:rPr>
                <a:t>s </a:t>
              </a:r>
            </a:p>
            <a:p>
              <a:pPr eaLnBrk="1" hangingPunct="1"/>
              <a:r>
                <a:rPr lang="en-GB" sz="2000">
                  <a:solidFill>
                    <a:srgbClr val="0033CC"/>
                  </a:solidFill>
                </a:rPr>
                <a:t>supervisor,  and hence Russians </a:t>
              </a:r>
            </a:p>
            <a:p>
              <a:pPr eaLnBrk="1" hangingPunct="1"/>
              <a:r>
                <a:rPr lang="en-GB" sz="2000">
                  <a:solidFill>
                    <a:srgbClr val="0033CC"/>
                  </a:solidFill>
                </a:rPr>
                <a:t>refer to Vavilov-Cherenkov radiation</a:t>
              </a:r>
            </a:p>
          </p:txBody>
        </p:sp>
        <p:sp>
          <p:nvSpPr>
            <p:cNvPr id="6157" name="Text Box 17"/>
            <p:cNvSpPr txBox="1">
              <a:spLocks noChangeArrowheads="1"/>
            </p:cNvSpPr>
            <p:nvPr/>
          </p:nvSpPr>
          <p:spPr bwMode="auto">
            <a:xfrm>
              <a:off x="3482975" y="4600575"/>
              <a:ext cx="438677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en-GB" sz="2000">
                  <a:solidFill>
                    <a:srgbClr val="CC00CC"/>
                  </a:solidFill>
                </a:rPr>
                <a:t> Explanation: Tamm and Frank 1937</a:t>
              </a:r>
            </a:p>
          </p:txBody>
        </p:sp>
        <p:sp>
          <p:nvSpPr>
            <p:cNvPr id="6158" name="Text Box 18"/>
            <p:cNvSpPr txBox="1">
              <a:spLocks noChangeArrowheads="1"/>
            </p:cNvSpPr>
            <p:nvPr/>
          </p:nvSpPr>
          <p:spPr bwMode="auto">
            <a:xfrm>
              <a:off x="3492500" y="5014913"/>
              <a:ext cx="408156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en-GB" sz="2000">
                  <a:solidFill>
                    <a:srgbClr val="CC00CC"/>
                  </a:solidFill>
                </a:rPr>
                <a:t> Experimental exploitation in HEP</a:t>
              </a:r>
            </a:p>
            <a:p>
              <a:pPr eaLnBrk="1" hangingPunct="1"/>
              <a:r>
                <a:rPr lang="en-GB" sz="2000">
                  <a:solidFill>
                    <a:srgbClr val="CC00CC"/>
                  </a:solidFill>
                </a:rPr>
                <a:t>  pioneered by Cherenkov himself</a:t>
              </a:r>
            </a:p>
          </p:txBody>
        </p:sp>
        <p:sp>
          <p:nvSpPr>
            <p:cNvPr id="6159" name="Text Box 19"/>
            <p:cNvSpPr txBox="1">
              <a:spLocks noChangeArrowheads="1"/>
            </p:cNvSpPr>
            <p:nvPr/>
          </p:nvSpPr>
          <p:spPr bwMode="auto">
            <a:xfrm>
              <a:off x="587375" y="5949950"/>
              <a:ext cx="253146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>
                  <a:solidFill>
                    <a:schemeClr val="tx2"/>
                  </a:solidFill>
                </a:rPr>
                <a:t>Cherenkov: 1905-1990</a:t>
              </a:r>
            </a:p>
          </p:txBody>
        </p:sp>
        <p:sp>
          <p:nvSpPr>
            <p:cNvPr id="6160" name="Text Box 20"/>
            <p:cNvSpPr txBox="1">
              <a:spLocks noChangeArrowheads="1"/>
            </p:cNvSpPr>
            <p:nvPr/>
          </p:nvSpPr>
          <p:spPr bwMode="auto">
            <a:xfrm>
              <a:off x="3563938" y="5907088"/>
              <a:ext cx="53181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>
                  <a:solidFill>
                    <a:srgbClr val="006600"/>
                  </a:solidFill>
                </a:rPr>
                <a:t>(Cherenkov, Tamm, Frank: Nobel Prize 1958)</a:t>
              </a:r>
            </a:p>
          </p:txBody>
        </p:sp>
      </p:grp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323850" y="333375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GB" sz="3600" b="1" kern="0" dirty="0">
                <a:solidFill>
                  <a:schemeClr val="tx2"/>
                </a:solidFill>
                <a:latin typeface="+mj-lt"/>
                <a:ea typeface="+mj-ea"/>
                <a:cs typeface="+mj-cs"/>
                <a:sym typeface="Euclid Symbol" pitchFamily="18" charset="2"/>
              </a:rPr>
              <a:t>History of Cherenkov Radiation</a:t>
            </a:r>
          </a:p>
        </p:txBody>
      </p:sp>
    </p:spTree>
    <p:extLst>
      <p:ext uri="{BB962C8B-B14F-4D97-AF65-F5344CB8AC3E}">
        <p14:creationId xmlns:p14="http://schemas.microsoft.com/office/powerpoint/2010/main" val="2557212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0DB7FAE-DB25-5E48-965B-19A75E221775}" type="slidenum">
              <a:rPr lang="en-GB">
                <a:latin typeface="Garamond" charset="0"/>
              </a:rPr>
              <a:pPr eaLnBrk="1" hangingPunct="1"/>
              <a:t>35</a:t>
            </a:fld>
            <a:endParaRPr lang="en-GB">
              <a:latin typeface="Garamond" charset="0"/>
            </a:endParaRPr>
          </a:p>
        </p:txBody>
      </p:sp>
      <p:pic>
        <p:nvPicPr>
          <p:cNvPr id="7171" name="Picture 11" descr="t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933825"/>
            <a:ext cx="1990725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12" descr="Pavel Alekseyevich Cherenkov, 1904-19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00213"/>
            <a:ext cx="1995487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3" descr="pianist_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0" b="2219"/>
          <a:stretch>
            <a:fillRect/>
          </a:stretch>
        </p:blipFill>
        <p:spPr bwMode="auto">
          <a:xfrm>
            <a:off x="3763963" y="2420938"/>
            <a:ext cx="2144712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Oval 14"/>
          <p:cNvSpPr>
            <a:spLocks noChangeArrowheads="1"/>
          </p:cNvSpPr>
          <p:nvPr/>
        </p:nvSpPr>
        <p:spPr bwMode="auto">
          <a:xfrm>
            <a:off x="5219700" y="2852738"/>
            <a:ext cx="719138" cy="9366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Text Box 15"/>
          <p:cNvSpPr txBox="1">
            <a:spLocks noChangeArrowheads="1"/>
          </p:cNvSpPr>
          <p:nvPr/>
        </p:nvSpPr>
        <p:spPr bwMode="auto">
          <a:xfrm>
            <a:off x="1042988" y="1341438"/>
            <a:ext cx="1719262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0033CC"/>
                </a:solidFill>
              </a:rPr>
              <a:t>   Cherenkov : </a:t>
            </a:r>
          </a:p>
          <a:p>
            <a:pPr eaLnBrk="1" hangingPunct="1"/>
            <a:r>
              <a:rPr lang="en-GB" sz="1600">
                <a:solidFill>
                  <a:srgbClr val="0033CC"/>
                </a:solidFill>
              </a:rPr>
              <a:t>1936 – discovery</a:t>
            </a:r>
          </a:p>
        </p:txBody>
      </p:sp>
      <p:sp>
        <p:nvSpPr>
          <p:cNvPr id="7176" name="Text Box 16"/>
          <p:cNvSpPr txBox="1">
            <a:spLocks noChangeArrowheads="1"/>
          </p:cNvSpPr>
          <p:nvPr/>
        </p:nvSpPr>
        <p:spPr bwMode="auto">
          <a:xfrm>
            <a:off x="3563938" y="1916113"/>
            <a:ext cx="2640012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0033CC"/>
                </a:solidFill>
              </a:rPr>
              <a:t>Arthur Roberts: 1960 - first </a:t>
            </a:r>
          </a:p>
          <a:p>
            <a:pPr eaLnBrk="1" hangingPunct="1"/>
            <a:r>
              <a:rPr lang="en-GB" sz="1600">
                <a:solidFill>
                  <a:srgbClr val="0033CC"/>
                </a:solidFill>
              </a:rPr>
              <a:t>  to propose exploiting </a:t>
            </a:r>
            <a:r>
              <a:rPr lang="en-GB" sz="1600">
                <a:solidFill>
                  <a:srgbClr val="0033CC"/>
                </a:solidFill>
                <a:sym typeface="Euclid Symbol" charset="0"/>
              </a:rPr>
              <a:t></a:t>
            </a:r>
            <a:r>
              <a:rPr lang="en-GB" sz="1600" baseline="-25000">
                <a:solidFill>
                  <a:srgbClr val="0033CC"/>
                </a:solidFill>
                <a:sym typeface="Euclid Symbol" charset="0"/>
              </a:rPr>
              <a:t>c </a:t>
            </a:r>
          </a:p>
        </p:txBody>
      </p:sp>
      <p:sp>
        <p:nvSpPr>
          <p:cNvPr id="7177" name="Text Box 17"/>
          <p:cNvSpPr txBox="1">
            <a:spLocks noChangeArrowheads="1"/>
          </p:cNvSpPr>
          <p:nvPr/>
        </p:nvSpPr>
        <p:spPr bwMode="auto">
          <a:xfrm>
            <a:off x="6011863" y="3500438"/>
            <a:ext cx="2881312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0033CC"/>
                </a:solidFill>
              </a:rPr>
              <a:t>Tom Ypsilantis: 1977- driving </a:t>
            </a:r>
          </a:p>
          <a:p>
            <a:pPr eaLnBrk="1" hangingPunct="1"/>
            <a:r>
              <a:rPr lang="en-GB" sz="1600">
                <a:solidFill>
                  <a:srgbClr val="0033CC"/>
                </a:solidFill>
              </a:rPr>
              <a:t>force behind practical RICH </a:t>
            </a:r>
          </a:p>
        </p:txBody>
      </p:sp>
      <p:sp>
        <p:nvSpPr>
          <p:cNvPr id="7178" name="Text Box 18"/>
          <p:cNvSpPr txBox="1">
            <a:spLocks noChangeArrowheads="1"/>
          </p:cNvSpPr>
          <p:nvPr/>
        </p:nvSpPr>
        <p:spPr bwMode="auto">
          <a:xfrm>
            <a:off x="1331913" y="4005263"/>
            <a:ext cx="1154112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0033CC"/>
                </a:solidFill>
              </a:rPr>
              <a:t>1905-1990</a:t>
            </a:r>
          </a:p>
        </p:txBody>
      </p:sp>
      <p:sp>
        <p:nvSpPr>
          <p:cNvPr id="7179" name="Text Box 19"/>
          <p:cNvSpPr txBox="1">
            <a:spLocks noChangeArrowheads="1"/>
          </p:cNvSpPr>
          <p:nvPr/>
        </p:nvSpPr>
        <p:spPr bwMode="auto">
          <a:xfrm>
            <a:off x="4211638" y="4581525"/>
            <a:ext cx="1154112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0033CC"/>
                </a:solidFill>
              </a:rPr>
              <a:t>1912-1994</a:t>
            </a:r>
          </a:p>
        </p:txBody>
      </p:sp>
      <p:sp>
        <p:nvSpPr>
          <p:cNvPr id="7180" name="Text Box 20"/>
          <p:cNvSpPr txBox="1">
            <a:spLocks noChangeArrowheads="1"/>
          </p:cNvSpPr>
          <p:nvPr/>
        </p:nvSpPr>
        <p:spPr bwMode="auto">
          <a:xfrm>
            <a:off x="6948488" y="6237288"/>
            <a:ext cx="1154112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0033CC"/>
                </a:solidFill>
              </a:rPr>
              <a:t>1928-2000</a:t>
            </a:r>
          </a:p>
        </p:txBody>
      </p:sp>
      <p:sp>
        <p:nvSpPr>
          <p:cNvPr id="5133" name="Rectangle 21"/>
          <p:cNvSpPr>
            <a:spLocks noChangeArrowheads="1"/>
          </p:cNvSpPr>
          <p:nvPr/>
        </p:nvSpPr>
        <p:spPr bwMode="auto">
          <a:xfrm>
            <a:off x="323850" y="190500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Fathers of the RICH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4F7627-06BD-AE46-8D71-5A56F3C2114A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2696552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D6C45CF-F472-464B-9FB4-751387B8A3B1}" type="slidenum">
              <a:rPr lang="en-GB">
                <a:latin typeface="Garamond" charset="0"/>
              </a:rPr>
              <a:pPr eaLnBrk="1" hangingPunct="1"/>
              <a:t>36</a:t>
            </a:fld>
            <a:endParaRPr lang="en-GB">
              <a:latin typeface="Garamond" charset="0"/>
            </a:endParaRP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395288" y="260350"/>
            <a:ext cx="83518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What is a RICH ?</a:t>
            </a:r>
          </a:p>
        </p:txBody>
      </p:sp>
      <p:pic>
        <p:nvPicPr>
          <p:cNvPr id="8196" name="Picture 6"/>
          <p:cNvPicPr>
            <a:picLocks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700213"/>
            <a:ext cx="1962150" cy="857250"/>
          </a:xfrm>
          <a:noFill/>
        </p:spPr>
      </p:pic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3759200" y="1584325"/>
            <a:ext cx="45961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CC00CC"/>
                </a:solidFill>
              </a:rPr>
              <a:t>Measurement of </a:t>
            </a:r>
            <a:r>
              <a:rPr lang="en-GB">
                <a:solidFill>
                  <a:srgbClr val="0000FF"/>
                </a:solidFill>
                <a:sym typeface="Euclid Symbol" charset="0"/>
              </a:rPr>
              <a:t>cos</a:t>
            </a:r>
            <a:r>
              <a:rPr lang="en-GB">
                <a:solidFill>
                  <a:srgbClr val="0000FF"/>
                </a:solidFill>
                <a:latin typeface="Symbol" charset="2"/>
                <a:cs typeface="Symbol" charset="2"/>
                <a:sym typeface="Euclid Symbol" charset="0"/>
              </a:rPr>
              <a:t>q</a:t>
            </a:r>
            <a:r>
              <a:rPr lang="en-GB">
                <a:solidFill>
                  <a:srgbClr val="0000FF"/>
                </a:solidFill>
                <a:sym typeface="Euclid Symbol" charset="0"/>
              </a:rPr>
              <a:t> </a:t>
            </a:r>
            <a:r>
              <a:rPr lang="en-GB">
                <a:solidFill>
                  <a:srgbClr val="CC00CC"/>
                </a:solidFill>
                <a:sym typeface="Euclid Symbol" charset="0"/>
              </a:rPr>
              <a:t>from RICH,  together</a:t>
            </a:r>
          </a:p>
        </p:txBody>
      </p:sp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3779838" y="1916113"/>
            <a:ext cx="41862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CC00CC"/>
                </a:solidFill>
              </a:rPr>
              <a:t>with p, from tracking system,  allow </a:t>
            </a:r>
          </a:p>
        </p:txBody>
      </p:sp>
      <p:sp>
        <p:nvSpPr>
          <p:cNvPr id="8199" name="Text Box 10"/>
          <p:cNvSpPr txBox="1">
            <a:spLocks noChangeArrowheads="1"/>
          </p:cNvSpPr>
          <p:nvPr/>
        </p:nvSpPr>
        <p:spPr bwMode="auto">
          <a:xfrm>
            <a:off x="3779838" y="2276475"/>
            <a:ext cx="46529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CC00CC"/>
                </a:solidFill>
              </a:rPr>
              <a:t>mass, and hence PID to be determined.</a:t>
            </a:r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468313" y="2997200"/>
            <a:ext cx="7053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0033CC"/>
                </a:solidFill>
              </a:rPr>
              <a:t>This is an excellent way of separating </a:t>
            </a:r>
            <a:r>
              <a:rPr lang="en-GB">
                <a:solidFill>
                  <a:srgbClr val="0000FF"/>
                </a:solidFill>
                <a:sym typeface="Euclid Symbol" charset="0"/>
              </a:rPr>
              <a:t>cos</a:t>
            </a:r>
            <a:r>
              <a:rPr lang="en-GB">
                <a:solidFill>
                  <a:srgbClr val="0000FF"/>
                </a:solidFill>
                <a:latin typeface="Symbol" charset="2"/>
                <a:cs typeface="Symbol" charset="2"/>
                <a:sym typeface="Euclid Symbol" charset="0"/>
              </a:rPr>
              <a:t>q</a:t>
            </a:r>
            <a:r>
              <a:rPr lang="en-GB">
                <a:solidFill>
                  <a:srgbClr val="0000FF"/>
                </a:solidFill>
                <a:sym typeface="Euclid Symbol" charset="0"/>
              </a:rPr>
              <a:t> from </a:t>
            </a:r>
            <a:r>
              <a:rPr lang="en-GB">
                <a:solidFill>
                  <a:srgbClr val="0033CC"/>
                </a:solidFill>
                <a:sym typeface="Euclid Symbol" charset="0"/>
              </a:rPr>
              <a:t>kaons and protons</a:t>
            </a:r>
          </a:p>
        </p:txBody>
      </p:sp>
      <p:sp>
        <p:nvSpPr>
          <p:cNvPr id="8201" name="Text Box 12"/>
          <p:cNvSpPr txBox="1">
            <a:spLocks noChangeArrowheads="1"/>
          </p:cNvSpPr>
          <p:nvPr/>
        </p:nvSpPr>
        <p:spPr bwMode="auto">
          <a:xfrm>
            <a:off x="468313" y="3644900"/>
            <a:ext cx="8134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CC00CC"/>
                </a:solidFill>
              </a:rPr>
              <a:t>The simplest way to exploit Cherenkov radiation is to choose n such </a:t>
            </a:r>
          </a:p>
          <a:p>
            <a:pPr eaLnBrk="1" hangingPunct="1"/>
            <a:r>
              <a:rPr lang="en-GB">
                <a:solidFill>
                  <a:srgbClr val="CC00CC"/>
                </a:solidFill>
              </a:rPr>
              <a:t>that heavy particles do not emit light.  This works OK if p range narrow.</a:t>
            </a:r>
          </a:p>
        </p:txBody>
      </p:sp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468313" y="5084763"/>
            <a:ext cx="74310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0033CC"/>
                </a:solidFill>
              </a:rPr>
              <a:t>But if we want to do better,  or if momentum is far from monochromatic,</a:t>
            </a:r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195513" y="4437063"/>
            <a:ext cx="3787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0033CC"/>
                </a:solidFill>
                <a:cs typeface="Arial" charset="0"/>
              </a:rPr>
              <a:t>→</a:t>
            </a:r>
            <a:r>
              <a:rPr lang="en-GB">
                <a:solidFill>
                  <a:srgbClr val="0033CC"/>
                </a:solidFill>
              </a:rPr>
              <a:t>Cherenkov counter (not a RICH!)</a:t>
            </a:r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468313" y="5445125"/>
            <a:ext cx="79817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0033CC"/>
                </a:solidFill>
              </a:rPr>
              <a:t>then we need to measure </a:t>
            </a:r>
            <a:r>
              <a:rPr lang="en-GB">
                <a:solidFill>
                  <a:srgbClr val="0000FF"/>
                </a:solidFill>
                <a:sym typeface="Euclid Symbol" charset="0"/>
              </a:rPr>
              <a:t>cos</a:t>
            </a:r>
            <a:r>
              <a:rPr lang="en-GB">
                <a:solidFill>
                  <a:srgbClr val="0000FF"/>
                </a:solidFill>
                <a:latin typeface="Symbol" charset="2"/>
                <a:cs typeface="Symbol" charset="2"/>
                <a:sym typeface="Euclid Symbol" charset="0"/>
              </a:rPr>
              <a:t>q</a:t>
            </a:r>
            <a:r>
              <a:rPr lang="en-GB" baseline="-25000">
                <a:solidFill>
                  <a:srgbClr val="0000FF"/>
                </a:solidFill>
                <a:sym typeface="Euclid Symbol" charset="0"/>
              </a:rPr>
              <a:t>C </a:t>
            </a:r>
            <a:r>
              <a:rPr lang="en-GB">
                <a:solidFill>
                  <a:srgbClr val="0000FF"/>
                </a:solidFill>
                <a:sym typeface="Euclid Symbol" charset="0"/>
              </a:rPr>
              <a:t>. We </a:t>
            </a:r>
            <a:r>
              <a:rPr lang="en-GB">
                <a:solidFill>
                  <a:srgbClr val="0033CC"/>
                </a:solidFill>
                <a:sym typeface="Euclid Symbol" charset="0"/>
              </a:rPr>
              <a:t>have to image the ring. This is a RICH!</a:t>
            </a:r>
            <a:endParaRPr lang="en-GB" baseline="-25000">
              <a:solidFill>
                <a:srgbClr val="0033CC"/>
              </a:solidFill>
              <a:sym typeface="Euclid Symbo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B842DE-0F5D-1944-BD57-7CD994C8FB1F}" type="datetime1">
              <a:t>10/20/14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4011408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0F241BA-D0DA-DC49-A438-7926372CCC80}" type="slidenum">
              <a:rPr lang="en-GB">
                <a:latin typeface="Garamond" charset="0"/>
              </a:rPr>
              <a:pPr eaLnBrk="1" hangingPunct="1"/>
              <a:t>37</a:t>
            </a:fld>
            <a:endParaRPr lang="en-GB">
              <a:latin typeface="Garamond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715000" y="454025"/>
            <a:ext cx="333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aseline="-25000">
                <a:solidFill>
                  <a:srgbClr val="000099"/>
                </a:solidFill>
              </a:rPr>
              <a:t>  </a:t>
            </a:r>
            <a:r>
              <a:rPr lang="en-US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324600" y="381000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000099"/>
              </a:buClr>
            </a:pPr>
            <a:endParaRPr lang="en-US" b="1">
              <a:solidFill>
                <a:srgbClr val="FF3300"/>
              </a:solidFill>
            </a:endParaRPr>
          </a:p>
          <a:p>
            <a:pPr eaLnBrk="1" hangingPunct="1"/>
            <a:endParaRPr lang="en-US" b="1">
              <a:solidFill>
                <a:srgbClr val="FF3300"/>
              </a:solidFill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27025" y="5791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400"/>
          </a:p>
        </p:txBody>
      </p:sp>
      <p:pic>
        <p:nvPicPr>
          <p:cNvPr id="9222" name="Picture 7" descr="fig4-g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1" t="6667" r="19794"/>
          <a:stretch>
            <a:fillRect/>
          </a:stretch>
        </p:blipFill>
        <p:spPr bwMode="auto">
          <a:xfrm>
            <a:off x="2954338" y="1343025"/>
            <a:ext cx="2093912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 Box 13"/>
          <p:cNvSpPr txBox="1">
            <a:spLocks noChangeArrowheads="1"/>
          </p:cNvSpPr>
          <p:nvPr/>
        </p:nvSpPr>
        <p:spPr bwMode="auto">
          <a:xfrm>
            <a:off x="5522913" y="4391025"/>
            <a:ext cx="3082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D60093"/>
                </a:solidFill>
              </a:rPr>
              <a:t>Photodetectors, enclosed</a:t>
            </a:r>
          </a:p>
          <a:p>
            <a:pPr eaLnBrk="1" hangingPunct="1"/>
            <a:r>
              <a:rPr lang="en-US">
                <a:solidFill>
                  <a:srgbClr val="D60093"/>
                </a:solidFill>
              </a:rPr>
              <a:t>in magnetic shielding box</a:t>
            </a:r>
          </a:p>
          <a:p>
            <a:pPr eaLnBrk="1" hangingPunct="1"/>
            <a:r>
              <a:rPr lang="en-US">
                <a:solidFill>
                  <a:srgbClr val="D60093"/>
                </a:solidFill>
              </a:rPr>
              <a:t>(not shown) to protect vs</a:t>
            </a:r>
          </a:p>
          <a:p>
            <a:pPr eaLnBrk="1" hangingPunct="1"/>
            <a:r>
              <a:rPr lang="en-US">
                <a:solidFill>
                  <a:srgbClr val="D60093"/>
                </a:solidFill>
              </a:rPr>
              <a:t>fringe field of dipole magnet </a:t>
            </a:r>
          </a:p>
        </p:txBody>
      </p:sp>
      <p:sp>
        <p:nvSpPr>
          <p:cNvPr id="9224" name="Text Box 15"/>
          <p:cNvSpPr txBox="1">
            <a:spLocks noChangeArrowheads="1"/>
          </p:cNvSpPr>
          <p:nvPr/>
        </p:nvSpPr>
        <p:spPr bwMode="auto">
          <a:xfrm>
            <a:off x="5292725" y="1557338"/>
            <a:ext cx="31210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D60093"/>
                </a:solidFill>
              </a:rPr>
              <a:t>Spherical Mirror, tilted at 0.3 </a:t>
            </a:r>
          </a:p>
          <a:p>
            <a:pPr eaLnBrk="1" hangingPunct="1"/>
            <a:r>
              <a:rPr lang="en-US">
                <a:solidFill>
                  <a:srgbClr val="D60093"/>
                </a:solidFill>
              </a:rPr>
              <a:t>rad to keep photodetectors </a:t>
            </a:r>
          </a:p>
          <a:p>
            <a:pPr eaLnBrk="1" hangingPunct="1"/>
            <a:r>
              <a:rPr lang="en-US">
                <a:solidFill>
                  <a:srgbClr val="D60093"/>
                </a:solidFill>
              </a:rPr>
              <a:t>outside acceptance</a:t>
            </a:r>
          </a:p>
        </p:txBody>
      </p:sp>
      <p:sp>
        <p:nvSpPr>
          <p:cNvPr id="9225" name="Text Box 17"/>
          <p:cNvSpPr txBox="1">
            <a:spLocks noChangeArrowheads="1"/>
          </p:cNvSpPr>
          <p:nvPr/>
        </p:nvSpPr>
        <p:spPr bwMode="auto">
          <a:xfrm>
            <a:off x="642938" y="4398963"/>
            <a:ext cx="1236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>
                <a:solidFill>
                  <a:srgbClr val="D60093"/>
                </a:solidFill>
              </a:rPr>
              <a:t>Flat Mirror</a:t>
            </a:r>
          </a:p>
        </p:txBody>
      </p:sp>
      <p:sp>
        <p:nvSpPr>
          <p:cNvPr id="9226" name="Text Box 24"/>
          <p:cNvSpPr txBox="1">
            <a:spLocks noChangeArrowheads="1"/>
          </p:cNvSpPr>
          <p:nvPr/>
        </p:nvSpPr>
        <p:spPr bwMode="auto">
          <a:xfrm>
            <a:off x="763588" y="2233613"/>
            <a:ext cx="979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Aerogel</a:t>
            </a:r>
          </a:p>
        </p:txBody>
      </p:sp>
      <p:sp>
        <p:nvSpPr>
          <p:cNvPr id="28683" name="Rectangle 25"/>
          <p:cNvSpPr>
            <a:spLocks noChangeArrowheads="1"/>
          </p:cNvSpPr>
          <p:nvPr/>
        </p:nvSpPr>
        <p:spPr bwMode="auto">
          <a:xfrm>
            <a:off x="323850" y="260350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4000" b="1" dirty="0" err="1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LHCb</a:t>
            </a:r>
            <a:r>
              <a:rPr lang="en-GB" sz="40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 RICH 1: a two-in-one detector</a:t>
            </a:r>
          </a:p>
        </p:txBody>
      </p:sp>
      <p:sp>
        <p:nvSpPr>
          <p:cNvPr id="9228" name="Text Box 26"/>
          <p:cNvSpPr txBox="1">
            <a:spLocks noChangeArrowheads="1"/>
          </p:cNvSpPr>
          <p:nvPr/>
        </p:nvSpPr>
        <p:spPr bwMode="auto">
          <a:xfrm>
            <a:off x="811213" y="3163888"/>
            <a:ext cx="1416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Gas volume</a:t>
            </a:r>
          </a:p>
        </p:txBody>
      </p:sp>
      <p:sp>
        <p:nvSpPr>
          <p:cNvPr id="9229" name="Line 27"/>
          <p:cNvSpPr>
            <a:spLocks noChangeShapeType="1"/>
          </p:cNvSpPr>
          <p:nvPr/>
        </p:nvSpPr>
        <p:spPr bwMode="auto">
          <a:xfrm>
            <a:off x="1925638" y="2530475"/>
            <a:ext cx="1223962" cy="865188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28"/>
          <p:cNvSpPr>
            <a:spLocks noChangeShapeType="1"/>
          </p:cNvSpPr>
          <p:nvPr/>
        </p:nvSpPr>
        <p:spPr bwMode="auto">
          <a:xfrm>
            <a:off x="2335213" y="3497263"/>
            <a:ext cx="1511300" cy="576262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1" name="Line 29"/>
          <p:cNvSpPr>
            <a:spLocks noChangeShapeType="1"/>
          </p:cNvSpPr>
          <p:nvPr/>
        </p:nvSpPr>
        <p:spPr bwMode="auto">
          <a:xfrm>
            <a:off x="1998663" y="4673600"/>
            <a:ext cx="1152525" cy="360363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2" name="Line 30"/>
          <p:cNvSpPr>
            <a:spLocks noChangeShapeType="1"/>
          </p:cNvSpPr>
          <p:nvPr/>
        </p:nvSpPr>
        <p:spPr bwMode="auto">
          <a:xfrm flipH="1">
            <a:off x="4481513" y="4948238"/>
            <a:ext cx="935037" cy="431800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3" name="Line 31"/>
          <p:cNvSpPr>
            <a:spLocks noChangeShapeType="1"/>
          </p:cNvSpPr>
          <p:nvPr/>
        </p:nvSpPr>
        <p:spPr bwMode="auto">
          <a:xfrm flipH="1">
            <a:off x="5048250" y="2593975"/>
            <a:ext cx="1081088" cy="288925"/>
          </a:xfrm>
          <a:prstGeom prst="line">
            <a:avLst/>
          </a:prstGeom>
          <a:noFill/>
          <a:ln w="38100">
            <a:solidFill>
              <a:srgbClr val="CC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2B5DFB-7D91-0248-8E0A-5FAB2E075584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35393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58D8C94-B9BF-E24E-BFE8-63FC5CB9EF39}" type="slidenum">
              <a:rPr lang="en-GB">
                <a:latin typeface="Garamond" charset="0"/>
              </a:rPr>
              <a:pPr eaLnBrk="1" hangingPunct="1"/>
              <a:t>38</a:t>
            </a:fld>
            <a:endParaRPr lang="en-GB">
              <a:latin typeface="Garamond" charset="0"/>
            </a:endParaRPr>
          </a:p>
        </p:txBody>
      </p:sp>
      <p:pic>
        <p:nvPicPr>
          <p:cNvPr id="10243" name="Picture 6" descr="hp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420938"/>
            <a:ext cx="4537075" cy="343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23850" y="260350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Hybrid Photo-Diodes (HPDs)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95288" y="1700213"/>
            <a:ext cx="3963987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CC00CC"/>
                </a:solidFill>
              </a:rPr>
              <a:t>What kind of photodetector do </a:t>
            </a:r>
          </a:p>
          <a:p>
            <a:pPr eaLnBrk="1" hangingPunct="1"/>
            <a:r>
              <a:rPr lang="en-GB">
                <a:solidFill>
                  <a:srgbClr val="CC00CC"/>
                </a:solidFill>
              </a:rPr>
              <a:t>we need for high performance</a:t>
            </a:r>
          </a:p>
          <a:p>
            <a:pPr eaLnBrk="1" hangingPunct="1"/>
            <a:r>
              <a:rPr lang="en-GB">
                <a:solidFill>
                  <a:srgbClr val="CC00CC"/>
                </a:solidFill>
              </a:rPr>
              <a:t>PID at the LHCb?  Requirements:</a:t>
            </a:r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611188" y="3213100"/>
            <a:ext cx="26892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>
                <a:solidFill>
                  <a:srgbClr val="0033CC"/>
                </a:solidFill>
              </a:rPr>
              <a:t> Good single photon </a:t>
            </a:r>
          </a:p>
          <a:p>
            <a:pPr eaLnBrk="1" hangingPunct="1"/>
            <a:r>
              <a:rPr lang="en-GB">
                <a:solidFill>
                  <a:srgbClr val="0033CC"/>
                </a:solidFill>
              </a:rPr>
              <a:t>  efficiency</a:t>
            </a:r>
          </a:p>
          <a:p>
            <a:pPr eaLnBrk="1" hangingPunct="1">
              <a:buFontTx/>
              <a:buChar char="•"/>
            </a:pPr>
            <a:r>
              <a:rPr lang="en-GB">
                <a:solidFill>
                  <a:srgbClr val="0033CC"/>
                </a:solidFill>
              </a:rPr>
              <a:t> Sensitivity in visible</a:t>
            </a:r>
          </a:p>
          <a:p>
            <a:pPr eaLnBrk="1" hangingPunct="1">
              <a:buFontTx/>
              <a:buChar char="•"/>
            </a:pPr>
            <a:r>
              <a:rPr lang="en-GB">
                <a:solidFill>
                  <a:srgbClr val="0033CC"/>
                </a:solidFill>
              </a:rPr>
              <a:t> Capacity to cover large</a:t>
            </a:r>
          </a:p>
          <a:p>
            <a:pPr eaLnBrk="1" hangingPunct="1"/>
            <a:r>
              <a:rPr lang="en-GB">
                <a:solidFill>
                  <a:srgbClr val="0033CC"/>
                </a:solidFill>
              </a:rPr>
              <a:t>  area  (several m</a:t>
            </a:r>
            <a:r>
              <a:rPr lang="en-GB" baseline="30000">
                <a:solidFill>
                  <a:srgbClr val="0033CC"/>
                </a:solidFill>
              </a:rPr>
              <a:t>2</a:t>
            </a:r>
            <a:r>
              <a:rPr lang="en-GB">
                <a:solidFill>
                  <a:srgbClr val="0033CC"/>
                </a:solidFill>
              </a:rPr>
              <a:t>)</a:t>
            </a:r>
          </a:p>
          <a:p>
            <a:pPr eaLnBrk="1" hangingPunct="1">
              <a:buFontTx/>
              <a:buChar char="•"/>
            </a:pPr>
            <a:r>
              <a:rPr lang="en-GB">
                <a:solidFill>
                  <a:srgbClr val="0033CC"/>
                </a:solidFill>
              </a:rPr>
              <a:t> Good spatial resolution</a:t>
            </a:r>
          </a:p>
          <a:p>
            <a:pPr eaLnBrk="1" hangingPunct="1"/>
            <a:r>
              <a:rPr lang="en-GB">
                <a:solidFill>
                  <a:srgbClr val="0033CC"/>
                </a:solidFill>
              </a:rPr>
              <a:t>  (order mm</a:t>
            </a:r>
            <a:r>
              <a:rPr lang="en-GB" baseline="30000">
                <a:solidFill>
                  <a:srgbClr val="0033CC"/>
                </a:solidFill>
              </a:rPr>
              <a:t>2</a:t>
            </a:r>
            <a:r>
              <a:rPr lang="en-GB">
                <a:solidFill>
                  <a:srgbClr val="0033CC"/>
                </a:solidFill>
              </a:rPr>
              <a:t>)</a:t>
            </a:r>
          </a:p>
          <a:p>
            <a:pPr eaLnBrk="1" hangingPunct="1">
              <a:buFontTx/>
              <a:buChar char="•"/>
            </a:pPr>
            <a:r>
              <a:rPr lang="en-GB">
                <a:solidFill>
                  <a:srgbClr val="0033CC"/>
                </a:solidFill>
              </a:rPr>
              <a:t> High rate capabilities</a:t>
            </a:r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4572000" y="1700213"/>
            <a:ext cx="221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Solution – the HPD: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13724C-F31E-A446-BDBC-3C938909B208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37271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71475" y="5972175"/>
            <a:ext cx="8458200" cy="333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2C3F357-D8CF-8E45-ACA7-6CDE89EF17CB}" type="slidenum">
              <a:rPr lang="en-GB">
                <a:latin typeface="Garamond" charset="0"/>
              </a:rPr>
              <a:pPr eaLnBrk="1" hangingPunct="1"/>
              <a:t>39</a:t>
            </a:fld>
            <a:endParaRPr lang="en-GB">
              <a:latin typeface="Garamond" charset="0"/>
            </a:endParaRPr>
          </a:p>
        </p:txBody>
      </p:sp>
      <p:pic>
        <p:nvPicPr>
          <p:cNvPr id="11268" name="Picture 5" descr="img_01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005263"/>
            <a:ext cx="33464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782" name="Picture 6" descr="run1015_c0_gianluca"/>
          <p:cNvPicPr>
            <a:picLocks noChangeAspect="1" noChangeArrowheads="1"/>
          </p:cNvPicPr>
          <p:nvPr/>
        </p:nvPicPr>
        <p:blipFill>
          <a:blip r:embed="rId3"/>
          <a:srcRect l="581" t="470" r="552" b="908"/>
          <a:stretch>
            <a:fillRect/>
          </a:stretch>
        </p:blipFill>
        <p:spPr bwMode="auto">
          <a:xfrm>
            <a:off x="4427538" y="1268413"/>
            <a:ext cx="2724150" cy="2330450"/>
          </a:xfrm>
          <a:prstGeom prst="rect">
            <a:avLst/>
          </a:prstGeom>
          <a:noFill/>
          <a:ln w="9525">
            <a:solidFill>
              <a:srgbClr val="0066CC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0378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4005263"/>
            <a:ext cx="2728912" cy="2436812"/>
          </a:xfrm>
          <a:prstGeom prst="rect">
            <a:avLst/>
          </a:prstGeom>
          <a:noFill/>
          <a:ln w="9525">
            <a:solidFill>
              <a:srgbClr val="0066CC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11271" name="Picture 8" descr="PreSerie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268413"/>
            <a:ext cx="1835150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Rectangle 9"/>
          <p:cNvSpPr>
            <a:spLocks noChangeArrowheads="1"/>
          </p:cNvSpPr>
          <p:nvPr/>
        </p:nvSpPr>
        <p:spPr bwMode="auto">
          <a:xfrm>
            <a:off x="323850" y="260350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HPDs and </a:t>
            </a:r>
            <a:r>
              <a:rPr lang="en-GB" sz="3600" b="1" dirty="0" err="1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Testbeam</a:t>
            </a: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 Results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BDF507-8237-3F4A-8712-39D115576D9C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279007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 idx="4294967295"/>
          </p:nvPr>
        </p:nvSpPr>
        <p:spPr>
          <a:xfrm>
            <a:off x="364497" y="205026"/>
            <a:ext cx="8138864" cy="1143000"/>
          </a:xfrm>
          <a:noFill/>
        </p:spPr>
        <p:txBody>
          <a:bodyPr lIns="91440" tIns="45720" rIns="91440" bIns="45720">
            <a:normAutofit/>
          </a:bodyPr>
          <a:lstStyle/>
          <a:p>
            <a:r>
              <a:rPr lang="en-US" sz="3600" b="1" dirty="0"/>
              <a:t>How to measure and identify particles?</a:t>
            </a:r>
            <a:endParaRPr lang="en-US" sz="3600" dirty="0"/>
          </a:p>
        </p:txBody>
      </p:sp>
      <p:sp>
        <p:nvSpPr>
          <p:cNvPr id="57347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371601"/>
            <a:ext cx="9144000" cy="2057399"/>
          </a:xfrm>
        </p:spPr>
        <p:txBody>
          <a:bodyPr lIns="91440" tIns="45720" rIns="91440" bIns="45720">
            <a:normAutofit fontScale="92500" lnSpcReduction="10000"/>
          </a:bodyPr>
          <a:lstStyle/>
          <a:p>
            <a:r>
              <a:rPr lang="en-US" sz="2800" dirty="0" smtClean="0"/>
              <a:t>Ideally we would like to measure the position, charge, speed, mass and energy of all particles produced in the collisions.</a:t>
            </a:r>
          </a:p>
          <a:p>
            <a:r>
              <a:rPr lang="en-US" sz="2800" dirty="0" smtClean="0"/>
              <a:t>The particle detector is made up of several layers which all play a role in particle detection</a:t>
            </a:r>
            <a:endParaRPr lang="en-US" sz="2800" dirty="0"/>
          </a:p>
        </p:txBody>
      </p:sp>
      <p:pic>
        <p:nvPicPr>
          <p:cNvPr id="5" name="Picture 4" descr="decay_cha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5616" y="3228338"/>
            <a:ext cx="6072703" cy="362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5DFB2D-A024-7444-B9ED-F284889E7FA0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C2E92D2-FB28-A342-974E-3435807760F2}" type="datetime1">
              <a:t>10/20/14</a:t>
            </a:fld>
            <a:endParaRPr lang="en-US" alt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5A8914-B687-6C47-AA0A-D5592857ADC6}" type="slidenum">
              <a:rPr lang="en-US">
                <a:latin typeface="Garamond" charset="0"/>
              </a:rPr>
              <a:pPr eaLnBrk="1" hangingPunct="1"/>
              <a:t>40</a:t>
            </a:fld>
            <a:endParaRPr lang="en-US">
              <a:latin typeface="Garamond" charset="0"/>
            </a:endParaRPr>
          </a:p>
        </p:txBody>
      </p:sp>
      <p:grpSp>
        <p:nvGrpSpPr>
          <p:cNvPr id="12292" name="Group 25"/>
          <p:cNvGrpSpPr>
            <a:grpSpLocks/>
          </p:cNvGrpSpPr>
          <p:nvPr/>
        </p:nvGrpSpPr>
        <p:grpSpPr bwMode="auto">
          <a:xfrm>
            <a:off x="547688" y="4024313"/>
            <a:ext cx="3590925" cy="2200275"/>
            <a:chOff x="-67790" y="3641490"/>
            <a:chExt cx="4882619" cy="3216130"/>
          </a:xfrm>
        </p:grpSpPr>
        <p:pic>
          <p:nvPicPr>
            <p:cNvPr id="12310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82" t="32693" r="19460" b="29163"/>
            <a:stretch>
              <a:fillRect/>
            </a:stretch>
          </p:blipFill>
          <p:spPr bwMode="auto">
            <a:xfrm>
              <a:off x="0" y="3641490"/>
              <a:ext cx="4814829" cy="3216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11" name="TextBox 13"/>
            <p:cNvSpPr txBox="1">
              <a:spLocks noChangeArrowheads="1"/>
            </p:cNvSpPr>
            <p:nvPr/>
          </p:nvSpPr>
          <p:spPr bwMode="auto">
            <a:xfrm>
              <a:off x="3506805" y="3657733"/>
              <a:ext cx="1269240" cy="53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FFFFFF"/>
                  </a:solidFill>
                  <a:cs typeface="Arial" charset="0"/>
                </a:rPr>
                <a:t>RICH 2</a:t>
              </a:r>
            </a:p>
          </p:txBody>
        </p:sp>
        <p:sp>
          <p:nvSpPr>
            <p:cNvPr id="12312" name="TextBox 14"/>
            <p:cNvSpPr txBox="1">
              <a:spLocks noChangeArrowheads="1"/>
            </p:cNvSpPr>
            <p:nvPr/>
          </p:nvSpPr>
          <p:spPr bwMode="auto">
            <a:xfrm>
              <a:off x="-67790" y="3667015"/>
              <a:ext cx="1711748" cy="756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>
                  <a:solidFill>
                    <a:srgbClr val="FFFFFF"/>
                  </a:solidFill>
                  <a:cs typeface="Arial" charset="0"/>
                </a:rPr>
                <a:t>LHCb data</a:t>
              </a:r>
            </a:p>
            <a:p>
              <a:pPr algn="ctr" eaLnBrk="1" hangingPunct="1"/>
              <a:r>
                <a:rPr lang="en-US" sz="1400" b="1">
                  <a:solidFill>
                    <a:srgbClr val="FFFFFF"/>
                  </a:solidFill>
                  <a:cs typeface="Arial" charset="0"/>
                </a:rPr>
                <a:t>(preliminary)</a:t>
              </a:r>
            </a:p>
          </p:txBody>
        </p:sp>
        <p:cxnSp>
          <p:nvCxnSpPr>
            <p:cNvPr id="16" name="Straight Arrow Connector 15"/>
            <p:cNvCxnSpPr>
              <a:cxnSpLocks noChangeShapeType="1"/>
            </p:cNvCxnSpPr>
            <p:nvPr/>
          </p:nvCxnSpPr>
          <p:spPr bwMode="auto">
            <a:xfrm rot="10800000" flipV="1">
              <a:off x="914345" y="4801710"/>
              <a:ext cx="1398734" cy="1065081"/>
            </a:xfrm>
            <a:prstGeom prst="straightConnector1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14" name="TextBox 16"/>
            <p:cNvSpPr txBox="1">
              <a:spLocks noChangeArrowheads="1"/>
            </p:cNvSpPr>
            <p:nvPr/>
          </p:nvSpPr>
          <p:spPr bwMode="auto">
            <a:xfrm>
              <a:off x="1905145" y="4497732"/>
              <a:ext cx="1375010" cy="44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FFFFFF"/>
                  </a:solidFill>
                  <a:cs typeface="Arial" charset="0"/>
                </a:rPr>
                <a:t>Kaon ring</a:t>
              </a:r>
            </a:p>
          </p:txBody>
        </p:sp>
      </p:grpSp>
      <p:grpSp>
        <p:nvGrpSpPr>
          <p:cNvPr id="12293" name="Group 23"/>
          <p:cNvGrpSpPr>
            <a:grpSpLocks/>
          </p:cNvGrpSpPr>
          <p:nvPr/>
        </p:nvGrpSpPr>
        <p:grpSpPr bwMode="auto">
          <a:xfrm>
            <a:off x="519113" y="1590675"/>
            <a:ext cx="3736975" cy="2176463"/>
            <a:chOff x="-100124" y="685800"/>
            <a:chExt cx="4364667" cy="2814638"/>
          </a:xfrm>
        </p:grpSpPr>
        <p:pic>
          <p:nvPicPr>
            <p:cNvPr id="12305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68" t="58319" r="29185" b="14137"/>
            <a:stretch>
              <a:fillRect/>
            </a:stretch>
          </p:blipFill>
          <p:spPr bwMode="auto">
            <a:xfrm>
              <a:off x="0" y="695073"/>
              <a:ext cx="4106940" cy="2805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6" name="TextBox 7"/>
            <p:cNvSpPr txBox="1">
              <a:spLocks noChangeArrowheads="1"/>
            </p:cNvSpPr>
            <p:nvPr/>
          </p:nvSpPr>
          <p:spPr bwMode="auto">
            <a:xfrm>
              <a:off x="3174303" y="685800"/>
              <a:ext cx="1090240" cy="47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FFFFFF"/>
                  </a:solidFill>
                  <a:cs typeface="Arial" charset="0"/>
                </a:rPr>
                <a:t>RICH 1</a:t>
              </a:r>
            </a:p>
          </p:txBody>
        </p:sp>
        <p:sp>
          <p:nvSpPr>
            <p:cNvPr id="12307" name="TextBox 8"/>
            <p:cNvSpPr txBox="1">
              <a:spLocks noChangeArrowheads="1"/>
            </p:cNvSpPr>
            <p:nvPr/>
          </p:nvSpPr>
          <p:spPr bwMode="auto">
            <a:xfrm>
              <a:off x="-100124" y="685800"/>
              <a:ext cx="1470340" cy="669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400" b="1">
                  <a:solidFill>
                    <a:srgbClr val="FFFFFF"/>
                  </a:solidFill>
                  <a:cs typeface="Arial" charset="0"/>
                </a:rPr>
                <a:t>LHCb data</a:t>
              </a:r>
            </a:p>
            <a:p>
              <a:pPr algn="ctr" eaLnBrk="1" hangingPunct="1"/>
              <a:r>
                <a:rPr lang="en-US" sz="1400" b="1">
                  <a:solidFill>
                    <a:srgbClr val="FFFFFF"/>
                  </a:solidFill>
                  <a:cs typeface="Arial" charset="0"/>
                </a:rPr>
                <a:t>(preliminary)</a:t>
              </a:r>
            </a:p>
          </p:txBody>
        </p:sp>
        <p:cxnSp>
          <p:nvCxnSpPr>
            <p:cNvPr id="10" name="Straight Arrow Connector 9"/>
            <p:cNvCxnSpPr>
              <a:cxnSpLocks noChangeShapeType="1"/>
              <a:stCxn id="12309" idx="1"/>
            </p:cNvCxnSpPr>
            <p:nvPr/>
          </p:nvCxnSpPr>
          <p:spPr bwMode="auto">
            <a:xfrm rot="10800000" flipV="1">
              <a:off x="1904211" y="1601430"/>
              <a:ext cx="915950" cy="379802"/>
            </a:xfrm>
            <a:prstGeom prst="straightConnector1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arrow" w="med" len="med"/>
            </a:ln>
            <a:effectLst>
              <a:outerShdw blurRad="635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309" name="TextBox 10"/>
            <p:cNvSpPr txBox="1">
              <a:spLocks noChangeArrowheads="1"/>
            </p:cNvSpPr>
            <p:nvPr/>
          </p:nvSpPr>
          <p:spPr bwMode="auto">
            <a:xfrm>
              <a:off x="2820161" y="1447456"/>
              <a:ext cx="1181093" cy="394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FFFFFF"/>
                  </a:solidFill>
                  <a:cs typeface="Arial" charset="0"/>
                </a:rPr>
                <a:t>Kaon ring</a:t>
              </a:r>
            </a:p>
          </p:txBody>
        </p:sp>
      </p:grpSp>
      <p:grpSp>
        <p:nvGrpSpPr>
          <p:cNvPr id="12294" name="Group 44"/>
          <p:cNvGrpSpPr>
            <a:grpSpLocks/>
          </p:cNvGrpSpPr>
          <p:nvPr/>
        </p:nvGrpSpPr>
        <p:grpSpPr bwMode="auto">
          <a:xfrm>
            <a:off x="4505325" y="3890963"/>
            <a:ext cx="3633788" cy="2462212"/>
            <a:chOff x="642910" y="3624283"/>
            <a:chExt cx="4000500" cy="2733675"/>
          </a:xfrm>
        </p:grpSpPr>
        <p:pic>
          <p:nvPicPr>
            <p:cNvPr id="1230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910" y="3624283"/>
              <a:ext cx="4000500" cy="273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Box 36"/>
            <p:cNvSpPr txBox="1">
              <a:spLocks noChangeArrowheads="1"/>
            </p:cNvSpPr>
            <p:nvPr/>
          </p:nvSpPr>
          <p:spPr bwMode="auto">
            <a:xfrm>
              <a:off x="1308786" y="3934487"/>
              <a:ext cx="1066101" cy="373655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266700" indent="-2667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33CC"/>
                  </a:solidFill>
                  <a:latin typeface="Times New Roman" charset="0"/>
                  <a:cs typeface="Times New Roman" charset="0"/>
                </a:rPr>
                <a:t>with PID</a:t>
              </a:r>
            </a:p>
          </p:txBody>
        </p:sp>
        <p:sp>
          <p:nvSpPr>
            <p:cNvPr id="12303" name="TextBox 37"/>
            <p:cNvSpPr txBox="1">
              <a:spLocks noChangeArrowheads="1"/>
            </p:cNvSpPr>
            <p:nvPr/>
          </p:nvSpPr>
          <p:spPr bwMode="auto">
            <a:xfrm>
              <a:off x="1287814" y="4390981"/>
              <a:ext cx="1279321" cy="417718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marL="266700" indent="-2667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Φ</a:t>
              </a:r>
              <a:r>
                <a:rPr lang="en-US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 </a:t>
              </a:r>
              <a:r>
                <a:rPr lang="en-US">
                  <a:solidFill>
                    <a:srgbClr val="C00000"/>
                  </a:solidFill>
                  <a:latin typeface="Times New Roman" charset="0"/>
                  <a:cs typeface="Times New Roman" charset="0"/>
                  <a:sym typeface="Wingdings" charset="0"/>
                </a:rPr>
                <a:t> KK !</a:t>
              </a:r>
              <a:endParaRPr lang="en-US">
                <a:solidFill>
                  <a:srgbClr val="C00000"/>
                </a:solidFill>
                <a:latin typeface="Times New Roman" charset="0"/>
                <a:cs typeface="Times New Roman" charset="0"/>
              </a:endParaRPr>
            </a:p>
          </p:txBody>
        </p:sp>
        <p:pic>
          <p:nvPicPr>
            <p:cNvPr id="12304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3310" y="4384826"/>
              <a:ext cx="1433512" cy="544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5" name="Group 31"/>
          <p:cNvGrpSpPr>
            <a:grpSpLocks/>
          </p:cNvGrpSpPr>
          <p:nvPr/>
        </p:nvGrpSpPr>
        <p:grpSpPr bwMode="auto">
          <a:xfrm>
            <a:off x="4432300" y="1443038"/>
            <a:ext cx="3773488" cy="2495550"/>
            <a:chOff x="2792" y="909"/>
            <a:chExt cx="2377" cy="1572"/>
          </a:xfrm>
        </p:grpSpPr>
        <p:pic>
          <p:nvPicPr>
            <p:cNvPr id="12297" name="Picture 6" descr="\\cern.ch\dfs\Users\s\sandreas\Documents\LHCb\LHCb talks\LHCC\PhiNoPID_Rec07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2" y="909"/>
              <a:ext cx="2377" cy="15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Box 26"/>
            <p:cNvSpPr txBox="1">
              <a:spLocks noChangeArrowheads="1"/>
            </p:cNvSpPr>
            <p:nvPr/>
          </p:nvSpPr>
          <p:spPr bwMode="auto">
            <a:xfrm>
              <a:off x="3571" y="1544"/>
              <a:ext cx="748" cy="237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marL="266700" indent="-2667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Φ</a:t>
              </a:r>
              <a:r>
                <a:rPr lang="en-US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 </a:t>
              </a:r>
              <a:r>
                <a:rPr lang="en-US">
                  <a:solidFill>
                    <a:srgbClr val="C00000"/>
                  </a:solidFill>
                  <a:latin typeface="Times New Roman" charset="0"/>
                  <a:cs typeface="Times New Roman" charset="0"/>
                  <a:sym typeface="Wingdings" charset="0"/>
                </a:rPr>
                <a:t> KK ?</a:t>
              </a:r>
              <a:endParaRPr lang="en-US">
                <a:solidFill>
                  <a:srgbClr val="C00000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2299" name="TextBox 27"/>
            <p:cNvSpPr txBox="1">
              <a:spLocks noChangeArrowheads="1"/>
            </p:cNvSpPr>
            <p:nvPr/>
          </p:nvSpPr>
          <p:spPr bwMode="auto">
            <a:xfrm>
              <a:off x="4110" y="1902"/>
              <a:ext cx="624" cy="212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66700" indent="-2667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33CC"/>
                  </a:solidFill>
                  <a:latin typeface="Times New Roman" charset="0"/>
                  <a:cs typeface="Times New Roman" charset="0"/>
                </a:rPr>
                <a:t>No PID</a:t>
              </a:r>
            </a:p>
          </p:txBody>
        </p:sp>
        <p:sp>
          <p:nvSpPr>
            <p:cNvPr id="12300" name="Line 29"/>
            <p:cNvSpPr>
              <a:spLocks noChangeShapeType="1"/>
            </p:cNvSpPr>
            <p:nvPr/>
          </p:nvSpPr>
          <p:spPr bwMode="auto">
            <a:xfrm flipH="1" flipV="1">
              <a:off x="3480" y="1362"/>
              <a:ext cx="174" cy="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800" name="Rectangle 9"/>
          <p:cNvSpPr>
            <a:spLocks noChangeArrowheads="1"/>
          </p:cNvSpPr>
          <p:nvPr/>
        </p:nvSpPr>
        <p:spPr bwMode="auto">
          <a:xfrm>
            <a:off x="323850" y="188913"/>
            <a:ext cx="83518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600" b="1" dirty="0" err="1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LHCb</a:t>
            </a: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 RICH already performed well </a:t>
            </a:r>
          </a:p>
          <a:p>
            <a:pPr>
              <a:defRPr/>
            </a:pPr>
            <a:r>
              <a:rPr lang="en-GB" sz="36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with very first (2009) collision data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204703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E39A0A8-2FDE-DF46-BC8D-F4779B806048}" type="datetime1">
              <a:t>10/20/14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 - Abi Soffer Tour October 2014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8395C86-3230-4B44-A6D0-90EC52FA98C3}" type="slidenum">
              <a:rPr lang="en-US">
                <a:latin typeface="Garamond" charset="0"/>
              </a:rPr>
              <a:pPr eaLnBrk="1" hangingPunct="1"/>
              <a:t>41</a:t>
            </a:fld>
            <a:endParaRPr lang="en-US">
              <a:latin typeface="Garamond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3850" y="260350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2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Reconstructed Cherenkov angle </a:t>
            </a:r>
            <a:r>
              <a:rPr lang="en-GB" sz="3200" b="1" dirty="0" err="1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vs</a:t>
            </a:r>
            <a:r>
              <a:rPr lang="en-GB" sz="32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 momentum</a:t>
            </a:r>
          </a:p>
        </p:txBody>
      </p:sp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114425"/>
            <a:ext cx="7388225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018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7C09B6C-9EB5-4B4A-B704-22EAA1343A51}" type="datetime1">
              <a:t>10/20/14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Paula Collins - Abi Soffer Tour October 2014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D0996DB-3102-3148-A9F5-3A8FD4719263}" type="slidenum">
              <a:rPr lang="en-US">
                <a:latin typeface="Garamond" charset="0"/>
              </a:rPr>
              <a:pPr eaLnBrk="1" hangingPunct="1"/>
              <a:t>42</a:t>
            </a:fld>
            <a:endParaRPr lang="en-US">
              <a:latin typeface="Garamond" charset="0"/>
            </a:endParaRP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1171575"/>
            <a:ext cx="6529388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23850" y="260350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3200" b="1" dirty="0">
                <a:solidFill>
                  <a:schemeClr val="tx2"/>
                </a:solidFill>
                <a:latin typeface="+mj-lt"/>
                <a:ea typeface="+mn-ea"/>
                <a:sym typeface="Euclid Symbol" pitchFamily="18" charset="2"/>
              </a:rPr>
              <a:t>A performance plot</a:t>
            </a:r>
          </a:p>
        </p:txBody>
      </p:sp>
    </p:spTree>
    <p:extLst>
      <p:ext uri="{BB962C8B-B14F-4D97-AF65-F5344CB8AC3E}">
        <p14:creationId xmlns:p14="http://schemas.microsoft.com/office/powerpoint/2010/main" val="3890843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magine 14" descr="bd_kk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0" y="4913313"/>
            <a:ext cx="2619375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Immagine 16" descr="bd_pipi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3094038"/>
            <a:ext cx="2679700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243638"/>
            <a:ext cx="2133600" cy="4572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0583E0E-712F-674A-A529-05DDEA8555C6}" type="slidenum">
              <a:rPr lang="en-US">
                <a:latin typeface="Garamond" charset="0"/>
              </a:rPr>
              <a:pPr eaLnBrk="1" hangingPunct="1"/>
              <a:t>43</a:t>
            </a:fld>
            <a:endParaRPr lang="en-US">
              <a:latin typeface="Garamond" charset="0"/>
            </a:endParaRPr>
          </a:p>
        </p:txBody>
      </p:sp>
      <p:grpSp>
        <p:nvGrpSpPr>
          <p:cNvPr id="15365" name="Group 6"/>
          <p:cNvGrpSpPr>
            <a:grpSpLocks/>
          </p:cNvGrpSpPr>
          <p:nvPr/>
        </p:nvGrpSpPr>
        <p:grpSpPr bwMode="auto">
          <a:xfrm>
            <a:off x="6867525" y="6267450"/>
            <a:ext cx="274638" cy="384175"/>
            <a:chOff x="6867525" y="6267450"/>
            <a:chExt cx="274434" cy="383978"/>
          </a:xfrm>
        </p:grpSpPr>
        <p:sp>
          <p:nvSpPr>
            <p:cNvPr id="15390" name="TextBox 7"/>
            <p:cNvSpPr txBox="1">
              <a:spLocks noChangeArrowheads="1"/>
            </p:cNvSpPr>
            <p:nvPr/>
          </p:nvSpPr>
          <p:spPr bwMode="auto">
            <a:xfrm>
              <a:off x="6867525" y="6267450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200"/>
                <a:t>+</a:t>
              </a:r>
            </a:p>
          </p:txBody>
        </p:sp>
        <p:sp>
          <p:nvSpPr>
            <p:cNvPr id="15391" name="TextBox 8"/>
            <p:cNvSpPr txBox="1">
              <a:spLocks noChangeArrowheads="1"/>
            </p:cNvSpPr>
            <p:nvPr/>
          </p:nvSpPr>
          <p:spPr bwMode="auto">
            <a:xfrm>
              <a:off x="6877050" y="6343651"/>
              <a:ext cx="24765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/>
                <a:t>-</a:t>
              </a:r>
            </a:p>
          </p:txBody>
        </p:sp>
      </p:grp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7324725" y="3790950"/>
            <a:ext cx="8032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B</a:t>
            </a:r>
            <a:r>
              <a:rPr lang="en-GB" sz="1600" baseline="30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0</a:t>
            </a:r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→</a:t>
            </a:r>
            <a:r>
              <a:rPr lang="el-G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ππ</a:t>
            </a:r>
            <a:endParaRPr lang="en-GB" sz="160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5367" name="TextBox 11"/>
          <p:cNvSpPr txBox="1">
            <a:spLocks noChangeArrowheads="1"/>
          </p:cNvSpPr>
          <p:nvPr/>
        </p:nvSpPr>
        <p:spPr bwMode="auto">
          <a:xfrm>
            <a:off x="7334250" y="5657850"/>
            <a:ext cx="874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B</a:t>
            </a:r>
            <a:r>
              <a:rPr lang="en-GB" sz="1600" baseline="-25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</a:t>
            </a:r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→KK</a:t>
            </a:r>
          </a:p>
        </p:txBody>
      </p:sp>
      <p:pic>
        <p:nvPicPr>
          <p:cNvPr id="15368" name="Immagine 8" descr="p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4959350"/>
            <a:ext cx="2470150" cy="167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Box 13"/>
          <p:cNvSpPr txBox="1">
            <a:spLocks noChangeArrowheads="1"/>
          </p:cNvSpPr>
          <p:nvPr/>
        </p:nvSpPr>
        <p:spPr bwMode="auto">
          <a:xfrm>
            <a:off x="923925" y="5553075"/>
            <a:ext cx="8572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Λ</a:t>
            </a:r>
            <a:r>
              <a:rPr lang="en-GB" sz="1600" baseline="-25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b</a:t>
            </a:r>
            <a:r>
              <a:rPr lang="el-G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→</a:t>
            </a:r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pK</a:t>
            </a:r>
          </a:p>
        </p:txBody>
      </p:sp>
      <p:pic>
        <p:nvPicPr>
          <p:cNvPr id="15370" name="Immagine 7" descr="ppi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550" y="4905375"/>
            <a:ext cx="2573338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TextBox 15"/>
          <p:cNvSpPr txBox="1">
            <a:spLocks noChangeArrowheads="1"/>
          </p:cNvSpPr>
          <p:nvPr/>
        </p:nvSpPr>
        <p:spPr bwMode="auto">
          <a:xfrm>
            <a:off x="3667125" y="5133975"/>
            <a:ext cx="814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l-G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Λ</a:t>
            </a:r>
            <a:r>
              <a:rPr lang="en-GB" sz="1600" baseline="-25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b</a:t>
            </a:r>
            <a:r>
              <a:rPr lang="el-G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→</a:t>
            </a:r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p</a:t>
            </a:r>
            <a:r>
              <a:rPr lang="el-G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π</a:t>
            </a:r>
            <a:endParaRPr lang="en-GB" sz="160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15372" name="Immagin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954213"/>
            <a:ext cx="3952875" cy="275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TextBox 20"/>
          <p:cNvSpPr txBox="1">
            <a:spLocks noChangeArrowheads="1"/>
          </p:cNvSpPr>
          <p:nvPr/>
        </p:nvSpPr>
        <p:spPr bwMode="auto">
          <a:xfrm>
            <a:off x="295275" y="1547813"/>
            <a:ext cx="5095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33CC"/>
                </a:solidFill>
              </a:rPr>
              <a:t>RICH needed to dig out contributing modes !</a:t>
            </a:r>
          </a:p>
        </p:txBody>
      </p:sp>
      <p:sp>
        <p:nvSpPr>
          <p:cNvPr id="15374" name="TextBox 22"/>
          <p:cNvSpPr txBox="1">
            <a:spLocks noChangeArrowheads="1"/>
          </p:cNvSpPr>
          <p:nvPr/>
        </p:nvSpPr>
        <p:spPr bwMode="auto">
          <a:xfrm>
            <a:off x="4295775" y="2762250"/>
            <a:ext cx="9731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chemeClr val="tx2"/>
                </a:solidFill>
              </a:rPr>
              <a:t>Deploy </a:t>
            </a:r>
          </a:p>
          <a:p>
            <a:pPr eaLnBrk="1" hangingPunct="1"/>
            <a:r>
              <a:rPr lang="en-GB" sz="1600">
                <a:solidFill>
                  <a:schemeClr val="tx2"/>
                </a:solidFill>
              </a:rPr>
              <a:t>RICH to </a:t>
            </a:r>
          </a:p>
          <a:p>
            <a:pPr eaLnBrk="1" hangingPunct="1"/>
            <a:r>
              <a:rPr lang="en-GB" sz="1600">
                <a:solidFill>
                  <a:schemeClr val="tx2"/>
                </a:solidFill>
              </a:rPr>
              <a:t>isolate </a:t>
            </a:r>
          </a:p>
          <a:p>
            <a:pPr eaLnBrk="1" hangingPunct="1"/>
            <a:r>
              <a:rPr lang="en-GB" sz="1600">
                <a:solidFill>
                  <a:schemeClr val="tx2"/>
                </a:solidFill>
              </a:rPr>
              <a:t>each </a:t>
            </a:r>
          </a:p>
          <a:p>
            <a:pPr eaLnBrk="1" hangingPunct="1"/>
            <a:r>
              <a:rPr lang="en-GB" sz="1600">
                <a:solidFill>
                  <a:schemeClr val="tx2"/>
                </a:solidFill>
              </a:rPr>
              <a:t>mode !</a:t>
            </a:r>
          </a:p>
        </p:txBody>
      </p:sp>
      <p:pic>
        <p:nvPicPr>
          <p:cNvPr id="15375" name="Immagine 20" descr="bd_kpi_tot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0" y="1390650"/>
            <a:ext cx="267970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6" name="TextBox 17"/>
          <p:cNvSpPr txBox="1">
            <a:spLocks noChangeArrowheads="1"/>
          </p:cNvSpPr>
          <p:nvPr/>
        </p:nvSpPr>
        <p:spPr bwMode="auto">
          <a:xfrm>
            <a:off x="295275" y="914400"/>
            <a:ext cx="7969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Two-body charmless B decays are central goal of LHCb physics. Significant </a:t>
            </a:r>
          </a:p>
          <a:p>
            <a:pPr eaLnBrk="1" hangingPunct="1"/>
            <a:r>
              <a:rPr lang="en-GB">
                <a:solidFill>
                  <a:srgbClr val="D60093"/>
                </a:solidFill>
              </a:rPr>
              <a:t>contribution of Penguin diagrams provides entry point for New Physics</a:t>
            </a:r>
          </a:p>
        </p:txBody>
      </p:sp>
      <p:sp>
        <p:nvSpPr>
          <p:cNvPr id="15377" name="TextBox 19"/>
          <p:cNvSpPr txBox="1">
            <a:spLocks noChangeArrowheads="1"/>
          </p:cNvSpPr>
          <p:nvPr/>
        </p:nvSpPr>
        <p:spPr bwMode="auto">
          <a:xfrm>
            <a:off x="7334250" y="2181225"/>
            <a:ext cx="879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B</a:t>
            </a:r>
            <a:r>
              <a:rPr lang="en-GB" sz="1600" baseline="30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0</a:t>
            </a:r>
            <a:r>
              <a:rPr lang="en-GB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→K</a:t>
            </a:r>
            <a:r>
              <a:rPr lang="el-GR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π</a:t>
            </a:r>
            <a:endParaRPr lang="en-GB" sz="160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4810125" y="2428875"/>
            <a:ext cx="428625" cy="179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364493">
            <a:off x="5467350" y="3429000"/>
            <a:ext cx="428625" cy="179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Right Arrow 25"/>
          <p:cNvSpPr/>
          <p:nvPr/>
        </p:nvSpPr>
        <p:spPr>
          <a:xfrm rot="2523684">
            <a:off x="5229225" y="4333875"/>
            <a:ext cx="428625" cy="179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Right Arrow 26"/>
          <p:cNvSpPr/>
          <p:nvPr/>
        </p:nvSpPr>
        <p:spPr>
          <a:xfrm rot="3788423">
            <a:off x="4429125" y="4667250"/>
            <a:ext cx="428625" cy="180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Right Arrow 27"/>
          <p:cNvSpPr/>
          <p:nvPr/>
        </p:nvSpPr>
        <p:spPr>
          <a:xfrm rot="7304965">
            <a:off x="1666875" y="4752975"/>
            <a:ext cx="428625" cy="180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14325" y="6000750"/>
            <a:ext cx="304800" cy="390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000375" y="6086475"/>
            <a:ext cx="304800" cy="390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734050" y="5695950"/>
            <a:ext cx="304800" cy="676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8562975" y="5867400"/>
            <a:ext cx="304800" cy="390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87" name="TextBox 34"/>
          <p:cNvSpPr txBox="1">
            <a:spLocks noChangeArrowheads="1"/>
          </p:cNvSpPr>
          <p:nvPr/>
        </p:nvSpPr>
        <p:spPr bwMode="auto">
          <a:xfrm>
            <a:off x="2390775" y="2238375"/>
            <a:ext cx="1568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/>
              <a:t>LHCb preliminary</a:t>
            </a:r>
          </a:p>
        </p:txBody>
      </p:sp>
      <p:sp>
        <p:nvSpPr>
          <p:cNvPr id="15388" name="TextBox 35"/>
          <p:cNvSpPr txBox="1">
            <a:spLocks noChangeArrowheads="1"/>
          </p:cNvSpPr>
          <p:nvPr/>
        </p:nvSpPr>
        <p:spPr bwMode="auto">
          <a:xfrm>
            <a:off x="2324100" y="2743200"/>
            <a:ext cx="1717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>
                <a:solidFill>
                  <a:srgbClr val="FF0000"/>
                </a:solidFill>
              </a:rPr>
              <a:t>Inclusive spectrum,</a:t>
            </a:r>
          </a:p>
          <a:p>
            <a:pPr algn="ctr" eaLnBrk="1" hangingPunct="1"/>
            <a:r>
              <a:rPr lang="el-GR" sz="14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ππ</a:t>
            </a:r>
            <a:r>
              <a:rPr lang="en-GB" sz="1400">
                <a:solidFill>
                  <a:srgbClr val="FF0000"/>
                </a:solidFill>
              </a:rPr>
              <a:t> hypothesis</a:t>
            </a:r>
          </a:p>
        </p:txBody>
      </p:sp>
      <p:sp>
        <p:nvSpPr>
          <p:cNvPr id="34845" name="Rectangle 9"/>
          <p:cNvSpPr>
            <a:spLocks noChangeArrowheads="1"/>
          </p:cNvSpPr>
          <p:nvPr/>
        </p:nvSpPr>
        <p:spPr bwMode="auto">
          <a:xfrm>
            <a:off x="323850" y="188913"/>
            <a:ext cx="83518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600" b="1">
                <a:solidFill>
                  <a:schemeClr val="tx2"/>
                </a:solidFill>
                <a:latin typeface="Garamond" charset="0"/>
                <a:sym typeface="Euclid Symbol" charset="0"/>
              </a:rPr>
              <a:t>LHCb RICH: performance on </a:t>
            </a:r>
            <a:r>
              <a:rPr lang="ja-JP" altLang="en-GB" sz="3600" b="1">
                <a:solidFill>
                  <a:schemeClr val="tx2"/>
                </a:solidFill>
                <a:latin typeface="Garamond" charset="0"/>
                <a:sym typeface="Euclid Symbol" charset="0"/>
              </a:rPr>
              <a:t>‘</a:t>
            </a:r>
            <a:r>
              <a:rPr lang="en-GB" sz="3600" b="1">
                <a:solidFill>
                  <a:schemeClr val="tx2"/>
                </a:solidFill>
                <a:latin typeface="Garamond" charset="0"/>
                <a:sym typeface="Euclid Symbol" charset="0"/>
              </a:rPr>
              <a:t>B→hh</a:t>
            </a:r>
            <a:r>
              <a:rPr lang="ja-JP" altLang="en-GB" sz="3600" b="1">
                <a:solidFill>
                  <a:schemeClr val="tx2"/>
                </a:solidFill>
                <a:latin typeface="Garamond" charset="0"/>
                <a:sym typeface="Euclid Symbol" charset="0"/>
              </a:rPr>
              <a:t>’</a:t>
            </a:r>
            <a:endParaRPr lang="en-GB" sz="3600" b="1">
              <a:solidFill>
                <a:schemeClr val="tx2"/>
              </a:solidFill>
              <a:latin typeface="Garamond" charset="0"/>
              <a:sym typeface="Euclid Symbo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569AE2-A6EC-4F47-88F4-6E888BC095AE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0499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906559"/>
            <a:ext cx="8229600" cy="1139825"/>
          </a:xfrm>
        </p:spPr>
        <p:txBody>
          <a:bodyPr/>
          <a:lstStyle/>
          <a:p>
            <a:r>
              <a:rPr lang="en-US"/>
              <a:t>Focus on VELO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67B9C9-5BBD-0944-A541-F305314B0C80}" type="datetime1">
              <a:t>10/20/14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200063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25" y="746125"/>
            <a:ext cx="3336925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itle 2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aramond" charset="0"/>
              </a:rPr>
              <a:t>VELO: Current Design</a:t>
            </a:r>
          </a:p>
        </p:txBody>
      </p:sp>
      <p:sp>
        <p:nvSpPr>
          <p:cNvPr id="1126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B0B3454-8E0B-5644-BAB0-EAD9E184ED99}" type="datetime1">
              <a:t>10/20/14</a:t>
            </a:fld>
            <a:endParaRPr lang="en-US">
              <a:latin typeface="Garamond" charset="0"/>
            </a:endParaRPr>
          </a:p>
        </p:txBody>
      </p:sp>
      <p:sp>
        <p:nvSpPr>
          <p:cNvPr id="1126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aramond" charset="0"/>
              </a:rPr>
              <a:t>Paula Collins - Abi Soffer Tour October 2014</a:t>
            </a:r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EB7B87A-F467-F440-B1FD-906ACAEE847B}" type="slidenum">
              <a:rPr lang="en-US">
                <a:latin typeface="Garamond" charset="0"/>
              </a:rPr>
              <a:pPr eaLnBrk="1" hangingPunct="1"/>
              <a:t>45</a:t>
            </a:fld>
            <a:endParaRPr lang="en-US">
              <a:latin typeface="Garamond" charset="0"/>
            </a:endParaRPr>
          </a:p>
        </p:txBody>
      </p:sp>
      <p:sp>
        <p:nvSpPr>
          <p:cNvPr id="112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062038"/>
            <a:ext cx="6357938" cy="2057400"/>
          </a:xfrm>
        </p:spPr>
        <p:txBody>
          <a:bodyPr lIns="80165" tIns="40083" rIns="80165" bIns="40083"/>
          <a:lstStyle/>
          <a:p>
            <a:pPr marL="247650" indent="-247650" eaLnBrk="1" hangingPunct="1">
              <a:lnSpc>
                <a:spcPct val="90000"/>
              </a:lnSpc>
              <a:spcBef>
                <a:spcPct val="0"/>
              </a:spcBef>
              <a:buClr>
                <a:srgbClr val="009900"/>
              </a:buClr>
              <a:buFont typeface="Wingdings" charset="0"/>
              <a:buChar char="Ø"/>
            </a:pPr>
            <a:r>
              <a:rPr lang="en-US" sz="1900">
                <a:latin typeface="Arial" charset="0"/>
                <a:cs typeface="Arial" charset="0"/>
              </a:rPr>
              <a:t> 2 retractable detector halves: </a:t>
            </a:r>
          </a:p>
          <a:p>
            <a:pPr marL="647700" lvl="1" indent="-247650" eaLnBrk="1" hangingPunct="1">
              <a:lnSpc>
                <a:spcPct val="90000"/>
              </a:lnSpc>
              <a:spcBef>
                <a:spcPct val="0"/>
              </a:spcBef>
              <a:buClr>
                <a:srgbClr val="009900"/>
              </a:buClr>
              <a:buFont typeface="Wingdings" charset="0"/>
              <a:buChar char="Ø"/>
            </a:pPr>
            <a:r>
              <a:rPr lang="en-US" sz="2000">
                <a:latin typeface="Arial" charset="0"/>
                <a:cs typeface="Arial" charset="0"/>
              </a:rPr>
              <a:t>7 (37) mm from beam when closed (open) </a:t>
            </a:r>
          </a:p>
          <a:p>
            <a:pPr marL="247650" indent="-247650" eaLnBrk="1" hangingPunct="1">
              <a:lnSpc>
                <a:spcPct val="90000"/>
              </a:lnSpc>
              <a:spcBef>
                <a:spcPct val="0"/>
              </a:spcBef>
              <a:buClr>
                <a:srgbClr val="009900"/>
              </a:buClr>
              <a:buFont typeface="Wingdings" charset="0"/>
              <a:buChar char="Ø"/>
            </a:pPr>
            <a:r>
              <a:rPr lang="en-US" sz="1900">
                <a:latin typeface="Arial" charset="0"/>
                <a:cs typeface="Arial" charset="0"/>
              </a:rPr>
              <a:t> 21 stations per half with an R and </a:t>
            </a:r>
            <a:r>
              <a:rPr lang="en-US" sz="1900">
                <a:latin typeface="Arial" charset="0"/>
                <a:cs typeface="Arial" charset="0"/>
                <a:sym typeface="Symbol" charset="0"/>
              </a:rPr>
              <a:t></a:t>
            </a:r>
            <a:r>
              <a:rPr lang="en-US" sz="1900">
                <a:latin typeface="Arial" charset="0"/>
                <a:cs typeface="Arial" charset="0"/>
              </a:rPr>
              <a:t> sensor</a:t>
            </a:r>
          </a:p>
          <a:p>
            <a:pPr marL="247650" indent="-247650" eaLnBrk="1" hangingPunct="1">
              <a:lnSpc>
                <a:spcPct val="90000"/>
              </a:lnSpc>
              <a:spcBef>
                <a:spcPct val="0"/>
              </a:spcBef>
              <a:buClr>
                <a:srgbClr val="009900"/>
              </a:buClr>
              <a:buFont typeface="Wingdings" charset="0"/>
              <a:buChar char="Ø"/>
            </a:pPr>
            <a:r>
              <a:rPr lang="en-US" sz="1900">
                <a:latin typeface="Arial" charset="0"/>
                <a:cs typeface="Arial" charset="0"/>
              </a:rPr>
              <a:t> Operated in secondary vacuum</a:t>
            </a:r>
          </a:p>
          <a:p>
            <a:pPr marL="247650" indent="-247650" eaLnBrk="1" hangingPunct="1">
              <a:lnSpc>
                <a:spcPct val="90000"/>
              </a:lnSpc>
              <a:spcBef>
                <a:spcPct val="0"/>
              </a:spcBef>
              <a:buClr>
                <a:srgbClr val="009900"/>
              </a:buClr>
              <a:buFont typeface="Wingdings" charset="0"/>
              <a:buChar char="Ø"/>
            </a:pPr>
            <a:r>
              <a:rPr lang="en-US" sz="1900">
                <a:latin typeface="Arial" charset="0"/>
                <a:cs typeface="Arial" charset="0"/>
              </a:rPr>
              <a:t> 300</a:t>
            </a:r>
            <a:r>
              <a:rPr lang="el-GR" sz="1900">
                <a:latin typeface="Arial" charset="0"/>
                <a:cs typeface="Arial" charset="0"/>
              </a:rPr>
              <a:t>μ</a:t>
            </a:r>
            <a:r>
              <a:rPr lang="en-US" sz="1900">
                <a:latin typeface="Arial" charset="0"/>
                <a:cs typeface="Arial" charset="0"/>
              </a:rPr>
              <a:t>m Al foil separates detector from beam vacuum</a:t>
            </a:r>
          </a:p>
          <a:p>
            <a:pPr marL="247650" indent="-247650" eaLnBrk="1" hangingPunct="1">
              <a:lnSpc>
                <a:spcPct val="90000"/>
              </a:lnSpc>
              <a:spcBef>
                <a:spcPct val="0"/>
              </a:spcBef>
              <a:buClr>
                <a:srgbClr val="009900"/>
              </a:buClr>
              <a:buFont typeface="Wingdings" charset="0"/>
              <a:buChar char="Ø"/>
            </a:pPr>
            <a:r>
              <a:rPr lang="en-US" sz="1900">
                <a:latin typeface="Arial" charset="0"/>
                <a:cs typeface="Arial" charset="0"/>
              </a:rPr>
              <a:t> Bi-phase CO</a:t>
            </a:r>
            <a:r>
              <a:rPr lang="en-US" sz="1900" baseline="-25000">
                <a:latin typeface="Arial" charset="0"/>
                <a:cs typeface="Arial" charset="0"/>
              </a:rPr>
              <a:t>2</a:t>
            </a:r>
            <a:r>
              <a:rPr lang="en-US" sz="1900">
                <a:latin typeface="Arial" charset="0"/>
                <a:cs typeface="Arial" charset="0"/>
              </a:rPr>
              <a:t> cooling system</a:t>
            </a:r>
          </a:p>
        </p:txBody>
      </p:sp>
      <p:sp>
        <p:nvSpPr>
          <p:cNvPr id="37" name="Slide Number Placeholder 3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F245FA7-D830-E947-92A1-A830C85DA285}" type="slidenum">
              <a:rPr lang="en-US" sz="1200">
                <a:latin typeface="Garamond" charset="0"/>
              </a:rPr>
              <a:pPr algn="r" eaLnBrk="1" hangingPunct="1"/>
              <a:t>45</a:t>
            </a:fld>
            <a:endParaRPr lang="en-US" sz="1200">
              <a:latin typeface="Garamond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19945846">
            <a:off x="874713" y="3698875"/>
            <a:ext cx="2840037" cy="1079500"/>
          </a:xfrm>
          <a:prstGeom prst="round2SameRect">
            <a:avLst>
              <a:gd name="adj1" fmla="val 16667"/>
              <a:gd name="adj2" fmla="val 30016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ound Same Side Corner Rectangle 11"/>
          <p:cNvSpPr/>
          <p:nvPr/>
        </p:nvSpPr>
        <p:spPr>
          <a:xfrm rot="19589258">
            <a:off x="1520825" y="3994150"/>
            <a:ext cx="3089275" cy="595313"/>
          </a:xfrm>
          <a:prstGeom prst="round2SameRect">
            <a:avLst>
              <a:gd name="adj1" fmla="val 49011"/>
              <a:gd name="adj2" fmla="val 30016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3" name="Picture 55" descr="detect_light3_noLogo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FFD"/>
              </a:clrFrom>
              <a:clrTo>
                <a:srgbClr val="FD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2447" y="3008497"/>
            <a:ext cx="4563172" cy="3492337"/>
          </a:xfrm>
          <a:prstGeom prst="flowChartDocument">
            <a:avLst/>
          </a:prstGeom>
          <a:noFill/>
          <a:ln>
            <a:noFill/>
          </a:ln>
        </p:spPr>
      </p:pic>
      <p:sp>
        <p:nvSpPr>
          <p:cNvPr id="11276" name="Line 11"/>
          <p:cNvSpPr>
            <a:spLocks noChangeShapeType="1"/>
          </p:cNvSpPr>
          <p:nvPr/>
        </p:nvSpPr>
        <p:spPr bwMode="auto">
          <a:xfrm flipH="1">
            <a:off x="4500563" y="3306763"/>
            <a:ext cx="571500" cy="714375"/>
          </a:xfrm>
          <a:prstGeom prst="line">
            <a:avLst/>
          </a:prstGeom>
          <a:noFill/>
          <a:ln w="31750">
            <a:solidFill>
              <a:srgbClr val="0099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1277" name="Text Box 16"/>
          <p:cNvSpPr txBox="1">
            <a:spLocks noChangeArrowheads="1"/>
          </p:cNvSpPr>
          <p:nvPr/>
        </p:nvSpPr>
        <p:spPr bwMode="auto">
          <a:xfrm>
            <a:off x="3952875" y="5867400"/>
            <a:ext cx="1108075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900">
                <a:solidFill>
                  <a:srgbClr val="009900"/>
                </a:solidFill>
                <a:latin typeface="Calibri" charset="0"/>
                <a:cs typeface="Arial" charset="0"/>
              </a:rPr>
              <a:t>RF foil</a:t>
            </a:r>
          </a:p>
        </p:txBody>
      </p:sp>
      <p:sp>
        <p:nvSpPr>
          <p:cNvPr id="11278" name="Line 18"/>
          <p:cNvSpPr>
            <a:spLocks noChangeShapeType="1"/>
          </p:cNvSpPr>
          <p:nvPr/>
        </p:nvSpPr>
        <p:spPr bwMode="auto">
          <a:xfrm flipH="1" flipV="1">
            <a:off x="3365500" y="5729288"/>
            <a:ext cx="587375" cy="276225"/>
          </a:xfrm>
          <a:prstGeom prst="line">
            <a:avLst/>
          </a:prstGeom>
          <a:noFill/>
          <a:ln w="31750">
            <a:solidFill>
              <a:srgbClr val="0099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1279" name="Text Box 19"/>
          <p:cNvSpPr txBox="1">
            <a:spLocks noChangeArrowheads="1"/>
          </p:cNvSpPr>
          <p:nvPr/>
        </p:nvSpPr>
        <p:spPr bwMode="auto">
          <a:xfrm>
            <a:off x="4929188" y="2949575"/>
            <a:ext cx="171450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900">
                <a:solidFill>
                  <a:srgbClr val="009900"/>
                </a:solidFill>
                <a:latin typeface="Calibri" charset="0"/>
                <a:cs typeface="Arial" charset="0"/>
              </a:rPr>
              <a:t>21 +2 modules</a:t>
            </a:r>
          </a:p>
        </p:txBody>
      </p:sp>
      <p:sp>
        <p:nvSpPr>
          <p:cNvPr id="11280" name="Line 23"/>
          <p:cNvSpPr>
            <a:spLocks noChangeShapeType="1"/>
          </p:cNvSpPr>
          <p:nvPr/>
        </p:nvSpPr>
        <p:spPr bwMode="auto">
          <a:xfrm>
            <a:off x="3879850" y="3190875"/>
            <a:ext cx="130175" cy="206375"/>
          </a:xfrm>
          <a:prstGeom prst="line">
            <a:avLst/>
          </a:prstGeom>
          <a:noFill/>
          <a:ln w="31750">
            <a:solidFill>
              <a:srgbClr val="0099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1281" name="Text Box 24"/>
          <p:cNvSpPr txBox="1">
            <a:spLocks noChangeArrowheads="1"/>
          </p:cNvSpPr>
          <p:nvPr/>
        </p:nvSpPr>
        <p:spPr bwMode="auto">
          <a:xfrm>
            <a:off x="3487738" y="2844800"/>
            <a:ext cx="110807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65" tIns="40083" rIns="80165" bIns="4008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009900"/>
                </a:solidFill>
                <a:latin typeface="Calibri" charset="0"/>
                <a:cs typeface="Arial" charset="0"/>
              </a:rPr>
              <a:t>Base</a:t>
            </a:r>
          </a:p>
        </p:txBody>
      </p:sp>
      <p:sp>
        <p:nvSpPr>
          <p:cNvPr id="11282" name="Text Box 5"/>
          <p:cNvSpPr txBox="1">
            <a:spLocks noChangeArrowheads="1"/>
          </p:cNvSpPr>
          <p:nvPr/>
        </p:nvSpPr>
        <p:spPr bwMode="auto">
          <a:xfrm>
            <a:off x="214313" y="3286125"/>
            <a:ext cx="1239837" cy="708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CH" sz="2000">
                <a:solidFill>
                  <a:srgbClr val="009900"/>
                </a:solidFill>
                <a:latin typeface="Calibri" charset="0"/>
                <a:cs typeface="Arial" charset="0"/>
              </a:rPr>
              <a:t>Kapton cables</a:t>
            </a:r>
            <a:endParaRPr lang="en-US" sz="2000">
              <a:solidFill>
                <a:srgbClr val="009900"/>
              </a:solidFill>
              <a:latin typeface="Calibri" charset="0"/>
              <a:cs typeface="Arial" charset="0"/>
            </a:endParaRPr>
          </a:p>
        </p:txBody>
      </p:sp>
      <p:sp>
        <p:nvSpPr>
          <p:cNvPr id="11283" name="Line 6"/>
          <p:cNvSpPr>
            <a:spLocks noChangeShapeType="1"/>
          </p:cNvSpPr>
          <p:nvPr/>
        </p:nvSpPr>
        <p:spPr bwMode="auto">
          <a:xfrm>
            <a:off x="1295400" y="3808413"/>
            <a:ext cx="428625" cy="28575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4" name="Line 17"/>
          <p:cNvSpPr>
            <a:spLocks noChangeShapeType="1"/>
          </p:cNvSpPr>
          <p:nvPr/>
        </p:nvSpPr>
        <p:spPr bwMode="auto">
          <a:xfrm flipH="1" flipV="1">
            <a:off x="1643063" y="3306763"/>
            <a:ext cx="428625" cy="500062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5" name="Text Box 18"/>
          <p:cNvSpPr txBox="1">
            <a:spLocks noChangeArrowheads="1"/>
          </p:cNvSpPr>
          <p:nvPr/>
        </p:nvSpPr>
        <p:spPr bwMode="auto">
          <a:xfrm>
            <a:off x="857250" y="2949575"/>
            <a:ext cx="1946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9900"/>
                </a:solidFill>
                <a:latin typeface="Calibri" charset="0"/>
                <a:cs typeface="Arial" charset="0"/>
              </a:rPr>
              <a:t>Cooling manifold</a:t>
            </a:r>
          </a:p>
        </p:txBody>
      </p:sp>
      <p:sp>
        <p:nvSpPr>
          <p:cNvPr id="25630" name="Slide Number Placeholder 40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6E1DA9E-CCD8-574B-AB2F-AEC71EEE0233}" type="slidenum">
              <a:rPr lang="en-GB" sz="1200">
                <a:solidFill>
                  <a:srgbClr val="00B050"/>
                </a:solidFill>
              </a:rPr>
              <a:pPr algn="r" eaLnBrk="1" hangingPunct="1"/>
              <a:t>45</a:t>
            </a:fld>
            <a:endParaRPr lang="en-GB" sz="1200">
              <a:solidFill>
                <a:srgbClr val="00B050"/>
              </a:solidFill>
            </a:endParaRPr>
          </a:p>
        </p:txBody>
      </p:sp>
      <p:pic>
        <p:nvPicPr>
          <p:cNvPr id="11287" name="Picture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581525"/>
            <a:ext cx="349726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8" name="Line 18"/>
          <p:cNvSpPr>
            <a:spLocks noChangeShapeType="1"/>
          </p:cNvSpPr>
          <p:nvPr/>
        </p:nvSpPr>
        <p:spPr bwMode="auto">
          <a:xfrm flipV="1">
            <a:off x="4672013" y="5684838"/>
            <a:ext cx="2097087" cy="347662"/>
          </a:xfrm>
          <a:prstGeom prst="line">
            <a:avLst/>
          </a:prstGeom>
          <a:noFill/>
          <a:ln w="31750">
            <a:solidFill>
              <a:srgbClr val="0099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2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aramond" charset="0"/>
              </a:rPr>
              <a:t>VELO sensors</a:t>
            </a:r>
          </a:p>
        </p:txBody>
      </p:sp>
      <p:sp>
        <p:nvSpPr>
          <p:cNvPr id="1229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A93CDE0-EEC3-6F42-A114-CBA57E80B1B4}" type="datetime1">
              <a:t>10/20/14</a:t>
            </a:fld>
            <a:endParaRPr lang="en-US">
              <a:latin typeface="Garamond" charset="0"/>
            </a:endParaRPr>
          </a:p>
        </p:txBody>
      </p:sp>
      <p:sp>
        <p:nvSpPr>
          <p:cNvPr id="1229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aramond" charset="0"/>
              </a:rPr>
              <a:t>Paula Collins - Abi Soffer Tour October 2014</a:t>
            </a:r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E01BB26-3C87-2246-A4DE-B242E164CE60}" type="slidenum">
              <a:rPr lang="en-US">
                <a:latin typeface="Garamond" charset="0"/>
              </a:rPr>
              <a:pPr eaLnBrk="1" hangingPunct="1"/>
              <a:t>46</a:t>
            </a:fld>
            <a:endParaRPr lang="en-US">
              <a:latin typeface="Garamond" charset="0"/>
            </a:endParaRPr>
          </a:p>
        </p:txBody>
      </p:sp>
      <p:pic>
        <p:nvPicPr>
          <p:cNvPr id="12294" name="Picture 25" descr="whitedetecto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1385888"/>
            <a:ext cx="3101975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Slide Number Placeholder 3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668B823A-671A-A548-A4E6-2CBD04E22B7A}" type="slidenum">
              <a:rPr lang="en-US" sz="1200">
                <a:latin typeface="Garamond" charset="0"/>
              </a:rPr>
              <a:pPr algn="r" eaLnBrk="1" hangingPunct="1"/>
              <a:t>46</a:t>
            </a:fld>
            <a:endParaRPr lang="en-US" sz="1200">
              <a:latin typeface="Garamond" charset="0"/>
            </a:endParaRPr>
          </a:p>
        </p:txBody>
      </p:sp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0" y="4429125"/>
            <a:ext cx="17129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z-Cyrl-AZ" sz="1400">
                <a:solidFill>
                  <a:srgbClr val="009900"/>
                </a:solidFill>
                <a:cs typeface="Arial" charset="0"/>
              </a:rPr>
              <a:t>Ф</a:t>
            </a:r>
            <a:r>
              <a:rPr lang="en-US" sz="1400">
                <a:solidFill>
                  <a:srgbClr val="009900"/>
                </a:solidFill>
                <a:cs typeface="Arial" charset="0"/>
              </a:rPr>
              <a:t> measuring sensors:</a:t>
            </a:r>
          </a:p>
          <a:p>
            <a:pPr>
              <a:buClr>
                <a:srgbClr val="009900"/>
              </a:buClr>
              <a:buFont typeface="Wingdings" charset="0"/>
              <a:buChar char="Ø"/>
            </a:pPr>
            <a:r>
              <a:rPr lang="en-US" sz="1400">
                <a:cs typeface="Arial" charset="0"/>
              </a:rPr>
              <a:t>2 regions</a:t>
            </a:r>
          </a:p>
          <a:p>
            <a:pPr>
              <a:buClr>
                <a:srgbClr val="009900"/>
              </a:buClr>
              <a:buFont typeface="Wingdings" charset="0"/>
              <a:buChar char="Ø"/>
            </a:pPr>
            <a:r>
              <a:rPr lang="en-US" sz="1400">
                <a:cs typeface="Arial" charset="0"/>
              </a:rPr>
              <a:t>Short/long strips</a:t>
            </a:r>
          </a:p>
          <a:p>
            <a:pPr>
              <a:buClr>
                <a:srgbClr val="009900"/>
              </a:buClr>
              <a:buFont typeface="Wingdings" charset="0"/>
              <a:buChar char="Ø"/>
            </a:pPr>
            <a:r>
              <a:rPr lang="en-US" sz="1400">
                <a:cs typeface="Arial" charset="0"/>
              </a:rPr>
              <a:t>Pitch=36-97</a:t>
            </a:r>
            <a:r>
              <a:rPr lang="el-GR" sz="1400">
                <a:cs typeface="Arial" charset="0"/>
              </a:rPr>
              <a:t>μ</a:t>
            </a:r>
            <a:r>
              <a:rPr lang="en-US" sz="1400">
                <a:cs typeface="Arial" charset="0"/>
              </a:rPr>
              <a:t>m</a:t>
            </a:r>
          </a:p>
          <a:p>
            <a:pPr>
              <a:buClr>
                <a:srgbClr val="009900"/>
              </a:buClr>
              <a:buFont typeface="Wingdings" charset="0"/>
              <a:buChar char="Ø"/>
            </a:pPr>
            <a:r>
              <a:rPr lang="en-US" sz="1400">
                <a:cs typeface="Arial" charset="0"/>
              </a:rPr>
              <a:t>Stereo angle.</a:t>
            </a:r>
          </a:p>
        </p:txBody>
      </p:sp>
      <p:sp>
        <p:nvSpPr>
          <p:cNvPr id="28682" name="Slide Number Placeholder 11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7F9F324-59F3-744E-92B3-6F2C2921D4B2}" type="slidenum">
              <a:rPr lang="en-GB" sz="1200">
                <a:solidFill>
                  <a:srgbClr val="00B050"/>
                </a:solidFill>
              </a:rPr>
              <a:pPr algn="r" eaLnBrk="1" hangingPunct="1"/>
              <a:t>46</a:t>
            </a:fld>
            <a:endParaRPr lang="en-GB" sz="1200">
              <a:solidFill>
                <a:srgbClr val="00B050"/>
              </a:solidFill>
            </a:endParaRPr>
          </a:p>
        </p:txBody>
      </p:sp>
      <p:sp>
        <p:nvSpPr>
          <p:cNvPr id="12298" name="TextBox 16"/>
          <p:cNvSpPr txBox="1">
            <a:spLocks noChangeArrowheads="1"/>
          </p:cNvSpPr>
          <p:nvPr/>
        </p:nvSpPr>
        <p:spPr bwMode="auto">
          <a:xfrm>
            <a:off x="200025" y="1209675"/>
            <a:ext cx="1309688" cy="749300"/>
          </a:xfrm>
          <a:prstGeom prst="rect">
            <a:avLst/>
          </a:prstGeom>
          <a:solidFill>
            <a:srgbClr val="CCFFCC"/>
          </a:solidFill>
          <a:ln w="19050">
            <a:solidFill>
              <a:srgbClr val="0099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>
                <a:solidFill>
                  <a:srgbClr val="009900"/>
                </a:solidFill>
                <a:cs typeface="Arial" charset="0"/>
              </a:rPr>
              <a:t>silicon edge just 7 mm from beam!</a:t>
            </a:r>
          </a:p>
        </p:txBody>
      </p:sp>
      <p:sp>
        <p:nvSpPr>
          <p:cNvPr id="12299" name="Rectangle 6"/>
          <p:cNvSpPr>
            <a:spLocks noChangeArrowheads="1"/>
          </p:cNvSpPr>
          <p:nvPr/>
        </p:nvSpPr>
        <p:spPr bwMode="auto">
          <a:xfrm>
            <a:off x="1695450" y="4546600"/>
            <a:ext cx="24288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>
                <a:solidFill>
                  <a:srgbClr val="009900"/>
                </a:solidFill>
                <a:cs typeface="Arial" charset="0"/>
              </a:rPr>
              <a:t>R measuring sensors:</a:t>
            </a:r>
          </a:p>
          <a:p>
            <a:pPr>
              <a:buClr>
                <a:srgbClr val="009900"/>
              </a:buClr>
              <a:buFont typeface="Wingdings" charset="0"/>
              <a:buChar char="Ø"/>
            </a:pPr>
            <a:r>
              <a:rPr lang="en-US" sz="1400">
                <a:cs typeface="Arial" charset="0"/>
              </a:rPr>
              <a:t>45</a:t>
            </a:r>
            <a:r>
              <a:rPr lang="en-US" sz="1400" baseline="58000">
                <a:cs typeface="Arial" charset="0"/>
              </a:rPr>
              <a:t>o</a:t>
            </a:r>
            <a:r>
              <a:rPr lang="en-US" sz="1400">
                <a:cs typeface="Arial" charset="0"/>
              </a:rPr>
              <a:t> quadrants</a:t>
            </a:r>
          </a:p>
          <a:p>
            <a:pPr>
              <a:buClr>
                <a:srgbClr val="009900"/>
              </a:buClr>
              <a:buFont typeface="Wingdings" charset="0"/>
              <a:buChar char="Ø"/>
            </a:pPr>
            <a:r>
              <a:rPr lang="en-US" sz="1400">
                <a:cs typeface="Arial" charset="0"/>
              </a:rPr>
              <a:t>Pitch=40-102</a:t>
            </a:r>
            <a:r>
              <a:rPr lang="el-GR" sz="1400">
                <a:cs typeface="Arial" charset="0"/>
              </a:rPr>
              <a:t>μ</a:t>
            </a:r>
            <a:r>
              <a:rPr lang="en-US" sz="1400">
                <a:cs typeface="Arial" charset="0"/>
              </a:rPr>
              <a:t>m</a:t>
            </a:r>
          </a:p>
        </p:txBody>
      </p:sp>
      <p:cxnSp>
        <p:nvCxnSpPr>
          <p:cNvPr id="12300" name="Straight Arrow Connector 18"/>
          <p:cNvCxnSpPr>
            <a:cxnSpLocks noChangeShapeType="1"/>
          </p:cNvCxnSpPr>
          <p:nvPr/>
        </p:nvCxnSpPr>
        <p:spPr bwMode="auto">
          <a:xfrm>
            <a:off x="900113" y="1989138"/>
            <a:ext cx="719137" cy="719137"/>
          </a:xfrm>
          <a:prstGeom prst="straightConnector1">
            <a:avLst/>
          </a:prstGeom>
          <a:noFill/>
          <a:ln w="19050">
            <a:solidFill>
              <a:srgbClr val="00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17"/>
          <p:cNvCxnSpPr/>
          <p:nvPr/>
        </p:nvCxnSpPr>
        <p:spPr>
          <a:xfrm rot="5400000" flipH="1" flipV="1">
            <a:off x="1888332" y="1815306"/>
            <a:ext cx="785812" cy="7143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130425" y="2863850"/>
            <a:ext cx="100012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H="1">
            <a:off x="2015332" y="3134518"/>
            <a:ext cx="857250" cy="7858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4" name="TextBox 27"/>
          <p:cNvSpPr txBox="1">
            <a:spLocks noChangeArrowheads="1"/>
          </p:cNvSpPr>
          <p:nvPr/>
        </p:nvSpPr>
        <p:spPr bwMode="auto">
          <a:xfrm>
            <a:off x="1804988" y="1671638"/>
            <a:ext cx="547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cs typeface="Arial" charset="0"/>
              </a:rPr>
              <a:t>512</a:t>
            </a:r>
          </a:p>
          <a:p>
            <a:pPr eaLnBrk="1" hangingPunct="1"/>
            <a:r>
              <a:rPr lang="en-US" sz="1200">
                <a:cs typeface="Arial" charset="0"/>
              </a:rPr>
              <a:t>strips</a:t>
            </a:r>
          </a:p>
        </p:txBody>
      </p:sp>
      <p:sp>
        <p:nvSpPr>
          <p:cNvPr id="12305" name="TextBox 28"/>
          <p:cNvSpPr txBox="1">
            <a:spLocks noChangeArrowheads="1"/>
          </p:cNvSpPr>
          <p:nvPr/>
        </p:nvSpPr>
        <p:spPr bwMode="auto">
          <a:xfrm>
            <a:off x="2316163" y="2081213"/>
            <a:ext cx="547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cs typeface="Arial" charset="0"/>
              </a:rPr>
              <a:t>512</a:t>
            </a:r>
          </a:p>
          <a:p>
            <a:pPr eaLnBrk="1" hangingPunct="1"/>
            <a:r>
              <a:rPr lang="en-US" sz="1200">
                <a:cs typeface="Arial" charset="0"/>
              </a:rPr>
              <a:t>strips</a:t>
            </a:r>
          </a:p>
        </p:txBody>
      </p:sp>
      <p:sp>
        <p:nvSpPr>
          <p:cNvPr id="12306" name="TextBox 29"/>
          <p:cNvSpPr txBox="1">
            <a:spLocks noChangeArrowheads="1"/>
          </p:cNvSpPr>
          <p:nvPr/>
        </p:nvSpPr>
        <p:spPr bwMode="auto">
          <a:xfrm>
            <a:off x="2433638" y="2863850"/>
            <a:ext cx="547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cs typeface="Arial" charset="0"/>
              </a:rPr>
              <a:t>512</a:t>
            </a:r>
          </a:p>
          <a:p>
            <a:pPr eaLnBrk="1" hangingPunct="1"/>
            <a:r>
              <a:rPr lang="en-US" sz="1200">
                <a:cs typeface="Arial" charset="0"/>
              </a:rPr>
              <a:t>strips</a:t>
            </a:r>
          </a:p>
        </p:txBody>
      </p:sp>
      <p:sp>
        <p:nvSpPr>
          <p:cNvPr id="12307" name="TextBox 30"/>
          <p:cNvSpPr txBox="1">
            <a:spLocks noChangeArrowheads="1"/>
          </p:cNvSpPr>
          <p:nvPr/>
        </p:nvSpPr>
        <p:spPr bwMode="auto">
          <a:xfrm>
            <a:off x="1816100" y="3295650"/>
            <a:ext cx="547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cs typeface="Arial" charset="0"/>
              </a:rPr>
              <a:t>512</a:t>
            </a:r>
          </a:p>
          <a:p>
            <a:pPr eaLnBrk="1" hangingPunct="1"/>
            <a:r>
              <a:rPr lang="en-US" sz="1200">
                <a:cs typeface="Arial" charset="0"/>
              </a:rPr>
              <a:t>strips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11253" y="2598733"/>
            <a:ext cx="461665" cy="573233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>
              <a:defRPr/>
            </a:pPr>
            <a:r>
              <a:rPr lang="en-US" sz="900" dirty="0">
                <a:ea typeface="+mn-ea"/>
              </a:rPr>
              <a:t>683 inner</a:t>
            </a:r>
          </a:p>
          <a:p>
            <a:pPr algn="ctr">
              <a:defRPr/>
            </a:pPr>
            <a:r>
              <a:rPr lang="en-US" sz="900" dirty="0">
                <a:ea typeface="+mn-ea"/>
              </a:rPr>
              <a:t>strips</a:t>
            </a:r>
            <a:endParaRPr lang="en-US" sz="1000" dirty="0">
              <a:ea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7199" y="2386007"/>
            <a:ext cx="553997" cy="824906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/>
          <a:p>
            <a:pPr algn="ctr">
              <a:defRPr/>
            </a:pPr>
            <a:r>
              <a:rPr lang="en-US" sz="1200" dirty="0">
                <a:ea typeface="+mn-ea"/>
              </a:rPr>
              <a:t>1385 outer</a:t>
            </a:r>
          </a:p>
          <a:p>
            <a:pPr algn="ctr">
              <a:defRPr/>
            </a:pPr>
            <a:r>
              <a:rPr lang="en-US" sz="1200" dirty="0">
                <a:ea typeface="+mn-ea"/>
              </a:rPr>
              <a:t>strips</a:t>
            </a:r>
          </a:p>
        </p:txBody>
      </p:sp>
      <p:sp>
        <p:nvSpPr>
          <p:cNvPr id="12310" name="Content Placeholder 14"/>
          <p:cNvSpPr txBox="1">
            <a:spLocks/>
          </p:cNvSpPr>
          <p:nvPr/>
        </p:nvSpPr>
        <p:spPr bwMode="auto">
          <a:xfrm>
            <a:off x="3344863" y="1357313"/>
            <a:ext cx="628650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>
                <a:cs typeface="Arial" charset="0"/>
              </a:rPr>
              <a:t>300 </a:t>
            </a:r>
            <a:r>
              <a:rPr lang="en-US">
                <a:latin typeface="Symbol" charset="0"/>
                <a:cs typeface="Arial" charset="0"/>
              </a:rPr>
              <a:t>m</a:t>
            </a:r>
            <a:r>
              <a:rPr lang="en-US">
                <a:cs typeface="Arial" charset="0"/>
              </a:rPr>
              <a:t>m n in n strip sensors (Micron Semiconductor)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>
                <a:cs typeface="Arial" charset="0"/>
              </a:rPr>
              <a:t>Double metal layer for signal routing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en-US" sz="1500">
              <a:cs typeface="Arial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endParaRPr lang="en-US" sz="1500">
              <a:cs typeface="Arial" charset="0"/>
            </a:endParaRPr>
          </a:p>
        </p:txBody>
      </p:sp>
      <p:pic>
        <p:nvPicPr>
          <p:cNvPr id="12311" name="Picture 5" descr="testforwer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3" y="2160588"/>
            <a:ext cx="5519737" cy="379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038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Silicon very popular in HEP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0EE608-2849-164D-861D-31C4AB00A4BF}" type="datetime1">
              <a:t>10/20/14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4300"/>
            <a:ext cx="9144000" cy="458487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22971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4ED50-9C41-FB4D-881B-251D141D0FDC}" type="slidenum">
              <a:rPr lang="en-US"/>
              <a:pPr>
                <a:defRPr/>
              </a:pPr>
              <a:t>48</a:t>
            </a:fld>
            <a:endParaRPr lang="en-US"/>
          </a:p>
        </p:txBody>
      </p:sp>
      <p:pic>
        <p:nvPicPr>
          <p:cNvPr id="35842" name="Picture 2" descr="cms sil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1676400"/>
            <a:ext cx="7010400" cy="544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5867400" y="3581400"/>
            <a:ext cx="2909888" cy="2879725"/>
            <a:chOff x="3696" y="2256"/>
            <a:chExt cx="1833" cy="1814"/>
          </a:xfrm>
        </p:grpSpPr>
        <p:pic>
          <p:nvPicPr>
            <p:cNvPr id="35857" name="Picture 4" descr="is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2379"/>
              <a:ext cx="1584" cy="1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7189" name="Rectangle 5"/>
            <p:cNvSpPr>
              <a:spLocks noChangeArrowheads="1"/>
            </p:cNvSpPr>
            <p:nvPr/>
          </p:nvSpPr>
          <p:spPr bwMode="auto">
            <a:xfrm>
              <a:off x="3696" y="2256"/>
              <a:ext cx="144" cy="17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9933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77190" name="Rectangle 6"/>
            <p:cNvSpPr>
              <a:spLocks noChangeArrowheads="1"/>
            </p:cNvSpPr>
            <p:nvPr/>
          </p:nvSpPr>
          <p:spPr bwMode="auto">
            <a:xfrm>
              <a:off x="3792" y="2304"/>
              <a:ext cx="1680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9933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77191" name="Rectangle 7"/>
            <p:cNvSpPr>
              <a:spLocks noChangeArrowheads="1"/>
            </p:cNvSpPr>
            <p:nvPr/>
          </p:nvSpPr>
          <p:spPr bwMode="auto">
            <a:xfrm>
              <a:off x="3801" y="3878"/>
              <a:ext cx="1728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9933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4771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smtClean="0">
                <a:cs typeface="+mj-cs"/>
              </a:rPr>
              <a:t>Large Systems</a:t>
            </a:r>
          </a:p>
        </p:txBody>
      </p:sp>
      <p:pic>
        <p:nvPicPr>
          <p:cNvPr id="35845" name="Picture 9" descr="delphi199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914400"/>
            <a:ext cx="68580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0" descr="delphi199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762000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11" descr="delphi199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202"/>
          <a:stretch>
            <a:fillRect/>
          </a:stretch>
        </p:blipFill>
        <p:spPr bwMode="auto">
          <a:xfrm>
            <a:off x="6629400" y="1905000"/>
            <a:ext cx="1981200" cy="127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7196" name="Text Box 12"/>
          <p:cNvSpPr txBox="1">
            <a:spLocks noChangeArrowheads="1"/>
          </p:cNvSpPr>
          <p:nvPr/>
        </p:nvSpPr>
        <p:spPr bwMode="auto">
          <a:xfrm>
            <a:off x="1676400" y="1676400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  <a:cs typeface="+mn-cs"/>
              </a:rPr>
              <a:t>DELPHI 1990</a:t>
            </a:r>
          </a:p>
        </p:txBody>
      </p:sp>
      <p:sp>
        <p:nvSpPr>
          <p:cNvPr id="477197" name="Text Box 13"/>
          <p:cNvSpPr txBox="1">
            <a:spLocks noChangeArrowheads="1"/>
          </p:cNvSpPr>
          <p:nvPr/>
        </p:nvSpPr>
        <p:spPr bwMode="auto">
          <a:xfrm>
            <a:off x="4114800" y="2362200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  <a:cs typeface="+mn-cs"/>
              </a:rPr>
              <a:t>DELPHI 1994</a:t>
            </a:r>
          </a:p>
        </p:txBody>
      </p:sp>
      <p:sp>
        <p:nvSpPr>
          <p:cNvPr id="477198" name="Text Box 14"/>
          <p:cNvSpPr txBox="1">
            <a:spLocks noChangeArrowheads="1"/>
          </p:cNvSpPr>
          <p:nvPr/>
        </p:nvSpPr>
        <p:spPr bwMode="auto">
          <a:xfrm>
            <a:off x="7391400" y="3124200"/>
            <a:ext cx="1295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  <a:cs typeface="+mn-cs"/>
              </a:rPr>
              <a:t>DELPHI 1996</a:t>
            </a:r>
          </a:p>
        </p:txBody>
      </p:sp>
      <p:sp>
        <p:nvSpPr>
          <p:cNvPr id="477199" name="Text Box 15"/>
          <p:cNvSpPr txBox="1">
            <a:spLocks noChangeArrowheads="1"/>
          </p:cNvSpPr>
          <p:nvPr/>
        </p:nvSpPr>
        <p:spPr bwMode="auto">
          <a:xfrm>
            <a:off x="7467600" y="5562600"/>
            <a:ext cx="1295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Arial" charset="0"/>
                <a:cs typeface="+mn-cs"/>
              </a:rPr>
              <a:t>CDF 2001</a:t>
            </a:r>
          </a:p>
        </p:txBody>
      </p:sp>
      <p:sp>
        <p:nvSpPr>
          <p:cNvPr id="477200" name="Text Box 16"/>
          <p:cNvSpPr txBox="1">
            <a:spLocks noChangeArrowheads="1"/>
          </p:cNvSpPr>
          <p:nvPr/>
        </p:nvSpPr>
        <p:spPr bwMode="auto">
          <a:xfrm>
            <a:off x="0" y="5181600"/>
            <a:ext cx="23622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Arial" charset="0"/>
                <a:cs typeface="+mn-cs"/>
              </a:rPr>
              <a:t>CMS </a:t>
            </a:r>
            <a:r>
              <a:rPr lang="en-US" sz="2400" dirty="0">
                <a:latin typeface="Arial" charset="0"/>
                <a:cs typeface="+mn-cs"/>
              </a:rPr>
              <a:t>2007</a:t>
            </a:r>
            <a:endParaRPr lang="en-US" sz="2400" dirty="0">
              <a:latin typeface="Arial" charset="0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2400" dirty="0">
                <a:latin typeface="WP Hebrew David" charset="0"/>
                <a:cs typeface="+mn-cs"/>
                <a:sym typeface="Symbol" charset="0"/>
              </a:rPr>
              <a:t></a:t>
            </a:r>
            <a:r>
              <a:rPr lang="en-US" sz="2400" dirty="0">
                <a:latin typeface="WP Hebrew David" charset="0"/>
                <a:cs typeface="+mn-cs"/>
              </a:rPr>
              <a:t> </a:t>
            </a:r>
            <a:r>
              <a:rPr lang="en-US" sz="2400" dirty="0">
                <a:latin typeface="Arial" charset="0"/>
                <a:cs typeface="+mn-cs"/>
              </a:rPr>
              <a:t>2 !</a:t>
            </a:r>
            <a:endParaRPr lang="en-US" sz="2400" dirty="0">
              <a:latin typeface="WP Hebrew David" charset="0"/>
              <a:cs typeface="+mn-cs"/>
            </a:endParaRPr>
          </a:p>
        </p:txBody>
      </p:sp>
      <p:sp>
        <p:nvSpPr>
          <p:cNvPr id="477201" name="Line 17"/>
          <p:cNvSpPr>
            <a:spLocks noChangeShapeType="1"/>
          </p:cNvSpPr>
          <p:nvPr/>
        </p:nvSpPr>
        <p:spPr bwMode="auto">
          <a:xfrm>
            <a:off x="2971800" y="1371600"/>
            <a:ext cx="1524000" cy="4572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7202" name="Line 18"/>
          <p:cNvSpPr>
            <a:spLocks noChangeShapeType="1"/>
          </p:cNvSpPr>
          <p:nvPr/>
        </p:nvSpPr>
        <p:spPr bwMode="auto">
          <a:xfrm>
            <a:off x="5638800" y="2057400"/>
            <a:ext cx="1295400" cy="3810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7203" name="Line 19"/>
          <p:cNvSpPr>
            <a:spLocks noChangeShapeType="1"/>
          </p:cNvSpPr>
          <p:nvPr/>
        </p:nvSpPr>
        <p:spPr bwMode="auto">
          <a:xfrm flipH="1">
            <a:off x="6934200" y="3276600"/>
            <a:ext cx="533400" cy="12192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77204" name="Line 20"/>
          <p:cNvSpPr>
            <a:spLocks noChangeShapeType="1"/>
          </p:cNvSpPr>
          <p:nvPr/>
        </p:nvSpPr>
        <p:spPr bwMode="auto">
          <a:xfrm flipH="1" flipV="1">
            <a:off x="5257800" y="5638800"/>
            <a:ext cx="685800" cy="152400"/>
          </a:xfrm>
          <a:prstGeom prst="line">
            <a:avLst/>
          </a:prstGeom>
          <a:noFill/>
          <a:ln w="38100">
            <a:solidFill>
              <a:srgbClr val="99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1666" y="0"/>
            <a:ext cx="2300111" cy="1877553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517E68-D17B-8547-B683-E1C5E1AC0CE9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219043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FD511-5603-BF47-8443-A4DEAFB38C19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79982" name="Rectangle 1134"/>
          <p:cNvSpPr>
            <a:spLocks noChangeArrowheads="1"/>
          </p:cNvSpPr>
          <p:nvPr/>
        </p:nvSpPr>
        <p:spPr bwMode="auto">
          <a:xfrm>
            <a:off x="4038600" y="5410200"/>
            <a:ext cx="2286000" cy="1524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Silicon sensors for HEP</a:t>
            </a:r>
          </a:p>
        </p:txBody>
      </p:sp>
      <p:sp>
        <p:nvSpPr>
          <p:cNvPr id="79877" name="Text Box 1029"/>
          <p:cNvSpPr txBox="1">
            <a:spLocks noChangeArrowheads="1"/>
          </p:cNvSpPr>
          <p:nvPr/>
        </p:nvSpPr>
        <p:spPr bwMode="auto">
          <a:xfrm>
            <a:off x="3784600" y="990600"/>
            <a:ext cx="403542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cs typeface="+mn-cs"/>
              </a:rPr>
              <a:t>Start with high resistivity silicon</a:t>
            </a:r>
          </a:p>
          <a:p>
            <a:pPr>
              <a:defRPr/>
            </a:pPr>
            <a:r>
              <a:rPr lang="en-US" sz="1800">
                <a:cs typeface="+mn-cs"/>
              </a:rPr>
              <a:t>More elaborate ideas:</a:t>
            </a:r>
          </a:p>
          <a:p>
            <a:pPr>
              <a:buFontTx/>
              <a:buChar char="•"/>
              <a:defRPr/>
            </a:pPr>
            <a:r>
              <a:rPr lang="en-US" sz="1800">
                <a:cs typeface="+mn-cs"/>
              </a:rPr>
              <a:t>n+ side strips – 2d readout</a:t>
            </a:r>
          </a:p>
          <a:p>
            <a:pPr>
              <a:buFontTx/>
              <a:buChar char="•"/>
              <a:defRPr/>
            </a:pPr>
            <a:r>
              <a:rPr lang="en-US" sz="1800">
                <a:cs typeface="+mn-cs"/>
              </a:rPr>
              <a:t>Integrate routing lines on detector</a:t>
            </a:r>
          </a:p>
          <a:p>
            <a:pPr>
              <a:buFontTx/>
              <a:buChar char="•"/>
              <a:defRPr/>
            </a:pPr>
            <a:r>
              <a:rPr lang="en-US" sz="1800">
                <a:cs typeface="+mn-cs"/>
              </a:rPr>
              <a:t>Floating strips for precision</a:t>
            </a:r>
          </a:p>
          <a:p>
            <a:pPr>
              <a:buFontTx/>
              <a:buChar char="•"/>
              <a:defRPr/>
            </a:pPr>
            <a:r>
              <a:rPr lang="en-US" sz="1800">
                <a:cs typeface="+mn-cs"/>
              </a:rPr>
              <a:t>make radiation hard</a:t>
            </a:r>
          </a:p>
        </p:txBody>
      </p:sp>
      <p:sp>
        <p:nvSpPr>
          <p:cNvPr id="79897" name="Text Box 1049"/>
          <p:cNvSpPr txBox="1">
            <a:spLocks noChangeArrowheads="1"/>
          </p:cNvSpPr>
          <p:nvPr/>
        </p:nvSpPr>
        <p:spPr bwMode="auto">
          <a:xfrm>
            <a:off x="2667000" y="3124200"/>
            <a:ext cx="3155950" cy="13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cs typeface="+mn-cs"/>
              </a:rPr>
              <a:t>Hybrid Pixel sensors</a:t>
            </a:r>
          </a:p>
          <a:p>
            <a:pPr>
              <a:defRPr/>
            </a:pPr>
            <a:r>
              <a:rPr lang="en-US" sz="1800">
                <a:cs typeface="+mn-cs"/>
              </a:rPr>
              <a:t>Chip (low resistivity silicon)</a:t>
            </a:r>
          </a:p>
          <a:p>
            <a:pPr>
              <a:defRPr/>
            </a:pPr>
            <a:r>
              <a:rPr lang="en-US" sz="1800">
                <a:cs typeface="+mn-cs"/>
              </a:rPr>
              <a:t>bump bonded to sensor</a:t>
            </a:r>
          </a:p>
          <a:p>
            <a:pPr>
              <a:defRPr/>
            </a:pPr>
            <a:r>
              <a:rPr lang="en-US" sz="1800">
                <a:cs typeface="+mn-cs"/>
              </a:rPr>
              <a:t>Floating pixels for precision</a:t>
            </a:r>
          </a:p>
        </p:txBody>
      </p:sp>
      <p:sp>
        <p:nvSpPr>
          <p:cNvPr id="79898" name="Line 1050"/>
          <p:cNvSpPr>
            <a:spLocks noChangeShapeType="1"/>
          </p:cNvSpPr>
          <p:nvPr/>
        </p:nvSpPr>
        <p:spPr bwMode="auto">
          <a:xfrm flipH="1">
            <a:off x="1524000" y="2743200"/>
            <a:ext cx="457200" cy="4572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03" name="Rectangle 1055"/>
          <p:cNvSpPr>
            <a:spLocks noChangeArrowheads="1"/>
          </p:cNvSpPr>
          <p:nvPr/>
        </p:nvSpPr>
        <p:spPr bwMode="auto">
          <a:xfrm>
            <a:off x="4038600" y="5562600"/>
            <a:ext cx="2286000" cy="533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05" name="Line 1057"/>
          <p:cNvSpPr>
            <a:spLocks noChangeShapeType="1"/>
          </p:cNvSpPr>
          <p:nvPr/>
        </p:nvSpPr>
        <p:spPr bwMode="auto">
          <a:xfrm flipH="1">
            <a:off x="1600200" y="4800600"/>
            <a:ext cx="152400" cy="762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06" name="Line 1058"/>
          <p:cNvSpPr>
            <a:spLocks noChangeShapeType="1"/>
          </p:cNvSpPr>
          <p:nvPr/>
        </p:nvSpPr>
        <p:spPr bwMode="auto">
          <a:xfrm>
            <a:off x="1752600" y="4800600"/>
            <a:ext cx="2667000" cy="457200"/>
          </a:xfrm>
          <a:prstGeom prst="line">
            <a:avLst/>
          </a:prstGeom>
          <a:noFill/>
          <a:ln w="38100">
            <a:solidFill>
              <a:srgbClr val="0033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07" name="Line 1059"/>
          <p:cNvSpPr>
            <a:spLocks noChangeShapeType="1"/>
          </p:cNvSpPr>
          <p:nvPr/>
        </p:nvSpPr>
        <p:spPr bwMode="auto">
          <a:xfrm flipV="1">
            <a:off x="1752600" y="4419600"/>
            <a:ext cx="4724400" cy="3810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10" name="Text Box 1062"/>
          <p:cNvSpPr txBox="1">
            <a:spLocks noChangeArrowheads="1"/>
          </p:cNvSpPr>
          <p:nvPr/>
        </p:nvSpPr>
        <p:spPr bwMode="auto">
          <a:xfrm>
            <a:off x="228600" y="6227763"/>
            <a:ext cx="3460750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CCD: charge collected in thin layer</a:t>
            </a:r>
          </a:p>
          <a:p>
            <a:pPr>
              <a:defRPr/>
            </a:pPr>
            <a:r>
              <a:rPr lang="en-US" sz="1600">
                <a:cs typeface="+mn-cs"/>
              </a:rPr>
              <a:t>and transferred through silicon</a:t>
            </a:r>
          </a:p>
        </p:txBody>
      </p:sp>
      <p:sp>
        <p:nvSpPr>
          <p:cNvPr id="79912" name="Line 1064"/>
          <p:cNvSpPr>
            <a:spLocks noChangeShapeType="1"/>
          </p:cNvSpPr>
          <p:nvPr/>
        </p:nvSpPr>
        <p:spPr bwMode="auto">
          <a:xfrm flipV="1">
            <a:off x="4191000" y="5486400"/>
            <a:ext cx="0" cy="228600"/>
          </a:xfrm>
          <a:prstGeom prst="line">
            <a:avLst/>
          </a:prstGeom>
          <a:noFill/>
          <a:ln w="127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13" name="Text Box 1065"/>
          <p:cNvSpPr txBox="1">
            <a:spLocks noChangeArrowheads="1"/>
          </p:cNvSpPr>
          <p:nvPr/>
        </p:nvSpPr>
        <p:spPr bwMode="auto">
          <a:xfrm>
            <a:off x="4160838" y="6143625"/>
            <a:ext cx="3009900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MAPS: standard CMOS wafer</a:t>
            </a:r>
          </a:p>
          <a:p>
            <a:pPr>
              <a:defRPr/>
            </a:pPr>
            <a:r>
              <a:rPr lang="en-US" sz="1600">
                <a:cs typeface="+mn-cs"/>
              </a:rPr>
              <a:t>Integrates all functions</a:t>
            </a:r>
          </a:p>
        </p:txBody>
      </p:sp>
      <p:sp>
        <p:nvSpPr>
          <p:cNvPr id="79914" name="Line 1066"/>
          <p:cNvSpPr>
            <a:spLocks noChangeShapeType="1"/>
          </p:cNvSpPr>
          <p:nvPr/>
        </p:nvSpPr>
        <p:spPr bwMode="auto">
          <a:xfrm>
            <a:off x="4267200" y="5486400"/>
            <a:ext cx="1981200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0" name="Rectangle 1032"/>
          <p:cNvSpPr>
            <a:spLocks noChangeArrowheads="1"/>
          </p:cNvSpPr>
          <p:nvPr/>
        </p:nvSpPr>
        <p:spPr bwMode="auto">
          <a:xfrm>
            <a:off x="304800" y="3689350"/>
            <a:ext cx="2203450" cy="806450"/>
          </a:xfrm>
          <a:prstGeom prst="rect">
            <a:avLst/>
          </a:prstGeom>
          <a:solidFill>
            <a:srgbClr val="EAEAEA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1" name="Line 1033"/>
          <p:cNvSpPr>
            <a:spLocks noChangeShapeType="1"/>
          </p:cNvSpPr>
          <p:nvPr/>
        </p:nvSpPr>
        <p:spPr bwMode="auto">
          <a:xfrm>
            <a:off x="304800" y="3689350"/>
            <a:ext cx="2203450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2" name="Line 1034"/>
          <p:cNvSpPr>
            <a:spLocks noChangeShapeType="1"/>
          </p:cNvSpPr>
          <p:nvPr/>
        </p:nvSpPr>
        <p:spPr bwMode="auto">
          <a:xfrm>
            <a:off x="304800" y="4495800"/>
            <a:ext cx="22034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3" name="Rectangle 1035"/>
          <p:cNvSpPr>
            <a:spLocks noChangeArrowheads="1"/>
          </p:cNvSpPr>
          <p:nvPr/>
        </p:nvSpPr>
        <p:spPr bwMode="auto">
          <a:xfrm>
            <a:off x="311150" y="3276600"/>
            <a:ext cx="908050" cy="2286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400">
                <a:cs typeface="+mn-cs"/>
              </a:rPr>
              <a:t>chip</a:t>
            </a:r>
          </a:p>
        </p:txBody>
      </p:sp>
      <p:sp>
        <p:nvSpPr>
          <p:cNvPr id="79884" name="Line 1036"/>
          <p:cNvSpPr>
            <a:spLocks noChangeShapeType="1"/>
          </p:cNvSpPr>
          <p:nvPr/>
        </p:nvSpPr>
        <p:spPr bwMode="auto">
          <a:xfrm>
            <a:off x="438150" y="3751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5" name="Line 1037"/>
          <p:cNvSpPr>
            <a:spLocks noChangeShapeType="1"/>
          </p:cNvSpPr>
          <p:nvPr/>
        </p:nvSpPr>
        <p:spPr bwMode="auto">
          <a:xfrm>
            <a:off x="771525" y="3751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6" name="Line 1038"/>
          <p:cNvSpPr>
            <a:spLocks noChangeShapeType="1"/>
          </p:cNvSpPr>
          <p:nvPr/>
        </p:nvSpPr>
        <p:spPr bwMode="auto">
          <a:xfrm>
            <a:off x="1106488" y="3751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7" name="Line 1039"/>
          <p:cNvSpPr>
            <a:spLocks noChangeShapeType="1"/>
          </p:cNvSpPr>
          <p:nvPr/>
        </p:nvSpPr>
        <p:spPr bwMode="auto">
          <a:xfrm>
            <a:off x="1506538" y="3751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8" name="Line 1040"/>
          <p:cNvSpPr>
            <a:spLocks noChangeShapeType="1"/>
          </p:cNvSpPr>
          <p:nvPr/>
        </p:nvSpPr>
        <p:spPr bwMode="auto">
          <a:xfrm>
            <a:off x="1839913" y="3751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89" name="Line 1041"/>
          <p:cNvSpPr>
            <a:spLocks noChangeShapeType="1"/>
          </p:cNvSpPr>
          <p:nvPr/>
        </p:nvSpPr>
        <p:spPr bwMode="auto">
          <a:xfrm>
            <a:off x="2173288" y="3751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90" name="Oval 1042"/>
          <p:cNvSpPr>
            <a:spLocks noChangeArrowheads="1"/>
          </p:cNvSpPr>
          <p:nvPr/>
        </p:nvSpPr>
        <p:spPr bwMode="auto">
          <a:xfrm>
            <a:off x="396875" y="3530600"/>
            <a:ext cx="133350" cy="123825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91" name="Oval 1043"/>
          <p:cNvSpPr>
            <a:spLocks noChangeArrowheads="1"/>
          </p:cNvSpPr>
          <p:nvPr/>
        </p:nvSpPr>
        <p:spPr bwMode="auto">
          <a:xfrm>
            <a:off x="742950" y="3530600"/>
            <a:ext cx="133350" cy="123825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92" name="Oval 1044"/>
          <p:cNvSpPr>
            <a:spLocks noChangeArrowheads="1"/>
          </p:cNvSpPr>
          <p:nvPr/>
        </p:nvSpPr>
        <p:spPr bwMode="auto">
          <a:xfrm>
            <a:off x="1089025" y="3530600"/>
            <a:ext cx="133350" cy="123825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93" name="Oval 1045"/>
          <p:cNvSpPr>
            <a:spLocks noChangeArrowheads="1"/>
          </p:cNvSpPr>
          <p:nvPr/>
        </p:nvSpPr>
        <p:spPr bwMode="auto">
          <a:xfrm>
            <a:off x="2151063" y="3530600"/>
            <a:ext cx="133350" cy="123825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94" name="Oval 1046"/>
          <p:cNvSpPr>
            <a:spLocks noChangeArrowheads="1"/>
          </p:cNvSpPr>
          <p:nvPr/>
        </p:nvSpPr>
        <p:spPr bwMode="auto">
          <a:xfrm>
            <a:off x="1824038" y="3540125"/>
            <a:ext cx="134937" cy="123825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895" name="Oval 1047"/>
          <p:cNvSpPr>
            <a:spLocks noChangeArrowheads="1"/>
          </p:cNvSpPr>
          <p:nvPr/>
        </p:nvSpPr>
        <p:spPr bwMode="auto">
          <a:xfrm>
            <a:off x="1465263" y="3530600"/>
            <a:ext cx="133350" cy="123825"/>
          </a:xfrm>
          <a:prstGeom prst="ellipse">
            <a:avLst/>
          </a:prstGeom>
          <a:solidFill>
            <a:schemeClr val="bg2"/>
          </a:solidFill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16" name="Rectangle 1068"/>
          <p:cNvSpPr>
            <a:spLocks noChangeArrowheads="1"/>
          </p:cNvSpPr>
          <p:nvPr/>
        </p:nvSpPr>
        <p:spPr bwMode="auto">
          <a:xfrm>
            <a:off x="1447800" y="3276600"/>
            <a:ext cx="908050" cy="2286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400">
                <a:cs typeface="+mn-cs"/>
              </a:rPr>
              <a:t>chip</a:t>
            </a:r>
          </a:p>
        </p:txBody>
      </p:sp>
      <p:sp>
        <p:nvSpPr>
          <p:cNvPr id="79899" name="Rectangle 1051"/>
          <p:cNvSpPr>
            <a:spLocks noChangeArrowheads="1"/>
          </p:cNvSpPr>
          <p:nvPr/>
        </p:nvSpPr>
        <p:spPr bwMode="auto">
          <a:xfrm>
            <a:off x="228600" y="5715000"/>
            <a:ext cx="2286000" cy="5334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08" name="Line 1060"/>
          <p:cNvSpPr>
            <a:spLocks noChangeShapeType="1"/>
          </p:cNvSpPr>
          <p:nvPr/>
        </p:nvSpPr>
        <p:spPr bwMode="auto">
          <a:xfrm flipV="1">
            <a:off x="457200" y="5791200"/>
            <a:ext cx="0" cy="152400"/>
          </a:xfrm>
          <a:prstGeom prst="line">
            <a:avLst/>
          </a:prstGeom>
          <a:noFill/>
          <a:ln w="127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09" name="Line 1061"/>
          <p:cNvSpPr>
            <a:spLocks noChangeShapeType="1"/>
          </p:cNvSpPr>
          <p:nvPr/>
        </p:nvSpPr>
        <p:spPr bwMode="auto">
          <a:xfrm>
            <a:off x="457200" y="5791200"/>
            <a:ext cx="1981200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17" name="Rectangle 1069"/>
          <p:cNvSpPr>
            <a:spLocks noChangeArrowheads="1"/>
          </p:cNvSpPr>
          <p:nvPr/>
        </p:nvSpPr>
        <p:spPr bwMode="auto">
          <a:xfrm>
            <a:off x="2590800" y="5715000"/>
            <a:ext cx="908050" cy="5334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400">
                <a:cs typeface="+mn-cs"/>
              </a:rPr>
              <a:t>chip</a:t>
            </a:r>
          </a:p>
        </p:txBody>
      </p:sp>
      <p:sp>
        <p:nvSpPr>
          <p:cNvPr id="79920" name="Rectangle 1072"/>
          <p:cNvSpPr>
            <a:spLocks noChangeArrowheads="1"/>
          </p:cNvSpPr>
          <p:nvPr/>
        </p:nvSpPr>
        <p:spPr bwMode="auto">
          <a:xfrm>
            <a:off x="6553200" y="3733800"/>
            <a:ext cx="1981200" cy="990600"/>
          </a:xfrm>
          <a:prstGeom prst="rect">
            <a:avLst/>
          </a:prstGeom>
          <a:solidFill>
            <a:srgbClr val="EAEAEA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23" name="Rectangle 1075"/>
          <p:cNvSpPr>
            <a:spLocks noChangeArrowheads="1"/>
          </p:cNvSpPr>
          <p:nvPr/>
        </p:nvSpPr>
        <p:spPr bwMode="auto">
          <a:xfrm>
            <a:off x="7162800" y="3733800"/>
            <a:ext cx="762000" cy="457200"/>
          </a:xfrm>
          <a:prstGeom prst="rect">
            <a:avLst/>
          </a:prstGeom>
          <a:solidFill>
            <a:srgbClr val="FFCC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24" name="Rectangle 1076"/>
          <p:cNvSpPr>
            <a:spLocks noChangeArrowheads="1"/>
          </p:cNvSpPr>
          <p:nvPr/>
        </p:nvSpPr>
        <p:spPr bwMode="auto">
          <a:xfrm>
            <a:off x="7391400" y="4191000"/>
            <a:ext cx="277813" cy="179388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25" name="Rectangle 1077"/>
          <p:cNvSpPr>
            <a:spLocks noChangeArrowheads="1"/>
          </p:cNvSpPr>
          <p:nvPr/>
        </p:nvSpPr>
        <p:spPr bwMode="auto">
          <a:xfrm>
            <a:off x="7391400" y="3733800"/>
            <a:ext cx="277813" cy="179388"/>
          </a:xfrm>
          <a:prstGeom prst="rect">
            <a:avLst/>
          </a:pr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26" name="Text Box 1078"/>
          <p:cNvSpPr txBox="1">
            <a:spLocks noChangeArrowheads="1"/>
          </p:cNvSpPr>
          <p:nvPr/>
        </p:nvSpPr>
        <p:spPr bwMode="auto">
          <a:xfrm>
            <a:off x="7391400" y="4114800"/>
            <a:ext cx="357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n</a:t>
            </a:r>
            <a:r>
              <a:rPr lang="en-US" sz="1600" baseline="30000">
                <a:cs typeface="+mn-cs"/>
              </a:rPr>
              <a:t>+</a:t>
            </a:r>
          </a:p>
        </p:txBody>
      </p:sp>
      <p:sp>
        <p:nvSpPr>
          <p:cNvPr id="79927" name="Text Box 1079"/>
          <p:cNvSpPr txBox="1">
            <a:spLocks noChangeArrowheads="1"/>
          </p:cNvSpPr>
          <p:nvPr/>
        </p:nvSpPr>
        <p:spPr bwMode="auto">
          <a:xfrm>
            <a:off x="7362825" y="3657600"/>
            <a:ext cx="357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n</a:t>
            </a:r>
            <a:r>
              <a:rPr lang="en-US" sz="1600" baseline="30000">
                <a:cs typeface="+mn-cs"/>
              </a:rPr>
              <a:t>+</a:t>
            </a:r>
          </a:p>
        </p:txBody>
      </p:sp>
      <p:sp>
        <p:nvSpPr>
          <p:cNvPr id="79928" name="Text Box 1080"/>
          <p:cNvSpPr txBox="1">
            <a:spLocks noChangeArrowheads="1"/>
          </p:cNvSpPr>
          <p:nvPr/>
        </p:nvSpPr>
        <p:spPr bwMode="auto">
          <a:xfrm>
            <a:off x="7696200" y="3810000"/>
            <a:ext cx="292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p</a:t>
            </a:r>
            <a:endParaRPr lang="en-US" sz="1600" baseline="30000">
              <a:cs typeface="+mn-cs"/>
            </a:endParaRPr>
          </a:p>
        </p:txBody>
      </p:sp>
      <p:sp>
        <p:nvSpPr>
          <p:cNvPr id="79930" name="Text Box 1082"/>
          <p:cNvSpPr txBox="1">
            <a:spLocks noChangeArrowheads="1"/>
          </p:cNvSpPr>
          <p:nvPr/>
        </p:nvSpPr>
        <p:spPr bwMode="auto">
          <a:xfrm>
            <a:off x="6735763" y="4953000"/>
            <a:ext cx="2408237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DEPFET:</a:t>
            </a:r>
          </a:p>
          <a:p>
            <a:pPr>
              <a:defRPr/>
            </a:pPr>
            <a:r>
              <a:rPr lang="en-US" sz="1600">
                <a:cs typeface="+mn-cs"/>
              </a:rPr>
              <a:t>Fully depleted sensor</a:t>
            </a:r>
          </a:p>
          <a:p>
            <a:pPr>
              <a:defRPr/>
            </a:pPr>
            <a:r>
              <a:rPr lang="en-US" sz="1600">
                <a:cs typeface="+mn-cs"/>
              </a:rPr>
              <a:t>with integrated preamp</a:t>
            </a:r>
          </a:p>
        </p:txBody>
      </p:sp>
      <p:sp>
        <p:nvSpPr>
          <p:cNvPr id="79932" name="Rectangle 1084"/>
          <p:cNvSpPr>
            <a:spLocks noChangeArrowheads="1"/>
          </p:cNvSpPr>
          <p:nvPr/>
        </p:nvSpPr>
        <p:spPr bwMode="auto">
          <a:xfrm>
            <a:off x="685800" y="1784350"/>
            <a:ext cx="2203450" cy="806450"/>
          </a:xfrm>
          <a:prstGeom prst="rect">
            <a:avLst/>
          </a:prstGeom>
          <a:solidFill>
            <a:srgbClr val="EAEAEA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33" name="Line 1085"/>
          <p:cNvSpPr>
            <a:spLocks noChangeShapeType="1"/>
          </p:cNvSpPr>
          <p:nvPr/>
        </p:nvSpPr>
        <p:spPr bwMode="auto">
          <a:xfrm>
            <a:off x="685800" y="1784350"/>
            <a:ext cx="2203450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34" name="Line 1086"/>
          <p:cNvSpPr>
            <a:spLocks noChangeShapeType="1"/>
          </p:cNvSpPr>
          <p:nvPr/>
        </p:nvSpPr>
        <p:spPr bwMode="auto">
          <a:xfrm>
            <a:off x="685800" y="2590800"/>
            <a:ext cx="220345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36" name="Line 1088"/>
          <p:cNvSpPr>
            <a:spLocks noChangeShapeType="1"/>
          </p:cNvSpPr>
          <p:nvPr/>
        </p:nvSpPr>
        <p:spPr bwMode="auto">
          <a:xfrm>
            <a:off x="819150" y="1846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37" name="Line 1089"/>
          <p:cNvSpPr>
            <a:spLocks noChangeShapeType="1"/>
          </p:cNvSpPr>
          <p:nvPr/>
        </p:nvSpPr>
        <p:spPr bwMode="auto">
          <a:xfrm>
            <a:off x="1152525" y="1846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38" name="Line 1090"/>
          <p:cNvSpPr>
            <a:spLocks noChangeShapeType="1"/>
          </p:cNvSpPr>
          <p:nvPr/>
        </p:nvSpPr>
        <p:spPr bwMode="auto">
          <a:xfrm>
            <a:off x="1487488" y="1846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39" name="Line 1091"/>
          <p:cNvSpPr>
            <a:spLocks noChangeShapeType="1"/>
          </p:cNvSpPr>
          <p:nvPr/>
        </p:nvSpPr>
        <p:spPr bwMode="auto">
          <a:xfrm>
            <a:off x="1887538" y="1846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40" name="Line 1092"/>
          <p:cNvSpPr>
            <a:spLocks noChangeShapeType="1"/>
          </p:cNvSpPr>
          <p:nvPr/>
        </p:nvSpPr>
        <p:spPr bwMode="auto">
          <a:xfrm>
            <a:off x="2220913" y="1846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41" name="Line 1093"/>
          <p:cNvSpPr>
            <a:spLocks noChangeShapeType="1"/>
          </p:cNvSpPr>
          <p:nvPr/>
        </p:nvSpPr>
        <p:spPr bwMode="auto">
          <a:xfrm>
            <a:off x="2554288" y="1846263"/>
            <a:ext cx="66675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23606" name="Group 1107"/>
          <p:cNvGrpSpPr>
            <a:grpSpLocks/>
          </p:cNvGrpSpPr>
          <p:nvPr/>
        </p:nvGrpSpPr>
        <p:grpSpPr bwMode="auto">
          <a:xfrm>
            <a:off x="752475" y="1343025"/>
            <a:ext cx="180975" cy="384175"/>
            <a:chOff x="474" y="846"/>
            <a:chExt cx="114" cy="242"/>
          </a:xfrm>
        </p:grpSpPr>
        <p:grpSp>
          <p:nvGrpSpPr>
            <p:cNvPr id="23634" name="Group 1106"/>
            <p:cNvGrpSpPr>
              <a:grpSpLocks/>
            </p:cNvGrpSpPr>
            <p:nvPr/>
          </p:nvGrpSpPr>
          <p:grpSpPr bwMode="auto">
            <a:xfrm>
              <a:off x="513" y="936"/>
              <a:ext cx="42" cy="152"/>
              <a:chOff x="513" y="936"/>
              <a:chExt cx="42" cy="152"/>
            </a:xfrm>
          </p:grpSpPr>
          <p:sp>
            <p:nvSpPr>
              <p:cNvPr id="79949" name="Line 1101"/>
              <p:cNvSpPr>
                <a:spLocks noChangeShapeType="1"/>
              </p:cNvSpPr>
              <p:nvPr/>
            </p:nvSpPr>
            <p:spPr bwMode="auto">
              <a:xfrm>
                <a:off x="513" y="1088"/>
                <a:ext cx="42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9952" name="Line 1104"/>
              <p:cNvSpPr>
                <a:spLocks noChangeShapeType="1"/>
              </p:cNvSpPr>
              <p:nvPr/>
            </p:nvSpPr>
            <p:spPr bwMode="auto">
              <a:xfrm flipV="1">
                <a:off x="534" y="936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107763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79953" name="AutoShape 1105"/>
            <p:cNvSpPr>
              <a:spLocks noChangeArrowheads="1"/>
            </p:cNvSpPr>
            <p:nvPr/>
          </p:nvSpPr>
          <p:spPr bwMode="auto">
            <a:xfrm>
              <a:off x="474" y="846"/>
              <a:ext cx="114" cy="90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3607" name="Group 1108"/>
          <p:cNvGrpSpPr>
            <a:grpSpLocks/>
          </p:cNvGrpSpPr>
          <p:nvPr/>
        </p:nvGrpSpPr>
        <p:grpSpPr bwMode="auto">
          <a:xfrm>
            <a:off x="1423988" y="1343025"/>
            <a:ext cx="180975" cy="384175"/>
            <a:chOff x="474" y="846"/>
            <a:chExt cx="114" cy="242"/>
          </a:xfrm>
        </p:grpSpPr>
        <p:grpSp>
          <p:nvGrpSpPr>
            <p:cNvPr id="23630" name="Group 1109"/>
            <p:cNvGrpSpPr>
              <a:grpSpLocks/>
            </p:cNvGrpSpPr>
            <p:nvPr/>
          </p:nvGrpSpPr>
          <p:grpSpPr bwMode="auto">
            <a:xfrm>
              <a:off x="513" y="936"/>
              <a:ext cx="42" cy="152"/>
              <a:chOff x="513" y="936"/>
              <a:chExt cx="42" cy="152"/>
            </a:xfrm>
          </p:grpSpPr>
          <p:sp>
            <p:nvSpPr>
              <p:cNvPr id="79958" name="Line 1110"/>
              <p:cNvSpPr>
                <a:spLocks noChangeShapeType="1"/>
              </p:cNvSpPr>
              <p:nvPr/>
            </p:nvSpPr>
            <p:spPr bwMode="auto">
              <a:xfrm>
                <a:off x="513" y="1088"/>
                <a:ext cx="42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9959" name="Line 1111"/>
              <p:cNvSpPr>
                <a:spLocks noChangeShapeType="1"/>
              </p:cNvSpPr>
              <p:nvPr/>
            </p:nvSpPr>
            <p:spPr bwMode="auto">
              <a:xfrm flipV="1">
                <a:off x="534" y="936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107763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79960" name="AutoShape 1112"/>
            <p:cNvSpPr>
              <a:spLocks noChangeArrowheads="1"/>
            </p:cNvSpPr>
            <p:nvPr/>
          </p:nvSpPr>
          <p:spPr bwMode="auto">
            <a:xfrm>
              <a:off x="474" y="846"/>
              <a:ext cx="114" cy="90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grpSp>
        <p:nvGrpSpPr>
          <p:cNvPr id="23608" name="Group 1113"/>
          <p:cNvGrpSpPr>
            <a:grpSpLocks/>
          </p:cNvGrpSpPr>
          <p:nvPr/>
        </p:nvGrpSpPr>
        <p:grpSpPr bwMode="auto">
          <a:xfrm>
            <a:off x="2152650" y="1352550"/>
            <a:ext cx="180975" cy="384175"/>
            <a:chOff x="474" y="846"/>
            <a:chExt cx="114" cy="242"/>
          </a:xfrm>
        </p:grpSpPr>
        <p:grpSp>
          <p:nvGrpSpPr>
            <p:cNvPr id="23626" name="Group 1114"/>
            <p:cNvGrpSpPr>
              <a:grpSpLocks/>
            </p:cNvGrpSpPr>
            <p:nvPr/>
          </p:nvGrpSpPr>
          <p:grpSpPr bwMode="auto">
            <a:xfrm>
              <a:off x="513" y="936"/>
              <a:ext cx="42" cy="152"/>
              <a:chOff x="513" y="936"/>
              <a:chExt cx="42" cy="152"/>
            </a:xfrm>
          </p:grpSpPr>
          <p:sp>
            <p:nvSpPr>
              <p:cNvPr id="79963" name="Line 1115"/>
              <p:cNvSpPr>
                <a:spLocks noChangeShapeType="1"/>
              </p:cNvSpPr>
              <p:nvPr/>
            </p:nvSpPr>
            <p:spPr bwMode="auto">
              <a:xfrm>
                <a:off x="513" y="1088"/>
                <a:ext cx="42" cy="0"/>
              </a:xfrm>
              <a:prstGeom prst="line">
                <a:avLst/>
              </a:prstGeom>
              <a:noFill/>
              <a:ln w="3810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9964" name="Line 1116"/>
              <p:cNvSpPr>
                <a:spLocks noChangeShapeType="1"/>
              </p:cNvSpPr>
              <p:nvPr/>
            </p:nvSpPr>
            <p:spPr bwMode="auto">
              <a:xfrm flipV="1">
                <a:off x="534" y="936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107763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79965" name="AutoShape 1117"/>
            <p:cNvSpPr>
              <a:spLocks noChangeArrowheads="1"/>
            </p:cNvSpPr>
            <p:nvPr/>
          </p:nvSpPr>
          <p:spPr bwMode="auto">
            <a:xfrm>
              <a:off x="474" y="846"/>
              <a:ext cx="114" cy="90"/>
            </a:xfrm>
            <a:prstGeom prst="triangle">
              <a:avLst>
                <a:gd name="adj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79966" name="Text Box 1118"/>
          <p:cNvSpPr txBox="1">
            <a:spLocks noChangeArrowheads="1"/>
          </p:cNvSpPr>
          <p:nvPr/>
        </p:nvSpPr>
        <p:spPr bwMode="auto">
          <a:xfrm>
            <a:off x="2284413" y="1519238"/>
            <a:ext cx="8175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Al strip</a:t>
            </a:r>
          </a:p>
        </p:txBody>
      </p:sp>
      <p:sp>
        <p:nvSpPr>
          <p:cNvPr id="79967" name="Text Box 1119"/>
          <p:cNvSpPr txBox="1">
            <a:spLocks noChangeArrowheads="1"/>
          </p:cNvSpPr>
          <p:nvPr/>
        </p:nvSpPr>
        <p:spPr bwMode="auto">
          <a:xfrm>
            <a:off x="2079625" y="990600"/>
            <a:ext cx="9286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amplifier</a:t>
            </a:r>
          </a:p>
        </p:txBody>
      </p:sp>
      <p:sp>
        <p:nvSpPr>
          <p:cNvPr id="79968" name="Text Box 1120"/>
          <p:cNvSpPr txBox="1">
            <a:spLocks noChangeArrowheads="1"/>
          </p:cNvSpPr>
          <p:nvPr/>
        </p:nvSpPr>
        <p:spPr bwMode="auto">
          <a:xfrm>
            <a:off x="2590800" y="1981200"/>
            <a:ext cx="11128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SiO</a:t>
            </a:r>
            <a:r>
              <a:rPr lang="en-US" sz="1400" baseline="-25000">
                <a:cs typeface="+mn-cs"/>
              </a:rPr>
              <a:t>2</a:t>
            </a:r>
            <a:r>
              <a:rPr lang="en-US" sz="1400">
                <a:cs typeface="+mn-cs"/>
              </a:rPr>
              <a:t>/Si</a:t>
            </a:r>
            <a:r>
              <a:rPr lang="en-US" sz="1400" baseline="-25000">
                <a:cs typeface="+mn-cs"/>
              </a:rPr>
              <a:t>3</a:t>
            </a:r>
            <a:r>
              <a:rPr lang="en-US" sz="1400">
                <a:cs typeface="+mn-cs"/>
              </a:rPr>
              <a:t>N</a:t>
            </a:r>
            <a:r>
              <a:rPr lang="en-US" sz="1400" baseline="-25000">
                <a:cs typeface="+mn-cs"/>
              </a:rPr>
              <a:t>4</a:t>
            </a:r>
          </a:p>
        </p:txBody>
      </p:sp>
      <p:sp>
        <p:nvSpPr>
          <p:cNvPr id="79969" name="Line 1121"/>
          <p:cNvSpPr>
            <a:spLocks noChangeShapeType="1"/>
          </p:cNvSpPr>
          <p:nvPr/>
        </p:nvSpPr>
        <p:spPr bwMode="auto">
          <a:xfrm flipH="1" flipV="1">
            <a:off x="2376488" y="1819275"/>
            <a:ext cx="276225" cy="2809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70" name="Text Box 1122"/>
          <p:cNvSpPr txBox="1">
            <a:spLocks noChangeArrowheads="1"/>
          </p:cNvSpPr>
          <p:nvPr/>
        </p:nvSpPr>
        <p:spPr bwMode="auto">
          <a:xfrm>
            <a:off x="2843213" y="2438400"/>
            <a:ext cx="769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+ Vbias</a:t>
            </a:r>
          </a:p>
        </p:txBody>
      </p:sp>
      <p:sp>
        <p:nvSpPr>
          <p:cNvPr id="79971" name="Line 1123"/>
          <p:cNvSpPr>
            <a:spLocks noChangeShapeType="1"/>
          </p:cNvSpPr>
          <p:nvPr/>
        </p:nvSpPr>
        <p:spPr bwMode="auto">
          <a:xfrm flipV="1">
            <a:off x="609600" y="1371600"/>
            <a:ext cx="76200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9972" name="Text Box 1124"/>
          <p:cNvSpPr txBox="1">
            <a:spLocks noChangeArrowheads="1"/>
          </p:cNvSpPr>
          <p:nvPr/>
        </p:nvSpPr>
        <p:spPr bwMode="auto">
          <a:xfrm>
            <a:off x="1036638" y="1881188"/>
            <a:ext cx="269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+</a:t>
            </a:r>
          </a:p>
        </p:txBody>
      </p:sp>
      <p:sp>
        <p:nvSpPr>
          <p:cNvPr id="79973" name="Text Box 1125"/>
          <p:cNvSpPr txBox="1">
            <a:spLocks noChangeArrowheads="1"/>
          </p:cNvSpPr>
          <p:nvPr/>
        </p:nvSpPr>
        <p:spPr bwMode="auto">
          <a:xfrm>
            <a:off x="884238" y="2176463"/>
            <a:ext cx="269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+</a:t>
            </a:r>
          </a:p>
        </p:txBody>
      </p:sp>
      <p:sp>
        <p:nvSpPr>
          <p:cNvPr id="79974" name="Text Box 1126"/>
          <p:cNvSpPr txBox="1">
            <a:spLocks noChangeArrowheads="1"/>
          </p:cNvSpPr>
          <p:nvPr/>
        </p:nvSpPr>
        <p:spPr bwMode="auto">
          <a:xfrm>
            <a:off x="874713" y="1909763"/>
            <a:ext cx="269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+</a:t>
            </a:r>
          </a:p>
        </p:txBody>
      </p:sp>
      <p:sp>
        <p:nvSpPr>
          <p:cNvPr id="79975" name="Text Box 1127"/>
          <p:cNvSpPr txBox="1">
            <a:spLocks noChangeArrowheads="1"/>
          </p:cNvSpPr>
          <p:nvPr/>
        </p:nvSpPr>
        <p:spPr bwMode="auto">
          <a:xfrm>
            <a:off x="684213" y="2281238"/>
            <a:ext cx="269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+</a:t>
            </a:r>
          </a:p>
        </p:txBody>
      </p:sp>
      <p:sp>
        <p:nvSpPr>
          <p:cNvPr id="79976" name="Text Box 1128"/>
          <p:cNvSpPr txBox="1">
            <a:spLocks noChangeArrowheads="1"/>
          </p:cNvSpPr>
          <p:nvPr/>
        </p:nvSpPr>
        <p:spPr bwMode="auto">
          <a:xfrm>
            <a:off x="957263" y="2024063"/>
            <a:ext cx="258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-</a:t>
            </a:r>
          </a:p>
        </p:txBody>
      </p:sp>
      <p:sp>
        <p:nvSpPr>
          <p:cNvPr id="79977" name="Text Box 1129"/>
          <p:cNvSpPr txBox="1">
            <a:spLocks noChangeArrowheads="1"/>
          </p:cNvSpPr>
          <p:nvPr/>
        </p:nvSpPr>
        <p:spPr bwMode="auto">
          <a:xfrm>
            <a:off x="785813" y="2109788"/>
            <a:ext cx="258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-</a:t>
            </a:r>
          </a:p>
        </p:txBody>
      </p:sp>
      <p:sp>
        <p:nvSpPr>
          <p:cNvPr id="79978" name="Text Box 1130"/>
          <p:cNvSpPr txBox="1">
            <a:spLocks noChangeArrowheads="1"/>
          </p:cNvSpPr>
          <p:nvPr/>
        </p:nvSpPr>
        <p:spPr bwMode="auto">
          <a:xfrm>
            <a:off x="804863" y="2305050"/>
            <a:ext cx="258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-</a:t>
            </a:r>
          </a:p>
        </p:txBody>
      </p:sp>
      <p:sp>
        <p:nvSpPr>
          <p:cNvPr id="79979" name="Text Box 1131"/>
          <p:cNvSpPr txBox="1">
            <a:spLocks noChangeArrowheads="1"/>
          </p:cNvSpPr>
          <p:nvPr/>
        </p:nvSpPr>
        <p:spPr bwMode="auto">
          <a:xfrm>
            <a:off x="1219200" y="2209800"/>
            <a:ext cx="6715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n bulk</a:t>
            </a:r>
          </a:p>
        </p:txBody>
      </p:sp>
      <p:sp>
        <p:nvSpPr>
          <p:cNvPr id="79980" name="Text Box 1132"/>
          <p:cNvSpPr txBox="1">
            <a:spLocks noChangeArrowheads="1"/>
          </p:cNvSpPr>
          <p:nvPr/>
        </p:nvSpPr>
        <p:spPr bwMode="auto">
          <a:xfrm>
            <a:off x="1519238" y="1733550"/>
            <a:ext cx="3349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solidFill>
                  <a:srgbClr val="427846"/>
                </a:solidFill>
                <a:cs typeface="+mn-cs"/>
              </a:rPr>
              <a:t>p</a:t>
            </a:r>
            <a:r>
              <a:rPr lang="en-US" sz="1400" baseline="30000">
                <a:solidFill>
                  <a:srgbClr val="427846"/>
                </a:solidFill>
                <a:cs typeface="+mn-cs"/>
              </a:rPr>
              <a:t>+</a:t>
            </a:r>
          </a:p>
        </p:txBody>
      </p:sp>
      <p:sp>
        <p:nvSpPr>
          <p:cNvPr id="79981" name="Text Box 1133"/>
          <p:cNvSpPr txBox="1">
            <a:spLocks noChangeArrowheads="1"/>
          </p:cNvSpPr>
          <p:nvPr/>
        </p:nvSpPr>
        <p:spPr bwMode="auto">
          <a:xfrm>
            <a:off x="2176463" y="2290763"/>
            <a:ext cx="3333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accent2"/>
                </a:solidFill>
                <a:cs typeface="+mn-cs"/>
              </a:rPr>
              <a:t>n</a:t>
            </a:r>
            <a:r>
              <a:rPr lang="en-US" sz="1400" baseline="30000">
                <a:solidFill>
                  <a:schemeClr val="accent2"/>
                </a:solidFill>
                <a:cs typeface="+mn-cs"/>
              </a:rPr>
              <a:t>+</a:t>
            </a:r>
          </a:p>
        </p:txBody>
      </p:sp>
      <p:sp>
        <p:nvSpPr>
          <p:cNvPr id="79987" name="Rectangle 1139"/>
          <p:cNvSpPr>
            <a:spLocks noChangeArrowheads="1"/>
          </p:cNvSpPr>
          <p:nvPr/>
        </p:nvSpPr>
        <p:spPr bwMode="auto">
          <a:xfrm rot="16200000">
            <a:off x="8191500" y="4076700"/>
            <a:ext cx="990600" cy="3048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400">
                <a:cs typeface="+mn-cs"/>
              </a:rPr>
              <a:t>chip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6DA3C5-DEFD-8C45-97BD-F4932A122DD1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48262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238" y="667360"/>
            <a:ext cx="4553115" cy="27836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0746" y="1351279"/>
            <a:ext cx="4028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Traditionally colliding beam</a:t>
            </a:r>
          </a:p>
          <a:p>
            <a:r>
              <a:rPr lang="en-US" sz="2000"/>
              <a:t>experiments have this kind of layout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276872"/>
            <a:ext cx="3451047" cy="280707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29238" y="38610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/>
              <a:t>while fixed target experiments have</a:t>
            </a:r>
          </a:p>
          <a:p>
            <a:r>
              <a:rPr lang="en-US"/>
              <a:t>a forward geometry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5445224"/>
            <a:ext cx="2374900" cy="863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59832" y="5629890"/>
            <a:ext cx="5368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Particle production roughly constant in units of rapidity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CF89C4-81FA-DD47-8793-20F7E914215C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66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6156" y="169334"/>
            <a:ext cx="68580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Basic Principles </a:t>
            </a:r>
            <a:r>
              <a:rPr lang="en-US" dirty="0" smtClean="0">
                <a:cs typeface="+mj-cs"/>
              </a:rPr>
              <a:t>(1)</a:t>
            </a:r>
            <a:endParaRPr lang="en-US" dirty="0">
              <a:cs typeface="+mj-cs"/>
            </a:endParaRPr>
          </a:p>
        </p:txBody>
      </p:sp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0" y="533400"/>
            <a:ext cx="6858000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endParaRPr lang="en-US"/>
          </a:p>
          <a:p>
            <a:pPr algn="l" eaLnBrk="1" hangingPunct="1"/>
            <a:r>
              <a:rPr lang="en-US" sz="2000"/>
              <a:t>The probability of an electron jumping from the valence band to the conduction band is proportional to 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7467600" y="1143000"/>
            <a:ext cx="4619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4000"/>
              <a:t>e</a:t>
            </a:r>
          </a:p>
        </p:txBody>
      </p:sp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7924800" y="9144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-E</a:t>
            </a:r>
            <a:r>
              <a:rPr lang="en-US" baseline="-25000"/>
              <a:t>g</a:t>
            </a:r>
          </a:p>
        </p:txBody>
      </p:sp>
      <p:sp>
        <p:nvSpPr>
          <p:cNvPr id="40965" name="Line 6"/>
          <p:cNvSpPr>
            <a:spLocks noChangeShapeType="1"/>
          </p:cNvSpPr>
          <p:nvPr/>
        </p:nvSpPr>
        <p:spPr bwMode="auto">
          <a:xfrm>
            <a:off x="7983538" y="1520825"/>
            <a:ext cx="55245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0966" name="Text Box 7"/>
          <p:cNvSpPr txBox="1">
            <a:spLocks noChangeArrowheads="1"/>
          </p:cNvSpPr>
          <p:nvPr/>
        </p:nvSpPr>
        <p:spPr bwMode="auto">
          <a:xfrm>
            <a:off x="8007350" y="1579563"/>
            <a:ext cx="5572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kT</a:t>
            </a:r>
          </a:p>
        </p:txBody>
      </p:sp>
      <p:sp>
        <p:nvSpPr>
          <p:cNvPr id="40967" name="Text Box 12"/>
          <p:cNvSpPr txBox="1">
            <a:spLocks noChangeArrowheads="1"/>
          </p:cNvSpPr>
          <p:nvPr/>
        </p:nvSpPr>
        <p:spPr bwMode="auto">
          <a:xfrm>
            <a:off x="0" y="1828800"/>
            <a:ext cx="708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/>
              <a:t>where E</a:t>
            </a:r>
            <a:r>
              <a:rPr lang="en-US" sz="1800" baseline="-25000"/>
              <a:t>g, </a:t>
            </a:r>
            <a:r>
              <a:rPr lang="en-US" sz="1800"/>
              <a:t>the band gap energy is about 1.1 eV and kT=1/40 eV  at room temperature</a:t>
            </a:r>
            <a:endParaRPr lang="en-US" sz="1800" baseline="-25000"/>
          </a:p>
        </p:txBody>
      </p:sp>
      <p:sp>
        <p:nvSpPr>
          <p:cNvPr id="40968" name="Text Box 14"/>
          <p:cNvSpPr txBox="1">
            <a:spLocks noChangeArrowheads="1"/>
          </p:cNvSpPr>
          <p:nvPr/>
        </p:nvSpPr>
        <p:spPr bwMode="auto">
          <a:xfrm>
            <a:off x="441325" y="2997200"/>
            <a:ext cx="18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40969" name="Rectangle 15"/>
          <p:cNvSpPr>
            <a:spLocks noChangeArrowheads="1"/>
          </p:cNvSpPr>
          <p:nvPr/>
        </p:nvSpPr>
        <p:spPr bwMode="auto">
          <a:xfrm>
            <a:off x="36513" y="2743200"/>
            <a:ext cx="89535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buClr>
                <a:schemeClr val="tx2"/>
              </a:buClr>
              <a:buSzPct val="95000"/>
              <a:buFont typeface="Wingdings" charset="0"/>
              <a:buChar char="¬"/>
            </a:pPr>
            <a:r>
              <a:rPr lang="en-US" sz="2800">
                <a:solidFill>
                  <a:srgbClr val="CC0099"/>
                </a:solidFill>
              </a:rPr>
              <a:t>Next step is to dope the silicon with impurities</a:t>
            </a:r>
          </a:p>
        </p:txBody>
      </p:sp>
      <p:pic>
        <p:nvPicPr>
          <p:cNvPr id="40970" name="Picture 16" descr="C:\Documents and Settings\collinsp.CERN\Desktop\dopedlatt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8"/>
          <a:stretch>
            <a:fillRect/>
          </a:stretch>
        </p:blipFill>
        <p:spPr bwMode="auto">
          <a:xfrm>
            <a:off x="0" y="3408363"/>
            <a:ext cx="5005388" cy="34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1" name="Text Box 17"/>
          <p:cNvSpPr txBox="1">
            <a:spLocks noChangeArrowheads="1"/>
          </p:cNvSpPr>
          <p:nvPr/>
        </p:nvSpPr>
        <p:spPr bwMode="auto">
          <a:xfrm>
            <a:off x="5181600" y="4419600"/>
            <a:ext cx="3773488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Some numbers:</a:t>
            </a:r>
          </a:p>
          <a:p>
            <a:pPr eaLnBrk="1" hangingPunct="1"/>
            <a:endParaRPr lang="en-US" sz="2000"/>
          </a:p>
          <a:p>
            <a:pPr eaLnBrk="1" hangingPunct="1"/>
            <a:r>
              <a:rPr lang="en-US" sz="2000"/>
              <a:t>Intrinsic carriers: 10</a:t>
            </a:r>
            <a:r>
              <a:rPr lang="en-US" sz="2000" baseline="30000"/>
              <a:t>10</a:t>
            </a:r>
            <a:r>
              <a:rPr lang="en-US" sz="2000"/>
              <a:t>cm</a:t>
            </a:r>
            <a:r>
              <a:rPr lang="en-US" sz="2000" baseline="30000"/>
              <a:t>-3 </a:t>
            </a:r>
          </a:p>
          <a:p>
            <a:pPr eaLnBrk="1" hangingPunct="1"/>
            <a:endParaRPr lang="en-US" sz="2000" baseline="30000"/>
          </a:p>
          <a:p>
            <a:pPr eaLnBrk="1" hangingPunct="1"/>
            <a:r>
              <a:rPr lang="en-US" sz="2000"/>
              <a:t>Doping concentration: 10</a:t>
            </a:r>
            <a:r>
              <a:rPr lang="en-US" sz="2000" baseline="30000"/>
              <a:t>12</a:t>
            </a:r>
            <a:r>
              <a:rPr lang="en-US" sz="2000"/>
              <a:t>cm</a:t>
            </a:r>
            <a:r>
              <a:rPr lang="en-US" sz="2000" baseline="30000"/>
              <a:t>-3</a:t>
            </a:r>
          </a:p>
          <a:p>
            <a:pPr eaLnBrk="1" hangingPunct="1"/>
            <a:endParaRPr lang="en-US" sz="2000" baseline="30000"/>
          </a:p>
          <a:p>
            <a:pPr eaLnBrk="1" hangingPunct="1"/>
            <a:r>
              <a:rPr lang="en-US" sz="2000"/>
              <a:t>Silicon Density: 5 x 10</a:t>
            </a:r>
            <a:r>
              <a:rPr lang="en-US" sz="2000" baseline="30000"/>
              <a:t>23</a:t>
            </a:r>
            <a:r>
              <a:rPr lang="en-US" sz="2000"/>
              <a:t>cm</a:t>
            </a:r>
            <a:r>
              <a:rPr lang="en-US" sz="2000" baseline="30000"/>
              <a:t>-3</a:t>
            </a:r>
          </a:p>
        </p:txBody>
      </p:sp>
      <p:sp>
        <p:nvSpPr>
          <p:cNvPr id="40972" name="Text Box 18"/>
          <p:cNvSpPr txBox="1">
            <a:spLocks noChangeArrowheads="1"/>
          </p:cNvSpPr>
          <p:nvPr/>
        </p:nvSpPr>
        <p:spPr bwMode="auto">
          <a:xfrm>
            <a:off x="4953000" y="3352800"/>
            <a:ext cx="463550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600"/>
              <a:t>Phosphorus doping: electrons are majority carriers</a:t>
            </a:r>
          </a:p>
          <a:p>
            <a:pPr algn="l" eaLnBrk="1" hangingPunct="1"/>
            <a:r>
              <a:rPr lang="en-US" sz="1600"/>
              <a:t>Boron doping: holes are majority carriers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69AE33-8BD3-6D43-A064-2CD0011709F2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6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14866" y="254000"/>
            <a:ext cx="6629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Basic Principles </a:t>
            </a:r>
            <a:r>
              <a:rPr lang="en-US" dirty="0" smtClean="0">
                <a:cs typeface="+mj-cs"/>
              </a:rPr>
              <a:t>(2)</a:t>
            </a:r>
            <a:endParaRPr lang="en-US" dirty="0">
              <a:cs typeface="+mj-cs"/>
            </a:endParaRPr>
          </a:p>
        </p:txBody>
      </p:sp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838200" y="1143000"/>
            <a:ext cx="70373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Now we can construct a p-n junction</a:t>
            </a:r>
          </a:p>
        </p:txBody>
      </p:sp>
      <p:grpSp>
        <p:nvGrpSpPr>
          <p:cNvPr id="41987" name="Group 4"/>
          <p:cNvGrpSpPr>
            <a:grpSpLocks/>
          </p:cNvGrpSpPr>
          <p:nvPr/>
        </p:nvGrpSpPr>
        <p:grpSpPr bwMode="auto">
          <a:xfrm>
            <a:off x="990600" y="2133600"/>
            <a:ext cx="6686550" cy="954088"/>
            <a:chOff x="1056" y="1440"/>
            <a:chExt cx="4212" cy="601"/>
          </a:xfrm>
        </p:grpSpPr>
        <p:sp>
          <p:nvSpPr>
            <p:cNvPr id="41990" name="Text Box 5"/>
            <p:cNvSpPr txBox="1">
              <a:spLocks noChangeArrowheads="1"/>
            </p:cNvSpPr>
            <p:nvPr/>
          </p:nvSpPr>
          <p:spPr bwMode="auto">
            <a:xfrm>
              <a:off x="3312" y="1440"/>
              <a:ext cx="2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  <a:sym typeface="Symbol" charset="0"/>
                </a:rPr>
                <a:t></a:t>
              </a:r>
              <a:endParaRPr lang="en-US" sz="1600" b="1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1991" name="Oval 6"/>
            <p:cNvSpPr>
              <a:spLocks noChangeArrowheads="1"/>
            </p:cNvSpPr>
            <p:nvPr/>
          </p:nvSpPr>
          <p:spPr bwMode="auto">
            <a:xfrm>
              <a:off x="1488" y="148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1992" name="Line 7"/>
            <p:cNvSpPr>
              <a:spLocks noChangeShapeType="1"/>
            </p:cNvSpPr>
            <p:nvPr/>
          </p:nvSpPr>
          <p:spPr bwMode="auto">
            <a:xfrm>
              <a:off x="1515" y="153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3" name="Text Box 8"/>
            <p:cNvSpPr txBox="1">
              <a:spLocks noChangeArrowheads="1"/>
            </p:cNvSpPr>
            <p:nvPr/>
          </p:nvSpPr>
          <p:spPr bwMode="auto">
            <a:xfrm>
              <a:off x="1440" y="153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1994" name="Text Box 9"/>
            <p:cNvSpPr txBox="1">
              <a:spLocks noChangeArrowheads="1"/>
            </p:cNvSpPr>
            <p:nvPr/>
          </p:nvSpPr>
          <p:spPr bwMode="auto">
            <a:xfrm>
              <a:off x="3312" y="152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1995" name="Rectangle 10"/>
            <p:cNvSpPr>
              <a:spLocks noChangeArrowheads="1"/>
            </p:cNvSpPr>
            <p:nvPr/>
          </p:nvSpPr>
          <p:spPr bwMode="auto">
            <a:xfrm>
              <a:off x="1392" y="1440"/>
              <a:ext cx="1584" cy="576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96" name="Rectangle 11"/>
            <p:cNvSpPr>
              <a:spLocks noChangeArrowheads="1"/>
            </p:cNvSpPr>
            <p:nvPr/>
          </p:nvSpPr>
          <p:spPr bwMode="auto">
            <a:xfrm>
              <a:off x="3312" y="1440"/>
              <a:ext cx="1584" cy="576"/>
            </a:xfrm>
            <a:prstGeom prst="rect">
              <a:avLst/>
            </a:prstGeom>
            <a:noFill/>
            <a:ln w="38100">
              <a:solidFill>
                <a:srgbClr val="008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997" name="Oval 12"/>
            <p:cNvSpPr>
              <a:spLocks noChangeArrowheads="1"/>
            </p:cNvSpPr>
            <p:nvPr/>
          </p:nvSpPr>
          <p:spPr bwMode="auto">
            <a:xfrm>
              <a:off x="1488" y="172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1998" name="Line 13"/>
            <p:cNvSpPr>
              <a:spLocks noChangeShapeType="1"/>
            </p:cNvSpPr>
            <p:nvPr/>
          </p:nvSpPr>
          <p:spPr bwMode="auto">
            <a:xfrm>
              <a:off x="1515" y="177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9" name="Text Box 14"/>
            <p:cNvSpPr txBox="1">
              <a:spLocks noChangeArrowheads="1"/>
            </p:cNvSpPr>
            <p:nvPr/>
          </p:nvSpPr>
          <p:spPr bwMode="auto">
            <a:xfrm>
              <a:off x="1440" y="177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00" name="Text Box 15"/>
            <p:cNvSpPr txBox="1">
              <a:spLocks noChangeArrowheads="1"/>
            </p:cNvSpPr>
            <p:nvPr/>
          </p:nvSpPr>
          <p:spPr bwMode="auto">
            <a:xfrm>
              <a:off x="4320" y="1632"/>
              <a:ext cx="2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  <a:sym typeface="Symbol" charset="0"/>
                </a:rPr>
                <a:t></a:t>
              </a:r>
              <a:endParaRPr lang="en-US" sz="1600" b="1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01" name="Text Box 16"/>
            <p:cNvSpPr txBox="1">
              <a:spLocks noChangeArrowheads="1"/>
            </p:cNvSpPr>
            <p:nvPr/>
          </p:nvSpPr>
          <p:spPr bwMode="auto">
            <a:xfrm>
              <a:off x="4320" y="1714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02" name="Oval 17"/>
            <p:cNvSpPr>
              <a:spLocks noChangeArrowheads="1"/>
            </p:cNvSpPr>
            <p:nvPr/>
          </p:nvSpPr>
          <p:spPr bwMode="auto">
            <a:xfrm>
              <a:off x="1728" y="148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03" name="Line 18"/>
            <p:cNvSpPr>
              <a:spLocks noChangeShapeType="1"/>
            </p:cNvSpPr>
            <p:nvPr/>
          </p:nvSpPr>
          <p:spPr bwMode="auto">
            <a:xfrm>
              <a:off x="1755" y="153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4" name="Text Box 19"/>
            <p:cNvSpPr txBox="1">
              <a:spLocks noChangeArrowheads="1"/>
            </p:cNvSpPr>
            <p:nvPr/>
          </p:nvSpPr>
          <p:spPr bwMode="auto">
            <a:xfrm>
              <a:off x="1680" y="153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05" name="Oval 20"/>
            <p:cNvSpPr>
              <a:spLocks noChangeArrowheads="1"/>
            </p:cNvSpPr>
            <p:nvPr/>
          </p:nvSpPr>
          <p:spPr bwMode="auto">
            <a:xfrm>
              <a:off x="1728" y="172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06" name="Line 21"/>
            <p:cNvSpPr>
              <a:spLocks noChangeShapeType="1"/>
            </p:cNvSpPr>
            <p:nvPr/>
          </p:nvSpPr>
          <p:spPr bwMode="auto">
            <a:xfrm>
              <a:off x="1755" y="177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7" name="Text Box 22"/>
            <p:cNvSpPr txBox="1">
              <a:spLocks noChangeArrowheads="1"/>
            </p:cNvSpPr>
            <p:nvPr/>
          </p:nvSpPr>
          <p:spPr bwMode="auto">
            <a:xfrm>
              <a:off x="1680" y="177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08" name="Oval 23"/>
            <p:cNvSpPr>
              <a:spLocks noChangeArrowheads="1"/>
            </p:cNvSpPr>
            <p:nvPr/>
          </p:nvSpPr>
          <p:spPr bwMode="auto">
            <a:xfrm>
              <a:off x="1968" y="148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09" name="Line 24"/>
            <p:cNvSpPr>
              <a:spLocks noChangeShapeType="1"/>
            </p:cNvSpPr>
            <p:nvPr/>
          </p:nvSpPr>
          <p:spPr bwMode="auto">
            <a:xfrm>
              <a:off x="1995" y="153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0" name="Text Box 25"/>
            <p:cNvSpPr txBox="1">
              <a:spLocks noChangeArrowheads="1"/>
            </p:cNvSpPr>
            <p:nvPr/>
          </p:nvSpPr>
          <p:spPr bwMode="auto">
            <a:xfrm>
              <a:off x="1920" y="153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11" name="Oval 26"/>
            <p:cNvSpPr>
              <a:spLocks noChangeArrowheads="1"/>
            </p:cNvSpPr>
            <p:nvPr/>
          </p:nvSpPr>
          <p:spPr bwMode="auto">
            <a:xfrm>
              <a:off x="1968" y="172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12" name="Line 27"/>
            <p:cNvSpPr>
              <a:spLocks noChangeShapeType="1"/>
            </p:cNvSpPr>
            <p:nvPr/>
          </p:nvSpPr>
          <p:spPr bwMode="auto">
            <a:xfrm>
              <a:off x="1995" y="177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3" name="Text Box 28"/>
            <p:cNvSpPr txBox="1">
              <a:spLocks noChangeArrowheads="1"/>
            </p:cNvSpPr>
            <p:nvPr/>
          </p:nvSpPr>
          <p:spPr bwMode="auto">
            <a:xfrm>
              <a:off x="1920" y="177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14" name="Oval 29"/>
            <p:cNvSpPr>
              <a:spLocks noChangeArrowheads="1"/>
            </p:cNvSpPr>
            <p:nvPr/>
          </p:nvSpPr>
          <p:spPr bwMode="auto">
            <a:xfrm>
              <a:off x="2208" y="148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15" name="Line 30"/>
            <p:cNvSpPr>
              <a:spLocks noChangeShapeType="1"/>
            </p:cNvSpPr>
            <p:nvPr/>
          </p:nvSpPr>
          <p:spPr bwMode="auto">
            <a:xfrm>
              <a:off x="2235" y="153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6" name="Text Box 31"/>
            <p:cNvSpPr txBox="1">
              <a:spLocks noChangeArrowheads="1"/>
            </p:cNvSpPr>
            <p:nvPr/>
          </p:nvSpPr>
          <p:spPr bwMode="auto">
            <a:xfrm>
              <a:off x="2160" y="153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17" name="Oval 32"/>
            <p:cNvSpPr>
              <a:spLocks noChangeArrowheads="1"/>
            </p:cNvSpPr>
            <p:nvPr/>
          </p:nvSpPr>
          <p:spPr bwMode="auto">
            <a:xfrm>
              <a:off x="2208" y="172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18" name="Line 33"/>
            <p:cNvSpPr>
              <a:spLocks noChangeShapeType="1"/>
            </p:cNvSpPr>
            <p:nvPr/>
          </p:nvSpPr>
          <p:spPr bwMode="auto">
            <a:xfrm>
              <a:off x="2235" y="177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9" name="Text Box 34"/>
            <p:cNvSpPr txBox="1">
              <a:spLocks noChangeArrowheads="1"/>
            </p:cNvSpPr>
            <p:nvPr/>
          </p:nvSpPr>
          <p:spPr bwMode="auto">
            <a:xfrm>
              <a:off x="2160" y="177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20" name="Oval 35"/>
            <p:cNvSpPr>
              <a:spLocks noChangeArrowheads="1"/>
            </p:cNvSpPr>
            <p:nvPr/>
          </p:nvSpPr>
          <p:spPr bwMode="auto">
            <a:xfrm>
              <a:off x="2448" y="148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21" name="Line 36"/>
            <p:cNvSpPr>
              <a:spLocks noChangeShapeType="1"/>
            </p:cNvSpPr>
            <p:nvPr/>
          </p:nvSpPr>
          <p:spPr bwMode="auto">
            <a:xfrm>
              <a:off x="2475" y="153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2" name="Text Box 37"/>
            <p:cNvSpPr txBox="1">
              <a:spLocks noChangeArrowheads="1"/>
            </p:cNvSpPr>
            <p:nvPr/>
          </p:nvSpPr>
          <p:spPr bwMode="auto">
            <a:xfrm>
              <a:off x="2400" y="153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23" name="Oval 38"/>
            <p:cNvSpPr>
              <a:spLocks noChangeArrowheads="1"/>
            </p:cNvSpPr>
            <p:nvPr/>
          </p:nvSpPr>
          <p:spPr bwMode="auto">
            <a:xfrm>
              <a:off x="2448" y="172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24" name="Line 39"/>
            <p:cNvSpPr>
              <a:spLocks noChangeShapeType="1"/>
            </p:cNvSpPr>
            <p:nvPr/>
          </p:nvSpPr>
          <p:spPr bwMode="auto">
            <a:xfrm>
              <a:off x="2475" y="177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5" name="Text Box 40"/>
            <p:cNvSpPr txBox="1">
              <a:spLocks noChangeArrowheads="1"/>
            </p:cNvSpPr>
            <p:nvPr/>
          </p:nvSpPr>
          <p:spPr bwMode="auto">
            <a:xfrm>
              <a:off x="2400" y="177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26" name="Oval 41"/>
            <p:cNvSpPr>
              <a:spLocks noChangeArrowheads="1"/>
            </p:cNvSpPr>
            <p:nvPr/>
          </p:nvSpPr>
          <p:spPr bwMode="auto">
            <a:xfrm>
              <a:off x="2688" y="148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27" name="Line 42"/>
            <p:cNvSpPr>
              <a:spLocks noChangeShapeType="1"/>
            </p:cNvSpPr>
            <p:nvPr/>
          </p:nvSpPr>
          <p:spPr bwMode="auto">
            <a:xfrm>
              <a:off x="2715" y="153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8" name="Text Box 43"/>
            <p:cNvSpPr txBox="1">
              <a:spLocks noChangeArrowheads="1"/>
            </p:cNvSpPr>
            <p:nvPr/>
          </p:nvSpPr>
          <p:spPr bwMode="auto">
            <a:xfrm>
              <a:off x="2640" y="153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29" name="Oval 44"/>
            <p:cNvSpPr>
              <a:spLocks noChangeArrowheads="1"/>
            </p:cNvSpPr>
            <p:nvPr/>
          </p:nvSpPr>
          <p:spPr bwMode="auto">
            <a:xfrm>
              <a:off x="2688" y="1728"/>
              <a:ext cx="96" cy="96"/>
            </a:xfrm>
            <a:prstGeom prst="ellips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en-US" sz="1600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30" name="Line 45"/>
            <p:cNvSpPr>
              <a:spLocks noChangeShapeType="1"/>
            </p:cNvSpPr>
            <p:nvPr/>
          </p:nvSpPr>
          <p:spPr bwMode="auto">
            <a:xfrm>
              <a:off x="2715" y="1776"/>
              <a:ext cx="48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31" name="Text Box 46"/>
            <p:cNvSpPr txBox="1">
              <a:spLocks noChangeArrowheads="1"/>
            </p:cNvSpPr>
            <p:nvPr/>
          </p:nvSpPr>
          <p:spPr bwMode="auto">
            <a:xfrm>
              <a:off x="2640" y="1776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32" name="Text Box 47"/>
            <p:cNvSpPr txBox="1">
              <a:spLocks noChangeArrowheads="1"/>
            </p:cNvSpPr>
            <p:nvPr/>
          </p:nvSpPr>
          <p:spPr bwMode="auto">
            <a:xfrm>
              <a:off x="3648" y="1680"/>
              <a:ext cx="2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  <a:sym typeface="Symbol" charset="0"/>
                </a:rPr>
                <a:t></a:t>
              </a:r>
              <a:endParaRPr lang="en-US" sz="1600" b="1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33" name="Text Box 48"/>
            <p:cNvSpPr txBox="1">
              <a:spLocks noChangeArrowheads="1"/>
            </p:cNvSpPr>
            <p:nvPr/>
          </p:nvSpPr>
          <p:spPr bwMode="auto">
            <a:xfrm>
              <a:off x="3648" y="176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34" name="Text Box 49"/>
            <p:cNvSpPr txBox="1">
              <a:spLocks noChangeArrowheads="1"/>
            </p:cNvSpPr>
            <p:nvPr/>
          </p:nvSpPr>
          <p:spPr bwMode="auto">
            <a:xfrm>
              <a:off x="3936" y="1440"/>
              <a:ext cx="2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  <a:sym typeface="Symbol" charset="0"/>
                </a:rPr>
                <a:t></a:t>
              </a:r>
              <a:endParaRPr lang="en-US" sz="1600" b="1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35" name="Text Box 50"/>
            <p:cNvSpPr txBox="1">
              <a:spLocks noChangeArrowheads="1"/>
            </p:cNvSpPr>
            <p:nvPr/>
          </p:nvSpPr>
          <p:spPr bwMode="auto">
            <a:xfrm>
              <a:off x="3936" y="152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36" name="Text Box 51"/>
            <p:cNvSpPr txBox="1">
              <a:spLocks noChangeArrowheads="1"/>
            </p:cNvSpPr>
            <p:nvPr/>
          </p:nvSpPr>
          <p:spPr bwMode="auto">
            <a:xfrm>
              <a:off x="4656" y="1440"/>
              <a:ext cx="21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  <a:sym typeface="Symbol" charset="0"/>
                </a:rPr>
                <a:t></a:t>
              </a:r>
              <a:endParaRPr lang="en-US" sz="1600" b="1">
                <a:solidFill>
                  <a:schemeClr val="bg2"/>
                </a:solidFill>
                <a:latin typeface="Times" charset="0"/>
              </a:endParaRPr>
            </a:p>
          </p:txBody>
        </p:sp>
        <p:sp>
          <p:nvSpPr>
            <p:cNvPr id="42037" name="Text Box 52"/>
            <p:cNvSpPr txBox="1">
              <a:spLocks noChangeArrowheads="1"/>
            </p:cNvSpPr>
            <p:nvPr/>
          </p:nvSpPr>
          <p:spPr bwMode="auto">
            <a:xfrm>
              <a:off x="4656" y="152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38" name="Text Box 53"/>
            <p:cNvSpPr txBox="1">
              <a:spLocks noChangeArrowheads="1"/>
            </p:cNvSpPr>
            <p:nvPr/>
          </p:nvSpPr>
          <p:spPr bwMode="auto">
            <a:xfrm>
              <a:off x="1776" y="1632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39" name="Text Box 54"/>
            <p:cNvSpPr txBox="1">
              <a:spLocks noChangeArrowheads="1"/>
            </p:cNvSpPr>
            <p:nvPr/>
          </p:nvSpPr>
          <p:spPr bwMode="auto">
            <a:xfrm>
              <a:off x="2544" y="1728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40" name="Text Box 55"/>
            <p:cNvSpPr txBox="1">
              <a:spLocks noChangeArrowheads="1"/>
            </p:cNvSpPr>
            <p:nvPr/>
          </p:nvSpPr>
          <p:spPr bwMode="auto">
            <a:xfrm>
              <a:off x="2256" y="1810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41" name="Text Box 56"/>
            <p:cNvSpPr txBox="1">
              <a:spLocks noChangeArrowheads="1"/>
            </p:cNvSpPr>
            <p:nvPr/>
          </p:nvSpPr>
          <p:spPr bwMode="auto">
            <a:xfrm>
              <a:off x="3648" y="1488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42" name="Text Box 57"/>
            <p:cNvSpPr txBox="1">
              <a:spLocks noChangeArrowheads="1"/>
            </p:cNvSpPr>
            <p:nvPr/>
          </p:nvSpPr>
          <p:spPr bwMode="auto">
            <a:xfrm>
              <a:off x="4560" y="1728"/>
              <a:ext cx="1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>
                  <a:solidFill>
                    <a:schemeClr val="bg2"/>
                  </a:solidFill>
                  <a:latin typeface="Times" charset="0"/>
                </a:rPr>
                <a:t>+</a:t>
              </a:r>
            </a:p>
          </p:txBody>
        </p:sp>
        <p:sp>
          <p:nvSpPr>
            <p:cNvPr id="42043" name="Text Box 58"/>
            <p:cNvSpPr txBox="1">
              <a:spLocks noChangeArrowheads="1"/>
            </p:cNvSpPr>
            <p:nvPr/>
          </p:nvSpPr>
          <p:spPr bwMode="auto">
            <a:xfrm>
              <a:off x="4176" y="1474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44" name="Text Box 59"/>
            <p:cNvSpPr txBox="1">
              <a:spLocks noChangeArrowheads="1"/>
            </p:cNvSpPr>
            <p:nvPr/>
          </p:nvSpPr>
          <p:spPr bwMode="auto">
            <a:xfrm>
              <a:off x="3984" y="1762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45" name="Text Box 60"/>
            <p:cNvSpPr txBox="1">
              <a:spLocks noChangeArrowheads="1"/>
            </p:cNvSpPr>
            <p:nvPr/>
          </p:nvSpPr>
          <p:spPr bwMode="auto">
            <a:xfrm>
              <a:off x="2784" y="1474"/>
              <a:ext cx="18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chemeClr val="bg2"/>
                  </a:solidFill>
                  <a:latin typeface="Times" charset="0"/>
                </a:rPr>
                <a:t>–</a:t>
              </a:r>
            </a:p>
          </p:txBody>
        </p:sp>
        <p:sp>
          <p:nvSpPr>
            <p:cNvPr id="42046" name="Text Box 61"/>
            <p:cNvSpPr txBox="1">
              <a:spLocks noChangeArrowheads="1"/>
            </p:cNvSpPr>
            <p:nvPr/>
          </p:nvSpPr>
          <p:spPr bwMode="auto">
            <a:xfrm>
              <a:off x="1056" y="1488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3600" b="1">
                  <a:solidFill>
                    <a:srgbClr val="FF0000"/>
                  </a:solidFill>
                  <a:latin typeface="Times" charset="0"/>
                </a:rPr>
                <a:t>p</a:t>
              </a:r>
              <a:endParaRPr lang="en-US" sz="1600">
                <a:latin typeface="Times" charset="0"/>
              </a:endParaRPr>
            </a:p>
          </p:txBody>
        </p:sp>
        <p:sp>
          <p:nvSpPr>
            <p:cNvPr id="42047" name="Text Box 62"/>
            <p:cNvSpPr txBox="1">
              <a:spLocks noChangeArrowheads="1"/>
            </p:cNvSpPr>
            <p:nvPr/>
          </p:nvSpPr>
          <p:spPr bwMode="auto">
            <a:xfrm>
              <a:off x="4992" y="1488"/>
              <a:ext cx="27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l"/>
              <a:r>
                <a:rPr lang="en-US" sz="3600" b="1">
                  <a:solidFill>
                    <a:srgbClr val="008000"/>
                  </a:solidFill>
                  <a:latin typeface="Times" charset="0"/>
                </a:rPr>
                <a:t>n</a:t>
              </a:r>
              <a:endParaRPr lang="en-US" sz="1600">
                <a:solidFill>
                  <a:srgbClr val="008000"/>
                </a:solidFill>
                <a:latin typeface="Times" charset="0"/>
              </a:endParaRPr>
            </a:p>
          </p:txBody>
        </p:sp>
      </p:grpSp>
      <p:pic>
        <p:nvPicPr>
          <p:cNvPr id="41988" name="Picture 64" descr="C:\Documents and Settings\collinsp.CERN\Desktop\nty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57600"/>
            <a:ext cx="20637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65" descr="C:\Documents and Settings\collinsp.CERN\Desktop\pty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733800"/>
            <a:ext cx="21494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DE289A-9ED6-1B42-A6F5-D74D958D183E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34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4"/>
          <p:cNvSpPr txBox="1">
            <a:spLocks noChangeArrowheads="1"/>
          </p:cNvSpPr>
          <p:nvPr/>
        </p:nvSpPr>
        <p:spPr bwMode="auto">
          <a:xfrm>
            <a:off x="6189663" y="1905000"/>
            <a:ext cx="31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  <a:sym typeface="Symbol" charset="0"/>
              </a:rPr>
              <a:t></a:t>
            </a:r>
            <a:endParaRPr lang="en-US" sz="1600" b="1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10" name="Oval 5"/>
          <p:cNvSpPr>
            <a:spLocks noChangeArrowheads="1"/>
          </p:cNvSpPr>
          <p:nvPr/>
        </p:nvSpPr>
        <p:spPr bwMode="auto">
          <a:xfrm>
            <a:off x="3938588" y="1981200"/>
            <a:ext cx="141287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11" name="Line 6"/>
          <p:cNvSpPr>
            <a:spLocks noChangeShapeType="1"/>
          </p:cNvSpPr>
          <p:nvPr/>
        </p:nvSpPr>
        <p:spPr bwMode="auto">
          <a:xfrm>
            <a:off x="3978275" y="2057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Text Box 7"/>
          <p:cNvSpPr txBox="1">
            <a:spLocks noChangeArrowheads="1"/>
          </p:cNvSpPr>
          <p:nvPr/>
        </p:nvSpPr>
        <p:spPr bwMode="auto">
          <a:xfrm>
            <a:off x="3868738" y="2057400"/>
            <a:ext cx="280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13" name="Text Box 8"/>
          <p:cNvSpPr txBox="1">
            <a:spLocks noChangeArrowheads="1"/>
          </p:cNvSpPr>
          <p:nvPr/>
        </p:nvSpPr>
        <p:spPr bwMode="auto">
          <a:xfrm>
            <a:off x="6189663" y="2035175"/>
            <a:ext cx="276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14" name="Rectangle 9"/>
          <p:cNvSpPr>
            <a:spLocks noChangeArrowheads="1"/>
          </p:cNvSpPr>
          <p:nvPr/>
        </p:nvSpPr>
        <p:spPr bwMode="auto">
          <a:xfrm>
            <a:off x="3798888" y="1905000"/>
            <a:ext cx="2320925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5" name="Rectangle 10"/>
          <p:cNvSpPr>
            <a:spLocks noChangeArrowheads="1"/>
          </p:cNvSpPr>
          <p:nvPr/>
        </p:nvSpPr>
        <p:spPr bwMode="auto">
          <a:xfrm>
            <a:off x="6189663" y="1905000"/>
            <a:ext cx="2320925" cy="8382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6" name="Oval 11"/>
          <p:cNvSpPr>
            <a:spLocks noChangeArrowheads="1"/>
          </p:cNvSpPr>
          <p:nvPr/>
        </p:nvSpPr>
        <p:spPr bwMode="auto">
          <a:xfrm>
            <a:off x="3938588" y="2362200"/>
            <a:ext cx="141287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17" name="Line 12"/>
          <p:cNvSpPr>
            <a:spLocks noChangeShapeType="1"/>
          </p:cNvSpPr>
          <p:nvPr/>
        </p:nvSpPr>
        <p:spPr bwMode="auto">
          <a:xfrm>
            <a:off x="3978275" y="2438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Text Box 13"/>
          <p:cNvSpPr txBox="1">
            <a:spLocks noChangeArrowheads="1"/>
          </p:cNvSpPr>
          <p:nvPr/>
        </p:nvSpPr>
        <p:spPr bwMode="auto">
          <a:xfrm>
            <a:off x="3868738" y="2438400"/>
            <a:ext cx="280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19" name="Text Box 14"/>
          <p:cNvSpPr txBox="1">
            <a:spLocks noChangeArrowheads="1"/>
          </p:cNvSpPr>
          <p:nvPr/>
        </p:nvSpPr>
        <p:spPr bwMode="auto">
          <a:xfrm>
            <a:off x="7667625" y="2209800"/>
            <a:ext cx="312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  <a:sym typeface="Symbol" charset="0"/>
              </a:rPr>
              <a:t></a:t>
            </a:r>
            <a:endParaRPr lang="en-US" sz="1600" b="1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20" name="Text Box 15"/>
          <p:cNvSpPr txBox="1">
            <a:spLocks noChangeArrowheads="1"/>
          </p:cNvSpPr>
          <p:nvPr/>
        </p:nvSpPr>
        <p:spPr bwMode="auto">
          <a:xfrm>
            <a:off x="7667625" y="2339975"/>
            <a:ext cx="2746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21" name="Oval 16"/>
          <p:cNvSpPr>
            <a:spLocks noChangeArrowheads="1"/>
          </p:cNvSpPr>
          <p:nvPr/>
        </p:nvSpPr>
        <p:spPr bwMode="auto">
          <a:xfrm>
            <a:off x="4360863" y="1981200"/>
            <a:ext cx="141287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22" name="Line 17"/>
          <p:cNvSpPr>
            <a:spLocks noChangeShapeType="1"/>
          </p:cNvSpPr>
          <p:nvPr/>
        </p:nvSpPr>
        <p:spPr bwMode="auto">
          <a:xfrm>
            <a:off x="4400550" y="2057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Text Box 18"/>
          <p:cNvSpPr txBox="1">
            <a:spLocks noChangeArrowheads="1"/>
          </p:cNvSpPr>
          <p:nvPr/>
        </p:nvSpPr>
        <p:spPr bwMode="auto">
          <a:xfrm>
            <a:off x="4291013" y="2057400"/>
            <a:ext cx="280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24" name="Oval 19"/>
          <p:cNvSpPr>
            <a:spLocks noChangeArrowheads="1"/>
          </p:cNvSpPr>
          <p:nvPr/>
        </p:nvSpPr>
        <p:spPr bwMode="auto">
          <a:xfrm>
            <a:off x="4360863" y="2362200"/>
            <a:ext cx="141287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25" name="Line 20"/>
          <p:cNvSpPr>
            <a:spLocks noChangeShapeType="1"/>
          </p:cNvSpPr>
          <p:nvPr/>
        </p:nvSpPr>
        <p:spPr bwMode="auto">
          <a:xfrm>
            <a:off x="4400550" y="2438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Text Box 21"/>
          <p:cNvSpPr txBox="1">
            <a:spLocks noChangeArrowheads="1"/>
          </p:cNvSpPr>
          <p:nvPr/>
        </p:nvSpPr>
        <p:spPr bwMode="auto">
          <a:xfrm>
            <a:off x="4219575" y="2438400"/>
            <a:ext cx="28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27" name="Oval 22"/>
          <p:cNvSpPr>
            <a:spLocks noChangeArrowheads="1"/>
          </p:cNvSpPr>
          <p:nvPr/>
        </p:nvSpPr>
        <p:spPr bwMode="auto">
          <a:xfrm>
            <a:off x="4713288" y="1981200"/>
            <a:ext cx="139700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28" name="Line 23"/>
          <p:cNvSpPr>
            <a:spLocks noChangeShapeType="1"/>
          </p:cNvSpPr>
          <p:nvPr/>
        </p:nvSpPr>
        <p:spPr bwMode="auto">
          <a:xfrm>
            <a:off x="4752975" y="2057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Text Box 24"/>
          <p:cNvSpPr txBox="1">
            <a:spLocks noChangeArrowheads="1"/>
          </p:cNvSpPr>
          <p:nvPr/>
        </p:nvSpPr>
        <p:spPr bwMode="auto">
          <a:xfrm>
            <a:off x="4641850" y="2057400"/>
            <a:ext cx="28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30" name="Oval 25"/>
          <p:cNvSpPr>
            <a:spLocks noChangeArrowheads="1"/>
          </p:cNvSpPr>
          <p:nvPr/>
        </p:nvSpPr>
        <p:spPr bwMode="auto">
          <a:xfrm>
            <a:off x="4713288" y="2362200"/>
            <a:ext cx="139700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31" name="Line 26"/>
          <p:cNvSpPr>
            <a:spLocks noChangeShapeType="1"/>
          </p:cNvSpPr>
          <p:nvPr/>
        </p:nvSpPr>
        <p:spPr bwMode="auto">
          <a:xfrm>
            <a:off x="4752975" y="2438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Text Box 27"/>
          <p:cNvSpPr txBox="1">
            <a:spLocks noChangeArrowheads="1"/>
          </p:cNvSpPr>
          <p:nvPr/>
        </p:nvSpPr>
        <p:spPr bwMode="auto">
          <a:xfrm>
            <a:off x="4641850" y="2438400"/>
            <a:ext cx="28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33" name="Oval 28"/>
          <p:cNvSpPr>
            <a:spLocks noChangeArrowheads="1"/>
          </p:cNvSpPr>
          <p:nvPr/>
        </p:nvSpPr>
        <p:spPr bwMode="auto">
          <a:xfrm>
            <a:off x="5064125" y="1981200"/>
            <a:ext cx="141288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34" name="Line 29"/>
          <p:cNvSpPr>
            <a:spLocks noChangeShapeType="1"/>
          </p:cNvSpPr>
          <p:nvPr/>
        </p:nvSpPr>
        <p:spPr bwMode="auto">
          <a:xfrm>
            <a:off x="5103813" y="2057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Text Box 30"/>
          <p:cNvSpPr txBox="1">
            <a:spLocks noChangeArrowheads="1"/>
          </p:cNvSpPr>
          <p:nvPr/>
        </p:nvSpPr>
        <p:spPr bwMode="auto">
          <a:xfrm>
            <a:off x="4994275" y="2057400"/>
            <a:ext cx="280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36" name="Oval 31"/>
          <p:cNvSpPr>
            <a:spLocks noChangeArrowheads="1"/>
          </p:cNvSpPr>
          <p:nvPr/>
        </p:nvSpPr>
        <p:spPr bwMode="auto">
          <a:xfrm>
            <a:off x="5064125" y="2362200"/>
            <a:ext cx="141288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37" name="Line 32"/>
          <p:cNvSpPr>
            <a:spLocks noChangeShapeType="1"/>
          </p:cNvSpPr>
          <p:nvPr/>
        </p:nvSpPr>
        <p:spPr bwMode="auto">
          <a:xfrm>
            <a:off x="5103813" y="2438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Text Box 33"/>
          <p:cNvSpPr txBox="1">
            <a:spLocks noChangeArrowheads="1"/>
          </p:cNvSpPr>
          <p:nvPr/>
        </p:nvSpPr>
        <p:spPr bwMode="auto">
          <a:xfrm>
            <a:off x="4994275" y="2438400"/>
            <a:ext cx="280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39" name="Oval 34"/>
          <p:cNvSpPr>
            <a:spLocks noChangeArrowheads="1"/>
          </p:cNvSpPr>
          <p:nvPr/>
        </p:nvSpPr>
        <p:spPr bwMode="auto">
          <a:xfrm>
            <a:off x="5486400" y="1981200"/>
            <a:ext cx="141288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40" name="Line 35"/>
          <p:cNvSpPr>
            <a:spLocks noChangeShapeType="1"/>
          </p:cNvSpPr>
          <p:nvPr/>
        </p:nvSpPr>
        <p:spPr bwMode="auto">
          <a:xfrm>
            <a:off x="5526088" y="2057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1" name="Text Box 36"/>
          <p:cNvSpPr txBox="1">
            <a:spLocks noChangeArrowheads="1"/>
          </p:cNvSpPr>
          <p:nvPr/>
        </p:nvSpPr>
        <p:spPr bwMode="auto">
          <a:xfrm>
            <a:off x="5416550" y="2057400"/>
            <a:ext cx="280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42" name="Oval 37"/>
          <p:cNvSpPr>
            <a:spLocks noChangeArrowheads="1"/>
          </p:cNvSpPr>
          <p:nvPr/>
        </p:nvSpPr>
        <p:spPr bwMode="auto">
          <a:xfrm>
            <a:off x="5486400" y="2362200"/>
            <a:ext cx="141288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43" name="Line 38"/>
          <p:cNvSpPr>
            <a:spLocks noChangeShapeType="1"/>
          </p:cNvSpPr>
          <p:nvPr/>
        </p:nvSpPr>
        <p:spPr bwMode="auto">
          <a:xfrm>
            <a:off x="5526088" y="24384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4" name="Text Box 39"/>
          <p:cNvSpPr txBox="1">
            <a:spLocks noChangeArrowheads="1"/>
          </p:cNvSpPr>
          <p:nvPr/>
        </p:nvSpPr>
        <p:spPr bwMode="auto">
          <a:xfrm>
            <a:off x="5275263" y="2438400"/>
            <a:ext cx="280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45" name="Text Box 40"/>
          <p:cNvSpPr txBox="1">
            <a:spLocks noChangeArrowheads="1"/>
          </p:cNvSpPr>
          <p:nvPr/>
        </p:nvSpPr>
        <p:spPr bwMode="auto">
          <a:xfrm>
            <a:off x="6681788" y="2286000"/>
            <a:ext cx="31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  <a:sym typeface="Symbol" charset="0"/>
              </a:rPr>
              <a:t></a:t>
            </a:r>
            <a:endParaRPr lang="en-US" sz="1600" b="1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46" name="Text Box 41"/>
          <p:cNvSpPr txBox="1">
            <a:spLocks noChangeArrowheads="1"/>
          </p:cNvSpPr>
          <p:nvPr/>
        </p:nvSpPr>
        <p:spPr bwMode="auto">
          <a:xfrm>
            <a:off x="6681788" y="2416175"/>
            <a:ext cx="276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47" name="Text Box 42"/>
          <p:cNvSpPr txBox="1">
            <a:spLocks noChangeArrowheads="1"/>
          </p:cNvSpPr>
          <p:nvPr/>
        </p:nvSpPr>
        <p:spPr bwMode="auto">
          <a:xfrm>
            <a:off x="7104063" y="1905000"/>
            <a:ext cx="31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  <a:sym typeface="Symbol" charset="0"/>
              </a:rPr>
              <a:t></a:t>
            </a:r>
            <a:endParaRPr lang="en-US" sz="1600" b="1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48" name="Text Box 43"/>
          <p:cNvSpPr txBox="1">
            <a:spLocks noChangeArrowheads="1"/>
          </p:cNvSpPr>
          <p:nvPr/>
        </p:nvSpPr>
        <p:spPr bwMode="auto">
          <a:xfrm>
            <a:off x="7104063" y="2035175"/>
            <a:ext cx="276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49" name="Text Box 44"/>
          <p:cNvSpPr txBox="1">
            <a:spLocks noChangeArrowheads="1"/>
          </p:cNvSpPr>
          <p:nvPr/>
        </p:nvSpPr>
        <p:spPr bwMode="auto">
          <a:xfrm>
            <a:off x="8159750" y="1905000"/>
            <a:ext cx="312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  <a:sym typeface="Symbol" charset="0"/>
              </a:rPr>
              <a:t></a:t>
            </a:r>
            <a:endParaRPr lang="en-US" sz="1600" b="1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50" name="Text Box 45"/>
          <p:cNvSpPr txBox="1">
            <a:spLocks noChangeArrowheads="1"/>
          </p:cNvSpPr>
          <p:nvPr/>
        </p:nvSpPr>
        <p:spPr bwMode="auto">
          <a:xfrm>
            <a:off x="8159750" y="2035175"/>
            <a:ext cx="2746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51" name="Text Box 46"/>
          <p:cNvSpPr txBox="1">
            <a:spLocks noChangeArrowheads="1"/>
          </p:cNvSpPr>
          <p:nvPr/>
        </p:nvSpPr>
        <p:spPr bwMode="auto">
          <a:xfrm>
            <a:off x="4430713" y="2133600"/>
            <a:ext cx="28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52" name="Text Box 47"/>
          <p:cNvSpPr txBox="1">
            <a:spLocks noChangeArrowheads="1"/>
          </p:cNvSpPr>
          <p:nvPr/>
        </p:nvSpPr>
        <p:spPr bwMode="auto">
          <a:xfrm>
            <a:off x="5556250" y="2362200"/>
            <a:ext cx="282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53" name="Text Box 48"/>
          <p:cNvSpPr txBox="1">
            <a:spLocks noChangeArrowheads="1"/>
          </p:cNvSpPr>
          <p:nvPr/>
        </p:nvSpPr>
        <p:spPr bwMode="auto">
          <a:xfrm>
            <a:off x="5064125" y="2492375"/>
            <a:ext cx="276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54" name="Text Box 49"/>
          <p:cNvSpPr txBox="1">
            <a:spLocks noChangeArrowheads="1"/>
          </p:cNvSpPr>
          <p:nvPr/>
        </p:nvSpPr>
        <p:spPr bwMode="auto">
          <a:xfrm>
            <a:off x="6681788" y="1981200"/>
            <a:ext cx="280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55" name="Text Box 50"/>
          <p:cNvSpPr txBox="1">
            <a:spLocks noChangeArrowheads="1"/>
          </p:cNvSpPr>
          <p:nvPr/>
        </p:nvSpPr>
        <p:spPr bwMode="auto">
          <a:xfrm>
            <a:off x="8018463" y="2362200"/>
            <a:ext cx="2809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</a:rPr>
              <a:t>+</a:t>
            </a:r>
          </a:p>
        </p:txBody>
      </p:sp>
      <p:sp>
        <p:nvSpPr>
          <p:cNvPr id="43056" name="Text Box 51"/>
          <p:cNvSpPr txBox="1">
            <a:spLocks noChangeArrowheads="1"/>
          </p:cNvSpPr>
          <p:nvPr/>
        </p:nvSpPr>
        <p:spPr bwMode="auto">
          <a:xfrm>
            <a:off x="7456488" y="1958975"/>
            <a:ext cx="2746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57" name="Text Box 52"/>
          <p:cNvSpPr txBox="1">
            <a:spLocks noChangeArrowheads="1"/>
          </p:cNvSpPr>
          <p:nvPr/>
        </p:nvSpPr>
        <p:spPr bwMode="auto">
          <a:xfrm>
            <a:off x="7173913" y="2416175"/>
            <a:ext cx="276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58" name="Text Box 53"/>
          <p:cNvSpPr txBox="1">
            <a:spLocks noChangeArrowheads="1"/>
          </p:cNvSpPr>
          <p:nvPr/>
        </p:nvSpPr>
        <p:spPr bwMode="auto">
          <a:xfrm>
            <a:off x="5838825" y="1958975"/>
            <a:ext cx="2746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Times" charset="0"/>
              </a:rPr>
              <a:t>–</a:t>
            </a:r>
          </a:p>
        </p:txBody>
      </p:sp>
      <p:sp>
        <p:nvSpPr>
          <p:cNvPr id="43059" name="Text Box 54"/>
          <p:cNvSpPr txBox="1">
            <a:spLocks noChangeArrowheads="1"/>
          </p:cNvSpPr>
          <p:nvPr/>
        </p:nvSpPr>
        <p:spPr bwMode="auto">
          <a:xfrm>
            <a:off x="4994275" y="1295400"/>
            <a:ext cx="4048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3600" b="1">
                <a:solidFill>
                  <a:srgbClr val="FF0000"/>
                </a:solidFill>
                <a:latin typeface="Times" charset="0"/>
              </a:rPr>
              <a:t>p</a:t>
            </a:r>
            <a:endParaRPr lang="en-US" sz="1600">
              <a:latin typeface="Times" charset="0"/>
            </a:endParaRPr>
          </a:p>
        </p:txBody>
      </p:sp>
      <p:sp>
        <p:nvSpPr>
          <p:cNvPr id="43060" name="Text Box 55"/>
          <p:cNvSpPr txBox="1">
            <a:spLocks noChangeArrowheads="1"/>
          </p:cNvSpPr>
          <p:nvPr/>
        </p:nvSpPr>
        <p:spPr bwMode="auto">
          <a:xfrm>
            <a:off x="6892925" y="1371600"/>
            <a:ext cx="4048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3600" b="1">
                <a:solidFill>
                  <a:srgbClr val="008000"/>
                </a:solidFill>
                <a:latin typeface="Times" charset="0"/>
              </a:rPr>
              <a:t>n</a:t>
            </a:r>
            <a:endParaRPr lang="en-US" sz="1600">
              <a:solidFill>
                <a:srgbClr val="008000"/>
              </a:solidFill>
              <a:latin typeface="Times" charset="0"/>
            </a:endParaRPr>
          </a:p>
        </p:txBody>
      </p:sp>
      <p:sp>
        <p:nvSpPr>
          <p:cNvPr id="43061" name="Text Box 56"/>
          <p:cNvSpPr txBox="1">
            <a:spLocks noChangeArrowheads="1"/>
          </p:cNvSpPr>
          <p:nvPr/>
        </p:nvSpPr>
        <p:spPr bwMode="auto">
          <a:xfrm>
            <a:off x="381000" y="2819400"/>
            <a:ext cx="309562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2"/>
                </a:solidFill>
                <a:latin typeface="Times" charset="0"/>
              </a:rPr>
              <a:t>When brought together to form a junction, the majority diffuse carriers across the junction. The migration leaves a region of net charge of opposite sign on each side, called the space-charge region or </a:t>
            </a:r>
            <a:r>
              <a:rPr lang="en-US" sz="2000">
                <a:solidFill>
                  <a:srgbClr val="CC0099"/>
                </a:solidFill>
                <a:latin typeface="Times" charset="0"/>
              </a:rPr>
              <a:t>depletion</a:t>
            </a:r>
            <a:r>
              <a:rPr lang="en-US" sz="2000">
                <a:solidFill>
                  <a:schemeClr val="bg2"/>
                </a:solidFill>
                <a:latin typeface="Times" charset="0"/>
              </a:rPr>
              <a:t> region. The electric field set up in the region prevents further migration of carriers.</a:t>
            </a:r>
          </a:p>
        </p:txBody>
      </p:sp>
      <p:sp>
        <p:nvSpPr>
          <p:cNvPr id="43062" name="Rectangle 57" descr="10%"/>
          <p:cNvSpPr>
            <a:spLocks noChangeArrowheads="1"/>
          </p:cNvSpPr>
          <p:nvPr/>
        </p:nvSpPr>
        <p:spPr bwMode="auto">
          <a:xfrm>
            <a:off x="6154738" y="1936750"/>
            <a:ext cx="457200" cy="806450"/>
          </a:xfrm>
          <a:prstGeom prst="rect">
            <a:avLst/>
          </a:prstGeom>
          <a:pattFill prst="pct10">
            <a:fgClr>
              <a:srgbClr val="66FF66"/>
            </a:fgClr>
            <a:bgClr>
              <a:srgbClr val="FFFFFF"/>
            </a:bgClr>
          </a:pattFill>
          <a:ln w="38100">
            <a:solidFill>
              <a:srgbClr val="008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3063" name="Rectangle 58" descr="10%"/>
          <p:cNvSpPr>
            <a:spLocks noChangeArrowheads="1"/>
          </p:cNvSpPr>
          <p:nvPr/>
        </p:nvSpPr>
        <p:spPr bwMode="auto">
          <a:xfrm>
            <a:off x="5838825" y="1930400"/>
            <a:ext cx="292100" cy="812800"/>
          </a:xfrm>
          <a:prstGeom prst="rect">
            <a:avLst/>
          </a:prstGeom>
          <a:pattFill prst="pct10">
            <a:fgClr>
              <a:srgbClr val="FF0000"/>
            </a:fgClr>
            <a:bgClr>
              <a:srgbClr val="FFFFFF"/>
            </a:bgClr>
          </a:pattFill>
          <a:ln w="38100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3064" name="Oval 59"/>
          <p:cNvSpPr>
            <a:spLocks noChangeArrowheads="1"/>
          </p:cNvSpPr>
          <p:nvPr/>
        </p:nvSpPr>
        <p:spPr bwMode="auto">
          <a:xfrm>
            <a:off x="5908675" y="2057400"/>
            <a:ext cx="139700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65" name="Line 60"/>
          <p:cNvSpPr>
            <a:spLocks noChangeShapeType="1"/>
          </p:cNvSpPr>
          <p:nvPr/>
        </p:nvSpPr>
        <p:spPr bwMode="auto">
          <a:xfrm>
            <a:off x="5948363" y="21336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66" name="Oval 61"/>
          <p:cNvSpPr>
            <a:spLocks noChangeArrowheads="1"/>
          </p:cNvSpPr>
          <p:nvPr/>
        </p:nvSpPr>
        <p:spPr bwMode="auto">
          <a:xfrm>
            <a:off x="5908675" y="2438400"/>
            <a:ext cx="139700" cy="152400"/>
          </a:xfrm>
          <a:prstGeom prst="ellips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1600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67" name="Line 62"/>
          <p:cNvSpPr>
            <a:spLocks noChangeShapeType="1"/>
          </p:cNvSpPr>
          <p:nvPr/>
        </p:nvSpPr>
        <p:spPr bwMode="auto">
          <a:xfrm>
            <a:off x="5948363" y="2514600"/>
            <a:ext cx="6985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68" name="Text Box 63"/>
          <p:cNvSpPr txBox="1">
            <a:spLocks noChangeArrowheads="1"/>
          </p:cNvSpPr>
          <p:nvPr/>
        </p:nvSpPr>
        <p:spPr bwMode="auto">
          <a:xfrm>
            <a:off x="6189663" y="1981200"/>
            <a:ext cx="31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  <a:sym typeface="Symbol" charset="0"/>
              </a:rPr>
              <a:t></a:t>
            </a:r>
            <a:endParaRPr lang="en-US" sz="1600" b="1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69" name="Text Box 64"/>
          <p:cNvSpPr txBox="1">
            <a:spLocks noChangeArrowheads="1"/>
          </p:cNvSpPr>
          <p:nvPr/>
        </p:nvSpPr>
        <p:spPr bwMode="auto">
          <a:xfrm>
            <a:off x="6189663" y="2362200"/>
            <a:ext cx="314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chemeClr val="bg2"/>
                </a:solidFill>
                <a:latin typeface="Times" charset="0"/>
                <a:sym typeface="Symbol" charset="0"/>
              </a:rPr>
              <a:t></a:t>
            </a:r>
            <a:endParaRPr lang="en-US" sz="1600" b="1">
              <a:solidFill>
                <a:schemeClr val="bg2"/>
              </a:solidFill>
              <a:latin typeface="Times" charset="0"/>
            </a:endParaRPr>
          </a:p>
        </p:txBody>
      </p:sp>
      <p:sp>
        <p:nvSpPr>
          <p:cNvPr id="43070" name="Line 65"/>
          <p:cNvSpPr>
            <a:spLocks noChangeShapeType="1"/>
          </p:cNvSpPr>
          <p:nvPr/>
        </p:nvSpPr>
        <p:spPr bwMode="auto">
          <a:xfrm flipH="1">
            <a:off x="6149975" y="1435100"/>
            <a:ext cx="4763" cy="48974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1" name="Line 66"/>
          <p:cNvSpPr>
            <a:spLocks noChangeShapeType="1"/>
          </p:cNvSpPr>
          <p:nvPr/>
        </p:nvSpPr>
        <p:spPr bwMode="auto">
          <a:xfrm>
            <a:off x="5133975" y="3352800"/>
            <a:ext cx="2322513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2" name="Line 67"/>
          <p:cNvSpPr>
            <a:spLocks noChangeShapeType="1"/>
          </p:cNvSpPr>
          <p:nvPr/>
        </p:nvSpPr>
        <p:spPr bwMode="auto">
          <a:xfrm>
            <a:off x="5251450" y="3048000"/>
            <a:ext cx="914400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3" name="Line 68"/>
          <p:cNvSpPr>
            <a:spLocks noChangeShapeType="1"/>
          </p:cNvSpPr>
          <p:nvPr/>
        </p:nvSpPr>
        <p:spPr bwMode="auto">
          <a:xfrm>
            <a:off x="6154738" y="3200400"/>
            <a:ext cx="914400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4" name="Text Box 69"/>
          <p:cNvSpPr txBox="1">
            <a:spLocks noChangeArrowheads="1"/>
          </p:cNvSpPr>
          <p:nvPr/>
        </p:nvSpPr>
        <p:spPr bwMode="auto">
          <a:xfrm>
            <a:off x="4219575" y="2819400"/>
            <a:ext cx="12763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rgbClr val="FF9900"/>
                </a:solidFill>
                <a:latin typeface="Times" charset="0"/>
              </a:rPr>
              <a:t>Dopant</a:t>
            </a:r>
          </a:p>
          <a:p>
            <a:pPr algn="l"/>
            <a:r>
              <a:rPr lang="en-US" sz="1600" b="1">
                <a:solidFill>
                  <a:srgbClr val="FF9900"/>
                </a:solidFill>
                <a:latin typeface="Times" charset="0"/>
              </a:rPr>
              <a:t>concentration</a:t>
            </a:r>
          </a:p>
        </p:txBody>
      </p:sp>
      <p:sp>
        <p:nvSpPr>
          <p:cNvPr id="43075" name="Line 70"/>
          <p:cNvSpPr>
            <a:spLocks noChangeShapeType="1"/>
          </p:cNvSpPr>
          <p:nvPr/>
        </p:nvSpPr>
        <p:spPr bwMode="auto">
          <a:xfrm>
            <a:off x="5133975" y="3962400"/>
            <a:ext cx="2322513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6" name="Line 71"/>
          <p:cNvSpPr>
            <a:spLocks noChangeShapeType="1"/>
          </p:cNvSpPr>
          <p:nvPr/>
        </p:nvSpPr>
        <p:spPr bwMode="auto">
          <a:xfrm flipV="1">
            <a:off x="6149975" y="3733800"/>
            <a:ext cx="4619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7" name="Line 72"/>
          <p:cNvSpPr>
            <a:spLocks noChangeShapeType="1"/>
          </p:cNvSpPr>
          <p:nvPr/>
        </p:nvSpPr>
        <p:spPr bwMode="auto">
          <a:xfrm flipV="1">
            <a:off x="6611938" y="3708400"/>
            <a:ext cx="0" cy="25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8" name="Line 73"/>
          <p:cNvSpPr>
            <a:spLocks noChangeShapeType="1"/>
          </p:cNvSpPr>
          <p:nvPr/>
        </p:nvSpPr>
        <p:spPr bwMode="auto">
          <a:xfrm flipV="1">
            <a:off x="5838825" y="3962400"/>
            <a:ext cx="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79" name="Line 74"/>
          <p:cNvSpPr>
            <a:spLocks noChangeShapeType="1"/>
          </p:cNvSpPr>
          <p:nvPr/>
        </p:nvSpPr>
        <p:spPr bwMode="auto">
          <a:xfrm>
            <a:off x="5822950" y="4191000"/>
            <a:ext cx="3444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0" name="Text Box 75"/>
          <p:cNvSpPr txBox="1">
            <a:spLocks noChangeArrowheads="1"/>
          </p:cNvSpPr>
          <p:nvPr/>
        </p:nvSpPr>
        <p:spPr bwMode="auto">
          <a:xfrm>
            <a:off x="4219575" y="3657600"/>
            <a:ext cx="12287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latin typeface="Times" charset="0"/>
              </a:rPr>
              <a:t>Space charge</a:t>
            </a:r>
          </a:p>
          <a:p>
            <a:pPr algn="l"/>
            <a:r>
              <a:rPr lang="en-US" sz="1600" b="1">
                <a:latin typeface="Times" charset="0"/>
              </a:rPr>
              <a:t>density</a:t>
            </a:r>
          </a:p>
        </p:txBody>
      </p:sp>
      <p:sp>
        <p:nvSpPr>
          <p:cNvPr id="43081" name="Line 76"/>
          <p:cNvSpPr>
            <a:spLocks noChangeShapeType="1"/>
          </p:cNvSpPr>
          <p:nvPr/>
        </p:nvSpPr>
        <p:spPr bwMode="auto">
          <a:xfrm>
            <a:off x="5133975" y="4572000"/>
            <a:ext cx="2322513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2" name="Line 77"/>
          <p:cNvSpPr>
            <a:spLocks noChangeShapeType="1"/>
          </p:cNvSpPr>
          <p:nvPr/>
        </p:nvSpPr>
        <p:spPr bwMode="auto">
          <a:xfrm flipV="1">
            <a:off x="6681788" y="4419600"/>
            <a:ext cx="633412" cy="0"/>
          </a:xfrm>
          <a:prstGeom prst="line">
            <a:avLst/>
          </a:prstGeom>
          <a:noFill/>
          <a:ln w="5715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3" name="Line 78"/>
          <p:cNvSpPr>
            <a:spLocks noChangeShapeType="1"/>
          </p:cNvSpPr>
          <p:nvPr/>
        </p:nvSpPr>
        <p:spPr bwMode="auto">
          <a:xfrm flipV="1">
            <a:off x="5235575" y="4800600"/>
            <a:ext cx="633413" cy="0"/>
          </a:xfrm>
          <a:prstGeom prst="line">
            <a:avLst/>
          </a:prstGeom>
          <a:noFill/>
          <a:ln w="5715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4" name="Line 79"/>
          <p:cNvSpPr>
            <a:spLocks noChangeShapeType="1"/>
          </p:cNvSpPr>
          <p:nvPr/>
        </p:nvSpPr>
        <p:spPr bwMode="auto">
          <a:xfrm flipV="1">
            <a:off x="5838825" y="4581525"/>
            <a:ext cx="0" cy="228600"/>
          </a:xfrm>
          <a:prstGeom prst="line">
            <a:avLst/>
          </a:prstGeom>
          <a:noFill/>
          <a:ln w="5715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5" name="Line 80"/>
          <p:cNvSpPr>
            <a:spLocks noChangeShapeType="1"/>
          </p:cNvSpPr>
          <p:nvPr/>
        </p:nvSpPr>
        <p:spPr bwMode="auto">
          <a:xfrm flipV="1">
            <a:off x="6697663" y="4419600"/>
            <a:ext cx="0" cy="152400"/>
          </a:xfrm>
          <a:prstGeom prst="line">
            <a:avLst/>
          </a:prstGeom>
          <a:noFill/>
          <a:ln w="5715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6" name="Text Box 81"/>
          <p:cNvSpPr txBox="1">
            <a:spLocks noChangeArrowheads="1"/>
          </p:cNvSpPr>
          <p:nvPr/>
        </p:nvSpPr>
        <p:spPr bwMode="auto">
          <a:xfrm>
            <a:off x="4219575" y="4343400"/>
            <a:ext cx="7858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rgbClr val="990099"/>
                </a:solidFill>
                <a:latin typeface="Times" charset="0"/>
              </a:rPr>
              <a:t>Carrier</a:t>
            </a:r>
          </a:p>
          <a:p>
            <a:pPr algn="l"/>
            <a:r>
              <a:rPr lang="en-US" sz="1600" b="1">
                <a:solidFill>
                  <a:srgbClr val="990099"/>
                </a:solidFill>
                <a:latin typeface="Times" charset="0"/>
              </a:rPr>
              <a:t>density</a:t>
            </a:r>
          </a:p>
        </p:txBody>
      </p:sp>
      <p:sp>
        <p:nvSpPr>
          <p:cNvPr id="43087" name="Line 82"/>
          <p:cNvSpPr>
            <a:spLocks noChangeShapeType="1"/>
          </p:cNvSpPr>
          <p:nvPr/>
        </p:nvSpPr>
        <p:spPr bwMode="auto">
          <a:xfrm>
            <a:off x="5133975" y="5105400"/>
            <a:ext cx="2322513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8" name="Line 83"/>
          <p:cNvSpPr>
            <a:spLocks noChangeShapeType="1"/>
          </p:cNvSpPr>
          <p:nvPr/>
        </p:nvSpPr>
        <p:spPr bwMode="auto">
          <a:xfrm>
            <a:off x="5908675" y="5105400"/>
            <a:ext cx="250825" cy="381000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89" name="Line 84"/>
          <p:cNvSpPr>
            <a:spLocks noChangeShapeType="1"/>
          </p:cNvSpPr>
          <p:nvPr/>
        </p:nvSpPr>
        <p:spPr bwMode="auto">
          <a:xfrm flipV="1">
            <a:off x="6149975" y="5105400"/>
            <a:ext cx="392113" cy="365125"/>
          </a:xfrm>
          <a:prstGeom prst="line">
            <a:avLst/>
          </a:prstGeom>
          <a:noFill/>
          <a:ln w="57150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90" name="Text Box 85"/>
          <p:cNvSpPr txBox="1">
            <a:spLocks noChangeArrowheads="1"/>
          </p:cNvSpPr>
          <p:nvPr/>
        </p:nvSpPr>
        <p:spPr bwMode="auto">
          <a:xfrm>
            <a:off x="4219575" y="4953000"/>
            <a:ext cx="7985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rgbClr val="0000CC"/>
                </a:solidFill>
                <a:latin typeface="Times" charset="0"/>
              </a:rPr>
              <a:t>Electric</a:t>
            </a:r>
          </a:p>
          <a:p>
            <a:pPr algn="l"/>
            <a:r>
              <a:rPr lang="en-US" sz="1600" b="1">
                <a:solidFill>
                  <a:srgbClr val="0000CC"/>
                </a:solidFill>
                <a:latin typeface="Times" charset="0"/>
              </a:rPr>
              <a:t>field</a:t>
            </a:r>
          </a:p>
        </p:txBody>
      </p:sp>
      <p:sp>
        <p:nvSpPr>
          <p:cNvPr id="43091" name="Line 86"/>
          <p:cNvSpPr>
            <a:spLocks noChangeShapeType="1"/>
          </p:cNvSpPr>
          <p:nvPr/>
        </p:nvSpPr>
        <p:spPr bwMode="auto">
          <a:xfrm>
            <a:off x="5133975" y="5943600"/>
            <a:ext cx="2322513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92" name="Text Box 90"/>
          <p:cNvSpPr txBox="1">
            <a:spLocks noChangeArrowheads="1"/>
          </p:cNvSpPr>
          <p:nvPr/>
        </p:nvSpPr>
        <p:spPr bwMode="auto">
          <a:xfrm>
            <a:off x="4219575" y="5638800"/>
            <a:ext cx="8810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/>
            <a:r>
              <a:rPr lang="en-US" sz="1600" b="1">
                <a:solidFill>
                  <a:srgbClr val="990000"/>
                </a:solidFill>
                <a:latin typeface="Times" charset="0"/>
              </a:rPr>
              <a:t>Electric</a:t>
            </a:r>
          </a:p>
          <a:p>
            <a:pPr algn="l"/>
            <a:r>
              <a:rPr lang="en-US" sz="1600" b="1">
                <a:solidFill>
                  <a:srgbClr val="990000"/>
                </a:solidFill>
                <a:latin typeface="Times" charset="0"/>
              </a:rPr>
              <a:t>potential</a:t>
            </a:r>
          </a:p>
        </p:txBody>
      </p:sp>
      <p:sp>
        <p:nvSpPr>
          <p:cNvPr id="52315" name="Rectangle 91"/>
          <p:cNvSpPr>
            <a:spLocks noGrp="1" noChangeArrowheads="1"/>
          </p:cNvSpPr>
          <p:nvPr>
            <p:ph type="title"/>
          </p:nvPr>
        </p:nvSpPr>
        <p:spPr>
          <a:xfrm>
            <a:off x="493889" y="239889"/>
            <a:ext cx="65532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Basic Principles </a:t>
            </a:r>
            <a:r>
              <a:rPr lang="en-US" dirty="0" smtClean="0">
                <a:cs typeface="+mj-cs"/>
              </a:rPr>
              <a:t>(3)</a:t>
            </a:r>
            <a:endParaRPr lang="en-US" dirty="0">
              <a:cs typeface="+mj-cs"/>
            </a:endParaRPr>
          </a:p>
        </p:txBody>
      </p:sp>
      <p:cxnSp>
        <p:nvCxnSpPr>
          <p:cNvPr id="43094" name="AutoShape 87"/>
          <p:cNvCxnSpPr>
            <a:cxnSpLocks noChangeShapeType="1"/>
          </p:cNvCxnSpPr>
          <p:nvPr/>
        </p:nvCxnSpPr>
        <p:spPr bwMode="auto">
          <a:xfrm flipV="1">
            <a:off x="5849938" y="5715000"/>
            <a:ext cx="609600" cy="457200"/>
          </a:xfrm>
          <a:prstGeom prst="curvedConnector3">
            <a:avLst>
              <a:gd name="adj1" fmla="val 48435"/>
            </a:avLst>
          </a:prstGeom>
          <a:noFill/>
          <a:ln w="5715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95" name="Line 89"/>
          <p:cNvSpPr>
            <a:spLocks noChangeShapeType="1"/>
          </p:cNvSpPr>
          <p:nvPr/>
        </p:nvSpPr>
        <p:spPr bwMode="auto">
          <a:xfrm flipH="1">
            <a:off x="6383338" y="5715000"/>
            <a:ext cx="84455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96" name="Line 94"/>
          <p:cNvSpPr>
            <a:spLocks noChangeShapeType="1"/>
          </p:cNvSpPr>
          <p:nvPr/>
        </p:nvSpPr>
        <p:spPr bwMode="auto">
          <a:xfrm>
            <a:off x="5316538" y="6172200"/>
            <a:ext cx="533400" cy="0"/>
          </a:xfrm>
          <a:prstGeom prst="line">
            <a:avLst/>
          </a:prstGeom>
          <a:noFill/>
          <a:ln w="5715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3097" name="Picture 97" descr="C:\Documents and Settings\collinsp.CERN\Desktop\panorami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220980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98" name="Text Box 98"/>
          <p:cNvSpPr txBox="1">
            <a:spLocks noChangeArrowheads="1"/>
          </p:cNvSpPr>
          <p:nvPr/>
        </p:nvSpPr>
        <p:spPr bwMode="auto">
          <a:xfrm>
            <a:off x="3048000" y="914400"/>
            <a:ext cx="4727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Now for the magic part!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B1E3-7C58-AC47-9D87-AA7EB310EF7D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8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44312" y="225778"/>
            <a:ext cx="6629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Basic Principles </a:t>
            </a:r>
            <a:r>
              <a:rPr lang="en-US" dirty="0" smtClean="0">
                <a:cs typeface="+mj-cs"/>
              </a:rPr>
              <a:t>(4)</a:t>
            </a:r>
            <a:endParaRPr lang="en-US" dirty="0">
              <a:cs typeface="+mj-cs"/>
            </a:endParaRPr>
          </a:p>
        </p:txBody>
      </p:sp>
      <p:sp>
        <p:nvSpPr>
          <p:cNvPr id="44034" name="Text Box 3"/>
          <p:cNvSpPr txBox="1">
            <a:spLocks noChangeArrowheads="1"/>
          </p:cNvSpPr>
          <p:nvPr/>
        </p:nvSpPr>
        <p:spPr bwMode="auto">
          <a:xfrm>
            <a:off x="228600" y="1066800"/>
            <a:ext cx="84582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/>
              <a:t>The depleted part is very nice, but very small</a:t>
            </a:r>
          </a:p>
          <a:p>
            <a:pPr algn="l" eaLnBrk="1" hangingPunct="1"/>
            <a:r>
              <a:rPr lang="en-US" sz="2000"/>
              <a:t>Apply a reverse bias to extend it</a:t>
            </a:r>
          </a:p>
        </p:txBody>
      </p:sp>
      <p:pic>
        <p:nvPicPr>
          <p:cNvPr id="44035" name="Picture 24" descr="C:\Documents and Settings\collinsp.CERN\Desktop\pindio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47244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Text Box 46"/>
          <p:cNvSpPr txBox="1">
            <a:spLocks noChangeArrowheads="1"/>
          </p:cNvSpPr>
          <p:nvPr/>
        </p:nvSpPr>
        <p:spPr bwMode="auto">
          <a:xfrm>
            <a:off x="5622925" y="40846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endParaRPr lang="en-US"/>
          </a:p>
        </p:txBody>
      </p:sp>
      <p:sp>
        <p:nvSpPr>
          <p:cNvPr id="44037" name="Text Box 47"/>
          <p:cNvSpPr txBox="1">
            <a:spLocks noChangeArrowheads="1"/>
          </p:cNvSpPr>
          <p:nvPr/>
        </p:nvSpPr>
        <p:spPr bwMode="auto">
          <a:xfrm>
            <a:off x="5105400" y="4114800"/>
            <a:ext cx="4038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400"/>
              <a:t>Electron-hole pairs created by the traversing particles drift in the electric field</a:t>
            </a:r>
          </a:p>
          <a:p>
            <a:pPr eaLnBrk="1" hangingPunct="1"/>
            <a:r>
              <a:rPr lang="en-US" sz="2400">
                <a:solidFill>
                  <a:srgbClr val="990000"/>
                </a:solidFill>
                <a:latin typeface="Arial" charset="0"/>
              </a:rPr>
              <a:t>V</a:t>
            </a:r>
            <a:r>
              <a:rPr lang="en-US" sz="2400" baseline="-25000">
                <a:solidFill>
                  <a:srgbClr val="990000"/>
                </a:solidFill>
                <a:latin typeface="Arial" charset="0"/>
              </a:rPr>
              <a:t>d</a:t>
            </a:r>
            <a:r>
              <a:rPr lang="en-US" sz="2400">
                <a:solidFill>
                  <a:srgbClr val="990000"/>
                </a:solidFill>
                <a:latin typeface="Arial" charset="0"/>
              </a:rPr>
              <a:t> = d</a:t>
            </a:r>
            <a:r>
              <a:rPr lang="en-US" sz="2400" baseline="30000">
                <a:solidFill>
                  <a:srgbClr val="990000"/>
                </a:solidFill>
                <a:latin typeface="Arial" charset="0"/>
              </a:rPr>
              <a:t>2 </a:t>
            </a:r>
            <a:r>
              <a:rPr lang="en-US" sz="2400">
                <a:solidFill>
                  <a:srgbClr val="990000"/>
                </a:solidFill>
                <a:latin typeface="Arial" charset="0"/>
                <a:sym typeface="Symbol" charset="0"/>
              </a:rPr>
              <a:t>/ (</a:t>
            </a:r>
            <a:r>
              <a:rPr lang="en-US" sz="2400">
                <a:solidFill>
                  <a:srgbClr val="990000"/>
                </a:solidFill>
                <a:latin typeface="Arial" charset="0"/>
              </a:rPr>
              <a:t>2</a:t>
            </a:r>
            <a:r>
              <a:rPr lang="en-US" sz="2400">
                <a:solidFill>
                  <a:srgbClr val="990000"/>
                </a:solidFill>
                <a:latin typeface="Arial" charset="0"/>
                <a:sym typeface="Symbol" charset="0"/>
              </a:rPr>
              <a:t>)</a:t>
            </a:r>
          </a:p>
          <a:p>
            <a:pPr algn="l" eaLnBrk="1" hangingPunct="1"/>
            <a:endParaRPr lang="en-US" sz="2400"/>
          </a:p>
        </p:txBody>
      </p:sp>
      <p:pic>
        <p:nvPicPr>
          <p:cNvPr id="44038" name="Picture 2" descr="reversebia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5778500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3C5D48-4C37-BB47-93D8-68E425D818A3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169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71312" y="254000"/>
            <a:ext cx="6934200" cy="81121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+mj-cs"/>
              </a:rPr>
              <a:t>Basic Principles </a:t>
            </a:r>
            <a:r>
              <a:rPr lang="en-US" dirty="0" smtClean="0">
                <a:cs typeface="+mj-cs"/>
              </a:rPr>
              <a:t>(5)</a:t>
            </a:r>
            <a:endParaRPr lang="en-US" dirty="0">
              <a:cs typeface="+mj-cs"/>
            </a:endParaRPr>
          </a:p>
        </p:txBody>
      </p:sp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228600" y="1371600"/>
            <a:ext cx="8397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400"/>
              <a:t>By segmenting the implant we can reconstruct the position of the traversing particle in one dimension</a:t>
            </a:r>
          </a:p>
        </p:txBody>
      </p:sp>
      <p:sp>
        <p:nvSpPr>
          <p:cNvPr id="45059" name="Line 5"/>
          <p:cNvSpPr>
            <a:spLocks noChangeShapeType="1"/>
          </p:cNvSpPr>
          <p:nvPr/>
        </p:nvSpPr>
        <p:spPr bwMode="auto">
          <a:xfrm>
            <a:off x="1524000" y="4572000"/>
            <a:ext cx="0" cy="990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0" name="Line 6"/>
          <p:cNvSpPr>
            <a:spLocks noChangeShapeType="1"/>
          </p:cNvSpPr>
          <p:nvPr/>
        </p:nvSpPr>
        <p:spPr bwMode="auto">
          <a:xfrm>
            <a:off x="1524000" y="5562600"/>
            <a:ext cx="28194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1" name="Line 8"/>
          <p:cNvSpPr>
            <a:spLocks noChangeShapeType="1"/>
          </p:cNvSpPr>
          <p:nvPr/>
        </p:nvSpPr>
        <p:spPr bwMode="auto">
          <a:xfrm flipV="1">
            <a:off x="4343400" y="4572000"/>
            <a:ext cx="0" cy="9906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2" name="Line 9"/>
          <p:cNvSpPr>
            <a:spLocks noChangeShapeType="1"/>
          </p:cNvSpPr>
          <p:nvPr/>
        </p:nvSpPr>
        <p:spPr bwMode="auto">
          <a:xfrm>
            <a:off x="1524000" y="4572000"/>
            <a:ext cx="28194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V="1">
            <a:off x="2619375" y="4232275"/>
            <a:ext cx="1936750" cy="12430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4" name="Line 10"/>
          <p:cNvSpPr>
            <a:spLocks noChangeShapeType="1"/>
          </p:cNvSpPr>
          <p:nvPr/>
        </p:nvSpPr>
        <p:spPr bwMode="auto">
          <a:xfrm flipV="1">
            <a:off x="2619375" y="3403600"/>
            <a:ext cx="1873250" cy="11731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5" name="Line 12"/>
          <p:cNvSpPr>
            <a:spLocks noChangeShapeType="1"/>
          </p:cNvSpPr>
          <p:nvPr/>
        </p:nvSpPr>
        <p:spPr bwMode="auto">
          <a:xfrm flipV="1">
            <a:off x="228600" y="3195638"/>
            <a:ext cx="2260600" cy="1381125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6" name="Rectangle 13"/>
          <p:cNvSpPr>
            <a:spLocks noChangeArrowheads="1"/>
          </p:cNvSpPr>
          <p:nvPr/>
        </p:nvSpPr>
        <p:spPr bwMode="auto">
          <a:xfrm>
            <a:off x="228600" y="4576763"/>
            <a:ext cx="2390775" cy="898525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7" name="Line 14"/>
          <p:cNvSpPr>
            <a:spLocks noChangeShapeType="1"/>
          </p:cNvSpPr>
          <p:nvPr/>
        </p:nvSpPr>
        <p:spPr bwMode="auto">
          <a:xfrm flipV="1">
            <a:off x="2619375" y="3403600"/>
            <a:ext cx="1873250" cy="1173163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8" name="Line 15"/>
          <p:cNvSpPr>
            <a:spLocks noChangeShapeType="1"/>
          </p:cNvSpPr>
          <p:nvPr/>
        </p:nvSpPr>
        <p:spPr bwMode="auto">
          <a:xfrm flipV="1">
            <a:off x="2619375" y="4162425"/>
            <a:ext cx="2001838" cy="1312863"/>
          </a:xfrm>
          <a:prstGeom prst="line">
            <a:avLst/>
          </a:prstGeom>
          <a:noFill/>
          <a:ln w="76200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69" name="Line 16"/>
          <p:cNvSpPr>
            <a:spLocks noChangeShapeType="1"/>
          </p:cNvSpPr>
          <p:nvPr/>
        </p:nvSpPr>
        <p:spPr bwMode="auto">
          <a:xfrm flipV="1">
            <a:off x="615950" y="3195638"/>
            <a:ext cx="2132013" cy="1381125"/>
          </a:xfrm>
          <a:prstGeom prst="line">
            <a:avLst/>
          </a:prstGeom>
          <a:noFill/>
          <a:ln w="1714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70" name="Line 17"/>
          <p:cNvSpPr>
            <a:spLocks noChangeShapeType="1"/>
          </p:cNvSpPr>
          <p:nvPr/>
        </p:nvSpPr>
        <p:spPr bwMode="auto">
          <a:xfrm flipV="1">
            <a:off x="1133475" y="3195638"/>
            <a:ext cx="2132013" cy="1381125"/>
          </a:xfrm>
          <a:prstGeom prst="line">
            <a:avLst/>
          </a:prstGeom>
          <a:noFill/>
          <a:ln w="1714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71" name="Line 19"/>
          <p:cNvSpPr>
            <a:spLocks noChangeShapeType="1"/>
          </p:cNvSpPr>
          <p:nvPr/>
        </p:nvSpPr>
        <p:spPr bwMode="auto">
          <a:xfrm flipV="1">
            <a:off x="1649413" y="3195638"/>
            <a:ext cx="2132012" cy="1381125"/>
          </a:xfrm>
          <a:prstGeom prst="line">
            <a:avLst/>
          </a:prstGeom>
          <a:noFill/>
          <a:ln w="1714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72" name="Line 20"/>
          <p:cNvSpPr>
            <a:spLocks noChangeShapeType="1"/>
          </p:cNvSpPr>
          <p:nvPr/>
        </p:nvSpPr>
        <p:spPr bwMode="auto">
          <a:xfrm flipV="1">
            <a:off x="2230438" y="3195638"/>
            <a:ext cx="2132012" cy="1381125"/>
          </a:xfrm>
          <a:prstGeom prst="line">
            <a:avLst/>
          </a:prstGeom>
          <a:noFill/>
          <a:ln w="17145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73" name="AutoShape 21"/>
          <p:cNvSpPr>
            <a:spLocks noChangeArrowheads="1"/>
          </p:cNvSpPr>
          <p:nvPr/>
        </p:nvSpPr>
        <p:spPr bwMode="auto">
          <a:xfrm>
            <a:off x="487363" y="4508500"/>
            <a:ext cx="258762" cy="138113"/>
          </a:xfrm>
          <a:prstGeom prst="roundRect">
            <a:avLst>
              <a:gd name="adj" fmla="val 16667"/>
            </a:avLst>
          </a:prstGeom>
          <a:solidFill>
            <a:srgbClr val="003366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5074" name="AutoShape 22"/>
          <p:cNvSpPr>
            <a:spLocks noChangeArrowheads="1"/>
          </p:cNvSpPr>
          <p:nvPr/>
        </p:nvSpPr>
        <p:spPr bwMode="auto">
          <a:xfrm>
            <a:off x="1003300" y="4508500"/>
            <a:ext cx="258763" cy="138113"/>
          </a:xfrm>
          <a:prstGeom prst="roundRect">
            <a:avLst>
              <a:gd name="adj" fmla="val 16667"/>
            </a:avLst>
          </a:prstGeom>
          <a:solidFill>
            <a:srgbClr val="003366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5075" name="AutoShape 23"/>
          <p:cNvSpPr>
            <a:spLocks noChangeArrowheads="1"/>
          </p:cNvSpPr>
          <p:nvPr/>
        </p:nvSpPr>
        <p:spPr bwMode="auto">
          <a:xfrm>
            <a:off x="1520825" y="4508500"/>
            <a:ext cx="258763" cy="138113"/>
          </a:xfrm>
          <a:prstGeom prst="roundRect">
            <a:avLst>
              <a:gd name="adj" fmla="val 16667"/>
            </a:avLst>
          </a:prstGeom>
          <a:solidFill>
            <a:srgbClr val="003366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5076" name="AutoShape 24"/>
          <p:cNvSpPr>
            <a:spLocks noChangeArrowheads="1"/>
          </p:cNvSpPr>
          <p:nvPr/>
        </p:nvSpPr>
        <p:spPr bwMode="auto">
          <a:xfrm>
            <a:off x="2166938" y="4508500"/>
            <a:ext cx="258762" cy="138113"/>
          </a:xfrm>
          <a:prstGeom prst="roundRect">
            <a:avLst>
              <a:gd name="adj" fmla="val 16667"/>
            </a:avLst>
          </a:prstGeom>
          <a:solidFill>
            <a:srgbClr val="003366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5077" name="Line 25"/>
          <p:cNvSpPr>
            <a:spLocks noChangeShapeType="1"/>
          </p:cNvSpPr>
          <p:nvPr/>
        </p:nvSpPr>
        <p:spPr bwMode="auto">
          <a:xfrm flipV="1">
            <a:off x="1003300" y="2989263"/>
            <a:ext cx="1357313" cy="31067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78" name="Line 37"/>
          <p:cNvSpPr>
            <a:spLocks noChangeShapeType="1"/>
          </p:cNvSpPr>
          <p:nvPr/>
        </p:nvSpPr>
        <p:spPr bwMode="auto">
          <a:xfrm flipH="1">
            <a:off x="1676400" y="4800600"/>
            <a:ext cx="839788" cy="0"/>
          </a:xfrm>
          <a:prstGeom prst="line">
            <a:avLst/>
          </a:prstGeom>
          <a:noFill/>
          <a:ln w="50800">
            <a:solidFill>
              <a:srgbClr val="CC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79" name="Text Box 38"/>
          <p:cNvSpPr txBox="1">
            <a:spLocks noChangeArrowheads="1"/>
          </p:cNvSpPr>
          <p:nvPr/>
        </p:nvSpPr>
        <p:spPr bwMode="auto">
          <a:xfrm>
            <a:off x="2209800" y="4724400"/>
            <a:ext cx="423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CC0099"/>
                </a:solidFill>
              </a:rPr>
              <a:t>x</a:t>
            </a:r>
          </a:p>
        </p:txBody>
      </p:sp>
      <p:sp>
        <p:nvSpPr>
          <p:cNvPr id="45080" name="Text Box 40"/>
          <p:cNvSpPr txBox="1">
            <a:spLocks noChangeArrowheads="1"/>
          </p:cNvSpPr>
          <p:nvPr/>
        </p:nvSpPr>
        <p:spPr bwMode="auto">
          <a:xfrm>
            <a:off x="3789363" y="4876800"/>
            <a:ext cx="4832350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400"/>
              <a:t>Typical values used are</a:t>
            </a:r>
          </a:p>
          <a:p>
            <a:pPr eaLnBrk="1" hangingPunct="1"/>
            <a:r>
              <a:rPr lang="en-US" sz="2400"/>
              <a:t>pitch : 20 </a:t>
            </a:r>
            <a:r>
              <a:rPr lang="en-US" sz="2400">
                <a:latin typeface="Symbol" charset="0"/>
              </a:rPr>
              <a:t>m</a:t>
            </a:r>
            <a:r>
              <a:rPr lang="en-US" sz="2400"/>
              <a:t>m – 150 </a:t>
            </a:r>
            <a:r>
              <a:rPr lang="en-US" sz="2400">
                <a:latin typeface="Symbol" charset="0"/>
              </a:rPr>
              <a:t>m</a:t>
            </a:r>
            <a:r>
              <a:rPr lang="en-US" sz="2400"/>
              <a:t>m</a:t>
            </a:r>
          </a:p>
          <a:p>
            <a:pPr eaLnBrk="1" hangingPunct="1"/>
            <a:r>
              <a:rPr lang="en-US" sz="2400"/>
              <a:t>bulk thickness: 150 </a:t>
            </a:r>
            <a:r>
              <a:rPr lang="en-US" sz="2400">
                <a:latin typeface="Symbol" charset="0"/>
              </a:rPr>
              <a:t>m</a:t>
            </a:r>
            <a:r>
              <a:rPr lang="en-US" sz="2400"/>
              <a:t>m – 500 </a:t>
            </a:r>
            <a:r>
              <a:rPr lang="en-US" sz="2400">
                <a:latin typeface="Symbol" charset="0"/>
              </a:rPr>
              <a:t>m</a:t>
            </a:r>
            <a:r>
              <a:rPr lang="en-US" sz="2400"/>
              <a:t>m</a:t>
            </a:r>
          </a:p>
        </p:txBody>
      </p:sp>
      <p:sp>
        <p:nvSpPr>
          <p:cNvPr id="45081" name="Line 41"/>
          <p:cNvSpPr>
            <a:spLocks noChangeShapeType="1"/>
          </p:cNvSpPr>
          <p:nvPr/>
        </p:nvSpPr>
        <p:spPr bwMode="auto">
          <a:xfrm flipV="1">
            <a:off x="2667000" y="2819400"/>
            <a:ext cx="0" cy="3810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82" name="Line 42"/>
          <p:cNvSpPr>
            <a:spLocks noChangeShapeType="1"/>
          </p:cNvSpPr>
          <p:nvPr/>
        </p:nvSpPr>
        <p:spPr bwMode="auto">
          <a:xfrm flipV="1">
            <a:off x="3200400" y="2819400"/>
            <a:ext cx="0" cy="3048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83" name="Line 43"/>
          <p:cNvSpPr>
            <a:spLocks noChangeShapeType="1"/>
          </p:cNvSpPr>
          <p:nvPr/>
        </p:nvSpPr>
        <p:spPr bwMode="auto">
          <a:xfrm flipV="1">
            <a:off x="3733800" y="2819400"/>
            <a:ext cx="0" cy="3810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84" name="Line 44"/>
          <p:cNvSpPr>
            <a:spLocks noChangeShapeType="1"/>
          </p:cNvSpPr>
          <p:nvPr/>
        </p:nvSpPr>
        <p:spPr bwMode="auto">
          <a:xfrm flipV="1">
            <a:off x="4343400" y="2819400"/>
            <a:ext cx="0" cy="3810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85" name="Line 45"/>
          <p:cNvSpPr>
            <a:spLocks noChangeShapeType="1"/>
          </p:cNvSpPr>
          <p:nvPr/>
        </p:nvSpPr>
        <p:spPr bwMode="auto">
          <a:xfrm>
            <a:off x="2667000" y="2819400"/>
            <a:ext cx="3048000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86" name="Line 46"/>
          <p:cNvSpPr>
            <a:spLocks noChangeShapeType="1"/>
          </p:cNvSpPr>
          <p:nvPr/>
        </p:nvSpPr>
        <p:spPr bwMode="auto">
          <a:xfrm>
            <a:off x="4267200" y="4419600"/>
            <a:ext cx="0" cy="2286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87" name="Line 47"/>
          <p:cNvSpPr>
            <a:spLocks noChangeShapeType="1"/>
          </p:cNvSpPr>
          <p:nvPr/>
        </p:nvSpPr>
        <p:spPr bwMode="auto">
          <a:xfrm>
            <a:off x="4267200" y="4648200"/>
            <a:ext cx="1371600" cy="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45088" name="Group 56"/>
          <p:cNvGrpSpPr>
            <a:grpSpLocks/>
          </p:cNvGrpSpPr>
          <p:nvPr/>
        </p:nvGrpSpPr>
        <p:grpSpPr bwMode="auto">
          <a:xfrm>
            <a:off x="5257800" y="3352800"/>
            <a:ext cx="762000" cy="457200"/>
            <a:chOff x="3312" y="2112"/>
            <a:chExt cx="480" cy="288"/>
          </a:xfrm>
        </p:grpSpPr>
        <p:grpSp>
          <p:nvGrpSpPr>
            <p:cNvPr id="45099" name="Group 50"/>
            <p:cNvGrpSpPr>
              <a:grpSpLocks/>
            </p:cNvGrpSpPr>
            <p:nvPr/>
          </p:nvGrpSpPr>
          <p:grpSpPr bwMode="auto">
            <a:xfrm>
              <a:off x="3312" y="2112"/>
              <a:ext cx="480" cy="96"/>
              <a:chOff x="3312" y="2112"/>
              <a:chExt cx="480" cy="96"/>
            </a:xfrm>
          </p:grpSpPr>
          <p:sp>
            <p:nvSpPr>
              <p:cNvPr id="45103" name="Line 48"/>
              <p:cNvSpPr>
                <a:spLocks noChangeShapeType="1"/>
              </p:cNvSpPr>
              <p:nvPr/>
            </p:nvSpPr>
            <p:spPr bwMode="auto">
              <a:xfrm>
                <a:off x="3504" y="2112"/>
                <a:ext cx="144" cy="0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5104" name="Line 49"/>
              <p:cNvSpPr>
                <a:spLocks noChangeShapeType="1"/>
              </p:cNvSpPr>
              <p:nvPr/>
            </p:nvSpPr>
            <p:spPr bwMode="auto">
              <a:xfrm>
                <a:off x="3312" y="2208"/>
                <a:ext cx="480" cy="0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5100" name="Group 51"/>
            <p:cNvGrpSpPr>
              <a:grpSpLocks/>
            </p:cNvGrpSpPr>
            <p:nvPr/>
          </p:nvGrpSpPr>
          <p:grpSpPr bwMode="auto">
            <a:xfrm>
              <a:off x="3312" y="2304"/>
              <a:ext cx="480" cy="96"/>
              <a:chOff x="3312" y="2112"/>
              <a:chExt cx="480" cy="96"/>
            </a:xfrm>
          </p:grpSpPr>
          <p:sp>
            <p:nvSpPr>
              <p:cNvPr id="45101" name="Line 52"/>
              <p:cNvSpPr>
                <a:spLocks noChangeShapeType="1"/>
              </p:cNvSpPr>
              <p:nvPr/>
            </p:nvSpPr>
            <p:spPr bwMode="auto">
              <a:xfrm>
                <a:off x="3504" y="2112"/>
                <a:ext cx="144" cy="0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5102" name="Line 53"/>
              <p:cNvSpPr>
                <a:spLocks noChangeShapeType="1"/>
              </p:cNvSpPr>
              <p:nvPr/>
            </p:nvSpPr>
            <p:spPr bwMode="auto">
              <a:xfrm>
                <a:off x="3312" y="2208"/>
                <a:ext cx="480" cy="0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45089" name="Line 54"/>
          <p:cNvSpPr>
            <a:spLocks noChangeShapeType="1"/>
          </p:cNvSpPr>
          <p:nvPr/>
        </p:nvSpPr>
        <p:spPr bwMode="auto">
          <a:xfrm>
            <a:off x="5638800" y="3810000"/>
            <a:ext cx="0" cy="8382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90" name="Line 55"/>
          <p:cNvSpPr>
            <a:spLocks noChangeShapeType="1"/>
          </p:cNvSpPr>
          <p:nvPr/>
        </p:nvSpPr>
        <p:spPr bwMode="auto">
          <a:xfrm>
            <a:off x="5715000" y="2819400"/>
            <a:ext cx="0" cy="533400"/>
          </a:xfrm>
          <a:prstGeom prst="line">
            <a:avLst/>
          </a:prstGeom>
          <a:noFill/>
          <a:ln w="9525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5091" name="Text Box 57"/>
          <p:cNvSpPr txBox="1">
            <a:spLocks noChangeArrowheads="1"/>
          </p:cNvSpPr>
          <p:nvPr/>
        </p:nvSpPr>
        <p:spPr bwMode="auto">
          <a:xfrm>
            <a:off x="304800" y="2667000"/>
            <a:ext cx="11652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p side </a:t>
            </a:r>
          </a:p>
          <a:p>
            <a:pPr eaLnBrk="1" hangingPunct="1"/>
            <a:r>
              <a:rPr lang="en-US" sz="2000"/>
              <a:t>implants</a:t>
            </a:r>
          </a:p>
        </p:txBody>
      </p:sp>
      <p:sp>
        <p:nvSpPr>
          <p:cNvPr id="45092" name="Line 59"/>
          <p:cNvSpPr>
            <a:spLocks noChangeShapeType="1"/>
          </p:cNvSpPr>
          <p:nvPr/>
        </p:nvSpPr>
        <p:spPr bwMode="auto">
          <a:xfrm>
            <a:off x="914400" y="3276600"/>
            <a:ext cx="762000" cy="4572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93" name="Text Box 60"/>
          <p:cNvSpPr txBox="1">
            <a:spLocks noChangeArrowheads="1"/>
          </p:cNvSpPr>
          <p:nvPr/>
        </p:nvSpPr>
        <p:spPr bwMode="auto">
          <a:xfrm>
            <a:off x="1295400" y="4724400"/>
            <a:ext cx="293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+</a:t>
            </a:r>
          </a:p>
        </p:txBody>
      </p:sp>
      <p:sp>
        <p:nvSpPr>
          <p:cNvPr id="45094" name="Text Box 61"/>
          <p:cNvSpPr txBox="1">
            <a:spLocks noChangeArrowheads="1"/>
          </p:cNvSpPr>
          <p:nvPr/>
        </p:nvSpPr>
        <p:spPr bwMode="auto">
          <a:xfrm>
            <a:off x="1219200" y="4876800"/>
            <a:ext cx="293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+</a:t>
            </a:r>
          </a:p>
        </p:txBody>
      </p:sp>
      <p:sp>
        <p:nvSpPr>
          <p:cNvPr id="45095" name="Text Box 62"/>
          <p:cNvSpPr txBox="1">
            <a:spLocks noChangeArrowheads="1"/>
          </p:cNvSpPr>
          <p:nvPr/>
        </p:nvSpPr>
        <p:spPr bwMode="auto">
          <a:xfrm>
            <a:off x="1143000" y="5105400"/>
            <a:ext cx="2936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+</a:t>
            </a:r>
          </a:p>
        </p:txBody>
      </p:sp>
      <p:sp>
        <p:nvSpPr>
          <p:cNvPr id="45096" name="Text Box 66"/>
          <p:cNvSpPr txBox="1">
            <a:spLocks noChangeArrowheads="1"/>
          </p:cNvSpPr>
          <p:nvPr/>
        </p:nvSpPr>
        <p:spPr bwMode="auto">
          <a:xfrm>
            <a:off x="1312863" y="5170488"/>
            <a:ext cx="2682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-</a:t>
            </a:r>
          </a:p>
        </p:txBody>
      </p:sp>
      <p:sp>
        <p:nvSpPr>
          <p:cNvPr id="45097" name="Text Box 67"/>
          <p:cNvSpPr txBox="1">
            <a:spLocks noChangeArrowheads="1"/>
          </p:cNvSpPr>
          <p:nvPr/>
        </p:nvSpPr>
        <p:spPr bwMode="auto">
          <a:xfrm>
            <a:off x="1371600" y="5029200"/>
            <a:ext cx="268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-</a:t>
            </a:r>
          </a:p>
        </p:txBody>
      </p:sp>
      <p:sp>
        <p:nvSpPr>
          <p:cNvPr id="45098" name="Text Box 68"/>
          <p:cNvSpPr txBox="1">
            <a:spLocks noChangeArrowheads="1"/>
          </p:cNvSpPr>
          <p:nvPr/>
        </p:nvSpPr>
        <p:spPr bwMode="auto">
          <a:xfrm>
            <a:off x="1447800" y="4876800"/>
            <a:ext cx="2682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-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3E3B7A-6727-194A-8B8D-5478227619AC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D8D658-ED33-884D-A0A9-CB94577CB798}" type="slidenum">
              <a:rPr lang="en-US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6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cs typeface="+mj-cs"/>
              </a:rPr>
              <a:t>Double Metal Technology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E67E95-ADC4-C343-AFB4-FF97095CFDA3}" type="slidenum">
              <a:rPr lang="en-US"/>
              <a:pPr>
                <a:defRPr/>
              </a:pPr>
              <a:t>55</a:t>
            </a:fld>
            <a:endParaRPr lang="en-US"/>
          </a:p>
        </p:txBody>
      </p:sp>
      <p:pic>
        <p:nvPicPr>
          <p:cNvPr id="5939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88" y="1033463"/>
            <a:ext cx="9144001" cy="582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8B5A-146D-AC40-946B-0766A15552C3}" type="datetime1"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96245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Challenging, but elegant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E3B90-24F5-A145-A1C6-91CF0371F35A}" type="slidenum">
              <a:rPr lang="en-US"/>
              <a:pPr>
                <a:defRPr/>
              </a:pPr>
              <a:t>56</a:t>
            </a:fld>
            <a:endParaRPr lang="en-US"/>
          </a:p>
        </p:txBody>
      </p:sp>
      <p:pic>
        <p:nvPicPr>
          <p:cNvPr id="604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615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BCAC85-9A80-7F43-9C5E-ABBCC28B7DEB}" type="datetime1"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647586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cs typeface="+mj-cs"/>
              </a:rPr>
              <a:t>Irradiation – </a:t>
            </a:r>
            <a:br>
              <a:rPr lang="en-US" sz="2800" dirty="0" smtClean="0">
                <a:cs typeface="+mj-cs"/>
              </a:rPr>
            </a:br>
            <a:r>
              <a:rPr lang="en-US" sz="2800" dirty="0" smtClean="0">
                <a:cs typeface="+mj-cs"/>
              </a:rPr>
              <a:t>LHCb VELO most irradiated silicon so far at LHC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219200"/>
            <a:ext cx="8077200" cy="5257800"/>
          </a:xfrm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FF"/>
                </a:solidFill>
                <a:cs typeface="+mn-cs"/>
              </a:rPr>
              <a:t>Good testing ground for future upgrades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FF00FF"/>
                </a:solidFill>
                <a:cs typeface="+mn-cs"/>
              </a:rPr>
              <a:t>Change of depletion/operation voltage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Due to defect levels that are charged in the depleted region -&gt; time and temperature dependent, and very problematic!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FF00FF"/>
                </a:solidFill>
                <a:cs typeface="+mn-cs"/>
              </a:rPr>
              <a:t>Increase of leakage current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Bulk current due to generation/recombination levels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FF00FF"/>
                </a:solidFill>
                <a:cs typeface="+mn-cs"/>
              </a:rPr>
              <a:t>Damage induced trapping centers</a:t>
            </a:r>
          </a:p>
          <a:p>
            <a:pPr lvl="1" eaLnBrk="1" hangingPunct="1">
              <a:defRPr/>
            </a:pPr>
            <a:r>
              <a:rPr lang="en-US" dirty="0" smtClean="0">
                <a:solidFill>
                  <a:srgbClr val="0000FF"/>
                </a:solidFill>
              </a:rPr>
              <a:t>Decrease in collected signal charge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E0B665-3F22-794D-B90D-708E7B1555C1}" type="slidenum">
              <a:rPr lang="en-US"/>
              <a:pPr>
                <a:defRPr/>
              </a:pPr>
              <a:t>57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B0C67E-BA9D-874A-89B8-82E9D00F1EDC}" type="datetime1">
              <a:t>10/20/14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960510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063CF-8B1B-C34B-9B97-4338E54A6EEA}" type="slidenum">
              <a:rPr lang="en-US"/>
              <a:pPr>
                <a:defRPr/>
              </a:pPr>
              <a:t>58</a:t>
            </a:fld>
            <a:endParaRPr lang="en-US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>
                <a:cs typeface="+mj-cs"/>
              </a:rPr>
              <a:t>Irradiation: strips for LHCb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0" y="1905000"/>
            <a:ext cx="441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cs typeface="+mn-cs"/>
              </a:rPr>
              <a:t>LHCb vertex detector</a:t>
            </a:r>
          </a:p>
        </p:txBody>
      </p:sp>
      <p:grpSp>
        <p:nvGrpSpPr>
          <p:cNvPr id="70660" name="Group 34"/>
          <p:cNvGrpSpPr>
            <a:grpSpLocks/>
          </p:cNvGrpSpPr>
          <p:nvPr/>
        </p:nvGrpSpPr>
        <p:grpSpPr bwMode="auto">
          <a:xfrm>
            <a:off x="0" y="1524000"/>
            <a:ext cx="3824288" cy="4487863"/>
            <a:chOff x="96" y="1200"/>
            <a:chExt cx="2457" cy="2300"/>
          </a:xfrm>
        </p:grpSpPr>
        <p:sp>
          <p:nvSpPr>
            <p:cNvPr id="35865" name="Text Box 25"/>
            <p:cNvSpPr txBox="1">
              <a:spLocks noChangeArrowheads="1"/>
            </p:cNvSpPr>
            <p:nvPr/>
          </p:nvSpPr>
          <p:spPr bwMode="auto">
            <a:xfrm>
              <a:off x="334" y="1680"/>
              <a:ext cx="260" cy="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800">
                  <a:cs typeface="+mn-cs"/>
                </a:rPr>
                <a:t>10</a:t>
              </a:r>
              <a:r>
                <a:rPr lang="en-US" sz="1800" baseline="30000">
                  <a:cs typeface="+mn-cs"/>
                </a:rPr>
                <a:t>14</a:t>
              </a:r>
            </a:p>
          </p:txBody>
        </p:sp>
        <p:sp>
          <p:nvSpPr>
            <p:cNvPr id="35866" name="Text Box 26"/>
            <p:cNvSpPr txBox="1">
              <a:spLocks noChangeArrowheads="1"/>
            </p:cNvSpPr>
            <p:nvPr/>
          </p:nvSpPr>
          <p:spPr bwMode="auto">
            <a:xfrm>
              <a:off x="334" y="2496"/>
              <a:ext cx="260" cy="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800">
                  <a:cs typeface="+mn-cs"/>
                </a:rPr>
                <a:t>10</a:t>
              </a:r>
              <a:r>
                <a:rPr lang="en-US" sz="1800" baseline="30000">
                  <a:cs typeface="+mn-cs"/>
                </a:rPr>
                <a:t>13</a:t>
              </a:r>
            </a:p>
          </p:txBody>
        </p:sp>
        <p:sp>
          <p:nvSpPr>
            <p:cNvPr id="35856" name="Text Box 16"/>
            <p:cNvSpPr txBox="1">
              <a:spLocks noChangeArrowheads="1"/>
            </p:cNvSpPr>
            <p:nvPr/>
          </p:nvSpPr>
          <p:spPr bwMode="auto">
            <a:xfrm rot="16200000">
              <a:off x="-861" y="2157"/>
              <a:ext cx="2208" cy="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FF66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400">
                  <a:cs typeface="+mn-cs"/>
                </a:rPr>
                <a:t>n</a:t>
              </a:r>
              <a:r>
                <a:rPr lang="en-US" sz="2400" baseline="-25000">
                  <a:cs typeface="+mn-cs"/>
                </a:rPr>
                <a:t>eq</a:t>
              </a:r>
              <a:r>
                <a:rPr lang="en-US" sz="2400">
                  <a:cs typeface="+mn-cs"/>
                </a:rPr>
                <a:t>/cm</a:t>
              </a:r>
              <a:r>
                <a:rPr lang="en-US" sz="2400" baseline="30000">
                  <a:cs typeface="+mn-cs"/>
                </a:rPr>
                <a:t>2 </a:t>
              </a:r>
              <a:r>
                <a:rPr lang="en-US" sz="2400">
                  <a:cs typeface="+mn-cs"/>
                </a:rPr>
                <a:t>per year</a:t>
              </a:r>
            </a:p>
          </p:txBody>
        </p:sp>
        <p:pic>
          <p:nvPicPr>
            <p:cNvPr id="70675" name="Picture 17" descr="lhcb irradia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67" b="8632"/>
            <a:stretch>
              <a:fillRect/>
            </a:stretch>
          </p:blipFill>
          <p:spPr bwMode="auto">
            <a:xfrm>
              <a:off x="593" y="1296"/>
              <a:ext cx="1810" cy="2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67" name="Text Box 27"/>
            <p:cNvSpPr txBox="1">
              <a:spLocks noChangeArrowheads="1"/>
            </p:cNvSpPr>
            <p:nvPr/>
          </p:nvSpPr>
          <p:spPr bwMode="auto">
            <a:xfrm>
              <a:off x="1670" y="3312"/>
              <a:ext cx="883" cy="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107763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>
                  <a:cs typeface="+mn-cs"/>
                </a:rPr>
                <a:t>radius [cm]</a:t>
              </a:r>
            </a:p>
          </p:txBody>
        </p:sp>
      </p:grpSp>
      <p:sp>
        <p:nvSpPr>
          <p:cNvPr id="35875" name="Text Box 35"/>
          <p:cNvSpPr txBox="1">
            <a:spLocks noChangeArrowheads="1"/>
          </p:cNvSpPr>
          <p:nvPr/>
        </p:nvSpPr>
        <p:spPr bwMode="auto">
          <a:xfrm>
            <a:off x="3581400" y="1143000"/>
            <a:ext cx="2895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000">
                <a:cs typeface="+mn-cs"/>
              </a:rPr>
              <a:t>We expect the classic bulk damage effects</a:t>
            </a:r>
          </a:p>
        </p:txBody>
      </p:sp>
      <p:sp>
        <p:nvSpPr>
          <p:cNvPr id="35876" name="Text Box 36"/>
          <p:cNvSpPr txBox="1">
            <a:spLocks noChangeArrowheads="1"/>
          </p:cNvSpPr>
          <p:nvPr/>
        </p:nvSpPr>
        <p:spPr bwMode="auto">
          <a:xfrm>
            <a:off x="3505200" y="1905000"/>
            <a:ext cx="32766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>
                <a:cs typeface="+mn-cs"/>
              </a:rPr>
              <a:t>Increased Leakage Current</a:t>
            </a:r>
          </a:p>
          <a:p>
            <a:pPr lvl="1" algn="l">
              <a:spcBef>
                <a:spcPct val="50000"/>
              </a:spcBef>
              <a:buClr>
                <a:srgbClr val="FF3300"/>
              </a:buClr>
              <a:buFont typeface="Wingdings" charset="0"/>
              <a:buChar char="Ø"/>
              <a:defRPr/>
            </a:pPr>
            <a:r>
              <a:rPr lang="en-US" sz="1600">
                <a:cs typeface="+mn-cs"/>
              </a:rPr>
              <a:t>Noise</a:t>
            </a:r>
          </a:p>
          <a:p>
            <a:pPr lvl="1" algn="l">
              <a:spcBef>
                <a:spcPct val="50000"/>
              </a:spcBef>
              <a:buClr>
                <a:srgbClr val="FF3300"/>
              </a:buClr>
              <a:buFont typeface="Wingdings" charset="0"/>
              <a:buChar char="Ø"/>
              <a:defRPr/>
            </a:pPr>
            <a:r>
              <a:rPr lang="en-US" sz="1600">
                <a:cs typeface="+mn-cs"/>
              </a:rPr>
              <a:t>Hard to bias</a:t>
            </a:r>
          </a:p>
        </p:txBody>
      </p:sp>
      <p:sp>
        <p:nvSpPr>
          <p:cNvPr id="35877" name="Text Box 37"/>
          <p:cNvSpPr txBox="1">
            <a:spLocks noChangeArrowheads="1"/>
          </p:cNvSpPr>
          <p:nvPr/>
        </p:nvSpPr>
        <p:spPr bwMode="auto">
          <a:xfrm>
            <a:off x="3581400" y="3048000"/>
            <a:ext cx="2514600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>
                <a:cs typeface="+mn-cs"/>
              </a:rPr>
              <a:t>Effective Doping Changes</a:t>
            </a:r>
          </a:p>
          <a:p>
            <a:pPr lvl="1" algn="l">
              <a:spcBef>
                <a:spcPct val="50000"/>
              </a:spcBef>
              <a:buClr>
                <a:srgbClr val="FF3300"/>
              </a:buClr>
              <a:buFont typeface="Wingdings" charset="0"/>
              <a:buChar char="Ø"/>
              <a:defRPr/>
            </a:pPr>
            <a:r>
              <a:rPr lang="en-US" sz="1600">
                <a:cs typeface="+mn-cs"/>
              </a:rPr>
              <a:t>Depletion growing from n</a:t>
            </a:r>
            <a:r>
              <a:rPr lang="en-US" sz="1600" baseline="30000">
                <a:cs typeface="+mn-cs"/>
              </a:rPr>
              <a:t>+</a:t>
            </a:r>
            <a:r>
              <a:rPr lang="en-US" sz="1600">
                <a:cs typeface="+mn-cs"/>
              </a:rPr>
              <a:t> side</a:t>
            </a:r>
          </a:p>
        </p:txBody>
      </p:sp>
      <p:sp>
        <p:nvSpPr>
          <p:cNvPr id="35878" name="Text Box 38"/>
          <p:cNvSpPr txBox="1">
            <a:spLocks noChangeArrowheads="1"/>
          </p:cNvSpPr>
          <p:nvPr/>
        </p:nvSpPr>
        <p:spPr bwMode="auto">
          <a:xfrm>
            <a:off x="3581400" y="4343400"/>
            <a:ext cx="2514600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>
                <a:cs typeface="+mn-cs"/>
              </a:rPr>
              <a:t>Annealing effects</a:t>
            </a:r>
          </a:p>
          <a:p>
            <a:pPr lvl="1" algn="l">
              <a:spcBef>
                <a:spcPct val="50000"/>
              </a:spcBef>
              <a:buClr>
                <a:srgbClr val="FF3300"/>
              </a:buClr>
              <a:buFont typeface="Wingdings" charset="0"/>
              <a:buChar char="Ø"/>
              <a:defRPr/>
            </a:pPr>
            <a:r>
              <a:rPr lang="en-US" sz="1600">
                <a:cs typeface="+mn-cs"/>
              </a:rPr>
              <a:t>Buildup of negative space charge worsening in time </a:t>
            </a:r>
          </a:p>
          <a:p>
            <a:pPr lvl="1" algn="l">
              <a:spcBef>
                <a:spcPct val="50000"/>
              </a:spcBef>
              <a:buClr>
                <a:srgbClr val="FF3300"/>
              </a:buClr>
              <a:buFont typeface="Wingdings" charset="0"/>
              <a:buChar char="Ø"/>
              <a:defRPr/>
            </a:pPr>
            <a:r>
              <a:rPr lang="en-US" sz="1600">
                <a:cs typeface="+mn-cs"/>
              </a:rPr>
              <a:t>Strongly temperature dependent</a:t>
            </a:r>
          </a:p>
        </p:txBody>
      </p:sp>
      <p:pic>
        <p:nvPicPr>
          <p:cNvPr id="70665" name="Picture 39" descr="invers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0" r="15500"/>
          <a:stretch>
            <a:fillRect/>
          </a:stretch>
        </p:blipFill>
        <p:spPr bwMode="auto">
          <a:xfrm>
            <a:off x="6484938" y="2057400"/>
            <a:ext cx="2659062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80" name="Text Box 40"/>
          <p:cNvSpPr txBox="1">
            <a:spLocks noChangeArrowheads="1"/>
          </p:cNvSpPr>
          <p:nvPr/>
        </p:nvSpPr>
        <p:spPr bwMode="auto">
          <a:xfrm rot="16200000">
            <a:off x="5441156" y="2864644"/>
            <a:ext cx="19192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>
                <a:cs typeface="+mn-cs"/>
              </a:rPr>
              <a:t>Depletion voltage [V]</a:t>
            </a:r>
          </a:p>
        </p:txBody>
      </p:sp>
      <p:sp>
        <p:nvSpPr>
          <p:cNvPr id="35881" name="Text Box 41"/>
          <p:cNvSpPr txBox="1">
            <a:spLocks noChangeArrowheads="1"/>
          </p:cNvSpPr>
          <p:nvPr/>
        </p:nvSpPr>
        <p:spPr bwMode="auto">
          <a:xfrm>
            <a:off x="8351838" y="4038600"/>
            <a:ext cx="792162" cy="317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/>
          <a:p>
            <a:pPr>
              <a:defRPr/>
            </a:pPr>
            <a:r>
              <a:rPr lang="en-US" sz="1600">
                <a:cs typeface="+mn-cs"/>
              </a:rPr>
              <a:t>Fluence</a:t>
            </a:r>
          </a:p>
        </p:txBody>
      </p:sp>
      <p:sp>
        <p:nvSpPr>
          <p:cNvPr id="35882" name="Text Box 42"/>
          <p:cNvSpPr txBox="1">
            <a:spLocks noChangeArrowheads="1"/>
          </p:cNvSpPr>
          <p:nvPr/>
        </p:nvSpPr>
        <p:spPr bwMode="auto">
          <a:xfrm>
            <a:off x="685800" y="1219200"/>
            <a:ext cx="25019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defRPr/>
            </a:pPr>
            <a:r>
              <a:rPr lang="en-GB" sz="1600" smtClean="0">
                <a:latin typeface="Comic Sans MS" charset="0"/>
                <a:cs typeface="+mn-cs"/>
              </a:rPr>
              <a:t>High and strongly non uniform irradiation</a:t>
            </a:r>
          </a:p>
        </p:txBody>
      </p:sp>
      <p:sp>
        <p:nvSpPr>
          <p:cNvPr id="35884" name="Line 44"/>
          <p:cNvSpPr>
            <a:spLocks noChangeShapeType="1"/>
          </p:cNvSpPr>
          <p:nvPr/>
        </p:nvSpPr>
        <p:spPr bwMode="auto">
          <a:xfrm flipV="1">
            <a:off x="5410200" y="3886200"/>
            <a:ext cx="914400" cy="228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35885" name="Picture 45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29400" y="4495800"/>
            <a:ext cx="2205038" cy="2209800"/>
          </a:xfrm>
          <a:ln>
            <a:noFill/>
          </a:ln>
          <a:extLst>
            <a:ext uri="{91240B29-F687-4f45-9708-019B960494DF}">
              <a14:hiddenLine xmlns:a14="http://schemas.microsoft.com/office/drawing/2010/main" w="1587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87" name="Line 47"/>
          <p:cNvSpPr>
            <a:spLocks noChangeShapeType="1"/>
          </p:cNvSpPr>
          <p:nvPr/>
        </p:nvSpPr>
        <p:spPr bwMode="auto">
          <a:xfrm flipV="1">
            <a:off x="5410200" y="5867400"/>
            <a:ext cx="1371600" cy="22860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60ADFF-076F-1140-8C23-9CE3707C048E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46380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cs typeface="+mj-cs"/>
              </a:rPr>
              <a:t>Changes in depletion voltage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29825-42C5-2742-9F6F-7D3A96584002}" type="slidenum">
              <a:rPr lang="en-US"/>
              <a:pPr>
                <a:defRPr/>
              </a:pPr>
              <a:t>59</a:t>
            </a:fld>
            <a:endParaRPr lang="en-US"/>
          </a:p>
        </p:txBody>
      </p:sp>
      <p:pic>
        <p:nvPicPr>
          <p:cNvPr id="68611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924800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947937-0D3E-5F4C-9965-5492619A2C75}" type="datetime1"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1873063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63997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7623E8-15E6-5A49-A4B5-CCFCFB0DE6D6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18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err="1" smtClean="0">
                <a:cs typeface="+mj-cs"/>
              </a:rPr>
              <a:t>LHCb</a:t>
            </a:r>
            <a:r>
              <a:rPr lang="en-US" sz="4000" dirty="0" smtClean="0">
                <a:cs typeface="+mj-cs"/>
              </a:rPr>
              <a:t> textbook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E8F38D-D4ED-8B40-9DB4-549F2D3B45A1}" type="slidenum">
              <a:rPr lang="en-US"/>
              <a:pPr>
                <a:defRPr/>
              </a:pPr>
              <a:t>60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111" y="1256537"/>
            <a:ext cx="7210778" cy="454468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296AC7-9AC9-204A-B0D4-4C653AE3F1B9}" type="datetime1">
              <a:t>10/20/14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4051777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 err="1" smtClean="0">
                <a:cs typeface="+mj-cs"/>
              </a:rPr>
              <a:t>LHCb</a:t>
            </a:r>
            <a:r>
              <a:rPr lang="en-US" sz="4000" dirty="0" smtClean="0">
                <a:cs typeface="+mj-cs"/>
              </a:rPr>
              <a:t> – new textbook</a:t>
            </a:r>
            <a:endParaRPr lang="en-US" sz="4000" dirty="0">
              <a:cs typeface="+mj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8BAB9-BEBB-D648-92D8-D372C8419574}" type="slidenum">
              <a:rPr lang="en-US" altLang="en-US"/>
              <a:pPr>
                <a:defRPr/>
              </a:pPr>
              <a:t>61</a:t>
            </a:fld>
            <a:endParaRPr lang="en-US" altLang="en-US"/>
          </a:p>
        </p:txBody>
      </p:sp>
      <p:pic>
        <p:nvPicPr>
          <p:cNvPr id="76803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425" y="1670050"/>
            <a:ext cx="1898650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67200"/>
            <a:ext cx="347345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91000"/>
            <a:ext cx="389255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76400"/>
            <a:ext cx="4208463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3675" y="1243013"/>
            <a:ext cx="3827463" cy="30797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cs typeface="+mn-cs"/>
              </a:rPr>
              <a:t>Landau shapes of R sensors are deteriorating</a:t>
            </a:r>
          </a:p>
        </p:txBody>
      </p:sp>
      <p:pic>
        <p:nvPicPr>
          <p:cNvPr id="76808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643063"/>
            <a:ext cx="1928812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9" name="TextBox 3"/>
          <p:cNvSpPr txBox="1">
            <a:spLocks noChangeArrowheads="1"/>
          </p:cNvSpPr>
          <p:nvPr/>
        </p:nvSpPr>
        <p:spPr bwMode="auto">
          <a:xfrm>
            <a:off x="3340100" y="2346325"/>
            <a:ext cx="35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R</a:t>
            </a:r>
          </a:p>
        </p:txBody>
      </p:sp>
      <p:sp>
        <p:nvSpPr>
          <p:cNvPr id="76810" name="TextBox 8"/>
          <p:cNvSpPr txBox="1">
            <a:spLocks noChangeArrowheads="1"/>
          </p:cNvSpPr>
          <p:nvPr/>
        </p:nvSpPr>
        <p:spPr bwMode="auto">
          <a:xfrm>
            <a:off x="1296988" y="2333625"/>
            <a:ext cx="3063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Symbol" charset="0"/>
                <a:cs typeface="Symbol" charset="0"/>
              </a:rPr>
              <a:t>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9200" y="990600"/>
            <a:ext cx="3657600" cy="46196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cs typeface="+mn-cs"/>
              </a:rPr>
              <a:t>R sensors are showing inefficiencies at the outer parts which are inversely dependent on HV</a:t>
            </a:r>
          </a:p>
        </p:txBody>
      </p:sp>
      <p:sp>
        <p:nvSpPr>
          <p:cNvPr id="76812" name="TextBox 14"/>
          <p:cNvSpPr txBox="1">
            <a:spLocks noChangeArrowheads="1"/>
          </p:cNvSpPr>
          <p:nvPr/>
        </p:nvSpPr>
        <p:spPr bwMode="auto">
          <a:xfrm>
            <a:off x="820738" y="6269038"/>
            <a:ext cx="2357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Before irradiation</a:t>
            </a:r>
          </a:p>
        </p:txBody>
      </p:sp>
      <p:sp>
        <p:nvSpPr>
          <p:cNvPr id="76813" name="TextBox 15"/>
          <p:cNvSpPr txBox="1">
            <a:spLocks noChangeArrowheads="1"/>
          </p:cNvSpPr>
          <p:nvPr/>
        </p:nvSpPr>
        <p:spPr bwMode="auto">
          <a:xfrm>
            <a:off x="5554663" y="6278563"/>
            <a:ext cx="2228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After irradiation</a:t>
            </a:r>
          </a:p>
        </p:txBody>
      </p:sp>
      <p:sp>
        <p:nvSpPr>
          <p:cNvPr id="76814" name="TextBox 16"/>
          <p:cNvSpPr txBox="1">
            <a:spLocks noChangeArrowheads="1"/>
          </p:cNvSpPr>
          <p:nvPr/>
        </p:nvSpPr>
        <p:spPr bwMode="auto">
          <a:xfrm>
            <a:off x="5013325" y="3948113"/>
            <a:ext cx="170656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/>
              <a:t>LHCb VELO Preliminary</a:t>
            </a:r>
          </a:p>
        </p:txBody>
      </p:sp>
      <p:sp>
        <p:nvSpPr>
          <p:cNvPr id="76815" name="TextBox 17"/>
          <p:cNvSpPr txBox="1">
            <a:spLocks noChangeArrowheads="1"/>
          </p:cNvSpPr>
          <p:nvPr/>
        </p:nvSpPr>
        <p:spPr bwMode="auto">
          <a:xfrm>
            <a:off x="395288" y="2794000"/>
            <a:ext cx="14414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/>
              <a:t>LHCb VELO Preliminary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5463" y="4032250"/>
            <a:ext cx="1635125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50" dirty="0" err="1">
                <a:cs typeface="+mn-cs"/>
              </a:rPr>
              <a:t>LHCb</a:t>
            </a:r>
            <a:r>
              <a:rPr lang="en-US" sz="1050" dirty="0">
                <a:cs typeface="+mn-cs"/>
              </a:rPr>
              <a:t> VELO Preliminary</a:t>
            </a:r>
          </a:p>
        </p:txBody>
      </p:sp>
      <p:sp>
        <p:nvSpPr>
          <p:cNvPr id="76817" name="TextBox 19"/>
          <p:cNvSpPr txBox="1">
            <a:spLocks noChangeArrowheads="1"/>
          </p:cNvSpPr>
          <p:nvPr/>
        </p:nvSpPr>
        <p:spPr bwMode="auto">
          <a:xfrm>
            <a:off x="2451100" y="3001963"/>
            <a:ext cx="14414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/>
              <a:t>LHCb VELO Preliminary</a:t>
            </a:r>
          </a:p>
        </p:txBody>
      </p:sp>
      <p:sp>
        <p:nvSpPr>
          <p:cNvPr id="76818" name="TextBox 20"/>
          <p:cNvSpPr txBox="1">
            <a:spLocks noChangeArrowheads="1"/>
          </p:cNvSpPr>
          <p:nvPr/>
        </p:nvSpPr>
        <p:spPr bwMode="auto">
          <a:xfrm>
            <a:off x="5453063" y="2770188"/>
            <a:ext cx="17049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/>
              <a:t>LHCb VELO Preliminary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855BEE-FE16-2940-AC57-12CB06524776}" type="datetime1"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2023779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Garamond" charset="0"/>
              </a:rPr>
              <a:t>LHCb and VELO Upgrade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aramond" charset="0"/>
              </a:rPr>
              <a:t>15/10/14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- RRB, October 2014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F20B4F7-C909-4042-BA66-22AB288CC6A2}" type="slidenum">
              <a:rPr lang="en-US">
                <a:latin typeface="Garamond" charset="0"/>
              </a:rPr>
              <a:pPr eaLnBrk="1" hangingPunct="1"/>
              <a:t>62</a:t>
            </a:fld>
            <a:endParaRPr lang="en-US">
              <a:latin typeface="Garamond" charset="0"/>
            </a:endParaRPr>
          </a:p>
        </p:txBody>
      </p:sp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651000"/>
            <a:ext cx="7781925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477838" y="1160463"/>
            <a:ext cx="1851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Current detector</a:t>
            </a:r>
          </a:p>
        </p:txBody>
      </p:sp>
    </p:spTree>
    <p:extLst>
      <p:ext uri="{BB962C8B-B14F-4D97-AF65-F5344CB8AC3E}">
        <p14:creationId xmlns:p14="http://schemas.microsoft.com/office/powerpoint/2010/main" val="2357194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Garamond" charset="0"/>
              </a:rPr>
              <a:t>Upgrade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aramond" charset="0"/>
              </a:rPr>
              <a:t>15/10/14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- RRB, October 2014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D6BC6B-AC98-5345-A550-14D6382E47D8}" type="slidenum">
              <a:rPr lang="en-US">
                <a:latin typeface="Garamond" charset="0"/>
              </a:rPr>
              <a:pPr eaLnBrk="1" hangingPunct="1"/>
              <a:t>63</a:t>
            </a:fld>
            <a:endParaRPr lang="en-US">
              <a:latin typeface="Garamond" charset="0"/>
            </a:endParaRPr>
          </a:p>
        </p:txBody>
      </p:sp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651000"/>
            <a:ext cx="7781925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477838" y="1160463"/>
            <a:ext cx="4083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Current detector </a:t>
            </a:r>
            <a:r>
              <a:rPr lang="en-GB">
                <a:solidFill>
                  <a:srgbClr val="D60093"/>
                </a:solidFill>
                <a:cs typeface="Arial" charset="0"/>
              </a:rPr>
              <a:t>→ upgraded detector</a:t>
            </a:r>
            <a:endParaRPr lang="en-GB">
              <a:solidFill>
                <a:srgbClr val="D60093"/>
              </a:solidFill>
            </a:endParaRP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5213350" y="1009650"/>
            <a:ext cx="3133725" cy="6461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All sub-detectors read out at </a:t>
            </a:r>
          </a:p>
          <a:p>
            <a:pPr eaLnBrk="1" hangingPunct="1"/>
            <a:r>
              <a:rPr lang="en-GB">
                <a:solidFill>
                  <a:srgbClr val="FF0000"/>
                </a:solidFill>
              </a:rPr>
              <a:t>40 MHz for software trigger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91075" y="3725863"/>
            <a:ext cx="190500" cy="1187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791075" y="2538413"/>
            <a:ext cx="190500" cy="1133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57713" y="2101850"/>
            <a:ext cx="587375" cy="23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806950" y="2565400"/>
            <a:ext cx="352425" cy="111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589338" y="2211388"/>
            <a:ext cx="504825" cy="695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92313" y="3262313"/>
            <a:ext cx="192087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327" name="TextBox 15"/>
          <p:cNvSpPr txBox="1">
            <a:spLocks noChangeArrowheads="1"/>
          </p:cNvSpPr>
          <p:nvPr/>
        </p:nvSpPr>
        <p:spPr bwMode="auto">
          <a:xfrm>
            <a:off x="1882775" y="3179763"/>
            <a:ext cx="423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UT</a:t>
            </a:r>
          </a:p>
        </p:txBody>
      </p:sp>
      <p:sp>
        <p:nvSpPr>
          <p:cNvPr id="13328" name="TextBox 16"/>
          <p:cNvSpPr txBox="1">
            <a:spLocks noChangeArrowheads="1"/>
          </p:cNvSpPr>
          <p:nvPr/>
        </p:nvSpPr>
        <p:spPr bwMode="auto">
          <a:xfrm>
            <a:off x="3467100" y="2565400"/>
            <a:ext cx="6746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1"/>
              <a:t>SciFi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4825" y="3206750"/>
            <a:ext cx="628650" cy="328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19150" y="3057525"/>
            <a:ext cx="846138" cy="109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331" name="TextBox 18"/>
          <p:cNvSpPr txBox="1">
            <a:spLocks noChangeArrowheads="1"/>
          </p:cNvSpPr>
          <p:nvPr/>
        </p:nvSpPr>
        <p:spPr bwMode="auto">
          <a:xfrm>
            <a:off x="941388" y="3057525"/>
            <a:ext cx="673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Pixel</a:t>
            </a:r>
          </a:p>
          <a:p>
            <a:pPr eaLnBrk="1" hangingPunct="1"/>
            <a:r>
              <a:rPr lang="en-GB" sz="1400" b="1"/>
              <a:t>VELO</a:t>
            </a:r>
          </a:p>
        </p:txBody>
      </p:sp>
    </p:spTree>
    <p:extLst>
      <p:ext uri="{BB962C8B-B14F-4D97-AF65-F5344CB8AC3E}">
        <p14:creationId xmlns:p14="http://schemas.microsoft.com/office/powerpoint/2010/main" val="987377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Garamond" charset="0"/>
              </a:rPr>
              <a:t>Upgrade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aramond" charset="0"/>
              </a:rPr>
              <a:t>15/10/14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- RRB, October 2014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461A2E-35F3-2D40-87FB-9BB1DB789982}" type="slidenum">
              <a:rPr lang="en-US">
                <a:latin typeface="Garamond" charset="0"/>
              </a:rPr>
              <a:pPr eaLnBrk="1" hangingPunct="1"/>
              <a:t>64</a:t>
            </a:fld>
            <a:endParaRPr lang="en-US">
              <a:latin typeface="Garamond" charset="0"/>
            </a:endParaRPr>
          </a:p>
        </p:txBody>
      </p:sp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651000"/>
            <a:ext cx="7781925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477838" y="1160463"/>
            <a:ext cx="4083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Current detector </a:t>
            </a:r>
            <a:r>
              <a:rPr lang="en-GB">
                <a:solidFill>
                  <a:srgbClr val="D60093"/>
                </a:solidFill>
                <a:cs typeface="Arial" charset="0"/>
              </a:rPr>
              <a:t>→ upgraded detector</a:t>
            </a:r>
            <a:endParaRPr lang="en-GB">
              <a:solidFill>
                <a:srgbClr val="D60093"/>
              </a:solidFill>
            </a:endParaRP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5213350" y="1009650"/>
            <a:ext cx="3133725" cy="6461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All sub-detectors read out at </a:t>
            </a:r>
          </a:p>
          <a:p>
            <a:pPr eaLnBrk="1" hangingPunct="1"/>
            <a:r>
              <a:rPr lang="en-GB">
                <a:solidFill>
                  <a:srgbClr val="FF0000"/>
                </a:solidFill>
              </a:rPr>
              <a:t>40 MHz for software trigger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91075" y="3725863"/>
            <a:ext cx="190500" cy="1187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791075" y="2538413"/>
            <a:ext cx="190500" cy="1133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57713" y="2101850"/>
            <a:ext cx="587375" cy="23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806950" y="2565400"/>
            <a:ext cx="352425" cy="111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589338" y="2211388"/>
            <a:ext cx="504825" cy="695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92313" y="3262313"/>
            <a:ext cx="192087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51" name="TextBox 15"/>
          <p:cNvSpPr txBox="1">
            <a:spLocks noChangeArrowheads="1"/>
          </p:cNvSpPr>
          <p:nvPr/>
        </p:nvSpPr>
        <p:spPr bwMode="auto">
          <a:xfrm>
            <a:off x="1882775" y="3179763"/>
            <a:ext cx="423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UT</a:t>
            </a:r>
          </a:p>
        </p:txBody>
      </p:sp>
      <p:sp>
        <p:nvSpPr>
          <p:cNvPr id="14352" name="TextBox 16"/>
          <p:cNvSpPr txBox="1">
            <a:spLocks noChangeArrowheads="1"/>
          </p:cNvSpPr>
          <p:nvPr/>
        </p:nvSpPr>
        <p:spPr bwMode="auto">
          <a:xfrm>
            <a:off x="3467100" y="2565400"/>
            <a:ext cx="6746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1"/>
              <a:t>SciFi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4825" y="3206750"/>
            <a:ext cx="628650" cy="328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19150" y="3057525"/>
            <a:ext cx="846138" cy="109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355" name="TextBox 18"/>
          <p:cNvSpPr txBox="1">
            <a:spLocks noChangeArrowheads="1"/>
          </p:cNvSpPr>
          <p:nvPr/>
        </p:nvSpPr>
        <p:spPr bwMode="auto">
          <a:xfrm>
            <a:off x="941388" y="3057525"/>
            <a:ext cx="673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Pixel</a:t>
            </a:r>
          </a:p>
          <a:p>
            <a:pPr eaLnBrk="1" hangingPunct="1"/>
            <a:r>
              <a:rPr lang="en-GB" sz="1400" b="1"/>
              <a:t>VELO</a:t>
            </a:r>
          </a:p>
        </p:txBody>
      </p:sp>
      <p:sp>
        <p:nvSpPr>
          <p:cNvPr id="14356" name="TextBox 20"/>
          <p:cNvSpPr txBox="1">
            <a:spLocks noChangeArrowheads="1"/>
          </p:cNvSpPr>
          <p:nvPr/>
        </p:nvSpPr>
        <p:spPr bwMode="auto">
          <a:xfrm>
            <a:off x="546100" y="5335588"/>
            <a:ext cx="2146300" cy="6477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Replacement of </a:t>
            </a:r>
          </a:p>
          <a:p>
            <a:pPr eaLnBrk="1" hangingPunct="1"/>
            <a:r>
              <a:rPr lang="en-GB">
                <a:solidFill>
                  <a:srgbClr val="FF0000"/>
                </a:solidFill>
              </a:rPr>
              <a:t>full tracking system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241425" y="3971925"/>
            <a:ext cx="14288" cy="99536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528763" y="3984625"/>
            <a:ext cx="558800" cy="10112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1871663" y="3889375"/>
            <a:ext cx="1676400" cy="11620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704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Garamond" charset="0"/>
              </a:rPr>
              <a:t>Upgrade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aramond" charset="0"/>
              </a:rPr>
              <a:t>15/10/14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- RRB, October 2014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F7185EF-CAF3-0847-80FC-628FF488DD65}" type="slidenum">
              <a:rPr lang="en-US">
                <a:latin typeface="Garamond" charset="0"/>
              </a:rPr>
              <a:pPr eaLnBrk="1" hangingPunct="1"/>
              <a:t>65</a:t>
            </a:fld>
            <a:endParaRPr lang="en-US">
              <a:latin typeface="Garamond" charset="0"/>
            </a:endParaRPr>
          </a:p>
        </p:txBody>
      </p:sp>
      <p:pic>
        <p:nvPicPr>
          <p:cNvPr id="153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651000"/>
            <a:ext cx="7781925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477838" y="1160463"/>
            <a:ext cx="4083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Current detector </a:t>
            </a:r>
            <a:r>
              <a:rPr lang="en-GB">
                <a:solidFill>
                  <a:srgbClr val="D60093"/>
                </a:solidFill>
                <a:cs typeface="Arial" charset="0"/>
              </a:rPr>
              <a:t>→ upgraded detector</a:t>
            </a:r>
            <a:endParaRPr lang="en-GB">
              <a:solidFill>
                <a:srgbClr val="D60093"/>
              </a:solidFill>
            </a:endParaRPr>
          </a:p>
        </p:txBody>
      </p:sp>
      <p:sp>
        <p:nvSpPr>
          <p:cNvPr id="15368" name="TextBox 8"/>
          <p:cNvSpPr txBox="1">
            <a:spLocks noChangeArrowheads="1"/>
          </p:cNvSpPr>
          <p:nvPr/>
        </p:nvSpPr>
        <p:spPr bwMode="auto">
          <a:xfrm>
            <a:off x="5213350" y="1009650"/>
            <a:ext cx="3133725" cy="6461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All sub-detectors read out at </a:t>
            </a:r>
          </a:p>
          <a:p>
            <a:pPr eaLnBrk="1" hangingPunct="1"/>
            <a:r>
              <a:rPr lang="en-GB">
                <a:solidFill>
                  <a:srgbClr val="FF0000"/>
                </a:solidFill>
              </a:rPr>
              <a:t>40 MHz for software trigger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91075" y="3725863"/>
            <a:ext cx="190500" cy="1187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791075" y="2538413"/>
            <a:ext cx="190500" cy="1133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57713" y="2101850"/>
            <a:ext cx="587375" cy="23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806950" y="2565400"/>
            <a:ext cx="352425" cy="111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589338" y="2211388"/>
            <a:ext cx="504825" cy="695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92313" y="3262313"/>
            <a:ext cx="192087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75" name="TextBox 15"/>
          <p:cNvSpPr txBox="1">
            <a:spLocks noChangeArrowheads="1"/>
          </p:cNvSpPr>
          <p:nvPr/>
        </p:nvSpPr>
        <p:spPr bwMode="auto">
          <a:xfrm>
            <a:off x="1882775" y="3179763"/>
            <a:ext cx="423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UT</a:t>
            </a:r>
          </a:p>
        </p:txBody>
      </p:sp>
      <p:sp>
        <p:nvSpPr>
          <p:cNvPr id="15376" name="TextBox 16"/>
          <p:cNvSpPr txBox="1">
            <a:spLocks noChangeArrowheads="1"/>
          </p:cNvSpPr>
          <p:nvPr/>
        </p:nvSpPr>
        <p:spPr bwMode="auto">
          <a:xfrm>
            <a:off x="3467100" y="2565400"/>
            <a:ext cx="6746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1"/>
              <a:t>SciFi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4825" y="3206750"/>
            <a:ext cx="628650" cy="328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19150" y="3057525"/>
            <a:ext cx="846138" cy="109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79" name="TextBox 18"/>
          <p:cNvSpPr txBox="1">
            <a:spLocks noChangeArrowheads="1"/>
          </p:cNvSpPr>
          <p:nvPr/>
        </p:nvSpPr>
        <p:spPr bwMode="auto">
          <a:xfrm>
            <a:off x="941388" y="3057525"/>
            <a:ext cx="673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Pixel</a:t>
            </a:r>
          </a:p>
          <a:p>
            <a:pPr eaLnBrk="1" hangingPunct="1"/>
            <a:r>
              <a:rPr lang="en-GB" sz="1400" b="1"/>
              <a:t>VELO</a:t>
            </a:r>
          </a:p>
        </p:txBody>
      </p:sp>
      <p:sp>
        <p:nvSpPr>
          <p:cNvPr id="15380" name="TextBox 20"/>
          <p:cNvSpPr txBox="1">
            <a:spLocks noChangeArrowheads="1"/>
          </p:cNvSpPr>
          <p:nvPr/>
        </p:nvSpPr>
        <p:spPr bwMode="auto">
          <a:xfrm>
            <a:off x="546100" y="5335588"/>
            <a:ext cx="2146300" cy="6477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Replacement of </a:t>
            </a:r>
          </a:p>
          <a:p>
            <a:pPr eaLnBrk="1" hangingPunct="1"/>
            <a:r>
              <a:rPr lang="en-GB">
                <a:solidFill>
                  <a:srgbClr val="FF0000"/>
                </a:solidFill>
              </a:rPr>
              <a:t>full tracking system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009650" y="2197100"/>
            <a:ext cx="300038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382" name="TextBox 23"/>
          <p:cNvSpPr txBox="1">
            <a:spLocks noChangeArrowheads="1"/>
          </p:cNvSpPr>
          <p:nvPr/>
        </p:nvSpPr>
        <p:spPr bwMode="auto">
          <a:xfrm>
            <a:off x="614363" y="1665288"/>
            <a:ext cx="3832225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</a:rPr>
              <a:t>RICH 1 redesigned; new photodetectors</a:t>
            </a:r>
          </a:p>
          <a:p>
            <a:pPr eaLnBrk="1" hangingPunct="1"/>
            <a:r>
              <a:rPr lang="en-GB" sz="1600">
                <a:solidFill>
                  <a:srgbClr val="FF0000"/>
                </a:solidFill>
              </a:rPr>
              <a:t>installed for RICH 1 and RICH 2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831850" y="2374900"/>
            <a:ext cx="792163" cy="4095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521075" y="2347913"/>
            <a:ext cx="531813" cy="1841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81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latin typeface="Garamond" charset="0"/>
              </a:rPr>
              <a:t>Upgrade overview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Garamond" charset="0"/>
              </a:rPr>
              <a:t>15/10/14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LHCb - RRB, October 2014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4D1268A-9AD9-6D4A-81ED-F20DF5B24647}" type="slidenum">
              <a:rPr lang="en-US">
                <a:latin typeface="Garamond" charset="0"/>
              </a:rPr>
              <a:pPr eaLnBrk="1" hangingPunct="1"/>
              <a:t>66</a:t>
            </a:fld>
            <a:endParaRPr lang="en-US">
              <a:latin typeface="Garamond" charset="0"/>
            </a:endParaRPr>
          </a:p>
        </p:txBody>
      </p:sp>
      <p:pic>
        <p:nvPicPr>
          <p:cNvPr id="163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651000"/>
            <a:ext cx="7781925" cy="43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477838" y="1160463"/>
            <a:ext cx="4083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D60093"/>
                </a:solidFill>
              </a:rPr>
              <a:t>Current detector </a:t>
            </a:r>
            <a:r>
              <a:rPr lang="en-GB">
                <a:solidFill>
                  <a:srgbClr val="D60093"/>
                </a:solidFill>
                <a:cs typeface="Arial" charset="0"/>
              </a:rPr>
              <a:t>→ upgraded detector</a:t>
            </a:r>
            <a:endParaRPr lang="en-GB">
              <a:solidFill>
                <a:srgbClr val="D60093"/>
              </a:solidFill>
            </a:endParaRPr>
          </a:p>
        </p:txBody>
      </p:sp>
      <p:sp>
        <p:nvSpPr>
          <p:cNvPr id="16392" name="TextBox 8"/>
          <p:cNvSpPr txBox="1">
            <a:spLocks noChangeArrowheads="1"/>
          </p:cNvSpPr>
          <p:nvPr/>
        </p:nvSpPr>
        <p:spPr bwMode="auto">
          <a:xfrm>
            <a:off x="5213350" y="1009650"/>
            <a:ext cx="3133725" cy="6461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All sub-detectors read out at </a:t>
            </a:r>
          </a:p>
          <a:p>
            <a:pPr eaLnBrk="1" hangingPunct="1"/>
            <a:r>
              <a:rPr lang="en-GB">
                <a:solidFill>
                  <a:srgbClr val="FF0000"/>
                </a:solidFill>
              </a:rPr>
              <a:t>40 MHz for software trigger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91075" y="3725863"/>
            <a:ext cx="190500" cy="1187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791075" y="2538413"/>
            <a:ext cx="190500" cy="11334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557713" y="2101850"/>
            <a:ext cx="587375" cy="231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806950" y="2565400"/>
            <a:ext cx="352425" cy="111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589338" y="2211388"/>
            <a:ext cx="504825" cy="695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92313" y="3262313"/>
            <a:ext cx="192087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399" name="TextBox 15"/>
          <p:cNvSpPr txBox="1">
            <a:spLocks noChangeArrowheads="1"/>
          </p:cNvSpPr>
          <p:nvPr/>
        </p:nvSpPr>
        <p:spPr bwMode="auto">
          <a:xfrm>
            <a:off x="1882775" y="3179763"/>
            <a:ext cx="4238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UT</a:t>
            </a:r>
          </a:p>
        </p:txBody>
      </p:sp>
      <p:sp>
        <p:nvSpPr>
          <p:cNvPr id="16400" name="TextBox 16"/>
          <p:cNvSpPr txBox="1">
            <a:spLocks noChangeArrowheads="1"/>
          </p:cNvSpPr>
          <p:nvPr/>
        </p:nvSpPr>
        <p:spPr bwMode="auto">
          <a:xfrm>
            <a:off x="3467100" y="2565400"/>
            <a:ext cx="6746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1"/>
              <a:t>SciFi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4825" y="3206750"/>
            <a:ext cx="628650" cy="328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19150" y="3057525"/>
            <a:ext cx="846138" cy="109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403" name="TextBox 18"/>
          <p:cNvSpPr txBox="1">
            <a:spLocks noChangeArrowheads="1"/>
          </p:cNvSpPr>
          <p:nvPr/>
        </p:nvSpPr>
        <p:spPr bwMode="auto">
          <a:xfrm>
            <a:off x="941388" y="3057525"/>
            <a:ext cx="673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b="1"/>
              <a:t>Pixel</a:t>
            </a:r>
          </a:p>
          <a:p>
            <a:pPr eaLnBrk="1" hangingPunct="1"/>
            <a:r>
              <a:rPr lang="en-GB" sz="1400" b="1"/>
              <a:t>VELO</a:t>
            </a:r>
          </a:p>
        </p:txBody>
      </p:sp>
      <p:sp>
        <p:nvSpPr>
          <p:cNvPr id="16404" name="TextBox 20"/>
          <p:cNvSpPr txBox="1">
            <a:spLocks noChangeArrowheads="1"/>
          </p:cNvSpPr>
          <p:nvPr/>
        </p:nvSpPr>
        <p:spPr bwMode="auto">
          <a:xfrm>
            <a:off x="546100" y="5335588"/>
            <a:ext cx="2146300" cy="6477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Replacement of </a:t>
            </a:r>
          </a:p>
          <a:p>
            <a:pPr eaLnBrk="1" hangingPunct="1"/>
            <a:r>
              <a:rPr lang="en-GB">
                <a:solidFill>
                  <a:srgbClr val="FF0000"/>
                </a:solidFill>
              </a:rPr>
              <a:t>full tracking system</a:t>
            </a:r>
          </a:p>
        </p:txBody>
      </p:sp>
      <p:sp>
        <p:nvSpPr>
          <p:cNvPr id="16405" name="TextBox 23"/>
          <p:cNvSpPr txBox="1">
            <a:spLocks noChangeArrowheads="1"/>
          </p:cNvSpPr>
          <p:nvPr/>
        </p:nvSpPr>
        <p:spPr bwMode="auto">
          <a:xfrm>
            <a:off x="3725863" y="5391150"/>
            <a:ext cx="4605337" cy="86201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>
                <a:solidFill>
                  <a:srgbClr val="FF0000"/>
                </a:solidFill>
              </a:rPr>
              <a:t>Calorimetery and muons:</a:t>
            </a:r>
          </a:p>
          <a:p>
            <a:pPr eaLnBrk="1" hangingPunct="1">
              <a:buFontTx/>
              <a:buChar char="-"/>
            </a:pPr>
            <a:r>
              <a:rPr lang="en-GB" sz="1600">
                <a:solidFill>
                  <a:srgbClr val="FF0000"/>
                </a:solidFill>
              </a:rPr>
              <a:t> Redundant components of system removed;  </a:t>
            </a:r>
          </a:p>
          <a:p>
            <a:pPr eaLnBrk="1" hangingPunct="1"/>
            <a:r>
              <a:rPr lang="en-GB" sz="1600">
                <a:solidFill>
                  <a:srgbClr val="FF0000"/>
                </a:solidFill>
              </a:rPr>
              <a:t>  new electronics added; more shielding included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830763" y="4803775"/>
            <a:ext cx="192087" cy="4635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308600" y="4052888"/>
            <a:ext cx="450850" cy="12144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009650" y="2197100"/>
            <a:ext cx="300038" cy="19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409" name="TextBox 30"/>
          <p:cNvSpPr txBox="1">
            <a:spLocks noChangeArrowheads="1"/>
          </p:cNvSpPr>
          <p:nvPr/>
        </p:nvSpPr>
        <p:spPr bwMode="auto">
          <a:xfrm>
            <a:off x="614363" y="1665288"/>
            <a:ext cx="3832225" cy="584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FF0000"/>
                </a:solidFill>
              </a:rPr>
              <a:t>RICH 1 redesigned; new photodetectors</a:t>
            </a:r>
          </a:p>
          <a:p>
            <a:pPr eaLnBrk="1" hangingPunct="1"/>
            <a:r>
              <a:rPr lang="en-GB" sz="1600">
                <a:solidFill>
                  <a:srgbClr val="FF0000"/>
                </a:solidFill>
              </a:rPr>
              <a:t>installed for RICH 1 and RICH 2</a:t>
            </a:r>
          </a:p>
        </p:txBody>
      </p:sp>
    </p:spTree>
    <p:extLst>
      <p:ext uri="{BB962C8B-B14F-4D97-AF65-F5344CB8AC3E}">
        <p14:creationId xmlns:p14="http://schemas.microsoft.com/office/powerpoint/2010/main" val="210904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Challenges for VELO Upgrade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58422" y="1205089"/>
            <a:ext cx="4213578" cy="1207911"/>
          </a:xfrm>
        </p:spPr>
        <p:txBody>
          <a:bodyPr/>
          <a:lstStyle/>
          <a:p>
            <a:r>
              <a:rPr lang="en-US" sz="1800"/>
              <a:t>40 MHz readout (electronics)</a:t>
            </a:r>
          </a:p>
          <a:p>
            <a:r>
              <a:rPr lang="en-US" sz="1800"/>
              <a:t>Pattern recognition and trigger capabilities</a:t>
            </a:r>
          </a:p>
          <a:p>
            <a:r>
              <a:rPr lang="en-US" sz="1800"/>
              <a:t>Radiation hardness (and cooling)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87D6E4-7FF7-F941-A5A8-3DB7F795AD78}" type="datetime1">
              <a:t>10/20/14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5AB96-CB7F-AC42-9EA6-21F627AB1C11}" type="slidenum">
              <a:rPr lang="en-US"/>
              <a:pPr>
                <a:defRPr/>
              </a:pPr>
              <a:t>67</a:t>
            </a:fld>
            <a:endParaRPr lang="en-US"/>
          </a:p>
        </p:txBody>
      </p:sp>
      <p:pic>
        <p:nvPicPr>
          <p:cNvPr id="14" name="Picture 4" descr="Buzz-Lightye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338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alie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763" y="880533"/>
            <a:ext cx="5202237" cy="529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7"/>
          <p:cNvSpPr>
            <a:spLocks noChangeArrowheads="1"/>
          </p:cNvSpPr>
          <p:nvPr/>
        </p:nvSpPr>
        <p:spPr bwMode="auto">
          <a:xfrm rot="19800000">
            <a:off x="3352800" y="2971800"/>
            <a:ext cx="990600" cy="838200"/>
          </a:xfrm>
          <a:prstGeom prst="leftArrow">
            <a:avLst>
              <a:gd name="adj1" fmla="val 31815"/>
              <a:gd name="adj2" fmla="val 29545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en-US"/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13267" y="2889956"/>
            <a:ext cx="31861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GB" sz="1800">
                <a:solidFill>
                  <a:schemeClr val="accent2"/>
                </a:solidFill>
                <a:latin typeface="Comic Sans MS" charset="0"/>
              </a:rPr>
              <a:t>How do I cope with having 10 quadrillion particles thrown at me?*</a:t>
            </a: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6896277" y="5816600"/>
            <a:ext cx="1930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marL="342900" indent="-3429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GB" sz="1000">
                <a:latin typeface="Comic Sans MS" charset="0"/>
              </a:rPr>
              <a:t>*10</a:t>
            </a:r>
            <a:r>
              <a:rPr lang="en-GB" sz="1000" baseline="30000">
                <a:latin typeface="Comic Sans MS" charset="0"/>
              </a:rPr>
              <a:t>16 </a:t>
            </a:r>
            <a:r>
              <a:rPr lang="en-GB" sz="1000">
                <a:latin typeface="Comic Sans MS" charset="0"/>
              </a:rPr>
              <a:t>fluence / cm</a:t>
            </a:r>
            <a:r>
              <a:rPr lang="en-GB" sz="1000" baseline="30000">
                <a:latin typeface="Comic Sans MS" charset="0"/>
              </a:rPr>
              <a:t>2</a:t>
            </a:r>
            <a:r>
              <a:rPr lang="en-GB" sz="1000">
                <a:latin typeface="Comic Sans MS" charset="0"/>
              </a:rPr>
              <a:t> at 4cm SLHC</a:t>
            </a:r>
          </a:p>
        </p:txBody>
      </p:sp>
    </p:spTree>
    <p:extLst>
      <p:ext uri="{BB962C8B-B14F-4D97-AF65-F5344CB8AC3E}">
        <p14:creationId xmlns:p14="http://schemas.microsoft.com/office/powerpoint/2010/main" val="7839112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94" name="Straight Connector 4"/>
          <p:cNvCxnSpPr>
            <a:cxnSpLocks noChangeShapeType="1"/>
          </p:cNvCxnSpPr>
          <p:nvPr/>
        </p:nvCxnSpPr>
        <p:spPr bwMode="auto">
          <a:xfrm>
            <a:off x="0" y="0"/>
            <a:ext cx="844062" cy="0"/>
          </a:xfrm>
          <a:prstGeom prst="line">
            <a:avLst/>
          </a:prstGeom>
          <a:noFill/>
          <a:ln w="0">
            <a:solidFill>
              <a:srgbClr val="FB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DA70754-1C51-2145-A40F-CE42C12644A0}" type="datetime1">
              <a:t>10/20/14</a:t>
            </a:fld>
            <a:endParaRPr lang="en-US" sz="140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smtClean="0">
                <a:latin typeface="Arial" charset="0"/>
              </a:rPr>
              <a:t>Paula Collins - Abi Soffer Tour October 2014</a:t>
            </a:r>
            <a:endParaRPr lang="en-US" sz="140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9B1A383-9F27-CA4E-8EDD-2930D040A10D}" type="slidenum">
              <a:rPr lang="en-US" sz="1400">
                <a:latin typeface="Arial" charset="0"/>
              </a:rPr>
              <a:pPr eaLnBrk="1" hangingPunct="1"/>
              <a:t>68</a:t>
            </a:fld>
            <a:endParaRPr lang="en-US" sz="1400">
              <a:latin typeface="Arial" charset="0"/>
            </a:endParaRP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492028" y="260260"/>
            <a:ext cx="27185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nl-NL" sz="2800"/>
              <a:t>VELO Upgrade</a:t>
            </a:r>
            <a:endParaRPr lang="nl-NL" sz="2800"/>
          </a:p>
        </p:txBody>
      </p:sp>
      <p:pic>
        <p:nvPicPr>
          <p:cNvPr id="819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589" y="862106"/>
            <a:ext cx="3481754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Box 6"/>
          <p:cNvSpPr txBox="1">
            <a:spLocks noChangeArrowheads="1"/>
          </p:cNvSpPr>
          <p:nvPr/>
        </p:nvSpPr>
        <p:spPr bwMode="auto">
          <a:xfrm>
            <a:off x="2924621" y="3520515"/>
            <a:ext cx="29672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nl-NL" sz="2400">
                <a:latin typeface="+mn-lt"/>
              </a:rPr>
              <a:t>VELO halves </a:t>
            </a:r>
            <a:r>
              <a:rPr lang="nl-NL" sz="2400">
                <a:solidFill>
                  <a:srgbClr val="0033CC"/>
                </a:solidFill>
                <a:latin typeface="+mn-lt"/>
              </a:rPr>
              <a:t>closed</a:t>
            </a:r>
            <a:endParaRPr lang="en-US" sz="2400">
              <a:solidFill>
                <a:srgbClr val="0033CC"/>
              </a:solidFill>
              <a:latin typeface="+mn-lt"/>
            </a:endParaRPr>
          </a:p>
        </p:txBody>
      </p:sp>
      <p:pic>
        <p:nvPicPr>
          <p:cNvPr id="820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889" y="4000500"/>
            <a:ext cx="3676650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Box 4"/>
          <p:cNvSpPr txBox="1">
            <a:spLocks noChangeArrowheads="1"/>
          </p:cNvSpPr>
          <p:nvPr/>
        </p:nvSpPr>
        <p:spPr bwMode="auto">
          <a:xfrm>
            <a:off x="1217735" y="5565402"/>
            <a:ext cx="15055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400">
                <a:latin typeface="+mn-lt"/>
              </a:rPr>
              <a:t>front view</a:t>
            </a:r>
          </a:p>
        </p:txBody>
      </p:sp>
      <p:sp>
        <p:nvSpPr>
          <p:cNvPr id="8203" name="TextBox 10"/>
          <p:cNvSpPr txBox="1">
            <a:spLocks noChangeArrowheads="1"/>
          </p:cNvSpPr>
          <p:nvPr/>
        </p:nvSpPr>
        <p:spPr bwMode="auto">
          <a:xfrm>
            <a:off x="4969120" y="5643189"/>
            <a:ext cx="36573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400">
                <a:latin typeface="+mn-lt"/>
              </a:rPr>
              <a:t>projected view of sensors</a:t>
            </a:r>
          </a:p>
        </p:txBody>
      </p:sp>
      <p:pic>
        <p:nvPicPr>
          <p:cNvPr id="8204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16" y="3990975"/>
            <a:ext cx="3894992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5" name="TextBox 4"/>
          <p:cNvSpPr txBox="1">
            <a:spLocks noChangeArrowheads="1"/>
          </p:cNvSpPr>
          <p:nvPr/>
        </p:nvSpPr>
        <p:spPr bwMode="auto">
          <a:xfrm>
            <a:off x="6541765" y="1737006"/>
            <a:ext cx="2015245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400" smtClean="0">
                <a:latin typeface="+mn-lt"/>
              </a:rPr>
              <a:t>52 modules</a:t>
            </a:r>
          </a:p>
          <a:p>
            <a:pPr eaLnBrk="0" hangingPunct="0"/>
            <a:r>
              <a:rPr lang="en-US" sz="2400" smtClean="0">
                <a:latin typeface="+mn-lt"/>
              </a:rPr>
              <a:t>Module </a:t>
            </a:r>
            <a:r>
              <a:rPr lang="en-US" sz="2400">
                <a:latin typeface="+mn-lt"/>
              </a:rPr>
              <a:t>pitch:</a:t>
            </a:r>
          </a:p>
          <a:p>
            <a:pPr eaLnBrk="0" hangingPunct="0"/>
            <a:r>
              <a:rPr lang="en-US" sz="2400">
                <a:latin typeface="+mn-lt"/>
              </a:rPr>
              <a:t>N*25 mm</a:t>
            </a:r>
          </a:p>
        </p:txBody>
      </p:sp>
    </p:spTree>
    <p:extLst>
      <p:ext uri="{BB962C8B-B14F-4D97-AF65-F5344CB8AC3E}">
        <p14:creationId xmlns:p14="http://schemas.microsoft.com/office/powerpoint/2010/main" val="408424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Hybrid Pixels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B6838-B670-AB49-9AB7-28E46C2A1B66}" type="slidenum">
              <a:rPr lang="en-US"/>
              <a:pPr>
                <a:defRPr/>
              </a:pPr>
              <a:t>69</a:t>
            </a:fld>
            <a:endParaRPr lang="en-US"/>
          </a:p>
        </p:txBody>
      </p:sp>
      <p:pic>
        <p:nvPicPr>
          <p:cNvPr id="6144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500"/>
            <a:ext cx="9144000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500"/>
            <a:ext cx="9144000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B81C24-D28D-104E-B3BD-1EAC3E6B5611}" type="datetime1">
              <a:t>10/20/14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3735572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05" descr="G:\y-LHCb-reoptimized_kaal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73604"/>
            <a:ext cx="6552728" cy="393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86232" y="804118"/>
            <a:ext cx="4021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Angular distribution of b and b quarks</a:t>
            </a:r>
          </a:p>
          <a:p>
            <a:r>
              <a:rPr lang="en-US"/>
              <a:t>forward (backward) and correlated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5" name="Picture 13" descr="B_boost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7646" y="240857"/>
            <a:ext cx="24384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1948" y="664321"/>
            <a:ext cx="2154970" cy="1720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2BD2B8-CCF4-8F4B-98E0-AB8A2715269A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31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Hybrid Pixels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0A93E-D9AF-0745-81D1-323185406A19}" type="slidenum">
              <a:rPr lang="en-US"/>
              <a:pPr>
                <a:defRPr/>
              </a:pPr>
              <a:t>70</a:t>
            </a:fld>
            <a:endParaRPr lang="en-US"/>
          </a:p>
        </p:txBody>
      </p:sp>
      <p:pic>
        <p:nvPicPr>
          <p:cNvPr id="6246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9800"/>
            <a:ext cx="9144000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556" y="2229557"/>
            <a:ext cx="2912728" cy="20805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D6F758-0951-DA44-AB56-A7E70B30F39E}" type="datetime1">
              <a:t>10/20/14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</p:spTree>
    <p:extLst>
      <p:ext uri="{BB962C8B-B14F-4D97-AF65-F5344CB8AC3E}">
        <p14:creationId xmlns:p14="http://schemas.microsoft.com/office/powerpoint/2010/main" val="44066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alibri" charset="0"/>
                <a:cs typeface="+mj-cs"/>
              </a:rPr>
              <a:t>Intelligent Pixels 4 </a:t>
            </a:r>
            <a:r>
              <a:rPr lang="en-US" dirty="0" err="1" smtClean="0">
                <a:latin typeface="Calibri" charset="0"/>
                <a:cs typeface="+mj-cs"/>
              </a:rPr>
              <a:t>LHCb</a:t>
            </a:r>
            <a:endParaRPr lang="en-US" dirty="0" smtClean="0">
              <a:latin typeface="Calibri" charset="0"/>
              <a:cs typeface="+mj-cs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524116" y="3714752"/>
            <a:ext cx="642943" cy="642942"/>
          </a:xfrm>
          <a:prstGeom prst="ellips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3667124" y="3714752"/>
            <a:ext cx="642943" cy="642942"/>
          </a:xfrm>
          <a:prstGeom prst="ellips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810132" y="3714752"/>
            <a:ext cx="642943" cy="642942"/>
          </a:xfrm>
          <a:prstGeom prst="ellips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52810" y="4286256"/>
            <a:ext cx="1143009" cy="142876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95818" y="4286256"/>
            <a:ext cx="1143009" cy="142876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09802" y="4286256"/>
            <a:ext cx="1143009" cy="142876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381108" y="3714752"/>
            <a:ext cx="642943" cy="642942"/>
          </a:xfrm>
          <a:prstGeom prst="ellipse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095356" y="2786058"/>
            <a:ext cx="4643471" cy="100013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166794" y="4286256"/>
            <a:ext cx="1143009" cy="142876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63517" name="TextBox 9"/>
          <p:cNvSpPr txBox="1">
            <a:spLocks noChangeArrowheads="1"/>
          </p:cNvSpPr>
          <p:nvPr/>
        </p:nvSpPr>
        <p:spPr bwMode="auto">
          <a:xfrm>
            <a:off x="4595813" y="2786063"/>
            <a:ext cx="1143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latin typeface="Arial" charset="0"/>
              </a:rPr>
              <a:t>sensor</a:t>
            </a:r>
          </a:p>
        </p:txBody>
      </p:sp>
      <p:sp>
        <p:nvSpPr>
          <p:cNvPr id="63518" name="TextBox 10"/>
          <p:cNvSpPr txBox="1">
            <a:spLocks noChangeArrowheads="1"/>
          </p:cNvSpPr>
          <p:nvPr/>
        </p:nvSpPr>
        <p:spPr bwMode="auto">
          <a:xfrm>
            <a:off x="4524375" y="4357688"/>
            <a:ext cx="13573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latin typeface="Arial" charset="0"/>
              </a:rPr>
              <a:t>Analogue amplification</a:t>
            </a: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095375" y="2786063"/>
            <a:ext cx="4643438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520" name="Rectangle 13"/>
          <p:cNvSpPr>
            <a:spLocks noChangeArrowheads="1"/>
          </p:cNvSpPr>
          <p:nvPr/>
        </p:nvSpPr>
        <p:spPr bwMode="auto">
          <a:xfrm>
            <a:off x="4667250" y="3643313"/>
            <a:ext cx="928688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 sz="2000"/>
          </a:p>
        </p:txBody>
      </p:sp>
      <p:sp>
        <p:nvSpPr>
          <p:cNvPr id="63521" name="Rectangle 14"/>
          <p:cNvSpPr>
            <a:spLocks noChangeArrowheads="1"/>
          </p:cNvSpPr>
          <p:nvPr/>
        </p:nvSpPr>
        <p:spPr bwMode="auto">
          <a:xfrm>
            <a:off x="3524250" y="3643313"/>
            <a:ext cx="928688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 sz="2000"/>
          </a:p>
        </p:txBody>
      </p:sp>
      <p:sp>
        <p:nvSpPr>
          <p:cNvPr id="63522" name="Rectangle 16"/>
          <p:cNvSpPr>
            <a:spLocks noChangeArrowheads="1"/>
          </p:cNvSpPr>
          <p:nvPr/>
        </p:nvSpPr>
        <p:spPr bwMode="auto">
          <a:xfrm>
            <a:off x="1238250" y="3643313"/>
            <a:ext cx="928688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 sz="2000"/>
          </a:p>
        </p:txBody>
      </p:sp>
      <p:cxnSp>
        <p:nvCxnSpPr>
          <p:cNvPr id="63523" name="Straight Connector 20"/>
          <p:cNvCxnSpPr>
            <a:cxnSpLocks noChangeShapeType="1"/>
          </p:cNvCxnSpPr>
          <p:nvPr/>
        </p:nvCxnSpPr>
        <p:spPr bwMode="auto">
          <a:xfrm flipV="1">
            <a:off x="1319213" y="3776663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24" name="Straight Connector 23"/>
          <p:cNvCxnSpPr>
            <a:cxnSpLocks noChangeShapeType="1"/>
          </p:cNvCxnSpPr>
          <p:nvPr/>
        </p:nvCxnSpPr>
        <p:spPr bwMode="auto">
          <a:xfrm flipV="1">
            <a:off x="3605213" y="3786188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25" name="Straight Connector 24"/>
          <p:cNvCxnSpPr>
            <a:cxnSpLocks noChangeShapeType="1"/>
          </p:cNvCxnSpPr>
          <p:nvPr/>
        </p:nvCxnSpPr>
        <p:spPr bwMode="auto">
          <a:xfrm flipV="1">
            <a:off x="4748213" y="3786188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26" name="Straight Connector 25"/>
          <p:cNvCxnSpPr>
            <a:cxnSpLocks noChangeShapeType="1"/>
          </p:cNvCxnSpPr>
          <p:nvPr/>
        </p:nvCxnSpPr>
        <p:spPr bwMode="auto">
          <a:xfrm flipV="1">
            <a:off x="1309688" y="4276725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27" name="Straight Connector 27"/>
          <p:cNvCxnSpPr>
            <a:cxnSpLocks noChangeShapeType="1"/>
          </p:cNvCxnSpPr>
          <p:nvPr/>
        </p:nvCxnSpPr>
        <p:spPr bwMode="auto">
          <a:xfrm flipV="1">
            <a:off x="3605213" y="4276725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28" name="Straight Connector 28"/>
          <p:cNvCxnSpPr>
            <a:cxnSpLocks noChangeShapeType="1"/>
          </p:cNvCxnSpPr>
          <p:nvPr/>
        </p:nvCxnSpPr>
        <p:spPr bwMode="auto">
          <a:xfrm flipV="1">
            <a:off x="4748213" y="4276725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529" name="Isosceles Triangle 51"/>
          <p:cNvSpPr>
            <a:spLocks noChangeArrowheads="1"/>
          </p:cNvSpPr>
          <p:nvPr/>
        </p:nvSpPr>
        <p:spPr bwMode="auto">
          <a:xfrm flipV="1">
            <a:off x="2595563" y="4452938"/>
            <a:ext cx="500062" cy="415925"/>
          </a:xfrm>
          <a:prstGeom prst="triangle">
            <a:avLst>
              <a:gd name="adj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en-GB" sz="2000"/>
          </a:p>
        </p:txBody>
      </p:sp>
      <p:sp>
        <p:nvSpPr>
          <p:cNvPr id="63530" name="Rounded Rectangle 58"/>
          <p:cNvSpPr>
            <a:spLocks noChangeArrowheads="1"/>
          </p:cNvSpPr>
          <p:nvPr/>
        </p:nvSpPr>
        <p:spPr bwMode="auto">
          <a:xfrm>
            <a:off x="2524125" y="5072063"/>
            <a:ext cx="642938" cy="428625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000"/>
          </a:p>
        </p:txBody>
      </p:sp>
      <p:cxnSp>
        <p:nvCxnSpPr>
          <p:cNvPr id="63531" name="Straight Connector 60"/>
          <p:cNvCxnSpPr>
            <a:cxnSpLocks noChangeShapeType="1"/>
          </p:cNvCxnSpPr>
          <p:nvPr/>
        </p:nvCxnSpPr>
        <p:spPr bwMode="auto">
          <a:xfrm>
            <a:off x="2846388" y="4862513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32" name="Straight Connector 62"/>
          <p:cNvCxnSpPr>
            <a:cxnSpLocks noChangeShapeType="1"/>
            <a:stCxn id="63529" idx="0"/>
            <a:endCxn id="63529" idx="0"/>
          </p:cNvCxnSpPr>
          <p:nvPr/>
        </p:nvCxnSpPr>
        <p:spPr bwMode="auto">
          <a:xfrm>
            <a:off x="2844800" y="48815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Rectangle 28"/>
          <p:cNvSpPr/>
          <p:nvPr/>
        </p:nvSpPr>
        <p:spPr bwMode="auto">
          <a:xfrm>
            <a:off x="1166794" y="5715016"/>
            <a:ext cx="4572033" cy="71438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plastic">
            <a:bevelT/>
          </a:sp3d>
        </p:spPr>
        <p:txBody>
          <a:bodyPr/>
          <a:lstStyle/>
          <a:p>
            <a:pPr>
              <a:defRPr/>
            </a:pPr>
            <a:endParaRPr lang="en-US" sz="2000">
              <a:ea typeface="+mn-ea"/>
              <a:cs typeface="+mn-cs"/>
            </a:endParaRPr>
          </a:p>
        </p:txBody>
      </p:sp>
      <p:sp>
        <p:nvSpPr>
          <p:cNvPr id="63536" name="Rectangle 15"/>
          <p:cNvSpPr>
            <a:spLocks noChangeArrowheads="1"/>
          </p:cNvSpPr>
          <p:nvPr/>
        </p:nvSpPr>
        <p:spPr bwMode="auto">
          <a:xfrm>
            <a:off x="2381250" y="3643313"/>
            <a:ext cx="928688" cy="142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 sz="2000"/>
          </a:p>
        </p:txBody>
      </p:sp>
      <p:cxnSp>
        <p:nvCxnSpPr>
          <p:cNvPr id="63537" name="Straight Connector 22"/>
          <p:cNvCxnSpPr>
            <a:cxnSpLocks noChangeShapeType="1"/>
          </p:cNvCxnSpPr>
          <p:nvPr/>
        </p:nvCxnSpPr>
        <p:spPr bwMode="auto">
          <a:xfrm flipV="1">
            <a:off x="2462213" y="3786188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3538" name="Straight Connector 26"/>
          <p:cNvCxnSpPr>
            <a:cxnSpLocks noChangeShapeType="1"/>
          </p:cNvCxnSpPr>
          <p:nvPr/>
        </p:nvCxnSpPr>
        <p:spPr bwMode="auto">
          <a:xfrm flipV="1">
            <a:off x="2462213" y="4276725"/>
            <a:ext cx="776287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539" name="TextBox 55"/>
          <p:cNvSpPr txBox="1">
            <a:spLocks noChangeArrowheads="1"/>
          </p:cNvSpPr>
          <p:nvPr/>
        </p:nvSpPr>
        <p:spPr bwMode="auto">
          <a:xfrm>
            <a:off x="4524375" y="5000625"/>
            <a:ext cx="13573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latin typeface="Arial" charset="0"/>
              </a:rPr>
              <a:t>Digital processing</a:t>
            </a:r>
          </a:p>
        </p:txBody>
      </p:sp>
      <p:sp>
        <p:nvSpPr>
          <p:cNvPr id="63540" name="TextBox 56"/>
          <p:cNvSpPr txBox="1">
            <a:spLocks noChangeArrowheads="1"/>
          </p:cNvSpPr>
          <p:nvPr/>
        </p:nvSpPr>
        <p:spPr bwMode="auto">
          <a:xfrm>
            <a:off x="1150938" y="5727700"/>
            <a:ext cx="13573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>
                <a:latin typeface="Arial" charset="0"/>
              </a:rPr>
              <a:t>Chip read-out</a:t>
            </a:r>
          </a:p>
        </p:txBody>
      </p:sp>
      <p:sp>
        <p:nvSpPr>
          <p:cNvPr id="63541" name="Line 88"/>
          <p:cNvSpPr>
            <a:spLocks noChangeShapeType="1"/>
          </p:cNvSpPr>
          <p:nvPr/>
        </p:nvSpPr>
        <p:spPr bwMode="auto">
          <a:xfrm flipV="1">
            <a:off x="1150938" y="2559050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2" name="Line 89"/>
          <p:cNvSpPr>
            <a:spLocks noChangeShapeType="1"/>
          </p:cNvSpPr>
          <p:nvPr/>
        </p:nvSpPr>
        <p:spPr bwMode="auto">
          <a:xfrm flipH="1">
            <a:off x="358775" y="2559050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3" name="Line 90"/>
          <p:cNvSpPr>
            <a:spLocks noChangeShapeType="1"/>
          </p:cNvSpPr>
          <p:nvPr/>
        </p:nvSpPr>
        <p:spPr bwMode="auto">
          <a:xfrm>
            <a:off x="358775" y="2559050"/>
            <a:ext cx="0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4" name="Line 92"/>
          <p:cNvSpPr>
            <a:spLocks noChangeShapeType="1"/>
          </p:cNvSpPr>
          <p:nvPr/>
        </p:nvSpPr>
        <p:spPr bwMode="auto">
          <a:xfrm flipV="1">
            <a:off x="1223963" y="4143375"/>
            <a:ext cx="0" cy="1428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5" name="Line 93"/>
          <p:cNvSpPr>
            <a:spLocks noChangeShapeType="1"/>
          </p:cNvSpPr>
          <p:nvPr/>
        </p:nvSpPr>
        <p:spPr bwMode="auto">
          <a:xfrm flipH="1">
            <a:off x="358775" y="4143375"/>
            <a:ext cx="8651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6" name="Line 94"/>
          <p:cNvSpPr>
            <a:spLocks noChangeShapeType="1"/>
          </p:cNvSpPr>
          <p:nvPr/>
        </p:nvSpPr>
        <p:spPr bwMode="auto">
          <a:xfrm>
            <a:off x="142875" y="3206750"/>
            <a:ext cx="431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7" name="Line 95"/>
          <p:cNvSpPr>
            <a:spLocks noChangeShapeType="1"/>
          </p:cNvSpPr>
          <p:nvPr/>
        </p:nvSpPr>
        <p:spPr bwMode="auto">
          <a:xfrm>
            <a:off x="215900" y="3278188"/>
            <a:ext cx="287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8" name="Line 96"/>
          <p:cNvSpPr>
            <a:spLocks noChangeShapeType="1"/>
          </p:cNvSpPr>
          <p:nvPr/>
        </p:nvSpPr>
        <p:spPr bwMode="auto">
          <a:xfrm>
            <a:off x="358775" y="3278188"/>
            <a:ext cx="0" cy="8651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49" name="Isosceles Triangle 42"/>
          <p:cNvSpPr>
            <a:spLocks noChangeArrowheads="1"/>
          </p:cNvSpPr>
          <p:nvPr/>
        </p:nvSpPr>
        <p:spPr bwMode="auto">
          <a:xfrm flipV="1">
            <a:off x="3763963" y="4440238"/>
            <a:ext cx="500062" cy="415925"/>
          </a:xfrm>
          <a:prstGeom prst="triangle">
            <a:avLst>
              <a:gd name="adj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en-GB" sz="2000"/>
          </a:p>
        </p:txBody>
      </p:sp>
      <p:sp>
        <p:nvSpPr>
          <p:cNvPr id="63550" name="Rounded Rectangle 58"/>
          <p:cNvSpPr>
            <a:spLocks noChangeArrowheads="1"/>
          </p:cNvSpPr>
          <p:nvPr/>
        </p:nvSpPr>
        <p:spPr bwMode="auto">
          <a:xfrm>
            <a:off x="3692525" y="5059363"/>
            <a:ext cx="642938" cy="428625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000"/>
          </a:p>
        </p:txBody>
      </p:sp>
      <p:cxnSp>
        <p:nvCxnSpPr>
          <p:cNvPr id="63551" name="Straight Connector 60"/>
          <p:cNvCxnSpPr>
            <a:cxnSpLocks noChangeShapeType="1"/>
          </p:cNvCxnSpPr>
          <p:nvPr/>
        </p:nvCxnSpPr>
        <p:spPr bwMode="auto">
          <a:xfrm>
            <a:off x="4027488" y="4837113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552" name="Isosceles Triangle 51"/>
          <p:cNvSpPr>
            <a:spLocks noChangeArrowheads="1"/>
          </p:cNvSpPr>
          <p:nvPr/>
        </p:nvSpPr>
        <p:spPr bwMode="auto">
          <a:xfrm flipV="1">
            <a:off x="1452563" y="4452938"/>
            <a:ext cx="500062" cy="415925"/>
          </a:xfrm>
          <a:prstGeom prst="triangle">
            <a:avLst>
              <a:gd name="adj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/>
          <a:lstStyle/>
          <a:p>
            <a:endParaRPr lang="en-GB" sz="2000"/>
          </a:p>
        </p:txBody>
      </p:sp>
      <p:sp>
        <p:nvSpPr>
          <p:cNvPr id="63553" name="Rounded Rectangle 58"/>
          <p:cNvSpPr>
            <a:spLocks noChangeArrowheads="1"/>
          </p:cNvSpPr>
          <p:nvPr/>
        </p:nvSpPr>
        <p:spPr bwMode="auto">
          <a:xfrm>
            <a:off x="1381125" y="5072063"/>
            <a:ext cx="642938" cy="428625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2000"/>
          </a:p>
        </p:txBody>
      </p:sp>
      <p:cxnSp>
        <p:nvCxnSpPr>
          <p:cNvPr id="63554" name="Straight Connector 60"/>
          <p:cNvCxnSpPr>
            <a:cxnSpLocks noChangeShapeType="1"/>
          </p:cNvCxnSpPr>
          <p:nvPr/>
        </p:nvCxnSpPr>
        <p:spPr bwMode="auto">
          <a:xfrm>
            <a:off x="1703388" y="4862513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Oval 48"/>
          <p:cNvSpPr/>
          <p:nvPr/>
        </p:nvSpPr>
        <p:spPr>
          <a:xfrm>
            <a:off x="1666875" y="1143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2952750" y="1143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63557" name="Text Box 25"/>
          <p:cNvSpPr txBox="1">
            <a:spLocks noChangeArrowheads="1"/>
          </p:cNvSpPr>
          <p:nvPr/>
        </p:nvSpPr>
        <p:spPr bwMode="auto">
          <a:xfrm>
            <a:off x="6450013" y="1527175"/>
            <a:ext cx="2408237" cy="830263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latin typeface="Arial" charset="0"/>
              </a:rPr>
              <a:t>Timepix design requestedand funded by EUDET collaboration</a:t>
            </a:r>
          </a:p>
        </p:txBody>
      </p:sp>
      <p:sp>
        <p:nvSpPr>
          <p:cNvPr id="63558" name="Text Box 25"/>
          <p:cNvSpPr txBox="1">
            <a:spLocks noChangeArrowheads="1"/>
          </p:cNvSpPr>
          <p:nvPr/>
        </p:nvSpPr>
        <p:spPr bwMode="auto">
          <a:xfrm>
            <a:off x="6429375" y="2636838"/>
            <a:ext cx="2428875" cy="585787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latin typeface="Arial" charset="0"/>
              </a:rPr>
              <a:t>Conventional Medipix2 counting mode remains.</a:t>
            </a:r>
          </a:p>
        </p:txBody>
      </p:sp>
      <p:sp>
        <p:nvSpPr>
          <p:cNvPr id="63559" name="Text Box 25"/>
          <p:cNvSpPr txBox="1">
            <a:spLocks noChangeArrowheads="1"/>
          </p:cNvSpPr>
          <p:nvPr/>
        </p:nvSpPr>
        <p:spPr bwMode="auto">
          <a:xfrm>
            <a:off x="6429375" y="3429000"/>
            <a:ext cx="2428875" cy="1570038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latin typeface="Arial" charset="0"/>
              </a:rPr>
              <a:t>Addition of a clock up to 100MHz allows two new modes.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Arial" charset="0"/>
              </a:rPr>
              <a:t>Time over Threshold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Arial" charset="0"/>
              </a:rPr>
              <a:t>Time of Arrival</a:t>
            </a:r>
          </a:p>
        </p:txBody>
      </p:sp>
      <p:sp>
        <p:nvSpPr>
          <p:cNvPr id="63560" name="Text Box 25"/>
          <p:cNvSpPr txBox="1">
            <a:spLocks noChangeArrowheads="1"/>
          </p:cNvSpPr>
          <p:nvPr/>
        </p:nvSpPr>
        <p:spPr bwMode="auto">
          <a:xfrm>
            <a:off x="6429375" y="5286375"/>
            <a:ext cx="2428875" cy="1077913"/>
          </a:xfrm>
          <a:prstGeom prst="rect">
            <a:avLst/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latin typeface="Arial" charset="0"/>
              </a:rPr>
              <a:t>Pixels can be individually programmed into one of these three modes</a:t>
            </a:r>
          </a:p>
        </p:txBody>
      </p:sp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1428750" y="2143125"/>
            <a:ext cx="3929063" cy="4214813"/>
            <a:chOff x="5429256" y="2143116"/>
            <a:chExt cx="3929090" cy="4214846"/>
          </a:xfrm>
        </p:grpSpPr>
        <p:sp>
          <p:nvSpPr>
            <p:cNvPr id="84" name="Rectangle 83"/>
            <p:cNvSpPr/>
            <p:nvPr/>
          </p:nvSpPr>
          <p:spPr>
            <a:xfrm>
              <a:off x="5429256" y="2143116"/>
              <a:ext cx="3929090" cy="42148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3568" name="TextBox 84"/>
            <p:cNvSpPr txBox="1">
              <a:spLocks noChangeArrowheads="1"/>
            </p:cNvSpPr>
            <p:nvPr/>
          </p:nvSpPr>
          <p:spPr bwMode="auto">
            <a:xfrm>
              <a:off x="5991236" y="2205030"/>
              <a:ext cx="2571768" cy="584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endParaRPr lang="en-US" b="1">
                <a:latin typeface="Arial" charset="0"/>
              </a:endParaRPr>
            </a:p>
          </p:txBody>
        </p:sp>
        <p:pic>
          <p:nvPicPr>
            <p:cNvPr id="63569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495" y="2847972"/>
              <a:ext cx="3584575" cy="2533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70" name="Textfeld 81"/>
            <p:cNvSpPr txBox="1">
              <a:spLocks noChangeArrowheads="1"/>
            </p:cNvSpPr>
            <p:nvPr/>
          </p:nvSpPr>
          <p:spPr bwMode="auto">
            <a:xfrm>
              <a:off x="7989920" y="3686180"/>
              <a:ext cx="1073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7F7F7F"/>
                  </a:solidFill>
                  <a:latin typeface="Arial" charset="0"/>
                  <a:cs typeface="Arial" charset="0"/>
                </a:rPr>
                <a:t>Threshold</a:t>
              </a:r>
            </a:p>
          </p:txBody>
        </p:sp>
        <p:sp>
          <p:nvSpPr>
            <p:cNvPr id="63571" name="Rectangle 89"/>
            <p:cNvSpPr>
              <a:spLocks noChangeArrowheads="1"/>
            </p:cNvSpPr>
            <p:nvPr/>
          </p:nvSpPr>
          <p:spPr bwMode="auto">
            <a:xfrm>
              <a:off x="5500694" y="5711627"/>
              <a:ext cx="3857652" cy="646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800"/>
                <a:t>Time Over Threshold counts to the falling edge of the pulse</a:t>
              </a:r>
            </a:p>
          </p:txBody>
        </p:sp>
      </p:grp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1428750" y="2133600"/>
            <a:ext cx="3948113" cy="4224338"/>
            <a:chOff x="1428728" y="2133591"/>
            <a:chExt cx="3948133" cy="4224371"/>
          </a:xfrm>
        </p:grpSpPr>
        <p:sp>
          <p:nvSpPr>
            <p:cNvPr id="79" name="Rectangle 78"/>
            <p:cNvSpPr/>
            <p:nvPr/>
          </p:nvSpPr>
          <p:spPr>
            <a:xfrm>
              <a:off x="1447778" y="2133591"/>
              <a:ext cx="3929083" cy="42148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63564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166" y="2741629"/>
              <a:ext cx="3527425" cy="3044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565" name="Textfeld 81"/>
            <p:cNvSpPr txBox="1">
              <a:spLocks noChangeArrowheads="1"/>
            </p:cNvSpPr>
            <p:nvPr/>
          </p:nvSpPr>
          <p:spPr bwMode="auto">
            <a:xfrm>
              <a:off x="4286248" y="3222647"/>
              <a:ext cx="1073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7F7F7F"/>
                  </a:solidFill>
                  <a:latin typeface="Arial" charset="0"/>
                  <a:cs typeface="Arial" charset="0"/>
                </a:rPr>
                <a:t>Threshold</a:t>
              </a:r>
            </a:p>
          </p:txBody>
        </p:sp>
        <p:sp>
          <p:nvSpPr>
            <p:cNvPr id="63566" name="Rectangle 91"/>
            <p:cNvSpPr>
              <a:spLocks noChangeArrowheads="1"/>
            </p:cNvSpPr>
            <p:nvPr/>
          </p:nvSpPr>
          <p:spPr bwMode="auto">
            <a:xfrm>
              <a:off x="1428728" y="5711627"/>
              <a:ext cx="3786214" cy="646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1800"/>
                <a:t>Time of Arrival counts to the end of the Shutter</a:t>
              </a:r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E9621A-BED5-594B-A5D7-319CEE636937}" type="datetime1">
              <a:t>10/20/14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24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2963E-6 L 2.5E-6 0.33589 " pathEditMode="relative" ptsTypes="AA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6.2963E-6 L 2.5E-6 0.33589 " pathEditMode="relative" ptsTypes="AA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49" grpId="2" animBg="1"/>
      <p:bldP spid="53" grpId="0" animBg="1"/>
      <p:bldP spid="53" grpId="1" animBg="1"/>
      <p:bldP spid="53" grpId="2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latin typeface="Calibri" charset="0"/>
                <a:cs typeface="+mj-cs"/>
              </a:rPr>
              <a:t>Or As Results…</a:t>
            </a:r>
          </a:p>
        </p:txBody>
      </p:sp>
      <p:pic>
        <p:nvPicPr>
          <p:cNvPr id="64514" name="Picture 1028" descr="B-11-90deg-1-0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7"/>
          <a:stretch>
            <a:fillRect/>
          </a:stretch>
        </p:blipFill>
        <p:spPr bwMode="auto">
          <a:xfrm>
            <a:off x="4527550" y="1638300"/>
            <a:ext cx="446405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TextBox 5"/>
          <p:cNvSpPr txBox="1">
            <a:spLocks noChangeArrowheads="1"/>
          </p:cNvSpPr>
          <p:nvPr/>
        </p:nvSpPr>
        <p:spPr bwMode="auto">
          <a:xfrm>
            <a:off x="928688" y="928688"/>
            <a:ext cx="31575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latin typeface="Arial" charset="0"/>
              </a:rPr>
              <a:t>Time of Arrival</a:t>
            </a:r>
          </a:p>
          <a:p>
            <a:pPr eaLnBrk="1" hangingPunct="1"/>
            <a:r>
              <a:rPr lang="en-US" sz="2400">
                <a:latin typeface="Arial" charset="0"/>
              </a:rPr>
              <a:t>Strontium Source</a:t>
            </a:r>
          </a:p>
        </p:txBody>
      </p:sp>
      <p:sp>
        <p:nvSpPr>
          <p:cNvPr id="64516" name="TextBox 6"/>
          <p:cNvSpPr txBox="1">
            <a:spLocks noChangeArrowheads="1"/>
          </p:cNvSpPr>
          <p:nvPr/>
        </p:nvSpPr>
        <p:spPr bwMode="auto">
          <a:xfrm>
            <a:off x="5214938" y="928688"/>
            <a:ext cx="321468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latin typeface="Arial" charset="0"/>
              </a:rPr>
              <a:t>Time over Threshold</a:t>
            </a:r>
          </a:p>
          <a:p>
            <a:pPr eaLnBrk="1" hangingPunct="1"/>
            <a:r>
              <a:rPr lang="en-US" sz="2400">
                <a:latin typeface="Arial" charset="0"/>
              </a:rPr>
              <a:t>Ion Beams at HIMAC</a:t>
            </a:r>
          </a:p>
        </p:txBody>
      </p:sp>
      <p:sp>
        <p:nvSpPr>
          <p:cNvPr id="8" name="Rectangle 7"/>
          <p:cNvSpPr/>
          <p:nvPr/>
        </p:nvSpPr>
        <p:spPr>
          <a:xfrm>
            <a:off x="5072063" y="6000750"/>
            <a:ext cx="347503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48" charset="-128"/>
                <a:cs typeface="+mn-cs"/>
              </a:rPr>
              <a:t>Charge deposition studies with various Isotopes </a:t>
            </a:r>
          </a:p>
          <a:p>
            <a:pPr>
              <a:defRPr/>
            </a:pPr>
            <a:r>
              <a:rPr lang="en-US" sz="1200" dirty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48" charset="-128"/>
                <a:cs typeface="+mn-cs"/>
              </a:rPr>
              <a:t>Space Dosimetry</a:t>
            </a:r>
            <a:endParaRPr lang="en-US" sz="1200" dirty="0">
              <a:ea typeface="+mn-ea"/>
              <a:cs typeface="+mn-cs"/>
            </a:endParaRPr>
          </a:p>
        </p:txBody>
      </p:sp>
      <p:sp>
        <p:nvSpPr>
          <p:cNvPr id="64518" name="TextBox 8"/>
          <p:cNvSpPr txBox="1">
            <a:spLocks noChangeArrowheads="1"/>
          </p:cNvSpPr>
          <p:nvPr/>
        </p:nvSpPr>
        <p:spPr bwMode="auto">
          <a:xfrm>
            <a:off x="5715000" y="6435725"/>
            <a:ext cx="24923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</a:rPr>
              <a:t>Courtesy L. Pinsky, Univ. Houston</a:t>
            </a:r>
          </a:p>
        </p:txBody>
      </p:sp>
      <p:pic>
        <p:nvPicPr>
          <p:cNvPr id="64519" name="Picture 10" descr="strontium_timepi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1" t="7291" r="23006" b="6250"/>
          <a:stretch>
            <a:fillRect/>
          </a:stretch>
        </p:blipFill>
        <p:spPr bwMode="auto">
          <a:xfrm>
            <a:off x="500063" y="1714500"/>
            <a:ext cx="4043362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ED369A-7311-1E4C-97E4-3D4E48B3408D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35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4022"/>
          </a:xfrm>
        </p:spPr>
        <p:txBody>
          <a:bodyPr/>
          <a:lstStyle/>
          <a:p>
            <a:r>
              <a:rPr lang="en-US"/>
              <a:t>LHCb is a very innovative, and so far very successful experiment</a:t>
            </a:r>
            <a:r>
              <a:rPr lang="he-IL"/>
              <a:t> </a:t>
            </a:r>
            <a:r>
              <a:rPr lang="en-US"/>
              <a:t>with an exciting future</a:t>
            </a:r>
          </a:p>
          <a:p>
            <a:r>
              <a:rPr lang="en-US"/>
              <a:t>I hope that in the future you may join us!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14AD03-A103-9241-A1C6-C778E3D58C95}" type="datetime1">
              <a:t>10/20/14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73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42444" y="3570111"/>
            <a:ext cx="31595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sz="3600"/>
              <a:t>ברוכים הבאים!</a:t>
            </a:r>
          </a:p>
          <a:p>
            <a:pPr algn="ctr"/>
            <a:r>
              <a:rPr lang="he-IL" sz="3600"/>
              <a:t>ביקור</a:t>
            </a:r>
            <a:r>
              <a:rPr lang="en-US" sz="3600"/>
              <a:t> </a:t>
            </a:r>
            <a:r>
              <a:rPr lang="he-IL" sz="3600"/>
              <a:t>נעים! 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401292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9"/>
          <p:cNvSpPr>
            <a:spLocks noGrp="1"/>
          </p:cNvSpPr>
          <p:nvPr>
            <p:ph idx="1"/>
          </p:nvPr>
        </p:nvSpPr>
        <p:spPr>
          <a:xfrm>
            <a:off x="152400" y="990600"/>
            <a:ext cx="2819400" cy="2819400"/>
          </a:xfrm>
        </p:spPr>
        <p:txBody>
          <a:bodyPr/>
          <a:lstStyle/>
          <a:p>
            <a:pPr eaLnBrk="1" hangingPunct="1"/>
            <a:r>
              <a:rPr lang="en-US" smtClean="0"/>
              <a:t>700 members </a:t>
            </a:r>
          </a:p>
          <a:p>
            <a:pPr eaLnBrk="1" hangingPunct="1"/>
            <a:r>
              <a:rPr lang="en-US" smtClean="0"/>
              <a:t>52 institutes </a:t>
            </a:r>
          </a:p>
          <a:p>
            <a:pPr eaLnBrk="1" hangingPunct="1"/>
            <a:r>
              <a:rPr lang="en-US" smtClean="0"/>
              <a:t>15 countries</a:t>
            </a:r>
          </a:p>
        </p:txBody>
      </p:sp>
      <p:pic>
        <p:nvPicPr>
          <p:cNvPr id="60420" name="Picture 11" descr="cavernpeopl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175" y="381000"/>
            <a:ext cx="9223375" cy="621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9"/>
          <p:cNvSpPr txBox="1">
            <a:spLocks/>
          </p:cNvSpPr>
          <p:nvPr/>
        </p:nvSpPr>
        <p:spPr bwMode="auto">
          <a:xfrm>
            <a:off x="5983111" y="1143000"/>
            <a:ext cx="331328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FFFF00"/>
                </a:solidFill>
                <a:latin typeface="Optima Medium" pitchFamily="1" charset="0"/>
              </a:rPr>
              <a:t>11</a:t>
            </a:r>
            <a:r>
              <a:rPr lang="en-US" sz="3200" dirty="0">
                <a:solidFill>
                  <a:srgbClr val="FFFF00"/>
                </a:solidFill>
                <a:latin typeface="Optima Medium" pitchFamily="1" charset="0"/>
              </a:rPr>
              <a:t>00 members 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FFFF00"/>
                </a:solidFill>
                <a:latin typeface="Optima Medium" pitchFamily="1" charset="0"/>
              </a:rPr>
              <a:t>52 institutes 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3200" dirty="0">
                <a:solidFill>
                  <a:srgbClr val="FFFF00"/>
                </a:solidFill>
                <a:latin typeface="Optima Medium" pitchFamily="1" charset="0"/>
              </a:rPr>
              <a:t>15 countries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85800"/>
            <a:ext cx="1775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FFFF00"/>
                </a:solidFill>
                <a:latin typeface="Optima Medium" pitchFamily="1" charset="0"/>
              </a:rPr>
              <a:t>LHCb</a:t>
            </a:r>
            <a:endParaRPr lang="en-US" sz="24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29E458-B8F1-0440-9924-28578D29550B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F3B0AF-B3E8-F147-A99D-3F3EE04CDC52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40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371600"/>
            <a:ext cx="9144000" cy="5218111"/>
          </a:xfrm>
        </p:spPr>
        <p:txBody>
          <a:bodyPr lIns="91440" tIns="45720" rIns="91440" bIns="45720">
            <a:normAutofit fontScale="85000" lnSpcReduction="20000"/>
          </a:bodyPr>
          <a:lstStyle/>
          <a:p>
            <a:r>
              <a:rPr lang="en-US" sz="2800" dirty="0" smtClean="0"/>
              <a:t> Pour </a:t>
            </a:r>
            <a:r>
              <a:rPr lang="en-US" sz="2800" dirty="0" err="1" smtClean="0"/>
              <a:t>chaque</a:t>
            </a:r>
            <a:r>
              <a:rPr lang="en-US" sz="2800" dirty="0" smtClean="0"/>
              <a:t> collision, </a:t>
            </a:r>
            <a:r>
              <a:rPr lang="en-US" sz="2800" dirty="0" err="1" smtClean="0"/>
              <a:t>l’objectif</a:t>
            </a:r>
            <a:r>
              <a:rPr lang="en-US" sz="2800" dirty="0" smtClean="0"/>
              <a:t> du </a:t>
            </a:r>
            <a:r>
              <a:rPr lang="en-US" sz="2800" dirty="0" err="1" smtClean="0"/>
              <a:t>physicien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de </a:t>
            </a:r>
            <a:r>
              <a:rPr lang="en-US" sz="2800" dirty="0" err="1" smtClean="0"/>
              <a:t>caractériser</a:t>
            </a:r>
            <a:r>
              <a:rPr lang="en-US" sz="2800" dirty="0" smtClean="0"/>
              <a:t> </a:t>
            </a:r>
            <a:r>
              <a:rPr lang="en-US" sz="2800" dirty="0" err="1" smtClean="0"/>
              <a:t>toutes</a:t>
            </a:r>
            <a:r>
              <a:rPr lang="en-US" sz="2800" dirty="0" smtClean="0"/>
              <a:t> les </a:t>
            </a:r>
            <a:r>
              <a:rPr lang="en-US" sz="2800" dirty="0" err="1" smtClean="0"/>
              <a:t>différentes</a:t>
            </a:r>
            <a:r>
              <a:rPr lang="en-US" sz="2800" dirty="0" smtClean="0"/>
              <a:t> </a:t>
            </a:r>
            <a:r>
              <a:rPr lang="en-US" sz="2800" dirty="0" err="1" smtClean="0"/>
              <a:t>particules</a:t>
            </a:r>
            <a:r>
              <a:rPr lang="en-US" sz="2800" dirty="0" smtClean="0"/>
              <a:t> </a:t>
            </a:r>
            <a:r>
              <a:rPr lang="en-US" sz="2800" dirty="0" err="1" smtClean="0"/>
              <a:t>produites</a:t>
            </a:r>
            <a:r>
              <a:rPr lang="en-US" sz="2800" dirty="0" smtClean="0"/>
              <a:t>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  La trace </a:t>
            </a:r>
            <a:r>
              <a:rPr lang="en-US" sz="2800" dirty="0" err="1" smtClean="0"/>
              <a:t>laissée</a:t>
            </a:r>
            <a:r>
              <a:rPr lang="en-US" sz="2800" dirty="0" smtClean="0"/>
              <a:t> par la </a:t>
            </a:r>
            <a:r>
              <a:rPr lang="en-US" sz="2800" dirty="0" err="1" smtClean="0"/>
              <a:t>particule</a:t>
            </a:r>
            <a:r>
              <a:rPr lang="en-US" sz="2800" dirty="0" smtClean="0"/>
              <a:t> </a:t>
            </a:r>
            <a:r>
              <a:rPr lang="en-US" sz="2800" dirty="0" err="1" smtClean="0"/>
              <a:t>fournit</a:t>
            </a:r>
            <a:r>
              <a:rPr lang="en-US" sz="2800" dirty="0" smtClean="0"/>
              <a:t> de </a:t>
            </a:r>
            <a:r>
              <a:rPr lang="en-US" sz="2800" dirty="0" err="1" smtClean="0"/>
              <a:t>nombreuses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informations</a:t>
            </a:r>
            <a:r>
              <a:rPr lang="en-US" sz="2800" dirty="0" smtClean="0"/>
              <a:t> </a:t>
            </a:r>
            <a:r>
              <a:rPr lang="en-US" sz="2800" dirty="0" err="1" smtClean="0"/>
              <a:t>utiles</a:t>
            </a:r>
            <a:r>
              <a:rPr lang="en-US" sz="2800" dirty="0" smtClean="0"/>
              <a:t>, </a:t>
            </a:r>
            <a:r>
              <a:rPr lang="en-US" sz="2800" dirty="0" err="1" smtClean="0"/>
              <a:t>surtout</a:t>
            </a:r>
            <a:r>
              <a:rPr lang="en-US" sz="2800" dirty="0" smtClean="0"/>
              <a:t> </a:t>
            </a:r>
            <a:r>
              <a:rPr lang="en-US" sz="2800" dirty="0" err="1" smtClean="0"/>
              <a:t>si</a:t>
            </a:r>
            <a:r>
              <a:rPr lang="en-US" sz="2800" dirty="0" smtClean="0"/>
              <a:t> le </a:t>
            </a:r>
            <a:r>
              <a:rPr lang="en-US" sz="2800" dirty="0" err="1" smtClean="0"/>
              <a:t>détecteur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placé</a:t>
            </a:r>
            <a:r>
              <a:rPr lang="en-US" sz="2800" dirty="0" smtClean="0"/>
              <a:t> </a:t>
            </a:r>
            <a:r>
              <a:rPr lang="en-US" sz="2800" dirty="0" err="1" smtClean="0"/>
              <a:t>dans</a:t>
            </a:r>
            <a:r>
              <a:rPr lang="en-US" sz="2800" dirty="0" smtClean="0"/>
              <a:t> un champ </a:t>
            </a:r>
            <a:r>
              <a:rPr lang="en-US" sz="2800" dirty="0" err="1" smtClean="0"/>
              <a:t>magnétique</a:t>
            </a:r>
            <a:r>
              <a:rPr lang="en-US" sz="2800" dirty="0" smtClean="0"/>
              <a:t> : la charge de la </a:t>
            </a:r>
            <a:r>
              <a:rPr lang="en-US" sz="2800" dirty="0" err="1" smtClean="0"/>
              <a:t>particule</a:t>
            </a:r>
            <a:r>
              <a:rPr lang="en-US" sz="2800" dirty="0" smtClean="0"/>
              <a:t>, par </a:t>
            </a:r>
            <a:r>
              <a:rPr lang="en-US" sz="2800" dirty="0" err="1" smtClean="0"/>
              <a:t>exemple</a:t>
            </a:r>
            <a:r>
              <a:rPr lang="en-US" sz="2800" dirty="0" smtClean="0"/>
              <a:t>,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clairement</a:t>
            </a:r>
            <a:r>
              <a:rPr lang="en-US" sz="2800" dirty="0" smtClean="0"/>
              <a:t> </a:t>
            </a:r>
            <a:r>
              <a:rPr lang="en-US" sz="2800" dirty="0" err="1" smtClean="0"/>
              <a:t>détectable</a:t>
            </a:r>
            <a:r>
              <a:rPr lang="en-US" sz="2800" dirty="0" smtClean="0"/>
              <a:t>, </a:t>
            </a:r>
            <a:r>
              <a:rPr lang="en-US" sz="2800" dirty="0" err="1" smtClean="0"/>
              <a:t>puisque</a:t>
            </a:r>
            <a:r>
              <a:rPr lang="en-US" sz="2800" dirty="0" smtClean="0"/>
              <a:t> les </a:t>
            </a:r>
            <a:r>
              <a:rPr lang="en-US" sz="2800" dirty="0" err="1" smtClean="0"/>
              <a:t>particules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charge </a:t>
            </a:r>
            <a:r>
              <a:rPr lang="en-US" sz="2800" dirty="0" err="1" smtClean="0"/>
              <a:t>électrique</a:t>
            </a:r>
            <a:r>
              <a:rPr lang="en-US" sz="2800" dirty="0" smtClean="0"/>
              <a:t> positive </a:t>
            </a:r>
            <a:r>
              <a:rPr lang="en-US" sz="2800" dirty="0" err="1" smtClean="0"/>
              <a:t>sont</a:t>
            </a:r>
            <a:r>
              <a:rPr lang="en-US" sz="2800" dirty="0" smtClean="0"/>
              <a:t> </a:t>
            </a:r>
            <a:r>
              <a:rPr lang="en-US" sz="2800" dirty="0" err="1" smtClean="0"/>
              <a:t>déviées</a:t>
            </a:r>
            <a:r>
              <a:rPr lang="en-US" sz="2800" dirty="0" smtClean="0"/>
              <a:t> </a:t>
            </a:r>
            <a:r>
              <a:rPr lang="en-US" sz="2800" dirty="0" err="1" smtClean="0"/>
              <a:t>dans</a:t>
            </a:r>
            <a:r>
              <a:rPr lang="en-US" sz="2800" dirty="0" smtClean="0"/>
              <a:t> un certain </a:t>
            </a:r>
            <a:r>
              <a:rPr lang="en-US" sz="2800" dirty="0" err="1" smtClean="0"/>
              <a:t>sens</a:t>
            </a:r>
            <a:r>
              <a:rPr lang="en-US" sz="2800" dirty="0" smtClean="0"/>
              <a:t> et </a:t>
            </a:r>
            <a:r>
              <a:rPr lang="en-US" sz="2800" dirty="0" err="1" smtClean="0"/>
              <a:t>celles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charge </a:t>
            </a:r>
            <a:r>
              <a:rPr lang="en-US" sz="2800" dirty="0" err="1" smtClean="0"/>
              <a:t>négative</a:t>
            </a:r>
            <a:r>
              <a:rPr lang="en-US" sz="2800" dirty="0" smtClean="0"/>
              <a:t> </a:t>
            </a:r>
            <a:r>
              <a:rPr lang="en-US" sz="2800" dirty="0" err="1" smtClean="0"/>
              <a:t>dans</a:t>
            </a:r>
            <a:r>
              <a:rPr lang="en-US" sz="2800" dirty="0" smtClean="0"/>
              <a:t> le </a:t>
            </a:r>
            <a:r>
              <a:rPr lang="en-US" sz="2800" dirty="0" err="1" smtClean="0"/>
              <a:t>sens</a:t>
            </a:r>
            <a:r>
              <a:rPr lang="en-US" sz="2800" dirty="0" smtClean="0"/>
              <a:t> </a:t>
            </a:r>
            <a:r>
              <a:rPr lang="en-US" sz="2800" dirty="0" err="1" smtClean="0"/>
              <a:t>opposé</a:t>
            </a:r>
            <a:r>
              <a:rPr lang="en-US" sz="2800" dirty="0" smtClean="0"/>
              <a:t>. 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De </a:t>
            </a:r>
            <a:r>
              <a:rPr lang="en-US" sz="2800" dirty="0" err="1" smtClean="0"/>
              <a:t>même</a:t>
            </a:r>
            <a:r>
              <a:rPr lang="en-US" sz="2800" dirty="0" smtClean="0"/>
              <a:t>, </a:t>
            </a:r>
            <a:r>
              <a:rPr lang="en-US" sz="2800" dirty="0" err="1" smtClean="0"/>
              <a:t>il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possible de </a:t>
            </a:r>
            <a:r>
              <a:rPr lang="en-US" sz="2800" dirty="0" err="1" smtClean="0"/>
              <a:t>déterminer</a:t>
            </a:r>
            <a:r>
              <a:rPr lang="en-US" sz="2800" dirty="0" smtClean="0"/>
              <a:t> </a:t>
            </a:r>
            <a:r>
              <a:rPr lang="en-US" sz="2800" dirty="0" err="1" smtClean="0"/>
              <a:t>l’impulsion</a:t>
            </a:r>
            <a:r>
              <a:rPr lang="en-US" sz="2800" dirty="0" smtClean="0"/>
              <a:t> de la </a:t>
            </a:r>
            <a:r>
              <a:rPr lang="en-US" sz="2800" dirty="0" err="1" smtClean="0"/>
              <a:t>particule</a:t>
            </a:r>
            <a:r>
              <a:rPr lang="en-US" sz="2800" dirty="0" smtClean="0"/>
              <a:t> (la « </a:t>
            </a:r>
            <a:r>
              <a:rPr lang="en-US" sz="2800" dirty="0" err="1" smtClean="0"/>
              <a:t>quantité</a:t>
            </a:r>
            <a:r>
              <a:rPr lang="en-US" sz="2800" dirty="0" smtClean="0"/>
              <a:t> de </a:t>
            </a:r>
            <a:r>
              <a:rPr lang="en-US" sz="2800" dirty="0" err="1" smtClean="0"/>
              <a:t>mouvement</a:t>
            </a:r>
            <a:r>
              <a:rPr lang="en-US" sz="2800" dirty="0" smtClean="0"/>
              <a:t> » </a:t>
            </a:r>
            <a:r>
              <a:rPr lang="en-US" sz="2800" dirty="0" err="1" smtClean="0"/>
              <a:t>égale</a:t>
            </a:r>
            <a:r>
              <a:rPr lang="en-US" sz="2800" dirty="0" smtClean="0"/>
              <a:t> au </a:t>
            </a:r>
            <a:r>
              <a:rPr lang="en-US" sz="2800" dirty="0" err="1" smtClean="0"/>
              <a:t>produit</a:t>
            </a:r>
            <a:r>
              <a:rPr lang="en-US" sz="2800" dirty="0" smtClean="0"/>
              <a:t> de la masse par la </a:t>
            </a:r>
            <a:r>
              <a:rPr lang="en-US" sz="2800" dirty="0" err="1" smtClean="0"/>
              <a:t>vitesse</a:t>
            </a:r>
            <a:r>
              <a:rPr lang="en-US" sz="2800" dirty="0" smtClean="0"/>
              <a:t>) : les </a:t>
            </a:r>
            <a:r>
              <a:rPr lang="en-US" sz="2800" dirty="0" err="1" smtClean="0"/>
              <a:t>particules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impulsion </a:t>
            </a:r>
            <a:r>
              <a:rPr lang="en-US" sz="2800" dirty="0" err="1" smtClean="0"/>
              <a:t>élevée</a:t>
            </a:r>
            <a:r>
              <a:rPr lang="en-US" sz="2800" dirty="0" smtClean="0"/>
              <a:t> se </a:t>
            </a:r>
            <a:r>
              <a:rPr lang="en-US" sz="2800" dirty="0" err="1" smtClean="0"/>
              <a:t>propagent</a:t>
            </a:r>
            <a:r>
              <a:rPr lang="en-US" sz="2800" dirty="0" smtClean="0"/>
              <a:t> en </a:t>
            </a:r>
            <a:r>
              <a:rPr lang="en-US" sz="2800" dirty="0" err="1" smtClean="0"/>
              <a:t>ligne</a:t>
            </a:r>
            <a:r>
              <a:rPr lang="en-US" sz="2800" dirty="0" smtClean="0"/>
              <a:t> </a:t>
            </a:r>
            <a:r>
              <a:rPr lang="en-US" sz="2800" dirty="0" err="1" smtClean="0"/>
              <a:t>presque</a:t>
            </a:r>
            <a:r>
              <a:rPr lang="en-US" sz="2800" dirty="0" smtClean="0"/>
              <a:t> </a:t>
            </a:r>
            <a:r>
              <a:rPr lang="en-US" sz="2800" dirty="0" err="1" smtClean="0"/>
              <a:t>droite</a:t>
            </a:r>
            <a:r>
              <a:rPr lang="en-US" sz="2800" dirty="0" smtClean="0"/>
              <a:t>, </a:t>
            </a:r>
            <a:r>
              <a:rPr lang="en-US" sz="2800" dirty="0" err="1" smtClean="0"/>
              <a:t>tandis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les </a:t>
            </a:r>
            <a:r>
              <a:rPr lang="en-US" sz="2800" dirty="0" err="1" smtClean="0"/>
              <a:t>particules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faible</a:t>
            </a:r>
            <a:r>
              <a:rPr lang="en-US" sz="2800" dirty="0" smtClean="0"/>
              <a:t> impulsion </a:t>
            </a:r>
            <a:r>
              <a:rPr lang="en-US" sz="2800" dirty="0" err="1" smtClean="0"/>
              <a:t>décrivent</a:t>
            </a:r>
            <a:r>
              <a:rPr lang="en-US" sz="2800" dirty="0" smtClean="0"/>
              <a:t> des </a:t>
            </a:r>
            <a:r>
              <a:rPr lang="en-US" sz="2800" dirty="0" err="1" smtClean="0"/>
              <a:t>spirales</a:t>
            </a:r>
            <a:r>
              <a:rPr lang="en-US" sz="2800" dirty="0" smtClean="0"/>
              <a:t> </a:t>
            </a:r>
            <a:r>
              <a:rPr lang="en-US" sz="2800" dirty="0" err="1" smtClean="0"/>
              <a:t>serrées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" name="Picture 6" descr="particletrack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42555"/>
            <a:ext cx="9144000" cy="5815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64497" y="205026"/>
            <a:ext cx="813886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r>
              <a:rPr lang="en-US" sz="3600" b="1" dirty="0"/>
              <a:t>How to measure and identify particles?</a:t>
            </a:r>
            <a:endParaRPr lang="en-US" sz="3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B149D2-7802-D642-9ED8-FB154201778B}" type="datetime1">
              <a:t>10/20/14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Paula Collins - Abi Soffer Tour October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64E59-599A-D144-9B18-5D175EFA4140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59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theme/theme1.xml><?xml version="1.0" encoding="utf-8"?>
<a:theme xmlns:a="http://schemas.openxmlformats.org/drawingml/2006/main" name="paula_standard_templat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33CC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paula_standard_template.pot</Template>
  <TotalTime>26248</TotalTime>
  <Words>3505</Words>
  <Application>Microsoft Macintosh PowerPoint</Application>
  <PresentationFormat>On-screen Show (4:3)</PresentationFormat>
  <Paragraphs>883</Paragraphs>
  <Slides>73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9" baseType="lpstr">
      <vt:lpstr>Arial</vt:lpstr>
      <vt:lpstr>ＭＳ Ｐゴシック</vt:lpstr>
      <vt:lpstr>Garamond</vt:lpstr>
      <vt:lpstr>Wingdings</vt:lpstr>
      <vt:lpstr>Times New Roman</vt:lpstr>
      <vt:lpstr>paula_standard_template</vt:lpstr>
      <vt:lpstr>Introduction to the LHCb detector</vt:lpstr>
      <vt:lpstr>PowerPoint Presentation</vt:lpstr>
      <vt:lpstr>PowerPoint Presentation</vt:lpstr>
      <vt:lpstr>How to measure and identify particles?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Detector Requirements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Cherenkov light</vt:lpstr>
      <vt:lpstr>PowerPoint Presentation</vt:lpstr>
      <vt:lpstr>Tracking detectors</vt:lpstr>
      <vt:lpstr>Momentum measurement </vt:lpstr>
      <vt:lpstr>Momentum measurement </vt:lpstr>
      <vt:lpstr>Calorimeters</vt:lpstr>
      <vt:lpstr>PowerPoint Presentation</vt:lpstr>
      <vt:lpstr>Particle identification and L0 trigger</vt:lpstr>
      <vt:lpstr>Particle identification and L0 trigger</vt:lpstr>
      <vt:lpstr>LHCb Trigger</vt:lpstr>
      <vt:lpstr>LHCb trigger</vt:lpstr>
      <vt:lpstr>LHCb trigger</vt:lpstr>
      <vt:lpstr>LHCb trigger</vt:lpstr>
      <vt:lpstr>Trigger Latency</vt:lpstr>
      <vt:lpstr>ATLAS/CMS triggers vs LHCb</vt:lpstr>
      <vt:lpstr>Focus on RICH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Focus on VELO</vt:lpstr>
      <vt:lpstr>VELO: Current Design</vt:lpstr>
      <vt:lpstr>VELO sensors</vt:lpstr>
      <vt:lpstr>Silicon very popular in HEP</vt:lpstr>
      <vt:lpstr>Large Systems</vt:lpstr>
      <vt:lpstr>Silicon sensors for HEP</vt:lpstr>
      <vt:lpstr>Basic Principles (1)</vt:lpstr>
      <vt:lpstr>Basic Principles (2)</vt:lpstr>
      <vt:lpstr>Basic Principles (3)</vt:lpstr>
      <vt:lpstr>Basic Principles (4)</vt:lpstr>
      <vt:lpstr>Basic Principles (5)</vt:lpstr>
      <vt:lpstr>Double Metal Technology</vt:lpstr>
      <vt:lpstr>Challenging, but elegant</vt:lpstr>
      <vt:lpstr>Irradiation –  LHCb VELO most irradiated silicon so far at LHC</vt:lpstr>
      <vt:lpstr>Irradiation: strips for LHCb</vt:lpstr>
      <vt:lpstr>Changes in depletion voltage</vt:lpstr>
      <vt:lpstr>LHCb textbook</vt:lpstr>
      <vt:lpstr>LHCb – new textbook</vt:lpstr>
      <vt:lpstr>LHCb and VELO Upgrade</vt:lpstr>
      <vt:lpstr>Upgrade overview</vt:lpstr>
      <vt:lpstr>Upgrade overview</vt:lpstr>
      <vt:lpstr>Upgrade overview</vt:lpstr>
      <vt:lpstr>Upgrade overview</vt:lpstr>
      <vt:lpstr>Challenges for VELO Upgrade </vt:lpstr>
      <vt:lpstr>PowerPoint Presentation</vt:lpstr>
      <vt:lpstr>Hybrid Pixels</vt:lpstr>
      <vt:lpstr>Hybrid Pixels</vt:lpstr>
      <vt:lpstr>Intelligent Pixels 4 LHCb</vt:lpstr>
      <vt:lpstr>Or As Results…</vt:lpstr>
      <vt:lpstr>Summary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Paula Collins</cp:lastModifiedBy>
  <cp:revision>508</cp:revision>
  <dcterms:created xsi:type="dcterms:W3CDTF">2008-02-09T13:13:06Z</dcterms:created>
  <dcterms:modified xsi:type="dcterms:W3CDTF">2014-10-20T08:22:47Z</dcterms:modified>
</cp:coreProperties>
</file>