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wdp" ContentType="image/vnd.ms-photo"/>
  <Default Extension="gif" ContentType="image/gif"/>
  <Default Extension="vml" ContentType="application/vnd.openxmlformats-officedocument.vmlDrawing"/>
  <Default Extension="wmv" ContentType="video/x-ms-wm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71"/>
  </p:notesMasterIdLst>
  <p:sldIdLst>
    <p:sldId id="256" r:id="rId2"/>
    <p:sldId id="530" r:id="rId3"/>
    <p:sldId id="634" r:id="rId4"/>
    <p:sldId id="637" r:id="rId5"/>
    <p:sldId id="638" r:id="rId6"/>
    <p:sldId id="531" r:id="rId7"/>
    <p:sldId id="532" r:id="rId8"/>
    <p:sldId id="533" r:id="rId9"/>
    <p:sldId id="534" r:id="rId10"/>
    <p:sldId id="639" r:id="rId11"/>
    <p:sldId id="437" r:id="rId12"/>
    <p:sldId id="583" r:id="rId13"/>
    <p:sldId id="587" r:id="rId14"/>
    <p:sldId id="589" r:id="rId15"/>
    <p:sldId id="588" r:id="rId16"/>
    <p:sldId id="607" r:id="rId17"/>
    <p:sldId id="541" r:id="rId18"/>
    <p:sldId id="542" r:id="rId19"/>
    <p:sldId id="608" r:id="rId20"/>
    <p:sldId id="544" r:id="rId21"/>
    <p:sldId id="546" r:id="rId22"/>
    <p:sldId id="643" r:id="rId23"/>
    <p:sldId id="591" r:id="rId24"/>
    <p:sldId id="549" r:id="rId25"/>
    <p:sldId id="593" r:id="rId26"/>
    <p:sldId id="592" r:id="rId27"/>
    <p:sldId id="552" r:id="rId28"/>
    <p:sldId id="558" r:id="rId29"/>
    <p:sldId id="559" r:id="rId30"/>
    <p:sldId id="560" r:id="rId31"/>
    <p:sldId id="662" r:id="rId32"/>
    <p:sldId id="663" r:id="rId33"/>
    <p:sldId id="664" r:id="rId34"/>
    <p:sldId id="670" r:id="rId35"/>
    <p:sldId id="665" r:id="rId36"/>
    <p:sldId id="666" r:id="rId37"/>
    <p:sldId id="667" r:id="rId38"/>
    <p:sldId id="668" r:id="rId39"/>
    <p:sldId id="669" r:id="rId40"/>
    <p:sldId id="644" r:id="rId41"/>
    <p:sldId id="645" r:id="rId42"/>
    <p:sldId id="574" r:id="rId43"/>
    <p:sldId id="655" r:id="rId44"/>
    <p:sldId id="656" r:id="rId45"/>
    <p:sldId id="580" r:id="rId46"/>
    <p:sldId id="674" r:id="rId47"/>
    <p:sldId id="671" r:id="rId48"/>
    <p:sldId id="672" r:id="rId49"/>
    <p:sldId id="657" r:id="rId50"/>
    <p:sldId id="658" r:id="rId51"/>
    <p:sldId id="659" r:id="rId52"/>
    <p:sldId id="660" r:id="rId53"/>
    <p:sldId id="631" r:id="rId54"/>
    <p:sldId id="621" r:id="rId55"/>
    <p:sldId id="646" r:id="rId56"/>
    <p:sldId id="625" r:id="rId57"/>
    <p:sldId id="661" r:id="rId58"/>
    <p:sldId id="584" r:id="rId59"/>
    <p:sldId id="585" r:id="rId60"/>
    <p:sldId id="586" r:id="rId61"/>
    <p:sldId id="647" r:id="rId62"/>
    <p:sldId id="648" r:id="rId63"/>
    <p:sldId id="649" r:id="rId64"/>
    <p:sldId id="650" r:id="rId65"/>
    <p:sldId id="582" r:id="rId66"/>
    <p:sldId id="651" r:id="rId67"/>
    <p:sldId id="652" r:id="rId68"/>
    <p:sldId id="653" r:id="rId69"/>
    <p:sldId id="654" r:id="rId70"/>
  </p:sldIdLst>
  <p:sldSz cx="9144000" cy="6858000" type="screen4x3"/>
  <p:notesSz cx="7772400" cy="10058400"/>
  <p:defaultTextStyle>
    <a:defPPr>
      <a:defRPr lang="en-GB"/>
    </a:defPPr>
    <a:lvl1pPr algn="l" defTabSz="457200" rtl="0" eaLnBrk="0" fontAlgn="base" hangingPunct="0">
      <a:lnSpc>
        <a:spcPct val="123000"/>
      </a:lnSpc>
      <a:spcBef>
        <a:spcPct val="0"/>
      </a:spcBef>
      <a:spcAft>
        <a:spcPct val="0"/>
      </a:spcAft>
      <a:buClr>
        <a:srgbClr val="000000"/>
      </a:buClr>
      <a:buSzPct val="100000"/>
      <a:buFont typeface="Times New Roman" pitchFamily="18" charset="0"/>
      <a:defRPr sz="2400" kern="1200">
        <a:solidFill>
          <a:schemeClr val="tx1"/>
        </a:solidFill>
        <a:latin typeface="Times New Roman" pitchFamily="18" charset="0"/>
        <a:ea typeface="+mn-ea"/>
        <a:cs typeface="+mn-cs"/>
      </a:defRPr>
    </a:lvl1pPr>
    <a:lvl2pPr marL="457200" algn="l" defTabSz="457200" rtl="0" eaLnBrk="0" fontAlgn="base" hangingPunct="0">
      <a:lnSpc>
        <a:spcPct val="123000"/>
      </a:lnSpc>
      <a:spcBef>
        <a:spcPct val="0"/>
      </a:spcBef>
      <a:spcAft>
        <a:spcPct val="0"/>
      </a:spcAft>
      <a:buClr>
        <a:srgbClr val="000000"/>
      </a:buClr>
      <a:buSzPct val="100000"/>
      <a:buFont typeface="Times New Roman" pitchFamily="18" charset="0"/>
      <a:defRPr sz="2400" kern="1200">
        <a:solidFill>
          <a:schemeClr val="tx1"/>
        </a:solidFill>
        <a:latin typeface="Times New Roman" pitchFamily="18" charset="0"/>
        <a:ea typeface="+mn-ea"/>
        <a:cs typeface="+mn-cs"/>
      </a:defRPr>
    </a:lvl2pPr>
    <a:lvl3pPr marL="914400" algn="l" defTabSz="457200" rtl="0" eaLnBrk="0" fontAlgn="base" hangingPunct="0">
      <a:lnSpc>
        <a:spcPct val="123000"/>
      </a:lnSpc>
      <a:spcBef>
        <a:spcPct val="0"/>
      </a:spcBef>
      <a:spcAft>
        <a:spcPct val="0"/>
      </a:spcAft>
      <a:buClr>
        <a:srgbClr val="000000"/>
      </a:buClr>
      <a:buSzPct val="100000"/>
      <a:buFont typeface="Times New Roman" pitchFamily="18" charset="0"/>
      <a:defRPr sz="2400" kern="1200">
        <a:solidFill>
          <a:schemeClr val="tx1"/>
        </a:solidFill>
        <a:latin typeface="Times New Roman" pitchFamily="18" charset="0"/>
        <a:ea typeface="+mn-ea"/>
        <a:cs typeface="+mn-cs"/>
      </a:defRPr>
    </a:lvl3pPr>
    <a:lvl4pPr marL="1371600" algn="l" defTabSz="457200" rtl="0" eaLnBrk="0" fontAlgn="base" hangingPunct="0">
      <a:lnSpc>
        <a:spcPct val="123000"/>
      </a:lnSpc>
      <a:spcBef>
        <a:spcPct val="0"/>
      </a:spcBef>
      <a:spcAft>
        <a:spcPct val="0"/>
      </a:spcAft>
      <a:buClr>
        <a:srgbClr val="000000"/>
      </a:buClr>
      <a:buSzPct val="100000"/>
      <a:buFont typeface="Times New Roman" pitchFamily="18" charset="0"/>
      <a:defRPr sz="2400" kern="1200">
        <a:solidFill>
          <a:schemeClr val="tx1"/>
        </a:solidFill>
        <a:latin typeface="Times New Roman" pitchFamily="18" charset="0"/>
        <a:ea typeface="+mn-ea"/>
        <a:cs typeface="+mn-cs"/>
      </a:defRPr>
    </a:lvl4pPr>
    <a:lvl5pPr marL="1828800" algn="l" defTabSz="457200" rtl="0" eaLnBrk="0" fontAlgn="base" hangingPunct="0">
      <a:lnSpc>
        <a:spcPct val="123000"/>
      </a:lnSpc>
      <a:spcBef>
        <a:spcPct val="0"/>
      </a:spcBef>
      <a:spcAft>
        <a:spcPct val="0"/>
      </a:spcAft>
      <a:buClr>
        <a:srgbClr val="000000"/>
      </a:buClr>
      <a:buSzPct val="100000"/>
      <a:buFont typeface="Times New Roman" pitchFamily="18" charset="0"/>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336600"/>
    <a:srgbClr val="F6A20A"/>
    <a:srgbClr val="6600CC"/>
    <a:srgbClr val="6600FF"/>
    <a:srgbClr val="FF0000"/>
    <a:srgbClr val="000099"/>
    <a:srgbClr val="0000FF"/>
    <a:srgbClr val="008000"/>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773" autoAdjust="0"/>
    <p:restoredTop sz="94601" autoAdjust="0"/>
  </p:normalViewPr>
  <p:slideViewPr>
    <p:cSldViewPr>
      <p:cViewPr varScale="1">
        <p:scale>
          <a:sx n="68" d="100"/>
          <a:sy n="68" d="100"/>
        </p:scale>
        <p:origin x="-845" y="-48"/>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4.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89.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49.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89.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170.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174.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174.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31.wmf"/><Relationship Id="rId2" Type="http://schemas.openxmlformats.org/officeDocument/2006/relationships/image" Target="../media/image30.wmf"/><Relationship Id="rId1" Type="http://schemas.openxmlformats.org/officeDocument/2006/relationships/image" Target="../media/image29.wmf"/><Relationship Id="rId6" Type="http://schemas.openxmlformats.org/officeDocument/2006/relationships/image" Target="../media/image34.wmf"/><Relationship Id="rId5" Type="http://schemas.openxmlformats.org/officeDocument/2006/relationships/image" Target="../media/image33.wmf"/><Relationship Id="rId4" Type="http://schemas.openxmlformats.org/officeDocument/2006/relationships/image" Target="../media/image32.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38.wmf"/><Relationship Id="rId2" Type="http://schemas.openxmlformats.org/officeDocument/2006/relationships/image" Target="../media/image37.wmf"/><Relationship Id="rId1" Type="http://schemas.openxmlformats.org/officeDocument/2006/relationships/image" Target="../media/image36.wmf"/><Relationship Id="rId4" Type="http://schemas.openxmlformats.org/officeDocument/2006/relationships/image" Target="../media/image39.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37.wmf"/><Relationship Id="rId2" Type="http://schemas.openxmlformats.org/officeDocument/2006/relationships/image" Target="../media/image40.wmf"/><Relationship Id="rId1" Type="http://schemas.openxmlformats.org/officeDocument/2006/relationships/image" Target="../media/image36.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49.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60.wmf"/><Relationship Id="rId2" Type="http://schemas.openxmlformats.org/officeDocument/2006/relationships/image" Target="../media/image59.wmf"/><Relationship Id="rId1" Type="http://schemas.openxmlformats.org/officeDocument/2006/relationships/image" Target="../media/image58.w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62.wmf"/><Relationship Id="rId1" Type="http://schemas.openxmlformats.org/officeDocument/2006/relationships/image" Target="../media/image61.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76.wmf"/><Relationship Id="rId7" Type="http://schemas.openxmlformats.org/officeDocument/2006/relationships/image" Target="../media/image80.png"/><Relationship Id="rId2" Type="http://schemas.openxmlformats.org/officeDocument/2006/relationships/image" Target="../media/image75.wmf"/><Relationship Id="rId1" Type="http://schemas.openxmlformats.org/officeDocument/2006/relationships/image" Target="../media/image74.wmf"/><Relationship Id="rId6" Type="http://schemas.openxmlformats.org/officeDocument/2006/relationships/image" Target="../media/image79.wmf"/><Relationship Id="rId5" Type="http://schemas.openxmlformats.org/officeDocument/2006/relationships/image" Target="../media/image78.wmf"/><Relationship Id="rId4" Type="http://schemas.openxmlformats.org/officeDocument/2006/relationships/image" Target="../media/image77.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4.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73" name="AutoShape 1"/>
          <p:cNvSpPr>
            <a:spLocks noChangeArrowheads="1"/>
          </p:cNvSpPr>
          <p:nvPr/>
        </p:nvSpPr>
        <p:spPr bwMode="auto">
          <a:xfrm>
            <a:off x="0" y="0"/>
            <a:ext cx="6783388" cy="9856788"/>
          </a:xfrm>
          <a:prstGeom prst="roundRect">
            <a:avLst>
              <a:gd name="adj" fmla="val 23"/>
            </a:avLst>
          </a:prstGeom>
          <a:solidFill>
            <a:srgbClr val="FFFFFF"/>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bg-BG"/>
          </a:p>
        </p:txBody>
      </p:sp>
      <p:sp>
        <p:nvSpPr>
          <p:cNvPr id="3074" name="Rectangle 2"/>
          <p:cNvSpPr>
            <a:spLocks noGrp="1" noRot="1" noChangeAspect="1" noChangeArrowheads="1"/>
          </p:cNvSpPr>
          <p:nvPr>
            <p:ph type="sldImg"/>
          </p:nvPr>
        </p:nvSpPr>
        <p:spPr bwMode="auto">
          <a:xfrm>
            <a:off x="927100" y="738188"/>
            <a:ext cx="4926013" cy="36941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p>
      <p:sp>
        <p:nvSpPr>
          <p:cNvPr id="3075" name="Rectangle 3"/>
          <p:cNvSpPr>
            <a:spLocks noGrp="1" noChangeArrowheads="1"/>
          </p:cNvSpPr>
          <p:nvPr>
            <p:ph type="body"/>
          </p:nvPr>
        </p:nvSpPr>
        <p:spPr bwMode="auto">
          <a:xfrm>
            <a:off x="677863" y="4681538"/>
            <a:ext cx="5424487" cy="4433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endParaRPr lang="en-US" altLang="bg-BG" smtClean="0"/>
          </a:p>
        </p:txBody>
      </p:sp>
    </p:spTree>
    <p:extLst>
      <p:ext uri="{BB962C8B-B14F-4D97-AF65-F5344CB8AC3E}">
        <p14:creationId xmlns:p14="http://schemas.microsoft.com/office/powerpoint/2010/main" val="824308772"/>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1pPr>
    <a:lvl2pPr marL="742950" indent="-28575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2pPr>
    <a:lvl3pPr marL="1143000" indent="-22860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3pPr>
    <a:lvl4pPr marL="1600200" indent="-22860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4pPr>
    <a:lvl5pPr marL="2057400" indent="-22860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3969" name="Text Box 1"/>
          <p:cNvSpPr txBox="1">
            <a:spLocks noChangeArrowheads="1"/>
          </p:cNvSpPr>
          <p:nvPr/>
        </p:nvSpPr>
        <p:spPr bwMode="auto">
          <a:xfrm>
            <a:off x="901700" y="762000"/>
            <a:ext cx="4978400" cy="3733800"/>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bg-BG"/>
          </a:p>
        </p:txBody>
      </p:sp>
      <p:sp>
        <p:nvSpPr>
          <p:cNvPr id="83970" name="Text Box 2"/>
          <p:cNvSpPr txBox="1">
            <a:spLocks noGrp="1" noChangeArrowheads="1"/>
          </p:cNvSpPr>
          <p:nvPr>
            <p:ph type="body"/>
          </p:nvPr>
        </p:nvSpPr>
        <p:spPr bwMode="auto">
          <a:xfrm>
            <a:off x="914400" y="4724400"/>
            <a:ext cx="4953000" cy="44196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p>
            <a:pPr>
              <a:lnSpc>
                <a:spcPct val="123000"/>
              </a:lnSpc>
              <a:spcBef>
                <a:spcPts val="9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ltLang="bg-BG" sz="2400"/>
              <a:t>Tittle page and out line</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5794" name="Rectangle 2"/>
          <p:cNvSpPr>
            <a:spLocks noGrp="1" noRot="1" noChangeAspect="1" noChangeArrowheads="1" noTextEdit="1"/>
          </p:cNvSpPr>
          <p:nvPr>
            <p:ph type="sldImg"/>
          </p:nvPr>
        </p:nvSpPr>
        <p:spPr/>
      </p:sp>
      <p:sp>
        <p:nvSpPr>
          <p:cNvPr id="5457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7842" name="Rectangle 2"/>
          <p:cNvSpPr>
            <a:spLocks noGrp="1" noRot="1" noChangeAspect="1" noChangeArrowheads="1" noTextEdit="1"/>
          </p:cNvSpPr>
          <p:nvPr>
            <p:ph type="sldImg"/>
          </p:nvPr>
        </p:nvSpPr>
        <p:spPr/>
      </p:sp>
      <p:sp>
        <p:nvSpPr>
          <p:cNvPr id="5478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4706" name="Rectangle 2"/>
          <p:cNvSpPr>
            <a:spLocks noGrp="1" noRot="1" noChangeAspect="1" noChangeArrowheads="1" noTextEdit="1"/>
          </p:cNvSpPr>
          <p:nvPr>
            <p:ph type="sldImg"/>
          </p:nvPr>
        </p:nvSpPr>
        <p:spPr>
          <a:xfrm>
            <a:off x="1373188" y="755650"/>
            <a:ext cx="5030787" cy="3773488"/>
          </a:xfrm>
        </p:spPr>
      </p:sp>
      <p:sp>
        <p:nvSpPr>
          <p:cNvPr id="584707" name="Rectangle 3"/>
          <p:cNvSpPr>
            <a:spLocks noGrp="1" noChangeArrowheads="1"/>
          </p:cNvSpPr>
          <p:nvPr>
            <p:ph type="body" idx="1"/>
          </p:nvPr>
        </p:nvSpPr>
        <p:spPr>
          <a:xfrm>
            <a:off x="777875" y="4778375"/>
            <a:ext cx="6216650" cy="4524375"/>
          </a:xfrm>
        </p:spPr>
        <p:txBody>
          <a:bodyPr/>
          <a:lstStyle/>
          <a:p>
            <a:r>
              <a:rPr lang="en-GB" b="1">
                <a:solidFill>
                  <a:srgbClr val="0070C0"/>
                </a:solidFill>
                <a:sym typeface="Wingdings" pitchFamily="2" charset="2"/>
              </a:rPr>
              <a:t>Design: 4E7 cycles</a:t>
            </a:r>
          </a:p>
          <a:p>
            <a:r>
              <a:rPr lang="en-GB" b="1">
                <a:solidFill>
                  <a:srgbClr val="0070C0"/>
                </a:solidFill>
                <a:sym typeface="Wingdings" pitchFamily="2" charset="2"/>
              </a:rPr>
              <a:t>Density: 1.81 g/cm3</a:t>
            </a:r>
          </a:p>
          <a:p>
            <a:pPr lvl="1">
              <a:lnSpc>
                <a:spcPct val="80000"/>
              </a:lnSpc>
            </a:pPr>
            <a:r>
              <a:rPr lang="en-US" sz="800"/>
              <a:t>3 interaction lengths </a:t>
            </a:r>
            <a:r>
              <a:rPr lang="en-US" sz="800">
                <a:sym typeface="Wingdings" pitchFamily="2" charset="2"/>
              </a:rPr>
              <a:t> 95% of primary protons</a:t>
            </a:r>
            <a:r>
              <a:rPr lang="en-US" sz="800"/>
              <a:t> </a:t>
            </a:r>
          </a:p>
          <a:p>
            <a:endParaRPr lang="en-US" b="1">
              <a:solidFill>
                <a:srgbClr val="0070C0"/>
              </a:solidFill>
              <a:sym typeface="Wingdings" pitchFamily="2" charset="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xfrm>
            <a:off x="4402561" y="9553734"/>
            <a:ext cx="3368040" cy="502920"/>
          </a:xfrm>
          <a:prstGeom prst="rect">
            <a:avLst/>
          </a:prstGeom>
          <a:noFill/>
        </p:spPr>
        <p:txBody>
          <a:bodyPr lIns="101882" tIns="50941" rIns="101882" bIns="50941"/>
          <a:lstStyle/>
          <a:p>
            <a:fld id="{99775443-72AD-1948-AC3E-CA56904F4717}" type="slidenum">
              <a:rPr lang="en-US" altLang="ja-JP"/>
              <a:pPr/>
              <a:t>43</a:t>
            </a:fld>
            <a:endParaRPr lang="en-US" altLang="ja-JP"/>
          </a:p>
        </p:txBody>
      </p:sp>
      <p:sp>
        <p:nvSpPr>
          <p:cNvPr id="46083" name="Rectangle 2"/>
          <p:cNvSpPr>
            <a:spLocks noGrp="1" noRot="1" noChangeAspect="1" noChangeArrowheads="1"/>
          </p:cNvSpPr>
          <p:nvPr>
            <p:ph type="sldImg"/>
          </p:nvPr>
        </p:nvSpPr>
        <p:spPr>
          <a:solidFill>
            <a:srgbClr val="FFFFFF"/>
          </a:solidFill>
          <a:ln/>
        </p:spPr>
      </p:sp>
      <p:sp>
        <p:nvSpPr>
          <p:cNvPr id="46084" name="Rectangle 3"/>
          <p:cNvSpPr>
            <a:spLocks noGrp="1" noChangeArrowheads="1"/>
          </p:cNvSpPr>
          <p:nvPr>
            <p:ph type="body" idx="1"/>
          </p:nvPr>
        </p:nvSpPr>
        <p:spPr>
          <a:solidFill>
            <a:srgbClr val="FFFFFF"/>
          </a:solidFill>
          <a:ln>
            <a:solidFill>
              <a:srgbClr val="000000"/>
            </a:solidFill>
          </a:ln>
        </p:spPr>
        <p:txBody>
          <a:bodyPr/>
          <a:lstStyle/>
          <a:p>
            <a:endParaRPr lang="ja-JP" altLang="en-US">
              <a:latin typeface="Times" pitchFamily="32" charset="0"/>
              <a:ea typeface="Osaka" pitchFamily="32" charset="-128"/>
              <a:cs typeface="Osaka" pitchFamily="32"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txBox="1">
            <a:spLocks noGrp="1" noChangeArrowheads="1"/>
          </p:cNvSpPr>
          <p:nvPr/>
        </p:nvSpPr>
        <p:spPr bwMode="auto">
          <a:xfrm>
            <a:off x="4402138" y="9553575"/>
            <a:ext cx="3368675" cy="50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1882" tIns="50941" rIns="101882" bIns="50941" anchor="b"/>
          <a:lstStyle>
            <a:lvl1pPr defTabSz="1019175">
              <a:defRPr sz="2400">
                <a:solidFill>
                  <a:srgbClr val="000000"/>
                </a:solidFill>
                <a:latin typeface="Times New Roman" pitchFamily="18" charset="0"/>
              </a:defRPr>
            </a:lvl1pPr>
            <a:lvl2pPr marL="827088" indent="-317500" defTabSz="1019175">
              <a:defRPr sz="2400">
                <a:solidFill>
                  <a:srgbClr val="000000"/>
                </a:solidFill>
                <a:latin typeface="Times New Roman" pitchFamily="18" charset="0"/>
              </a:defRPr>
            </a:lvl2pPr>
            <a:lvl3pPr marL="1273175" indent="-254000" defTabSz="1019175">
              <a:defRPr sz="2400">
                <a:solidFill>
                  <a:srgbClr val="000000"/>
                </a:solidFill>
                <a:latin typeface="Times New Roman" pitchFamily="18" charset="0"/>
              </a:defRPr>
            </a:lvl3pPr>
            <a:lvl4pPr marL="1782763" indent="-254000" defTabSz="1019175">
              <a:defRPr sz="2400">
                <a:solidFill>
                  <a:srgbClr val="000000"/>
                </a:solidFill>
                <a:latin typeface="Times New Roman" pitchFamily="18" charset="0"/>
              </a:defRPr>
            </a:lvl4pPr>
            <a:lvl5pPr marL="2292350" indent="-254000" defTabSz="1019175">
              <a:defRPr sz="2400">
                <a:solidFill>
                  <a:srgbClr val="000000"/>
                </a:solidFill>
                <a:latin typeface="Times New Roman" pitchFamily="18" charset="0"/>
              </a:defRPr>
            </a:lvl5pPr>
            <a:lvl6pPr marL="2749550" indent="-254000" defTabSz="101917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6pPr>
            <a:lvl7pPr marL="3206750" indent="-254000" defTabSz="101917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7pPr>
            <a:lvl8pPr marL="3663950" indent="-254000" defTabSz="101917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8pPr>
            <a:lvl9pPr marL="4121150" indent="-254000" defTabSz="101917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9pPr>
          </a:lstStyle>
          <a:p>
            <a:pPr algn="r" eaLnBrk="1" hangingPunct="1">
              <a:lnSpc>
                <a:spcPct val="100000"/>
              </a:lnSpc>
              <a:buClrTx/>
              <a:buSzTx/>
              <a:buFontTx/>
              <a:buNone/>
            </a:pPr>
            <a:fld id="{3C7451C3-083B-4D84-8BE7-D58FBA773122}" type="slidenum">
              <a:rPr kumimoji="1" lang="en-US" altLang="ja-JP" sz="1300">
                <a:solidFill>
                  <a:schemeClr val="tx1"/>
                </a:solidFill>
                <a:latin typeface="Calibri" pitchFamily="34" charset="0"/>
              </a:rPr>
              <a:pPr algn="r" eaLnBrk="1" hangingPunct="1">
                <a:lnSpc>
                  <a:spcPct val="100000"/>
                </a:lnSpc>
                <a:buClrTx/>
                <a:buSzTx/>
                <a:buFontTx/>
                <a:buNone/>
              </a:pPr>
              <a:t>63</a:t>
            </a:fld>
            <a:endParaRPr kumimoji="1" lang="en-US" altLang="ja-JP" sz="1300">
              <a:solidFill>
                <a:schemeClr val="tx1"/>
              </a:solidFill>
              <a:latin typeface="Calibri" pitchFamily="34" charset="0"/>
            </a:endParaRPr>
          </a:p>
        </p:txBody>
      </p:sp>
      <p:sp>
        <p:nvSpPr>
          <p:cNvPr id="620547" name="Rectangle 2"/>
          <p:cNvSpPr>
            <a:spLocks noGrp="1" noRot="1" noChangeAspect="1" noChangeArrowheads="1" noTextEdit="1"/>
          </p:cNvSpPr>
          <p:nvPr>
            <p:ph type="sldImg"/>
          </p:nvPr>
        </p:nvSpPr>
        <p:spPr>
          <a:xfrm>
            <a:off x="1371600" y="754063"/>
            <a:ext cx="5029200" cy="3771900"/>
          </a:xfrm>
          <a:solidFill>
            <a:srgbClr val="FFFFFF"/>
          </a:solidFill>
          <a:ln>
            <a:solidFill>
              <a:srgbClr val="000000"/>
            </a:solidFill>
            <a:miter lim="800000"/>
            <a:headEnd/>
            <a:tailEnd/>
          </a:ln>
        </p:spPr>
      </p:sp>
      <p:sp>
        <p:nvSpPr>
          <p:cNvPr id="620548" name="Rectangle 3"/>
          <p:cNvSpPr>
            <a:spLocks noGrp="1" noChangeArrowheads="1"/>
          </p:cNvSpPr>
          <p:nvPr>
            <p:ph type="body" idx="1"/>
          </p:nvPr>
        </p:nvSpPr>
        <p:spPr>
          <a:xfrm>
            <a:off x="1036638" y="4778375"/>
            <a:ext cx="5699125" cy="4525963"/>
          </a:xfrm>
          <a:solidFill>
            <a:srgbClr val="FFFFFF"/>
          </a:solidFill>
          <a:ln>
            <a:solidFill>
              <a:srgbClr val="000000"/>
            </a:solidFill>
            <a:miter lim="800000"/>
            <a:headEnd/>
            <a:tailEnd/>
          </a:ln>
        </p:spPr>
        <p:txBody>
          <a:bodyPr lIns="101882" tIns="50941" rIns="101882" bIns="50941"/>
          <a:lstStyle/>
          <a:p>
            <a:pPr defTabSz="914400"/>
            <a:endParaRPr lang="ja-JP" altLang="ja-JP"/>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bg-BG"/>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bg-BG"/>
          </a:p>
        </p:txBody>
      </p:sp>
    </p:spTree>
    <p:extLst>
      <p:ext uri="{BB962C8B-B14F-4D97-AF65-F5344CB8AC3E}">
        <p14:creationId xmlns:p14="http://schemas.microsoft.com/office/powerpoint/2010/main" val="4999162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bg-BG"/>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Tree>
    <p:extLst>
      <p:ext uri="{BB962C8B-B14F-4D97-AF65-F5344CB8AC3E}">
        <p14:creationId xmlns:p14="http://schemas.microsoft.com/office/powerpoint/2010/main" val="41735550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2100" y="298450"/>
            <a:ext cx="2033588" cy="5938838"/>
          </a:xfrm>
        </p:spPr>
        <p:txBody>
          <a:bodyPr vert="eaVert"/>
          <a:lstStyle/>
          <a:p>
            <a:r>
              <a:rPr lang="en-US" smtClean="0"/>
              <a:t>Click to edit Master title style</a:t>
            </a:r>
            <a:endParaRPr lang="bg-BG"/>
          </a:p>
        </p:txBody>
      </p:sp>
      <p:sp>
        <p:nvSpPr>
          <p:cNvPr id="3" name="Vertical Text Placeholder 2"/>
          <p:cNvSpPr>
            <a:spLocks noGrp="1"/>
          </p:cNvSpPr>
          <p:nvPr>
            <p:ph type="body" orient="vert" idx="1"/>
          </p:nvPr>
        </p:nvSpPr>
        <p:spPr>
          <a:xfrm>
            <a:off x="539750" y="298450"/>
            <a:ext cx="5949950" cy="5938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Tree>
    <p:extLst>
      <p:ext uri="{BB962C8B-B14F-4D97-AF65-F5344CB8AC3E}">
        <p14:creationId xmlns:p14="http://schemas.microsoft.com/office/powerpoint/2010/main" val="10556293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1476375" y="298450"/>
            <a:ext cx="6411913" cy="550863"/>
          </a:xfrm>
        </p:spPr>
        <p:txBody>
          <a:bodyPr/>
          <a:lstStyle/>
          <a:p>
            <a:r>
              <a:rPr lang="en-US" smtClean="0"/>
              <a:t>Click to edit Master title style</a:t>
            </a:r>
            <a:endParaRPr lang="bg-BG"/>
          </a:p>
        </p:txBody>
      </p:sp>
      <p:sp>
        <p:nvSpPr>
          <p:cNvPr id="3" name="Content Placeholder 2"/>
          <p:cNvSpPr>
            <a:spLocks noGrp="1"/>
          </p:cNvSpPr>
          <p:nvPr>
            <p:ph sz="half" idx="1"/>
          </p:nvPr>
        </p:nvSpPr>
        <p:spPr>
          <a:xfrm>
            <a:off x="539750" y="1268413"/>
            <a:ext cx="3990975" cy="49688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4" name="Text Placeholder 3"/>
          <p:cNvSpPr>
            <a:spLocks noGrp="1"/>
          </p:cNvSpPr>
          <p:nvPr>
            <p:ph type="body" sz="half" idx="2"/>
          </p:nvPr>
        </p:nvSpPr>
        <p:spPr>
          <a:xfrm>
            <a:off x="4683125" y="1268413"/>
            <a:ext cx="3992563" cy="49688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Tree>
    <p:extLst>
      <p:ext uri="{BB962C8B-B14F-4D97-AF65-F5344CB8AC3E}">
        <p14:creationId xmlns:p14="http://schemas.microsoft.com/office/powerpoint/2010/main" val="30425393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476375" y="298450"/>
            <a:ext cx="6411913" cy="550863"/>
          </a:xfrm>
        </p:spPr>
        <p:txBody>
          <a:bodyPr/>
          <a:lstStyle/>
          <a:p>
            <a:r>
              <a:rPr lang="en-US" smtClean="0"/>
              <a:t>Click to edit Master title style</a:t>
            </a:r>
            <a:endParaRPr lang="bg-BG"/>
          </a:p>
        </p:txBody>
      </p:sp>
      <p:sp>
        <p:nvSpPr>
          <p:cNvPr id="3" name="Table Placeholder 2"/>
          <p:cNvSpPr>
            <a:spLocks noGrp="1"/>
          </p:cNvSpPr>
          <p:nvPr>
            <p:ph type="tbl" idx="1"/>
          </p:nvPr>
        </p:nvSpPr>
        <p:spPr>
          <a:xfrm>
            <a:off x="539750" y="1268413"/>
            <a:ext cx="8135938" cy="4968875"/>
          </a:xfrm>
        </p:spPr>
        <p:txBody>
          <a:bodyPr/>
          <a:lstStyle/>
          <a:p>
            <a:endParaRPr lang="bg-BG"/>
          </a:p>
        </p:txBody>
      </p:sp>
    </p:spTree>
    <p:extLst>
      <p:ext uri="{BB962C8B-B14F-4D97-AF65-F5344CB8AC3E}">
        <p14:creationId xmlns:p14="http://schemas.microsoft.com/office/powerpoint/2010/main" val="6293475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1476375" y="298450"/>
            <a:ext cx="6411913" cy="550863"/>
          </a:xfrm>
        </p:spPr>
        <p:txBody>
          <a:bodyPr/>
          <a:lstStyle/>
          <a:p>
            <a:r>
              <a:rPr lang="en-US" smtClean="0"/>
              <a:t>Click to edit Master title style</a:t>
            </a:r>
            <a:endParaRPr lang="bg-BG"/>
          </a:p>
        </p:txBody>
      </p:sp>
      <p:sp>
        <p:nvSpPr>
          <p:cNvPr id="3" name="Content Placeholder 2"/>
          <p:cNvSpPr>
            <a:spLocks noGrp="1"/>
          </p:cNvSpPr>
          <p:nvPr>
            <p:ph sz="half" idx="1"/>
          </p:nvPr>
        </p:nvSpPr>
        <p:spPr>
          <a:xfrm>
            <a:off x="539750" y="1268413"/>
            <a:ext cx="3990975" cy="49688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4" name="Content Placeholder 3"/>
          <p:cNvSpPr>
            <a:spLocks noGrp="1"/>
          </p:cNvSpPr>
          <p:nvPr>
            <p:ph sz="quarter" idx="2"/>
          </p:nvPr>
        </p:nvSpPr>
        <p:spPr>
          <a:xfrm>
            <a:off x="4683125" y="1268413"/>
            <a:ext cx="3992563" cy="24082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5" name="Content Placeholder 4"/>
          <p:cNvSpPr>
            <a:spLocks noGrp="1"/>
          </p:cNvSpPr>
          <p:nvPr>
            <p:ph sz="quarter" idx="3"/>
          </p:nvPr>
        </p:nvSpPr>
        <p:spPr>
          <a:xfrm>
            <a:off x="4683125" y="3829050"/>
            <a:ext cx="3992563" cy="24082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Tree>
    <p:extLst>
      <p:ext uri="{BB962C8B-B14F-4D97-AF65-F5344CB8AC3E}">
        <p14:creationId xmlns:p14="http://schemas.microsoft.com/office/powerpoint/2010/main" val="9162402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AndTx">
  <p:cSld name="タイトル、2 つのコンテンツ、テキスト">
    <p:spTree>
      <p:nvGrpSpPr>
        <p:cNvPr id="1" name=""/>
        <p:cNvGrpSpPr/>
        <p:nvPr/>
      </p:nvGrpSpPr>
      <p:grpSpPr>
        <a:xfrm>
          <a:off x="0" y="0"/>
          <a:ext cx="0" cy="0"/>
          <a:chOff x="0" y="0"/>
          <a:chExt cx="0" cy="0"/>
        </a:xfrm>
      </p:grpSpPr>
      <p:sp>
        <p:nvSpPr>
          <p:cNvPr id="2" name="タイトル 1"/>
          <p:cNvSpPr>
            <a:spLocks noGrp="1"/>
          </p:cNvSpPr>
          <p:nvPr>
            <p:ph type="title"/>
          </p:nvPr>
        </p:nvSpPr>
        <p:spPr>
          <a:xfrm>
            <a:off x="685800" y="609600"/>
            <a:ext cx="7772400" cy="1143000"/>
          </a:xfrm>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quarter" idx="1"/>
          </p:nvPr>
        </p:nvSpPr>
        <p:spPr>
          <a:xfrm>
            <a:off x="685800" y="1981200"/>
            <a:ext cx="3810000" cy="198120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quarter" idx="2"/>
          </p:nvPr>
        </p:nvSpPr>
        <p:spPr>
          <a:xfrm>
            <a:off x="685800" y="4114800"/>
            <a:ext cx="3810000" cy="198120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half" idx="3"/>
          </p:nvPr>
        </p:nvSpPr>
        <p:spPr>
          <a:xfrm>
            <a:off x="4648200" y="1981200"/>
            <a:ext cx="3810000" cy="411480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Rectangle 4"/>
          <p:cNvSpPr>
            <a:spLocks noGrp="1" noChangeArrowheads="1"/>
          </p:cNvSpPr>
          <p:nvPr>
            <p:ph type="dt" sz="half" idx="10"/>
          </p:nvPr>
        </p:nvSpPr>
        <p:spPr>
          <a:xfrm>
            <a:off x="457200" y="6356350"/>
            <a:ext cx="2133600" cy="365125"/>
          </a:xfrm>
          <a:prstGeom prst="rect">
            <a:avLst/>
          </a:prstGeom>
          <a:ln/>
        </p:spPr>
        <p:txBody>
          <a:bodyPr/>
          <a:lstStyle>
            <a:lvl1pPr>
              <a:defRPr/>
            </a:lvl1pPr>
          </a:lstStyle>
          <a:p>
            <a:r>
              <a:rPr lang="en-US" altLang="ja-JP" smtClean="0"/>
              <a:t>Nov. 15, 2013</a:t>
            </a:r>
            <a:endParaRPr lang="en-US" altLang="ja-JP"/>
          </a:p>
        </p:txBody>
      </p:sp>
      <p:sp>
        <p:nvSpPr>
          <p:cNvPr id="7" name="Rectangle 5"/>
          <p:cNvSpPr>
            <a:spLocks noGrp="1" noChangeArrowheads="1"/>
          </p:cNvSpPr>
          <p:nvPr>
            <p:ph type="ftr" sz="quarter" idx="11"/>
          </p:nvPr>
        </p:nvSpPr>
        <p:spPr>
          <a:xfrm>
            <a:off x="3124200" y="6356350"/>
            <a:ext cx="2895600" cy="365125"/>
          </a:xfrm>
          <a:prstGeom prst="rect">
            <a:avLst/>
          </a:prstGeom>
          <a:ln/>
        </p:spPr>
        <p:txBody>
          <a:bodyPr/>
          <a:lstStyle>
            <a:lvl1pPr>
              <a:defRPr/>
            </a:lvl1pPr>
          </a:lstStyle>
          <a:p>
            <a:r>
              <a:rPr lang="en-US" altLang="ja-JP" smtClean="0"/>
              <a:t>CosPA2013 in Hawaii</a:t>
            </a:r>
            <a:endParaRPr lang="en-US" altLang="ja-JP"/>
          </a:p>
        </p:txBody>
      </p:sp>
      <p:sp>
        <p:nvSpPr>
          <p:cNvPr id="8" name="Rectangle 6"/>
          <p:cNvSpPr>
            <a:spLocks noGrp="1" noChangeArrowheads="1"/>
          </p:cNvSpPr>
          <p:nvPr>
            <p:ph type="sldNum" sz="quarter" idx="12"/>
          </p:nvPr>
        </p:nvSpPr>
        <p:spPr>
          <a:xfrm>
            <a:off x="6553200" y="6356350"/>
            <a:ext cx="2133600" cy="365125"/>
          </a:xfrm>
          <a:prstGeom prst="rect">
            <a:avLst/>
          </a:prstGeom>
          <a:ln/>
        </p:spPr>
        <p:txBody>
          <a:bodyPr/>
          <a:lstStyle>
            <a:lvl1pPr>
              <a:defRPr/>
            </a:lvl1pPr>
          </a:lstStyle>
          <a:p>
            <a:fld id="{5E2F5EE9-601F-B94B-884C-FA390275ACF6}" type="slidenum">
              <a:rPr lang="en-US" altLang="ja-JP"/>
              <a:pPr/>
              <a:t>‹#›</a:t>
            </a:fld>
            <a:endParaRPr lang="en-US" altLang="ja-JP"/>
          </a:p>
        </p:txBody>
      </p:sp>
    </p:spTree>
    <p:extLst>
      <p:ext uri="{BB962C8B-B14F-4D97-AF65-F5344CB8AC3E}">
        <p14:creationId xmlns:p14="http://schemas.microsoft.com/office/powerpoint/2010/main" val="15970231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bg-BG"/>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Tree>
    <p:extLst>
      <p:ext uri="{BB962C8B-B14F-4D97-AF65-F5344CB8AC3E}">
        <p14:creationId xmlns:p14="http://schemas.microsoft.com/office/powerpoint/2010/main" val="412194700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bg-BG"/>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6479909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bg-BG"/>
          </a:p>
        </p:txBody>
      </p:sp>
      <p:sp>
        <p:nvSpPr>
          <p:cNvPr id="3" name="Content Placeholder 2"/>
          <p:cNvSpPr>
            <a:spLocks noGrp="1"/>
          </p:cNvSpPr>
          <p:nvPr>
            <p:ph sz="half" idx="1"/>
          </p:nvPr>
        </p:nvSpPr>
        <p:spPr>
          <a:xfrm>
            <a:off x="539750" y="1268413"/>
            <a:ext cx="3990975" cy="4968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4" name="Content Placeholder 3"/>
          <p:cNvSpPr>
            <a:spLocks noGrp="1"/>
          </p:cNvSpPr>
          <p:nvPr>
            <p:ph sz="half" idx="2"/>
          </p:nvPr>
        </p:nvSpPr>
        <p:spPr>
          <a:xfrm>
            <a:off x="4683125" y="1268413"/>
            <a:ext cx="3992563" cy="4968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Tree>
    <p:extLst>
      <p:ext uri="{BB962C8B-B14F-4D97-AF65-F5344CB8AC3E}">
        <p14:creationId xmlns:p14="http://schemas.microsoft.com/office/powerpoint/2010/main" val="27665472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bg-BG"/>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Tree>
    <p:extLst>
      <p:ext uri="{BB962C8B-B14F-4D97-AF65-F5344CB8AC3E}">
        <p14:creationId xmlns:p14="http://schemas.microsoft.com/office/powerpoint/2010/main" val="35431456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bg-BG"/>
          </a:p>
        </p:txBody>
      </p:sp>
    </p:spTree>
    <p:extLst>
      <p:ext uri="{BB962C8B-B14F-4D97-AF65-F5344CB8AC3E}">
        <p14:creationId xmlns:p14="http://schemas.microsoft.com/office/powerpoint/2010/main" val="3783483987"/>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7786545"/>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bg-BG"/>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8468341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bg-BG"/>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bg-BG"/>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6678815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1476375" y="298450"/>
            <a:ext cx="6411913" cy="550863"/>
          </a:xfrm>
          <a:prstGeom prst="rect">
            <a:avLst/>
          </a:prstGeom>
          <a:solidFill>
            <a:srgbClr val="FF9933">
              <a:alpha val="86000"/>
            </a:srgbClr>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lvl="0"/>
            <a:r>
              <a:rPr lang="en-GB" altLang="bg-BG" smtClean="0"/>
              <a:t>Click to edit the title text format</a:t>
            </a:r>
          </a:p>
        </p:txBody>
      </p:sp>
      <p:sp>
        <p:nvSpPr>
          <p:cNvPr id="1026" name="Rectangle 2"/>
          <p:cNvSpPr>
            <a:spLocks noGrp="1" noChangeArrowheads="1"/>
          </p:cNvSpPr>
          <p:nvPr>
            <p:ph type="body" idx="1"/>
          </p:nvPr>
        </p:nvSpPr>
        <p:spPr bwMode="auto">
          <a:xfrm>
            <a:off x="539750" y="1268413"/>
            <a:ext cx="8135938" cy="4968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altLang="bg-BG" dirty="0" smtClean="0"/>
              <a:t>Click to edit the outline text format</a:t>
            </a:r>
          </a:p>
          <a:p>
            <a:pPr lvl="1"/>
            <a:r>
              <a:rPr lang="en-GB" altLang="bg-BG" dirty="0" smtClean="0"/>
              <a:t>Second Outline Level</a:t>
            </a:r>
          </a:p>
          <a:p>
            <a:pPr lvl="2"/>
            <a:r>
              <a:rPr lang="en-GB" altLang="bg-BG" dirty="0" smtClean="0"/>
              <a:t>Third Outline Level</a:t>
            </a:r>
          </a:p>
          <a:p>
            <a:pPr lvl="3"/>
            <a:r>
              <a:rPr lang="en-GB" altLang="bg-BG" dirty="0" smtClean="0"/>
              <a:t>Fourth Outline Level</a:t>
            </a:r>
          </a:p>
          <a:p>
            <a:pPr lvl="4"/>
            <a:r>
              <a:rPr lang="en-GB" altLang="bg-BG" dirty="0" smtClean="0"/>
              <a:t>Fifth Outline Level</a:t>
            </a:r>
          </a:p>
          <a:p>
            <a:pPr lvl="4"/>
            <a:r>
              <a:rPr lang="en-GB" altLang="bg-BG" dirty="0" smtClean="0"/>
              <a:t>Sixth Outline Level</a:t>
            </a:r>
          </a:p>
          <a:p>
            <a:pPr lvl="4"/>
            <a:r>
              <a:rPr lang="en-GB" altLang="bg-BG" dirty="0" smtClean="0"/>
              <a:t>Seventh Outline Level</a:t>
            </a:r>
          </a:p>
          <a:p>
            <a:pPr lvl="4"/>
            <a:r>
              <a:rPr lang="en-GB" altLang="bg-BG" dirty="0" smtClean="0"/>
              <a:t>Eighth Outline Level</a:t>
            </a:r>
          </a:p>
          <a:p>
            <a:pPr lvl="4"/>
            <a:r>
              <a:rPr lang="en-GB" altLang="bg-BG" dirty="0" smtClean="0"/>
              <a:t>Ninth Outline Level</a:t>
            </a:r>
          </a:p>
        </p:txBody>
      </p:sp>
      <p:sp>
        <p:nvSpPr>
          <p:cNvPr id="1027" name="Text Box 3"/>
          <p:cNvSpPr txBox="1">
            <a:spLocks noChangeArrowheads="1"/>
          </p:cNvSpPr>
          <p:nvPr/>
        </p:nvSpPr>
        <p:spPr bwMode="auto">
          <a:xfrm>
            <a:off x="0" y="6689725"/>
            <a:ext cx="1764907" cy="1508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8"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8"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8"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8"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8" charset="0"/>
              </a:defRPr>
            </a:lvl5pPr>
            <a:lvl6pPr defTabSz="457200" eaLnBrk="0" fontAlgn="base" hangingPunct="0">
              <a:lnSpc>
                <a:spcPct val="123000"/>
              </a:lnSpc>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8" charset="0"/>
              </a:defRPr>
            </a:lvl6pPr>
            <a:lvl7pPr defTabSz="457200" eaLnBrk="0" fontAlgn="base" hangingPunct="0">
              <a:lnSpc>
                <a:spcPct val="123000"/>
              </a:lnSpc>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8" charset="0"/>
              </a:defRPr>
            </a:lvl7pPr>
            <a:lvl8pPr defTabSz="457200" eaLnBrk="0" fontAlgn="base" hangingPunct="0">
              <a:lnSpc>
                <a:spcPct val="123000"/>
              </a:lnSpc>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8" charset="0"/>
              </a:defRPr>
            </a:lvl8pPr>
            <a:lvl9pPr defTabSz="457200" eaLnBrk="0" fontAlgn="base" hangingPunct="0">
              <a:lnSpc>
                <a:spcPct val="123000"/>
              </a:lnSpc>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8" charset="0"/>
              </a:defRPr>
            </a:lvl9pPr>
          </a:lstStyle>
          <a:p>
            <a:pPr>
              <a:lnSpc>
                <a:spcPct val="98000"/>
              </a:lnSpc>
            </a:pPr>
            <a:r>
              <a:rPr lang="en-GB" altLang="bg-BG" sz="1000" b="1" dirty="0">
                <a:solidFill>
                  <a:schemeClr val="accent2"/>
                </a:solidFill>
                <a:latin typeface="Bitstream Vera Sans" pitchFamily="34" charset="0"/>
              </a:rPr>
              <a:t>  </a:t>
            </a:r>
            <a:r>
              <a:rPr lang="bg-BG" altLang="bg-BG" sz="1000" b="1" dirty="0">
                <a:solidFill>
                  <a:schemeClr val="accent2"/>
                </a:solidFill>
                <a:latin typeface="Bitstream Vera Sans" pitchFamily="34" charset="0"/>
              </a:rPr>
              <a:t>Румен Ценов,  </a:t>
            </a:r>
            <a:r>
              <a:rPr lang="en-US" altLang="bg-BG" sz="1000" b="1" dirty="0" smtClean="0">
                <a:solidFill>
                  <a:schemeClr val="accent2"/>
                </a:solidFill>
                <a:latin typeface="Bitstream Vera Sans" pitchFamily="34" charset="0"/>
              </a:rPr>
              <a:t>30.07</a:t>
            </a:r>
            <a:r>
              <a:rPr lang="bg-BG" altLang="bg-BG" sz="1000" b="1" dirty="0" smtClean="0">
                <a:solidFill>
                  <a:schemeClr val="accent2"/>
                </a:solidFill>
                <a:latin typeface="Bitstream Vera Sans" pitchFamily="34" charset="0"/>
              </a:rPr>
              <a:t>.201</a:t>
            </a:r>
            <a:r>
              <a:rPr lang="en-US" altLang="bg-BG" sz="1000" b="1" dirty="0" smtClean="0">
                <a:solidFill>
                  <a:schemeClr val="accent2"/>
                </a:solidFill>
                <a:latin typeface="Bitstream Vera Sans" pitchFamily="34" charset="0"/>
              </a:rPr>
              <a:t>4</a:t>
            </a:r>
            <a:r>
              <a:rPr lang="bg-BG" altLang="bg-BG" sz="1000" b="1" dirty="0" smtClean="0">
                <a:solidFill>
                  <a:schemeClr val="accent2"/>
                </a:solidFill>
                <a:latin typeface="Bitstream Vera Sans" pitchFamily="34" charset="0"/>
              </a:rPr>
              <a:t> </a:t>
            </a:r>
            <a:r>
              <a:rPr lang="bg-BG" altLang="bg-BG" sz="1000" b="1" dirty="0">
                <a:solidFill>
                  <a:schemeClr val="accent2"/>
                </a:solidFill>
                <a:latin typeface="Bitstream Vera Sans" pitchFamily="34" charset="0"/>
              </a:rPr>
              <a:t>г.</a:t>
            </a:r>
            <a:endParaRPr lang="en-GB" altLang="bg-BG" sz="1000" b="1" dirty="0">
              <a:solidFill>
                <a:schemeClr val="accent2"/>
              </a:solidFill>
              <a:latin typeface="Bitstream Vera Sans" pitchFamily="34" charset="0"/>
            </a:endParaRPr>
          </a:p>
        </p:txBody>
      </p:sp>
      <p:sp>
        <p:nvSpPr>
          <p:cNvPr id="1028" name="Text Box 4"/>
          <p:cNvSpPr txBox="1">
            <a:spLocks noChangeArrowheads="1"/>
          </p:cNvSpPr>
          <p:nvPr/>
        </p:nvSpPr>
        <p:spPr bwMode="auto">
          <a:xfrm>
            <a:off x="8820150" y="6519863"/>
            <a:ext cx="238125" cy="3000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8"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8"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8"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8"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8" charset="0"/>
              </a:defRPr>
            </a:lvl5pPr>
            <a:lvl6pPr defTabSz="457200" eaLnBrk="0" fontAlgn="base" hangingPunct="0">
              <a:lnSpc>
                <a:spcPct val="123000"/>
              </a:lnSpc>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8" charset="0"/>
              </a:defRPr>
            </a:lvl6pPr>
            <a:lvl7pPr defTabSz="457200" eaLnBrk="0" fontAlgn="base" hangingPunct="0">
              <a:lnSpc>
                <a:spcPct val="123000"/>
              </a:lnSpc>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8" charset="0"/>
              </a:defRPr>
            </a:lvl7pPr>
            <a:lvl8pPr defTabSz="457200" eaLnBrk="0" fontAlgn="base" hangingPunct="0">
              <a:lnSpc>
                <a:spcPct val="123000"/>
              </a:lnSpc>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8" charset="0"/>
              </a:defRPr>
            </a:lvl8pPr>
            <a:lvl9pPr defTabSz="457200" eaLnBrk="0" fontAlgn="base" hangingPunct="0">
              <a:lnSpc>
                <a:spcPct val="123000"/>
              </a:lnSpc>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8" charset="0"/>
              </a:defRPr>
            </a:lvl9pPr>
          </a:lstStyle>
          <a:p>
            <a:pPr algn="r"/>
            <a:fld id="{F9538833-B3B2-4080-8E0B-591D3DF44420}" type="slidenum">
              <a:rPr lang="en-GB" altLang="bg-BG" sz="1600">
                <a:solidFill>
                  <a:schemeClr val="accent2"/>
                </a:solidFill>
              </a:rPr>
              <a:pPr algn="r"/>
              <a:t>‹#›</a:t>
            </a:fld>
            <a:endParaRPr lang="en-GB" altLang="bg-BG" sz="1600">
              <a:solidFill>
                <a:schemeClr val="accent2"/>
              </a:solidFill>
            </a:endParaRPr>
          </a:p>
        </p:txBody>
      </p:sp>
      <p:pic>
        <p:nvPicPr>
          <p:cNvPr id="1033" name="Picture 9" descr="su_logo"/>
          <p:cNvPicPr>
            <a:picLocks noChangeAspect="1" noChangeArrowheads="1"/>
          </p:cNvPicPr>
          <p:nvPr/>
        </p:nvPicPr>
        <p:blipFill>
          <a:blip r:embed="rId17" cstate="print">
            <a:extLst>
              <a:ext uri="{28A0092B-C50C-407E-A947-70E740481C1C}">
                <a14:useLocalDpi xmlns:a14="http://schemas.microsoft.com/office/drawing/2010/main" val="0"/>
              </a:ext>
            </a:extLst>
          </a:blip>
          <a:srcRect l="6389" t="7268" r="7256" b="6686"/>
          <a:stretch>
            <a:fillRect/>
          </a:stretch>
        </p:blipFill>
        <p:spPr bwMode="auto">
          <a:xfrm>
            <a:off x="71438" y="71438"/>
            <a:ext cx="792162" cy="58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9" name="Text Box 15"/>
          <p:cNvSpPr txBox="1">
            <a:spLocks noChangeArrowheads="1"/>
          </p:cNvSpPr>
          <p:nvPr/>
        </p:nvSpPr>
        <p:spPr bwMode="auto">
          <a:xfrm>
            <a:off x="2195736" y="6596063"/>
            <a:ext cx="5541962" cy="215444"/>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8000" tIns="0" rIns="18000" bIns="0">
            <a:spAutoFit/>
          </a:bodyPr>
          <a:lstStyle/>
          <a:p>
            <a:pPr>
              <a:lnSpc>
                <a:spcPct val="100000"/>
              </a:lnSpc>
            </a:pPr>
            <a:r>
              <a:rPr lang="en-US" altLang="bg-BG" sz="1400" b="1" i="1" dirty="0" smtClean="0">
                <a:solidFill>
                  <a:schemeClr val="accent2"/>
                </a:solidFill>
              </a:rPr>
              <a:t>7</a:t>
            </a:r>
            <a:r>
              <a:rPr lang="bg-BG" altLang="bg-BG" sz="1400" b="1" i="1" dirty="0" smtClean="0">
                <a:solidFill>
                  <a:schemeClr val="accent2"/>
                </a:solidFill>
              </a:rPr>
              <a:t> </a:t>
            </a:r>
            <a:r>
              <a:rPr lang="en-US" altLang="bg-BG" sz="1400" b="1" i="1" baseline="30000" dirty="0" err="1" smtClean="0">
                <a:solidFill>
                  <a:schemeClr val="accent2"/>
                </a:solidFill>
              </a:rPr>
              <a:t>th</a:t>
            </a:r>
            <a:r>
              <a:rPr lang="en-US" altLang="bg-BG" sz="1400" b="1" i="1" dirty="0" smtClean="0">
                <a:solidFill>
                  <a:schemeClr val="accent2"/>
                </a:solidFill>
              </a:rPr>
              <a:t> Bulgarian High School Physics Teachers Programme, CERN, 2014</a:t>
            </a:r>
            <a:endParaRPr lang="en-US" altLang="bg-BG" sz="1400" b="1" i="1" dirty="0">
              <a:solidFill>
                <a:schemeClr val="accent2"/>
              </a:solidFill>
            </a:endParaRPr>
          </a:p>
        </p:txBody>
      </p:sp>
      <p:pic>
        <p:nvPicPr>
          <p:cNvPr id="1040" name="Picture 16" descr="LOGOfinal"/>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8242300" y="0"/>
            <a:ext cx="828675" cy="836613"/>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iming>
    <p:tnLst>
      <p:par>
        <p:cTn id="1" dur="indefinite" restart="never" nodeType="tmRoot"/>
      </p:par>
    </p:tnLst>
  </p:timing>
  <p:txStyles>
    <p:titleStyle>
      <a:lvl1pPr algn="ctr" defTabSz="457200" rtl="0" eaLnBrk="0" fontAlgn="base" hangingPunct="0">
        <a:lnSpc>
          <a:spcPct val="113000"/>
        </a:lnSpc>
        <a:spcBef>
          <a:spcPct val="0"/>
        </a:spcBef>
        <a:spcAft>
          <a:spcPct val="0"/>
        </a:spcAft>
        <a:buClr>
          <a:srgbClr val="3333CC"/>
        </a:buClr>
        <a:buSzPct val="100000"/>
        <a:buFont typeface="Comic Sans MS" pitchFamily="66" charset="0"/>
        <a:defRPr sz="3200">
          <a:solidFill>
            <a:srgbClr val="6600CC"/>
          </a:solidFill>
          <a:latin typeface="+mj-lt"/>
          <a:ea typeface="+mj-ea"/>
          <a:cs typeface="+mj-cs"/>
        </a:defRPr>
      </a:lvl1pPr>
      <a:lvl2pPr marL="431800" indent="-215900" algn="ctr" defTabSz="457200" rtl="0" eaLnBrk="0" fontAlgn="base" hangingPunct="0">
        <a:lnSpc>
          <a:spcPct val="113000"/>
        </a:lnSpc>
        <a:spcBef>
          <a:spcPct val="0"/>
        </a:spcBef>
        <a:spcAft>
          <a:spcPct val="0"/>
        </a:spcAft>
        <a:buClr>
          <a:srgbClr val="000000"/>
        </a:buClr>
        <a:buSzPct val="45000"/>
        <a:buFont typeface="Wingdings" pitchFamily="2" charset="2"/>
        <a:defRPr sz="3200">
          <a:solidFill>
            <a:srgbClr val="3333CC"/>
          </a:solidFill>
          <a:latin typeface="Comic Sans MS" pitchFamily="66" charset="0"/>
          <a:ea typeface="Arial Unicode MS" pitchFamily="34" charset="-128"/>
          <a:cs typeface="Arial Unicode MS" pitchFamily="34" charset="-128"/>
        </a:defRPr>
      </a:lvl2pPr>
      <a:lvl3pPr marL="647700" indent="-215900" algn="ctr" defTabSz="457200" rtl="0" eaLnBrk="0" fontAlgn="base" hangingPunct="0">
        <a:lnSpc>
          <a:spcPct val="113000"/>
        </a:lnSpc>
        <a:spcBef>
          <a:spcPct val="0"/>
        </a:spcBef>
        <a:spcAft>
          <a:spcPct val="0"/>
        </a:spcAft>
        <a:buClr>
          <a:srgbClr val="000000"/>
        </a:buClr>
        <a:buSzPct val="45000"/>
        <a:buFont typeface="Wingdings" pitchFamily="2" charset="2"/>
        <a:defRPr sz="3200">
          <a:solidFill>
            <a:srgbClr val="3333CC"/>
          </a:solidFill>
          <a:latin typeface="Comic Sans MS" pitchFamily="66" charset="0"/>
          <a:ea typeface="Arial Unicode MS" pitchFamily="34" charset="-128"/>
          <a:cs typeface="Arial Unicode MS" pitchFamily="34" charset="-128"/>
        </a:defRPr>
      </a:lvl3pPr>
      <a:lvl4pPr marL="863600" indent="-215900" algn="ctr" defTabSz="457200" rtl="0" eaLnBrk="0" fontAlgn="base" hangingPunct="0">
        <a:lnSpc>
          <a:spcPct val="113000"/>
        </a:lnSpc>
        <a:spcBef>
          <a:spcPct val="0"/>
        </a:spcBef>
        <a:spcAft>
          <a:spcPct val="0"/>
        </a:spcAft>
        <a:buClr>
          <a:srgbClr val="000000"/>
        </a:buClr>
        <a:buSzPct val="45000"/>
        <a:buFont typeface="Wingdings" pitchFamily="2" charset="2"/>
        <a:defRPr sz="3200">
          <a:solidFill>
            <a:srgbClr val="3333CC"/>
          </a:solidFill>
          <a:latin typeface="Comic Sans MS" pitchFamily="66" charset="0"/>
          <a:ea typeface="Arial Unicode MS" pitchFamily="34" charset="-128"/>
          <a:cs typeface="Arial Unicode MS" pitchFamily="34" charset="-128"/>
        </a:defRPr>
      </a:lvl4pPr>
      <a:lvl5pPr marL="1079500" indent="-215900" algn="ctr" defTabSz="457200" rtl="0" eaLnBrk="0" fontAlgn="base" hangingPunct="0">
        <a:lnSpc>
          <a:spcPct val="113000"/>
        </a:lnSpc>
        <a:spcBef>
          <a:spcPct val="0"/>
        </a:spcBef>
        <a:spcAft>
          <a:spcPct val="0"/>
        </a:spcAft>
        <a:buClr>
          <a:srgbClr val="000000"/>
        </a:buClr>
        <a:buSzPct val="45000"/>
        <a:buFont typeface="Wingdings" pitchFamily="2" charset="2"/>
        <a:defRPr sz="3200">
          <a:solidFill>
            <a:srgbClr val="3333CC"/>
          </a:solidFill>
          <a:latin typeface="Comic Sans MS" pitchFamily="66" charset="0"/>
          <a:ea typeface="Arial Unicode MS" pitchFamily="34" charset="-128"/>
          <a:cs typeface="Arial Unicode MS" pitchFamily="34" charset="-128"/>
        </a:defRPr>
      </a:lvl5pPr>
      <a:lvl6pPr marL="1536700" indent="-215900" algn="ctr" defTabSz="457200" rtl="0" eaLnBrk="0" fontAlgn="base" hangingPunct="0">
        <a:lnSpc>
          <a:spcPct val="113000"/>
        </a:lnSpc>
        <a:spcBef>
          <a:spcPct val="0"/>
        </a:spcBef>
        <a:spcAft>
          <a:spcPct val="0"/>
        </a:spcAft>
        <a:buClr>
          <a:srgbClr val="000000"/>
        </a:buClr>
        <a:buSzPct val="45000"/>
        <a:buFont typeface="Wingdings" pitchFamily="2" charset="2"/>
        <a:defRPr sz="3200">
          <a:solidFill>
            <a:srgbClr val="3333CC"/>
          </a:solidFill>
          <a:latin typeface="Comic Sans MS" pitchFamily="66" charset="0"/>
          <a:ea typeface="Arial Unicode MS" pitchFamily="34" charset="-128"/>
          <a:cs typeface="Arial Unicode MS" pitchFamily="34" charset="-128"/>
        </a:defRPr>
      </a:lvl6pPr>
      <a:lvl7pPr marL="1993900" indent="-215900" algn="ctr" defTabSz="457200" rtl="0" eaLnBrk="0" fontAlgn="base" hangingPunct="0">
        <a:lnSpc>
          <a:spcPct val="113000"/>
        </a:lnSpc>
        <a:spcBef>
          <a:spcPct val="0"/>
        </a:spcBef>
        <a:spcAft>
          <a:spcPct val="0"/>
        </a:spcAft>
        <a:buClr>
          <a:srgbClr val="000000"/>
        </a:buClr>
        <a:buSzPct val="45000"/>
        <a:buFont typeface="Wingdings" pitchFamily="2" charset="2"/>
        <a:defRPr sz="3200">
          <a:solidFill>
            <a:srgbClr val="3333CC"/>
          </a:solidFill>
          <a:latin typeface="Comic Sans MS" pitchFamily="66" charset="0"/>
          <a:ea typeface="Arial Unicode MS" pitchFamily="34" charset="-128"/>
          <a:cs typeface="Arial Unicode MS" pitchFamily="34" charset="-128"/>
        </a:defRPr>
      </a:lvl7pPr>
      <a:lvl8pPr marL="2451100" indent="-215900" algn="ctr" defTabSz="457200" rtl="0" eaLnBrk="0" fontAlgn="base" hangingPunct="0">
        <a:lnSpc>
          <a:spcPct val="113000"/>
        </a:lnSpc>
        <a:spcBef>
          <a:spcPct val="0"/>
        </a:spcBef>
        <a:spcAft>
          <a:spcPct val="0"/>
        </a:spcAft>
        <a:buClr>
          <a:srgbClr val="000000"/>
        </a:buClr>
        <a:buSzPct val="45000"/>
        <a:buFont typeface="Wingdings" pitchFamily="2" charset="2"/>
        <a:defRPr sz="3200">
          <a:solidFill>
            <a:srgbClr val="3333CC"/>
          </a:solidFill>
          <a:latin typeface="Comic Sans MS" pitchFamily="66" charset="0"/>
          <a:ea typeface="Arial Unicode MS" pitchFamily="34" charset="-128"/>
          <a:cs typeface="Arial Unicode MS" pitchFamily="34" charset="-128"/>
        </a:defRPr>
      </a:lvl8pPr>
      <a:lvl9pPr marL="2908300" indent="-215900" algn="ctr" defTabSz="457200" rtl="0" eaLnBrk="0" fontAlgn="base" hangingPunct="0">
        <a:lnSpc>
          <a:spcPct val="113000"/>
        </a:lnSpc>
        <a:spcBef>
          <a:spcPct val="0"/>
        </a:spcBef>
        <a:spcAft>
          <a:spcPct val="0"/>
        </a:spcAft>
        <a:buClr>
          <a:srgbClr val="000000"/>
        </a:buClr>
        <a:buSzPct val="45000"/>
        <a:buFont typeface="Wingdings" pitchFamily="2" charset="2"/>
        <a:defRPr sz="3200">
          <a:solidFill>
            <a:srgbClr val="3333CC"/>
          </a:solidFill>
          <a:latin typeface="Comic Sans MS" pitchFamily="66" charset="0"/>
          <a:ea typeface="Arial Unicode MS" pitchFamily="34" charset="-128"/>
          <a:cs typeface="Arial Unicode MS" pitchFamily="34" charset="-128"/>
        </a:defRPr>
      </a:lvl9pPr>
    </p:titleStyle>
    <p:bodyStyle>
      <a:lvl1pPr marL="341313" indent="-341313" algn="l" defTabSz="457200" rtl="0" eaLnBrk="0" fontAlgn="base" hangingPunct="0">
        <a:lnSpc>
          <a:spcPct val="105000"/>
        </a:lnSpc>
        <a:spcBef>
          <a:spcPts val="800"/>
        </a:spcBef>
        <a:spcAft>
          <a:spcPct val="0"/>
        </a:spcAft>
        <a:buClr>
          <a:srgbClr val="3333CC"/>
        </a:buClr>
        <a:buSzPct val="100000"/>
        <a:buFont typeface="Helvetica" pitchFamily="34" charset="0"/>
        <a:buChar char="•"/>
        <a:defRPr sz="2200">
          <a:solidFill>
            <a:srgbClr val="000000"/>
          </a:solidFill>
          <a:latin typeface="+mn-lt"/>
          <a:ea typeface="+mn-ea"/>
          <a:cs typeface="+mn-cs"/>
        </a:defRPr>
      </a:lvl1pPr>
      <a:lvl2pPr marL="741363" indent="-284163" algn="l" defTabSz="457200" rtl="0" eaLnBrk="0" fontAlgn="base" hangingPunct="0">
        <a:lnSpc>
          <a:spcPct val="105000"/>
        </a:lnSpc>
        <a:spcBef>
          <a:spcPts val="700"/>
        </a:spcBef>
        <a:spcAft>
          <a:spcPct val="0"/>
        </a:spcAft>
        <a:buClr>
          <a:srgbClr val="3333CC"/>
        </a:buClr>
        <a:buSzPct val="100000"/>
        <a:buFont typeface="Helvetica" pitchFamily="34" charset="0"/>
        <a:buChar char="–"/>
        <a:defRPr sz="2000">
          <a:solidFill>
            <a:srgbClr val="000000"/>
          </a:solidFill>
          <a:latin typeface="+mn-lt"/>
        </a:defRPr>
      </a:lvl2pPr>
      <a:lvl3pPr marL="1143000" indent="-228600" algn="l" defTabSz="457200" rtl="0" eaLnBrk="0" fontAlgn="base" hangingPunct="0">
        <a:lnSpc>
          <a:spcPct val="105000"/>
        </a:lnSpc>
        <a:spcBef>
          <a:spcPts val="600"/>
        </a:spcBef>
        <a:spcAft>
          <a:spcPct val="0"/>
        </a:spcAft>
        <a:buClr>
          <a:srgbClr val="3333CC"/>
        </a:buClr>
        <a:buSzPct val="100000"/>
        <a:buFont typeface="Helvetica" pitchFamily="34" charset="0"/>
        <a:buChar char="•"/>
        <a:defRPr sz="2000">
          <a:solidFill>
            <a:srgbClr val="000000"/>
          </a:solidFill>
          <a:latin typeface="+mn-lt"/>
        </a:defRPr>
      </a:lvl3pPr>
      <a:lvl4pPr marL="1600200" indent="-228600" algn="l" defTabSz="457200" rtl="0" eaLnBrk="0" fontAlgn="base" hangingPunct="0">
        <a:lnSpc>
          <a:spcPct val="105000"/>
        </a:lnSpc>
        <a:spcBef>
          <a:spcPts val="500"/>
        </a:spcBef>
        <a:spcAft>
          <a:spcPct val="0"/>
        </a:spcAft>
        <a:buClr>
          <a:srgbClr val="3333CC"/>
        </a:buClr>
        <a:buSzPct val="100000"/>
        <a:buFont typeface="Helvetica" pitchFamily="34" charset="0"/>
        <a:buChar char="–"/>
        <a:defRPr sz="2000">
          <a:solidFill>
            <a:srgbClr val="000000"/>
          </a:solidFill>
          <a:latin typeface="+mn-lt"/>
        </a:defRPr>
      </a:lvl4pPr>
      <a:lvl5pPr marL="2057400" indent="-228600" algn="l" defTabSz="457200" rtl="0" eaLnBrk="0" fontAlgn="base" hangingPunct="0">
        <a:lnSpc>
          <a:spcPct val="105000"/>
        </a:lnSpc>
        <a:spcBef>
          <a:spcPts val="500"/>
        </a:spcBef>
        <a:spcAft>
          <a:spcPct val="0"/>
        </a:spcAft>
        <a:buClr>
          <a:srgbClr val="3333CC"/>
        </a:buClr>
        <a:buSzPct val="100000"/>
        <a:buFont typeface="Helvetica" pitchFamily="34" charset="0"/>
        <a:buChar char="»"/>
        <a:defRPr sz="2000">
          <a:solidFill>
            <a:srgbClr val="000000"/>
          </a:solidFill>
          <a:latin typeface="+mn-lt"/>
        </a:defRPr>
      </a:lvl5pPr>
      <a:lvl6pPr marL="2514600" indent="-228600" algn="l" defTabSz="457200" rtl="0" eaLnBrk="0" fontAlgn="base" hangingPunct="0">
        <a:lnSpc>
          <a:spcPct val="105000"/>
        </a:lnSpc>
        <a:spcBef>
          <a:spcPts val="500"/>
        </a:spcBef>
        <a:spcAft>
          <a:spcPct val="0"/>
        </a:spcAft>
        <a:buClr>
          <a:srgbClr val="3333CC"/>
        </a:buClr>
        <a:buSzPct val="100000"/>
        <a:buFont typeface="Helvetica" pitchFamily="34" charset="0"/>
        <a:buChar char="»"/>
        <a:defRPr sz="2000">
          <a:solidFill>
            <a:srgbClr val="000000"/>
          </a:solidFill>
          <a:latin typeface="+mn-lt"/>
        </a:defRPr>
      </a:lvl6pPr>
      <a:lvl7pPr marL="2971800" indent="-228600" algn="l" defTabSz="457200" rtl="0" eaLnBrk="0" fontAlgn="base" hangingPunct="0">
        <a:lnSpc>
          <a:spcPct val="105000"/>
        </a:lnSpc>
        <a:spcBef>
          <a:spcPts val="500"/>
        </a:spcBef>
        <a:spcAft>
          <a:spcPct val="0"/>
        </a:spcAft>
        <a:buClr>
          <a:srgbClr val="3333CC"/>
        </a:buClr>
        <a:buSzPct val="100000"/>
        <a:buFont typeface="Helvetica" pitchFamily="34" charset="0"/>
        <a:buChar char="»"/>
        <a:defRPr sz="2000">
          <a:solidFill>
            <a:srgbClr val="000000"/>
          </a:solidFill>
          <a:latin typeface="+mn-lt"/>
        </a:defRPr>
      </a:lvl7pPr>
      <a:lvl8pPr marL="3429000" indent="-228600" algn="l" defTabSz="457200" rtl="0" eaLnBrk="0" fontAlgn="base" hangingPunct="0">
        <a:lnSpc>
          <a:spcPct val="105000"/>
        </a:lnSpc>
        <a:spcBef>
          <a:spcPts val="500"/>
        </a:spcBef>
        <a:spcAft>
          <a:spcPct val="0"/>
        </a:spcAft>
        <a:buClr>
          <a:srgbClr val="3333CC"/>
        </a:buClr>
        <a:buSzPct val="100000"/>
        <a:buFont typeface="Helvetica" pitchFamily="34" charset="0"/>
        <a:buChar char="»"/>
        <a:defRPr sz="2000">
          <a:solidFill>
            <a:srgbClr val="000000"/>
          </a:solidFill>
          <a:latin typeface="+mn-lt"/>
        </a:defRPr>
      </a:lvl8pPr>
      <a:lvl9pPr marL="3886200" indent="-228600" algn="l" defTabSz="457200" rtl="0" eaLnBrk="0" fontAlgn="base" hangingPunct="0">
        <a:lnSpc>
          <a:spcPct val="105000"/>
        </a:lnSpc>
        <a:spcBef>
          <a:spcPts val="500"/>
        </a:spcBef>
        <a:spcAft>
          <a:spcPct val="0"/>
        </a:spcAft>
        <a:buClr>
          <a:srgbClr val="3333CC"/>
        </a:buClr>
        <a:buSzPct val="100000"/>
        <a:buFont typeface="Helvetica" pitchFamily="34" charset="0"/>
        <a:buChar char="»"/>
        <a:defRPr sz="2000">
          <a:solidFill>
            <a:srgbClr val="000000"/>
          </a:solidFill>
          <a:latin typeface="+mn-lt"/>
        </a:defRPr>
      </a:lvl9pPr>
    </p:bodyStyle>
    <p:otherStyle>
      <a:defPPr>
        <a:defRPr lang="bg-BG"/>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6.xml"/><Relationship Id="rId5" Type="http://schemas.openxmlformats.org/officeDocument/2006/relationships/image" Target="../media/image27.png"/><Relationship Id="rId4" Type="http://schemas.openxmlformats.org/officeDocument/2006/relationships/image" Target="../media/image26.jpeg"/></Relationships>
</file>

<file path=ppt/slides/_rels/slide11.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8" Type="http://schemas.openxmlformats.org/officeDocument/2006/relationships/oleObject" Target="../embeddings/oleObject4.bin"/><Relationship Id="rId13" Type="http://schemas.openxmlformats.org/officeDocument/2006/relationships/image" Target="../media/image33.wmf"/><Relationship Id="rId3" Type="http://schemas.openxmlformats.org/officeDocument/2006/relationships/image" Target="../media/image35.png"/><Relationship Id="rId7" Type="http://schemas.openxmlformats.org/officeDocument/2006/relationships/image" Target="../media/image30.wmf"/><Relationship Id="rId12" Type="http://schemas.openxmlformats.org/officeDocument/2006/relationships/oleObject" Target="../embeddings/oleObject6.bin"/><Relationship Id="rId2" Type="http://schemas.openxmlformats.org/officeDocument/2006/relationships/slideLayout" Target="../slideLayouts/slideLayout6.xml"/><Relationship Id="rId1" Type="http://schemas.openxmlformats.org/officeDocument/2006/relationships/vmlDrawing" Target="../drawings/vmlDrawing2.vml"/><Relationship Id="rId6" Type="http://schemas.openxmlformats.org/officeDocument/2006/relationships/oleObject" Target="../embeddings/oleObject3.bin"/><Relationship Id="rId11" Type="http://schemas.openxmlformats.org/officeDocument/2006/relationships/image" Target="../media/image32.wmf"/><Relationship Id="rId5" Type="http://schemas.openxmlformats.org/officeDocument/2006/relationships/image" Target="../media/image29.wmf"/><Relationship Id="rId15" Type="http://schemas.openxmlformats.org/officeDocument/2006/relationships/image" Target="../media/image34.wmf"/><Relationship Id="rId10" Type="http://schemas.openxmlformats.org/officeDocument/2006/relationships/oleObject" Target="../embeddings/oleObject5.bin"/><Relationship Id="rId4" Type="http://schemas.openxmlformats.org/officeDocument/2006/relationships/oleObject" Target="../embeddings/oleObject2.bin"/><Relationship Id="rId9" Type="http://schemas.openxmlformats.org/officeDocument/2006/relationships/image" Target="../media/image31.wmf"/><Relationship Id="rId14" Type="http://schemas.openxmlformats.org/officeDocument/2006/relationships/oleObject" Target="../embeddings/oleObject7.bin"/></Relationships>
</file>

<file path=ppt/slides/_rels/slide13.xml.rels><?xml version="1.0" encoding="UTF-8" standalone="yes"?>
<Relationships xmlns="http://schemas.openxmlformats.org/package/2006/relationships"><Relationship Id="rId8" Type="http://schemas.openxmlformats.org/officeDocument/2006/relationships/image" Target="../media/image38.wmf"/><Relationship Id="rId3" Type="http://schemas.openxmlformats.org/officeDocument/2006/relationships/oleObject" Target="../embeddings/oleObject8.bin"/><Relationship Id="rId7" Type="http://schemas.openxmlformats.org/officeDocument/2006/relationships/oleObject" Target="../embeddings/oleObject10.bin"/><Relationship Id="rId2" Type="http://schemas.openxmlformats.org/officeDocument/2006/relationships/slideLayout" Target="../slideLayouts/slideLayout6.xml"/><Relationship Id="rId1" Type="http://schemas.openxmlformats.org/officeDocument/2006/relationships/vmlDrawing" Target="../drawings/vmlDrawing3.vml"/><Relationship Id="rId6" Type="http://schemas.openxmlformats.org/officeDocument/2006/relationships/image" Target="../media/image37.wmf"/><Relationship Id="rId5" Type="http://schemas.openxmlformats.org/officeDocument/2006/relationships/oleObject" Target="../embeddings/oleObject9.bin"/><Relationship Id="rId10" Type="http://schemas.openxmlformats.org/officeDocument/2006/relationships/image" Target="../media/image39.wmf"/><Relationship Id="rId4" Type="http://schemas.openxmlformats.org/officeDocument/2006/relationships/image" Target="../media/image36.wmf"/><Relationship Id="rId9" Type="http://schemas.openxmlformats.org/officeDocument/2006/relationships/oleObject" Target="../embeddings/oleObject11.bin"/></Relationships>
</file>

<file path=ppt/slides/_rels/slide14.xml.rels><?xml version="1.0" encoding="UTF-8" standalone="yes"?>
<Relationships xmlns="http://schemas.openxmlformats.org/package/2006/relationships"><Relationship Id="rId8" Type="http://schemas.openxmlformats.org/officeDocument/2006/relationships/oleObject" Target="../embeddings/oleObject13.bin"/><Relationship Id="rId3" Type="http://schemas.openxmlformats.org/officeDocument/2006/relationships/oleObject" Target="../embeddings/oleObject12.bin"/><Relationship Id="rId7" Type="http://schemas.openxmlformats.org/officeDocument/2006/relationships/image" Target="../media/image42.emf"/><Relationship Id="rId2" Type="http://schemas.openxmlformats.org/officeDocument/2006/relationships/slideLayout" Target="../slideLayouts/slideLayout6.xml"/><Relationship Id="rId1" Type="http://schemas.openxmlformats.org/officeDocument/2006/relationships/vmlDrawing" Target="../drawings/vmlDrawing4.vml"/><Relationship Id="rId6" Type="http://schemas.microsoft.com/office/2007/relationships/hdphoto" Target="../media/hdphoto1.wdp"/><Relationship Id="rId11" Type="http://schemas.openxmlformats.org/officeDocument/2006/relationships/image" Target="../media/image37.wmf"/><Relationship Id="rId5" Type="http://schemas.openxmlformats.org/officeDocument/2006/relationships/image" Target="../media/image41.png"/><Relationship Id="rId10" Type="http://schemas.openxmlformats.org/officeDocument/2006/relationships/oleObject" Target="../embeddings/oleObject14.bin"/><Relationship Id="rId4" Type="http://schemas.openxmlformats.org/officeDocument/2006/relationships/image" Target="../media/image36.wmf"/><Relationship Id="rId9" Type="http://schemas.openxmlformats.org/officeDocument/2006/relationships/image" Target="../media/image40.wmf"/></Relationships>
</file>

<file path=ppt/slides/_rels/slide15.xml.rels><?xml version="1.0" encoding="UTF-8" standalone="yes"?>
<Relationships xmlns="http://schemas.openxmlformats.org/package/2006/relationships"><Relationship Id="rId3" Type="http://schemas.openxmlformats.org/officeDocument/2006/relationships/image" Target="../media/image44.wmf"/><Relationship Id="rId2" Type="http://schemas.openxmlformats.org/officeDocument/2006/relationships/image" Target="../media/image43.emf"/><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12.xml"/><Relationship Id="rId4" Type="http://schemas.openxmlformats.org/officeDocument/2006/relationships/image" Target="../media/image48.jpeg"/></Relationships>
</file>

<file path=ppt/slides/_rels/slide19.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slideLayout" Target="../slideLayouts/slideLayout4.xml"/><Relationship Id="rId1" Type="http://schemas.openxmlformats.org/officeDocument/2006/relationships/vmlDrawing" Target="../drawings/vmlDrawing5.vml"/><Relationship Id="rId6" Type="http://schemas.openxmlformats.org/officeDocument/2006/relationships/image" Target="../media/image49.wmf"/><Relationship Id="rId5" Type="http://schemas.openxmlformats.org/officeDocument/2006/relationships/oleObject" Target="../embeddings/oleObject15.bin"/><Relationship Id="rId4" Type="http://schemas.openxmlformats.org/officeDocument/2006/relationships/image" Target="../media/image51.jpe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wmf"/><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6.xml"/><Relationship Id="rId5" Type="http://schemas.openxmlformats.org/officeDocument/2006/relationships/image" Target="../media/image55.wmf"/><Relationship Id="rId4" Type="http://schemas.openxmlformats.org/officeDocument/2006/relationships/image" Target="../media/image54.png"/></Relationships>
</file>

<file path=ppt/slides/_rels/slide21.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57.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8" Type="http://schemas.openxmlformats.org/officeDocument/2006/relationships/image" Target="../media/image60.wmf"/><Relationship Id="rId3" Type="http://schemas.openxmlformats.org/officeDocument/2006/relationships/oleObject" Target="../embeddings/oleObject16.bin"/><Relationship Id="rId7" Type="http://schemas.openxmlformats.org/officeDocument/2006/relationships/oleObject" Target="../embeddings/oleObject18.bin"/><Relationship Id="rId2" Type="http://schemas.openxmlformats.org/officeDocument/2006/relationships/slideLayout" Target="../slideLayouts/slideLayout7.xml"/><Relationship Id="rId1" Type="http://schemas.openxmlformats.org/officeDocument/2006/relationships/vmlDrawing" Target="../drawings/vmlDrawing6.vml"/><Relationship Id="rId6" Type="http://schemas.openxmlformats.org/officeDocument/2006/relationships/image" Target="../media/image59.wmf"/><Relationship Id="rId5" Type="http://schemas.openxmlformats.org/officeDocument/2006/relationships/oleObject" Target="../embeddings/oleObject17.bin"/><Relationship Id="rId4" Type="http://schemas.openxmlformats.org/officeDocument/2006/relationships/image" Target="../media/image58.wmf"/></Relationships>
</file>

<file path=ppt/slides/_rels/slide25.xml.rels><?xml version="1.0" encoding="UTF-8" standalone="yes"?>
<Relationships xmlns="http://schemas.openxmlformats.org/package/2006/relationships"><Relationship Id="rId8" Type="http://schemas.openxmlformats.org/officeDocument/2006/relationships/image" Target="../media/image61.wmf"/><Relationship Id="rId3" Type="http://schemas.openxmlformats.org/officeDocument/2006/relationships/image" Target="../media/image63.png"/><Relationship Id="rId7" Type="http://schemas.openxmlformats.org/officeDocument/2006/relationships/oleObject" Target="../embeddings/oleObject19.bin"/><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image" Target="../media/image65.png"/><Relationship Id="rId11" Type="http://schemas.openxmlformats.org/officeDocument/2006/relationships/image" Target="../media/image66.wmf"/><Relationship Id="rId5" Type="http://schemas.microsoft.com/office/2007/relationships/hdphoto" Target="../media/hdphoto2.wdp"/><Relationship Id="rId10" Type="http://schemas.openxmlformats.org/officeDocument/2006/relationships/image" Target="../media/image62.wmf"/><Relationship Id="rId4" Type="http://schemas.openxmlformats.org/officeDocument/2006/relationships/image" Target="../media/image64.png"/><Relationship Id="rId9" Type="http://schemas.openxmlformats.org/officeDocument/2006/relationships/oleObject" Target="../embeddings/oleObject20.bin"/></Relationships>
</file>

<file path=ppt/slides/_rels/slide26.xml.rels><?xml version="1.0" encoding="UTF-8" standalone="yes"?>
<Relationships xmlns="http://schemas.openxmlformats.org/package/2006/relationships"><Relationship Id="rId8" Type="http://schemas.openxmlformats.org/officeDocument/2006/relationships/image" Target="../media/image73.png"/><Relationship Id="rId3" Type="http://schemas.openxmlformats.org/officeDocument/2006/relationships/image" Target="../media/image68.png"/><Relationship Id="rId7" Type="http://schemas.openxmlformats.org/officeDocument/2006/relationships/image" Target="../media/image72.png"/><Relationship Id="rId2" Type="http://schemas.openxmlformats.org/officeDocument/2006/relationships/image" Target="../media/image67.png"/><Relationship Id="rId1" Type="http://schemas.openxmlformats.org/officeDocument/2006/relationships/slideLayout" Target="../slideLayouts/slideLayout2.xml"/><Relationship Id="rId6" Type="http://schemas.openxmlformats.org/officeDocument/2006/relationships/image" Target="../media/image71.png"/><Relationship Id="rId5" Type="http://schemas.openxmlformats.org/officeDocument/2006/relationships/image" Target="../media/image70.png"/><Relationship Id="rId4" Type="http://schemas.openxmlformats.org/officeDocument/2006/relationships/image" Target="../media/image69.png"/></Relationships>
</file>

<file path=ppt/slides/_rels/slide27.xml.rels><?xml version="1.0" encoding="UTF-8" standalone="yes"?>
<Relationships xmlns="http://schemas.openxmlformats.org/package/2006/relationships"><Relationship Id="rId8" Type="http://schemas.openxmlformats.org/officeDocument/2006/relationships/image" Target="../media/image76.wmf"/><Relationship Id="rId13" Type="http://schemas.openxmlformats.org/officeDocument/2006/relationships/oleObject" Target="../embeddings/oleObject26.bin"/><Relationship Id="rId3" Type="http://schemas.openxmlformats.org/officeDocument/2006/relationships/oleObject" Target="../embeddings/oleObject21.bin"/><Relationship Id="rId7" Type="http://schemas.openxmlformats.org/officeDocument/2006/relationships/oleObject" Target="../embeddings/oleObject23.bin"/><Relationship Id="rId12" Type="http://schemas.openxmlformats.org/officeDocument/2006/relationships/image" Target="../media/image78.wmf"/><Relationship Id="rId17" Type="http://schemas.openxmlformats.org/officeDocument/2006/relationships/image" Target="../media/image80.png"/><Relationship Id="rId2" Type="http://schemas.openxmlformats.org/officeDocument/2006/relationships/slideLayout" Target="../slideLayouts/slideLayout2.xml"/><Relationship Id="rId16" Type="http://schemas.openxmlformats.org/officeDocument/2006/relationships/oleObject" Target="../embeddings/oleObject27.bin"/><Relationship Id="rId1" Type="http://schemas.openxmlformats.org/officeDocument/2006/relationships/vmlDrawing" Target="../drawings/vmlDrawing8.vml"/><Relationship Id="rId6" Type="http://schemas.openxmlformats.org/officeDocument/2006/relationships/image" Target="../media/image75.wmf"/><Relationship Id="rId11" Type="http://schemas.openxmlformats.org/officeDocument/2006/relationships/oleObject" Target="../embeddings/oleObject25.bin"/><Relationship Id="rId5" Type="http://schemas.openxmlformats.org/officeDocument/2006/relationships/oleObject" Target="../embeddings/oleObject22.bin"/><Relationship Id="rId15" Type="http://schemas.openxmlformats.org/officeDocument/2006/relationships/image" Target="../media/image81.png"/><Relationship Id="rId10" Type="http://schemas.openxmlformats.org/officeDocument/2006/relationships/image" Target="../media/image77.wmf"/><Relationship Id="rId4" Type="http://schemas.openxmlformats.org/officeDocument/2006/relationships/image" Target="../media/image74.wmf"/><Relationship Id="rId9" Type="http://schemas.openxmlformats.org/officeDocument/2006/relationships/oleObject" Target="../embeddings/oleObject24.bin"/><Relationship Id="rId14" Type="http://schemas.openxmlformats.org/officeDocument/2006/relationships/image" Target="../media/image79.wmf"/></Relationships>
</file>

<file path=ppt/slides/_rels/slide28.xml.rels><?xml version="1.0" encoding="UTF-8" standalone="yes"?>
<Relationships xmlns="http://schemas.openxmlformats.org/package/2006/relationships"><Relationship Id="rId3" Type="http://schemas.openxmlformats.org/officeDocument/2006/relationships/image" Target="../media/image82.png"/><Relationship Id="rId7" Type="http://schemas.openxmlformats.org/officeDocument/2006/relationships/image" Target="../media/image14.wmf"/><Relationship Id="rId2" Type="http://schemas.openxmlformats.org/officeDocument/2006/relationships/slideLayout" Target="../slideLayouts/slideLayout7.xml"/><Relationship Id="rId1" Type="http://schemas.openxmlformats.org/officeDocument/2006/relationships/vmlDrawing" Target="../drawings/vmlDrawing9.vml"/><Relationship Id="rId6" Type="http://schemas.openxmlformats.org/officeDocument/2006/relationships/oleObject" Target="../embeddings/oleObject28.bin"/><Relationship Id="rId5" Type="http://schemas.openxmlformats.org/officeDocument/2006/relationships/image" Target="../media/image84.wmf"/><Relationship Id="rId4" Type="http://schemas.openxmlformats.org/officeDocument/2006/relationships/image" Target="../media/image83.png"/></Relationships>
</file>

<file path=ppt/slides/_rels/slide29.xml.rels><?xml version="1.0" encoding="UTF-8" standalone="yes"?>
<Relationships xmlns="http://schemas.openxmlformats.org/package/2006/relationships"><Relationship Id="rId2" Type="http://schemas.openxmlformats.org/officeDocument/2006/relationships/image" Target="../media/image85.wm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87.jpeg"/><Relationship Id="rId2" Type="http://schemas.openxmlformats.org/officeDocument/2006/relationships/image" Target="../media/image86.wmf"/><Relationship Id="rId1" Type="http://schemas.openxmlformats.org/officeDocument/2006/relationships/slideLayout" Target="../slideLayouts/slideLayout7.xml"/><Relationship Id="rId4" Type="http://schemas.openxmlformats.org/officeDocument/2006/relationships/image" Target="../media/image88.png"/></Relationships>
</file>

<file path=ppt/slides/_rels/slide31.xml.rels><?xml version="1.0" encoding="UTF-8" standalone="yes"?>
<Relationships xmlns="http://schemas.openxmlformats.org/package/2006/relationships"><Relationship Id="rId3" Type="http://schemas.openxmlformats.org/officeDocument/2006/relationships/image" Target="../media/image90.jpeg"/><Relationship Id="rId7" Type="http://schemas.openxmlformats.org/officeDocument/2006/relationships/image" Target="../media/image92.jpeg"/><Relationship Id="rId2" Type="http://schemas.openxmlformats.org/officeDocument/2006/relationships/slideLayout" Target="../slideLayouts/slideLayout6.xml"/><Relationship Id="rId1" Type="http://schemas.openxmlformats.org/officeDocument/2006/relationships/vmlDrawing" Target="../drawings/vmlDrawing10.vml"/><Relationship Id="rId6" Type="http://schemas.openxmlformats.org/officeDocument/2006/relationships/image" Target="../media/image91.jpeg"/><Relationship Id="rId5" Type="http://schemas.openxmlformats.org/officeDocument/2006/relationships/image" Target="../media/image89.wmf"/><Relationship Id="rId4" Type="http://schemas.openxmlformats.org/officeDocument/2006/relationships/oleObject" Target="../embeddings/oleObject29.bin"/></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94.png"/></Relationships>
</file>

<file path=ppt/slides/_rels/slide34.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image" Target="../media/image95.png"/><Relationship Id="rId1" Type="http://schemas.openxmlformats.org/officeDocument/2006/relationships/slideLayout" Target="../slideLayouts/slideLayout7.xml"/><Relationship Id="rId4" Type="http://schemas.openxmlformats.org/officeDocument/2006/relationships/image" Target="../media/image97.png"/></Relationships>
</file>

<file path=ppt/slides/_rels/slide35.xml.rels><?xml version="1.0" encoding="UTF-8" standalone="yes"?>
<Relationships xmlns="http://schemas.openxmlformats.org/package/2006/relationships"><Relationship Id="rId3" Type="http://schemas.openxmlformats.org/officeDocument/2006/relationships/image" Target="../media/image99.wmf"/><Relationship Id="rId2" Type="http://schemas.openxmlformats.org/officeDocument/2006/relationships/image" Target="../media/image98.wmf"/><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101.jpeg"/><Relationship Id="rId2" Type="http://schemas.openxmlformats.org/officeDocument/2006/relationships/image" Target="../media/image100.jpeg"/><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image" Target="../media/image102.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103.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104.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video" Target="../media/media4.wmv"/><Relationship Id="rId13" Type="http://schemas.openxmlformats.org/officeDocument/2006/relationships/image" Target="../media/image9.png"/><Relationship Id="rId3" Type="http://schemas.microsoft.com/office/2007/relationships/media" Target="../media/media2.wmv"/><Relationship Id="rId7" Type="http://schemas.microsoft.com/office/2007/relationships/media" Target="../media/media4.wmv"/><Relationship Id="rId12" Type="http://schemas.openxmlformats.org/officeDocument/2006/relationships/image" Target="../media/image8.png"/><Relationship Id="rId2" Type="http://schemas.openxmlformats.org/officeDocument/2006/relationships/video" Target="../media/media1.wmv"/><Relationship Id="rId1" Type="http://schemas.microsoft.com/office/2007/relationships/media" Target="../media/media1.wmv"/><Relationship Id="rId6" Type="http://schemas.openxmlformats.org/officeDocument/2006/relationships/video" Target="../media/media3.wmv"/><Relationship Id="rId11" Type="http://schemas.openxmlformats.org/officeDocument/2006/relationships/image" Target="../media/image7.png"/><Relationship Id="rId5" Type="http://schemas.microsoft.com/office/2007/relationships/media" Target="../media/media3.wmv"/><Relationship Id="rId10" Type="http://schemas.openxmlformats.org/officeDocument/2006/relationships/image" Target="../media/image6.png"/><Relationship Id="rId4" Type="http://schemas.openxmlformats.org/officeDocument/2006/relationships/video" Target="../media/media2.wmv"/><Relationship Id="rId9"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06.jpeg"/><Relationship Id="rId2" Type="http://schemas.openxmlformats.org/officeDocument/2006/relationships/image" Target="../media/image105.jpeg"/><Relationship Id="rId1" Type="http://schemas.openxmlformats.org/officeDocument/2006/relationships/slideLayout" Target="../slideLayouts/slideLayout6.xml"/><Relationship Id="rId4" Type="http://schemas.openxmlformats.org/officeDocument/2006/relationships/image" Target="../media/image107.png"/></Relationships>
</file>

<file path=ppt/slides/_rels/slide41.xml.rels><?xml version="1.0" encoding="UTF-8" standalone="yes"?>
<Relationships xmlns="http://schemas.openxmlformats.org/package/2006/relationships"><Relationship Id="rId8" Type="http://schemas.openxmlformats.org/officeDocument/2006/relationships/image" Target="../media/image110.png"/><Relationship Id="rId3" Type="http://schemas.openxmlformats.org/officeDocument/2006/relationships/slideLayout" Target="../slideLayouts/slideLayout6.xml"/><Relationship Id="rId7" Type="http://schemas.openxmlformats.org/officeDocument/2006/relationships/image" Target="../media/image109.jpeg"/><Relationship Id="rId2" Type="http://schemas.openxmlformats.org/officeDocument/2006/relationships/video" Target="../media/media5.wmv"/><Relationship Id="rId1" Type="http://schemas.microsoft.com/office/2007/relationships/media" Target="../media/media5.wmv"/><Relationship Id="rId6" Type="http://schemas.openxmlformats.org/officeDocument/2006/relationships/image" Target="../media/image105.jpeg"/><Relationship Id="rId5" Type="http://schemas.openxmlformats.org/officeDocument/2006/relationships/image" Target="../media/image108.jpeg"/><Relationship Id="rId4" Type="http://schemas.openxmlformats.org/officeDocument/2006/relationships/notesSlide" Target="../notesSlides/notesSlide4.xml"/></Relationships>
</file>

<file path=ppt/slides/_rels/slide42.xml.rels><?xml version="1.0" encoding="UTF-8" standalone="yes"?>
<Relationships xmlns="http://schemas.openxmlformats.org/package/2006/relationships"><Relationship Id="rId3" Type="http://schemas.openxmlformats.org/officeDocument/2006/relationships/image" Target="../media/image112.wmf"/><Relationship Id="rId2" Type="http://schemas.openxmlformats.org/officeDocument/2006/relationships/image" Target="../media/image111.png"/><Relationship Id="rId1" Type="http://schemas.openxmlformats.org/officeDocument/2006/relationships/slideLayout" Target="../slideLayouts/slideLayout2.xml"/><Relationship Id="rId4" Type="http://schemas.openxmlformats.org/officeDocument/2006/relationships/image" Target="../media/image113.wmf"/></Relationships>
</file>

<file path=ppt/slides/_rels/slide43.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notesSlide" Target="../notesSlides/notesSlide5.xml"/><Relationship Id="rId1" Type="http://schemas.openxmlformats.org/officeDocument/2006/relationships/slideLayout" Target="../slideLayouts/slideLayout15.xml"/><Relationship Id="rId6" Type="http://schemas.openxmlformats.org/officeDocument/2006/relationships/image" Target="../media/image117.png"/><Relationship Id="rId5" Type="http://schemas.openxmlformats.org/officeDocument/2006/relationships/image" Target="../media/image116.png"/><Relationship Id="rId4" Type="http://schemas.openxmlformats.org/officeDocument/2006/relationships/image" Target="../media/image115.png"/></Relationships>
</file>

<file path=ppt/slides/_rels/slide44.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image" Target="../media/image118.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21.wmf"/><Relationship Id="rId2" Type="http://schemas.openxmlformats.org/officeDocument/2006/relationships/image" Target="../media/image120.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123.jpeg"/><Relationship Id="rId2" Type="http://schemas.openxmlformats.org/officeDocument/2006/relationships/image" Target="../media/image122.png"/><Relationship Id="rId1" Type="http://schemas.openxmlformats.org/officeDocument/2006/relationships/slideLayout" Target="../slideLayouts/slideLayout2.xml"/><Relationship Id="rId4" Type="http://schemas.openxmlformats.org/officeDocument/2006/relationships/image" Target="../media/image124.png"/></Relationships>
</file>

<file path=ppt/slides/_rels/slide47.xml.rels><?xml version="1.0" encoding="UTF-8" standalone="yes"?>
<Relationships xmlns="http://schemas.openxmlformats.org/package/2006/relationships"><Relationship Id="rId3" Type="http://schemas.openxmlformats.org/officeDocument/2006/relationships/image" Target="../media/image126.png"/><Relationship Id="rId2" Type="http://schemas.openxmlformats.org/officeDocument/2006/relationships/image" Target="../media/image125.wmf"/><Relationship Id="rId1" Type="http://schemas.openxmlformats.org/officeDocument/2006/relationships/slideLayout" Target="../slideLayouts/slideLayout7.xml"/><Relationship Id="rId4" Type="http://schemas.openxmlformats.org/officeDocument/2006/relationships/image" Target="../media/image127.wmf"/></Relationships>
</file>

<file path=ppt/slides/_rels/slide48.xml.rels><?xml version="1.0" encoding="UTF-8" standalone="yes"?>
<Relationships xmlns="http://schemas.openxmlformats.org/package/2006/relationships"><Relationship Id="rId2" Type="http://schemas.openxmlformats.org/officeDocument/2006/relationships/image" Target="../media/image128.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image" Target="../media/image129.png"/><Relationship Id="rId1" Type="http://schemas.openxmlformats.org/officeDocument/2006/relationships/slideLayout" Target="../slideLayouts/slideLayout6.xml"/><Relationship Id="rId6" Type="http://schemas.openxmlformats.org/officeDocument/2006/relationships/image" Target="../media/image133.jpeg"/><Relationship Id="rId5" Type="http://schemas.openxmlformats.org/officeDocument/2006/relationships/image" Target="../media/image132.jpeg"/><Relationship Id="rId4" Type="http://schemas.openxmlformats.org/officeDocument/2006/relationships/image" Target="../media/image131.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gif"/></Relationships>
</file>

<file path=ppt/slides/_rels/slide50.xml.rels><?xml version="1.0" encoding="UTF-8" standalone="yes"?>
<Relationships xmlns="http://schemas.openxmlformats.org/package/2006/relationships"><Relationship Id="rId8" Type="http://schemas.openxmlformats.org/officeDocument/2006/relationships/image" Target="../media/image138.jpeg"/><Relationship Id="rId3" Type="http://schemas.openxmlformats.org/officeDocument/2006/relationships/slideLayout" Target="../slideLayouts/slideLayout6.xml"/><Relationship Id="rId7" Type="http://schemas.openxmlformats.org/officeDocument/2006/relationships/image" Target="../media/image137.jpeg"/><Relationship Id="rId2" Type="http://schemas.openxmlformats.org/officeDocument/2006/relationships/video" Target="../media/media6.wmv"/><Relationship Id="rId1" Type="http://schemas.microsoft.com/office/2007/relationships/media" Target="../media/media6.wmv"/><Relationship Id="rId6" Type="http://schemas.openxmlformats.org/officeDocument/2006/relationships/image" Target="../media/image136.jpeg"/><Relationship Id="rId5" Type="http://schemas.openxmlformats.org/officeDocument/2006/relationships/image" Target="../media/image135.jpeg"/><Relationship Id="rId4" Type="http://schemas.openxmlformats.org/officeDocument/2006/relationships/image" Target="../media/image134.jpeg"/><Relationship Id="rId9" Type="http://schemas.openxmlformats.org/officeDocument/2006/relationships/image" Target="../media/image139.png"/></Relationships>
</file>

<file path=ppt/slides/_rels/slide51.xml.rels><?xml version="1.0" encoding="UTF-8" standalone="yes"?>
<Relationships xmlns="http://schemas.openxmlformats.org/package/2006/relationships"><Relationship Id="rId3" Type="http://schemas.openxmlformats.org/officeDocument/2006/relationships/image" Target="../media/image141.png"/><Relationship Id="rId2" Type="http://schemas.openxmlformats.org/officeDocument/2006/relationships/image" Target="../media/image140.jpeg"/><Relationship Id="rId1" Type="http://schemas.openxmlformats.org/officeDocument/2006/relationships/slideLayout" Target="../slideLayouts/slideLayout6.xml"/><Relationship Id="rId4" Type="http://schemas.openxmlformats.org/officeDocument/2006/relationships/image" Target="../media/image142.jpeg"/></Relationships>
</file>

<file path=ppt/slides/_rels/slide52.xml.rels><?xml version="1.0" encoding="UTF-8" standalone="yes"?>
<Relationships xmlns="http://schemas.openxmlformats.org/package/2006/relationships"><Relationship Id="rId3" Type="http://schemas.openxmlformats.org/officeDocument/2006/relationships/image" Target="../media/image144.png"/><Relationship Id="rId2" Type="http://schemas.openxmlformats.org/officeDocument/2006/relationships/image" Target="../media/image143.jpeg"/><Relationship Id="rId1" Type="http://schemas.openxmlformats.org/officeDocument/2006/relationships/slideLayout" Target="../slideLayouts/slideLayout6.xml"/><Relationship Id="rId5" Type="http://schemas.openxmlformats.org/officeDocument/2006/relationships/image" Target="../media/image146.jpeg"/><Relationship Id="rId4" Type="http://schemas.openxmlformats.org/officeDocument/2006/relationships/image" Target="../media/image145.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3" Type="http://schemas.openxmlformats.org/officeDocument/2006/relationships/image" Target="../media/image148.png"/><Relationship Id="rId2" Type="http://schemas.openxmlformats.org/officeDocument/2006/relationships/image" Target="../media/image147.wmf"/><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150.jpeg"/><Relationship Id="rId2" Type="http://schemas.openxmlformats.org/officeDocument/2006/relationships/slideLayout" Target="../slideLayouts/slideLayout13.xml"/><Relationship Id="rId1" Type="http://schemas.openxmlformats.org/officeDocument/2006/relationships/vmlDrawing" Target="../drawings/vmlDrawing11.vml"/><Relationship Id="rId6" Type="http://schemas.openxmlformats.org/officeDocument/2006/relationships/image" Target="../media/image151.png"/><Relationship Id="rId5" Type="http://schemas.openxmlformats.org/officeDocument/2006/relationships/image" Target="../media/image149.wmf"/><Relationship Id="rId4" Type="http://schemas.openxmlformats.org/officeDocument/2006/relationships/oleObject" Target="../embeddings/oleObject30.bin"/></Relationships>
</file>

<file path=ppt/slides/_rels/slide57.xml.rels><?xml version="1.0" encoding="UTF-8" standalone="yes"?>
<Relationships xmlns="http://schemas.openxmlformats.org/package/2006/relationships"><Relationship Id="rId3" Type="http://schemas.openxmlformats.org/officeDocument/2006/relationships/image" Target="../media/image153.png"/><Relationship Id="rId2" Type="http://schemas.openxmlformats.org/officeDocument/2006/relationships/image" Target="../media/image152.jpeg"/><Relationship Id="rId1" Type="http://schemas.openxmlformats.org/officeDocument/2006/relationships/slideLayout" Target="../slideLayouts/slideLayout2.xml"/><Relationship Id="rId6" Type="http://schemas.openxmlformats.org/officeDocument/2006/relationships/image" Target="../media/image156.png"/><Relationship Id="rId5" Type="http://schemas.openxmlformats.org/officeDocument/2006/relationships/image" Target="../media/image155.jpeg"/><Relationship Id="rId4" Type="http://schemas.openxmlformats.org/officeDocument/2006/relationships/image" Target="../media/image154.jpeg"/></Relationships>
</file>

<file path=ppt/slides/_rels/slide58.xml.rels><?xml version="1.0" encoding="UTF-8" standalone="yes"?>
<Relationships xmlns="http://schemas.openxmlformats.org/package/2006/relationships"><Relationship Id="rId3" Type="http://schemas.openxmlformats.org/officeDocument/2006/relationships/image" Target="../media/image158.png"/><Relationship Id="rId2" Type="http://schemas.openxmlformats.org/officeDocument/2006/relationships/image" Target="../media/image157.png"/><Relationship Id="rId1" Type="http://schemas.openxmlformats.org/officeDocument/2006/relationships/slideLayout" Target="../slideLayouts/slideLayout6.xml"/><Relationship Id="rId4" Type="http://schemas.openxmlformats.org/officeDocument/2006/relationships/image" Target="../media/image159.png"/></Relationships>
</file>

<file path=ppt/slides/_rels/slide59.xml.rels><?xml version="1.0" encoding="UTF-8" standalone="yes"?>
<Relationships xmlns="http://schemas.openxmlformats.org/package/2006/relationships"><Relationship Id="rId3" Type="http://schemas.openxmlformats.org/officeDocument/2006/relationships/image" Target="../media/image161.png"/><Relationship Id="rId2" Type="http://schemas.openxmlformats.org/officeDocument/2006/relationships/image" Target="../media/image160.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14.wmf"/><Relationship Id="rId5" Type="http://schemas.openxmlformats.org/officeDocument/2006/relationships/oleObject" Target="../embeddings/oleObject1.bin"/><Relationship Id="rId4" Type="http://schemas.openxmlformats.org/officeDocument/2006/relationships/image" Target="../media/image16.jpeg"/></Relationships>
</file>

<file path=ppt/slides/_rels/slide60.xml.rels><?xml version="1.0" encoding="UTF-8" standalone="yes"?>
<Relationships xmlns="http://schemas.openxmlformats.org/package/2006/relationships"><Relationship Id="rId3" Type="http://schemas.openxmlformats.org/officeDocument/2006/relationships/image" Target="../media/image163.emf"/><Relationship Id="rId2" Type="http://schemas.openxmlformats.org/officeDocument/2006/relationships/image" Target="../media/image162.png"/><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3" Type="http://schemas.openxmlformats.org/officeDocument/2006/relationships/image" Target="../media/image101.jpeg"/><Relationship Id="rId2" Type="http://schemas.openxmlformats.org/officeDocument/2006/relationships/image" Target="../media/image100.jpeg"/><Relationship Id="rId1" Type="http://schemas.openxmlformats.org/officeDocument/2006/relationships/slideLayout" Target="../slideLayouts/slideLayout6.xml"/><Relationship Id="rId4" Type="http://schemas.openxmlformats.org/officeDocument/2006/relationships/image" Target="../media/image98.wmf"/></Relationships>
</file>

<file path=ppt/slides/_rels/slide62.xml.rels><?xml version="1.0" encoding="UTF-8" standalone="yes"?>
<Relationships xmlns="http://schemas.openxmlformats.org/package/2006/relationships"><Relationship Id="rId3" Type="http://schemas.openxmlformats.org/officeDocument/2006/relationships/image" Target="../media/image90.jpeg"/><Relationship Id="rId7" Type="http://schemas.openxmlformats.org/officeDocument/2006/relationships/image" Target="../media/image165.wmf"/><Relationship Id="rId2" Type="http://schemas.openxmlformats.org/officeDocument/2006/relationships/slideLayout" Target="../slideLayouts/slideLayout6.xml"/><Relationship Id="rId1" Type="http://schemas.openxmlformats.org/officeDocument/2006/relationships/vmlDrawing" Target="../drawings/vmlDrawing12.vml"/><Relationship Id="rId6" Type="http://schemas.openxmlformats.org/officeDocument/2006/relationships/image" Target="../media/image164.jpeg"/><Relationship Id="rId5" Type="http://schemas.openxmlformats.org/officeDocument/2006/relationships/image" Target="../media/image89.wmf"/><Relationship Id="rId4" Type="http://schemas.openxmlformats.org/officeDocument/2006/relationships/oleObject" Target="../embeddings/oleObject31.bin"/></Relationships>
</file>

<file path=ppt/slides/_rels/slide63.xml.rels><?xml version="1.0" encoding="UTF-8" standalone="yes"?>
<Relationships xmlns="http://schemas.openxmlformats.org/package/2006/relationships"><Relationship Id="rId3" Type="http://schemas.openxmlformats.org/officeDocument/2006/relationships/image" Target="../media/image166.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167.png"/></Relationships>
</file>

<file path=ppt/slides/_rels/slide64.xml.rels><?xml version="1.0" encoding="UTF-8" standalone="yes"?>
<Relationships xmlns="http://schemas.openxmlformats.org/package/2006/relationships"><Relationship Id="rId3" Type="http://schemas.openxmlformats.org/officeDocument/2006/relationships/image" Target="../media/image169.png"/><Relationship Id="rId2" Type="http://schemas.openxmlformats.org/officeDocument/2006/relationships/image" Target="../media/image168.wmf"/><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3" Type="http://schemas.openxmlformats.org/officeDocument/2006/relationships/image" Target="../media/image171.png"/><Relationship Id="rId7" Type="http://schemas.openxmlformats.org/officeDocument/2006/relationships/image" Target="../media/image173.png"/><Relationship Id="rId2" Type="http://schemas.openxmlformats.org/officeDocument/2006/relationships/slideLayout" Target="../slideLayouts/slideLayout7.xml"/><Relationship Id="rId1" Type="http://schemas.openxmlformats.org/officeDocument/2006/relationships/vmlDrawing" Target="../drawings/vmlDrawing13.vml"/><Relationship Id="rId6" Type="http://schemas.openxmlformats.org/officeDocument/2006/relationships/image" Target="../media/image170.emf"/><Relationship Id="rId5" Type="http://schemas.openxmlformats.org/officeDocument/2006/relationships/oleObject" Target="../embeddings/oleObject32.bin"/><Relationship Id="rId4" Type="http://schemas.openxmlformats.org/officeDocument/2006/relationships/image" Target="../media/image172.pn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oleObject" Target="../embeddings/oleObject33.bin"/><Relationship Id="rId2" Type="http://schemas.openxmlformats.org/officeDocument/2006/relationships/slideLayout" Target="../slideLayouts/slideLayout13.xml"/><Relationship Id="rId1" Type="http://schemas.openxmlformats.org/officeDocument/2006/relationships/vmlDrawing" Target="../drawings/vmlDrawing14.vml"/><Relationship Id="rId5" Type="http://schemas.openxmlformats.org/officeDocument/2006/relationships/image" Target="../media/image175.png"/><Relationship Id="rId4" Type="http://schemas.openxmlformats.org/officeDocument/2006/relationships/image" Target="../media/image174.wmf"/></Relationships>
</file>

<file path=ppt/slides/_rels/slide68.xml.rels><?xml version="1.0" encoding="UTF-8" standalone="yes"?>
<Relationships xmlns="http://schemas.openxmlformats.org/package/2006/relationships"><Relationship Id="rId3" Type="http://schemas.openxmlformats.org/officeDocument/2006/relationships/oleObject" Target="../embeddings/oleObject34.bin"/><Relationship Id="rId2" Type="http://schemas.openxmlformats.org/officeDocument/2006/relationships/slideLayout" Target="../slideLayouts/slideLayout2.xml"/><Relationship Id="rId1" Type="http://schemas.openxmlformats.org/officeDocument/2006/relationships/vmlDrawing" Target="../drawings/vmlDrawing15.vml"/><Relationship Id="rId6" Type="http://schemas.openxmlformats.org/officeDocument/2006/relationships/image" Target="../media/image177.wmf"/><Relationship Id="rId5" Type="http://schemas.openxmlformats.org/officeDocument/2006/relationships/image" Target="../media/image176.jpeg"/><Relationship Id="rId4" Type="http://schemas.openxmlformats.org/officeDocument/2006/relationships/image" Target="../media/image174.wmf"/></Relationships>
</file>

<file path=ppt/slides/_rels/slide69.xml.rels><?xml version="1.0" encoding="UTF-8" standalone="yes"?>
<Relationships xmlns="http://schemas.openxmlformats.org/package/2006/relationships"><Relationship Id="rId8" Type="http://schemas.openxmlformats.org/officeDocument/2006/relationships/image" Target="../media/image184.wmf"/><Relationship Id="rId3" Type="http://schemas.openxmlformats.org/officeDocument/2006/relationships/image" Target="../media/image179.wmf"/><Relationship Id="rId7" Type="http://schemas.openxmlformats.org/officeDocument/2006/relationships/image" Target="../media/image183.wmf"/><Relationship Id="rId2" Type="http://schemas.openxmlformats.org/officeDocument/2006/relationships/image" Target="../media/image178.wmf"/><Relationship Id="rId1" Type="http://schemas.openxmlformats.org/officeDocument/2006/relationships/slideLayout" Target="../slideLayouts/slideLayout6.xml"/><Relationship Id="rId6" Type="http://schemas.openxmlformats.org/officeDocument/2006/relationships/image" Target="../media/image182.png"/><Relationship Id="rId5" Type="http://schemas.openxmlformats.org/officeDocument/2006/relationships/image" Target="../media/image181.wmf"/><Relationship Id="rId4" Type="http://schemas.openxmlformats.org/officeDocument/2006/relationships/image" Target="../media/image180.png"/></Relationships>
</file>

<file path=ppt/slides/_rels/slide7.x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7.xml"/><Relationship Id="rId5" Type="http://schemas.openxmlformats.org/officeDocument/2006/relationships/image" Target="../media/image23.png"/><Relationship Id="rId4"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971550" y="1988840"/>
            <a:ext cx="7632700" cy="1420775"/>
          </a:xfrm>
          <a:solidFill>
            <a:srgbClr val="FF9933"/>
          </a:solidFill>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p>
            <a:pPr>
              <a:lnSpc>
                <a:spcPct val="132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altLang="bg-BG" sz="4000" b="1" dirty="0" err="1" smtClean="0">
                <a:effectLst>
                  <a:outerShdw blurRad="38100" dist="38100" dir="2700000" algn="tl">
                    <a:srgbClr val="000000"/>
                  </a:outerShdw>
                </a:effectLst>
              </a:rPr>
              <a:t>Неуловимите</a:t>
            </a:r>
            <a:r>
              <a:rPr lang="ru-RU" altLang="bg-BG" sz="4000" b="1" dirty="0" smtClean="0">
                <a:effectLst>
                  <a:outerShdw blurRad="38100" dist="38100" dir="2700000" algn="tl">
                    <a:srgbClr val="000000"/>
                  </a:outerShdw>
                </a:effectLst>
              </a:rPr>
              <a:t> </a:t>
            </a:r>
            <a:r>
              <a:rPr lang="ru-RU" altLang="bg-BG" sz="4000" b="1" dirty="0" err="1" smtClean="0">
                <a:effectLst>
                  <a:outerShdw blurRad="38100" dist="38100" dir="2700000" algn="tl">
                    <a:srgbClr val="000000"/>
                  </a:outerShdw>
                </a:effectLst>
              </a:rPr>
              <a:t>неутрина</a:t>
            </a:r>
            <a:r>
              <a:rPr lang="ru-RU" altLang="bg-BG" sz="4000" b="1" dirty="0" smtClean="0">
                <a:effectLst>
                  <a:outerShdw blurRad="38100" dist="38100" dir="2700000" algn="tl">
                    <a:srgbClr val="000000"/>
                  </a:outerShdw>
                </a:effectLst>
              </a:rPr>
              <a:t> –</a:t>
            </a:r>
            <a:r>
              <a:rPr lang="ru-RU" altLang="bg-BG" sz="2800" b="1" dirty="0" smtClean="0">
                <a:effectLst>
                  <a:outerShdw blurRad="38100" dist="38100" dir="2700000" algn="tl">
                    <a:srgbClr val="000000"/>
                  </a:outerShdw>
                </a:effectLst>
              </a:rPr>
              <a:t>мистерии и загадки</a:t>
            </a:r>
            <a:endParaRPr lang="en-GB" altLang="bg-BG" b="1" dirty="0">
              <a:effectLst>
                <a:outerShdw blurRad="38100" dist="38100" dir="2700000" algn="tl">
                  <a:srgbClr val="000000"/>
                </a:outerShdw>
              </a:effectLst>
            </a:endParaRPr>
          </a:p>
        </p:txBody>
      </p:sp>
      <p:sp>
        <p:nvSpPr>
          <p:cNvPr id="4099" name="Text Box 3"/>
          <p:cNvSpPr txBox="1">
            <a:spLocks noChangeArrowheads="1"/>
          </p:cNvSpPr>
          <p:nvPr/>
        </p:nvSpPr>
        <p:spPr bwMode="auto">
          <a:xfrm>
            <a:off x="3347864" y="5157192"/>
            <a:ext cx="5256386" cy="847540"/>
          </a:xfrm>
          <a:prstGeom prst="rect">
            <a:avLst/>
          </a:prstGeom>
          <a:solidFill>
            <a:srgbClr val="99CC00">
              <a:alpha val="38000"/>
            </a:srgbClr>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0" tIns="0" rIns="0" bIns="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8"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8"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8"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8"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8" charset="0"/>
              </a:defRPr>
            </a:lvl5pPr>
            <a:lvl6pPr defTabSz="457200" eaLnBrk="0" fontAlgn="base" hangingPunct="0">
              <a:lnSpc>
                <a:spcPct val="123000"/>
              </a:lnSpc>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8" charset="0"/>
              </a:defRPr>
            </a:lvl6pPr>
            <a:lvl7pPr defTabSz="457200" eaLnBrk="0" fontAlgn="base" hangingPunct="0">
              <a:lnSpc>
                <a:spcPct val="123000"/>
              </a:lnSpc>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8" charset="0"/>
              </a:defRPr>
            </a:lvl7pPr>
            <a:lvl8pPr defTabSz="457200" eaLnBrk="0" fontAlgn="base" hangingPunct="0">
              <a:lnSpc>
                <a:spcPct val="123000"/>
              </a:lnSpc>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8" charset="0"/>
              </a:defRPr>
            </a:lvl8pPr>
            <a:lvl9pPr defTabSz="457200" eaLnBrk="0" fontAlgn="base" hangingPunct="0">
              <a:lnSpc>
                <a:spcPct val="123000"/>
              </a:lnSpc>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8" charset="0"/>
              </a:defRPr>
            </a:lvl9pPr>
          </a:lstStyle>
          <a:p>
            <a:pPr algn="ctr">
              <a:lnSpc>
                <a:spcPct val="102000"/>
              </a:lnSpc>
            </a:pPr>
            <a:r>
              <a:rPr lang="bg-BG" altLang="bg-BG" sz="1800" b="1" dirty="0">
                <a:latin typeface="Comic Sans MS" pitchFamily="66" charset="0"/>
              </a:rPr>
              <a:t>Румен Ценов</a:t>
            </a:r>
            <a:r>
              <a:rPr lang="en-GB" altLang="bg-BG" sz="1800" b="1" dirty="0">
                <a:latin typeface="Comic Sans MS" pitchFamily="66" charset="0"/>
              </a:rPr>
              <a:t> </a:t>
            </a:r>
          </a:p>
          <a:p>
            <a:pPr algn="ctr">
              <a:lnSpc>
                <a:spcPct val="102000"/>
              </a:lnSpc>
            </a:pPr>
            <a:r>
              <a:rPr lang="bg-BG" altLang="bg-BG" sz="1800" b="1" dirty="0" smtClean="0">
                <a:latin typeface="Comic Sans MS" pitchFamily="66" charset="0"/>
              </a:rPr>
              <a:t>Катедра „Атомна физика“</a:t>
            </a:r>
            <a:r>
              <a:rPr lang="en-US" altLang="bg-BG" sz="1800" b="1" dirty="0" smtClean="0">
                <a:latin typeface="Comic Sans MS" pitchFamily="66" charset="0"/>
              </a:rPr>
              <a:t>,</a:t>
            </a:r>
          </a:p>
          <a:p>
            <a:pPr algn="ctr">
              <a:lnSpc>
                <a:spcPct val="102000"/>
              </a:lnSpc>
            </a:pPr>
            <a:r>
              <a:rPr lang="bg-BG" altLang="bg-BG" sz="1800" b="1" dirty="0" smtClean="0">
                <a:latin typeface="Comic Sans MS" pitchFamily="66" charset="0"/>
              </a:rPr>
              <a:t>Софийски университет „Св. </a:t>
            </a:r>
            <a:r>
              <a:rPr lang="bg-BG" altLang="bg-BG" sz="1800" b="1" dirty="0" err="1" smtClean="0">
                <a:latin typeface="Comic Sans MS" pitchFamily="66" charset="0"/>
              </a:rPr>
              <a:t>Кл</a:t>
            </a:r>
            <a:r>
              <a:rPr lang="bg-BG" altLang="bg-BG" sz="1800" b="1" dirty="0" smtClean="0">
                <a:latin typeface="Comic Sans MS" pitchFamily="66" charset="0"/>
              </a:rPr>
              <a:t>. Охридски“</a:t>
            </a:r>
            <a:endParaRPr lang="en-GB" altLang="bg-BG" sz="1400" b="1" dirty="0">
              <a:latin typeface="Georgia" pitchFamily="18" charset="0"/>
            </a:endParaRP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64" name="Rectangle 4"/>
          <p:cNvSpPr>
            <a:spLocks noGrp="1" noChangeArrowheads="1"/>
          </p:cNvSpPr>
          <p:nvPr>
            <p:ph type="title"/>
          </p:nvPr>
        </p:nvSpPr>
        <p:spPr/>
        <p:txBody>
          <a:bodyPr/>
          <a:lstStyle/>
          <a:p>
            <a:r>
              <a:rPr lang="bg-BG"/>
              <a:t>Третото поколение лептони</a:t>
            </a:r>
            <a:endParaRPr lang="en-US"/>
          </a:p>
        </p:txBody>
      </p:sp>
      <p:pic>
        <p:nvPicPr>
          <p:cNvPr id="552965" name="Picture 5"/>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59338" y="1916113"/>
            <a:ext cx="2133600" cy="195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2966" name="Rectangle 6"/>
          <p:cNvSpPr>
            <a:spLocks/>
          </p:cNvSpPr>
          <p:nvPr/>
        </p:nvSpPr>
        <p:spPr bwMode="auto">
          <a:xfrm>
            <a:off x="5076825" y="981075"/>
            <a:ext cx="2232025" cy="739775"/>
          </a:xfrm>
          <a:prstGeom prst="rect">
            <a:avLst/>
          </a:prstGeom>
          <a:gradFill rotWithShape="0">
            <a:gsLst>
              <a:gs pos="0">
                <a:srgbClr val="C9FDA8"/>
              </a:gs>
              <a:gs pos="100000">
                <a:srgbClr val="7AAF6D"/>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lIns="50800" tIns="50800" bIns="50800">
            <a:spAutoFit/>
          </a:bodyPr>
          <a:lstStyle/>
          <a:p>
            <a:pPr marL="39688" defTabSz="914400" eaLnBrk="1" hangingPunct="1">
              <a:lnSpc>
                <a:spcPct val="100000"/>
              </a:lnSpc>
              <a:buClrTx/>
              <a:buSzTx/>
              <a:buFontTx/>
              <a:buNone/>
            </a:pPr>
            <a:r>
              <a:rPr lang="en-US" sz="1400">
                <a:solidFill>
                  <a:srgbClr val="000000"/>
                </a:solidFill>
                <a:latin typeface="Arial" pitchFamily="34" charset="0"/>
                <a:cs typeface="Arial" pitchFamily="34" charset="0"/>
                <a:sym typeface="Arial" pitchFamily="34" charset="0"/>
              </a:rPr>
              <a:t>M. Perl </a:t>
            </a:r>
            <a:r>
              <a:rPr lang="bg-BG" sz="1400">
                <a:solidFill>
                  <a:srgbClr val="000000"/>
                </a:solidFill>
                <a:latin typeface="Arial" pitchFamily="34" charset="0"/>
                <a:cs typeface="Arial" pitchFamily="34" charset="0"/>
                <a:sym typeface="Arial" pitchFamily="34" charset="0"/>
              </a:rPr>
              <a:t>и сътр.</a:t>
            </a:r>
            <a:r>
              <a:rPr lang="en-US" sz="1400">
                <a:solidFill>
                  <a:srgbClr val="000000"/>
                </a:solidFill>
                <a:latin typeface="Arial" pitchFamily="34" charset="0"/>
                <a:cs typeface="Arial" pitchFamily="34" charset="0"/>
                <a:sym typeface="Arial" pitchFamily="34" charset="0"/>
              </a:rPr>
              <a:t>, SLAC-LBL, 1974-77, </a:t>
            </a:r>
            <a:r>
              <a:rPr lang="bg-BG" sz="1400">
                <a:solidFill>
                  <a:srgbClr val="000000"/>
                </a:solidFill>
                <a:latin typeface="Arial" pitchFamily="34" charset="0"/>
                <a:cs typeface="Arial" pitchFamily="34" charset="0"/>
                <a:sym typeface="Arial" pitchFamily="34" charset="0"/>
              </a:rPr>
              <a:t> Нобелова награда 1995 г.</a:t>
            </a:r>
            <a:endParaRPr lang="en-US" sz="1400">
              <a:solidFill>
                <a:srgbClr val="000000"/>
              </a:solidFill>
              <a:latin typeface="Arial" pitchFamily="34" charset="0"/>
              <a:cs typeface="Arial" pitchFamily="34" charset="0"/>
              <a:sym typeface="Arial" pitchFamily="34" charset="0"/>
            </a:endParaRPr>
          </a:p>
        </p:txBody>
      </p:sp>
      <p:sp>
        <p:nvSpPr>
          <p:cNvPr id="552967" name="Rectangle 7"/>
          <p:cNvSpPr>
            <a:spLocks/>
          </p:cNvSpPr>
          <p:nvPr/>
        </p:nvSpPr>
        <p:spPr bwMode="auto">
          <a:xfrm>
            <a:off x="7812360" y="1119188"/>
            <a:ext cx="927100" cy="444500"/>
          </a:xfrm>
          <a:prstGeom prst="rect">
            <a:avLst/>
          </a:prstGeom>
          <a:blipFill dpi="0" rotWithShape="0">
            <a:blip r:embed="rId3"/>
            <a:srcRect/>
            <a:tile tx="0" ty="0" sx="100000" sy="100000" flip="none" algn="tl"/>
          </a:blipFill>
          <a:ln>
            <a:noFill/>
          </a:ln>
          <a:extLst>
            <a:ext uri="{91240B29-F687-4F45-9708-019B960494DF}">
              <a14:hiddenLine xmlns:a14="http://schemas.microsoft.com/office/drawing/2010/main" w="9525">
                <a:solidFill>
                  <a:srgbClr val="000000"/>
                </a:solidFill>
                <a:miter lim="800000"/>
                <a:headEnd/>
                <a:tailEnd/>
              </a14:hiddenLine>
            </a:ext>
          </a:extLst>
        </p:spPr>
        <p:txBody>
          <a:bodyPr lIns="50800" tIns="50800" bIns="50800"/>
          <a:lstStyle/>
          <a:p>
            <a:pPr marL="39688" defTabSz="914400" eaLnBrk="1" hangingPunct="1">
              <a:lnSpc>
                <a:spcPct val="100000"/>
              </a:lnSpc>
              <a:buClrTx/>
              <a:buSzTx/>
              <a:buFontTx/>
              <a:buNone/>
            </a:pPr>
            <a:r>
              <a:rPr lang="en-US" b="1" i="1" dirty="0">
                <a:solidFill>
                  <a:srgbClr val="FBFF00"/>
                </a:solidFill>
                <a:effectLst>
                  <a:outerShdw blurRad="38100" dist="38100" dir="2700000" algn="tl">
                    <a:srgbClr val="C0C0C0"/>
                  </a:outerShdw>
                </a:effectLst>
                <a:latin typeface="Arial" pitchFamily="34" charset="0"/>
                <a:cs typeface="Arial" pitchFamily="34" charset="0"/>
                <a:sym typeface="Arial" pitchFamily="34" charset="0"/>
              </a:rPr>
              <a:t>1975</a:t>
            </a:r>
          </a:p>
        </p:txBody>
      </p:sp>
      <p:sp>
        <p:nvSpPr>
          <p:cNvPr id="552969" name="Rectangle 9"/>
          <p:cNvSpPr>
            <a:spLocks/>
          </p:cNvSpPr>
          <p:nvPr/>
        </p:nvSpPr>
        <p:spPr bwMode="auto">
          <a:xfrm>
            <a:off x="250825" y="981075"/>
            <a:ext cx="2089150" cy="1655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0800" tIns="50800" bIns="50800"/>
          <a:lstStyle/>
          <a:p>
            <a:pPr marL="39688" algn="ctr" defTabSz="914400" eaLnBrk="1" hangingPunct="1">
              <a:lnSpc>
                <a:spcPct val="100000"/>
              </a:lnSpc>
              <a:buClrTx/>
              <a:buSzTx/>
              <a:buFontTx/>
              <a:buNone/>
            </a:pPr>
            <a:r>
              <a:rPr lang="en-US" sz="2000" b="1" i="1">
                <a:solidFill>
                  <a:srgbClr val="FF2100"/>
                </a:solidFill>
                <a:effectLst>
                  <a:outerShdw blurRad="38100" dist="38100" dir="2700000" algn="tl">
                    <a:srgbClr val="C0C0C0"/>
                  </a:outerShdw>
                </a:effectLst>
                <a:latin typeface="Arial" pitchFamily="34" charset="0"/>
                <a:cs typeface="Arial" pitchFamily="34" charset="0"/>
                <a:sym typeface="Arial" pitchFamily="34" charset="0"/>
              </a:rPr>
              <a:t>Donut</a:t>
            </a:r>
            <a:r>
              <a:rPr lang="bg-BG" sz="2000" b="1" i="1">
                <a:solidFill>
                  <a:srgbClr val="FF2100"/>
                </a:solidFill>
                <a:effectLst>
                  <a:outerShdw blurRad="38100" dist="38100" dir="2700000" algn="tl">
                    <a:srgbClr val="C0C0C0"/>
                  </a:outerShdw>
                </a:effectLst>
                <a:latin typeface="Arial" pitchFamily="34" charset="0"/>
                <a:cs typeface="Arial" pitchFamily="34" charset="0"/>
                <a:sym typeface="Arial" pitchFamily="34" charset="0"/>
              </a:rPr>
              <a:t> – </a:t>
            </a:r>
            <a:r>
              <a:rPr lang="bg-BG" sz="2000" b="1">
                <a:solidFill>
                  <a:srgbClr val="FF2100"/>
                </a:solidFill>
                <a:effectLst>
                  <a:outerShdw blurRad="38100" dist="38100" dir="2700000" algn="tl">
                    <a:srgbClr val="C0C0C0"/>
                  </a:outerShdw>
                </a:effectLst>
                <a:cs typeface="Times New Roman" pitchFamily="18" charset="0"/>
                <a:sym typeface="Arial" pitchFamily="34" charset="0"/>
              </a:rPr>
              <a:t>пряко регистриране на </a:t>
            </a:r>
            <a:r>
              <a:rPr lang="el-GR" sz="2000" b="1">
                <a:solidFill>
                  <a:srgbClr val="FF2100"/>
                </a:solidFill>
                <a:effectLst>
                  <a:outerShdw blurRad="38100" dist="38100" dir="2700000" algn="tl">
                    <a:srgbClr val="C0C0C0"/>
                  </a:outerShdw>
                </a:effectLst>
                <a:cs typeface="Times New Roman" pitchFamily="18" charset="0"/>
                <a:sym typeface="Arial" pitchFamily="34" charset="0"/>
              </a:rPr>
              <a:t>τ</a:t>
            </a:r>
            <a:r>
              <a:rPr lang="bg-BG" sz="2000" b="1">
                <a:solidFill>
                  <a:srgbClr val="FF2100"/>
                </a:solidFill>
                <a:effectLst>
                  <a:outerShdw blurRad="38100" dist="38100" dir="2700000" algn="tl">
                    <a:srgbClr val="C0C0C0"/>
                  </a:outerShdw>
                </a:effectLst>
                <a:cs typeface="Times New Roman" pitchFamily="18" charset="0"/>
                <a:sym typeface="Arial" pitchFamily="34" charset="0"/>
              </a:rPr>
              <a:t>-неутриното</a:t>
            </a:r>
            <a:endParaRPr lang="el-GR" sz="2000" b="1">
              <a:solidFill>
                <a:srgbClr val="FF2100"/>
              </a:solidFill>
              <a:effectLst>
                <a:outerShdw blurRad="38100" dist="38100" dir="2700000" algn="tl">
                  <a:srgbClr val="C0C0C0"/>
                </a:outerShdw>
              </a:effectLst>
              <a:cs typeface="Times New Roman" pitchFamily="18" charset="0"/>
              <a:sym typeface="Arial" pitchFamily="34" charset="0"/>
            </a:endParaRPr>
          </a:p>
        </p:txBody>
      </p:sp>
      <p:sp>
        <p:nvSpPr>
          <p:cNvPr id="552970" name="Rectangle 10"/>
          <p:cNvSpPr>
            <a:spLocks/>
          </p:cNvSpPr>
          <p:nvPr/>
        </p:nvSpPr>
        <p:spPr bwMode="auto">
          <a:xfrm>
            <a:off x="2339975" y="1341438"/>
            <a:ext cx="2730500" cy="1625600"/>
          </a:xfrm>
          <a:prstGeom prst="rect">
            <a:avLst/>
          </a:prstGeom>
          <a:solidFill>
            <a:srgbClr val="33CC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50800" tIns="50800" bIns="50800"/>
          <a:lstStyle/>
          <a:p>
            <a:pPr marL="39688" algn="ctr" defTabSz="914400" eaLnBrk="1" hangingPunct="1">
              <a:lnSpc>
                <a:spcPct val="100000"/>
              </a:lnSpc>
              <a:buClrTx/>
              <a:buSzTx/>
              <a:buFontTx/>
              <a:buNone/>
            </a:pPr>
            <a:r>
              <a:rPr lang="en-US" sz="1700">
                <a:effectLst>
                  <a:outerShdw blurRad="38100" dist="38100" dir="2700000" algn="tl">
                    <a:srgbClr val="FFFFFF"/>
                  </a:outerShdw>
                </a:effectLst>
                <a:latin typeface="Comic Sans MS" pitchFamily="66" charset="0"/>
                <a:sym typeface="Comic Sans MS" pitchFamily="66" charset="0"/>
              </a:rPr>
              <a:t>after the tau lepton  </a:t>
            </a:r>
          </a:p>
          <a:p>
            <a:pPr marL="39688" algn="ctr" defTabSz="914400" eaLnBrk="1" hangingPunct="1">
              <a:lnSpc>
                <a:spcPct val="100000"/>
              </a:lnSpc>
              <a:buClrTx/>
              <a:buSzTx/>
              <a:buFontTx/>
              <a:buNone/>
            </a:pPr>
            <a:r>
              <a:rPr lang="en-US" sz="1700">
                <a:effectLst>
                  <a:outerShdw blurRad="38100" dist="38100" dir="2700000" algn="tl">
                    <a:srgbClr val="FFFFFF"/>
                  </a:outerShdw>
                </a:effectLst>
                <a:latin typeface="Comic Sans MS" pitchFamily="66" charset="0"/>
                <a:sym typeface="Comic Sans MS" pitchFamily="66" charset="0"/>
              </a:rPr>
              <a:t>discovery </a:t>
            </a:r>
          </a:p>
          <a:p>
            <a:pPr marL="39688" algn="ctr" defTabSz="914400" eaLnBrk="1" hangingPunct="1">
              <a:lnSpc>
                <a:spcPct val="100000"/>
              </a:lnSpc>
              <a:buClrTx/>
              <a:buSzTx/>
              <a:buFontTx/>
              <a:buNone/>
            </a:pPr>
            <a:r>
              <a:rPr lang="en-US" sz="1700">
                <a:effectLst>
                  <a:outerShdw blurRad="38100" dist="38100" dir="2700000" algn="tl">
                    <a:srgbClr val="FFFFFF"/>
                  </a:outerShdw>
                </a:effectLst>
                <a:latin typeface="Comic Sans MS" pitchFamily="66" charset="0"/>
                <a:sym typeface="Comic Sans MS" pitchFamily="66" charset="0"/>
              </a:rPr>
              <a:t>everyone assumed  </a:t>
            </a:r>
          </a:p>
          <a:p>
            <a:pPr marL="39688" algn="ctr" defTabSz="914400" eaLnBrk="1" hangingPunct="1">
              <a:lnSpc>
                <a:spcPct val="100000"/>
              </a:lnSpc>
              <a:buClrTx/>
              <a:buSzTx/>
              <a:buFontTx/>
              <a:buNone/>
            </a:pPr>
            <a:r>
              <a:rPr lang="en-US" sz="1700">
                <a:effectLst>
                  <a:outerShdw blurRad="38100" dist="38100" dir="2700000" algn="tl">
                    <a:srgbClr val="FFFFFF"/>
                  </a:outerShdw>
                </a:effectLst>
                <a:latin typeface="Comic Sans MS" pitchFamily="66" charset="0"/>
                <a:sym typeface="Comic Sans MS" pitchFamily="66" charset="0"/>
              </a:rPr>
              <a:t>the existence of the </a:t>
            </a:r>
          </a:p>
          <a:p>
            <a:pPr marL="39688" algn="ctr" defTabSz="914400" eaLnBrk="1" hangingPunct="1">
              <a:lnSpc>
                <a:spcPct val="100000"/>
              </a:lnSpc>
              <a:buClrTx/>
              <a:buSzTx/>
              <a:buFontTx/>
              <a:buNone/>
            </a:pPr>
            <a:r>
              <a:rPr lang="en-US" sz="1700">
                <a:effectLst>
                  <a:outerShdw blurRad="38100" dist="38100" dir="2700000" algn="tl">
                    <a:srgbClr val="FFFFFF"/>
                  </a:outerShdw>
                </a:effectLst>
                <a:latin typeface="Comic Sans MS" pitchFamily="66" charset="0"/>
                <a:sym typeface="Comic Sans MS" pitchFamily="66" charset="0"/>
              </a:rPr>
              <a:t>tau neutrino</a:t>
            </a:r>
          </a:p>
        </p:txBody>
      </p:sp>
      <p:sp>
        <p:nvSpPr>
          <p:cNvPr id="552971" name="Rectangle 11"/>
          <p:cNvSpPr>
            <a:spLocks/>
          </p:cNvSpPr>
          <p:nvPr/>
        </p:nvSpPr>
        <p:spPr bwMode="auto">
          <a:xfrm>
            <a:off x="6948488" y="1700213"/>
            <a:ext cx="2195512" cy="936625"/>
          </a:xfrm>
          <a:prstGeom prst="rect">
            <a:avLst/>
          </a:prstGeom>
          <a:gradFill rotWithShape="0">
            <a:gsLst>
              <a:gs pos="0">
                <a:srgbClr val="F7E006">
                  <a:alpha val="50000"/>
                </a:srgbClr>
              </a:gs>
              <a:gs pos="100000">
                <a:srgbClr val="FCF16B">
                  <a:alpha val="49001"/>
                </a:srgbClr>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lIns="50800" tIns="50800" bIns="50800"/>
          <a:lstStyle/>
          <a:p>
            <a:pPr marL="39688" algn="ctr" defTabSz="914400" eaLnBrk="1" hangingPunct="1">
              <a:lnSpc>
                <a:spcPct val="100000"/>
              </a:lnSpc>
              <a:buClrTx/>
              <a:buSzTx/>
              <a:buFontTx/>
              <a:buNone/>
            </a:pPr>
            <a:r>
              <a:rPr lang="en-US" sz="2000" b="1">
                <a:solidFill>
                  <a:srgbClr val="000000"/>
                </a:solidFill>
                <a:latin typeface="Arial" pitchFamily="34" charset="0"/>
                <a:cs typeface="Arial" pitchFamily="34" charset="0"/>
                <a:sym typeface="Arial" pitchFamily="34" charset="0"/>
              </a:rPr>
              <a:t>tau lepton</a:t>
            </a:r>
            <a:endParaRPr lang="bg-BG" sz="2000" b="1">
              <a:solidFill>
                <a:srgbClr val="000000"/>
              </a:solidFill>
              <a:latin typeface="Arial" pitchFamily="34" charset="0"/>
              <a:cs typeface="Arial" pitchFamily="34" charset="0"/>
              <a:sym typeface="Arial" pitchFamily="34" charset="0"/>
            </a:endParaRPr>
          </a:p>
          <a:p>
            <a:pPr marL="39688" algn="ctr" defTabSz="914400" eaLnBrk="1" hangingPunct="1">
              <a:lnSpc>
                <a:spcPct val="100000"/>
              </a:lnSpc>
              <a:buClrTx/>
              <a:buSzTx/>
              <a:buFontTx/>
              <a:buNone/>
            </a:pPr>
            <a:r>
              <a:rPr lang="en-US" sz="1600" b="1">
                <a:sym typeface="Arial" pitchFamily="34" charset="0"/>
              </a:rPr>
              <a:t>1776.84±0.17 MeV/</a:t>
            </a:r>
            <a:r>
              <a:rPr lang="en-US" sz="1600" b="1" i="1">
                <a:sym typeface="Arial" pitchFamily="34" charset="0"/>
              </a:rPr>
              <a:t>c</a:t>
            </a:r>
            <a:r>
              <a:rPr lang="en-US" sz="1600" b="1" baseline="30000">
                <a:sym typeface="Arial" pitchFamily="34" charset="0"/>
              </a:rPr>
              <a:t>2</a:t>
            </a:r>
            <a:endParaRPr lang="bg-BG" sz="1600" b="1" baseline="30000">
              <a:sym typeface="Arial" pitchFamily="34" charset="0"/>
            </a:endParaRPr>
          </a:p>
          <a:p>
            <a:pPr marL="39688" algn="ctr" defTabSz="914400" eaLnBrk="1" hangingPunct="1">
              <a:lnSpc>
                <a:spcPct val="100000"/>
              </a:lnSpc>
              <a:buClrTx/>
              <a:buSzTx/>
              <a:buFontTx/>
              <a:buNone/>
            </a:pPr>
            <a:r>
              <a:rPr lang="en-US" sz="1400" b="1">
                <a:sym typeface="Arial" pitchFamily="34" charset="0"/>
              </a:rPr>
              <a:t>2</a:t>
            </a:r>
            <a:r>
              <a:rPr lang="bg-BG" sz="1400" b="1">
                <a:sym typeface="Arial" pitchFamily="34" charset="0"/>
              </a:rPr>
              <a:t>.</a:t>
            </a:r>
            <a:r>
              <a:rPr lang="en-US" sz="1400" b="1">
                <a:sym typeface="Arial" pitchFamily="34" charset="0"/>
              </a:rPr>
              <a:t>9×10</a:t>
            </a:r>
            <a:r>
              <a:rPr lang="en-US" sz="1400" b="1" baseline="30000">
                <a:sym typeface="Arial" pitchFamily="34" charset="0"/>
              </a:rPr>
              <a:t>−13 </a:t>
            </a:r>
            <a:r>
              <a:rPr lang="en-US" sz="1400" b="1">
                <a:sym typeface="Arial" pitchFamily="34" charset="0"/>
              </a:rPr>
              <a:t>s</a:t>
            </a:r>
            <a:endParaRPr lang="en-US" sz="1400">
              <a:sym typeface="Arial" pitchFamily="34" charset="0"/>
            </a:endParaRPr>
          </a:p>
        </p:txBody>
      </p:sp>
      <p:sp>
        <p:nvSpPr>
          <p:cNvPr id="552972" name="Rectangle 12"/>
          <p:cNvSpPr>
            <a:spLocks/>
          </p:cNvSpPr>
          <p:nvPr/>
        </p:nvSpPr>
        <p:spPr bwMode="auto">
          <a:xfrm>
            <a:off x="1187450" y="2133600"/>
            <a:ext cx="914400" cy="444500"/>
          </a:xfrm>
          <a:prstGeom prst="rect">
            <a:avLst/>
          </a:prstGeom>
          <a:blipFill dpi="0" rotWithShape="0">
            <a:blip r:embed="rId3"/>
            <a:srcRect/>
            <a:tile tx="0" ty="0" sx="100000" sy="100000" flip="none" algn="tl"/>
          </a:blipFill>
          <a:ln>
            <a:noFill/>
          </a:ln>
          <a:extLst>
            <a:ext uri="{91240B29-F687-4F45-9708-019B960494DF}">
              <a14:hiddenLine xmlns:a14="http://schemas.microsoft.com/office/drawing/2010/main" w="9525">
                <a:solidFill>
                  <a:srgbClr val="000000"/>
                </a:solidFill>
                <a:miter lim="800000"/>
                <a:headEnd/>
                <a:tailEnd/>
              </a14:hiddenLine>
            </a:ext>
          </a:extLst>
        </p:spPr>
        <p:txBody>
          <a:bodyPr lIns="50800" tIns="50800" bIns="50800"/>
          <a:lstStyle/>
          <a:p>
            <a:pPr marL="39688" defTabSz="914400" eaLnBrk="1" hangingPunct="1">
              <a:lnSpc>
                <a:spcPct val="100000"/>
              </a:lnSpc>
              <a:buClrTx/>
              <a:buSzTx/>
              <a:buFontTx/>
              <a:buNone/>
            </a:pPr>
            <a:r>
              <a:rPr lang="en-US" b="1" i="1">
                <a:solidFill>
                  <a:srgbClr val="FBFF00"/>
                </a:solidFill>
                <a:effectLst>
                  <a:outerShdw blurRad="38100" dist="38100" dir="2700000" algn="tl">
                    <a:srgbClr val="C0C0C0"/>
                  </a:outerShdw>
                </a:effectLst>
                <a:latin typeface="Arial" pitchFamily="34" charset="0"/>
                <a:cs typeface="Arial" pitchFamily="34" charset="0"/>
                <a:sym typeface="Arial" pitchFamily="34" charset="0"/>
              </a:rPr>
              <a:t>2000</a:t>
            </a:r>
          </a:p>
        </p:txBody>
      </p:sp>
      <p:pic>
        <p:nvPicPr>
          <p:cNvPr id="552973" name="Picture 13"/>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8312" y="3068559"/>
            <a:ext cx="3024187" cy="302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2974" name="Text Box 14"/>
          <p:cNvSpPr txBox="1">
            <a:spLocks noChangeArrowheads="1"/>
          </p:cNvSpPr>
          <p:nvPr/>
        </p:nvSpPr>
        <p:spPr bwMode="auto">
          <a:xfrm>
            <a:off x="3705225" y="3860800"/>
            <a:ext cx="5331271" cy="2212272"/>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1600" i="1" dirty="0"/>
              <a:t>Evidence for Anomalous Lepton Production </a:t>
            </a:r>
            <a:endParaRPr lang="bg-BG" sz="1600" i="1" dirty="0"/>
          </a:p>
          <a:p>
            <a:r>
              <a:rPr lang="en-US" sz="1600" i="1" dirty="0"/>
              <a:t>in e+ - e- Annihilation</a:t>
            </a:r>
            <a:r>
              <a:rPr lang="en-US" sz="1600" dirty="0"/>
              <a:t>; Physical Review Letters, </a:t>
            </a:r>
            <a:endParaRPr lang="bg-BG" sz="1600" dirty="0"/>
          </a:p>
          <a:p>
            <a:r>
              <a:rPr lang="en-US" sz="1600" dirty="0"/>
              <a:t>Vol. 35, Issue 22, 1489-1492; 1975 </a:t>
            </a:r>
            <a:endParaRPr lang="bg-BG" dirty="0"/>
          </a:p>
          <a:p>
            <a:pPr lvl="1"/>
            <a:r>
              <a:rPr lang="en-US" dirty="0"/>
              <a:t>e</a:t>
            </a:r>
            <a:r>
              <a:rPr lang="en-US" baseline="30000" dirty="0"/>
              <a:t>+</a:t>
            </a:r>
            <a:r>
              <a:rPr lang="en-US" dirty="0"/>
              <a:t> + e</a:t>
            </a:r>
            <a:r>
              <a:rPr lang="en-US" baseline="30000" dirty="0"/>
              <a:t>−</a:t>
            </a:r>
            <a:r>
              <a:rPr lang="en-US" dirty="0"/>
              <a:t> → e</a:t>
            </a:r>
            <a:r>
              <a:rPr lang="en-US" baseline="30000" dirty="0"/>
              <a:t>±</a:t>
            </a:r>
            <a:r>
              <a:rPr lang="en-US" dirty="0"/>
              <a:t> + μ</a:t>
            </a:r>
            <a:r>
              <a:rPr lang="en-US" baseline="30000" dirty="0"/>
              <a:t>∓</a:t>
            </a:r>
            <a:r>
              <a:rPr lang="en-US" dirty="0"/>
              <a:t> + </a:t>
            </a:r>
            <a:r>
              <a:rPr lang="en-US" sz="1400" dirty="0"/>
              <a:t>at least 2 </a:t>
            </a:r>
            <a:r>
              <a:rPr lang="en-US" sz="1400" dirty="0" smtClean="0"/>
              <a:t>undetected particles</a:t>
            </a:r>
            <a:endParaRPr lang="en-US" sz="1400" dirty="0"/>
          </a:p>
          <a:p>
            <a:pPr lvl="1"/>
            <a:r>
              <a:rPr lang="en-US" dirty="0" smtClean="0"/>
              <a:t>e</a:t>
            </a:r>
            <a:r>
              <a:rPr lang="en-US" baseline="30000" dirty="0"/>
              <a:t>+</a:t>
            </a:r>
            <a:r>
              <a:rPr lang="en-US" dirty="0"/>
              <a:t> + e</a:t>
            </a:r>
            <a:r>
              <a:rPr lang="en-US" baseline="30000" dirty="0"/>
              <a:t>−</a:t>
            </a:r>
            <a:r>
              <a:rPr lang="en-US" dirty="0"/>
              <a:t> → τ</a:t>
            </a:r>
            <a:r>
              <a:rPr lang="en-US" baseline="30000" dirty="0"/>
              <a:t>+</a:t>
            </a:r>
            <a:r>
              <a:rPr lang="en-US" dirty="0"/>
              <a:t> + τ</a:t>
            </a:r>
            <a:r>
              <a:rPr lang="en-US" baseline="30000" dirty="0"/>
              <a:t>−</a:t>
            </a:r>
            <a:r>
              <a:rPr lang="en-US" dirty="0"/>
              <a:t> → e</a:t>
            </a:r>
            <a:r>
              <a:rPr lang="en-US" baseline="30000" dirty="0"/>
              <a:t>±</a:t>
            </a:r>
            <a:r>
              <a:rPr lang="en-US" dirty="0"/>
              <a:t> + μ</a:t>
            </a:r>
            <a:r>
              <a:rPr lang="en-US" baseline="30000" dirty="0"/>
              <a:t>∓</a:t>
            </a:r>
            <a:r>
              <a:rPr lang="en-US" dirty="0"/>
              <a:t> + 4ν </a:t>
            </a:r>
          </a:p>
          <a:p>
            <a:endParaRPr lang="en-US" sz="1600" dirty="0"/>
          </a:p>
        </p:txBody>
      </p:sp>
      <p:pic>
        <p:nvPicPr>
          <p:cNvPr id="552975" name="Picture 15" descr="1000px-Feynman_diagram_of_decay_of_tau_lepton"/>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156325" y="5664200"/>
            <a:ext cx="2305050" cy="1193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463371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42" name="Text Box 2"/>
          <p:cNvSpPr txBox="1">
            <a:spLocks noChangeArrowheads="1"/>
          </p:cNvSpPr>
          <p:nvPr/>
        </p:nvSpPr>
        <p:spPr bwMode="auto">
          <a:xfrm>
            <a:off x="2268538" y="2708275"/>
            <a:ext cx="350837"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00000"/>
              </a:lnSpc>
              <a:buClrTx/>
              <a:buSzTx/>
              <a:buFontTx/>
              <a:buNone/>
            </a:pPr>
            <a:r>
              <a:rPr lang="fr-FR" altLang="bg-BG">
                <a:solidFill>
                  <a:srgbClr val="FF0000"/>
                </a:solidFill>
                <a:latin typeface="Comic Sans MS" pitchFamily="66" charset="0"/>
              </a:rPr>
              <a:t>e</a:t>
            </a:r>
            <a:endParaRPr lang="fr-FR" altLang="bg-BG" sz="1600">
              <a:solidFill>
                <a:srgbClr val="FF0000"/>
              </a:solidFill>
              <a:latin typeface="Comic Sans MS" pitchFamily="66" charset="0"/>
            </a:endParaRPr>
          </a:p>
        </p:txBody>
      </p:sp>
      <p:sp>
        <p:nvSpPr>
          <p:cNvPr id="368643" name="Text Box 3"/>
          <p:cNvSpPr txBox="1">
            <a:spLocks noChangeArrowheads="1"/>
          </p:cNvSpPr>
          <p:nvPr/>
        </p:nvSpPr>
        <p:spPr bwMode="auto">
          <a:xfrm>
            <a:off x="2195513" y="1773238"/>
            <a:ext cx="433387"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00000"/>
              </a:lnSpc>
              <a:buClrTx/>
              <a:buSzTx/>
              <a:buFontTx/>
              <a:buNone/>
            </a:pPr>
            <a:r>
              <a:rPr lang="fr-FR" altLang="bg-BG" b="1">
                <a:solidFill>
                  <a:srgbClr val="FF0000"/>
                </a:solidFill>
                <a:latin typeface="Symbol" pitchFamily="18" charset="2"/>
              </a:rPr>
              <a:t>n</a:t>
            </a:r>
            <a:r>
              <a:rPr lang="fr-FR" altLang="bg-BG" b="1" baseline="-25000">
                <a:solidFill>
                  <a:srgbClr val="FF0000"/>
                </a:solidFill>
              </a:rPr>
              <a:t>e</a:t>
            </a:r>
            <a:endParaRPr lang="fr-FR" altLang="bg-BG" sz="1600" b="1">
              <a:solidFill>
                <a:srgbClr val="FF0000"/>
              </a:solidFill>
              <a:latin typeface="Symbol" pitchFamily="18" charset="2"/>
            </a:endParaRPr>
          </a:p>
        </p:txBody>
      </p:sp>
      <p:sp>
        <p:nvSpPr>
          <p:cNvPr id="368644" name="Text Box 4"/>
          <p:cNvSpPr txBox="1">
            <a:spLocks noChangeArrowheads="1"/>
          </p:cNvSpPr>
          <p:nvPr/>
        </p:nvSpPr>
        <p:spPr bwMode="auto">
          <a:xfrm>
            <a:off x="1908175" y="5013325"/>
            <a:ext cx="1425575"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00000"/>
              </a:lnSpc>
              <a:buClrTx/>
              <a:buSzTx/>
              <a:buFontTx/>
              <a:buNone/>
            </a:pPr>
            <a:r>
              <a:rPr lang="fr-FR" altLang="bg-BG" b="1">
                <a:solidFill>
                  <a:srgbClr val="009999"/>
                </a:solidFill>
                <a:latin typeface="Comic Sans MS" pitchFamily="66" charset="0"/>
              </a:rPr>
              <a:t>down (d)</a:t>
            </a:r>
            <a:endParaRPr lang="fr-FR" altLang="bg-BG" sz="1600" b="1">
              <a:latin typeface="Comic Sans MS" pitchFamily="66" charset="0"/>
            </a:endParaRPr>
          </a:p>
        </p:txBody>
      </p:sp>
      <p:sp>
        <p:nvSpPr>
          <p:cNvPr id="368645" name="Text Box 5"/>
          <p:cNvSpPr txBox="1">
            <a:spLocks noChangeArrowheads="1"/>
          </p:cNvSpPr>
          <p:nvPr/>
        </p:nvSpPr>
        <p:spPr bwMode="auto">
          <a:xfrm>
            <a:off x="1919288" y="3848100"/>
            <a:ext cx="1019175"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00000"/>
              </a:lnSpc>
              <a:buClrTx/>
              <a:buSzTx/>
              <a:buFontTx/>
              <a:buNone/>
            </a:pPr>
            <a:r>
              <a:rPr lang="fr-FR" altLang="bg-BG" b="1">
                <a:solidFill>
                  <a:srgbClr val="0066FF"/>
                </a:solidFill>
                <a:latin typeface="Comic Sans MS" pitchFamily="66" charset="0"/>
              </a:rPr>
              <a:t>up (u)</a:t>
            </a:r>
            <a:endParaRPr lang="fr-FR" altLang="bg-BG" sz="1600" b="1">
              <a:latin typeface="Comic Sans MS" pitchFamily="66" charset="0"/>
            </a:endParaRPr>
          </a:p>
        </p:txBody>
      </p:sp>
      <p:sp>
        <p:nvSpPr>
          <p:cNvPr id="368646" name="Text Box 6"/>
          <p:cNvSpPr txBox="1">
            <a:spLocks noChangeArrowheads="1"/>
          </p:cNvSpPr>
          <p:nvPr/>
        </p:nvSpPr>
        <p:spPr bwMode="auto">
          <a:xfrm>
            <a:off x="1851025" y="6129338"/>
            <a:ext cx="192405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00000"/>
              </a:lnSpc>
              <a:buClrTx/>
              <a:buSzTx/>
              <a:buFontTx/>
              <a:buNone/>
            </a:pPr>
            <a:r>
              <a:rPr lang="fr-FR" altLang="bg-BG" b="1" dirty="0" smtClean="0">
                <a:latin typeface="Comic Sans MS" pitchFamily="66" charset="0"/>
              </a:rPr>
              <a:t>First </a:t>
            </a:r>
            <a:r>
              <a:rPr lang="fr-FR" altLang="bg-BG" b="1" dirty="0" err="1" smtClean="0">
                <a:latin typeface="Comic Sans MS" pitchFamily="66" charset="0"/>
              </a:rPr>
              <a:t>family</a:t>
            </a:r>
            <a:endParaRPr lang="fr-FR" altLang="bg-BG" b="1" dirty="0">
              <a:latin typeface="Comic Sans MS" pitchFamily="66" charset="0"/>
            </a:endParaRPr>
          </a:p>
        </p:txBody>
      </p:sp>
      <p:sp>
        <p:nvSpPr>
          <p:cNvPr id="368647" name="Text Box 7"/>
          <p:cNvSpPr txBox="1">
            <a:spLocks noChangeArrowheads="1"/>
          </p:cNvSpPr>
          <p:nvPr/>
        </p:nvSpPr>
        <p:spPr bwMode="auto">
          <a:xfrm>
            <a:off x="1716088" y="3233738"/>
            <a:ext cx="1841500" cy="336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00000"/>
              </a:lnSpc>
              <a:buClrTx/>
              <a:buSzTx/>
              <a:buFontTx/>
              <a:buNone/>
            </a:pPr>
            <a:r>
              <a:rPr lang="fr-FR" altLang="bg-BG" sz="1600" b="1">
                <a:latin typeface="Comic Sans MS" pitchFamily="66" charset="0"/>
              </a:rPr>
              <a:t>mc</a:t>
            </a:r>
            <a:r>
              <a:rPr lang="fr-FR" altLang="bg-BG" sz="1600" b="1" baseline="30000">
                <a:latin typeface="Comic Sans MS" pitchFamily="66" charset="0"/>
              </a:rPr>
              <a:t>2</a:t>
            </a:r>
            <a:r>
              <a:rPr lang="fr-FR" altLang="bg-BG" sz="1600" b="1">
                <a:latin typeface="Comic Sans MS" pitchFamily="66" charset="0"/>
              </a:rPr>
              <a:t>=0.0005 GeV</a:t>
            </a:r>
          </a:p>
        </p:txBody>
      </p:sp>
      <p:sp>
        <p:nvSpPr>
          <p:cNvPr id="368648" name="Text Box 8"/>
          <p:cNvSpPr txBox="1">
            <a:spLocks noChangeArrowheads="1"/>
          </p:cNvSpPr>
          <p:nvPr/>
        </p:nvSpPr>
        <p:spPr bwMode="auto">
          <a:xfrm>
            <a:off x="1692275" y="2276475"/>
            <a:ext cx="1296988" cy="336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00000"/>
              </a:lnSpc>
              <a:buClrTx/>
              <a:buSzTx/>
              <a:buFontTx/>
              <a:buNone/>
            </a:pPr>
            <a:r>
              <a:rPr lang="fr-FR" altLang="bg-BG" sz="1600" b="1">
                <a:latin typeface="Comic Sans MS" pitchFamily="66" charset="0"/>
              </a:rPr>
              <a:t>mc</a:t>
            </a:r>
            <a:r>
              <a:rPr lang="fr-FR" altLang="bg-BG" sz="1600" b="1" baseline="30000">
                <a:latin typeface="Comic Sans MS" pitchFamily="66" charset="0"/>
              </a:rPr>
              <a:t>2</a:t>
            </a:r>
            <a:r>
              <a:rPr lang="fr-FR" altLang="bg-BG" sz="1600" b="1">
                <a:latin typeface="Comic Sans MS" pitchFamily="66" charset="0"/>
              </a:rPr>
              <a:t>  &lt;1 eV</a:t>
            </a:r>
          </a:p>
        </p:txBody>
      </p:sp>
      <p:sp>
        <p:nvSpPr>
          <p:cNvPr id="368649" name="Text Box 9"/>
          <p:cNvSpPr txBox="1">
            <a:spLocks noChangeArrowheads="1"/>
          </p:cNvSpPr>
          <p:nvPr/>
        </p:nvSpPr>
        <p:spPr bwMode="auto">
          <a:xfrm>
            <a:off x="1763713" y="5589588"/>
            <a:ext cx="1717675" cy="336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00000"/>
              </a:lnSpc>
              <a:buClrTx/>
              <a:buSzTx/>
              <a:buFontTx/>
              <a:buNone/>
            </a:pPr>
            <a:r>
              <a:rPr lang="fr-FR" altLang="bg-BG" sz="1600" b="1">
                <a:latin typeface="Comic Sans MS" pitchFamily="66" charset="0"/>
              </a:rPr>
              <a:t>mc</a:t>
            </a:r>
            <a:r>
              <a:rPr lang="fr-FR" altLang="bg-BG" sz="1600" b="1" baseline="30000">
                <a:latin typeface="Comic Sans MS" pitchFamily="66" charset="0"/>
              </a:rPr>
              <a:t>2</a:t>
            </a:r>
            <a:r>
              <a:rPr lang="fr-FR" altLang="bg-BG" sz="1600" b="1">
                <a:latin typeface="Comic Sans MS" pitchFamily="66" charset="0"/>
              </a:rPr>
              <a:t>=0.005 GeV</a:t>
            </a:r>
          </a:p>
        </p:txBody>
      </p:sp>
      <p:sp>
        <p:nvSpPr>
          <p:cNvPr id="368650" name="Text Box 10"/>
          <p:cNvSpPr txBox="1">
            <a:spLocks noChangeArrowheads="1"/>
          </p:cNvSpPr>
          <p:nvPr/>
        </p:nvSpPr>
        <p:spPr bwMode="auto">
          <a:xfrm>
            <a:off x="1425575" y="4437063"/>
            <a:ext cx="1717675" cy="336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nSpc>
                <a:spcPct val="100000"/>
              </a:lnSpc>
              <a:buClrTx/>
              <a:buSzTx/>
              <a:buFontTx/>
              <a:buNone/>
            </a:pPr>
            <a:r>
              <a:rPr lang="fr-FR" altLang="bg-BG" sz="1600" b="1">
                <a:latin typeface="Comic Sans MS" pitchFamily="66" charset="0"/>
              </a:rPr>
              <a:t>mc</a:t>
            </a:r>
            <a:r>
              <a:rPr lang="fr-FR" altLang="bg-BG" sz="1600" b="1" baseline="30000">
                <a:latin typeface="Comic Sans MS" pitchFamily="66" charset="0"/>
              </a:rPr>
              <a:t>2</a:t>
            </a:r>
            <a:r>
              <a:rPr lang="fr-FR" altLang="bg-BG" sz="1600" b="1">
                <a:latin typeface="Comic Sans MS" pitchFamily="66" charset="0"/>
              </a:rPr>
              <a:t>=0.002 GeV</a:t>
            </a:r>
          </a:p>
        </p:txBody>
      </p:sp>
      <p:sp>
        <p:nvSpPr>
          <p:cNvPr id="368651" name="Text Box 11"/>
          <p:cNvSpPr txBox="1">
            <a:spLocks noChangeArrowheads="1"/>
          </p:cNvSpPr>
          <p:nvPr/>
        </p:nvSpPr>
        <p:spPr bwMode="auto">
          <a:xfrm>
            <a:off x="3995738" y="2205038"/>
            <a:ext cx="1127125" cy="336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00000"/>
              </a:lnSpc>
              <a:buClrTx/>
              <a:buSzTx/>
              <a:buFontTx/>
              <a:buNone/>
            </a:pPr>
            <a:r>
              <a:rPr lang="fr-FR" altLang="bg-BG" sz="1600" b="1">
                <a:latin typeface="Comic Sans MS" pitchFamily="66" charset="0"/>
              </a:rPr>
              <a:t>    &lt;1 eV</a:t>
            </a:r>
          </a:p>
        </p:txBody>
      </p:sp>
      <p:sp>
        <p:nvSpPr>
          <p:cNvPr id="368652" name="Text Box 12"/>
          <p:cNvSpPr txBox="1">
            <a:spLocks noChangeArrowheads="1"/>
          </p:cNvSpPr>
          <p:nvPr/>
        </p:nvSpPr>
        <p:spPr bwMode="auto">
          <a:xfrm>
            <a:off x="4311650" y="2697163"/>
            <a:ext cx="360363"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00000"/>
              </a:lnSpc>
              <a:buClrTx/>
              <a:buSzTx/>
              <a:buFontTx/>
              <a:buNone/>
            </a:pPr>
            <a:r>
              <a:rPr lang="fr-FR" altLang="bg-BG" b="1">
                <a:solidFill>
                  <a:srgbClr val="FF0000"/>
                </a:solidFill>
                <a:latin typeface="Symbol" pitchFamily="18" charset="2"/>
              </a:rPr>
              <a:t>m</a:t>
            </a:r>
            <a:endParaRPr lang="fr-FR" altLang="bg-BG" sz="1600" b="1">
              <a:solidFill>
                <a:srgbClr val="FF0000"/>
              </a:solidFill>
              <a:latin typeface="Comic Sans MS" pitchFamily="66" charset="0"/>
            </a:endParaRPr>
          </a:p>
        </p:txBody>
      </p:sp>
      <p:sp>
        <p:nvSpPr>
          <p:cNvPr id="368653" name="Text Box 13"/>
          <p:cNvSpPr txBox="1">
            <a:spLocks noChangeArrowheads="1"/>
          </p:cNvSpPr>
          <p:nvPr/>
        </p:nvSpPr>
        <p:spPr bwMode="auto">
          <a:xfrm>
            <a:off x="4284663" y="1773238"/>
            <a:ext cx="460375"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00000"/>
              </a:lnSpc>
              <a:buClrTx/>
              <a:buSzTx/>
              <a:buFontTx/>
              <a:buNone/>
            </a:pPr>
            <a:r>
              <a:rPr lang="fr-FR" altLang="bg-BG" b="1">
                <a:solidFill>
                  <a:srgbClr val="FF0000"/>
                </a:solidFill>
                <a:latin typeface="Symbol" pitchFamily="18" charset="2"/>
              </a:rPr>
              <a:t>n</a:t>
            </a:r>
            <a:r>
              <a:rPr lang="fr-FR" altLang="bg-BG" b="1" baseline="-25000">
                <a:solidFill>
                  <a:srgbClr val="FF0000"/>
                </a:solidFill>
                <a:latin typeface="Symbol" pitchFamily="18" charset="2"/>
              </a:rPr>
              <a:t>m</a:t>
            </a:r>
            <a:endParaRPr lang="fr-FR" altLang="bg-BG" sz="1600" b="1">
              <a:solidFill>
                <a:srgbClr val="FF0000"/>
              </a:solidFill>
              <a:latin typeface="Symbol" pitchFamily="18" charset="2"/>
            </a:endParaRPr>
          </a:p>
        </p:txBody>
      </p:sp>
      <p:sp>
        <p:nvSpPr>
          <p:cNvPr id="368654" name="Text Box 14"/>
          <p:cNvSpPr txBox="1">
            <a:spLocks noChangeArrowheads="1"/>
          </p:cNvSpPr>
          <p:nvPr/>
        </p:nvSpPr>
        <p:spPr bwMode="auto">
          <a:xfrm>
            <a:off x="3995738" y="4941888"/>
            <a:ext cx="178435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00000"/>
              </a:lnSpc>
              <a:buClrTx/>
              <a:buSzTx/>
              <a:buFontTx/>
              <a:buNone/>
            </a:pPr>
            <a:r>
              <a:rPr lang="fr-FR" altLang="bg-BG" b="1">
                <a:solidFill>
                  <a:srgbClr val="009999"/>
                </a:solidFill>
                <a:latin typeface="Comic Sans MS" pitchFamily="66" charset="0"/>
              </a:rPr>
              <a:t>strange (s)</a:t>
            </a:r>
            <a:endParaRPr lang="fr-FR" altLang="bg-BG" sz="1600" b="1">
              <a:latin typeface="Comic Sans MS" pitchFamily="66" charset="0"/>
            </a:endParaRPr>
          </a:p>
        </p:txBody>
      </p:sp>
      <p:sp>
        <p:nvSpPr>
          <p:cNvPr id="368655" name="Text Box 15"/>
          <p:cNvSpPr txBox="1">
            <a:spLocks noChangeArrowheads="1"/>
          </p:cNvSpPr>
          <p:nvPr/>
        </p:nvSpPr>
        <p:spPr bwMode="auto">
          <a:xfrm>
            <a:off x="3924300" y="3860800"/>
            <a:ext cx="158115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00000"/>
              </a:lnSpc>
              <a:buClrTx/>
              <a:buSzTx/>
              <a:buFontTx/>
              <a:buNone/>
            </a:pPr>
            <a:r>
              <a:rPr lang="fr-FR" altLang="bg-BG" b="1">
                <a:solidFill>
                  <a:srgbClr val="0066FF"/>
                </a:solidFill>
                <a:latin typeface="Comic Sans MS" pitchFamily="66" charset="0"/>
              </a:rPr>
              <a:t>charm (c)</a:t>
            </a:r>
            <a:endParaRPr lang="fr-FR" altLang="bg-BG" sz="1600" b="1">
              <a:latin typeface="Comic Sans MS" pitchFamily="66" charset="0"/>
            </a:endParaRPr>
          </a:p>
        </p:txBody>
      </p:sp>
      <p:sp>
        <p:nvSpPr>
          <p:cNvPr id="368656" name="Text Box 16"/>
          <p:cNvSpPr txBox="1">
            <a:spLocks noChangeArrowheads="1"/>
          </p:cNvSpPr>
          <p:nvPr/>
        </p:nvSpPr>
        <p:spPr bwMode="auto">
          <a:xfrm>
            <a:off x="3957638" y="6129338"/>
            <a:ext cx="225425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00000"/>
              </a:lnSpc>
              <a:buClrTx/>
              <a:buSzTx/>
              <a:buFontTx/>
              <a:buNone/>
            </a:pPr>
            <a:r>
              <a:rPr lang="fr-FR" altLang="bg-BG" b="1" dirty="0">
                <a:latin typeface="Comic Sans MS" pitchFamily="66" charset="0"/>
              </a:rPr>
              <a:t>Second </a:t>
            </a:r>
            <a:r>
              <a:rPr lang="fr-FR" altLang="bg-BG" b="1" dirty="0" err="1">
                <a:latin typeface="Comic Sans MS" pitchFamily="66" charset="0"/>
              </a:rPr>
              <a:t>family</a:t>
            </a:r>
            <a:endParaRPr lang="fr-FR" altLang="bg-BG" b="1" dirty="0">
              <a:latin typeface="Comic Sans MS" pitchFamily="66" charset="0"/>
            </a:endParaRPr>
          </a:p>
        </p:txBody>
      </p:sp>
      <p:sp>
        <p:nvSpPr>
          <p:cNvPr id="368657" name="Text Box 17"/>
          <p:cNvSpPr txBox="1">
            <a:spLocks noChangeArrowheads="1"/>
          </p:cNvSpPr>
          <p:nvPr/>
        </p:nvSpPr>
        <p:spPr bwMode="auto">
          <a:xfrm>
            <a:off x="4133850" y="3265488"/>
            <a:ext cx="1512888" cy="336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00000"/>
              </a:lnSpc>
              <a:buClrTx/>
              <a:buSzTx/>
              <a:buFontTx/>
              <a:buNone/>
            </a:pPr>
            <a:r>
              <a:rPr lang="fr-FR" altLang="bg-BG" sz="1600" b="1">
                <a:latin typeface="Comic Sans MS" pitchFamily="66" charset="0"/>
              </a:rPr>
              <a:t>   0.106 GeV</a:t>
            </a:r>
          </a:p>
        </p:txBody>
      </p:sp>
      <p:sp>
        <p:nvSpPr>
          <p:cNvPr id="368658" name="Text Box 18"/>
          <p:cNvSpPr txBox="1">
            <a:spLocks noChangeArrowheads="1"/>
          </p:cNvSpPr>
          <p:nvPr/>
        </p:nvSpPr>
        <p:spPr bwMode="auto">
          <a:xfrm>
            <a:off x="4427538" y="5516563"/>
            <a:ext cx="998537" cy="336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00000"/>
              </a:lnSpc>
              <a:buClrTx/>
              <a:buSzTx/>
              <a:buFontTx/>
              <a:buNone/>
            </a:pPr>
            <a:r>
              <a:rPr lang="fr-FR" altLang="bg-BG" sz="1600" b="1">
                <a:latin typeface="Comic Sans MS" pitchFamily="66" charset="0"/>
              </a:rPr>
              <a:t>0.1 GeV</a:t>
            </a:r>
          </a:p>
        </p:txBody>
      </p:sp>
      <p:sp>
        <p:nvSpPr>
          <p:cNvPr id="368659" name="Text Box 19"/>
          <p:cNvSpPr txBox="1">
            <a:spLocks noChangeArrowheads="1"/>
          </p:cNvSpPr>
          <p:nvPr/>
        </p:nvSpPr>
        <p:spPr bwMode="auto">
          <a:xfrm>
            <a:off x="3924300" y="4508500"/>
            <a:ext cx="1389063" cy="336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00000"/>
              </a:lnSpc>
              <a:buClrTx/>
              <a:buSzTx/>
              <a:buFontTx/>
              <a:buNone/>
            </a:pPr>
            <a:r>
              <a:rPr lang="fr-FR" altLang="bg-BG" sz="1600" b="1">
                <a:latin typeface="Comic Sans MS" pitchFamily="66" charset="0"/>
              </a:rPr>
              <a:t>   1.27 GeV</a:t>
            </a:r>
          </a:p>
        </p:txBody>
      </p:sp>
      <p:sp>
        <p:nvSpPr>
          <p:cNvPr id="368660" name="Text Box 20"/>
          <p:cNvSpPr txBox="1">
            <a:spLocks noChangeArrowheads="1"/>
          </p:cNvSpPr>
          <p:nvPr/>
        </p:nvSpPr>
        <p:spPr bwMode="auto">
          <a:xfrm>
            <a:off x="6789738" y="2709863"/>
            <a:ext cx="3175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00000"/>
              </a:lnSpc>
              <a:buClrTx/>
              <a:buSzTx/>
              <a:buFontTx/>
              <a:buNone/>
            </a:pPr>
            <a:r>
              <a:rPr lang="fr-FR" altLang="bg-BG" b="1">
                <a:solidFill>
                  <a:srgbClr val="FF0000"/>
                </a:solidFill>
                <a:latin typeface="Symbol" pitchFamily="18" charset="2"/>
              </a:rPr>
              <a:t>t</a:t>
            </a:r>
            <a:endParaRPr lang="fr-FR" altLang="bg-BG" sz="1600" b="1">
              <a:solidFill>
                <a:srgbClr val="FF0000"/>
              </a:solidFill>
              <a:latin typeface="Comic Sans MS" pitchFamily="66" charset="0"/>
            </a:endParaRPr>
          </a:p>
        </p:txBody>
      </p:sp>
      <p:sp>
        <p:nvSpPr>
          <p:cNvPr id="368661" name="Text Box 21"/>
          <p:cNvSpPr txBox="1">
            <a:spLocks noChangeArrowheads="1"/>
          </p:cNvSpPr>
          <p:nvPr/>
        </p:nvSpPr>
        <p:spPr bwMode="auto">
          <a:xfrm>
            <a:off x="6659563" y="1773238"/>
            <a:ext cx="43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00000"/>
              </a:lnSpc>
              <a:buClrTx/>
              <a:buSzTx/>
              <a:buFontTx/>
              <a:buNone/>
            </a:pPr>
            <a:r>
              <a:rPr lang="fr-FR" altLang="bg-BG" b="1">
                <a:solidFill>
                  <a:srgbClr val="FF0000"/>
                </a:solidFill>
                <a:latin typeface="Symbol" pitchFamily="18" charset="2"/>
              </a:rPr>
              <a:t>n</a:t>
            </a:r>
            <a:r>
              <a:rPr lang="fr-FR" altLang="bg-BG" b="1" baseline="-25000">
                <a:solidFill>
                  <a:srgbClr val="FF0000"/>
                </a:solidFill>
                <a:latin typeface="Symbol" pitchFamily="18" charset="2"/>
              </a:rPr>
              <a:t>t</a:t>
            </a:r>
            <a:endParaRPr lang="fr-FR" altLang="bg-BG" sz="1600" b="1">
              <a:solidFill>
                <a:srgbClr val="FF0000"/>
              </a:solidFill>
              <a:latin typeface="Symbol" pitchFamily="18" charset="2"/>
            </a:endParaRPr>
          </a:p>
        </p:txBody>
      </p:sp>
      <p:sp>
        <p:nvSpPr>
          <p:cNvPr id="368662" name="Text Box 22"/>
          <p:cNvSpPr txBox="1">
            <a:spLocks noChangeArrowheads="1"/>
          </p:cNvSpPr>
          <p:nvPr/>
        </p:nvSpPr>
        <p:spPr bwMode="auto">
          <a:xfrm>
            <a:off x="6443663" y="4868863"/>
            <a:ext cx="1709737"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00000"/>
              </a:lnSpc>
              <a:buClrTx/>
              <a:buSzTx/>
              <a:buFontTx/>
              <a:buNone/>
            </a:pPr>
            <a:r>
              <a:rPr lang="fr-FR" altLang="bg-BG" b="1">
                <a:solidFill>
                  <a:srgbClr val="009999"/>
                </a:solidFill>
                <a:latin typeface="Comic Sans MS" pitchFamily="66" charset="0"/>
              </a:rPr>
              <a:t>beauty (b)</a:t>
            </a:r>
            <a:endParaRPr lang="fr-FR" altLang="bg-BG" sz="1600" b="1">
              <a:latin typeface="Comic Sans MS" pitchFamily="66" charset="0"/>
            </a:endParaRPr>
          </a:p>
        </p:txBody>
      </p:sp>
      <p:sp>
        <p:nvSpPr>
          <p:cNvPr id="368663" name="Text Box 23"/>
          <p:cNvSpPr txBox="1">
            <a:spLocks noChangeArrowheads="1"/>
          </p:cNvSpPr>
          <p:nvPr/>
        </p:nvSpPr>
        <p:spPr bwMode="auto">
          <a:xfrm>
            <a:off x="6567488" y="3860800"/>
            <a:ext cx="1147762"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00000"/>
              </a:lnSpc>
              <a:buClrTx/>
              <a:buSzTx/>
              <a:buFontTx/>
              <a:buNone/>
            </a:pPr>
            <a:r>
              <a:rPr lang="fr-FR" altLang="bg-BG" b="1">
                <a:solidFill>
                  <a:srgbClr val="0066FF"/>
                </a:solidFill>
                <a:latin typeface="Comic Sans MS" pitchFamily="66" charset="0"/>
              </a:rPr>
              <a:t>top (t)</a:t>
            </a:r>
            <a:endParaRPr lang="fr-FR" altLang="bg-BG" sz="1600" b="1">
              <a:latin typeface="Comic Sans MS" pitchFamily="66" charset="0"/>
            </a:endParaRPr>
          </a:p>
        </p:txBody>
      </p:sp>
      <p:sp>
        <p:nvSpPr>
          <p:cNvPr id="368664" name="Text Box 24"/>
          <p:cNvSpPr txBox="1">
            <a:spLocks noChangeArrowheads="1"/>
          </p:cNvSpPr>
          <p:nvPr/>
        </p:nvSpPr>
        <p:spPr bwMode="auto">
          <a:xfrm>
            <a:off x="6435725" y="6129338"/>
            <a:ext cx="2016125"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00000"/>
              </a:lnSpc>
              <a:buClrTx/>
              <a:buSzTx/>
              <a:buFontTx/>
              <a:buNone/>
            </a:pPr>
            <a:r>
              <a:rPr lang="fr-FR" altLang="bg-BG" b="1">
                <a:latin typeface="Comic Sans MS" pitchFamily="66" charset="0"/>
              </a:rPr>
              <a:t>Third family</a:t>
            </a:r>
          </a:p>
        </p:txBody>
      </p:sp>
      <p:sp>
        <p:nvSpPr>
          <p:cNvPr id="368665" name="Text Box 25"/>
          <p:cNvSpPr txBox="1">
            <a:spLocks noChangeArrowheads="1"/>
          </p:cNvSpPr>
          <p:nvPr/>
        </p:nvSpPr>
        <p:spPr bwMode="auto">
          <a:xfrm>
            <a:off x="6978650" y="3265488"/>
            <a:ext cx="1300163" cy="336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00000"/>
              </a:lnSpc>
              <a:buClrTx/>
              <a:buSzTx/>
              <a:buFontTx/>
              <a:buNone/>
            </a:pPr>
            <a:r>
              <a:rPr lang="fr-FR" altLang="bg-BG" sz="1600" b="1">
                <a:latin typeface="Comic Sans MS" pitchFamily="66" charset="0"/>
              </a:rPr>
              <a:t>  1,78 GeV</a:t>
            </a:r>
          </a:p>
        </p:txBody>
      </p:sp>
      <p:sp>
        <p:nvSpPr>
          <p:cNvPr id="368666" name="Text Box 26"/>
          <p:cNvSpPr txBox="1">
            <a:spLocks noChangeArrowheads="1"/>
          </p:cNvSpPr>
          <p:nvPr/>
        </p:nvSpPr>
        <p:spPr bwMode="auto">
          <a:xfrm>
            <a:off x="6516688" y="2205038"/>
            <a:ext cx="771525" cy="336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00000"/>
              </a:lnSpc>
              <a:buClrTx/>
              <a:buSzTx/>
              <a:buFontTx/>
              <a:buNone/>
            </a:pPr>
            <a:r>
              <a:rPr lang="fr-FR" altLang="bg-BG" sz="1600" b="1">
                <a:latin typeface="Comic Sans MS" pitchFamily="66" charset="0"/>
              </a:rPr>
              <a:t>&lt;1 eV</a:t>
            </a:r>
          </a:p>
        </p:txBody>
      </p:sp>
      <p:sp>
        <p:nvSpPr>
          <p:cNvPr id="368667" name="Text Box 27"/>
          <p:cNvSpPr txBox="1">
            <a:spLocks noChangeArrowheads="1"/>
          </p:cNvSpPr>
          <p:nvPr/>
        </p:nvSpPr>
        <p:spPr bwMode="auto">
          <a:xfrm>
            <a:off x="6877050" y="5445125"/>
            <a:ext cx="998538" cy="336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00000"/>
              </a:lnSpc>
              <a:buClrTx/>
              <a:buSzTx/>
              <a:buFontTx/>
              <a:buNone/>
            </a:pPr>
            <a:r>
              <a:rPr lang="fr-FR" altLang="bg-BG" sz="1600" b="1">
                <a:latin typeface="Comic Sans MS" pitchFamily="66" charset="0"/>
              </a:rPr>
              <a:t>4.2 GeV</a:t>
            </a:r>
          </a:p>
        </p:txBody>
      </p:sp>
      <p:sp>
        <p:nvSpPr>
          <p:cNvPr id="368668" name="Text Box 28"/>
          <p:cNvSpPr txBox="1">
            <a:spLocks noChangeArrowheads="1"/>
          </p:cNvSpPr>
          <p:nvPr/>
        </p:nvSpPr>
        <p:spPr bwMode="auto">
          <a:xfrm>
            <a:off x="6084888" y="4508500"/>
            <a:ext cx="2522537" cy="336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00000"/>
              </a:lnSpc>
              <a:buClrTx/>
              <a:buSzTx/>
              <a:buFontTx/>
              <a:buNone/>
            </a:pPr>
            <a:r>
              <a:rPr lang="fr-FR" altLang="bg-BG" sz="1600" b="1">
                <a:solidFill>
                  <a:srgbClr val="FF0000"/>
                </a:solidFill>
                <a:latin typeface="Comic Sans MS" pitchFamily="66" charset="0"/>
              </a:rPr>
              <a:t>172.0 ± 0.9 ± 1.3 GeV</a:t>
            </a:r>
          </a:p>
        </p:txBody>
      </p:sp>
      <p:sp>
        <p:nvSpPr>
          <p:cNvPr id="368669" name="Text Box 29"/>
          <p:cNvSpPr txBox="1">
            <a:spLocks noChangeArrowheads="1"/>
          </p:cNvSpPr>
          <p:nvPr/>
        </p:nvSpPr>
        <p:spPr bwMode="auto">
          <a:xfrm>
            <a:off x="1258888" y="115888"/>
            <a:ext cx="6697662" cy="830997"/>
          </a:xfrm>
          <a:prstGeom prst="rect">
            <a:avLst/>
          </a:prstGeom>
          <a:solidFill>
            <a:srgbClr val="FF9900"/>
          </a:solidFill>
          <a:ln>
            <a:noFill/>
          </a:ln>
          <a:effectLst/>
          <a:extLst>
            <a:ext uri="{91240B29-F687-4F45-9708-019B960494DF}">
              <a14:hiddenLine xmlns:a14="http://schemas.microsoft.com/office/drawing/2010/main" w="44450">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lnSpc>
                <a:spcPct val="100000"/>
              </a:lnSpc>
              <a:buClrTx/>
              <a:buSzTx/>
              <a:buFontTx/>
              <a:buNone/>
            </a:pPr>
            <a:r>
              <a:rPr lang="bg-BG" altLang="bg-BG" dirty="0">
                <a:solidFill>
                  <a:srgbClr val="7030A0"/>
                </a:solidFill>
                <a:latin typeface="Arial Unicode MS" pitchFamily="34" charset="-128"/>
                <a:ea typeface="Arial Unicode MS" pitchFamily="34" charset="-128"/>
                <a:cs typeface="Arial Unicode MS" pitchFamily="34" charset="-128"/>
              </a:rPr>
              <a:t>Стандартен модел</a:t>
            </a:r>
            <a:r>
              <a:rPr lang="en-US" altLang="bg-BG" dirty="0">
                <a:solidFill>
                  <a:srgbClr val="7030A0"/>
                </a:solidFill>
                <a:latin typeface="Arial Unicode MS" pitchFamily="34" charset="-128"/>
                <a:ea typeface="Arial Unicode MS" pitchFamily="34" charset="-128"/>
                <a:cs typeface="Arial Unicode MS" pitchFamily="34" charset="-128"/>
              </a:rPr>
              <a:t> </a:t>
            </a:r>
            <a:r>
              <a:rPr lang="bg-BG" altLang="bg-BG" dirty="0">
                <a:solidFill>
                  <a:srgbClr val="7030A0"/>
                </a:solidFill>
                <a:latin typeface="Arial Unicode MS" pitchFamily="34" charset="-128"/>
                <a:ea typeface="Arial Unicode MS" pitchFamily="34" charset="-128"/>
                <a:cs typeface="Arial Unicode MS" pitchFamily="34" charset="-128"/>
              </a:rPr>
              <a:t>на фундаменталните полета и взаимодействия</a:t>
            </a:r>
            <a:endParaRPr lang="fr-CH" altLang="bg-BG" dirty="0">
              <a:solidFill>
                <a:srgbClr val="7030A0"/>
              </a:solidFill>
              <a:latin typeface="Arial Unicode MS" pitchFamily="34" charset="-128"/>
              <a:ea typeface="Arial Unicode MS" pitchFamily="34" charset="-128"/>
              <a:cs typeface="Arial Unicode MS" pitchFamily="34" charset="-128"/>
            </a:endParaRPr>
          </a:p>
        </p:txBody>
      </p:sp>
      <p:sp>
        <p:nvSpPr>
          <p:cNvPr id="368670" name="Text Box 30"/>
          <p:cNvSpPr txBox="1">
            <a:spLocks noChangeArrowheads="1"/>
          </p:cNvSpPr>
          <p:nvPr/>
        </p:nvSpPr>
        <p:spPr bwMode="auto">
          <a:xfrm>
            <a:off x="274638" y="2873374"/>
            <a:ext cx="1150937" cy="584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lnSpc>
                <a:spcPct val="100000"/>
              </a:lnSpc>
              <a:buClrTx/>
              <a:buSzTx/>
              <a:buFontTx/>
              <a:buNone/>
            </a:pPr>
            <a:r>
              <a:rPr lang="bg-BG" altLang="bg-BG" sz="1600" b="1" dirty="0" smtClean="0">
                <a:solidFill>
                  <a:srgbClr val="6600CC"/>
                </a:solidFill>
              </a:rPr>
              <a:t>Заредени лептони</a:t>
            </a:r>
            <a:endParaRPr lang="fr-CH" altLang="bg-BG" sz="1600" b="1" dirty="0">
              <a:solidFill>
                <a:srgbClr val="6600CC"/>
              </a:solidFill>
            </a:endParaRPr>
          </a:p>
        </p:txBody>
      </p:sp>
      <p:sp>
        <p:nvSpPr>
          <p:cNvPr id="368671" name="Text Box 31"/>
          <p:cNvSpPr txBox="1">
            <a:spLocks noChangeArrowheads="1"/>
          </p:cNvSpPr>
          <p:nvPr/>
        </p:nvSpPr>
        <p:spPr bwMode="auto">
          <a:xfrm>
            <a:off x="250824" y="1821954"/>
            <a:ext cx="1296839" cy="83099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lnSpc>
                <a:spcPct val="100000"/>
              </a:lnSpc>
              <a:buClrTx/>
              <a:buSzTx/>
              <a:buFontTx/>
              <a:buNone/>
            </a:pPr>
            <a:r>
              <a:rPr lang="bg-BG" altLang="bg-BG" sz="1600" b="1" dirty="0" smtClean="0">
                <a:solidFill>
                  <a:srgbClr val="6600CC"/>
                </a:solidFill>
              </a:rPr>
              <a:t>Неутрални лептони (неутрина)</a:t>
            </a:r>
            <a:endParaRPr lang="fr-CH" altLang="bg-BG" sz="1600" b="1" dirty="0">
              <a:solidFill>
                <a:srgbClr val="6600CC"/>
              </a:solidFill>
            </a:endParaRPr>
          </a:p>
        </p:txBody>
      </p:sp>
      <p:sp>
        <p:nvSpPr>
          <p:cNvPr id="368672" name="Text Box 32"/>
          <p:cNvSpPr txBox="1">
            <a:spLocks noChangeArrowheads="1"/>
          </p:cNvSpPr>
          <p:nvPr/>
        </p:nvSpPr>
        <p:spPr bwMode="auto">
          <a:xfrm>
            <a:off x="179388" y="5013325"/>
            <a:ext cx="1074333" cy="4001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00000"/>
              </a:lnSpc>
              <a:buClrTx/>
              <a:buSzTx/>
              <a:buFontTx/>
              <a:buNone/>
            </a:pPr>
            <a:r>
              <a:rPr lang="bg-BG" altLang="bg-BG" sz="2000" b="1" dirty="0" smtClean="0">
                <a:solidFill>
                  <a:srgbClr val="6600CC"/>
                </a:solidFill>
              </a:rPr>
              <a:t>Кварки</a:t>
            </a:r>
            <a:endParaRPr lang="fr-CH" altLang="bg-BG" sz="1400" b="1" dirty="0">
              <a:solidFill>
                <a:srgbClr val="6600CC"/>
              </a:solidFill>
            </a:endParaRPr>
          </a:p>
        </p:txBody>
      </p:sp>
      <p:sp>
        <p:nvSpPr>
          <p:cNvPr id="368673" name="Text Box 33"/>
          <p:cNvSpPr txBox="1">
            <a:spLocks noChangeArrowheads="1"/>
          </p:cNvSpPr>
          <p:nvPr/>
        </p:nvSpPr>
        <p:spPr bwMode="auto">
          <a:xfrm>
            <a:off x="539750" y="1052513"/>
            <a:ext cx="8362950" cy="769441"/>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00000"/>
              </a:lnSpc>
              <a:buClrTx/>
              <a:buSzTx/>
              <a:buFontTx/>
              <a:buNone/>
            </a:pPr>
            <a:r>
              <a:rPr lang="fr-CH" altLang="bg-BG" sz="2200" dirty="0"/>
              <a:t>3 </a:t>
            </a:r>
            <a:r>
              <a:rPr lang="bg-BG" altLang="bg-BG" sz="2200" i="1" dirty="0" smtClean="0">
                <a:latin typeface="+mn-lt"/>
              </a:rPr>
              <a:t>поколения</a:t>
            </a:r>
            <a:r>
              <a:rPr lang="bg-BG" altLang="bg-BG" sz="2200" dirty="0" smtClean="0"/>
              <a:t> от кварки и лептони със спин </a:t>
            </a:r>
            <a:r>
              <a:rPr lang="fr-CH" altLang="bg-BG" sz="2200" dirty="0" smtClean="0"/>
              <a:t>½ </a:t>
            </a:r>
            <a:r>
              <a:rPr lang="bg-BG" altLang="bg-BG" sz="2200" dirty="0" smtClean="0"/>
              <a:t>, взаимодействащи си чрез обмен на векторни бозони (спин 1) - </a:t>
            </a:r>
            <a:r>
              <a:rPr lang="fr-CH" altLang="bg-BG" sz="2200" dirty="0" smtClean="0"/>
              <a:t>  </a:t>
            </a:r>
            <a:r>
              <a:rPr lang="el-GR" altLang="bg-BG" sz="2200" dirty="0">
                <a:cs typeface="Times New Roman" pitchFamily="18" charset="0"/>
              </a:rPr>
              <a:t>γ</a:t>
            </a:r>
            <a:r>
              <a:rPr lang="fr-CH" altLang="bg-BG" sz="2200" dirty="0"/>
              <a:t>, W</a:t>
            </a:r>
            <a:r>
              <a:rPr lang="en-US" altLang="bg-BG" sz="2200" baseline="30000" dirty="0"/>
              <a:t>±</a:t>
            </a:r>
            <a:r>
              <a:rPr lang="fr-CH" altLang="bg-BG" sz="2200" dirty="0"/>
              <a:t>, Z</a:t>
            </a:r>
            <a:r>
              <a:rPr lang="fr-CH" altLang="bg-BG" sz="2200" baseline="30000" dirty="0"/>
              <a:t>0</a:t>
            </a:r>
            <a:r>
              <a:rPr lang="fr-CH" altLang="bg-BG" sz="2200" dirty="0"/>
              <a:t>, 8 </a:t>
            </a:r>
            <a:r>
              <a:rPr lang="bg-BG" altLang="bg-BG" sz="2200" dirty="0" err="1" smtClean="0"/>
              <a:t>глуона</a:t>
            </a:r>
            <a:r>
              <a:rPr lang="fr-CH" altLang="bg-BG" sz="2200" dirty="0" smtClean="0"/>
              <a:t>)</a:t>
            </a:r>
            <a:r>
              <a:rPr lang="bg-BG" altLang="bg-BG" sz="2200" dirty="0" smtClean="0"/>
              <a:t>.</a:t>
            </a:r>
            <a:r>
              <a:rPr lang="fr-CH" altLang="bg-BG" sz="2200" dirty="0" smtClean="0"/>
              <a:t> </a:t>
            </a:r>
            <a:endParaRPr lang="en-US" altLang="bg-BG" sz="2200" dirty="0"/>
          </a:p>
        </p:txBody>
      </p:sp>
      <p:pic>
        <p:nvPicPr>
          <p:cNvPr id="34" name="Picture 4" descr="CMSbrochure018"/>
          <p:cNvPicPr>
            <a:picLocks noChangeAspect="1" noChangeArrowheads="1"/>
          </p:cNvPicPr>
          <p:nvPr/>
        </p:nvPicPr>
        <p:blipFill>
          <a:blip r:embed="rId2">
            <a:clrChange>
              <a:clrFrom>
                <a:srgbClr val="FFFFFF"/>
              </a:clrFrom>
              <a:clrTo>
                <a:srgbClr val="FFFFFF">
                  <a:alpha val="0"/>
                </a:srgbClr>
              </a:clrTo>
            </a:clrChange>
            <a:lum bright="-6000"/>
            <a:extLst>
              <a:ext uri="{28A0092B-C50C-407E-A947-70E740481C1C}">
                <a14:useLocalDpi xmlns:a14="http://schemas.microsoft.com/office/drawing/2010/main" val="0"/>
              </a:ext>
            </a:extLst>
          </a:blip>
          <a:srcRect t="14941" b="18239"/>
          <a:stretch>
            <a:fillRect/>
          </a:stretch>
        </p:blipFill>
        <p:spPr bwMode="auto">
          <a:xfrm>
            <a:off x="1716088" y="1124744"/>
            <a:ext cx="5855804" cy="5614195"/>
          </a:xfrm>
          <a:prstGeom prst="rect">
            <a:avLst/>
          </a:prstGeom>
          <a:solidFill>
            <a:schemeClr val="bg1"/>
          </a:solidFill>
          <a:ln>
            <a:noFill/>
          </a:ln>
          <a:effectLs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500" fill="hold"/>
                                        <p:tgtEl>
                                          <p:spTgt spid="34"/>
                                        </p:tgtEl>
                                        <p:attrNameLst>
                                          <p:attrName>ppt_x</p:attrName>
                                        </p:attrNameLst>
                                      </p:cBhvr>
                                      <p:tavLst>
                                        <p:tav tm="0">
                                          <p:val>
                                            <p:strVal val="#ppt_x"/>
                                          </p:val>
                                        </p:tav>
                                        <p:tav tm="100000">
                                          <p:val>
                                            <p:strVal val="#ppt_x"/>
                                          </p:val>
                                        </p:tav>
                                      </p:tavLst>
                                    </p:anim>
                                    <p:anim calcmode="lin" valueType="num">
                                      <p:cBhvr additive="base">
                                        <p:cTn id="8"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xit" presetSubtype="0" fill="hold" nodeType="clickEffect">
                                  <p:stCondLst>
                                    <p:cond delay="0"/>
                                  </p:stCondLst>
                                  <p:childTnLst>
                                    <p:animEffect transition="out" filter="fade">
                                      <p:cBhvr>
                                        <p:cTn id="12" dur="500"/>
                                        <p:tgtEl>
                                          <p:spTgt spid="34"/>
                                        </p:tgtEl>
                                      </p:cBhvr>
                                    </p:animEffect>
                                    <p:set>
                                      <p:cBhvr>
                                        <p:cTn id="13" dur="1" fill="hold">
                                          <p:stCondLst>
                                            <p:cond delay="499"/>
                                          </p:stCondLst>
                                        </p:cTn>
                                        <p:tgtEl>
                                          <p:spTgt spid="3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8866" name="Rectangle 2"/>
          <p:cNvSpPr>
            <a:spLocks noGrp="1" noChangeArrowheads="1"/>
          </p:cNvSpPr>
          <p:nvPr>
            <p:ph type="title"/>
          </p:nvPr>
        </p:nvSpPr>
        <p:spPr>
          <a:xfrm>
            <a:off x="1116013" y="308410"/>
            <a:ext cx="6985000" cy="973856"/>
          </a:xfrm>
        </p:spPr>
        <p:txBody>
          <a:bodyPr/>
          <a:lstStyle/>
          <a:p>
            <a:r>
              <a:rPr lang="bg-BG" altLang="bg-BG" sz="2800" dirty="0">
                <a:solidFill>
                  <a:srgbClr val="7030A0"/>
                </a:solidFill>
              </a:rPr>
              <a:t>Модел на </a:t>
            </a:r>
            <a:r>
              <a:rPr lang="en-US" altLang="bg-BG" sz="2800" dirty="0" smtClean="0">
                <a:solidFill>
                  <a:srgbClr val="7030A0"/>
                </a:solidFill>
              </a:rPr>
              <a:t>Glashow-Weinberg-Salam</a:t>
            </a:r>
            <a:br>
              <a:rPr lang="en-US" altLang="bg-BG" sz="2800" dirty="0" smtClean="0">
                <a:solidFill>
                  <a:srgbClr val="7030A0"/>
                </a:solidFill>
              </a:rPr>
            </a:br>
            <a:r>
              <a:rPr lang="bg-BG" altLang="bg-BG" sz="2800" dirty="0" smtClean="0">
                <a:solidFill>
                  <a:srgbClr val="7030A0"/>
                </a:solidFill>
              </a:rPr>
              <a:t>за слабото взаимодействие</a:t>
            </a:r>
            <a:endParaRPr lang="en-US" altLang="bg-BG" sz="2800" dirty="0">
              <a:solidFill>
                <a:srgbClr val="7030A0"/>
              </a:solidFill>
            </a:endParaRPr>
          </a:p>
        </p:txBody>
      </p:sp>
      <p:pic>
        <p:nvPicPr>
          <p:cNvPr id="548867" name="Picture 3"/>
          <p:cNvPicPr>
            <a:picLocks noChangeAspect="1" noChangeArrowheads="1"/>
          </p:cNvPicPr>
          <p:nvPr/>
        </p:nvPicPr>
        <p:blipFill>
          <a:blip r:embed="rId3">
            <a:lum bright="-6000" contrast="12000"/>
            <a:extLst>
              <a:ext uri="{28A0092B-C50C-407E-A947-70E740481C1C}">
                <a14:useLocalDpi xmlns:a14="http://schemas.microsoft.com/office/drawing/2010/main" val="0"/>
              </a:ext>
            </a:extLst>
          </a:blip>
          <a:srcRect/>
          <a:stretch>
            <a:fillRect/>
          </a:stretch>
        </p:blipFill>
        <p:spPr bwMode="auto">
          <a:xfrm rot="60000">
            <a:off x="395288" y="4005263"/>
            <a:ext cx="6192837" cy="1306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548868" name="Object 4"/>
          <p:cNvGraphicFramePr>
            <a:graphicFrameLocks noChangeAspect="1"/>
          </p:cNvGraphicFramePr>
          <p:nvPr/>
        </p:nvGraphicFramePr>
        <p:xfrm>
          <a:off x="323850" y="2205038"/>
          <a:ext cx="552450" cy="762000"/>
        </p:xfrm>
        <a:graphic>
          <a:graphicData uri="http://schemas.openxmlformats.org/presentationml/2006/ole">
            <mc:AlternateContent xmlns:mc="http://schemas.openxmlformats.org/markup-compatibility/2006">
              <mc:Choice xmlns:v="urn:schemas-microsoft-com:vml" Requires="v">
                <p:oleObj spid="_x0000_s549187" name="Equation" r:id="rId4" imgW="330200" imgH="457200" progId="Equation.3">
                  <p:embed/>
                </p:oleObj>
              </mc:Choice>
              <mc:Fallback>
                <p:oleObj name="Equation" r:id="rId4" imgW="330200" imgH="457200" progId="Equation.3">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3850" y="2205038"/>
                        <a:ext cx="552450" cy="762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48869" name="Object 5"/>
          <p:cNvGraphicFramePr>
            <a:graphicFrameLocks noChangeAspect="1"/>
          </p:cNvGraphicFramePr>
          <p:nvPr/>
        </p:nvGraphicFramePr>
        <p:xfrm>
          <a:off x="1116013" y="2205038"/>
          <a:ext cx="619125" cy="762000"/>
        </p:xfrm>
        <a:graphic>
          <a:graphicData uri="http://schemas.openxmlformats.org/presentationml/2006/ole">
            <mc:AlternateContent xmlns:mc="http://schemas.openxmlformats.org/markup-compatibility/2006">
              <mc:Choice xmlns:v="urn:schemas-microsoft-com:vml" Requires="v">
                <p:oleObj spid="_x0000_s549188" name="Equation" r:id="rId6" imgW="368300" imgH="457200" progId="Equation.3">
                  <p:embed/>
                </p:oleObj>
              </mc:Choice>
              <mc:Fallback>
                <p:oleObj name="Equation" r:id="rId6" imgW="368300" imgH="457200" progId="Equation.3">
                  <p:embed/>
                  <p:pic>
                    <p:nvPicPr>
                      <p:cNvPr id="0"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16013" y="2205038"/>
                        <a:ext cx="619125" cy="762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48870" name="Object 6"/>
          <p:cNvGraphicFramePr>
            <a:graphicFrameLocks noChangeAspect="1"/>
          </p:cNvGraphicFramePr>
          <p:nvPr/>
        </p:nvGraphicFramePr>
        <p:xfrm>
          <a:off x="2051050" y="2205038"/>
          <a:ext cx="571500" cy="762000"/>
        </p:xfrm>
        <a:graphic>
          <a:graphicData uri="http://schemas.openxmlformats.org/presentationml/2006/ole">
            <mc:AlternateContent xmlns:mc="http://schemas.openxmlformats.org/markup-compatibility/2006">
              <mc:Choice xmlns:v="urn:schemas-microsoft-com:vml" Requires="v">
                <p:oleObj spid="_x0000_s549189" name="Equation" r:id="rId8" imgW="342751" imgH="457002" progId="Equation.3">
                  <p:embed/>
                </p:oleObj>
              </mc:Choice>
              <mc:Fallback>
                <p:oleObj name="Equation" r:id="rId8" imgW="342751" imgH="457002" progId="Equation.3">
                  <p:embed/>
                  <p:pic>
                    <p:nvPicPr>
                      <p:cNvPr id="0" name="Object 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051050" y="2205038"/>
                        <a:ext cx="571500" cy="762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48871" name="Rectangle 7"/>
          <p:cNvSpPr>
            <a:spLocks noChangeArrowheads="1"/>
          </p:cNvSpPr>
          <p:nvPr/>
        </p:nvSpPr>
        <p:spPr bwMode="auto">
          <a:xfrm>
            <a:off x="0" y="18811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spAutoFit/>
          </a:bodyPr>
          <a:lstStyle/>
          <a:p>
            <a:pPr>
              <a:lnSpc>
                <a:spcPct val="100000"/>
              </a:lnSpc>
              <a:buClrTx/>
              <a:buSzTx/>
              <a:buFontTx/>
              <a:buNone/>
            </a:pPr>
            <a:endParaRPr lang="en-US" altLang="bg-BG"/>
          </a:p>
        </p:txBody>
      </p:sp>
      <p:sp>
        <p:nvSpPr>
          <p:cNvPr id="548872" name="Rectangle 8"/>
          <p:cNvSpPr>
            <a:spLocks noChangeArrowheads="1"/>
          </p:cNvSpPr>
          <p:nvPr/>
        </p:nvSpPr>
        <p:spPr bwMode="auto">
          <a:xfrm>
            <a:off x="0" y="2643188"/>
            <a:ext cx="349250" cy="290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spAutoFit/>
          </a:bodyPr>
          <a:lstStyle/>
          <a:p>
            <a:pPr>
              <a:lnSpc>
                <a:spcPct val="100000"/>
              </a:lnSpc>
              <a:buClrTx/>
              <a:buSzTx/>
              <a:buFontTx/>
              <a:buNone/>
            </a:pPr>
            <a:r>
              <a:rPr lang="bg-BG" altLang="ja-JP" sz="1300">
                <a:ea typeface="MS Mincho" pitchFamily="49" charset="-128"/>
                <a:cs typeface="Times New Roman" pitchFamily="18" charset="0"/>
              </a:rPr>
              <a:t>    </a:t>
            </a:r>
            <a:endParaRPr lang="bg-BG" altLang="ja-JP">
              <a:ea typeface="MS Mincho" pitchFamily="49" charset="-128"/>
              <a:cs typeface="Times New Roman" pitchFamily="18" charset="0"/>
            </a:endParaRPr>
          </a:p>
        </p:txBody>
      </p:sp>
      <p:sp>
        <p:nvSpPr>
          <p:cNvPr id="548873" name="Rectangle 9"/>
          <p:cNvSpPr>
            <a:spLocks noChangeArrowheads="1"/>
          </p:cNvSpPr>
          <p:nvPr/>
        </p:nvSpPr>
        <p:spPr bwMode="auto">
          <a:xfrm>
            <a:off x="0" y="3695700"/>
            <a:ext cx="349250" cy="290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spAutoFit/>
          </a:bodyPr>
          <a:lstStyle/>
          <a:p>
            <a:pPr>
              <a:lnSpc>
                <a:spcPct val="100000"/>
              </a:lnSpc>
              <a:buClrTx/>
              <a:buSzTx/>
              <a:buFontTx/>
              <a:buNone/>
            </a:pPr>
            <a:r>
              <a:rPr lang="bg-BG" altLang="ja-JP" sz="1300">
                <a:ea typeface="MS Mincho" pitchFamily="49" charset="-128"/>
                <a:cs typeface="Times New Roman" pitchFamily="18" charset="0"/>
              </a:rPr>
              <a:t>    </a:t>
            </a:r>
            <a:endParaRPr lang="bg-BG" altLang="ja-JP">
              <a:ea typeface="MS Mincho" pitchFamily="49" charset="-128"/>
              <a:cs typeface="Times New Roman" pitchFamily="18" charset="0"/>
            </a:endParaRPr>
          </a:p>
        </p:txBody>
      </p:sp>
      <p:sp>
        <p:nvSpPr>
          <p:cNvPr id="548874" name="Rectangle 10"/>
          <p:cNvSpPr>
            <a:spLocks noChangeArrowheads="1"/>
          </p:cNvSpPr>
          <p:nvPr/>
        </p:nvSpPr>
        <p:spPr bwMode="auto">
          <a:xfrm>
            <a:off x="0" y="4748213"/>
            <a:ext cx="219075"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spAutoFit/>
          </a:bodyPr>
          <a:lstStyle/>
          <a:p>
            <a:pPr>
              <a:lnSpc>
                <a:spcPct val="100000"/>
              </a:lnSpc>
              <a:buClrTx/>
              <a:buSzTx/>
              <a:buFontTx/>
              <a:buNone/>
            </a:pPr>
            <a:r>
              <a:rPr lang="bg-BG" altLang="bg-BG" sz="900">
                <a:latin typeface="Comic Sans MS" pitchFamily="66" charset="0"/>
              </a:rPr>
              <a:t> </a:t>
            </a:r>
            <a:endParaRPr lang="bg-BG" altLang="bg-BG"/>
          </a:p>
        </p:txBody>
      </p:sp>
      <p:graphicFrame>
        <p:nvGraphicFramePr>
          <p:cNvPr id="548875" name="Object 11"/>
          <p:cNvGraphicFramePr>
            <a:graphicFrameLocks noChangeAspect="1"/>
          </p:cNvGraphicFramePr>
          <p:nvPr/>
        </p:nvGraphicFramePr>
        <p:xfrm>
          <a:off x="2987675" y="2205038"/>
          <a:ext cx="466725" cy="762000"/>
        </p:xfrm>
        <a:graphic>
          <a:graphicData uri="http://schemas.openxmlformats.org/presentationml/2006/ole">
            <mc:AlternateContent xmlns:mc="http://schemas.openxmlformats.org/markup-compatibility/2006">
              <mc:Choice xmlns:v="urn:schemas-microsoft-com:vml" Requires="v">
                <p:oleObj spid="_x0000_s549190" name="Equation" r:id="rId10" imgW="279400" imgH="457200" progId="Equation.3">
                  <p:embed/>
                </p:oleObj>
              </mc:Choice>
              <mc:Fallback>
                <p:oleObj name="Equation" r:id="rId10" imgW="279400" imgH="457200" progId="Equation.3">
                  <p:embed/>
                  <p:pic>
                    <p:nvPicPr>
                      <p:cNvPr id="0" name="Object 1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987675" y="2205038"/>
                        <a:ext cx="466725" cy="762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48876" name="Object 12"/>
          <p:cNvGraphicFramePr>
            <a:graphicFrameLocks noChangeAspect="1"/>
          </p:cNvGraphicFramePr>
          <p:nvPr/>
        </p:nvGraphicFramePr>
        <p:xfrm>
          <a:off x="3779838" y="2205038"/>
          <a:ext cx="428625" cy="762000"/>
        </p:xfrm>
        <a:graphic>
          <a:graphicData uri="http://schemas.openxmlformats.org/presentationml/2006/ole">
            <mc:AlternateContent xmlns:mc="http://schemas.openxmlformats.org/markup-compatibility/2006">
              <mc:Choice xmlns:v="urn:schemas-microsoft-com:vml" Requires="v">
                <p:oleObj spid="_x0000_s549191" name="Equation" r:id="rId12" imgW="253890" imgH="457002" progId="Equation.3">
                  <p:embed/>
                </p:oleObj>
              </mc:Choice>
              <mc:Fallback>
                <p:oleObj name="Equation" r:id="rId12" imgW="253890" imgH="457002" progId="Equation.3">
                  <p:embed/>
                  <p:pic>
                    <p:nvPicPr>
                      <p:cNvPr id="0" name="Object 12"/>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779838" y="2205038"/>
                        <a:ext cx="428625" cy="762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48877" name="Object 13"/>
          <p:cNvGraphicFramePr>
            <a:graphicFrameLocks noChangeAspect="1"/>
          </p:cNvGraphicFramePr>
          <p:nvPr/>
        </p:nvGraphicFramePr>
        <p:xfrm>
          <a:off x="4500563" y="2205038"/>
          <a:ext cx="447675" cy="762000"/>
        </p:xfrm>
        <a:graphic>
          <a:graphicData uri="http://schemas.openxmlformats.org/presentationml/2006/ole">
            <mc:AlternateContent xmlns:mc="http://schemas.openxmlformats.org/markup-compatibility/2006">
              <mc:Choice xmlns:v="urn:schemas-microsoft-com:vml" Requires="v">
                <p:oleObj spid="_x0000_s549192" name="Equation" r:id="rId14" imgW="266584" imgH="457002" progId="Equation.3">
                  <p:embed/>
                </p:oleObj>
              </mc:Choice>
              <mc:Fallback>
                <p:oleObj name="Equation" r:id="rId14" imgW="266584" imgH="457002" progId="Equation.3">
                  <p:embed/>
                  <p:pic>
                    <p:nvPicPr>
                      <p:cNvPr id="0" name="Object 13"/>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500563" y="2205038"/>
                        <a:ext cx="447675" cy="762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48879" name="Rectangle 15"/>
          <p:cNvSpPr>
            <a:spLocks noChangeArrowheads="1"/>
          </p:cNvSpPr>
          <p:nvPr/>
        </p:nvSpPr>
        <p:spPr bwMode="auto">
          <a:xfrm>
            <a:off x="4294188" y="2789238"/>
            <a:ext cx="555625" cy="290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spAutoFit/>
          </a:bodyPr>
          <a:lstStyle/>
          <a:p>
            <a:pPr>
              <a:lnSpc>
                <a:spcPct val="100000"/>
              </a:lnSpc>
              <a:buClrTx/>
              <a:buSzTx/>
              <a:buFontTx/>
              <a:buNone/>
            </a:pPr>
            <a:r>
              <a:rPr lang="bg-BG" altLang="ja-JP" sz="1300">
                <a:ea typeface="MS Mincho" pitchFamily="49" charset="-128"/>
                <a:cs typeface="Times New Roman" pitchFamily="18" charset="0"/>
              </a:rPr>
              <a:t>         </a:t>
            </a:r>
            <a:endParaRPr lang="bg-BG" altLang="ja-JP">
              <a:ea typeface="MS Mincho" pitchFamily="49" charset="-128"/>
              <a:cs typeface="Times New Roman" pitchFamily="18" charset="0"/>
            </a:endParaRPr>
          </a:p>
        </p:txBody>
      </p:sp>
      <p:sp>
        <p:nvSpPr>
          <p:cNvPr id="548880" name="Rectangle 16"/>
          <p:cNvSpPr>
            <a:spLocks noChangeArrowheads="1"/>
          </p:cNvSpPr>
          <p:nvPr/>
        </p:nvSpPr>
        <p:spPr bwMode="auto">
          <a:xfrm>
            <a:off x="4294188" y="4894263"/>
            <a:ext cx="219075"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spAutoFit/>
          </a:bodyPr>
          <a:lstStyle/>
          <a:p>
            <a:pPr>
              <a:lnSpc>
                <a:spcPct val="100000"/>
              </a:lnSpc>
              <a:buClrTx/>
              <a:buSzTx/>
              <a:buFontTx/>
              <a:buNone/>
            </a:pPr>
            <a:r>
              <a:rPr lang="bg-BG" altLang="bg-BG" sz="900">
                <a:latin typeface="Comic Sans MS" pitchFamily="66" charset="0"/>
              </a:rPr>
              <a:t> </a:t>
            </a:r>
            <a:endParaRPr lang="bg-BG" altLang="bg-BG"/>
          </a:p>
        </p:txBody>
      </p:sp>
      <p:sp>
        <p:nvSpPr>
          <p:cNvPr id="548881" name="Text Box 17"/>
          <p:cNvSpPr txBox="1">
            <a:spLocks noChangeArrowheads="1"/>
          </p:cNvSpPr>
          <p:nvPr/>
        </p:nvSpPr>
        <p:spPr bwMode="auto">
          <a:xfrm>
            <a:off x="468313" y="3116263"/>
            <a:ext cx="4021137"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1" hangingPunct="1">
              <a:lnSpc>
                <a:spcPct val="100000"/>
              </a:lnSpc>
              <a:spcBef>
                <a:spcPct val="50000"/>
              </a:spcBef>
              <a:buClrTx/>
              <a:buSzTx/>
              <a:buFontTx/>
              <a:buNone/>
            </a:pPr>
            <a:r>
              <a:rPr lang="bg-BG" altLang="bg-BG" sz="2800" b="1">
                <a:latin typeface="Comic Sans MS" pitchFamily="66" charset="0"/>
              </a:rPr>
              <a:t>лептони        кварки</a:t>
            </a:r>
            <a:endParaRPr lang="en-US" altLang="bg-BG" sz="2800" b="1">
              <a:latin typeface="Comic Sans MS" pitchFamily="66" charset="0"/>
            </a:endParaRPr>
          </a:p>
        </p:txBody>
      </p:sp>
      <p:sp>
        <p:nvSpPr>
          <p:cNvPr id="548882" name="Text Box 18"/>
          <p:cNvSpPr txBox="1">
            <a:spLocks noChangeArrowheads="1"/>
          </p:cNvSpPr>
          <p:nvPr/>
        </p:nvSpPr>
        <p:spPr bwMode="auto">
          <a:xfrm>
            <a:off x="5165725" y="1566558"/>
            <a:ext cx="3523400" cy="10163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1" hangingPunct="1">
              <a:lnSpc>
                <a:spcPct val="100000"/>
              </a:lnSpc>
              <a:spcBef>
                <a:spcPct val="50000"/>
              </a:spcBef>
              <a:buClrTx/>
              <a:buSzTx/>
              <a:buFontTx/>
              <a:buNone/>
            </a:pPr>
            <a:r>
              <a:rPr lang="bg-BG" altLang="bg-BG" b="1" dirty="0" smtClean="0">
                <a:solidFill>
                  <a:srgbClr val="FF0000"/>
                </a:solidFill>
                <a:latin typeface="Comic Sans MS" pitchFamily="66" charset="0"/>
              </a:rPr>
              <a:t>Неутринните полета</a:t>
            </a:r>
          </a:p>
          <a:p>
            <a:pPr eaLnBrk="1" hangingPunct="1">
              <a:lnSpc>
                <a:spcPct val="100000"/>
              </a:lnSpc>
              <a:spcBef>
                <a:spcPct val="50000"/>
              </a:spcBef>
              <a:buClrTx/>
              <a:buSzTx/>
              <a:buFontTx/>
              <a:buNone/>
            </a:pPr>
            <a:r>
              <a:rPr lang="bg-BG" altLang="bg-BG" b="1" dirty="0" smtClean="0">
                <a:solidFill>
                  <a:srgbClr val="FF0000"/>
                </a:solidFill>
                <a:latin typeface="Comic Sans MS" pitchFamily="66" charset="0"/>
              </a:rPr>
              <a:t> </a:t>
            </a:r>
            <a:r>
              <a:rPr lang="bg-BG" altLang="bg-BG" b="1">
                <a:solidFill>
                  <a:srgbClr val="FF0000"/>
                </a:solidFill>
                <a:latin typeface="Comic Sans MS" pitchFamily="66" charset="0"/>
              </a:rPr>
              <a:t>са </a:t>
            </a:r>
            <a:r>
              <a:rPr lang="bg-BG" altLang="bg-BG" b="1" smtClean="0">
                <a:solidFill>
                  <a:srgbClr val="FF0000"/>
                </a:solidFill>
                <a:latin typeface="Comic Sans MS" pitchFamily="66" charset="0"/>
              </a:rPr>
              <a:t>леви и безмасови</a:t>
            </a:r>
            <a:endParaRPr lang="en-US" altLang="bg-BG" b="1" dirty="0">
              <a:solidFill>
                <a:srgbClr val="FF0000"/>
              </a:solidFill>
              <a:latin typeface="Comic Sans MS" pitchFamily="66" charset="0"/>
            </a:endParaRPr>
          </a:p>
        </p:txBody>
      </p:sp>
      <p:sp>
        <p:nvSpPr>
          <p:cNvPr id="548883" name="Text Box 19"/>
          <p:cNvSpPr txBox="1">
            <a:spLocks noChangeArrowheads="1"/>
          </p:cNvSpPr>
          <p:nvPr/>
        </p:nvSpPr>
        <p:spPr bwMode="auto">
          <a:xfrm>
            <a:off x="6927850" y="3068638"/>
            <a:ext cx="1531938"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eaLnBrk="1" hangingPunct="1">
              <a:lnSpc>
                <a:spcPct val="100000"/>
              </a:lnSpc>
              <a:spcBef>
                <a:spcPct val="50000"/>
              </a:spcBef>
              <a:buClrTx/>
              <a:buSzTx/>
              <a:buFontTx/>
              <a:buNone/>
            </a:pPr>
            <a:endParaRPr lang="en-US" altLang="bg-BG" sz="3200" b="1">
              <a:latin typeface="Comic Sans MS" pitchFamily="66" charset="0"/>
            </a:endParaRPr>
          </a:p>
        </p:txBody>
      </p:sp>
      <p:sp>
        <p:nvSpPr>
          <p:cNvPr id="548884" name="Text Box 20"/>
          <p:cNvSpPr txBox="1">
            <a:spLocks noChangeArrowheads="1"/>
          </p:cNvSpPr>
          <p:nvPr/>
        </p:nvSpPr>
        <p:spPr bwMode="auto">
          <a:xfrm>
            <a:off x="6711950" y="2997200"/>
            <a:ext cx="18415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1" hangingPunct="1">
              <a:lnSpc>
                <a:spcPct val="100000"/>
              </a:lnSpc>
              <a:spcBef>
                <a:spcPct val="50000"/>
              </a:spcBef>
              <a:buClrTx/>
              <a:buSzTx/>
              <a:buFontTx/>
              <a:buNone/>
            </a:pPr>
            <a:endParaRPr lang="en-US" altLang="bg-BG" sz="3200" b="1">
              <a:latin typeface="Comic Sans MS" pitchFamily="66" charset="0"/>
            </a:endParaRPr>
          </a:p>
        </p:txBody>
      </p:sp>
      <p:sp>
        <p:nvSpPr>
          <p:cNvPr id="548885" name="Text Box 21"/>
          <p:cNvSpPr txBox="1">
            <a:spLocks noChangeArrowheads="1"/>
          </p:cNvSpPr>
          <p:nvPr/>
        </p:nvSpPr>
        <p:spPr bwMode="auto">
          <a:xfrm>
            <a:off x="5795963" y="2781300"/>
            <a:ext cx="2952750" cy="1069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eaLnBrk="1" hangingPunct="1">
              <a:lnSpc>
                <a:spcPct val="100000"/>
              </a:lnSpc>
              <a:spcBef>
                <a:spcPct val="50000"/>
              </a:spcBef>
              <a:buClrTx/>
              <a:buSzTx/>
              <a:buFontTx/>
              <a:buNone/>
            </a:pPr>
            <a:r>
              <a:rPr lang="en-US" altLang="ja-JP" sz="1600" b="1" i="1">
                <a:latin typeface="Comic Sans MS" pitchFamily="66" charset="0"/>
                <a:ea typeface="MS PGothic" pitchFamily="34" charset="-128"/>
              </a:rPr>
              <a:t>m </a:t>
            </a:r>
            <a:r>
              <a:rPr lang="bg-BG" altLang="ja-JP" sz="1600" b="1" i="1">
                <a:latin typeface="Comic Sans MS" pitchFamily="66" charset="0"/>
              </a:rPr>
              <a:t>(</a:t>
            </a:r>
            <a:r>
              <a:rPr lang="en-US" altLang="ja-JP" sz="1600" b="1" i="1">
                <a:latin typeface="Comic Sans MS" pitchFamily="66" charset="0"/>
                <a:ea typeface="MS PGothic" pitchFamily="34" charset="-128"/>
              </a:rPr>
              <a:t>ν</a:t>
            </a:r>
            <a:r>
              <a:rPr lang="en-US" altLang="ja-JP" sz="1600" b="1" i="1" baseline="-25000">
                <a:latin typeface="Comic Sans MS" pitchFamily="66" charset="0"/>
                <a:ea typeface="MS PGothic" pitchFamily="34" charset="-128"/>
              </a:rPr>
              <a:t>e </a:t>
            </a:r>
            <a:r>
              <a:rPr lang="bg-BG" altLang="ja-JP" sz="1600" b="1" i="1">
                <a:latin typeface="Comic Sans MS" pitchFamily="66" charset="0"/>
              </a:rPr>
              <a:t>) ≤ </a:t>
            </a:r>
            <a:r>
              <a:rPr lang="en-US" altLang="ja-JP" sz="1600" b="1" i="1">
                <a:latin typeface="Comic Sans MS" pitchFamily="66" charset="0"/>
                <a:ea typeface="MS PGothic" pitchFamily="34" charset="-128"/>
              </a:rPr>
              <a:t> 2.3</a:t>
            </a:r>
            <a:r>
              <a:rPr lang="bg-BG" altLang="ja-JP" sz="1600" b="1" i="1">
                <a:latin typeface="Comic Sans MS" pitchFamily="66" charset="0"/>
              </a:rPr>
              <a:t> </a:t>
            </a:r>
            <a:r>
              <a:rPr lang="en-US" altLang="ja-JP" sz="1600" b="1" i="1">
                <a:latin typeface="Comic Sans MS" pitchFamily="66" charset="0"/>
                <a:ea typeface="MS PGothic" pitchFamily="34" charset="-128"/>
              </a:rPr>
              <a:t>eV</a:t>
            </a:r>
            <a:r>
              <a:rPr lang="bg-BG" altLang="ja-JP" sz="1600" b="1" i="1">
                <a:latin typeface="Comic Sans MS" pitchFamily="66" charset="0"/>
              </a:rPr>
              <a:t>/</a:t>
            </a:r>
            <a:r>
              <a:rPr lang="en-US" altLang="ja-JP" sz="1600" b="1" i="1">
                <a:latin typeface="Comic Sans MS" pitchFamily="66" charset="0"/>
                <a:ea typeface="MS PGothic" pitchFamily="34" charset="-128"/>
              </a:rPr>
              <a:t>c</a:t>
            </a:r>
            <a:r>
              <a:rPr lang="bg-BG" altLang="ja-JP" sz="1600" b="1" i="1" baseline="30000">
                <a:latin typeface="Comic Sans MS" pitchFamily="66" charset="0"/>
              </a:rPr>
              <a:t>2</a:t>
            </a:r>
            <a:r>
              <a:rPr lang="bg-BG" altLang="ja-JP" sz="1600" b="1">
                <a:latin typeface="Comic Sans MS" pitchFamily="66" charset="0"/>
              </a:rPr>
              <a:t>, </a:t>
            </a:r>
            <a:endParaRPr lang="en-US" altLang="ja-JP" sz="1600" b="1" i="1">
              <a:latin typeface="Comic Sans MS" pitchFamily="66" charset="0"/>
              <a:ea typeface="MS PGothic" pitchFamily="34" charset="-128"/>
            </a:endParaRPr>
          </a:p>
          <a:p>
            <a:pPr eaLnBrk="1" hangingPunct="1">
              <a:lnSpc>
                <a:spcPct val="100000"/>
              </a:lnSpc>
              <a:spcBef>
                <a:spcPct val="50000"/>
              </a:spcBef>
              <a:buClrTx/>
              <a:buSzTx/>
              <a:buFontTx/>
              <a:buNone/>
            </a:pPr>
            <a:r>
              <a:rPr lang="en-US" altLang="ja-JP" sz="1600" b="1" i="1">
                <a:latin typeface="Comic Sans MS" pitchFamily="66" charset="0"/>
                <a:ea typeface="MS PGothic" pitchFamily="34" charset="-128"/>
              </a:rPr>
              <a:t>m </a:t>
            </a:r>
            <a:r>
              <a:rPr lang="bg-BG" altLang="ja-JP" sz="1600" b="1" i="1">
                <a:latin typeface="Comic Sans MS" pitchFamily="66" charset="0"/>
              </a:rPr>
              <a:t>(</a:t>
            </a:r>
            <a:r>
              <a:rPr lang="en-US" altLang="ja-JP" sz="1600" b="1" i="1">
                <a:latin typeface="Comic Sans MS" pitchFamily="66" charset="0"/>
                <a:ea typeface="MS PGothic" pitchFamily="34" charset="-128"/>
              </a:rPr>
              <a:t>ν</a:t>
            </a:r>
            <a:r>
              <a:rPr lang="en-US" altLang="ja-JP" sz="1600" b="1" i="1" baseline="-25000">
                <a:latin typeface="Comic Sans MS" pitchFamily="66" charset="0"/>
                <a:ea typeface="MS PGothic" pitchFamily="34" charset="-128"/>
              </a:rPr>
              <a:t>μ </a:t>
            </a:r>
            <a:r>
              <a:rPr lang="bg-BG" altLang="ja-JP" sz="1600" b="1" i="1">
                <a:latin typeface="Comic Sans MS" pitchFamily="66" charset="0"/>
              </a:rPr>
              <a:t>) ≤ 0.19 </a:t>
            </a:r>
            <a:r>
              <a:rPr lang="en-US" altLang="ja-JP" sz="1600" b="1" i="1">
                <a:latin typeface="Comic Sans MS" pitchFamily="66" charset="0"/>
                <a:ea typeface="MS PGothic" pitchFamily="34" charset="-128"/>
              </a:rPr>
              <a:t>MeV</a:t>
            </a:r>
            <a:r>
              <a:rPr lang="bg-BG" altLang="ja-JP" sz="1600" b="1" i="1">
                <a:latin typeface="Comic Sans MS" pitchFamily="66" charset="0"/>
              </a:rPr>
              <a:t>/</a:t>
            </a:r>
            <a:r>
              <a:rPr lang="en-US" altLang="ja-JP" sz="1600" b="1" i="1">
                <a:latin typeface="Comic Sans MS" pitchFamily="66" charset="0"/>
                <a:ea typeface="MS PGothic" pitchFamily="34" charset="-128"/>
              </a:rPr>
              <a:t>c</a:t>
            </a:r>
            <a:r>
              <a:rPr lang="bg-BG" altLang="ja-JP" sz="1600" b="1" i="1" baseline="30000">
                <a:latin typeface="Comic Sans MS" pitchFamily="66" charset="0"/>
              </a:rPr>
              <a:t>2</a:t>
            </a:r>
            <a:r>
              <a:rPr lang="bg-BG" altLang="ja-JP" sz="1600" b="1">
                <a:latin typeface="Comic Sans MS" pitchFamily="66" charset="0"/>
              </a:rPr>
              <a:t>,</a:t>
            </a:r>
            <a:endParaRPr lang="en-US" altLang="ja-JP" sz="1600" b="1" i="1">
              <a:latin typeface="Comic Sans MS" pitchFamily="66" charset="0"/>
              <a:ea typeface="MS PGothic" pitchFamily="34" charset="-128"/>
            </a:endParaRPr>
          </a:p>
          <a:p>
            <a:pPr eaLnBrk="1" hangingPunct="1">
              <a:lnSpc>
                <a:spcPct val="100000"/>
              </a:lnSpc>
              <a:spcBef>
                <a:spcPct val="50000"/>
              </a:spcBef>
              <a:buClrTx/>
              <a:buSzTx/>
              <a:buFontTx/>
              <a:buNone/>
            </a:pPr>
            <a:r>
              <a:rPr lang="en-US" altLang="ja-JP" sz="1600" b="1" i="1">
                <a:latin typeface="Comic Sans MS" pitchFamily="66" charset="0"/>
                <a:ea typeface="MS PGothic" pitchFamily="34" charset="-128"/>
              </a:rPr>
              <a:t>m </a:t>
            </a:r>
            <a:r>
              <a:rPr lang="bg-BG" altLang="ja-JP" sz="1600" b="1" i="1">
                <a:latin typeface="Comic Sans MS" pitchFamily="66" charset="0"/>
              </a:rPr>
              <a:t>(</a:t>
            </a:r>
            <a:r>
              <a:rPr lang="en-US" altLang="ja-JP" sz="1600" b="1" i="1">
                <a:latin typeface="Comic Sans MS" pitchFamily="66" charset="0"/>
                <a:ea typeface="MS PGothic" pitchFamily="34" charset="-128"/>
              </a:rPr>
              <a:t>ν</a:t>
            </a:r>
            <a:r>
              <a:rPr lang="en-US" altLang="ja-JP" sz="1600" b="1" i="1" baseline="-25000">
                <a:latin typeface="Comic Sans MS" pitchFamily="66" charset="0"/>
                <a:ea typeface="MS PGothic" pitchFamily="34" charset="-128"/>
              </a:rPr>
              <a:t>τ </a:t>
            </a:r>
            <a:r>
              <a:rPr lang="bg-BG" altLang="ja-JP" sz="1600" b="1" i="1">
                <a:latin typeface="Comic Sans MS" pitchFamily="66" charset="0"/>
              </a:rPr>
              <a:t>) ≤ 18.2 M</a:t>
            </a:r>
            <a:r>
              <a:rPr lang="en-US" altLang="ja-JP" sz="1600" b="1" i="1">
                <a:latin typeface="Comic Sans MS" pitchFamily="66" charset="0"/>
                <a:ea typeface="MS PGothic" pitchFamily="34" charset="-128"/>
              </a:rPr>
              <a:t>eV</a:t>
            </a:r>
            <a:r>
              <a:rPr lang="bg-BG" altLang="ja-JP" sz="1600" b="1" i="1">
                <a:latin typeface="Comic Sans MS" pitchFamily="66" charset="0"/>
              </a:rPr>
              <a:t>/</a:t>
            </a:r>
            <a:r>
              <a:rPr lang="en-US" altLang="ja-JP" sz="1600" b="1" i="1">
                <a:latin typeface="Comic Sans MS" pitchFamily="66" charset="0"/>
                <a:ea typeface="MS PGothic" pitchFamily="34" charset="-128"/>
              </a:rPr>
              <a:t>c</a:t>
            </a:r>
            <a:r>
              <a:rPr lang="bg-BG" altLang="ja-JP" sz="1600" b="1" i="1" baseline="30000">
                <a:latin typeface="Comic Sans MS" pitchFamily="66" charset="0"/>
              </a:rPr>
              <a:t>2</a:t>
            </a:r>
            <a:endParaRPr lang="en-US" altLang="bg-BG" sz="1600" b="1">
              <a:solidFill>
                <a:srgbClr val="3333FF"/>
              </a:solidFill>
              <a:latin typeface="Comic Sans MS" pitchFamily="66" charset="0"/>
            </a:endParaRPr>
          </a:p>
        </p:txBody>
      </p:sp>
      <p:sp>
        <p:nvSpPr>
          <p:cNvPr id="548886" name="Text Box 22"/>
          <p:cNvSpPr txBox="1">
            <a:spLocks noChangeArrowheads="1"/>
          </p:cNvSpPr>
          <p:nvPr/>
        </p:nvSpPr>
        <p:spPr bwMode="auto">
          <a:xfrm>
            <a:off x="4140200" y="5805488"/>
            <a:ext cx="4051300"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eaLnBrk="1" hangingPunct="1">
              <a:lnSpc>
                <a:spcPct val="100000"/>
              </a:lnSpc>
              <a:spcBef>
                <a:spcPct val="50000"/>
              </a:spcBef>
              <a:buClrTx/>
              <a:buSzTx/>
              <a:buFontTx/>
              <a:buNone/>
            </a:pPr>
            <a:r>
              <a:rPr lang="bg-BG" altLang="ja-JP" sz="2800" b="1" i="1">
                <a:latin typeface="Comic Sans MS" pitchFamily="66" charset="0"/>
              </a:rPr>
              <a:t>SU</a:t>
            </a:r>
            <a:r>
              <a:rPr lang="en-US" altLang="ja-JP" sz="2800" b="1" i="1" baseline="-25000">
                <a:latin typeface="Comic Sans MS" pitchFamily="66" charset="0"/>
                <a:ea typeface="MS PGothic" pitchFamily="34" charset="-128"/>
              </a:rPr>
              <a:t>c</a:t>
            </a:r>
            <a:r>
              <a:rPr lang="bg-BG" altLang="ja-JP" sz="2800" b="1" i="1">
                <a:latin typeface="Comic Sans MS" pitchFamily="66" charset="0"/>
              </a:rPr>
              <a:t>(3)хSU</a:t>
            </a:r>
            <a:r>
              <a:rPr lang="bg-BG" altLang="ja-JP" sz="2800" b="1" i="1" baseline="-25000">
                <a:latin typeface="Comic Sans MS" pitchFamily="66" charset="0"/>
              </a:rPr>
              <a:t>W</a:t>
            </a:r>
            <a:r>
              <a:rPr lang="bg-BG" altLang="ja-JP" sz="2800" b="1" i="1">
                <a:latin typeface="Comic Sans MS" pitchFamily="66" charset="0"/>
              </a:rPr>
              <a:t>(2)хU</a:t>
            </a:r>
            <a:r>
              <a:rPr lang="en-US" altLang="ja-JP" sz="2800" b="1" i="1" baseline="-25000">
                <a:latin typeface="Comic Sans MS" pitchFamily="66" charset="0"/>
                <a:ea typeface="MS PGothic" pitchFamily="34" charset="-128"/>
              </a:rPr>
              <a:t>Y</a:t>
            </a:r>
            <a:r>
              <a:rPr lang="bg-BG" altLang="ja-JP" sz="2800" b="1" i="1">
                <a:latin typeface="Comic Sans MS" pitchFamily="66" charset="0"/>
              </a:rPr>
              <a:t>(1)</a:t>
            </a:r>
            <a:r>
              <a:rPr lang="bg-BG" altLang="ja-JP" sz="3200" b="1">
                <a:latin typeface="Comic Sans MS" pitchFamily="66" charset="0"/>
              </a:rPr>
              <a:t> </a:t>
            </a:r>
            <a:endParaRPr lang="en-US" altLang="bg-BG" sz="3200" b="1">
              <a:latin typeface="Comic Sans MS" pitchFamily="66" charset="0"/>
            </a:endParaRPr>
          </a:p>
        </p:txBody>
      </p:sp>
      <p:sp>
        <p:nvSpPr>
          <p:cNvPr id="548888" name="Text Box 24"/>
          <p:cNvSpPr txBox="1">
            <a:spLocks noChangeArrowheads="1"/>
          </p:cNvSpPr>
          <p:nvPr/>
        </p:nvSpPr>
        <p:spPr bwMode="auto">
          <a:xfrm>
            <a:off x="5292725" y="5373688"/>
            <a:ext cx="35226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5875" algn="ctr">
                <a:solidFill>
                  <a:schemeClr val="tx1"/>
                </a:solidFill>
                <a:miter lim="800000"/>
                <a:headEnd/>
                <a:tailEnd type="none" w="med"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1" hangingPunct="1">
              <a:lnSpc>
                <a:spcPct val="100000"/>
              </a:lnSpc>
              <a:spcBef>
                <a:spcPct val="50000"/>
              </a:spcBef>
              <a:buClrTx/>
              <a:buSzTx/>
              <a:buFontTx/>
              <a:buNone/>
            </a:pPr>
            <a:r>
              <a:rPr lang="bg-BG" altLang="ja-JP">
                <a:latin typeface="Comic Sans MS" pitchFamily="66" charset="0"/>
              </a:rPr>
              <a:t>слабо взаимодействие</a:t>
            </a:r>
            <a:endParaRPr lang="en-US" altLang="bg-BG">
              <a:latin typeface="Comic Sans MS" pitchFamily="66" charset="0"/>
            </a:endParaRPr>
          </a:p>
        </p:txBody>
      </p:sp>
      <p:sp>
        <p:nvSpPr>
          <p:cNvPr id="548889" name="Oval 25"/>
          <p:cNvSpPr>
            <a:spLocks noChangeArrowheads="1"/>
          </p:cNvSpPr>
          <p:nvPr/>
        </p:nvSpPr>
        <p:spPr bwMode="auto">
          <a:xfrm>
            <a:off x="5435600" y="5805488"/>
            <a:ext cx="1441450" cy="647700"/>
          </a:xfrm>
          <a:prstGeom prst="ellipse">
            <a:avLst/>
          </a:prstGeom>
          <a:solidFill>
            <a:srgbClr val="FF3300">
              <a:alpha val="39000"/>
            </a:srgbClr>
          </a:solidFill>
          <a:ln>
            <a:noFill/>
          </a:ln>
          <a:effectLst/>
          <a:extLst>
            <a:ext uri="{91240B29-F687-4F45-9708-019B960494DF}">
              <a14:hiddenLine xmlns:a14="http://schemas.microsoft.com/office/drawing/2010/main" w="44450" algn="ctr">
                <a:solidFill>
                  <a:schemeClr val="tx1"/>
                </a:solidFill>
                <a:round/>
                <a:headEnd/>
                <a:tailEnd type="none" w="med"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spAutoFit/>
          </a:bodyPr>
          <a:lstStyle/>
          <a:p>
            <a:endParaRPr lang="bg-BG"/>
          </a:p>
        </p:txBody>
      </p:sp>
      <p:sp>
        <p:nvSpPr>
          <p:cNvPr id="548891" name="Rectangle 27"/>
          <p:cNvSpPr>
            <a:spLocks noChangeArrowheads="1"/>
          </p:cNvSpPr>
          <p:nvPr/>
        </p:nvSpPr>
        <p:spPr bwMode="auto">
          <a:xfrm>
            <a:off x="179388" y="2060575"/>
            <a:ext cx="2520950" cy="503238"/>
          </a:xfrm>
          <a:prstGeom prst="rect">
            <a:avLst/>
          </a:prstGeom>
          <a:noFill/>
          <a:ln w="28575">
            <a:solidFill>
              <a:srgbClr val="FF0000"/>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bg-BG"/>
          </a:p>
        </p:txBody>
      </p:sp>
      <p:sp>
        <p:nvSpPr>
          <p:cNvPr id="548892" name="Rectangle 28"/>
          <p:cNvSpPr>
            <a:spLocks noChangeArrowheads="1"/>
          </p:cNvSpPr>
          <p:nvPr/>
        </p:nvSpPr>
        <p:spPr bwMode="auto">
          <a:xfrm>
            <a:off x="3635375" y="4437063"/>
            <a:ext cx="2952750" cy="504825"/>
          </a:xfrm>
          <a:prstGeom prst="rect">
            <a:avLst/>
          </a:prstGeom>
          <a:noFill/>
          <a:ln w="28575">
            <a:solidFill>
              <a:srgbClr val="FF0000"/>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bg-BG"/>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4889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4888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4888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4889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8882" grpId="0"/>
      <p:bldP spid="548885" grpId="0"/>
      <p:bldP spid="548891" grpId="0" animBg="1"/>
      <p:bldP spid="54889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62" name="Rectangle 2"/>
          <p:cNvSpPr>
            <a:spLocks noGrp="1" noChangeArrowheads="1"/>
          </p:cNvSpPr>
          <p:nvPr>
            <p:ph type="title"/>
          </p:nvPr>
        </p:nvSpPr>
        <p:spPr>
          <a:xfrm>
            <a:off x="1403350" y="260350"/>
            <a:ext cx="6265863" cy="825500"/>
          </a:xfrm>
        </p:spPr>
        <p:txBody>
          <a:bodyPr/>
          <a:lstStyle/>
          <a:p>
            <a:r>
              <a:rPr lang="bg-BG" altLang="bg-BG" sz="2400" dirty="0">
                <a:solidFill>
                  <a:srgbClr val="7030A0"/>
                </a:solidFill>
              </a:rPr>
              <a:t>Взаимодействие на неутриното с веществото</a:t>
            </a:r>
            <a:endParaRPr lang="en-US" altLang="bg-BG" sz="2400" dirty="0">
              <a:solidFill>
                <a:srgbClr val="7030A0"/>
              </a:solidFill>
            </a:endParaRPr>
          </a:p>
        </p:txBody>
      </p:sp>
      <p:sp>
        <p:nvSpPr>
          <p:cNvPr id="552963" name="Text Box 3"/>
          <p:cNvSpPr txBox="1">
            <a:spLocks noChangeArrowheads="1"/>
          </p:cNvSpPr>
          <p:nvPr/>
        </p:nvSpPr>
        <p:spPr bwMode="auto">
          <a:xfrm>
            <a:off x="539750" y="1412875"/>
            <a:ext cx="36004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44450" algn="ctr">
                <a:solidFill>
                  <a:srgbClr val="FF0000"/>
                </a:solidFill>
                <a:miter lim="800000"/>
                <a:headEnd/>
                <a:tailEnd type="none" w="med"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eaLnBrk="1" hangingPunct="1">
              <a:lnSpc>
                <a:spcPct val="100000"/>
              </a:lnSpc>
              <a:spcBef>
                <a:spcPct val="50000"/>
              </a:spcBef>
              <a:buClrTx/>
              <a:buSzTx/>
              <a:buFontTx/>
              <a:buNone/>
            </a:pPr>
            <a:r>
              <a:rPr lang="en-US" altLang="bg-BG" b="1">
                <a:latin typeface="Comic Sans MS" pitchFamily="66" charset="0"/>
              </a:rPr>
              <a:t>charged current</a:t>
            </a:r>
            <a:r>
              <a:rPr lang="bg-BG" altLang="bg-BG" b="1">
                <a:latin typeface="Comic Sans MS" pitchFamily="66" charset="0"/>
              </a:rPr>
              <a:t> (СС)</a:t>
            </a:r>
            <a:endParaRPr lang="en-US" altLang="bg-BG" b="1">
              <a:latin typeface="Comic Sans MS" pitchFamily="66" charset="0"/>
            </a:endParaRPr>
          </a:p>
        </p:txBody>
      </p:sp>
      <p:sp>
        <p:nvSpPr>
          <p:cNvPr id="552964" name="Rectangle 4"/>
          <p:cNvSpPr>
            <a:spLocks noChangeArrowheads="1"/>
          </p:cNvSpPr>
          <p:nvPr/>
        </p:nvSpPr>
        <p:spPr bwMode="auto">
          <a:xfrm>
            <a:off x="0" y="32718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44450" algn="ctr">
                <a:solidFill>
                  <a:srgbClr val="FF0000"/>
                </a:solidFill>
                <a:miter lim="800000"/>
                <a:headEnd/>
                <a:tailEnd type="none" w="med"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spAutoFit/>
          </a:bodyPr>
          <a:lstStyle/>
          <a:p>
            <a:endParaRPr lang="bg-BG"/>
          </a:p>
        </p:txBody>
      </p:sp>
      <p:graphicFrame>
        <p:nvGraphicFramePr>
          <p:cNvPr id="552965" name="Object 5"/>
          <p:cNvGraphicFramePr>
            <a:graphicFrameLocks noChangeAspect="1"/>
          </p:cNvGraphicFramePr>
          <p:nvPr/>
        </p:nvGraphicFramePr>
        <p:xfrm>
          <a:off x="4140200" y="1628775"/>
          <a:ext cx="3168650" cy="715963"/>
        </p:xfrm>
        <a:graphic>
          <a:graphicData uri="http://schemas.openxmlformats.org/presentationml/2006/ole">
            <mc:AlternateContent xmlns:mc="http://schemas.openxmlformats.org/markup-compatibility/2006">
              <mc:Choice xmlns:v="urn:schemas-microsoft-com:vml" Requires="v">
                <p:oleObj spid="_x0000_s553196" name="Equation" r:id="rId3" imgW="1155700" imgH="254000" progId="Equation.3">
                  <p:embed/>
                </p:oleObj>
              </mc:Choice>
              <mc:Fallback>
                <p:oleObj name="Equation" r:id="rId3" imgW="1155700" imgH="254000" progId="Equation.3">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40200" y="1628775"/>
                        <a:ext cx="3168650" cy="7159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52966" name="Rectangle 6"/>
          <p:cNvSpPr>
            <a:spLocks noChangeArrowheads="1"/>
          </p:cNvSpPr>
          <p:nvPr/>
        </p:nvSpPr>
        <p:spPr bwMode="auto">
          <a:xfrm>
            <a:off x="0" y="32718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44450" algn="ctr">
                <a:solidFill>
                  <a:srgbClr val="FF0000"/>
                </a:solidFill>
                <a:miter lim="800000"/>
                <a:headEnd/>
                <a:tailEnd type="none" w="med"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spAutoFit/>
          </a:bodyPr>
          <a:lstStyle/>
          <a:p>
            <a:endParaRPr lang="bg-BG"/>
          </a:p>
        </p:txBody>
      </p:sp>
      <p:graphicFrame>
        <p:nvGraphicFramePr>
          <p:cNvPr id="552967" name="Object 7"/>
          <p:cNvGraphicFramePr>
            <a:graphicFrameLocks noChangeAspect="1"/>
          </p:cNvGraphicFramePr>
          <p:nvPr/>
        </p:nvGraphicFramePr>
        <p:xfrm>
          <a:off x="4140200" y="2420938"/>
          <a:ext cx="3190875" cy="720725"/>
        </p:xfrm>
        <a:graphic>
          <a:graphicData uri="http://schemas.openxmlformats.org/presentationml/2006/ole">
            <mc:AlternateContent xmlns:mc="http://schemas.openxmlformats.org/markup-compatibility/2006">
              <mc:Choice xmlns:v="urn:schemas-microsoft-com:vml" Requires="v">
                <p:oleObj spid="_x0000_s553197" name="Equation" r:id="rId5" imgW="1155700" imgH="254000" progId="Equation.3">
                  <p:embed/>
                </p:oleObj>
              </mc:Choice>
              <mc:Fallback>
                <p:oleObj name="Equation" r:id="rId5" imgW="1155700" imgH="254000" progId="Equation.3">
                  <p:embed/>
                  <p:pic>
                    <p:nvPicPr>
                      <p:cNvPr id="0"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40200" y="2420938"/>
                        <a:ext cx="3190875" cy="7207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52968" name="Rectangle 8"/>
          <p:cNvSpPr>
            <a:spLocks noChangeArrowheads="1"/>
          </p:cNvSpPr>
          <p:nvPr/>
        </p:nvSpPr>
        <p:spPr bwMode="auto">
          <a:xfrm>
            <a:off x="0" y="32813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44450" algn="ctr">
                <a:solidFill>
                  <a:srgbClr val="FF0000"/>
                </a:solidFill>
                <a:miter lim="800000"/>
                <a:headEnd/>
                <a:tailEnd type="none" w="med"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spAutoFit/>
          </a:bodyPr>
          <a:lstStyle/>
          <a:p>
            <a:endParaRPr lang="bg-BG"/>
          </a:p>
        </p:txBody>
      </p:sp>
      <p:graphicFrame>
        <p:nvGraphicFramePr>
          <p:cNvPr id="552969" name="Object 9"/>
          <p:cNvGraphicFramePr>
            <a:graphicFrameLocks noChangeAspect="1"/>
          </p:cNvGraphicFramePr>
          <p:nvPr/>
        </p:nvGraphicFramePr>
        <p:xfrm>
          <a:off x="4140200" y="4076700"/>
          <a:ext cx="3311525" cy="703263"/>
        </p:xfrm>
        <a:graphic>
          <a:graphicData uri="http://schemas.openxmlformats.org/presentationml/2006/ole">
            <mc:AlternateContent xmlns:mc="http://schemas.openxmlformats.org/markup-compatibility/2006">
              <mc:Choice xmlns:v="urn:schemas-microsoft-com:vml" Requires="v">
                <p:oleObj spid="_x0000_s553198" name="Equation" r:id="rId7" imgW="1129810" imgH="241195" progId="Equation.3">
                  <p:embed/>
                </p:oleObj>
              </mc:Choice>
              <mc:Fallback>
                <p:oleObj name="Equation" r:id="rId7" imgW="1129810" imgH="241195" progId="Equation.3">
                  <p:embed/>
                  <p:pic>
                    <p:nvPicPr>
                      <p:cNvPr id="0" name="Object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140200" y="4076700"/>
                        <a:ext cx="3311525" cy="7032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52970" name="Rectangle 10"/>
          <p:cNvSpPr>
            <a:spLocks noChangeArrowheads="1"/>
          </p:cNvSpPr>
          <p:nvPr/>
        </p:nvSpPr>
        <p:spPr bwMode="auto">
          <a:xfrm>
            <a:off x="0" y="32845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44450" algn="ctr">
                <a:solidFill>
                  <a:srgbClr val="FF0000"/>
                </a:solidFill>
                <a:miter lim="800000"/>
                <a:headEnd/>
                <a:tailEnd type="none" w="med"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spAutoFit/>
          </a:bodyPr>
          <a:lstStyle/>
          <a:p>
            <a:endParaRPr lang="bg-BG"/>
          </a:p>
        </p:txBody>
      </p:sp>
      <p:graphicFrame>
        <p:nvGraphicFramePr>
          <p:cNvPr id="552971" name="Object 11"/>
          <p:cNvGraphicFramePr>
            <a:graphicFrameLocks noChangeAspect="1"/>
          </p:cNvGraphicFramePr>
          <p:nvPr/>
        </p:nvGraphicFramePr>
        <p:xfrm>
          <a:off x="4211638" y="4868863"/>
          <a:ext cx="3240087" cy="687387"/>
        </p:xfrm>
        <a:graphic>
          <a:graphicData uri="http://schemas.openxmlformats.org/presentationml/2006/ole">
            <mc:AlternateContent xmlns:mc="http://schemas.openxmlformats.org/markup-compatibility/2006">
              <mc:Choice xmlns:v="urn:schemas-microsoft-com:vml" Requires="v">
                <p:oleObj spid="_x0000_s553199" name="Equation" r:id="rId9" imgW="1129810" imgH="241195" progId="Equation.3">
                  <p:embed/>
                </p:oleObj>
              </mc:Choice>
              <mc:Fallback>
                <p:oleObj name="Equation" r:id="rId9" imgW="1129810" imgH="241195" progId="Equation.3">
                  <p:embed/>
                  <p:pic>
                    <p:nvPicPr>
                      <p:cNvPr id="0" name="Object 1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211638" y="4868863"/>
                        <a:ext cx="3240087" cy="6873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52972" name="Line 12"/>
          <p:cNvSpPr>
            <a:spLocks noChangeShapeType="1"/>
          </p:cNvSpPr>
          <p:nvPr/>
        </p:nvSpPr>
        <p:spPr bwMode="auto">
          <a:xfrm>
            <a:off x="1403350" y="4437063"/>
            <a:ext cx="825500" cy="40640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bg-BG"/>
          </a:p>
        </p:txBody>
      </p:sp>
      <p:sp>
        <p:nvSpPr>
          <p:cNvPr id="552973" name="Freeform 13"/>
          <p:cNvSpPr>
            <a:spLocks/>
          </p:cNvSpPr>
          <p:nvPr/>
        </p:nvSpPr>
        <p:spPr bwMode="auto">
          <a:xfrm>
            <a:off x="1403350" y="5402263"/>
            <a:ext cx="825500" cy="393700"/>
          </a:xfrm>
          <a:custGeom>
            <a:avLst/>
            <a:gdLst>
              <a:gd name="T0" fmla="*/ 0 w 520"/>
              <a:gd name="T1" fmla="*/ 248 h 248"/>
              <a:gd name="T2" fmla="*/ 520 w 520"/>
              <a:gd name="T3" fmla="*/ 0 h 248"/>
            </a:gdLst>
            <a:ahLst/>
            <a:cxnLst>
              <a:cxn ang="0">
                <a:pos x="T0" y="T1"/>
              </a:cxn>
              <a:cxn ang="0">
                <a:pos x="T2" y="T3"/>
              </a:cxn>
            </a:cxnLst>
            <a:rect l="0" t="0" r="r" b="b"/>
            <a:pathLst>
              <a:path w="520" h="248">
                <a:moveTo>
                  <a:pt x="0" y="248"/>
                </a:moveTo>
                <a:lnTo>
                  <a:pt x="520" y="0"/>
                </a:lnTo>
              </a:path>
            </a:pathLst>
          </a:custGeom>
          <a:noFill/>
          <a:ln w="38100"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bg-BG"/>
          </a:p>
        </p:txBody>
      </p:sp>
      <p:sp>
        <p:nvSpPr>
          <p:cNvPr id="552974" name="Freeform 14"/>
          <p:cNvSpPr>
            <a:spLocks/>
          </p:cNvSpPr>
          <p:nvPr/>
        </p:nvSpPr>
        <p:spPr bwMode="auto">
          <a:xfrm>
            <a:off x="2228850" y="4449763"/>
            <a:ext cx="825500" cy="393700"/>
          </a:xfrm>
          <a:custGeom>
            <a:avLst/>
            <a:gdLst>
              <a:gd name="T0" fmla="*/ 0 w 520"/>
              <a:gd name="T1" fmla="*/ 248 h 248"/>
              <a:gd name="T2" fmla="*/ 520 w 520"/>
              <a:gd name="T3" fmla="*/ 0 h 248"/>
            </a:gdLst>
            <a:ahLst/>
            <a:cxnLst>
              <a:cxn ang="0">
                <a:pos x="T0" y="T1"/>
              </a:cxn>
              <a:cxn ang="0">
                <a:pos x="T2" y="T3"/>
              </a:cxn>
            </a:cxnLst>
            <a:rect l="0" t="0" r="r" b="b"/>
            <a:pathLst>
              <a:path w="520" h="248">
                <a:moveTo>
                  <a:pt x="0" y="248"/>
                </a:moveTo>
                <a:lnTo>
                  <a:pt x="520" y="0"/>
                </a:lnTo>
              </a:path>
            </a:pathLst>
          </a:custGeom>
          <a:noFill/>
          <a:ln w="38100"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bg-BG"/>
          </a:p>
        </p:txBody>
      </p:sp>
      <p:sp>
        <p:nvSpPr>
          <p:cNvPr id="552975" name="Line 15"/>
          <p:cNvSpPr>
            <a:spLocks noChangeShapeType="1"/>
          </p:cNvSpPr>
          <p:nvPr/>
        </p:nvSpPr>
        <p:spPr bwMode="auto">
          <a:xfrm>
            <a:off x="2228850" y="5402263"/>
            <a:ext cx="825500" cy="40640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bg-BG"/>
          </a:p>
        </p:txBody>
      </p:sp>
      <p:sp>
        <p:nvSpPr>
          <p:cNvPr id="552976" name="Freeform 16"/>
          <p:cNvSpPr>
            <a:spLocks/>
          </p:cNvSpPr>
          <p:nvPr/>
        </p:nvSpPr>
        <p:spPr bwMode="auto">
          <a:xfrm>
            <a:off x="2144713" y="4856163"/>
            <a:ext cx="136525" cy="533400"/>
          </a:xfrm>
          <a:custGeom>
            <a:avLst/>
            <a:gdLst>
              <a:gd name="T0" fmla="*/ 53 w 86"/>
              <a:gd name="T1" fmla="*/ 336 h 336"/>
              <a:gd name="T2" fmla="*/ 5 w 86"/>
              <a:gd name="T3" fmla="*/ 280 h 336"/>
              <a:gd name="T4" fmla="*/ 85 w 86"/>
              <a:gd name="T5" fmla="*/ 240 h 336"/>
              <a:gd name="T6" fmla="*/ 13 w 86"/>
              <a:gd name="T7" fmla="*/ 184 h 336"/>
              <a:gd name="T8" fmla="*/ 85 w 86"/>
              <a:gd name="T9" fmla="*/ 152 h 336"/>
              <a:gd name="T10" fmla="*/ 5 w 86"/>
              <a:gd name="T11" fmla="*/ 96 h 336"/>
              <a:gd name="T12" fmla="*/ 77 w 86"/>
              <a:gd name="T13" fmla="*/ 56 h 336"/>
              <a:gd name="T14" fmla="*/ 53 w 86"/>
              <a:gd name="T15" fmla="*/ 0 h 3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6" h="336">
                <a:moveTo>
                  <a:pt x="53" y="336"/>
                </a:moveTo>
                <a:cubicBezTo>
                  <a:pt x="26" y="316"/>
                  <a:pt x="0" y="296"/>
                  <a:pt x="5" y="280"/>
                </a:cubicBezTo>
                <a:cubicBezTo>
                  <a:pt x="10" y="264"/>
                  <a:pt x="84" y="256"/>
                  <a:pt x="85" y="240"/>
                </a:cubicBezTo>
                <a:cubicBezTo>
                  <a:pt x="86" y="224"/>
                  <a:pt x="13" y="199"/>
                  <a:pt x="13" y="184"/>
                </a:cubicBezTo>
                <a:cubicBezTo>
                  <a:pt x="13" y="169"/>
                  <a:pt x="86" y="167"/>
                  <a:pt x="85" y="152"/>
                </a:cubicBezTo>
                <a:cubicBezTo>
                  <a:pt x="84" y="137"/>
                  <a:pt x="6" y="112"/>
                  <a:pt x="5" y="96"/>
                </a:cubicBezTo>
                <a:cubicBezTo>
                  <a:pt x="4" y="80"/>
                  <a:pt x="69" y="72"/>
                  <a:pt x="77" y="56"/>
                </a:cubicBezTo>
                <a:cubicBezTo>
                  <a:pt x="85" y="40"/>
                  <a:pt x="69" y="20"/>
                  <a:pt x="53" y="0"/>
                </a:cubicBezTo>
              </a:path>
            </a:pathLst>
          </a:custGeom>
          <a:noFill/>
          <a:ln w="38100"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bg-BG"/>
          </a:p>
        </p:txBody>
      </p:sp>
      <p:sp>
        <p:nvSpPr>
          <p:cNvPr id="552977" name="Rectangle 17"/>
          <p:cNvSpPr>
            <a:spLocks noChangeArrowheads="1"/>
          </p:cNvSpPr>
          <p:nvPr/>
        </p:nvSpPr>
        <p:spPr bwMode="auto">
          <a:xfrm>
            <a:off x="800100" y="4294188"/>
            <a:ext cx="776288" cy="669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100000"/>
              </a:lnSpc>
              <a:buClrTx/>
              <a:buSzTx/>
              <a:buFontTx/>
              <a:buNone/>
            </a:pPr>
            <a:r>
              <a:rPr lang="en-US" altLang="bg-BG" sz="1800" b="1">
                <a:latin typeface="Symbol" pitchFamily="18" charset="2"/>
              </a:rPr>
              <a:t>n</a:t>
            </a:r>
            <a:r>
              <a:rPr lang="en-US" altLang="bg-BG" sz="2800" b="1" baseline="-25000">
                <a:solidFill>
                  <a:srgbClr val="FF3300"/>
                </a:solidFill>
              </a:rPr>
              <a:t>e</a:t>
            </a:r>
            <a:r>
              <a:rPr lang="en-US" altLang="bg-BG" sz="2800" b="1" baseline="-25000"/>
              <a:t>,</a:t>
            </a:r>
            <a:r>
              <a:rPr lang="en-US" altLang="bg-BG" sz="2800" b="1" baseline="-25000">
                <a:solidFill>
                  <a:srgbClr val="0066FF"/>
                </a:solidFill>
                <a:latin typeface="Symbol" pitchFamily="18" charset="2"/>
              </a:rPr>
              <a:t>m</a:t>
            </a:r>
            <a:r>
              <a:rPr lang="en-US" altLang="bg-BG" sz="2800" b="1" baseline="-25000">
                <a:latin typeface="Symbol" pitchFamily="18" charset="2"/>
              </a:rPr>
              <a:t>,</a:t>
            </a:r>
            <a:r>
              <a:rPr lang="en-US" altLang="bg-BG" sz="2800" b="1" baseline="-25000">
                <a:solidFill>
                  <a:srgbClr val="00CC66"/>
                </a:solidFill>
                <a:latin typeface="Symbol" pitchFamily="18" charset="2"/>
              </a:rPr>
              <a:t>t</a:t>
            </a:r>
          </a:p>
          <a:p>
            <a:pPr algn="ctr">
              <a:lnSpc>
                <a:spcPct val="100000"/>
              </a:lnSpc>
              <a:buClrTx/>
              <a:buSzTx/>
              <a:buFontTx/>
              <a:buNone/>
            </a:pPr>
            <a:endParaRPr lang="en-US" altLang="bg-BG" sz="2800" b="1" baseline="-25000">
              <a:solidFill>
                <a:srgbClr val="00CC66"/>
              </a:solidFill>
            </a:endParaRPr>
          </a:p>
        </p:txBody>
      </p:sp>
      <p:sp>
        <p:nvSpPr>
          <p:cNvPr id="552978" name="Rectangle 18"/>
          <p:cNvSpPr>
            <a:spLocks noChangeArrowheads="1"/>
          </p:cNvSpPr>
          <p:nvPr/>
        </p:nvSpPr>
        <p:spPr bwMode="auto">
          <a:xfrm>
            <a:off x="395288" y="2060575"/>
            <a:ext cx="776287"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100000"/>
              </a:lnSpc>
              <a:buClrTx/>
              <a:buSzTx/>
              <a:buFontTx/>
              <a:buNone/>
            </a:pPr>
            <a:r>
              <a:rPr lang="en-US" altLang="bg-BG" sz="1800" b="1">
                <a:latin typeface="Symbol" pitchFamily="18" charset="2"/>
              </a:rPr>
              <a:t>n</a:t>
            </a:r>
            <a:r>
              <a:rPr lang="en-US" altLang="bg-BG" sz="2800" b="1" baseline="-25000">
                <a:solidFill>
                  <a:srgbClr val="0066FF"/>
                </a:solidFill>
                <a:latin typeface="Symbol" pitchFamily="18" charset="2"/>
              </a:rPr>
              <a:t>m</a:t>
            </a:r>
            <a:endParaRPr lang="en-US" altLang="bg-BG" sz="2800" b="1" baseline="-25000">
              <a:solidFill>
                <a:srgbClr val="00CC66"/>
              </a:solidFill>
            </a:endParaRPr>
          </a:p>
        </p:txBody>
      </p:sp>
      <p:sp>
        <p:nvSpPr>
          <p:cNvPr id="552979" name="Text Box 19"/>
          <p:cNvSpPr txBox="1">
            <a:spLocks noChangeArrowheads="1"/>
          </p:cNvSpPr>
          <p:nvPr/>
        </p:nvSpPr>
        <p:spPr bwMode="auto">
          <a:xfrm>
            <a:off x="1052513" y="5594350"/>
            <a:ext cx="3683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lnSpc>
                <a:spcPct val="100000"/>
              </a:lnSpc>
              <a:buClrTx/>
              <a:buSzTx/>
              <a:buFontTx/>
              <a:buNone/>
            </a:pPr>
            <a:r>
              <a:rPr lang="en-US" altLang="bg-BG" sz="2000" b="1">
                <a:solidFill>
                  <a:srgbClr val="FF3300"/>
                </a:solidFill>
              </a:rPr>
              <a:t>N</a:t>
            </a:r>
          </a:p>
        </p:txBody>
      </p:sp>
      <p:sp>
        <p:nvSpPr>
          <p:cNvPr id="552980" name="Text Box 20"/>
          <p:cNvSpPr txBox="1">
            <a:spLocks noChangeArrowheads="1"/>
          </p:cNvSpPr>
          <p:nvPr/>
        </p:nvSpPr>
        <p:spPr bwMode="auto">
          <a:xfrm>
            <a:off x="2230438" y="5006975"/>
            <a:ext cx="30321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lnSpc>
                <a:spcPct val="100000"/>
              </a:lnSpc>
              <a:buClrTx/>
              <a:buSzTx/>
              <a:buFontTx/>
              <a:buNone/>
            </a:pPr>
            <a:r>
              <a:rPr lang="en-US" altLang="bg-BG" sz="1400" b="1"/>
              <a:t>Z</a:t>
            </a:r>
          </a:p>
        </p:txBody>
      </p:sp>
      <p:sp>
        <p:nvSpPr>
          <p:cNvPr id="552981" name="Text Box 21"/>
          <p:cNvSpPr txBox="1">
            <a:spLocks noChangeArrowheads="1"/>
          </p:cNvSpPr>
          <p:nvPr/>
        </p:nvSpPr>
        <p:spPr bwMode="auto">
          <a:xfrm>
            <a:off x="3203575" y="5734050"/>
            <a:ext cx="3683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lnSpc>
                <a:spcPct val="100000"/>
              </a:lnSpc>
              <a:buClrTx/>
              <a:buSzTx/>
              <a:buFontTx/>
              <a:buNone/>
            </a:pPr>
            <a:r>
              <a:rPr lang="en-US" altLang="bg-BG" sz="2000" b="1">
                <a:solidFill>
                  <a:srgbClr val="FF3300"/>
                </a:solidFill>
              </a:rPr>
              <a:t>X</a:t>
            </a:r>
          </a:p>
        </p:txBody>
      </p:sp>
      <p:sp>
        <p:nvSpPr>
          <p:cNvPr id="552982" name="Line 22"/>
          <p:cNvSpPr>
            <a:spLocks noChangeShapeType="1"/>
          </p:cNvSpPr>
          <p:nvPr/>
        </p:nvSpPr>
        <p:spPr bwMode="auto">
          <a:xfrm>
            <a:off x="955675" y="2166938"/>
            <a:ext cx="825500" cy="40640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bg-BG"/>
          </a:p>
        </p:txBody>
      </p:sp>
      <p:sp>
        <p:nvSpPr>
          <p:cNvPr id="552983" name="Freeform 23"/>
          <p:cNvSpPr>
            <a:spLocks/>
          </p:cNvSpPr>
          <p:nvPr/>
        </p:nvSpPr>
        <p:spPr bwMode="auto">
          <a:xfrm>
            <a:off x="955675" y="3132138"/>
            <a:ext cx="825500" cy="393700"/>
          </a:xfrm>
          <a:custGeom>
            <a:avLst/>
            <a:gdLst>
              <a:gd name="T0" fmla="*/ 0 w 520"/>
              <a:gd name="T1" fmla="*/ 248 h 248"/>
              <a:gd name="T2" fmla="*/ 520 w 520"/>
              <a:gd name="T3" fmla="*/ 0 h 248"/>
            </a:gdLst>
            <a:ahLst/>
            <a:cxnLst>
              <a:cxn ang="0">
                <a:pos x="T0" y="T1"/>
              </a:cxn>
              <a:cxn ang="0">
                <a:pos x="T2" y="T3"/>
              </a:cxn>
            </a:cxnLst>
            <a:rect l="0" t="0" r="r" b="b"/>
            <a:pathLst>
              <a:path w="520" h="248">
                <a:moveTo>
                  <a:pt x="0" y="248"/>
                </a:moveTo>
                <a:lnTo>
                  <a:pt x="520" y="0"/>
                </a:lnTo>
              </a:path>
            </a:pathLst>
          </a:custGeom>
          <a:noFill/>
          <a:ln w="38100"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bg-BG"/>
          </a:p>
        </p:txBody>
      </p:sp>
      <p:sp>
        <p:nvSpPr>
          <p:cNvPr id="552984" name="Freeform 24"/>
          <p:cNvSpPr>
            <a:spLocks/>
          </p:cNvSpPr>
          <p:nvPr/>
        </p:nvSpPr>
        <p:spPr bwMode="auto">
          <a:xfrm>
            <a:off x="1781175" y="2179638"/>
            <a:ext cx="825500" cy="393700"/>
          </a:xfrm>
          <a:custGeom>
            <a:avLst/>
            <a:gdLst>
              <a:gd name="T0" fmla="*/ 0 w 520"/>
              <a:gd name="T1" fmla="*/ 248 h 248"/>
              <a:gd name="T2" fmla="*/ 520 w 520"/>
              <a:gd name="T3" fmla="*/ 0 h 248"/>
            </a:gdLst>
            <a:ahLst/>
            <a:cxnLst>
              <a:cxn ang="0">
                <a:pos x="T0" y="T1"/>
              </a:cxn>
              <a:cxn ang="0">
                <a:pos x="T2" y="T3"/>
              </a:cxn>
            </a:cxnLst>
            <a:rect l="0" t="0" r="r" b="b"/>
            <a:pathLst>
              <a:path w="520" h="248">
                <a:moveTo>
                  <a:pt x="0" y="248"/>
                </a:moveTo>
                <a:lnTo>
                  <a:pt x="520" y="0"/>
                </a:lnTo>
              </a:path>
            </a:pathLst>
          </a:custGeom>
          <a:noFill/>
          <a:ln w="38100"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bg-BG"/>
          </a:p>
        </p:txBody>
      </p:sp>
      <p:sp>
        <p:nvSpPr>
          <p:cNvPr id="552985" name="Freeform 25"/>
          <p:cNvSpPr>
            <a:spLocks/>
          </p:cNvSpPr>
          <p:nvPr/>
        </p:nvSpPr>
        <p:spPr bwMode="auto">
          <a:xfrm>
            <a:off x="1781175" y="3132138"/>
            <a:ext cx="1155700" cy="1587"/>
          </a:xfrm>
          <a:custGeom>
            <a:avLst/>
            <a:gdLst>
              <a:gd name="T0" fmla="*/ 0 w 728"/>
              <a:gd name="T1" fmla="*/ 0 h 1"/>
              <a:gd name="T2" fmla="*/ 728 w 728"/>
              <a:gd name="T3" fmla="*/ 0 h 1"/>
            </a:gdLst>
            <a:ahLst/>
            <a:cxnLst>
              <a:cxn ang="0">
                <a:pos x="T0" y="T1"/>
              </a:cxn>
              <a:cxn ang="0">
                <a:pos x="T2" y="T3"/>
              </a:cxn>
            </a:cxnLst>
            <a:rect l="0" t="0" r="r" b="b"/>
            <a:pathLst>
              <a:path w="728" h="1">
                <a:moveTo>
                  <a:pt x="0" y="0"/>
                </a:moveTo>
                <a:lnTo>
                  <a:pt x="728" y="0"/>
                </a:lnTo>
              </a:path>
            </a:pathLst>
          </a:custGeom>
          <a:noFill/>
          <a:ln w="38100">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bg-BG"/>
          </a:p>
        </p:txBody>
      </p:sp>
      <p:sp>
        <p:nvSpPr>
          <p:cNvPr id="552986" name="Freeform 26"/>
          <p:cNvSpPr>
            <a:spLocks/>
          </p:cNvSpPr>
          <p:nvPr/>
        </p:nvSpPr>
        <p:spPr bwMode="auto">
          <a:xfrm>
            <a:off x="1709738" y="2560638"/>
            <a:ext cx="136525" cy="533400"/>
          </a:xfrm>
          <a:custGeom>
            <a:avLst/>
            <a:gdLst>
              <a:gd name="T0" fmla="*/ 53 w 86"/>
              <a:gd name="T1" fmla="*/ 336 h 336"/>
              <a:gd name="T2" fmla="*/ 5 w 86"/>
              <a:gd name="T3" fmla="*/ 280 h 336"/>
              <a:gd name="T4" fmla="*/ 85 w 86"/>
              <a:gd name="T5" fmla="*/ 240 h 336"/>
              <a:gd name="T6" fmla="*/ 13 w 86"/>
              <a:gd name="T7" fmla="*/ 184 h 336"/>
              <a:gd name="T8" fmla="*/ 85 w 86"/>
              <a:gd name="T9" fmla="*/ 152 h 336"/>
              <a:gd name="T10" fmla="*/ 5 w 86"/>
              <a:gd name="T11" fmla="*/ 96 h 336"/>
              <a:gd name="T12" fmla="*/ 77 w 86"/>
              <a:gd name="T13" fmla="*/ 56 h 336"/>
              <a:gd name="T14" fmla="*/ 53 w 86"/>
              <a:gd name="T15" fmla="*/ 0 h 3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6" h="336">
                <a:moveTo>
                  <a:pt x="53" y="336"/>
                </a:moveTo>
                <a:cubicBezTo>
                  <a:pt x="26" y="316"/>
                  <a:pt x="0" y="296"/>
                  <a:pt x="5" y="280"/>
                </a:cubicBezTo>
                <a:cubicBezTo>
                  <a:pt x="10" y="264"/>
                  <a:pt x="84" y="256"/>
                  <a:pt x="85" y="240"/>
                </a:cubicBezTo>
                <a:cubicBezTo>
                  <a:pt x="86" y="224"/>
                  <a:pt x="13" y="199"/>
                  <a:pt x="13" y="184"/>
                </a:cubicBezTo>
                <a:cubicBezTo>
                  <a:pt x="13" y="169"/>
                  <a:pt x="86" y="167"/>
                  <a:pt x="85" y="152"/>
                </a:cubicBezTo>
                <a:cubicBezTo>
                  <a:pt x="84" y="137"/>
                  <a:pt x="6" y="112"/>
                  <a:pt x="5" y="96"/>
                </a:cubicBezTo>
                <a:cubicBezTo>
                  <a:pt x="4" y="80"/>
                  <a:pt x="69" y="72"/>
                  <a:pt x="77" y="56"/>
                </a:cubicBezTo>
                <a:cubicBezTo>
                  <a:pt x="85" y="40"/>
                  <a:pt x="69" y="20"/>
                  <a:pt x="53" y="0"/>
                </a:cubicBezTo>
              </a:path>
            </a:pathLst>
          </a:custGeom>
          <a:noFill/>
          <a:ln w="38100"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bg-BG"/>
          </a:p>
        </p:txBody>
      </p:sp>
      <p:sp>
        <p:nvSpPr>
          <p:cNvPr id="552987" name="Text Box 27"/>
          <p:cNvSpPr txBox="1">
            <a:spLocks noChangeArrowheads="1"/>
          </p:cNvSpPr>
          <p:nvPr/>
        </p:nvSpPr>
        <p:spPr bwMode="auto">
          <a:xfrm>
            <a:off x="1763713" y="2709863"/>
            <a:ext cx="4000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lnSpc>
                <a:spcPct val="100000"/>
              </a:lnSpc>
              <a:buClrTx/>
              <a:buSzTx/>
              <a:buFontTx/>
              <a:buNone/>
            </a:pPr>
            <a:r>
              <a:rPr lang="en-US" altLang="bg-BG" sz="1400" b="1"/>
              <a:t>W</a:t>
            </a:r>
            <a:r>
              <a:rPr lang="en-US" altLang="bg-BG" sz="1400" b="1" baseline="30000"/>
              <a:t>-</a:t>
            </a:r>
            <a:endParaRPr lang="en-US" altLang="bg-BG" sz="1400" b="1"/>
          </a:p>
        </p:txBody>
      </p:sp>
      <p:sp>
        <p:nvSpPr>
          <p:cNvPr id="552988" name="Text Box 28"/>
          <p:cNvSpPr txBox="1">
            <a:spLocks noChangeArrowheads="1"/>
          </p:cNvSpPr>
          <p:nvPr/>
        </p:nvSpPr>
        <p:spPr bwMode="auto">
          <a:xfrm>
            <a:off x="2620963" y="1958975"/>
            <a:ext cx="455612"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100000"/>
              </a:lnSpc>
              <a:buClrTx/>
              <a:buSzTx/>
              <a:buFontTx/>
              <a:buNone/>
            </a:pPr>
            <a:r>
              <a:rPr lang="en-US" altLang="bg-BG" sz="2800" b="1" baseline="-25000">
                <a:solidFill>
                  <a:srgbClr val="0066FF"/>
                </a:solidFill>
                <a:latin typeface="Symbol" pitchFamily="18" charset="2"/>
              </a:rPr>
              <a:t>m</a:t>
            </a:r>
            <a:r>
              <a:rPr lang="en-US" altLang="bg-BG" sz="2800" b="1" baseline="30000">
                <a:solidFill>
                  <a:srgbClr val="0066FF"/>
                </a:solidFill>
                <a:latin typeface="Symbol" pitchFamily="18" charset="2"/>
              </a:rPr>
              <a:t>-</a:t>
            </a:r>
          </a:p>
          <a:p>
            <a:pPr algn="ctr">
              <a:lnSpc>
                <a:spcPct val="100000"/>
              </a:lnSpc>
              <a:buClrTx/>
              <a:buSzTx/>
              <a:buFontTx/>
              <a:buNone/>
            </a:pPr>
            <a:endParaRPr lang="en-US" altLang="bg-BG" sz="2000" b="1" baseline="30000">
              <a:solidFill>
                <a:srgbClr val="FF3300"/>
              </a:solidFill>
            </a:endParaRPr>
          </a:p>
        </p:txBody>
      </p:sp>
      <p:sp>
        <p:nvSpPr>
          <p:cNvPr id="552989" name="Text Box 29"/>
          <p:cNvSpPr txBox="1">
            <a:spLocks noChangeArrowheads="1"/>
          </p:cNvSpPr>
          <p:nvPr/>
        </p:nvSpPr>
        <p:spPr bwMode="auto">
          <a:xfrm>
            <a:off x="2582863" y="4992688"/>
            <a:ext cx="3683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lnSpc>
                <a:spcPct val="100000"/>
              </a:lnSpc>
              <a:buClrTx/>
              <a:buSzTx/>
              <a:buFontTx/>
              <a:buNone/>
            </a:pPr>
            <a:r>
              <a:rPr lang="en-US" altLang="bg-BG" sz="2000" b="1"/>
              <a:t>N</a:t>
            </a:r>
          </a:p>
        </p:txBody>
      </p:sp>
      <p:sp>
        <p:nvSpPr>
          <p:cNvPr id="552990" name="Freeform 30"/>
          <p:cNvSpPr>
            <a:spLocks/>
          </p:cNvSpPr>
          <p:nvPr/>
        </p:nvSpPr>
        <p:spPr bwMode="auto">
          <a:xfrm>
            <a:off x="1793875" y="3144838"/>
            <a:ext cx="1054100" cy="266700"/>
          </a:xfrm>
          <a:custGeom>
            <a:avLst/>
            <a:gdLst>
              <a:gd name="T0" fmla="*/ 0 w 664"/>
              <a:gd name="T1" fmla="*/ 0 h 168"/>
              <a:gd name="T2" fmla="*/ 664 w 664"/>
              <a:gd name="T3" fmla="*/ 168 h 168"/>
            </a:gdLst>
            <a:ahLst/>
            <a:cxnLst>
              <a:cxn ang="0">
                <a:pos x="T0" y="T1"/>
              </a:cxn>
              <a:cxn ang="0">
                <a:pos x="T2" y="T3"/>
              </a:cxn>
            </a:cxnLst>
            <a:rect l="0" t="0" r="r" b="b"/>
            <a:pathLst>
              <a:path w="664" h="168">
                <a:moveTo>
                  <a:pt x="0" y="0"/>
                </a:moveTo>
                <a:lnTo>
                  <a:pt x="664" y="168"/>
                </a:lnTo>
              </a:path>
            </a:pathLst>
          </a:custGeom>
          <a:noFill/>
          <a:ln w="38100">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bg-BG"/>
          </a:p>
        </p:txBody>
      </p:sp>
      <p:sp>
        <p:nvSpPr>
          <p:cNvPr id="552991" name="Freeform 31"/>
          <p:cNvSpPr>
            <a:spLocks/>
          </p:cNvSpPr>
          <p:nvPr/>
        </p:nvSpPr>
        <p:spPr bwMode="auto">
          <a:xfrm>
            <a:off x="1857375" y="3157538"/>
            <a:ext cx="825500" cy="406400"/>
          </a:xfrm>
          <a:custGeom>
            <a:avLst/>
            <a:gdLst>
              <a:gd name="T0" fmla="*/ 0 w 520"/>
              <a:gd name="T1" fmla="*/ 0 h 256"/>
              <a:gd name="T2" fmla="*/ 240 w 520"/>
              <a:gd name="T3" fmla="*/ 112 h 256"/>
              <a:gd name="T4" fmla="*/ 520 w 520"/>
              <a:gd name="T5" fmla="*/ 256 h 256"/>
            </a:gdLst>
            <a:ahLst/>
            <a:cxnLst>
              <a:cxn ang="0">
                <a:pos x="T0" y="T1"/>
              </a:cxn>
              <a:cxn ang="0">
                <a:pos x="T2" y="T3"/>
              </a:cxn>
              <a:cxn ang="0">
                <a:pos x="T4" y="T5"/>
              </a:cxn>
            </a:cxnLst>
            <a:rect l="0" t="0" r="r" b="b"/>
            <a:pathLst>
              <a:path w="520" h="256">
                <a:moveTo>
                  <a:pt x="0" y="0"/>
                </a:moveTo>
                <a:lnTo>
                  <a:pt x="240" y="112"/>
                </a:lnTo>
                <a:lnTo>
                  <a:pt x="520" y="256"/>
                </a:lnTo>
              </a:path>
            </a:pathLst>
          </a:custGeom>
          <a:noFill/>
          <a:ln w="38100">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bg-BG"/>
          </a:p>
        </p:txBody>
      </p:sp>
      <p:sp>
        <p:nvSpPr>
          <p:cNvPr id="552993" name="Freeform 33"/>
          <p:cNvSpPr>
            <a:spLocks/>
          </p:cNvSpPr>
          <p:nvPr/>
        </p:nvSpPr>
        <p:spPr bwMode="auto">
          <a:xfrm>
            <a:off x="2266950" y="5373688"/>
            <a:ext cx="1155700" cy="1587"/>
          </a:xfrm>
          <a:custGeom>
            <a:avLst/>
            <a:gdLst>
              <a:gd name="T0" fmla="*/ 0 w 728"/>
              <a:gd name="T1" fmla="*/ 0 h 1"/>
              <a:gd name="T2" fmla="*/ 728 w 728"/>
              <a:gd name="T3" fmla="*/ 0 h 1"/>
            </a:gdLst>
            <a:ahLst/>
            <a:cxnLst>
              <a:cxn ang="0">
                <a:pos x="T0" y="T1"/>
              </a:cxn>
              <a:cxn ang="0">
                <a:pos x="T2" y="T3"/>
              </a:cxn>
            </a:cxnLst>
            <a:rect l="0" t="0" r="r" b="b"/>
            <a:pathLst>
              <a:path w="728" h="1">
                <a:moveTo>
                  <a:pt x="0" y="0"/>
                </a:moveTo>
                <a:lnTo>
                  <a:pt x="728" y="0"/>
                </a:lnTo>
              </a:path>
            </a:pathLst>
          </a:custGeom>
          <a:noFill/>
          <a:ln w="38100">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bg-BG"/>
          </a:p>
        </p:txBody>
      </p:sp>
      <p:sp>
        <p:nvSpPr>
          <p:cNvPr id="552994" name="Freeform 34"/>
          <p:cNvSpPr>
            <a:spLocks/>
          </p:cNvSpPr>
          <p:nvPr/>
        </p:nvSpPr>
        <p:spPr bwMode="auto">
          <a:xfrm>
            <a:off x="2266950" y="5373688"/>
            <a:ext cx="1054100" cy="266700"/>
          </a:xfrm>
          <a:custGeom>
            <a:avLst/>
            <a:gdLst>
              <a:gd name="T0" fmla="*/ 0 w 664"/>
              <a:gd name="T1" fmla="*/ 0 h 168"/>
              <a:gd name="T2" fmla="*/ 664 w 664"/>
              <a:gd name="T3" fmla="*/ 168 h 168"/>
            </a:gdLst>
            <a:ahLst/>
            <a:cxnLst>
              <a:cxn ang="0">
                <a:pos x="T0" y="T1"/>
              </a:cxn>
              <a:cxn ang="0">
                <a:pos x="T2" y="T3"/>
              </a:cxn>
            </a:cxnLst>
            <a:rect l="0" t="0" r="r" b="b"/>
            <a:pathLst>
              <a:path w="664" h="168">
                <a:moveTo>
                  <a:pt x="0" y="0"/>
                </a:moveTo>
                <a:lnTo>
                  <a:pt x="664" y="168"/>
                </a:lnTo>
              </a:path>
            </a:pathLst>
          </a:custGeom>
          <a:noFill/>
          <a:ln w="38100">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bg-BG"/>
          </a:p>
        </p:txBody>
      </p:sp>
      <p:sp>
        <p:nvSpPr>
          <p:cNvPr id="552995" name="Text Box 35"/>
          <p:cNvSpPr txBox="1">
            <a:spLocks noChangeArrowheads="1"/>
          </p:cNvSpPr>
          <p:nvPr/>
        </p:nvSpPr>
        <p:spPr bwMode="auto">
          <a:xfrm>
            <a:off x="2916238" y="3357563"/>
            <a:ext cx="3683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lnSpc>
                <a:spcPct val="100000"/>
              </a:lnSpc>
              <a:buClrTx/>
              <a:buSzTx/>
              <a:buFontTx/>
              <a:buNone/>
            </a:pPr>
            <a:r>
              <a:rPr lang="en-US" altLang="bg-BG" sz="2000" b="1">
                <a:solidFill>
                  <a:srgbClr val="FF3300"/>
                </a:solidFill>
              </a:rPr>
              <a:t>X</a:t>
            </a:r>
          </a:p>
        </p:txBody>
      </p:sp>
      <p:sp>
        <p:nvSpPr>
          <p:cNvPr id="552996" name="Text Box 36"/>
          <p:cNvSpPr txBox="1">
            <a:spLocks noChangeArrowheads="1"/>
          </p:cNvSpPr>
          <p:nvPr/>
        </p:nvSpPr>
        <p:spPr bwMode="auto">
          <a:xfrm>
            <a:off x="611188" y="3789363"/>
            <a:ext cx="36004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44450" algn="ctr">
                <a:solidFill>
                  <a:srgbClr val="FF0000"/>
                </a:solidFill>
                <a:miter lim="800000"/>
                <a:headEnd/>
                <a:tailEnd type="none" w="med"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eaLnBrk="1" hangingPunct="1">
              <a:lnSpc>
                <a:spcPct val="100000"/>
              </a:lnSpc>
              <a:spcBef>
                <a:spcPct val="50000"/>
              </a:spcBef>
              <a:buClrTx/>
              <a:buSzTx/>
              <a:buFontTx/>
              <a:buNone/>
            </a:pPr>
            <a:r>
              <a:rPr lang="en-US" altLang="bg-BG" b="1">
                <a:latin typeface="Comic Sans MS" pitchFamily="66" charset="0"/>
              </a:rPr>
              <a:t>neutral current</a:t>
            </a:r>
            <a:r>
              <a:rPr lang="bg-BG" altLang="bg-BG" b="1">
                <a:latin typeface="Comic Sans MS" pitchFamily="66" charset="0"/>
              </a:rPr>
              <a:t> (NC)</a:t>
            </a:r>
            <a:endParaRPr lang="en-US" altLang="bg-BG" b="1">
              <a:latin typeface="Comic Sans MS" pitchFamily="66" charset="0"/>
            </a:endParaRPr>
          </a:p>
        </p:txBody>
      </p:sp>
      <p:sp>
        <p:nvSpPr>
          <p:cNvPr id="552997" name="Text Box 37"/>
          <p:cNvSpPr txBox="1">
            <a:spLocks noChangeArrowheads="1"/>
          </p:cNvSpPr>
          <p:nvPr/>
        </p:nvSpPr>
        <p:spPr bwMode="auto">
          <a:xfrm>
            <a:off x="539750" y="3429000"/>
            <a:ext cx="3683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lnSpc>
                <a:spcPct val="100000"/>
              </a:lnSpc>
              <a:buClrTx/>
              <a:buSzTx/>
              <a:buFontTx/>
              <a:buNone/>
            </a:pPr>
            <a:r>
              <a:rPr lang="en-US" altLang="bg-BG" sz="2000" b="1">
                <a:solidFill>
                  <a:srgbClr val="FF3300"/>
                </a:solidFill>
              </a:rPr>
              <a:t>N</a:t>
            </a:r>
          </a:p>
        </p:txBody>
      </p:sp>
      <p:sp>
        <p:nvSpPr>
          <p:cNvPr id="552998" name="Rectangle 38"/>
          <p:cNvSpPr>
            <a:spLocks noChangeArrowheads="1"/>
          </p:cNvSpPr>
          <p:nvPr/>
        </p:nvSpPr>
        <p:spPr bwMode="auto">
          <a:xfrm>
            <a:off x="3132138" y="4292600"/>
            <a:ext cx="776287" cy="669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100000"/>
              </a:lnSpc>
              <a:buClrTx/>
              <a:buSzTx/>
              <a:buFontTx/>
              <a:buNone/>
            </a:pPr>
            <a:r>
              <a:rPr lang="en-US" altLang="bg-BG" sz="1800" b="1">
                <a:latin typeface="Symbol" pitchFamily="18" charset="2"/>
              </a:rPr>
              <a:t>n</a:t>
            </a:r>
            <a:r>
              <a:rPr lang="en-US" altLang="bg-BG" sz="2800" b="1" baseline="-25000">
                <a:solidFill>
                  <a:srgbClr val="FF3300"/>
                </a:solidFill>
              </a:rPr>
              <a:t>e</a:t>
            </a:r>
            <a:r>
              <a:rPr lang="en-US" altLang="bg-BG" sz="2800" b="1" baseline="-25000"/>
              <a:t>,</a:t>
            </a:r>
            <a:r>
              <a:rPr lang="en-US" altLang="bg-BG" sz="2800" b="1" baseline="-25000">
                <a:solidFill>
                  <a:srgbClr val="0066FF"/>
                </a:solidFill>
                <a:latin typeface="Symbol" pitchFamily="18" charset="2"/>
              </a:rPr>
              <a:t>m</a:t>
            </a:r>
            <a:r>
              <a:rPr lang="en-US" altLang="bg-BG" sz="2800" b="1" baseline="-25000">
                <a:latin typeface="Symbol" pitchFamily="18" charset="2"/>
              </a:rPr>
              <a:t>,</a:t>
            </a:r>
            <a:r>
              <a:rPr lang="en-US" altLang="bg-BG" sz="2800" b="1" baseline="-25000">
                <a:solidFill>
                  <a:srgbClr val="00CC66"/>
                </a:solidFill>
                <a:latin typeface="Symbol" pitchFamily="18" charset="2"/>
              </a:rPr>
              <a:t>t</a:t>
            </a:r>
          </a:p>
          <a:p>
            <a:pPr algn="ctr">
              <a:lnSpc>
                <a:spcPct val="100000"/>
              </a:lnSpc>
              <a:buClrTx/>
              <a:buSzTx/>
              <a:buFontTx/>
              <a:buNone/>
            </a:pPr>
            <a:endParaRPr lang="en-US" altLang="bg-BG" sz="2800" b="1" baseline="-25000">
              <a:solidFill>
                <a:srgbClr val="00CC66"/>
              </a:solidFil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5010" name="Rectangle 2"/>
          <p:cNvSpPr>
            <a:spLocks noGrp="1" noChangeArrowheads="1"/>
          </p:cNvSpPr>
          <p:nvPr>
            <p:ph type="title"/>
          </p:nvPr>
        </p:nvSpPr>
        <p:spPr>
          <a:xfrm>
            <a:off x="1835150" y="59494"/>
            <a:ext cx="5400675" cy="1222451"/>
          </a:xfrm>
        </p:spPr>
        <p:txBody>
          <a:bodyPr/>
          <a:lstStyle/>
          <a:p>
            <a:r>
              <a:rPr lang="bg-BG" altLang="bg-BG" sz="2400" dirty="0" err="1">
                <a:solidFill>
                  <a:srgbClr val="7030A0"/>
                </a:solidFill>
              </a:rPr>
              <a:t>Кварк-партонна</a:t>
            </a:r>
            <a:r>
              <a:rPr lang="bg-BG" altLang="bg-BG" sz="2400" dirty="0">
                <a:solidFill>
                  <a:srgbClr val="7030A0"/>
                </a:solidFill>
              </a:rPr>
              <a:t> картина на </a:t>
            </a:r>
            <a:r>
              <a:rPr lang="bg-BG" altLang="bg-BG" sz="2400" dirty="0" smtClean="0">
                <a:solidFill>
                  <a:srgbClr val="7030A0"/>
                </a:solidFill>
              </a:rPr>
              <a:t>взаимодействието на неутрината с веществото</a:t>
            </a:r>
            <a:endParaRPr lang="en-US" altLang="bg-BG" dirty="0">
              <a:solidFill>
                <a:srgbClr val="7030A0"/>
              </a:solidFill>
            </a:endParaRPr>
          </a:p>
        </p:txBody>
      </p:sp>
      <p:sp>
        <p:nvSpPr>
          <p:cNvPr id="555011" name="Rectangle 3"/>
          <p:cNvSpPr>
            <a:spLocks noChangeArrowheads="1"/>
          </p:cNvSpPr>
          <p:nvPr/>
        </p:nvSpPr>
        <p:spPr bwMode="auto">
          <a:xfrm>
            <a:off x="0" y="32718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44450" algn="ctr">
                <a:solidFill>
                  <a:srgbClr val="FF0000"/>
                </a:solidFill>
                <a:miter lim="800000"/>
                <a:headEnd/>
                <a:tailEnd type="none" w="med"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spAutoFit/>
          </a:bodyPr>
          <a:lstStyle/>
          <a:p>
            <a:endParaRPr lang="bg-BG"/>
          </a:p>
        </p:txBody>
      </p:sp>
      <p:graphicFrame>
        <p:nvGraphicFramePr>
          <p:cNvPr id="555012" name="Object 4"/>
          <p:cNvGraphicFramePr>
            <a:graphicFrameLocks noChangeAspect="1"/>
          </p:cNvGraphicFramePr>
          <p:nvPr/>
        </p:nvGraphicFramePr>
        <p:xfrm>
          <a:off x="5508625" y="1412875"/>
          <a:ext cx="2881313" cy="650875"/>
        </p:xfrm>
        <a:graphic>
          <a:graphicData uri="http://schemas.openxmlformats.org/presentationml/2006/ole">
            <mc:AlternateContent xmlns:mc="http://schemas.openxmlformats.org/markup-compatibility/2006">
              <mc:Choice xmlns:v="urn:schemas-microsoft-com:vml" Requires="v">
                <p:oleObj spid="_x0000_s555167" name="Equation" r:id="rId3" imgW="1155700" imgH="254000" progId="Equation.3">
                  <p:embed/>
                </p:oleObj>
              </mc:Choice>
              <mc:Fallback>
                <p:oleObj name="Equation" r:id="rId3" imgW="1155700" imgH="25400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08625" y="1412875"/>
                        <a:ext cx="2881313" cy="6508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555013" name="Picture 5"/>
          <p:cNvPicPr>
            <a:picLocks noChangeAspect="1" noChangeArrowheads="1"/>
          </p:cNvPicPr>
          <p:nvPr/>
        </p:nvPicPr>
        <p:blipFill>
          <a:blip r:embed="rId5">
            <a:extLst>
              <a:ext uri="{BEBA8EAE-BF5A-486C-A8C5-ECC9F3942E4B}">
                <a14:imgProps xmlns:a14="http://schemas.microsoft.com/office/drawing/2010/main">
                  <a14:imgLayer r:embed="rId6">
                    <a14:imgEffect>
                      <a14:brightnessContrast contrast="-20000"/>
                    </a14:imgEffect>
                  </a14:imgLayer>
                </a14:imgProps>
              </a:ext>
              <a:ext uri="{28A0092B-C50C-407E-A947-70E740481C1C}">
                <a14:useLocalDpi xmlns:a14="http://schemas.microsoft.com/office/drawing/2010/main" val="0"/>
              </a:ext>
            </a:extLst>
          </a:blip>
          <a:srcRect t="53186"/>
          <a:stretch>
            <a:fillRect/>
          </a:stretch>
        </p:blipFill>
        <p:spPr bwMode="auto">
          <a:xfrm>
            <a:off x="250825" y="1412875"/>
            <a:ext cx="4914900" cy="172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5014" name="Picture 6"/>
          <p:cNvPicPr>
            <a:picLocks noChangeAspect="1" noChangeArrowheads="1"/>
          </p:cNvPicPr>
          <p:nvPr/>
        </p:nvPicPr>
        <p:blipFill>
          <a:blip r:embed="rId7">
            <a:lum bright="-20000" contrast="40000"/>
            <a:extLst>
              <a:ext uri="{28A0092B-C50C-407E-A947-70E740481C1C}">
                <a14:useLocalDpi xmlns:a14="http://schemas.microsoft.com/office/drawing/2010/main" val="0"/>
              </a:ext>
            </a:extLst>
          </a:blip>
          <a:srcRect/>
          <a:stretch>
            <a:fillRect/>
          </a:stretch>
        </p:blipFill>
        <p:spPr bwMode="auto">
          <a:xfrm>
            <a:off x="539750" y="3429000"/>
            <a:ext cx="3086100" cy="292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5015" name="Line 7"/>
          <p:cNvSpPr>
            <a:spLocks noChangeShapeType="1"/>
          </p:cNvSpPr>
          <p:nvPr/>
        </p:nvSpPr>
        <p:spPr bwMode="auto">
          <a:xfrm>
            <a:off x="2339975" y="4652963"/>
            <a:ext cx="0" cy="649287"/>
          </a:xfrm>
          <a:prstGeom prst="line">
            <a:avLst/>
          </a:prstGeom>
          <a:noFill/>
          <a:ln w="25400">
            <a:solidFill>
              <a:schemeClr val="tx1"/>
            </a:solidFill>
            <a:round/>
            <a:headEnd/>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endParaRPr lang="bg-BG"/>
          </a:p>
        </p:txBody>
      </p:sp>
      <p:sp>
        <p:nvSpPr>
          <p:cNvPr id="555016" name="Text Box 8"/>
          <p:cNvSpPr txBox="1">
            <a:spLocks noChangeArrowheads="1"/>
          </p:cNvSpPr>
          <p:nvPr/>
        </p:nvSpPr>
        <p:spPr bwMode="auto">
          <a:xfrm>
            <a:off x="2339975" y="4797425"/>
            <a:ext cx="339837" cy="462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44450" algn="ctr">
                <a:solidFill>
                  <a:srgbClr val="FF0000"/>
                </a:solidFill>
                <a:miter lim="800000"/>
                <a:headEnd/>
                <a:tailEnd type="none" w="med"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1" hangingPunct="1">
              <a:lnSpc>
                <a:spcPct val="100000"/>
              </a:lnSpc>
              <a:spcBef>
                <a:spcPct val="50000"/>
              </a:spcBef>
              <a:buClrTx/>
              <a:buSzTx/>
              <a:buFontTx/>
              <a:buNone/>
            </a:pPr>
            <a:r>
              <a:rPr lang="en-US" altLang="bg-BG" i="1" dirty="0" smtClean="0"/>
              <a:t>q</a:t>
            </a:r>
            <a:r>
              <a:rPr lang="en-US" altLang="bg-BG" i="1" dirty="0" smtClean="0">
                <a:cs typeface="Times New Roman" pitchFamily="18" charset="0"/>
              </a:rPr>
              <a:t>̃</a:t>
            </a:r>
            <a:endParaRPr lang="en-US" altLang="bg-BG" i="1" dirty="0">
              <a:cs typeface="Times New Roman" pitchFamily="18" charset="0"/>
            </a:endParaRPr>
          </a:p>
        </p:txBody>
      </p:sp>
      <p:sp>
        <p:nvSpPr>
          <p:cNvPr id="555017" name="Text Box 9"/>
          <p:cNvSpPr txBox="1">
            <a:spLocks noChangeArrowheads="1"/>
          </p:cNvSpPr>
          <p:nvPr/>
        </p:nvSpPr>
        <p:spPr bwMode="auto">
          <a:xfrm>
            <a:off x="1258888" y="4149725"/>
            <a:ext cx="433387" cy="369332"/>
          </a:xfrm>
          <a:prstGeom prst="rect">
            <a:avLst/>
          </a:prstGeom>
          <a:solidFill>
            <a:schemeClr val="bg1"/>
          </a:solidFill>
          <a:ln>
            <a:noFill/>
          </a:ln>
          <a:effectLst/>
          <a:extLst>
            <a:ext uri="{91240B29-F687-4F45-9708-019B960494DF}">
              <a14:hiddenLine xmlns:a14="http://schemas.microsoft.com/office/drawing/2010/main" w="44450" algn="ctr">
                <a:solidFill>
                  <a:srgbClr val="FF0000"/>
                </a:solidFill>
                <a:miter lim="800000"/>
                <a:headEnd/>
                <a:tailEnd type="none" w="med"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pPr eaLnBrk="1" hangingPunct="1">
              <a:lnSpc>
                <a:spcPct val="100000"/>
              </a:lnSpc>
              <a:spcBef>
                <a:spcPct val="50000"/>
              </a:spcBef>
              <a:buClrTx/>
              <a:buSzTx/>
              <a:buFontTx/>
              <a:buNone/>
            </a:pPr>
            <a:r>
              <a:rPr lang="en-US" altLang="bg-BG" i="1" dirty="0" smtClean="0"/>
              <a:t>p</a:t>
            </a:r>
            <a:r>
              <a:rPr lang="en-US" altLang="bg-BG" i="1" dirty="0" smtClean="0">
                <a:cs typeface="Times New Roman" pitchFamily="18" charset="0"/>
              </a:rPr>
              <a:t>̃</a:t>
            </a:r>
            <a:r>
              <a:rPr lang="el-GR" altLang="bg-BG" i="1" baseline="-25000" dirty="0" smtClean="0"/>
              <a:t>ν</a:t>
            </a:r>
            <a:endParaRPr lang="el-GR" altLang="bg-BG" i="1" baseline="-25000" dirty="0"/>
          </a:p>
        </p:txBody>
      </p:sp>
      <p:sp>
        <p:nvSpPr>
          <p:cNvPr id="555018" name="Text Box 10"/>
          <p:cNvSpPr txBox="1">
            <a:spLocks noChangeArrowheads="1"/>
          </p:cNvSpPr>
          <p:nvPr/>
        </p:nvSpPr>
        <p:spPr bwMode="auto">
          <a:xfrm>
            <a:off x="2484438" y="4149725"/>
            <a:ext cx="433387" cy="478387"/>
          </a:xfrm>
          <a:prstGeom prst="rect">
            <a:avLst/>
          </a:prstGeom>
          <a:solidFill>
            <a:schemeClr val="bg1"/>
          </a:solidFill>
          <a:ln>
            <a:noFill/>
          </a:ln>
          <a:effectLst/>
          <a:extLst>
            <a:ext uri="{91240B29-F687-4F45-9708-019B960494DF}">
              <a14:hiddenLine xmlns:a14="http://schemas.microsoft.com/office/drawing/2010/main" w="44450" algn="ctr">
                <a:solidFill>
                  <a:srgbClr val="FF0000"/>
                </a:solidFill>
                <a:miter lim="800000"/>
                <a:headEnd/>
                <a:tailEnd type="none" w="med"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108000">
            <a:spAutoFit/>
          </a:bodyPr>
          <a:lstStyle/>
          <a:p>
            <a:pPr eaLnBrk="1" hangingPunct="1">
              <a:lnSpc>
                <a:spcPct val="100000"/>
              </a:lnSpc>
              <a:spcBef>
                <a:spcPct val="50000"/>
              </a:spcBef>
              <a:buClrTx/>
              <a:buSzTx/>
              <a:buFontTx/>
              <a:buNone/>
            </a:pPr>
            <a:r>
              <a:rPr lang="en-US" altLang="bg-BG" i="1" dirty="0" smtClean="0"/>
              <a:t>p</a:t>
            </a:r>
            <a:r>
              <a:rPr lang="en-US" altLang="bg-BG" i="1" dirty="0" smtClean="0">
                <a:cs typeface="Times New Roman" pitchFamily="18" charset="0"/>
              </a:rPr>
              <a:t>̃</a:t>
            </a:r>
            <a:r>
              <a:rPr lang="el-GR" altLang="bg-BG" i="1" baseline="-25000" dirty="0" smtClean="0">
                <a:cs typeface="Times New Roman" pitchFamily="18" charset="0"/>
              </a:rPr>
              <a:t>μ</a:t>
            </a:r>
            <a:endParaRPr lang="el-GR" altLang="bg-BG" i="1" baseline="-25000" dirty="0">
              <a:cs typeface="Times New Roman" pitchFamily="18" charset="0"/>
            </a:endParaRPr>
          </a:p>
        </p:txBody>
      </p:sp>
      <p:sp>
        <p:nvSpPr>
          <p:cNvPr id="555019" name="Text Box 11"/>
          <p:cNvSpPr txBox="1">
            <a:spLocks noChangeArrowheads="1"/>
          </p:cNvSpPr>
          <p:nvPr/>
        </p:nvSpPr>
        <p:spPr bwMode="auto">
          <a:xfrm>
            <a:off x="3491880" y="3500438"/>
            <a:ext cx="5474320" cy="15703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44450" algn="ctr">
                <a:solidFill>
                  <a:srgbClr val="FF0000"/>
                </a:solidFill>
                <a:miter lim="800000"/>
                <a:headEnd/>
                <a:tailEnd type="none" w="med"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2075" tIns="46038" rIns="92075" bIns="46038">
            <a:spAutoFit/>
          </a:bodyPr>
          <a:lstStyle/>
          <a:p>
            <a:pPr eaLnBrk="1" hangingPunct="1">
              <a:lnSpc>
                <a:spcPct val="100000"/>
              </a:lnSpc>
              <a:spcBef>
                <a:spcPct val="50000"/>
              </a:spcBef>
              <a:buClrTx/>
              <a:buSzTx/>
              <a:buFontTx/>
              <a:buNone/>
            </a:pPr>
            <a:r>
              <a:rPr lang="bg-BG" altLang="ja-JP" b="1" dirty="0">
                <a:latin typeface="Comic Sans MS" pitchFamily="66" charset="0"/>
              </a:rPr>
              <a:t> </a:t>
            </a:r>
            <a:r>
              <a:rPr lang="en-US" altLang="ja-JP" b="1" dirty="0">
                <a:latin typeface="Comic Sans MS" pitchFamily="66" charset="0"/>
                <a:ea typeface="MS PGothic" pitchFamily="34" charset="-128"/>
              </a:rPr>
              <a:t>             </a:t>
            </a:r>
            <a:r>
              <a:rPr lang="en-US" altLang="ja-JP" i="1" dirty="0" smtClean="0">
                <a:ea typeface="MS PGothic" pitchFamily="34" charset="-128"/>
              </a:rPr>
              <a:t>q</a:t>
            </a:r>
            <a:r>
              <a:rPr lang="en-US" altLang="ja-JP" i="1" dirty="0" smtClean="0">
                <a:ea typeface="MS PGothic" pitchFamily="34" charset="-128"/>
                <a:cs typeface="Times New Roman" pitchFamily="18" charset="0"/>
              </a:rPr>
              <a:t>̃</a:t>
            </a:r>
            <a:r>
              <a:rPr lang="bg-BG" altLang="ja-JP" i="1" baseline="30000" dirty="0" smtClean="0"/>
              <a:t>2</a:t>
            </a:r>
            <a:r>
              <a:rPr lang="bg-BG" altLang="ja-JP" i="1" dirty="0" smtClean="0"/>
              <a:t> </a:t>
            </a:r>
            <a:r>
              <a:rPr lang="bg-BG" altLang="ja-JP" i="1" dirty="0"/>
              <a:t>= (</a:t>
            </a:r>
            <a:r>
              <a:rPr lang="en-US" altLang="ja-JP" i="1" dirty="0" smtClean="0">
                <a:ea typeface="MS PGothic" pitchFamily="34" charset="-128"/>
              </a:rPr>
              <a:t>p̃</a:t>
            </a:r>
            <a:r>
              <a:rPr lang="el-GR" altLang="ja-JP" i="1" baseline="-25000" dirty="0" smtClean="0">
                <a:cs typeface="Times New Roman" pitchFamily="18" charset="0"/>
              </a:rPr>
              <a:t>ν</a:t>
            </a:r>
            <a:r>
              <a:rPr lang="bg-BG" altLang="ja-JP" i="1" dirty="0" smtClean="0"/>
              <a:t> </a:t>
            </a:r>
            <a:r>
              <a:rPr lang="bg-BG" altLang="ja-JP" i="1" dirty="0"/>
              <a:t>– </a:t>
            </a:r>
            <a:r>
              <a:rPr lang="en-US" altLang="ja-JP" i="1" dirty="0" smtClean="0">
                <a:ea typeface="MS PGothic" pitchFamily="34" charset="-128"/>
              </a:rPr>
              <a:t>p̃</a:t>
            </a:r>
            <a:r>
              <a:rPr lang="el-GR" altLang="ja-JP" i="1" baseline="-25000" dirty="0" smtClean="0">
                <a:cs typeface="Times New Roman" pitchFamily="18" charset="0"/>
              </a:rPr>
              <a:t>μ</a:t>
            </a:r>
            <a:r>
              <a:rPr lang="bg-BG" altLang="ja-JP" i="1" dirty="0"/>
              <a:t>)</a:t>
            </a:r>
            <a:r>
              <a:rPr lang="bg-BG" altLang="ja-JP" i="1" baseline="30000" dirty="0"/>
              <a:t>2</a:t>
            </a:r>
            <a:r>
              <a:rPr lang="bg-BG" altLang="ja-JP" i="1" dirty="0"/>
              <a:t> = – </a:t>
            </a:r>
            <a:r>
              <a:rPr lang="en-US" altLang="ja-JP" i="1" dirty="0">
                <a:ea typeface="MS PGothic" pitchFamily="34" charset="-128"/>
              </a:rPr>
              <a:t>Q </a:t>
            </a:r>
            <a:r>
              <a:rPr lang="bg-BG" altLang="ja-JP" i="1" baseline="30000" dirty="0"/>
              <a:t>2</a:t>
            </a:r>
            <a:r>
              <a:rPr lang="bg-BG" altLang="ja-JP" i="1" dirty="0"/>
              <a:t> &lt; 0</a:t>
            </a:r>
            <a:r>
              <a:rPr lang="bg-BG" altLang="ja-JP" b="1" dirty="0"/>
              <a:t> </a:t>
            </a:r>
            <a:endParaRPr lang="en-US" altLang="ja-JP" b="1" dirty="0">
              <a:ea typeface="MS PGothic" pitchFamily="34" charset="-128"/>
            </a:endParaRPr>
          </a:p>
          <a:p>
            <a:pPr eaLnBrk="1" hangingPunct="1">
              <a:lnSpc>
                <a:spcPct val="100000"/>
              </a:lnSpc>
              <a:spcBef>
                <a:spcPct val="50000"/>
              </a:spcBef>
              <a:buClrTx/>
              <a:buSzTx/>
              <a:buFontTx/>
              <a:buNone/>
            </a:pPr>
            <a:r>
              <a:rPr lang="bg-BG" altLang="ja-JP" b="1" dirty="0"/>
              <a:t> </a:t>
            </a:r>
            <a:r>
              <a:rPr lang="bg-BG" altLang="ja-JP" b="1" dirty="0" smtClean="0"/>
              <a:t>      </a:t>
            </a:r>
            <a:r>
              <a:rPr lang="bg-BG" altLang="ja-JP" dirty="0" smtClean="0">
                <a:solidFill>
                  <a:srgbClr val="000000"/>
                </a:solidFill>
                <a:ea typeface="MS Mincho" pitchFamily="49" charset="-128"/>
              </a:rPr>
              <a:t>ν </a:t>
            </a:r>
            <a:r>
              <a:rPr lang="bg-BG" altLang="ja-JP" dirty="0">
                <a:solidFill>
                  <a:srgbClr val="000000"/>
                </a:solidFill>
                <a:ea typeface="MS Mincho" pitchFamily="49" charset="-128"/>
              </a:rPr>
              <a:t>= </a:t>
            </a:r>
            <a:r>
              <a:rPr lang="bg-BG" altLang="ja-JP" i="1" dirty="0">
                <a:solidFill>
                  <a:srgbClr val="000000"/>
                </a:solidFill>
                <a:ea typeface="MS Mincho" pitchFamily="49" charset="-128"/>
              </a:rPr>
              <a:t>E</a:t>
            </a:r>
            <a:r>
              <a:rPr lang="en-US" altLang="ja-JP" i="1" baseline="-30000" dirty="0">
                <a:solidFill>
                  <a:srgbClr val="000000"/>
                </a:solidFill>
                <a:ea typeface="MS Mincho" pitchFamily="49" charset="-128"/>
              </a:rPr>
              <a:t>ν </a:t>
            </a:r>
            <a:r>
              <a:rPr lang="bg-BG" altLang="ja-JP" i="1" dirty="0">
                <a:solidFill>
                  <a:srgbClr val="000000"/>
                </a:solidFill>
                <a:ea typeface="MS Mincho" pitchFamily="49" charset="-128"/>
              </a:rPr>
              <a:t>– E</a:t>
            </a:r>
            <a:r>
              <a:rPr lang="bg-BG" altLang="ja-JP" i="1" baseline="-30000" dirty="0">
                <a:solidFill>
                  <a:srgbClr val="000000"/>
                </a:solidFill>
                <a:ea typeface="MS Mincho" pitchFamily="49" charset="-128"/>
              </a:rPr>
              <a:t>μ</a:t>
            </a:r>
            <a:r>
              <a:rPr lang="bg-BG" altLang="ja-JP" i="1" dirty="0">
                <a:solidFill>
                  <a:srgbClr val="000000"/>
                </a:solidFill>
                <a:ea typeface="MS Mincho" pitchFamily="49" charset="-128"/>
              </a:rPr>
              <a:t> = </a:t>
            </a:r>
            <a:r>
              <a:rPr lang="en-US" altLang="ja-JP" i="1" dirty="0" err="1">
                <a:solidFill>
                  <a:srgbClr val="000000"/>
                </a:solidFill>
                <a:ea typeface="MS Mincho" pitchFamily="49" charset="-128"/>
              </a:rPr>
              <a:t>E</a:t>
            </a:r>
            <a:r>
              <a:rPr lang="en-US" altLang="ja-JP" i="1" baseline="-30000" dirty="0" err="1">
                <a:solidFill>
                  <a:srgbClr val="000000"/>
                </a:solidFill>
                <a:ea typeface="MS Mincho" pitchFamily="49" charset="-128"/>
              </a:rPr>
              <a:t>had</a:t>
            </a:r>
            <a:r>
              <a:rPr lang="bg-BG" altLang="ja-JP" i="1" dirty="0">
                <a:solidFill>
                  <a:srgbClr val="000000"/>
                </a:solidFill>
                <a:ea typeface="MS Mincho" pitchFamily="49" charset="-128"/>
              </a:rPr>
              <a:t> – М</a:t>
            </a:r>
            <a:r>
              <a:rPr lang="en-US" altLang="ja-JP" i="1" baseline="-25000" dirty="0">
                <a:solidFill>
                  <a:srgbClr val="000000"/>
                </a:solidFill>
                <a:ea typeface="MS Mincho" pitchFamily="49" charset="-128"/>
              </a:rPr>
              <a:t>N</a:t>
            </a:r>
            <a:r>
              <a:rPr lang="bg-BG" altLang="ja-JP" i="1" dirty="0">
                <a:solidFill>
                  <a:srgbClr val="000000"/>
                </a:solidFill>
                <a:ea typeface="MS Mincho" pitchFamily="49" charset="-128"/>
              </a:rPr>
              <a:t> = (</a:t>
            </a:r>
            <a:r>
              <a:rPr lang="en-US" altLang="ja-JP" i="1" dirty="0" smtClean="0">
                <a:solidFill>
                  <a:srgbClr val="000000"/>
                </a:solidFill>
                <a:ea typeface="MS Mincho" pitchFamily="49" charset="-128"/>
              </a:rPr>
              <a:t>q̃</a:t>
            </a:r>
            <a:r>
              <a:rPr lang="bg-BG" altLang="ja-JP" i="1" dirty="0" smtClean="0">
                <a:solidFill>
                  <a:srgbClr val="000000"/>
                </a:solidFill>
                <a:ea typeface="MS Mincho" pitchFamily="49" charset="-128"/>
              </a:rPr>
              <a:t>. p</a:t>
            </a:r>
            <a:r>
              <a:rPr lang="en-US" altLang="ja-JP" i="1" dirty="0" smtClean="0">
                <a:solidFill>
                  <a:srgbClr val="000000"/>
                </a:solidFill>
                <a:ea typeface="MS Mincho" pitchFamily="49" charset="-128"/>
              </a:rPr>
              <a:t>̃</a:t>
            </a:r>
            <a:r>
              <a:rPr lang="en-US" altLang="ja-JP" i="1" baseline="-30000" dirty="0" smtClean="0">
                <a:solidFill>
                  <a:srgbClr val="000000"/>
                </a:solidFill>
                <a:ea typeface="MS Mincho" pitchFamily="49" charset="-128"/>
              </a:rPr>
              <a:t>had</a:t>
            </a:r>
            <a:r>
              <a:rPr lang="bg-BG" altLang="ja-JP" i="1" dirty="0">
                <a:solidFill>
                  <a:srgbClr val="000000"/>
                </a:solidFill>
                <a:ea typeface="MS Mincho" pitchFamily="49" charset="-128"/>
              </a:rPr>
              <a:t>)/М</a:t>
            </a:r>
            <a:r>
              <a:rPr lang="en-US" altLang="ja-JP" i="1" baseline="-25000" dirty="0">
                <a:ea typeface="MS PGothic" pitchFamily="34" charset="-128"/>
              </a:rPr>
              <a:t>N</a:t>
            </a:r>
          </a:p>
          <a:p>
            <a:pPr eaLnBrk="1" hangingPunct="1">
              <a:lnSpc>
                <a:spcPct val="100000"/>
              </a:lnSpc>
              <a:spcBef>
                <a:spcPct val="50000"/>
              </a:spcBef>
              <a:buClrTx/>
              <a:buSzTx/>
              <a:buFontTx/>
              <a:buNone/>
            </a:pPr>
            <a:endParaRPr lang="en-US" altLang="bg-BG" dirty="0"/>
          </a:p>
        </p:txBody>
      </p:sp>
      <p:sp>
        <p:nvSpPr>
          <p:cNvPr id="555020" name="Rectangle 12"/>
          <p:cNvSpPr>
            <a:spLocks noChangeArrowheads="1"/>
          </p:cNvSpPr>
          <p:nvPr/>
        </p:nvSpPr>
        <p:spPr bwMode="auto">
          <a:xfrm>
            <a:off x="0" y="0"/>
            <a:ext cx="225425" cy="290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44450" algn="ctr">
                <a:solidFill>
                  <a:srgbClr val="FF0000"/>
                </a:solidFill>
                <a:miter lim="800000"/>
                <a:headEnd/>
                <a:tailEnd type="none" w="med"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spAutoFit/>
          </a:bodyPr>
          <a:lstStyle/>
          <a:p>
            <a:pPr>
              <a:lnSpc>
                <a:spcPct val="100000"/>
              </a:lnSpc>
              <a:buClrTx/>
              <a:buSzTx/>
              <a:buFontTx/>
              <a:buNone/>
            </a:pPr>
            <a:r>
              <a:rPr lang="bg-BG" altLang="ja-JP" sz="1300">
                <a:ea typeface="MS Mincho" pitchFamily="49" charset="-128"/>
                <a:cs typeface="Times New Roman" pitchFamily="18" charset="0"/>
              </a:rPr>
              <a:t> </a:t>
            </a:r>
            <a:endParaRPr lang="bg-BG" altLang="ja-JP">
              <a:ea typeface="MS Mincho" pitchFamily="49" charset="-128"/>
              <a:cs typeface="Times New Roman" pitchFamily="18" charset="0"/>
            </a:endParaRPr>
          </a:p>
        </p:txBody>
      </p:sp>
      <p:graphicFrame>
        <p:nvGraphicFramePr>
          <p:cNvPr id="555021" name="Object 13"/>
          <p:cNvGraphicFramePr>
            <a:graphicFrameLocks noChangeAspect="1"/>
          </p:cNvGraphicFramePr>
          <p:nvPr>
            <p:extLst>
              <p:ext uri="{D42A27DB-BD31-4B8C-83A1-F6EECF244321}">
                <p14:modId xmlns:p14="http://schemas.microsoft.com/office/powerpoint/2010/main" val="4071617537"/>
              </p:ext>
            </p:extLst>
          </p:nvPr>
        </p:nvGraphicFramePr>
        <p:xfrm>
          <a:off x="5292080" y="5302250"/>
          <a:ext cx="3040062" cy="914400"/>
        </p:xfrm>
        <a:graphic>
          <a:graphicData uri="http://schemas.openxmlformats.org/presentationml/2006/ole">
            <mc:AlternateContent xmlns:mc="http://schemas.openxmlformats.org/markup-compatibility/2006">
              <mc:Choice xmlns:v="urn:schemas-microsoft-com:vml" Requires="v">
                <p:oleObj spid="_x0000_s555168" name="Equation" r:id="rId8" imgW="1396800" imgH="419040" progId="Equation.3">
                  <p:embed/>
                </p:oleObj>
              </mc:Choice>
              <mc:Fallback>
                <p:oleObj name="Equation" r:id="rId8" imgW="1396800" imgH="419040" progId="Equation.3">
                  <p:embed/>
                  <p:pic>
                    <p:nvPicPr>
                      <p:cNvPr id="0" name="Object 1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292080" y="5302250"/>
                        <a:ext cx="3040062" cy="914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55022" name="Rectangle 14"/>
          <p:cNvSpPr>
            <a:spLocks noChangeArrowheads="1"/>
          </p:cNvSpPr>
          <p:nvPr/>
        </p:nvSpPr>
        <p:spPr bwMode="auto">
          <a:xfrm>
            <a:off x="0" y="833438"/>
            <a:ext cx="219075"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44450" algn="ctr">
                <a:solidFill>
                  <a:srgbClr val="FF0000"/>
                </a:solidFill>
                <a:miter lim="800000"/>
                <a:headEnd/>
                <a:tailEnd type="none" w="med"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spAutoFit/>
          </a:bodyPr>
          <a:lstStyle/>
          <a:p>
            <a:pPr>
              <a:lnSpc>
                <a:spcPct val="100000"/>
              </a:lnSpc>
              <a:buClrTx/>
              <a:buSzTx/>
              <a:buFontTx/>
              <a:buNone/>
            </a:pPr>
            <a:r>
              <a:rPr lang="bg-BG" altLang="bg-BG" sz="900">
                <a:latin typeface="Comic Sans MS" pitchFamily="66" charset="0"/>
              </a:rPr>
              <a:t> </a:t>
            </a:r>
            <a:endParaRPr lang="bg-BG" altLang="bg-BG"/>
          </a:p>
        </p:txBody>
      </p:sp>
      <p:graphicFrame>
        <p:nvGraphicFramePr>
          <p:cNvPr id="2" name="Object 1"/>
          <p:cNvGraphicFramePr>
            <a:graphicFrameLocks noChangeAspect="1"/>
          </p:cNvGraphicFramePr>
          <p:nvPr>
            <p:extLst>
              <p:ext uri="{D42A27DB-BD31-4B8C-83A1-F6EECF244321}">
                <p14:modId xmlns:p14="http://schemas.microsoft.com/office/powerpoint/2010/main" val="3043581105"/>
              </p:ext>
            </p:extLst>
          </p:nvPr>
        </p:nvGraphicFramePr>
        <p:xfrm>
          <a:off x="5508104" y="2132856"/>
          <a:ext cx="2808311" cy="634315"/>
        </p:xfrm>
        <a:graphic>
          <a:graphicData uri="http://schemas.openxmlformats.org/presentationml/2006/ole">
            <mc:AlternateContent xmlns:mc="http://schemas.openxmlformats.org/markup-compatibility/2006">
              <mc:Choice xmlns:v="urn:schemas-microsoft-com:vml" Requires="v">
                <p:oleObj spid="_x0000_s555169" name="Equation" r:id="rId10" imgW="1155700" imgH="254000" progId="Equation.3">
                  <p:embed/>
                </p:oleObj>
              </mc:Choice>
              <mc:Fallback>
                <p:oleObj name="Equation" r:id="rId10" imgW="1155700" imgH="254000" progId="Equation.3">
                  <p:embed/>
                  <p:pic>
                    <p:nvPicPr>
                      <p:cNvPr id="0" name="Object 7"/>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508104" y="2132856"/>
                        <a:ext cx="2808311" cy="634315"/>
                      </a:xfrm>
                      <a:prstGeom prst="rect">
                        <a:avLst/>
                      </a:prstGeom>
                      <a:noFill/>
                      <a:ln>
                        <a:noFill/>
                      </a:ln>
                    </p:spPr>
                  </p:pic>
                </p:oleObj>
              </mc:Fallback>
            </mc:AlternateContent>
          </a:graphicData>
        </a:graphic>
      </p:graphicFrame>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986" name="Rectangle 2"/>
          <p:cNvSpPr>
            <a:spLocks noGrp="1" noChangeArrowheads="1"/>
          </p:cNvSpPr>
          <p:nvPr>
            <p:ph type="title"/>
          </p:nvPr>
        </p:nvSpPr>
        <p:spPr>
          <a:xfrm>
            <a:off x="1187450" y="188913"/>
            <a:ext cx="6765925" cy="825500"/>
          </a:xfrm>
        </p:spPr>
        <p:txBody>
          <a:bodyPr/>
          <a:lstStyle/>
          <a:p>
            <a:r>
              <a:rPr lang="bg-BG" altLang="bg-BG" sz="2400" dirty="0">
                <a:solidFill>
                  <a:srgbClr val="7030A0"/>
                </a:solidFill>
              </a:rPr>
              <a:t>Пълно сечение на СС - взаимодействие </a:t>
            </a:r>
            <a:br>
              <a:rPr lang="bg-BG" altLang="bg-BG" sz="2400" dirty="0">
                <a:solidFill>
                  <a:srgbClr val="7030A0"/>
                </a:solidFill>
              </a:rPr>
            </a:br>
            <a:r>
              <a:rPr lang="bg-BG" altLang="bg-BG" sz="2400" dirty="0">
                <a:solidFill>
                  <a:srgbClr val="7030A0"/>
                </a:solidFill>
              </a:rPr>
              <a:t>на неутриното с веществото</a:t>
            </a:r>
            <a:endParaRPr lang="en-US" altLang="bg-BG" sz="2400" dirty="0">
              <a:solidFill>
                <a:srgbClr val="7030A0"/>
              </a:solidFill>
            </a:endParaRPr>
          </a:p>
        </p:txBody>
      </p:sp>
      <p:sp>
        <p:nvSpPr>
          <p:cNvPr id="553987" name="Rectangle 3"/>
          <p:cNvSpPr>
            <a:spLocks noChangeArrowheads="1"/>
          </p:cNvSpPr>
          <p:nvPr/>
        </p:nvSpPr>
        <p:spPr bwMode="auto">
          <a:xfrm>
            <a:off x="0" y="32718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44450" algn="ctr">
                <a:solidFill>
                  <a:srgbClr val="FF0000"/>
                </a:solidFill>
                <a:miter lim="800000"/>
                <a:headEnd/>
                <a:tailEnd type="none" w="med"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spAutoFit/>
          </a:bodyPr>
          <a:lstStyle/>
          <a:p>
            <a:endParaRPr lang="bg-BG"/>
          </a:p>
        </p:txBody>
      </p:sp>
      <p:sp>
        <p:nvSpPr>
          <p:cNvPr id="553988" name="Rectangle 4"/>
          <p:cNvSpPr>
            <a:spLocks noChangeArrowheads="1"/>
          </p:cNvSpPr>
          <p:nvPr/>
        </p:nvSpPr>
        <p:spPr bwMode="auto">
          <a:xfrm>
            <a:off x="0" y="32718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44450" algn="ctr">
                <a:solidFill>
                  <a:srgbClr val="FF0000"/>
                </a:solidFill>
                <a:miter lim="800000"/>
                <a:headEnd/>
                <a:tailEnd type="none" w="med"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spAutoFit/>
          </a:bodyPr>
          <a:lstStyle/>
          <a:p>
            <a:endParaRPr lang="bg-BG"/>
          </a:p>
        </p:txBody>
      </p:sp>
      <p:sp>
        <p:nvSpPr>
          <p:cNvPr id="553989" name="Rectangle 5"/>
          <p:cNvSpPr>
            <a:spLocks noChangeArrowheads="1"/>
          </p:cNvSpPr>
          <p:nvPr/>
        </p:nvSpPr>
        <p:spPr bwMode="auto">
          <a:xfrm>
            <a:off x="0" y="32813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44450" algn="ctr">
                <a:solidFill>
                  <a:srgbClr val="FF0000"/>
                </a:solidFill>
                <a:miter lim="800000"/>
                <a:headEnd/>
                <a:tailEnd type="none" w="med"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spAutoFit/>
          </a:bodyPr>
          <a:lstStyle/>
          <a:p>
            <a:endParaRPr lang="bg-BG"/>
          </a:p>
        </p:txBody>
      </p:sp>
      <p:sp>
        <p:nvSpPr>
          <p:cNvPr id="553990" name="Rectangle 6"/>
          <p:cNvSpPr>
            <a:spLocks noChangeArrowheads="1"/>
          </p:cNvSpPr>
          <p:nvPr/>
        </p:nvSpPr>
        <p:spPr bwMode="auto">
          <a:xfrm>
            <a:off x="0" y="32813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44450" algn="ctr">
                <a:solidFill>
                  <a:srgbClr val="FF0000"/>
                </a:solidFill>
                <a:miter lim="800000"/>
                <a:headEnd/>
                <a:tailEnd type="none" w="med"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spAutoFit/>
          </a:bodyPr>
          <a:lstStyle/>
          <a:p>
            <a:endParaRPr lang="bg-BG"/>
          </a:p>
        </p:txBody>
      </p:sp>
      <p:pic>
        <p:nvPicPr>
          <p:cNvPr id="553991"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504" y="1458282"/>
            <a:ext cx="4679950" cy="4392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3993" name="Picture 9" descr="total_cc_nu_N_mu_X"/>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3438" y="1557338"/>
            <a:ext cx="4343400" cy="3959225"/>
          </a:xfrm>
          <a:prstGeom prst="rect">
            <a:avLst/>
          </a:prstGeom>
          <a:noFill/>
          <a:extLst>
            <a:ext uri="{909E8E84-426E-40DD-AFC4-6F175D3DCCD1}">
              <a14:hiddenFill xmlns:a14="http://schemas.microsoft.com/office/drawing/2010/main">
                <a:solidFill>
                  <a:srgbClr val="FFFFCC"/>
                </a:solidFill>
              </a14:hiddenFill>
            </a:ext>
          </a:extLst>
        </p:spPr>
      </p:pic>
      <p:sp>
        <p:nvSpPr>
          <p:cNvPr id="553995" name="Text Box 11"/>
          <p:cNvSpPr txBox="1">
            <a:spLocks noChangeArrowheads="1"/>
          </p:cNvSpPr>
          <p:nvPr/>
        </p:nvSpPr>
        <p:spPr bwMode="auto">
          <a:xfrm>
            <a:off x="3563938" y="5661025"/>
            <a:ext cx="5110373" cy="462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44450" algn="ctr">
                <a:solidFill>
                  <a:srgbClr val="FF0000"/>
                </a:solidFill>
                <a:miter lim="800000"/>
                <a:headEnd/>
                <a:tailEnd type="none" w="med"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1" hangingPunct="1">
              <a:lnSpc>
                <a:spcPct val="100000"/>
              </a:lnSpc>
              <a:spcBef>
                <a:spcPct val="50000"/>
              </a:spcBef>
              <a:buClrTx/>
              <a:buSzTx/>
              <a:buFontTx/>
              <a:buNone/>
            </a:pPr>
            <a:r>
              <a:rPr lang="en-US" altLang="ja-JP" sz="2000" b="1" i="1" dirty="0" err="1" smtClean="0">
                <a:solidFill>
                  <a:srgbClr val="CC3300"/>
                </a:solidFill>
                <a:latin typeface="Comic Sans MS" pitchFamily="66" charset="0"/>
                <a:ea typeface="MS PGothic" pitchFamily="34" charset="-128"/>
              </a:rPr>
              <a:t>σ</a:t>
            </a:r>
            <a:r>
              <a:rPr lang="en-US" altLang="ja-JP" sz="2000" b="1" i="1" baseline="-25000" dirty="0" err="1">
                <a:solidFill>
                  <a:srgbClr val="CC3300"/>
                </a:solidFill>
                <a:latin typeface="Comic Sans MS" pitchFamily="66" charset="0"/>
                <a:ea typeface="MS PGothic" pitchFamily="34" charset="-128"/>
                <a:cs typeface="Times New Roman"/>
              </a:rPr>
              <a:t>ν</a:t>
            </a:r>
            <a:r>
              <a:rPr lang="bg-BG" altLang="ja-JP" sz="2000" b="1" i="1" dirty="0" smtClean="0">
                <a:solidFill>
                  <a:srgbClr val="CC3300"/>
                </a:solidFill>
                <a:latin typeface="Comic Sans MS" pitchFamily="66" charset="0"/>
              </a:rPr>
              <a:t>/</a:t>
            </a:r>
            <a:r>
              <a:rPr lang="en-US" altLang="ja-JP" sz="2000" b="1" i="1" dirty="0" err="1">
                <a:solidFill>
                  <a:srgbClr val="CC3300"/>
                </a:solidFill>
                <a:latin typeface="Comic Sans MS" pitchFamily="66" charset="0"/>
                <a:ea typeface="MS PGothic" pitchFamily="34" charset="-128"/>
              </a:rPr>
              <a:t>E</a:t>
            </a:r>
            <a:r>
              <a:rPr lang="en-US" altLang="ja-JP" sz="2000" b="1" i="1" baseline="-25000" dirty="0" err="1">
                <a:solidFill>
                  <a:srgbClr val="CC3300"/>
                </a:solidFill>
                <a:latin typeface="Comic Sans MS" pitchFamily="66" charset="0"/>
                <a:ea typeface="MS PGothic" pitchFamily="34" charset="-128"/>
              </a:rPr>
              <a:t>ν</a:t>
            </a:r>
            <a:r>
              <a:rPr lang="en-US" altLang="ja-JP" sz="2000" b="1" i="1" dirty="0">
                <a:solidFill>
                  <a:srgbClr val="CC3300"/>
                </a:solidFill>
                <a:latin typeface="Comic Sans MS" pitchFamily="66" charset="0"/>
                <a:ea typeface="MS PGothic" pitchFamily="34" charset="-128"/>
              </a:rPr>
              <a:t> </a:t>
            </a:r>
            <a:r>
              <a:rPr lang="bg-BG" altLang="ja-JP" sz="2000" b="1" i="1" dirty="0">
                <a:solidFill>
                  <a:srgbClr val="CC3300"/>
                </a:solidFill>
                <a:latin typeface="Comic Sans MS" pitchFamily="66" charset="0"/>
              </a:rPr>
              <a:t>=</a:t>
            </a:r>
            <a:r>
              <a:rPr lang="bg-BG" altLang="ja-JP" sz="2000" b="1" dirty="0">
                <a:solidFill>
                  <a:srgbClr val="CC3300"/>
                </a:solidFill>
                <a:latin typeface="Comic Sans MS" pitchFamily="66" charset="0"/>
              </a:rPr>
              <a:t> (0.677±0.014)х10</a:t>
            </a:r>
            <a:r>
              <a:rPr lang="bg-BG" altLang="ja-JP" sz="2000" b="1" baseline="30000" dirty="0">
                <a:solidFill>
                  <a:srgbClr val="CC3300"/>
                </a:solidFill>
                <a:latin typeface="Comic Sans MS" pitchFamily="66" charset="0"/>
              </a:rPr>
              <a:t>−38</a:t>
            </a:r>
            <a:r>
              <a:rPr lang="bg-BG" altLang="ja-JP" sz="2000" b="1" dirty="0">
                <a:solidFill>
                  <a:srgbClr val="CC3300"/>
                </a:solidFill>
                <a:latin typeface="Comic Sans MS" pitchFamily="66" charset="0"/>
              </a:rPr>
              <a:t> cm</a:t>
            </a:r>
            <a:r>
              <a:rPr lang="bg-BG" altLang="ja-JP" sz="2000" b="1" baseline="30000" dirty="0">
                <a:solidFill>
                  <a:srgbClr val="CC3300"/>
                </a:solidFill>
                <a:latin typeface="Comic Sans MS" pitchFamily="66" charset="0"/>
              </a:rPr>
              <a:t>2</a:t>
            </a:r>
            <a:r>
              <a:rPr lang="bg-BG" altLang="ja-JP" sz="2000" b="1" dirty="0">
                <a:solidFill>
                  <a:srgbClr val="CC3300"/>
                </a:solidFill>
                <a:latin typeface="Comic Sans MS" pitchFamily="66" charset="0"/>
              </a:rPr>
              <a:t>/</a:t>
            </a:r>
            <a:r>
              <a:rPr lang="bg-BG" altLang="ja-JP" sz="2000" b="1" dirty="0" err="1">
                <a:solidFill>
                  <a:srgbClr val="CC3300"/>
                </a:solidFill>
                <a:latin typeface="Comic Sans MS" pitchFamily="66" charset="0"/>
              </a:rPr>
              <a:t>GeV</a:t>
            </a:r>
            <a:r>
              <a:rPr lang="bg-BG" altLang="ja-JP" b="1" dirty="0">
                <a:solidFill>
                  <a:srgbClr val="CC3300"/>
                </a:solidFill>
                <a:latin typeface="Comic Sans MS" pitchFamily="66" charset="0"/>
              </a:rPr>
              <a:t> </a:t>
            </a:r>
            <a:endParaRPr lang="en-US" altLang="bg-BG" b="1" dirty="0">
              <a:solidFill>
                <a:srgbClr val="CC3300"/>
              </a:solidFill>
              <a:latin typeface="Comic Sans MS" pitchFamily="66" charset="0"/>
            </a:endParaRPr>
          </a:p>
        </p:txBody>
      </p:sp>
      <p:sp>
        <p:nvSpPr>
          <p:cNvPr id="553996" name="Text Box 12"/>
          <p:cNvSpPr txBox="1">
            <a:spLocks noChangeArrowheads="1"/>
          </p:cNvSpPr>
          <p:nvPr/>
        </p:nvSpPr>
        <p:spPr bwMode="auto">
          <a:xfrm>
            <a:off x="3203575" y="6165850"/>
            <a:ext cx="5527154" cy="462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44450" algn="ctr">
                <a:solidFill>
                  <a:srgbClr val="FF0000"/>
                </a:solidFill>
                <a:miter lim="800000"/>
                <a:headEnd/>
                <a:tailEnd type="none" w="med"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1" hangingPunct="1">
              <a:lnSpc>
                <a:spcPct val="100000"/>
              </a:lnSpc>
              <a:spcBef>
                <a:spcPct val="50000"/>
              </a:spcBef>
              <a:buClrTx/>
              <a:buSzTx/>
              <a:buFontTx/>
              <a:buNone/>
            </a:pPr>
            <a:r>
              <a:rPr lang="en-US" altLang="ja-JP" sz="2000" b="1" i="1" dirty="0" smtClean="0">
                <a:solidFill>
                  <a:srgbClr val="CC3300"/>
                </a:solidFill>
                <a:latin typeface="Comic Sans MS" pitchFamily="66" charset="0"/>
                <a:ea typeface="MS PGothic" pitchFamily="34" charset="-128"/>
              </a:rPr>
              <a:t>σ</a:t>
            </a:r>
            <a:r>
              <a:rPr lang="el-GR" altLang="ja-JP" sz="2000" b="1" i="1" baseline="-25000" dirty="0" smtClean="0">
                <a:solidFill>
                  <a:srgbClr val="CC3300"/>
                </a:solidFill>
                <a:latin typeface="Times New Roman"/>
                <a:ea typeface="MS PGothic" pitchFamily="34" charset="-128"/>
                <a:cs typeface="Times New Roman"/>
              </a:rPr>
              <a:t>ν</a:t>
            </a:r>
            <a:r>
              <a:rPr lang="bg-BG" altLang="ja-JP" sz="2000" b="1" i="1" dirty="0" smtClean="0">
                <a:solidFill>
                  <a:srgbClr val="CC3300"/>
                </a:solidFill>
                <a:latin typeface="Comic Sans MS" pitchFamily="66" charset="0"/>
              </a:rPr>
              <a:t>/</a:t>
            </a:r>
            <a:r>
              <a:rPr lang="en-US" altLang="ja-JP" sz="2000" b="1" i="1" dirty="0" err="1">
                <a:solidFill>
                  <a:srgbClr val="CC3300"/>
                </a:solidFill>
                <a:latin typeface="Comic Sans MS" pitchFamily="66" charset="0"/>
                <a:ea typeface="MS PGothic" pitchFamily="34" charset="-128"/>
              </a:rPr>
              <a:t>E</a:t>
            </a:r>
            <a:r>
              <a:rPr lang="en-US" altLang="ja-JP" sz="2000" b="1" i="1" baseline="-25000" dirty="0" err="1">
                <a:solidFill>
                  <a:srgbClr val="CC3300"/>
                </a:solidFill>
                <a:latin typeface="Comic Sans MS" pitchFamily="66" charset="0"/>
                <a:ea typeface="MS PGothic" pitchFamily="34" charset="-128"/>
              </a:rPr>
              <a:t>anti</a:t>
            </a:r>
            <a:r>
              <a:rPr lang="en-US" altLang="ja-JP" sz="2000" b="1" i="1" baseline="-25000" dirty="0">
                <a:solidFill>
                  <a:srgbClr val="CC3300"/>
                </a:solidFill>
                <a:latin typeface="Comic Sans MS" pitchFamily="66" charset="0"/>
                <a:ea typeface="MS PGothic" pitchFamily="34" charset="-128"/>
              </a:rPr>
              <a:t>-ν</a:t>
            </a:r>
            <a:r>
              <a:rPr lang="en-US" altLang="ja-JP" sz="2000" b="1" i="1" dirty="0">
                <a:solidFill>
                  <a:srgbClr val="CC3300"/>
                </a:solidFill>
                <a:latin typeface="Comic Sans MS" pitchFamily="66" charset="0"/>
                <a:ea typeface="MS PGothic" pitchFamily="34" charset="-128"/>
              </a:rPr>
              <a:t> </a:t>
            </a:r>
            <a:r>
              <a:rPr lang="bg-BG" altLang="ja-JP" sz="2000" b="1" i="1" dirty="0">
                <a:solidFill>
                  <a:srgbClr val="CC3300"/>
                </a:solidFill>
                <a:latin typeface="Comic Sans MS" pitchFamily="66" charset="0"/>
              </a:rPr>
              <a:t>=</a:t>
            </a:r>
            <a:r>
              <a:rPr lang="bg-BG" altLang="ja-JP" sz="2000" b="1" dirty="0">
                <a:solidFill>
                  <a:srgbClr val="CC3300"/>
                </a:solidFill>
                <a:latin typeface="Comic Sans MS" pitchFamily="66" charset="0"/>
              </a:rPr>
              <a:t> (0.</a:t>
            </a:r>
            <a:r>
              <a:rPr lang="en-US" altLang="ja-JP" sz="2000" b="1" dirty="0">
                <a:solidFill>
                  <a:srgbClr val="CC3300"/>
                </a:solidFill>
                <a:latin typeface="Comic Sans MS" pitchFamily="66" charset="0"/>
                <a:ea typeface="MS PGothic" pitchFamily="34" charset="-128"/>
              </a:rPr>
              <a:t>334</a:t>
            </a:r>
            <a:r>
              <a:rPr lang="bg-BG" altLang="ja-JP" sz="2000" b="1" dirty="0">
                <a:solidFill>
                  <a:srgbClr val="CC3300"/>
                </a:solidFill>
                <a:latin typeface="Comic Sans MS" pitchFamily="66" charset="0"/>
              </a:rPr>
              <a:t>±0.0</a:t>
            </a:r>
            <a:r>
              <a:rPr lang="en-US" altLang="ja-JP" sz="2000" b="1" dirty="0">
                <a:solidFill>
                  <a:srgbClr val="CC3300"/>
                </a:solidFill>
                <a:latin typeface="Comic Sans MS" pitchFamily="66" charset="0"/>
                <a:ea typeface="MS PGothic" pitchFamily="34" charset="-128"/>
              </a:rPr>
              <a:t>08</a:t>
            </a:r>
            <a:r>
              <a:rPr lang="bg-BG" altLang="ja-JP" sz="2000" b="1" dirty="0">
                <a:solidFill>
                  <a:srgbClr val="CC3300"/>
                </a:solidFill>
                <a:latin typeface="Comic Sans MS" pitchFamily="66" charset="0"/>
              </a:rPr>
              <a:t>)х10</a:t>
            </a:r>
            <a:r>
              <a:rPr lang="bg-BG" altLang="ja-JP" sz="2000" b="1" baseline="30000" dirty="0">
                <a:solidFill>
                  <a:srgbClr val="CC3300"/>
                </a:solidFill>
                <a:latin typeface="Comic Sans MS" pitchFamily="66" charset="0"/>
              </a:rPr>
              <a:t>−38</a:t>
            </a:r>
            <a:r>
              <a:rPr lang="bg-BG" altLang="ja-JP" sz="2000" b="1" dirty="0">
                <a:solidFill>
                  <a:srgbClr val="CC3300"/>
                </a:solidFill>
                <a:latin typeface="Comic Sans MS" pitchFamily="66" charset="0"/>
              </a:rPr>
              <a:t> cm</a:t>
            </a:r>
            <a:r>
              <a:rPr lang="bg-BG" altLang="ja-JP" sz="2000" b="1" baseline="30000" dirty="0">
                <a:solidFill>
                  <a:srgbClr val="CC3300"/>
                </a:solidFill>
                <a:latin typeface="Comic Sans MS" pitchFamily="66" charset="0"/>
              </a:rPr>
              <a:t>2</a:t>
            </a:r>
            <a:r>
              <a:rPr lang="bg-BG" altLang="ja-JP" sz="2000" b="1" dirty="0">
                <a:solidFill>
                  <a:srgbClr val="CC3300"/>
                </a:solidFill>
                <a:latin typeface="Comic Sans MS" pitchFamily="66" charset="0"/>
              </a:rPr>
              <a:t>/</a:t>
            </a:r>
            <a:r>
              <a:rPr lang="bg-BG" altLang="ja-JP" sz="2000" b="1" dirty="0" err="1">
                <a:solidFill>
                  <a:srgbClr val="CC3300"/>
                </a:solidFill>
                <a:latin typeface="Comic Sans MS" pitchFamily="66" charset="0"/>
              </a:rPr>
              <a:t>GeV</a:t>
            </a:r>
            <a:r>
              <a:rPr lang="bg-BG" altLang="ja-JP" b="1" dirty="0">
                <a:solidFill>
                  <a:srgbClr val="CC3300"/>
                </a:solidFill>
                <a:latin typeface="Comic Sans MS" pitchFamily="66" charset="0"/>
              </a:rPr>
              <a:t> </a:t>
            </a:r>
            <a:endParaRPr lang="en-US" altLang="bg-BG" b="1" dirty="0">
              <a:solidFill>
                <a:srgbClr val="CC3300"/>
              </a:solidFill>
              <a:latin typeface="Comic Sans MS" pitchFamily="66" charset="0"/>
            </a:endParaRPr>
          </a:p>
        </p:txBody>
      </p:sp>
      <p:sp>
        <p:nvSpPr>
          <p:cNvPr id="553997" name="Text Box 13"/>
          <p:cNvSpPr txBox="1">
            <a:spLocks noChangeArrowheads="1"/>
          </p:cNvSpPr>
          <p:nvPr/>
        </p:nvSpPr>
        <p:spPr bwMode="auto">
          <a:xfrm>
            <a:off x="5216736" y="1484313"/>
            <a:ext cx="3513993" cy="1909497"/>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l-GR" altLang="bg-BG" dirty="0">
                <a:cs typeface="Times New Roman" pitchFamily="18" charset="0"/>
              </a:rPr>
              <a:t>σ</a:t>
            </a:r>
            <a:r>
              <a:rPr lang="el-GR" altLang="bg-BG" baseline="-25000" dirty="0">
                <a:cs typeface="Times New Roman" pitchFamily="18" charset="0"/>
              </a:rPr>
              <a:t>ν</a:t>
            </a:r>
            <a:r>
              <a:rPr lang="en-US" altLang="bg-BG" baseline="-25000" dirty="0">
                <a:cs typeface="Times New Roman" pitchFamily="18" charset="0"/>
              </a:rPr>
              <a:t>  </a:t>
            </a:r>
            <a:r>
              <a:rPr lang="bg-BG" altLang="bg-BG" dirty="0"/>
              <a:t>е много малко</a:t>
            </a:r>
            <a:r>
              <a:rPr lang="en-US" altLang="bg-BG" dirty="0"/>
              <a:t>: </a:t>
            </a:r>
            <a:r>
              <a:rPr lang="el-GR" altLang="bg-BG" dirty="0">
                <a:cs typeface="Times New Roman" pitchFamily="18" charset="0"/>
              </a:rPr>
              <a:t>λ</a:t>
            </a:r>
            <a:r>
              <a:rPr lang="en-US" altLang="bg-BG" baseline="-25000" dirty="0" err="1">
                <a:cs typeface="Times New Roman" pitchFamily="18" charset="0"/>
              </a:rPr>
              <a:t>int</a:t>
            </a:r>
            <a:r>
              <a:rPr lang="en-US" altLang="bg-BG" dirty="0">
                <a:cs typeface="Times New Roman" pitchFamily="18" charset="0"/>
              </a:rPr>
              <a:t> </a:t>
            </a:r>
            <a:r>
              <a:rPr lang="bg-BG" altLang="bg-BG" dirty="0">
                <a:cs typeface="Times New Roman" pitchFamily="18" charset="0"/>
              </a:rPr>
              <a:t>във вода за</a:t>
            </a:r>
            <a:r>
              <a:rPr lang="en-US" altLang="bg-BG" dirty="0">
                <a:cs typeface="Times New Roman" pitchFamily="18" charset="0"/>
              </a:rPr>
              <a:t> </a:t>
            </a:r>
            <a:r>
              <a:rPr lang="bg-BG" altLang="bg-BG" dirty="0">
                <a:cs typeface="Times New Roman" pitchFamily="18" charset="0"/>
              </a:rPr>
              <a:t>неутрино с енергия </a:t>
            </a:r>
            <a:r>
              <a:rPr lang="en-US" altLang="bg-BG" dirty="0">
                <a:cs typeface="Times New Roman" pitchFamily="18" charset="0"/>
              </a:rPr>
              <a:t>30 </a:t>
            </a:r>
            <a:r>
              <a:rPr lang="en-US" altLang="bg-BG" dirty="0" err="1">
                <a:cs typeface="Times New Roman" pitchFamily="18" charset="0"/>
              </a:rPr>
              <a:t>GeV</a:t>
            </a:r>
            <a:r>
              <a:rPr lang="en-US" altLang="bg-BG" dirty="0">
                <a:cs typeface="Times New Roman" pitchFamily="18" charset="0"/>
              </a:rPr>
              <a:t> </a:t>
            </a:r>
            <a:r>
              <a:rPr lang="bg-BG" altLang="bg-BG" dirty="0">
                <a:cs typeface="Times New Roman" pitchFamily="18" charset="0"/>
              </a:rPr>
              <a:t>е</a:t>
            </a:r>
            <a:r>
              <a:rPr lang="en-US" altLang="bg-BG" dirty="0">
                <a:cs typeface="Times New Roman" pitchFamily="18" charset="0"/>
              </a:rPr>
              <a:t> 8x10</a:t>
            </a:r>
            <a:r>
              <a:rPr lang="en-US" altLang="bg-BG" baseline="30000" dirty="0">
                <a:cs typeface="Times New Roman" pitchFamily="18" charset="0"/>
              </a:rPr>
              <a:t>10</a:t>
            </a:r>
            <a:r>
              <a:rPr lang="en-US" altLang="bg-BG" dirty="0">
                <a:cs typeface="Times New Roman" pitchFamily="18" charset="0"/>
              </a:rPr>
              <a:t>m (~ 0.55 AU) ! </a:t>
            </a:r>
            <a:endParaRPr lang="el-GR" altLang="bg-BG" dirty="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53997"/>
                                        </p:tgtEl>
                                        <p:attrNameLst>
                                          <p:attrName>style.visibility</p:attrName>
                                        </p:attrNameLst>
                                      </p:cBhvr>
                                      <p:to>
                                        <p:strVal val="visible"/>
                                      </p:to>
                                    </p:set>
                                    <p:animEffect transition="in" filter="fade">
                                      <p:cBhvr>
                                        <p:cTn id="7" dur="500"/>
                                        <p:tgtEl>
                                          <p:spTgt spid="553997"/>
                                        </p:tgtEl>
                                      </p:cBhvr>
                                    </p:animEffect>
                                    <p:anim calcmode="lin" valueType="num">
                                      <p:cBhvr>
                                        <p:cTn id="8" dur="500" fill="hold"/>
                                        <p:tgtEl>
                                          <p:spTgt spid="553997"/>
                                        </p:tgtEl>
                                        <p:attrNameLst>
                                          <p:attrName>ppt_x</p:attrName>
                                        </p:attrNameLst>
                                      </p:cBhvr>
                                      <p:tavLst>
                                        <p:tav tm="0">
                                          <p:val>
                                            <p:strVal val="#ppt_x"/>
                                          </p:val>
                                        </p:tav>
                                        <p:tav tm="100000">
                                          <p:val>
                                            <p:strVal val="#ppt_x"/>
                                          </p:val>
                                        </p:tav>
                                      </p:tavLst>
                                    </p:anim>
                                    <p:anim calcmode="lin" valueType="num">
                                      <p:cBhvr>
                                        <p:cTn id="9" dur="500" fill="hold"/>
                                        <p:tgtEl>
                                          <p:spTgt spid="55399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399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6514" name="Text Box 2"/>
          <p:cNvSpPr txBox="1">
            <a:spLocks noChangeArrowheads="1"/>
          </p:cNvSpPr>
          <p:nvPr/>
        </p:nvSpPr>
        <p:spPr bwMode="auto">
          <a:xfrm>
            <a:off x="900113" y="2349500"/>
            <a:ext cx="7775575" cy="907878"/>
          </a:xfrm>
          <a:prstGeom prst="rect">
            <a:avLst/>
          </a:prstGeom>
          <a:solidFill>
            <a:srgbClr val="FF9900"/>
          </a:solidFill>
          <a:ln>
            <a:noFill/>
          </a:ln>
          <a:effectLst/>
          <a:extLst>
            <a:ext uri="{91240B29-F687-4F45-9708-019B960494DF}">
              <a14:hiddenLine xmlns:a14="http://schemas.microsoft.com/office/drawing/2010/main" w="44450" algn="ctr">
                <a:solidFill>
                  <a:schemeClr val="tx1"/>
                </a:solidFill>
                <a:miter lim="800000"/>
                <a:headEnd/>
                <a:tailEnd type="none" w="med"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ctr" eaLnBrk="1" hangingPunct="1">
              <a:lnSpc>
                <a:spcPts val="7000"/>
              </a:lnSpc>
              <a:spcBef>
                <a:spcPct val="50000"/>
              </a:spcBef>
              <a:buClrTx/>
              <a:buSzTx/>
              <a:buFontTx/>
              <a:buNone/>
            </a:pPr>
            <a:r>
              <a:rPr lang="bg-BG" altLang="bg-BG" sz="4400" b="1" dirty="0">
                <a:solidFill>
                  <a:srgbClr val="6600CC"/>
                </a:solidFill>
                <a:effectLst>
                  <a:outerShdw blurRad="38100" dist="38100" dir="2700000" algn="tl">
                    <a:srgbClr val="000000"/>
                  </a:outerShdw>
                </a:effectLst>
                <a:latin typeface="Comic Sans MS" pitchFamily="66" charset="0"/>
              </a:rPr>
              <a:t>Осцилации на неутрината</a:t>
            </a:r>
            <a:endParaRPr lang="en-US" altLang="bg-BG" sz="4400" b="1" dirty="0">
              <a:solidFill>
                <a:srgbClr val="6600CC"/>
              </a:solidFill>
              <a:effectLst>
                <a:outerShdw blurRad="38100" dist="38100" dir="2700000" algn="tl">
                  <a:srgbClr val="000000"/>
                </a:outerShdw>
              </a:effectLst>
              <a:latin typeface="Comic Sans MS" pitchFamily="66" charset="0"/>
            </a:endParaRP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97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650" y="260350"/>
            <a:ext cx="7778750" cy="606583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0738" name="Picture 2"/>
          <p:cNvPicPr>
            <a:picLocks noChangeAspect="1" noChangeArrowheads="1"/>
          </p:cNvPicPr>
          <p:nvPr/>
        </p:nvPicPr>
        <p:blipFill>
          <a:blip r:embed="rId2">
            <a:extLst>
              <a:ext uri="{28A0092B-C50C-407E-A947-70E740481C1C}">
                <a14:useLocalDpi xmlns:a14="http://schemas.microsoft.com/office/drawing/2010/main" val="0"/>
              </a:ext>
            </a:extLst>
          </a:blip>
          <a:srcRect l="7954" t="10396" r="2272"/>
          <a:stretch>
            <a:fillRect/>
          </a:stretch>
        </p:blipFill>
        <p:spPr bwMode="auto">
          <a:xfrm>
            <a:off x="3581400" y="876300"/>
            <a:ext cx="5486400" cy="4132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00739" name="Rectangle 3"/>
          <p:cNvSpPr>
            <a:spLocks noGrp="1" noChangeArrowheads="1"/>
          </p:cNvSpPr>
          <p:nvPr>
            <p:ph type="title"/>
          </p:nvPr>
        </p:nvSpPr>
        <p:spPr>
          <a:xfrm>
            <a:off x="1476375" y="206997"/>
            <a:ext cx="6411913" cy="514693"/>
          </a:xfrm>
        </p:spPr>
        <p:txBody>
          <a:bodyPr/>
          <a:lstStyle/>
          <a:p>
            <a:r>
              <a:rPr lang="fr-FR" altLang="bg-BG" dirty="0">
                <a:solidFill>
                  <a:srgbClr val="CC0000"/>
                </a:solidFill>
                <a:latin typeface="Symbol" pitchFamily="18" charset="2"/>
              </a:rPr>
              <a:t>n</a:t>
            </a:r>
            <a:r>
              <a:rPr lang="fr-FR" altLang="bg-BG" baseline="-25000" dirty="0">
                <a:solidFill>
                  <a:srgbClr val="CC0000"/>
                </a:solidFill>
                <a:latin typeface="Arial" pitchFamily="34" charset="0"/>
              </a:rPr>
              <a:t>e</a:t>
            </a:r>
            <a:r>
              <a:rPr lang="fr-FR" altLang="bg-BG" baseline="-25000" dirty="0">
                <a:latin typeface="Arial" pitchFamily="34" charset="0"/>
              </a:rPr>
              <a:t> </a:t>
            </a:r>
            <a:r>
              <a:rPr lang="bg-BG" altLang="bg-BG" dirty="0">
                <a:solidFill>
                  <a:srgbClr val="000099"/>
                </a:solidFill>
              </a:rPr>
              <a:t>- неутрина от Слънцето </a:t>
            </a:r>
            <a:endParaRPr lang="fr-FR" altLang="bg-BG" dirty="0">
              <a:solidFill>
                <a:srgbClr val="000099"/>
              </a:solidFill>
            </a:endParaRPr>
          </a:p>
        </p:txBody>
      </p:sp>
      <p:pic>
        <p:nvPicPr>
          <p:cNvPr id="500740" name="Picture 4" descr="snspectrum"/>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388" y="3500438"/>
            <a:ext cx="3581400" cy="287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0741" name="Rectangle 5"/>
          <p:cNvSpPr>
            <a:spLocks noChangeArrowheads="1"/>
          </p:cNvSpPr>
          <p:nvPr/>
        </p:nvSpPr>
        <p:spPr bwMode="auto">
          <a:xfrm>
            <a:off x="152400" y="1295400"/>
            <a:ext cx="3657600" cy="213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1313" indent="-341313">
              <a:lnSpc>
                <a:spcPct val="105000"/>
              </a:lnSpc>
              <a:spcBef>
                <a:spcPts val="800"/>
              </a:spcBef>
              <a:buClr>
                <a:srgbClr val="3333CC"/>
              </a:buClr>
              <a:buFont typeface="Helvetica" pitchFamily="34" charset="0"/>
              <a:buChar char="•"/>
              <a:defRPr sz="2200">
                <a:solidFill>
                  <a:srgbClr val="000000"/>
                </a:solidFill>
                <a:latin typeface="Comic Sans MS" pitchFamily="66" charset="0"/>
              </a:defRPr>
            </a:lvl1pPr>
            <a:lvl2pPr marL="741363" indent="-284163">
              <a:lnSpc>
                <a:spcPct val="105000"/>
              </a:lnSpc>
              <a:spcBef>
                <a:spcPts val="700"/>
              </a:spcBef>
              <a:buClr>
                <a:srgbClr val="3333CC"/>
              </a:buClr>
              <a:buFont typeface="Helvetica" pitchFamily="34" charset="0"/>
              <a:buChar char="–"/>
              <a:defRPr sz="2000">
                <a:solidFill>
                  <a:srgbClr val="000000"/>
                </a:solidFill>
                <a:latin typeface="Comic Sans MS" pitchFamily="66" charset="0"/>
              </a:defRPr>
            </a:lvl2pPr>
            <a:lvl3pPr marL="1143000" indent="-228600">
              <a:lnSpc>
                <a:spcPct val="105000"/>
              </a:lnSpc>
              <a:spcBef>
                <a:spcPts val="600"/>
              </a:spcBef>
              <a:buClr>
                <a:srgbClr val="3333CC"/>
              </a:buClr>
              <a:buFont typeface="Helvetica" pitchFamily="34" charset="0"/>
              <a:buChar char="•"/>
              <a:defRPr sz="2000">
                <a:solidFill>
                  <a:srgbClr val="000000"/>
                </a:solidFill>
                <a:latin typeface="Comic Sans MS" pitchFamily="66" charset="0"/>
              </a:defRPr>
            </a:lvl3pPr>
            <a:lvl4pPr marL="1600200" indent="-228600">
              <a:lnSpc>
                <a:spcPct val="105000"/>
              </a:lnSpc>
              <a:spcBef>
                <a:spcPts val="500"/>
              </a:spcBef>
              <a:buClr>
                <a:srgbClr val="3333CC"/>
              </a:buClr>
              <a:buFont typeface="Helvetica" pitchFamily="34" charset="0"/>
              <a:buChar char="–"/>
              <a:defRPr sz="2000">
                <a:solidFill>
                  <a:srgbClr val="000000"/>
                </a:solidFill>
                <a:latin typeface="Comic Sans MS" pitchFamily="66" charset="0"/>
              </a:defRPr>
            </a:lvl4pPr>
            <a:lvl5pPr marL="2057400" indent="-228600">
              <a:lnSpc>
                <a:spcPct val="105000"/>
              </a:lnSpc>
              <a:spcBef>
                <a:spcPts val="500"/>
              </a:spcBef>
              <a:buClr>
                <a:srgbClr val="3333CC"/>
              </a:buClr>
              <a:buFont typeface="Helvetica" pitchFamily="34" charset="0"/>
              <a:buChar char="»"/>
              <a:defRPr sz="2000">
                <a:solidFill>
                  <a:srgbClr val="000000"/>
                </a:solidFill>
                <a:latin typeface="Comic Sans MS" pitchFamily="66" charset="0"/>
              </a:defRPr>
            </a:lvl5pPr>
            <a:lvl6pPr marL="2514600" indent="-228600" defTabSz="457200" eaLnBrk="0" fontAlgn="base" hangingPunct="0">
              <a:lnSpc>
                <a:spcPct val="105000"/>
              </a:lnSpc>
              <a:spcBef>
                <a:spcPts val="500"/>
              </a:spcBef>
              <a:spcAft>
                <a:spcPct val="0"/>
              </a:spcAft>
              <a:buClr>
                <a:srgbClr val="3333CC"/>
              </a:buClr>
              <a:buSzPct val="100000"/>
              <a:buFont typeface="Helvetica" pitchFamily="34" charset="0"/>
              <a:buChar char="»"/>
              <a:defRPr sz="2000">
                <a:solidFill>
                  <a:srgbClr val="000000"/>
                </a:solidFill>
                <a:latin typeface="Comic Sans MS" pitchFamily="66" charset="0"/>
              </a:defRPr>
            </a:lvl6pPr>
            <a:lvl7pPr marL="2971800" indent="-228600" defTabSz="457200" eaLnBrk="0" fontAlgn="base" hangingPunct="0">
              <a:lnSpc>
                <a:spcPct val="105000"/>
              </a:lnSpc>
              <a:spcBef>
                <a:spcPts val="500"/>
              </a:spcBef>
              <a:spcAft>
                <a:spcPct val="0"/>
              </a:spcAft>
              <a:buClr>
                <a:srgbClr val="3333CC"/>
              </a:buClr>
              <a:buSzPct val="100000"/>
              <a:buFont typeface="Helvetica" pitchFamily="34" charset="0"/>
              <a:buChar char="»"/>
              <a:defRPr sz="2000">
                <a:solidFill>
                  <a:srgbClr val="000000"/>
                </a:solidFill>
                <a:latin typeface="Comic Sans MS" pitchFamily="66" charset="0"/>
              </a:defRPr>
            </a:lvl7pPr>
            <a:lvl8pPr marL="3429000" indent="-228600" defTabSz="457200" eaLnBrk="0" fontAlgn="base" hangingPunct="0">
              <a:lnSpc>
                <a:spcPct val="105000"/>
              </a:lnSpc>
              <a:spcBef>
                <a:spcPts val="500"/>
              </a:spcBef>
              <a:spcAft>
                <a:spcPct val="0"/>
              </a:spcAft>
              <a:buClr>
                <a:srgbClr val="3333CC"/>
              </a:buClr>
              <a:buSzPct val="100000"/>
              <a:buFont typeface="Helvetica" pitchFamily="34" charset="0"/>
              <a:buChar char="»"/>
              <a:defRPr sz="2000">
                <a:solidFill>
                  <a:srgbClr val="000000"/>
                </a:solidFill>
                <a:latin typeface="Comic Sans MS" pitchFamily="66" charset="0"/>
              </a:defRPr>
            </a:lvl8pPr>
            <a:lvl9pPr marL="3886200" indent="-228600" defTabSz="457200" eaLnBrk="0" fontAlgn="base" hangingPunct="0">
              <a:lnSpc>
                <a:spcPct val="105000"/>
              </a:lnSpc>
              <a:spcBef>
                <a:spcPts val="500"/>
              </a:spcBef>
              <a:spcAft>
                <a:spcPct val="0"/>
              </a:spcAft>
              <a:buClr>
                <a:srgbClr val="3333CC"/>
              </a:buClr>
              <a:buSzPct val="100000"/>
              <a:buFont typeface="Helvetica" pitchFamily="34" charset="0"/>
              <a:buChar char="»"/>
              <a:defRPr sz="2000">
                <a:solidFill>
                  <a:srgbClr val="000000"/>
                </a:solidFill>
                <a:latin typeface="Comic Sans MS" pitchFamily="66" charset="0"/>
              </a:defRPr>
            </a:lvl9pPr>
          </a:lstStyle>
          <a:p>
            <a:pPr>
              <a:buFont typeface="Helvetica" pitchFamily="34" charset="0"/>
              <a:buNone/>
            </a:pPr>
            <a:r>
              <a:rPr lang="de-DE" altLang="de-DE"/>
              <a:t>Sun = Fusion reactor;</a:t>
            </a:r>
          </a:p>
          <a:p>
            <a:pPr>
              <a:buFont typeface="Helvetica" pitchFamily="34" charset="0"/>
              <a:buNone/>
            </a:pPr>
            <a:r>
              <a:rPr lang="de-DE" altLang="de-DE"/>
              <a:t>Only </a:t>
            </a:r>
            <a:r>
              <a:rPr lang="fr-FR" altLang="bg-BG" b="1">
                <a:solidFill>
                  <a:srgbClr val="CC0000"/>
                </a:solidFill>
                <a:latin typeface="Symbol" pitchFamily="18" charset="2"/>
              </a:rPr>
              <a:t>n</a:t>
            </a:r>
            <a:r>
              <a:rPr lang="fr-FR" altLang="bg-BG" b="1" baseline="-25000">
                <a:solidFill>
                  <a:srgbClr val="CC0000"/>
                </a:solidFill>
              </a:rPr>
              <a:t>e</a:t>
            </a:r>
            <a:r>
              <a:rPr lang="fr-FR" altLang="bg-BG"/>
              <a:t> are </a:t>
            </a:r>
            <a:r>
              <a:rPr lang="en-GB" altLang="bg-BG"/>
              <a:t>produced;</a:t>
            </a:r>
          </a:p>
          <a:p>
            <a:pPr>
              <a:buFont typeface="Helvetica" pitchFamily="34" charset="0"/>
              <a:buNone/>
            </a:pPr>
            <a:r>
              <a:rPr lang="de-DE" altLang="de-DE"/>
              <a:t>Different reactions    </a:t>
            </a:r>
            <a:r>
              <a:rPr lang="de-DE" altLang="de-DE">
                <a:sym typeface="Wingdings 3" pitchFamily="18" charset="2"/>
              </a:rPr>
              <a:t></a:t>
            </a:r>
          </a:p>
          <a:p>
            <a:pPr lvl="1">
              <a:buFont typeface="Helvetica" pitchFamily="34" charset="0"/>
              <a:buNone/>
            </a:pPr>
            <a:r>
              <a:rPr lang="de-DE" altLang="de-DE"/>
              <a:t>Spectrum in energy</a:t>
            </a:r>
          </a:p>
          <a:p>
            <a:pPr lvl="1">
              <a:buFont typeface="Helvetica" pitchFamily="34" charset="0"/>
              <a:buNone/>
            </a:pPr>
            <a:r>
              <a:rPr lang="de-DE" altLang="de-DE"/>
              <a:t>               </a:t>
            </a:r>
            <a:r>
              <a:rPr lang="de-DE" altLang="de-DE">
                <a:sym typeface="Wingdings 3" pitchFamily="18" charset="2"/>
              </a:rPr>
              <a:t></a:t>
            </a:r>
          </a:p>
        </p:txBody>
      </p:sp>
      <p:pic>
        <p:nvPicPr>
          <p:cNvPr id="500742"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95738" y="4941888"/>
            <a:ext cx="4954587" cy="1265237"/>
          </a:xfrm>
          <a:prstGeom prst="rect">
            <a:avLst/>
          </a:prstGeom>
          <a:noFill/>
          <a:extLst>
            <a:ext uri="{909E8E84-426E-40DD-AFC4-6F175D3DCCD1}">
              <a14:hiddenFill xmlns:a14="http://schemas.microsoft.com/office/drawing/2010/main">
                <a:solidFill>
                  <a:srgbClr val="FFFFFF"/>
                </a:solidFill>
              </a14:hiddenFill>
            </a:ext>
          </a:extLst>
        </p:spPr>
      </p:pic>
      <p:sp>
        <p:nvSpPr>
          <p:cNvPr id="500743" name="Text Box 7"/>
          <p:cNvSpPr txBox="1">
            <a:spLocks noChangeArrowheads="1"/>
          </p:cNvSpPr>
          <p:nvPr/>
        </p:nvSpPr>
        <p:spPr bwMode="auto">
          <a:xfrm>
            <a:off x="5416550" y="6178550"/>
            <a:ext cx="1972015" cy="43633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bg-BG" altLang="bg-BG" sz="2000" dirty="0"/>
              <a:t>&lt;Е</a:t>
            </a:r>
            <a:r>
              <a:rPr lang="bg-BG" altLang="bg-BG" sz="2000" baseline="-25000" dirty="0"/>
              <a:t>2</a:t>
            </a:r>
            <a:r>
              <a:rPr lang="el-GR" altLang="bg-BG" sz="2000" baseline="-25000" dirty="0">
                <a:cs typeface="Times New Roman" pitchFamily="18" charset="0"/>
              </a:rPr>
              <a:t>ν</a:t>
            </a:r>
            <a:r>
              <a:rPr lang="bg-BG" altLang="bg-BG" sz="2000" dirty="0">
                <a:cs typeface="Times New Roman" pitchFamily="18" charset="0"/>
              </a:rPr>
              <a:t>&gt; </a:t>
            </a:r>
            <a:r>
              <a:rPr lang="en-US" altLang="bg-BG" sz="2000" dirty="0">
                <a:cs typeface="Times New Roman" pitchFamily="18" charset="0"/>
              </a:rPr>
              <a:t>~ </a:t>
            </a:r>
            <a:r>
              <a:rPr lang="en-US" altLang="bg-BG" sz="2000" dirty="0" smtClean="0">
                <a:cs typeface="Times New Roman" pitchFamily="18" charset="0"/>
              </a:rPr>
              <a:t>0.5 </a:t>
            </a:r>
            <a:r>
              <a:rPr lang="en-US" altLang="bg-BG" sz="2000" dirty="0">
                <a:cs typeface="Times New Roman" pitchFamily="18" charset="0"/>
              </a:rPr>
              <a:t>MeV</a:t>
            </a:r>
            <a:endParaRPr lang="el-GR" altLang="bg-BG" sz="2000" dirty="0">
              <a:cs typeface="Times New Roman"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7538" name="Rectangle 2"/>
          <p:cNvSpPr>
            <a:spLocks noGrp="1" noChangeArrowheads="1"/>
          </p:cNvSpPr>
          <p:nvPr>
            <p:ph type="title"/>
          </p:nvPr>
        </p:nvSpPr>
        <p:spPr>
          <a:xfrm>
            <a:off x="1403350" y="247151"/>
            <a:ext cx="6265863" cy="516936"/>
          </a:xfrm>
        </p:spPr>
        <p:txBody>
          <a:bodyPr/>
          <a:lstStyle/>
          <a:p>
            <a:r>
              <a:rPr lang="bg-BG" altLang="ja-JP" sz="2800" dirty="0"/>
              <a:t>Дефицит на електронни неутрина?</a:t>
            </a:r>
            <a:r>
              <a:rPr lang="bg-BG" altLang="ja-JP" dirty="0"/>
              <a:t> </a:t>
            </a:r>
            <a:endParaRPr lang="en-US" altLang="bg-BG" dirty="0"/>
          </a:p>
        </p:txBody>
      </p:sp>
      <p:pic>
        <p:nvPicPr>
          <p:cNvPr id="577539" name="Picture 3"/>
          <p:cNvPicPr>
            <a:picLocks noGrp="1" noChangeAspect="1" noChangeArrowheads="1"/>
          </p:cNvPicPr>
          <p:nvPr>
            <p:ph type="body" idx="4294967295"/>
          </p:nvPr>
        </p:nvPicPr>
        <p:blipFill>
          <a:blip r:embed="rId3">
            <a:extLst>
              <a:ext uri="{28A0092B-C50C-407E-A947-70E740481C1C}">
                <a14:useLocalDpi xmlns:a14="http://schemas.microsoft.com/office/drawing/2010/main" val="0"/>
              </a:ext>
            </a:extLst>
          </a:blip>
          <a:srcRect/>
          <a:stretch>
            <a:fillRect/>
          </a:stretch>
        </p:blipFill>
        <p:spPr>
          <a:xfrm>
            <a:off x="3492500" y="2349500"/>
            <a:ext cx="5472113" cy="4033838"/>
          </a:xfrm>
          <a:extLs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577540" name="Picture 4" descr="davi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850" y="3716338"/>
            <a:ext cx="1995488" cy="2679700"/>
          </a:xfrm>
          <a:prstGeom prst="rect">
            <a:avLst/>
          </a:prstGeom>
          <a:noFill/>
          <a:extLst>
            <a:ext uri="{909E8E84-426E-40DD-AFC4-6F175D3DCCD1}">
              <a14:hiddenFill xmlns:a14="http://schemas.microsoft.com/office/drawing/2010/main">
                <a:solidFill>
                  <a:srgbClr val="FFFFFF"/>
                </a:solidFill>
              </a14:hiddenFill>
            </a:ext>
          </a:extLst>
        </p:spPr>
      </p:pic>
      <p:sp>
        <p:nvSpPr>
          <p:cNvPr id="577541" name="Text Box 5"/>
          <p:cNvSpPr txBox="1">
            <a:spLocks noChangeArrowheads="1"/>
          </p:cNvSpPr>
          <p:nvPr/>
        </p:nvSpPr>
        <p:spPr bwMode="auto">
          <a:xfrm>
            <a:off x="250825" y="2060575"/>
            <a:ext cx="3168650" cy="1616075"/>
          </a:xfrm>
          <a:prstGeom prst="rect">
            <a:avLst/>
          </a:prstGeom>
          <a:solidFill>
            <a:srgbClr val="33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00000"/>
              </a:lnSpc>
              <a:buClrTx/>
              <a:buSzTx/>
              <a:buFontTx/>
              <a:buNone/>
            </a:pPr>
            <a:r>
              <a:rPr lang="bg-BG" altLang="bg-BG" sz="2000" b="1">
                <a:latin typeface="Arial" pitchFamily="34" charset="0"/>
              </a:rPr>
              <a:t>Първите експериментални указания</a:t>
            </a:r>
            <a:r>
              <a:rPr lang="en-US" altLang="bg-BG" sz="2000" b="1">
                <a:latin typeface="Arial" pitchFamily="34" charset="0"/>
              </a:rPr>
              <a:t>:</a:t>
            </a:r>
            <a:endParaRPr lang="bg-BG" altLang="bg-BG" sz="2000" b="1">
              <a:latin typeface="Arial" pitchFamily="34" charset="0"/>
            </a:endParaRPr>
          </a:p>
          <a:p>
            <a:pPr>
              <a:lnSpc>
                <a:spcPct val="100000"/>
              </a:lnSpc>
              <a:buClrTx/>
              <a:buSzTx/>
              <a:buFontTx/>
              <a:buNone/>
            </a:pPr>
            <a:r>
              <a:rPr lang="en-US" altLang="bg-BG" sz="2000" b="1">
                <a:latin typeface="Arial" pitchFamily="34" charset="0"/>
              </a:rPr>
              <a:t>Ray Davis, Homestake</a:t>
            </a:r>
            <a:r>
              <a:rPr lang="bg-BG" altLang="bg-BG" sz="2000" b="1">
                <a:latin typeface="Arial" pitchFamily="34" charset="0"/>
              </a:rPr>
              <a:t>:</a:t>
            </a:r>
          </a:p>
          <a:p>
            <a:pPr>
              <a:lnSpc>
                <a:spcPct val="100000"/>
              </a:lnSpc>
              <a:buClrTx/>
              <a:buSzTx/>
              <a:buFontTx/>
              <a:buNone/>
            </a:pPr>
            <a:r>
              <a:rPr lang="bg-BG" altLang="bg-BG" sz="1600" b="1">
                <a:latin typeface="Arial" pitchFamily="34" charset="0"/>
              </a:rPr>
              <a:t>всичко започва около </a:t>
            </a:r>
            <a:r>
              <a:rPr lang="en-US" altLang="bg-BG" sz="1600" b="1">
                <a:latin typeface="Arial" pitchFamily="34" charset="0"/>
              </a:rPr>
              <a:t>1968 </a:t>
            </a:r>
            <a:r>
              <a:rPr lang="bg-BG" altLang="bg-BG" sz="1600" b="1">
                <a:latin typeface="Arial" pitchFamily="34" charset="0"/>
              </a:rPr>
              <a:t>г.</a:t>
            </a:r>
            <a:r>
              <a:rPr lang="en-US" altLang="bg-BG" sz="2000" b="1">
                <a:latin typeface="Arial" pitchFamily="34" charset="0"/>
              </a:rPr>
              <a:t> </a:t>
            </a:r>
            <a:endParaRPr lang="en-US" altLang="bg-BG" sz="2000" b="1" baseline="-25000">
              <a:latin typeface="Arial" pitchFamily="34" charset="0"/>
            </a:endParaRPr>
          </a:p>
        </p:txBody>
      </p:sp>
      <p:sp>
        <p:nvSpPr>
          <p:cNvPr id="577542" name="Text Box 6"/>
          <p:cNvSpPr txBox="1">
            <a:spLocks noChangeArrowheads="1"/>
          </p:cNvSpPr>
          <p:nvPr/>
        </p:nvSpPr>
        <p:spPr bwMode="auto">
          <a:xfrm>
            <a:off x="6804025" y="1268413"/>
            <a:ext cx="1944688" cy="822325"/>
          </a:xfrm>
          <a:prstGeom prst="rect">
            <a:avLst/>
          </a:prstGeom>
          <a:solidFill>
            <a:srgbClr val="0066FF">
              <a:alpha val="47000"/>
            </a:srgbClr>
          </a:solidFill>
          <a:ln>
            <a:noFill/>
          </a:ln>
          <a:effectLst/>
          <a:extLst>
            <a:ext uri="{91240B29-F687-4F45-9708-019B960494DF}">
              <a14:hiddenLine xmlns:a14="http://schemas.microsoft.com/office/drawing/2010/main" w="44450" algn="ctr">
                <a:solidFill>
                  <a:schemeClr val="tx1"/>
                </a:solidFill>
                <a:miter lim="800000"/>
                <a:headEnd/>
                <a:tailEnd type="none" w="med"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eaLnBrk="1" hangingPunct="1">
              <a:lnSpc>
                <a:spcPct val="100000"/>
              </a:lnSpc>
              <a:spcBef>
                <a:spcPct val="50000"/>
              </a:spcBef>
              <a:buClrTx/>
              <a:buSzTx/>
              <a:buFontTx/>
              <a:buNone/>
            </a:pPr>
            <a:r>
              <a:rPr lang="bg-BG" altLang="bg-BG" b="1">
                <a:latin typeface="Comic Sans MS" pitchFamily="66" charset="0"/>
              </a:rPr>
              <a:t>Слънчеви неутрина</a:t>
            </a:r>
            <a:endParaRPr lang="en-US" altLang="bg-BG" b="1">
              <a:latin typeface="Comic Sans MS" pitchFamily="66" charset="0"/>
            </a:endParaRPr>
          </a:p>
        </p:txBody>
      </p:sp>
      <p:graphicFrame>
        <p:nvGraphicFramePr>
          <p:cNvPr id="577543" name="Object 7"/>
          <p:cNvGraphicFramePr>
            <a:graphicFrameLocks noGrp="1" noChangeAspect="1"/>
          </p:cNvGraphicFramePr>
          <p:nvPr>
            <p:ph sz="half" idx="2"/>
          </p:nvPr>
        </p:nvGraphicFramePr>
        <p:xfrm>
          <a:off x="539750" y="1052513"/>
          <a:ext cx="5545138" cy="909637"/>
        </p:xfrm>
        <a:graphic>
          <a:graphicData uri="http://schemas.openxmlformats.org/presentationml/2006/ole">
            <mc:AlternateContent xmlns:mc="http://schemas.openxmlformats.org/markup-compatibility/2006">
              <mc:Choice xmlns:v="urn:schemas-microsoft-com:vml" Requires="v">
                <p:oleObj spid="_x0000_s577592" name="Equation" r:id="rId5" imgW="2476440" imgH="406080" progId="Equation.3">
                  <p:embed/>
                </p:oleObj>
              </mc:Choice>
              <mc:Fallback>
                <p:oleObj name="Equation" r:id="rId5" imgW="2476440" imgH="406080" progId="Equation.3">
                  <p:embed/>
                  <p:pic>
                    <p:nvPicPr>
                      <p:cNvPr id="0"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9750" y="1052513"/>
                        <a:ext cx="5545138" cy="909637"/>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rgbClr val="99CC00"/>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77544" name="Rectangle 8"/>
          <p:cNvSpPr>
            <a:spLocks noChangeArrowheads="1"/>
          </p:cNvSpPr>
          <p:nvPr/>
        </p:nvSpPr>
        <p:spPr bwMode="auto">
          <a:xfrm>
            <a:off x="179388" y="5876925"/>
            <a:ext cx="3014662" cy="54133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l-GR" altLang="bg-BG" b="1">
                <a:cs typeface="Times New Roman" pitchFamily="18" charset="0"/>
              </a:rPr>
              <a:t>ν</a:t>
            </a:r>
            <a:r>
              <a:rPr lang="fr-CH" altLang="bg-BG" b="1" baseline="-25000">
                <a:solidFill>
                  <a:srgbClr val="FF0000"/>
                </a:solidFill>
              </a:rPr>
              <a:t>e</a:t>
            </a:r>
            <a:r>
              <a:rPr lang="fr-CH" altLang="bg-BG" b="1">
                <a:solidFill>
                  <a:srgbClr val="FF0000"/>
                </a:solidFill>
              </a:rPr>
              <a:t> </a:t>
            </a:r>
            <a:r>
              <a:rPr lang="fr-CH" altLang="bg-BG" b="1"/>
              <a:t> +  </a:t>
            </a:r>
            <a:r>
              <a:rPr lang="fr-CH" altLang="bg-BG" b="1" baseline="30000"/>
              <a:t>37</a:t>
            </a:r>
            <a:r>
              <a:rPr lang="fr-CH" altLang="bg-BG" b="1"/>
              <a:t>Cl </a:t>
            </a:r>
            <a:r>
              <a:rPr lang="fr-CH" altLang="bg-BG" b="1">
                <a:sym typeface="Symbol" pitchFamily="18" charset="2"/>
              </a:rPr>
              <a:t></a:t>
            </a:r>
            <a:r>
              <a:rPr lang="fr-CH" altLang="bg-BG" b="1"/>
              <a:t> </a:t>
            </a:r>
            <a:r>
              <a:rPr lang="fr-CH" altLang="bg-BG" b="1" baseline="30000"/>
              <a:t>37</a:t>
            </a:r>
            <a:r>
              <a:rPr lang="fr-CH" altLang="bg-BG" b="1"/>
              <a:t>Ar  + </a:t>
            </a:r>
            <a:r>
              <a:rPr lang="fr-CH" altLang="bg-BG" b="1">
                <a:solidFill>
                  <a:srgbClr val="FF0000"/>
                </a:solidFill>
              </a:rPr>
              <a:t>e</a:t>
            </a:r>
            <a:r>
              <a:rPr lang="fr-CH" altLang="bg-BG" b="1" baseline="30000">
                <a:solidFill>
                  <a:srgbClr val="FF0000"/>
                </a:solidFill>
              </a:rPr>
              <a:t>-</a:t>
            </a:r>
            <a:endParaRPr lang="en-US" altLang="bg-BG" b="1" baseline="30000">
              <a:solidFill>
                <a:srgbClr val="FF0000"/>
              </a:solidFill>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7204" name="Picture 2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6888" y="1143794"/>
            <a:ext cx="2389301" cy="239121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77186" name="Rectangle 2"/>
          <p:cNvSpPr>
            <a:spLocks noChangeArrowheads="1"/>
          </p:cNvSpPr>
          <p:nvPr/>
        </p:nvSpPr>
        <p:spPr bwMode="auto">
          <a:xfrm>
            <a:off x="3048000" y="620713"/>
            <a:ext cx="6096000" cy="6093976"/>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lnSpc>
                <a:spcPct val="100000"/>
              </a:lnSpc>
              <a:spcBef>
                <a:spcPct val="50000"/>
              </a:spcBef>
              <a:buClrTx/>
              <a:buSzTx/>
              <a:buFontTx/>
              <a:buNone/>
            </a:pPr>
            <a:r>
              <a:rPr lang="bg-BG" altLang="bg-BG" sz="1200" b="1" dirty="0" smtClean="0">
                <a:solidFill>
                  <a:srgbClr val="C00000"/>
                </a:solidFill>
                <a:latin typeface="Arial" pitchFamily="34" charset="0"/>
              </a:rPr>
              <a:t>Писмо на Волфганг </a:t>
            </a:r>
            <a:r>
              <a:rPr lang="bg-BG" altLang="bg-BG" sz="1200" b="1" dirty="0" err="1" smtClean="0">
                <a:solidFill>
                  <a:srgbClr val="C00000"/>
                </a:solidFill>
                <a:latin typeface="Arial" pitchFamily="34" charset="0"/>
              </a:rPr>
              <a:t>Паули</a:t>
            </a:r>
            <a:r>
              <a:rPr lang="bg-BG" altLang="bg-BG" sz="1200" b="1" dirty="0" smtClean="0">
                <a:solidFill>
                  <a:srgbClr val="C00000"/>
                </a:solidFill>
                <a:latin typeface="Arial" pitchFamily="34" charset="0"/>
              </a:rPr>
              <a:t> от</a:t>
            </a:r>
            <a:r>
              <a:rPr lang="en-US" altLang="bg-BG" sz="1200" b="1" dirty="0" smtClean="0">
                <a:solidFill>
                  <a:srgbClr val="C00000"/>
                </a:solidFill>
                <a:latin typeface="Arial" pitchFamily="34" charset="0"/>
              </a:rPr>
              <a:t> 4</a:t>
            </a:r>
            <a:r>
              <a:rPr lang="bg-BG" altLang="bg-BG" sz="1200" b="1" dirty="0" smtClean="0">
                <a:solidFill>
                  <a:srgbClr val="C00000"/>
                </a:solidFill>
                <a:latin typeface="Arial" pitchFamily="34" charset="0"/>
              </a:rPr>
              <a:t>.12.</a:t>
            </a:r>
            <a:r>
              <a:rPr lang="en-US" altLang="bg-BG" sz="1200" b="1" dirty="0" smtClean="0">
                <a:solidFill>
                  <a:srgbClr val="C00000"/>
                </a:solidFill>
                <a:latin typeface="Arial" pitchFamily="34" charset="0"/>
              </a:rPr>
              <a:t>1930</a:t>
            </a:r>
            <a:endParaRPr lang="en-US" altLang="bg-BG" sz="1200" b="1" dirty="0">
              <a:solidFill>
                <a:srgbClr val="C00000"/>
              </a:solidFill>
              <a:latin typeface="Arial" pitchFamily="34" charset="0"/>
            </a:endParaRPr>
          </a:p>
          <a:p>
            <a:pPr>
              <a:lnSpc>
                <a:spcPct val="100000"/>
              </a:lnSpc>
              <a:spcBef>
                <a:spcPct val="50000"/>
              </a:spcBef>
              <a:buClrTx/>
              <a:buSzTx/>
              <a:buFontTx/>
              <a:buNone/>
            </a:pPr>
            <a:r>
              <a:rPr lang="en-US" altLang="bg-BG" sz="1200" b="1" dirty="0">
                <a:latin typeface="Arial" pitchFamily="34" charset="0"/>
              </a:rPr>
              <a:t>Dear Radioactive Ladies and Gentlemen, </a:t>
            </a:r>
          </a:p>
          <a:p>
            <a:pPr>
              <a:lnSpc>
                <a:spcPct val="100000"/>
              </a:lnSpc>
              <a:spcBef>
                <a:spcPct val="50000"/>
              </a:spcBef>
              <a:buClrTx/>
              <a:buSzTx/>
              <a:buFontTx/>
              <a:buNone/>
            </a:pPr>
            <a:endParaRPr lang="en-US" altLang="bg-BG" sz="1200" b="1" dirty="0">
              <a:latin typeface="Arial" pitchFamily="34" charset="0"/>
            </a:endParaRPr>
          </a:p>
          <a:p>
            <a:pPr>
              <a:lnSpc>
                <a:spcPct val="100000"/>
              </a:lnSpc>
              <a:spcBef>
                <a:spcPct val="50000"/>
              </a:spcBef>
              <a:buClrTx/>
              <a:buSzTx/>
              <a:buFontTx/>
              <a:buNone/>
            </a:pPr>
            <a:r>
              <a:rPr lang="en-US" altLang="bg-BG" sz="1200" b="1" dirty="0">
                <a:latin typeface="Arial" pitchFamily="34" charset="0"/>
              </a:rPr>
              <a:t>     As the bearer of these lines, to whom I graciously ask you to listen, will explain to you in more detail, how because of the "wrong" statistics of the N and Li6 nuclei and the continuous beta spectrum, I have hit upon a desperate remedy to save the "exchange theorem" of statistics and the law of conservation of energy. Namely, the possibility that </a:t>
            </a:r>
            <a:r>
              <a:rPr lang="en-US" altLang="bg-BG" sz="1200" b="1" dirty="0">
                <a:solidFill>
                  <a:srgbClr val="FF0000"/>
                </a:solidFill>
                <a:latin typeface="Arial" pitchFamily="34" charset="0"/>
              </a:rPr>
              <a:t>there could exist in the nuclei electrically neutral particles, that I wish to call neutrons, which have spin 1/2 and obey the exclusion principle </a:t>
            </a:r>
            <a:r>
              <a:rPr lang="en-US" altLang="bg-BG" sz="1200" b="1" dirty="0">
                <a:latin typeface="Arial" pitchFamily="34" charset="0"/>
              </a:rPr>
              <a:t>and which further differ from light quanta in that they do not travel with the velocity of light. </a:t>
            </a:r>
            <a:r>
              <a:rPr lang="en-US" altLang="bg-BG" sz="1200" b="1" dirty="0">
                <a:solidFill>
                  <a:srgbClr val="336600"/>
                </a:solidFill>
                <a:latin typeface="Arial" pitchFamily="34" charset="0"/>
              </a:rPr>
              <a:t>The mass of the neutrons should be of the same order of magnitude as the electron mass and in any event not larger than 0.01 proton masses.</a:t>
            </a:r>
            <a:r>
              <a:rPr lang="en-US" altLang="bg-BG" sz="1200" b="1" dirty="0">
                <a:solidFill>
                  <a:srgbClr val="FF0000"/>
                </a:solidFill>
                <a:latin typeface="Arial" pitchFamily="34" charset="0"/>
              </a:rPr>
              <a:t> </a:t>
            </a:r>
            <a:r>
              <a:rPr lang="en-US" altLang="bg-BG" sz="1200" b="1" dirty="0">
                <a:latin typeface="Arial" pitchFamily="34" charset="0"/>
              </a:rPr>
              <a:t>The continuous beta spectrum would then become understandable by the assumption that in beta decay a neutron is emitted in addition to the electron such that the sum of the energies of the neutron and the electron is constant... </a:t>
            </a:r>
          </a:p>
          <a:p>
            <a:pPr>
              <a:lnSpc>
                <a:spcPct val="100000"/>
              </a:lnSpc>
              <a:spcBef>
                <a:spcPct val="50000"/>
              </a:spcBef>
              <a:buClrTx/>
              <a:buSzTx/>
              <a:buFontTx/>
              <a:buNone/>
            </a:pPr>
            <a:r>
              <a:rPr lang="en-US" altLang="bg-BG" sz="1200" b="1" dirty="0">
                <a:latin typeface="Arial" pitchFamily="34" charset="0"/>
              </a:rPr>
              <a:t>     I agree that my remedy could seem incredible because one should have seen those neutrons very earlier if they really exist. But only the one who dare can win and the difficult situation, due to the continuous structure of the beta spectrum, is lighted by a remark of my </a:t>
            </a:r>
            <a:r>
              <a:rPr lang="en-US" altLang="bg-BG" sz="1200" b="1" dirty="0" err="1">
                <a:latin typeface="Arial" pitchFamily="34" charset="0"/>
              </a:rPr>
              <a:t>honoured</a:t>
            </a:r>
            <a:r>
              <a:rPr lang="en-US" altLang="bg-BG" sz="1200" b="1" dirty="0">
                <a:latin typeface="Arial" pitchFamily="34" charset="0"/>
              </a:rPr>
              <a:t> predecessor, </a:t>
            </a:r>
            <a:r>
              <a:rPr lang="en-US" altLang="bg-BG" sz="1200" b="1" dirty="0" err="1">
                <a:latin typeface="Arial" pitchFamily="34" charset="0"/>
              </a:rPr>
              <a:t>Mr</a:t>
            </a:r>
            <a:r>
              <a:rPr lang="en-US" altLang="bg-BG" sz="1200" b="1" dirty="0">
                <a:latin typeface="Arial" pitchFamily="34" charset="0"/>
              </a:rPr>
              <a:t> Debye, who told me recently in </a:t>
            </a:r>
            <a:r>
              <a:rPr lang="en-US" altLang="bg-BG" sz="1200" b="1" dirty="0" err="1">
                <a:latin typeface="Arial" pitchFamily="34" charset="0"/>
              </a:rPr>
              <a:t>Bruxelles</a:t>
            </a:r>
            <a:r>
              <a:rPr lang="en-US" altLang="bg-BG" sz="1200" b="1" dirty="0">
                <a:latin typeface="Arial" pitchFamily="34" charset="0"/>
              </a:rPr>
              <a:t>: "Oh, It's well better not to think to this at all, like new taxes". From now on, every solution to the issue must be discussed. Thus, dear radioactive people, look and judge.</a:t>
            </a:r>
          </a:p>
          <a:p>
            <a:pPr>
              <a:lnSpc>
                <a:spcPct val="100000"/>
              </a:lnSpc>
              <a:spcBef>
                <a:spcPct val="50000"/>
              </a:spcBef>
              <a:buClrTx/>
              <a:buSzTx/>
              <a:buFontTx/>
              <a:buNone/>
            </a:pPr>
            <a:r>
              <a:rPr lang="en-US" altLang="bg-BG" sz="1200" b="1" dirty="0">
                <a:latin typeface="Arial" pitchFamily="34" charset="0"/>
              </a:rPr>
              <a:t>Unfortunately, I cannot appear in Tubingen personally since I am indispensable here in Zurich because of a ball on the night of 6/7 December. With my best regards to you, and also to </a:t>
            </a:r>
            <a:r>
              <a:rPr lang="en-US" altLang="bg-BG" sz="1200" b="1" dirty="0" smtClean="0">
                <a:latin typeface="Arial" pitchFamily="34" charset="0"/>
              </a:rPr>
              <a:t>Mr. </a:t>
            </a:r>
            <a:r>
              <a:rPr lang="en-US" altLang="bg-BG" sz="1200" b="1" dirty="0">
                <a:latin typeface="Arial" pitchFamily="34" charset="0"/>
              </a:rPr>
              <a:t>Back.</a:t>
            </a:r>
          </a:p>
          <a:p>
            <a:pPr>
              <a:lnSpc>
                <a:spcPct val="100000"/>
              </a:lnSpc>
              <a:spcBef>
                <a:spcPct val="50000"/>
              </a:spcBef>
              <a:buClrTx/>
              <a:buSzTx/>
              <a:buFontTx/>
              <a:buNone/>
            </a:pPr>
            <a:r>
              <a:rPr lang="en-US" altLang="bg-BG" sz="1200" b="1" dirty="0">
                <a:latin typeface="Arial" pitchFamily="34" charset="0"/>
              </a:rPr>
              <a:t>Your humble servant</a:t>
            </a:r>
          </a:p>
          <a:p>
            <a:pPr>
              <a:lnSpc>
                <a:spcPct val="100000"/>
              </a:lnSpc>
              <a:spcBef>
                <a:spcPct val="50000"/>
              </a:spcBef>
              <a:buClrTx/>
              <a:buSzTx/>
              <a:buFontTx/>
              <a:buNone/>
            </a:pPr>
            <a:r>
              <a:rPr lang="en-US" altLang="bg-BG" sz="1200" b="1" dirty="0">
                <a:latin typeface="Arial" pitchFamily="34" charset="0"/>
              </a:rPr>
              <a:t> W. Pauli                                           translation: L.M. Brown, Phys. Today, 										      Sept.1978, 23</a:t>
            </a:r>
          </a:p>
        </p:txBody>
      </p:sp>
      <p:sp>
        <p:nvSpPr>
          <p:cNvPr id="477188" name="Text Box 4"/>
          <p:cNvSpPr txBox="1">
            <a:spLocks noChangeArrowheads="1"/>
          </p:cNvSpPr>
          <p:nvPr/>
        </p:nvSpPr>
        <p:spPr bwMode="auto">
          <a:xfrm>
            <a:off x="1295400" y="1905000"/>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100000"/>
              </a:lnSpc>
              <a:buClrTx/>
              <a:buSzTx/>
              <a:buFontTx/>
              <a:buNone/>
            </a:pPr>
            <a:endParaRPr lang="fr-CH" altLang="bg-BG">
              <a:latin typeface="Arial" pitchFamily="34" charset="0"/>
            </a:endParaRPr>
          </a:p>
        </p:txBody>
      </p:sp>
      <p:pic>
        <p:nvPicPr>
          <p:cNvPr id="477189" name="Picture 5" descr="pauli"/>
          <p:cNvPicPr>
            <a:picLocks noChangeAspect="1" noChangeArrowheads="1"/>
          </p:cNvPicPr>
          <p:nvPr/>
        </p:nvPicPr>
        <p:blipFill rotWithShape="1">
          <a:blip r:embed="rId3">
            <a:extLst>
              <a:ext uri="{28A0092B-C50C-407E-A947-70E740481C1C}">
                <a14:useLocalDpi xmlns:a14="http://schemas.microsoft.com/office/drawing/2010/main" val="0"/>
              </a:ext>
            </a:extLst>
          </a:blip>
          <a:srcRect b="26438"/>
          <a:stretch/>
        </p:blipFill>
        <p:spPr bwMode="auto">
          <a:xfrm>
            <a:off x="306501" y="3861048"/>
            <a:ext cx="2579688" cy="2690586"/>
          </a:xfrm>
          <a:prstGeom prst="rect">
            <a:avLst/>
          </a:prstGeom>
          <a:noFill/>
          <a:extLst>
            <a:ext uri="{909E8E84-426E-40DD-AFC4-6F175D3DCCD1}">
              <a14:hiddenFill xmlns:a14="http://schemas.microsoft.com/office/drawing/2010/main">
                <a:solidFill>
                  <a:srgbClr val="FFFFFF"/>
                </a:solidFill>
              </a14:hiddenFill>
            </a:ext>
          </a:extLst>
        </p:spPr>
      </p:pic>
      <p:sp>
        <p:nvSpPr>
          <p:cNvPr id="477191" name="Text Box 7"/>
          <p:cNvSpPr txBox="1">
            <a:spLocks noChangeArrowheads="1"/>
          </p:cNvSpPr>
          <p:nvPr/>
        </p:nvSpPr>
        <p:spPr bwMode="auto">
          <a:xfrm>
            <a:off x="2174977" y="115888"/>
            <a:ext cx="5700712" cy="457200"/>
          </a:xfrm>
          <a:prstGeom prst="rect">
            <a:avLst/>
          </a:prstGeom>
          <a:solidFill>
            <a:srgbClr val="FF993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100000"/>
              </a:lnSpc>
              <a:buClrTx/>
              <a:buSzTx/>
              <a:buFontTx/>
              <a:buNone/>
            </a:pPr>
            <a:r>
              <a:rPr lang="bg-BG" altLang="bg-BG" b="1" i="1" dirty="0">
                <a:solidFill>
                  <a:schemeClr val="accent2"/>
                </a:solidFill>
                <a:latin typeface="Arial Rounded MT Bold" pitchFamily="34" charset="0"/>
              </a:rPr>
              <a:t>Раждането на идеята за неутрина</a:t>
            </a:r>
            <a:endParaRPr lang="en-US" altLang="bg-BG" b="1" i="1" dirty="0">
              <a:solidFill>
                <a:schemeClr val="accent2"/>
              </a:solidFill>
              <a:latin typeface="Arial Rounded MT Bold" pitchFamily="34" charset="0"/>
            </a:endParaRPr>
          </a:p>
        </p:txBody>
      </p:sp>
      <p:sp>
        <p:nvSpPr>
          <p:cNvPr id="477192" name="Text Box 8"/>
          <p:cNvSpPr txBox="1">
            <a:spLocks noChangeArrowheads="1"/>
          </p:cNvSpPr>
          <p:nvPr/>
        </p:nvSpPr>
        <p:spPr bwMode="auto">
          <a:xfrm>
            <a:off x="7020272" y="926306"/>
            <a:ext cx="828675" cy="434975"/>
          </a:xfrm>
          <a:prstGeom prst="rect">
            <a:avLst/>
          </a:prstGeom>
          <a:solidFill>
            <a:srgbClr val="FEFCAC"/>
          </a:solidFill>
          <a:ln w="38100">
            <a:solidFill>
              <a:srgbClr val="CC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00000"/>
              </a:lnSpc>
              <a:buClrTx/>
              <a:buSzTx/>
              <a:buFontTx/>
              <a:buNone/>
            </a:pPr>
            <a:r>
              <a:rPr lang="en-US" altLang="bg-BG" sz="2000" b="1" dirty="0">
                <a:solidFill>
                  <a:srgbClr val="CC0000"/>
                </a:solidFill>
                <a:latin typeface="Arial" pitchFamily="34" charset="0"/>
              </a:rPr>
              <a:t>1930</a:t>
            </a:r>
          </a:p>
        </p:txBody>
      </p:sp>
      <p:grpSp>
        <p:nvGrpSpPr>
          <p:cNvPr id="2" name="Group 1"/>
          <p:cNvGrpSpPr/>
          <p:nvPr/>
        </p:nvGrpSpPr>
        <p:grpSpPr>
          <a:xfrm>
            <a:off x="765968" y="3302000"/>
            <a:ext cx="1881188" cy="407987"/>
            <a:chOff x="539750" y="2462213"/>
            <a:chExt cx="1881188" cy="407987"/>
          </a:xfrm>
        </p:grpSpPr>
        <p:sp>
          <p:nvSpPr>
            <p:cNvPr id="477193" name="Line 9"/>
            <p:cNvSpPr>
              <a:spLocks noChangeShapeType="1"/>
            </p:cNvSpPr>
            <p:nvPr/>
          </p:nvSpPr>
          <p:spPr bwMode="auto">
            <a:xfrm>
              <a:off x="539750" y="2636838"/>
              <a:ext cx="1600200" cy="0"/>
            </a:xfrm>
            <a:prstGeom prst="line">
              <a:avLst/>
            </a:prstGeom>
            <a:noFill/>
            <a:ln w="44450">
              <a:solidFill>
                <a:schemeClr val="accent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bg-BG"/>
            </a:p>
          </p:txBody>
        </p:sp>
        <p:sp>
          <p:nvSpPr>
            <p:cNvPr id="477198" name="Text Box 14"/>
            <p:cNvSpPr txBox="1">
              <a:spLocks noChangeArrowheads="1"/>
            </p:cNvSpPr>
            <p:nvPr/>
          </p:nvSpPr>
          <p:spPr bwMode="auto">
            <a:xfrm>
              <a:off x="2117725" y="2462213"/>
              <a:ext cx="303213"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00000"/>
                </a:lnSpc>
                <a:buClrTx/>
                <a:buSzTx/>
                <a:buFontTx/>
                <a:buNone/>
              </a:pPr>
              <a:r>
                <a:rPr lang="fr-CH" altLang="bg-BG" sz="1400" b="1"/>
                <a:t>E</a:t>
              </a:r>
            </a:p>
          </p:txBody>
        </p:sp>
        <p:sp>
          <p:nvSpPr>
            <p:cNvPr id="477199" name="Text Box 15"/>
            <p:cNvSpPr txBox="1">
              <a:spLocks noChangeArrowheads="1"/>
            </p:cNvSpPr>
            <p:nvPr/>
          </p:nvSpPr>
          <p:spPr bwMode="auto">
            <a:xfrm>
              <a:off x="1258888" y="2565400"/>
              <a:ext cx="604837"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00000"/>
                </a:lnSpc>
                <a:buClrTx/>
                <a:buSzTx/>
                <a:buFontTx/>
                <a:buNone/>
              </a:pPr>
              <a:r>
                <a:rPr lang="fr-CH" altLang="bg-BG" sz="1400" b="1"/>
                <a:t> MeV</a:t>
              </a:r>
            </a:p>
          </p:txBody>
        </p:sp>
      </p:grpSp>
      <p:sp>
        <p:nvSpPr>
          <p:cNvPr id="477200" name="Text Box 16"/>
          <p:cNvSpPr txBox="1">
            <a:spLocks noChangeArrowheads="1"/>
          </p:cNvSpPr>
          <p:nvPr/>
        </p:nvSpPr>
        <p:spPr bwMode="auto">
          <a:xfrm>
            <a:off x="361296" y="700305"/>
            <a:ext cx="2470098" cy="5232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lnSpc>
                <a:spcPct val="100000"/>
              </a:lnSpc>
              <a:buClrTx/>
              <a:buSzTx/>
              <a:buFontTx/>
              <a:buNone/>
            </a:pPr>
            <a:r>
              <a:rPr lang="bg-BG" altLang="bg-BG" sz="1400" b="1" dirty="0" smtClean="0"/>
              <a:t>Спектър на електроните по енергии при </a:t>
            </a:r>
            <a:r>
              <a:rPr lang="el-GR" altLang="bg-BG" sz="1400" b="1" dirty="0" smtClean="0">
                <a:latin typeface="Times New Roman"/>
                <a:cs typeface="Times New Roman"/>
              </a:rPr>
              <a:t>β</a:t>
            </a:r>
            <a:r>
              <a:rPr lang="bg-BG" altLang="bg-BG" sz="1400" b="1" dirty="0" smtClean="0">
                <a:latin typeface="Times New Roman"/>
                <a:cs typeface="Times New Roman"/>
              </a:rPr>
              <a:t>-разпадане</a:t>
            </a:r>
            <a:endParaRPr lang="fr-CH" altLang="bg-BG" sz="1400" b="1" dirty="0"/>
          </a:p>
        </p:txBody>
      </p:sp>
      <p:sp>
        <p:nvSpPr>
          <p:cNvPr id="17" name="Line 9"/>
          <p:cNvSpPr>
            <a:spLocks noChangeShapeType="1"/>
          </p:cNvSpPr>
          <p:nvPr/>
        </p:nvSpPr>
        <p:spPr bwMode="auto">
          <a:xfrm flipV="1">
            <a:off x="468313" y="1772816"/>
            <a:ext cx="0" cy="1224136"/>
          </a:xfrm>
          <a:prstGeom prst="line">
            <a:avLst/>
          </a:prstGeom>
          <a:noFill/>
          <a:ln w="44450">
            <a:solidFill>
              <a:schemeClr val="accent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bg-BG"/>
          </a:p>
        </p:txBody>
      </p:sp>
      <p:sp>
        <p:nvSpPr>
          <p:cNvPr id="3" name="TextBox 2"/>
          <p:cNvSpPr txBox="1"/>
          <p:nvPr/>
        </p:nvSpPr>
        <p:spPr>
          <a:xfrm>
            <a:off x="-68096" y="1500757"/>
            <a:ext cx="487506" cy="1677292"/>
          </a:xfrm>
          <a:prstGeom prst="rect">
            <a:avLst/>
          </a:prstGeom>
          <a:noFill/>
        </p:spPr>
        <p:txBody>
          <a:bodyPr vert="vert270" wrap="square" rtlCol="0">
            <a:spAutoFit/>
          </a:bodyPr>
          <a:lstStyle/>
          <a:p>
            <a:r>
              <a:rPr lang="en-US" sz="1600" b="1" dirty="0" smtClean="0"/>
              <a:t>number of events</a:t>
            </a:r>
            <a:endParaRPr lang="bg-BG" sz="1600" b="1"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2786" name="Rectangle 2"/>
          <p:cNvSpPr>
            <a:spLocks noGrp="1" noChangeArrowheads="1"/>
          </p:cNvSpPr>
          <p:nvPr>
            <p:ph type="title"/>
          </p:nvPr>
        </p:nvSpPr>
        <p:spPr>
          <a:xfrm>
            <a:off x="1763713" y="115888"/>
            <a:ext cx="5183187" cy="827087"/>
          </a:xfrm>
        </p:spPr>
        <p:txBody>
          <a:bodyPr/>
          <a:lstStyle/>
          <a:p>
            <a:r>
              <a:rPr lang="bg-BG" altLang="bg-BG" sz="2800" b="1" dirty="0">
                <a:solidFill>
                  <a:srgbClr val="7030A0"/>
                </a:solidFill>
              </a:rPr>
              <a:t>Експеримент </a:t>
            </a:r>
            <a:r>
              <a:rPr lang="en-US" altLang="bg-BG" sz="2800" b="1" dirty="0">
                <a:solidFill>
                  <a:srgbClr val="7030A0"/>
                </a:solidFill>
              </a:rPr>
              <a:t>SNO </a:t>
            </a:r>
            <a:br>
              <a:rPr lang="en-US" altLang="bg-BG" sz="2800" b="1" dirty="0">
                <a:solidFill>
                  <a:srgbClr val="7030A0"/>
                </a:solidFill>
              </a:rPr>
            </a:br>
            <a:r>
              <a:rPr lang="en-US" altLang="bg-BG" sz="2000" b="1" dirty="0">
                <a:solidFill>
                  <a:srgbClr val="7030A0"/>
                </a:solidFill>
              </a:rPr>
              <a:t>(Sudbury Neutrino Observatory)</a:t>
            </a:r>
            <a:endParaRPr lang="en-US" altLang="bg-BG" sz="2800" b="1" dirty="0">
              <a:solidFill>
                <a:srgbClr val="7030A0"/>
              </a:solidFill>
            </a:endParaRPr>
          </a:p>
        </p:txBody>
      </p:sp>
      <p:pic>
        <p:nvPicPr>
          <p:cNvPr id="502787" name="Picture 3" descr="sn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56325" y="3284538"/>
            <a:ext cx="2774950" cy="3313112"/>
          </a:xfrm>
          <a:prstGeom prst="rect">
            <a:avLst/>
          </a:prstGeom>
          <a:noFill/>
          <a:extLst>
            <a:ext uri="{909E8E84-426E-40DD-AFC4-6F175D3DCCD1}">
              <a14:hiddenFill xmlns:a14="http://schemas.microsoft.com/office/drawing/2010/main">
                <a:solidFill>
                  <a:srgbClr val="FFFFFF"/>
                </a:solidFill>
              </a14:hiddenFill>
            </a:ext>
          </a:extLst>
        </p:spPr>
      </p:pic>
      <p:sp>
        <p:nvSpPr>
          <p:cNvPr id="502788" name="Text Box 4"/>
          <p:cNvSpPr txBox="1">
            <a:spLocks noChangeArrowheads="1"/>
          </p:cNvSpPr>
          <p:nvPr/>
        </p:nvSpPr>
        <p:spPr bwMode="auto">
          <a:xfrm>
            <a:off x="609600" y="4648200"/>
            <a:ext cx="1676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lnSpc>
                <a:spcPct val="100000"/>
              </a:lnSpc>
              <a:spcBef>
                <a:spcPct val="50000"/>
              </a:spcBef>
              <a:buClrTx/>
              <a:buSzTx/>
              <a:buFontTx/>
              <a:buNone/>
            </a:pPr>
            <a:endParaRPr lang="en-US" altLang="bg-BG"/>
          </a:p>
        </p:txBody>
      </p:sp>
      <p:sp>
        <p:nvSpPr>
          <p:cNvPr id="502789" name="Rectangle 5"/>
          <p:cNvSpPr>
            <a:spLocks noGrp="1" noChangeArrowheads="1"/>
          </p:cNvSpPr>
          <p:nvPr>
            <p:ph type="body" idx="4294967295"/>
          </p:nvPr>
        </p:nvSpPr>
        <p:spPr bwMode="auto">
          <a:xfrm>
            <a:off x="3924300" y="4437063"/>
            <a:ext cx="2089150" cy="1143000"/>
          </a:xfrm>
          <a:prstGeom prst="rect">
            <a:avLst/>
          </a:prstGeo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a:buFont typeface="Helvetica" pitchFamily="34" charset="0"/>
              <a:buNone/>
            </a:pPr>
            <a:r>
              <a:rPr lang="en-US" altLang="bg-BG" sz="2000"/>
              <a:t>1000 tons of D</a:t>
            </a:r>
            <a:r>
              <a:rPr lang="en-US" altLang="bg-BG" sz="2000" baseline="-25000"/>
              <a:t>2</a:t>
            </a:r>
            <a:r>
              <a:rPr lang="en-US" altLang="bg-BG" sz="2000"/>
              <a:t>0</a:t>
            </a:r>
          </a:p>
          <a:p>
            <a:pPr>
              <a:buFont typeface="Helvetica" pitchFamily="34" charset="0"/>
              <a:buNone/>
            </a:pPr>
            <a:r>
              <a:rPr lang="en-US" altLang="bg-BG" sz="2000"/>
              <a:t>12 m diam. </a:t>
            </a:r>
          </a:p>
          <a:p>
            <a:pPr>
              <a:buFont typeface="Helvetica" pitchFamily="34" charset="0"/>
              <a:buNone/>
            </a:pPr>
            <a:r>
              <a:rPr lang="en-US" altLang="bg-BG" sz="2000"/>
              <a:t>9456 PMTs</a:t>
            </a:r>
          </a:p>
        </p:txBody>
      </p:sp>
      <p:sp>
        <p:nvSpPr>
          <p:cNvPr id="502790" name="Rectangle 6"/>
          <p:cNvSpPr>
            <a:spLocks noGrp="1" noChangeArrowheads="1"/>
          </p:cNvSpPr>
          <p:nvPr>
            <p:ph type="body" idx="4294967295"/>
          </p:nvPr>
        </p:nvSpPr>
        <p:spPr bwMode="auto">
          <a:xfrm>
            <a:off x="381000" y="908050"/>
            <a:ext cx="6279232" cy="863600"/>
          </a:xfrm>
          <a:prstGeom prst="rect">
            <a:avLst/>
          </a:prstGeo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a:buFont typeface="Helvetica" pitchFamily="34" charset="0"/>
              <a:buNone/>
            </a:pPr>
            <a:r>
              <a:rPr lang="bg-BG" altLang="bg-BG" dirty="0" smtClean="0"/>
              <a:t>Цел: </a:t>
            </a:r>
            <a:r>
              <a:rPr lang="bg-BG" altLang="bg-BG" dirty="0" err="1" smtClean="0"/>
              <a:t>детектиране</a:t>
            </a:r>
            <a:r>
              <a:rPr lang="bg-BG" altLang="bg-BG" dirty="0" smtClean="0"/>
              <a:t> на </a:t>
            </a:r>
            <a:r>
              <a:rPr lang="bg-BG" altLang="bg-BG" dirty="0" err="1" smtClean="0"/>
              <a:t>мюонни</a:t>
            </a:r>
            <a:r>
              <a:rPr lang="bg-BG" altLang="bg-BG" dirty="0" smtClean="0"/>
              <a:t> и </a:t>
            </a:r>
            <a:r>
              <a:rPr lang="bg-BG" altLang="bg-BG" dirty="0" err="1" smtClean="0"/>
              <a:t>тау-неутрина</a:t>
            </a:r>
            <a:r>
              <a:rPr lang="bg-BG" altLang="bg-BG" dirty="0" smtClean="0"/>
              <a:t> в     потока слънчеви неутрина</a:t>
            </a:r>
            <a:endParaRPr lang="en-US" altLang="bg-BG" dirty="0"/>
          </a:p>
        </p:txBody>
      </p:sp>
      <p:pic>
        <p:nvPicPr>
          <p:cNvPr id="502791"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388" y="1773238"/>
            <a:ext cx="347345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02792" name="Oval 8"/>
          <p:cNvSpPr>
            <a:spLocks noChangeArrowheads="1"/>
          </p:cNvSpPr>
          <p:nvPr/>
        </p:nvSpPr>
        <p:spPr bwMode="auto">
          <a:xfrm>
            <a:off x="323850" y="5084763"/>
            <a:ext cx="576263" cy="504825"/>
          </a:xfrm>
          <a:prstGeom prst="ellipse">
            <a:avLst/>
          </a:prstGeom>
          <a:noFill/>
          <a:ln w="38100">
            <a:solidFill>
              <a:srgbClr val="CC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bg-BG"/>
          </a:p>
        </p:txBody>
      </p:sp>
      <p:sp>
        <p:nvSpPr>
          <p:cNvPr id="502793" name="Oval 9"/>
          <p:cNvSpPr>
            <a:spLocks noChangeArrowheads="1"/>
          </p:cNvSpPr>
          <p:nvPr/>
        </p:nvSpPr>
        <p:spPr bwMode="auto">
          <a:xfrm>
            <a:off x="250825" y="3429000"/>
            <a:ext cx="381000" cy="457200"/>
          </a:xfrm>
          <a:prstGeom prst="ellipse">
            <a:avLst/>
          </a:prstGeom>
          <a:noFill/>
          <a:ln w="38100">
            <a:solidFill>
              <a:srgbClr val="CC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bg-BG"/>
          </a:p>
        </p:txBody>
      </p:sp>
      <p:sp>
        <p:nvSpPr>
          <p:cNvPr id="502794" name="Text Box 10"/>
          <p:cNvSpPr txBox="1">
            <a:spLocks noChangeArrowheads="1"/>
          </p:cNvSpPr>
          <p:nvPr/>
        </p:nvSpPr>
        <p:spPr bwMode="auto">
          <a:xfrm>
            <a:off x="2700338" y="1916113"/>
            <a:ext cx="909637"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nSpc>
                <a:spcPct val="100000"/>
              </a:lnSpc>
              <a:buClrTx/>
              <a:buSzTx/>
              <a:buFontTx/>
              <a:buNone/>
            </a:pPr>
            <a:r>
              <a:rPr lang="fr-CH" altLang="bg-BG" sz="1800" b="1"/>
              <a:t>only </a:t>
            </a:r>
            <a:r>
              <a:rPr lang="fr-CH" altLang="bg-BG" b="1">
                <a:latin typeface="Symbol" pitchFamily="18" charset="2"/>
              </a:rPr>
              <a:t>n</a:t>
            </a:r>
            <a:r>
              <a:rPr lang="fr-CH" altLang="bg-BG" b="1" baseline="-25000">
                <a:solidFill>
                  <a:srgbClr val="FF0000"/>
                </a:solidFill>
              </a:rPr>
              <a:t>e</a:t>
            </a:r>
            <a:endParaRPr lang="fr-CH" altLang="bg-BG" b="1">
              <a:solidFill>
                <a:srgbClr val="FF0000"/>
              </a:solidFill>
            </a:endParaRPr>
          </a:p>
        </p:txBody>
      </p:sp>
      <p:sp>
        <p:nvSpPr>
          <p:cNvPr id="502795" name="Text Box 11"/>
          <p:cNvSpPr txBox="1">
            <a:spLocks noChangeArrowheads="1"/>
          </p:cNvSpPr>
          <p:nvPr/>
        </p:nvSpPr>
        <p:spPr bwMode="auto">
          <a:xfrm>
            <a:off x="179388" y="4076700"/>
            <a:ext cx="1314450" cy="609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00000"/>
              </a:lnSpc>
              <a:buClrTx/>
              <a:buSzTx/>
              <a:buFontTx/>
              <a:buNone/>
            </a:pPr>
            <a:r>
              <a:rPr lang="fr-CH" altLang="bg-BG" sz="1400" b="1"/>
              <a:t>equally</a:t>
            </a:r>
          </a:p>
          <a:p>
            <a:pPr>
              <a:lnSpc>
                <a:spcPct val="100000"/>
              </a:lnSpc>
              <a:buClrTx/>
              <a:buSzTx/>
              <a:buFontTx/>
              <a:buNone/>
            </a:pPr>
            <a:r>
              <a:rPr lang="fr-CH" altLang="bg-BG" sz="2000" b="1">
                <a:latin typeface="Symbol" pitchFamily="18" charset="2"/>
              </a:rPr>
              <a:t>n</a:t>
            </a:r>
            <a:r>
              <a:rPr lang="fr-CH" altLang="bg-BG" sz="2000" b="1" baseline="-25000">
                <a:solidFill>
                  <a:srgbClr val="FF0000"/>
                </a:solidFill>
              </a:rPr>
              <a:t>e</a:t>
            </a:r>
            <a:r>
              <a:rPr lang="fr-CH" altLang="bg-BG" sz="2000" b="1">
                <a:solidFill>
                  <a:schemeClr val="tx2"/>
                </a:solidFill>
              </a:rPr>
              <a:t>+ </a:t>
            </a:r>
            <a:r>
              <a:rPr lang="fr-CH" altLang="bg-BG" sz="2000" b="1">
                <a:latin typeface="Symbol" pitchFamily="18" charset="2"/>
              </a:rPr>
              <a:t>n</a:t>
            </a:r>
            <a:r>
              <a:rPr lang="fr-CH" altLang="bg-BG" sz="2000" b="1" baseline="-25000">
                <a:solidFill>
                  <a:srgbClr val="6600CC"/>
                </a:solidFill>
                <a:latin typeface="Symbol" pitchFamily="18" charset="2"/>
              </a:rPr>
              <a:t>m</a:t>
            </a:r>
            <a:r>
              <a:rPr lang="fr-CH" altLang="bg-BG" sz="2000" b="1" baseline="-25000">
                <a:latin typeface="Symbol" pitchFamily="18" charset="2"/>
              </a:rPr>
              <a:t> </a:t>
            </a:r>
            <a:r>
              <a:rPr lang="fr-CH" altLang="bg-BG" sz="2000" b="1">
                <a:latin typeface="Symbol" pitchFamily="18" charset="2"/>
              </a:rPr>
              <a:t>+ n</a:t>
            </a:r>
            <a:r>
              <a:rPr lang="fr-CH" altLang="bg-BG" sz="2000" b="1" baseline="-25000">
                <a:solidFill>
                  <a:srgbClr val="339933"/>
                </a:solidFill>
                <a:latin typeface="Symbol" pitchFamily="18" charset="2"/>
              </a:rPr>
              <a:t>t </a:t>
            </a:r>
            <a:endParaRPr lang="fr-CH" altLang="bg-BG" sz="1400" b="1"/>
          </a:p>
        </p:txBody>
      </p:sp>
      <p:sp>
        <p:nvSpPr>
          <p:cNvPr id="502796" name="Text Box 12"/>
          <p:cNvSpPr txBox="1">
            <a:spLocks noChangeArrowheads="1"/>
          </p:cNvSpPr>
          <p:nvPr/>
        </p:nvSpPr>
        <p:spPr bwMode="auto">
          <a:xfrm>
            <a:off x="179388" y="5876925"/>
            <a:ext cx="2587625" cy="396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00000"/>
              </a:lnSpc>
              <a:buClrTx/>
              <a:buSzTx/>
              <a:buFontTx/>
              <a:buNone/>
            </a:pPr>
            <a:r>
              <a:rPr lang="fr-CH" altLang="bg-BG" sz="1400" b="1"/>
              <a:t>in-equally </a:t>
            </a:r>
            <a:r>
              <a:rPr lang="fr-CH" altLang="bg-BG" sz="1800" b="1">
                <a:latin typeface="Symbol" pitchFamily="18" charset="2"/>
              </a:rPr>
              <a:t>n</a:t>
            </a:r>
            <a:r>
              <a:rPr lang="fr-CH" altLang="bg-BG" sz="1800" b="1" baseline="-25000">
                <a:solidFill>
                  <a:srgbClr val="FF0000"/>
                </a:solidFill>
              </a:rPr>
              <a:t>e</a:t>
            </a:r>
            <a:r>
              <a:rPr lang="fr-CH" altLang="bg-BG" sz="1800" b="1">
                <a:solidFill>
                  <a:schemeClr val="tx2"/>
                </a:solidFill>
              </a:rPr>
              <a:t>+0.1 ( </a:t>
            </a:r>
            <a:r>
              <a:rPr lang="fr-CH" altLang="bg-BG" sz="1800" b="1">
                <a:latin typeface="Symbol" pitchFamily="18" charset="2"/>
              </a:rPr>
              <a:t>n</a:t>
            </a:r>
            <a:r>
              <a:rPr lang="fr-CH" altLang="bg-BG" sz="1800" b="1" baseline="-25000">
                <a:solidFill>
                  <a:srgbClr val="6600CC"/>
                </a:solidFill>
                <a:latin typeface="Symbol" pitchFamily="18" charset="2"/>
              </a:rPr>
              <a:t>m</a:t>
            </a:r>
            <a:r>
              <a:rPr lang="fr-CH" altLang="bg-BG" sz="1800" b="1" baseline="-25000">
                <a:latin typeface="Symbol" pitchFamily="18" charset="2"/>
              </a:rPr>
              <a:t> </a:t>
            </a:r>
            <a:r>
              <a:rPr lang="fr-CH" altLang="bg-BG" sz="1800" b="1">
                <a:latin typeface="Symbol" pitchFamily="18" charset="2"/>
              </a:rPr>
              <a:t>+ n</a:t>
            </a:r>
            <a:r>
              <a:rPr lang="fr-CH" altLang="bg-BG" sz="1800" b="1" baseline="-25000">
                <a:solidFill>
                  <a:srgbClr val="339933"/>
                </a:solidFill>
                <a:latin typeface="Symbol" pitchFamily="18" charset="2"/>
              </a:rPr>
              <a:t>t  </a:t>
            </a:r>
            <a:r>
              <a:rPr lang="fr-CH" altLang="bg-BG" sz="1800" b="1">
                <a:solidFill>
                  <a:schemeClr val="tx2"/>
                </a:solidFill>
                <a:latin typeface="Symbol" pitchFamily="18" charset="2"/>
              </a:rPr>
              <a:t>)</a:t>
            </a:r>
            <a:r>
              <a:rPr lang="fr-CH" altLang="bg-BG" sz="2000" b="1" baseline="-25000">
                <a:solidFill>
                  <a:srgbClr val="339933"/>
                </a:solidFill>
                <a:latin typeface="Symbol" pitchFamily="18" charset="2"/>
              </a:rPr>
              <a:t> </a:t>
            </a:r>
            <a:endParaRPr lang="fr-CH" altLang="bg-BG" sz="1400" b="1"/>
          </a:p>
        </p:txBody>
      </p:sp>
      <p:pic>
        <p:nvPicPr>
          <p:cNvPr id="502797" name="Picture 13"/>
          <p:cNvPicPr>
            <a:picLocks noChangeAspect="1" noChangeArrowheads="1"/>
          </p:cNvPicPr>
          <p:nvPr/>
        </p:nvPicPr>
        <p:blipFill>
          <a:blip r:embed="rId4" cstate="print">
            <a:extLst>
              <a:ext uri="{28A0092B-C50C-407E-A947-70E740481C1C}">
                <a14:useLocalDpi xmlns:a14="http://schemas.microsoft.com/office/drawing/2010/main" val="0"/>
              </a:ext>
            </a:extLst>
          </a:blip>
          <a:srcRect l="7883" t="8914" r="59993" b="63344"/>
          <a:stretch>
            <a:fillRect/>
          </a:stretch>
        </p:blipFill>
        <p:spPr bwMode="auto">
          <a:xfrm>
            <a:off x="3995738" y="1773238"/>
            <a:ext cx="3240087" cy="2160587"/>
          </a:xfrm>
          <a:prstGeom prst="rect">
            <a:avLst/>
          </a:prstGeom>
          <a:noFill/>
          <a:extLst>
            <a:ext uri="{909E8E84-426E-40DD-AFC4-6F175D3DCCD1}">
              <a14:hiddenFill xmlns:a14="http://schemas.microsoft.com/office/drawing/2010/main">
                <a:solidFill>
                  <a:srgbClr val="FFFFFF"/>
                </a:solidFill>
              </a14:hiddenFill>
            </a:ext>
          </a:extLst>
        </p:spPr>
      </p:pic>
      <p:sp>
        <p:nvSpPr>
          <p:cNvPr id="502798" name="Oval 14"/>
          <p:cNvSpPr>
            <a:spLocks noChangeArrowheads="1"/>
          </p:cNvSpPr>
          <p:nvPr/>
        </p:nvSpPr>
        <p:spPr bwMode="auto">
          <a:xfrm>
            <a:off x="468313" y="1989138"/>
            <a:ext cx="503237" cy="576262"/>
          </a:xfrm>
          <a:prstGeom prst="ellipse">
            <a:avLst/>
          </a:prstGeom>
          <a:noFill/>
          <a:ln w="38100">
            <a:solidFill>
              <a:srgbClr val="CC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bg-BG"/>
          </a:p>
        </p:txBody>
      </p:sp>
      <p:pic>
        <p:nvPicPr>
          <p:cNvPr id="502799" name="Picture 15"/>
          <p:cNvPicPr>
            <a:picLocks noChangeAspect="1" noChangeArrowheads="1"/>
          </p:cNvPicPr>
          <p:nvPr/>
        </p:nvPicPr>
        <p:blipFill>
          <a:blip r:embed="rId5">
            <a:extLst>
              <a:ext uri="{28A0092B-C50C-407E-A947-70E740481C1C}">
                <a14:useLocalDpi xmlns:a14="http://schemas.microsoft.com/office/drawing/2010/main" val="0"/>
              </a:ext>
            </a:extLst>
          </a:blip>
          <a:srcRect l="36270" t="8693" b="38837"/>
          <a:stretch>
            <a:fillRect/>
          </a:stretch>
        </p:blipFill>
        <p:spPr bwMode="auto">
          <a:xfrm>
            <a:off x="3995738" y="3284538"/>
            <a:ext cx="4673600" cy="3021012"/>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rgbClr val="FFFF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502799"/>
                                        </p:tgtEl>
                                        <p:attrNameLst>
                                          <p:attrName>style.visibility</p:attrName>
                                        </p:attrNameLst>
                                      </p:cBhvr>
                                      <p:to>
                                        <p:strVal val="visible"/>
                                      </p:to>
                                    </p:set>
                                    <p:anim calcmode="lin" valueType="num">
                                      <p:cBhvr additive="base">
                                        <p:cTn id="7" dur="500" fill="hold"/>
                                        <p:tgtEl>
                                          <p:spTgt spid="502799"/>
                                        </p:tgtEl>
                                        <p:attrNameLst>
                                          <p:attrName>ppt_x</p:attrName>
                                        </p:attrNameLst>
                                      </p:cBhvr>
                                      <p:tavLst>
                                        <p:tav tm="0">
                                          <p:val>
                                            <p:strVal val="#ppt_x"/>
                                          </p:val>
                                        </p:tav>
                                        <p:tav tm="100000">
                                          <p:val>
                                            <p:strVal val="#ppt_x"/>
                                          </p:val>
                                        </p:tav>
                                      </p:tavLst>
                                    </p:anim>
                                    <p:anim calcmode="lin" valueType="num">
                                      <p:cBhvr additive="base">
                                        <p:cTn id="8" dur="500" fill="hold"/>
                                        <p:tgtEl>
                                          <p:spTgt spid="50279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4834" name="Picture 2"/>
          <p:cNvPicPr>
            <a:picLocks noChangeAspect="1" noChangeArrowheads="1"/>
          </p:cNvPicPr>
          <p:nvPr/>
        </p:nvPicPr>
        <p:blipFill>
          <a:blip r:embed="rId2">
            <a:extLst>
              <a:ext uri="{28A0092B-C50C-407E-A947-70E740481C1C}">
                <a14:useLocalDpi xmlns:a14="http://schemas.microsoft.com/office/drawing/2010/main" val="0"/>
              </a:ext>
            </a:extLst>
          </a:blip>
          <a:srcRect t="15991"/>
          <a:stretch>
            <a:fillRect/>
          </a:stretch>
        </p:blipFill>
        <p:spPr bwMode="auto">
          <a:xfrm>
            <a:off x="1692275" y="365125"/>
            <a:ext cx="6192838" cy="53054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504835" name="Text Box 3"/>
          <p:cNvSpPr txBox="1">
            <a:spLocks noChangeArrowheads="1"/>
          </p:cNvSpPr>
          <p:nvPr/>
        </p:nvSpPr>
        <p:spPr bwMode="auto">
          <a:xfrm>
            <a:off x="971550" y="5229225"/>
            <a:ext cx="7729538" cy="13731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lnSpc>
                <a:spcPct val="100000"/>
              </a:lnSpc>
              <a:buClrTx/>
              <a:buSzTx/>
              <a:buFontTx/>
              <a:buNone/>
            </a:pPr>
            <a:r>
              <a:rPr lang="bg-BG" altLang="bg-BG" sz="2800" b="1">
                <a:solidFill>
                  <a:srgbClr val="FF0000"/>
                </a:solidFill>
              </a:rPr>
              <a:t>Стандартният модел на Слънцето е правилен.</a:t>
            </a:r>
          </a:p>
          <a:p>
            <a:pPr algn="ctr">
              <a:lnSpc>
                <a:spcPct val="100000"/>
              </a:lnSpc>
              <a:buClrTx/>
              <a:buSzTx/>
              <a:buFontTx/>
              <a:buNone/>
            </a:pPr>
            <a:r>
              <a:rPr lang="bg-BG" altLang="bg-BG" sz="2800" b="1">
                <a:solidFill>
                  <a:srgbClr val="FF0000"/>
                </a:solidFill>
              </a:rPr>
              <a:t>Неутрината изменят типа (аромата) си при пътуването до Земята.</a:t>
            </a:r>
            <a:endParaRPr lang="fr-CH" altLang="bg-BG" sz="2800" b="1">
              <a:solidFill>
                <a:srgbClr val="FF0000"/>
              </a:solidFill>
            </a:endParaRPr>
          </a:p>
        </p:txBody>
      </p:sp>
      <p:sp>
        <p:nvSpPr>
          <p:cNvPr id="504836" name="Text Box 4"/>
          <p:cNvSpPr txBox="1">
            <a:spLocks noChangeArrowheads="1"/>
          </p:cNvSpPr>
          <p:nvPr/>
        </p:nvSpPr>
        <p:spPr bwMode="auto">
          <a:xfrm>
            <a:off x="900113" y="2852738"/>
            <a:ext cx="901700" cy="495300"/>
          </a:xfrm>
          <a:prstGeom prst="rect">
            <a:avLst/>
          </a:prstGeom>
          <a:solidFill>
            <a:srgbClr val="FEFCAC"/>
          </a:solidFill>
          <a:ln w="38100">
            <a:solidFill>
              <a:srgbClr val="CC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100000"/>
              </a:lnSpc>
              <a:buClrTx/>
              <a:buSzTx/>
              <a:buFontTx/>
              <a:buNone/>
            </a:pPr>
            <a:r>
              <a:rPr lang="bg-BG" altLang="bg-BG" b="1">
                <a:solidFill>
                  <a:srgbClr val="CC0000"/>
                </a:solidFill>
                <a:latin typeface="Arial" pitchFamily="34" charset="0"/>
              </a:rPr>
              <a:t>200</a:t>
            </a:r>
            <a:r>
              <a:rPr lang="en-US" altLang="bg-BG" b="1">
                <a:solidFill>
                  <a:srgbClr val="CC0000"/>
                </a:solidFill>
                <a:latin typeface="Arial" pitchFamily="34" charset="0"/>
              </a:rPr>
              <a:t>2</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30434" name="Rectangle 2"/>
          <p:cNvSpPr>
            <a:spLocks noGrp="1" noChangeArrowheads="1"/>
          </p:cNvSpPr>
          <p:nvPr>
            <p:ph type="title"/>
          </p:nvPr>
        </p:nvSpPr>
        <p:spPr>
          <a:xfrm>
            <a:off x="1476375" y="327660"/>
            <a:ext cx="6411913" cy="492443"/>
          </a:xfrm>
        </p:spPr>
        <p:txBody>
          <a:bodyPr/>
          <a:lstStyle/>
          <a:p>
            <a:pPr>
              <a:lnSpc>
                <a:spcPct val="100000"/>
              </a:lnSpc>
            </a:pPr>
            <a:r>
              <a:rPr lang="bg-BG" altLang="bg-BG" dirty="0">
                <a:solidFill>
                  <a:srgbClr val="7030A0"/>
                </a:solidFill>
                <a:ea typeface="Arial Unicode MS" pitchFamily="34" charset="-128"/>
                <a:cs typeface="Arial Unicode MS" pitchFamily="34" charset="-128"/>
              </a:rPr>
              <a:t>Как </a:t>
            </a:r>
            <a:r>
              <a:rPr lang="bg-BG" altLang="bg-BG" dirty="0" smtClean="0">
                <a:solidFill>
                  <a:srgbClr val="7030A0"/>
                </a:solidFill>
                <a:ea typeface="Arial Unicode MS" pitchFamily="34" charset="-128"/>
                <a:cs typeface="Arial Unicode MS" pitchFamily="34" charset="-128"/>
              </a:rPr>
              <a:t>това</a:t>
            </a:r>
            <a:r>
              <a:rPr lang="en-US" altLang="bg-BG" dirty="0" smtClean="0">
                <a:solidFill>
                  <a:srgbClr val="7030A0"/>
                </a:solidFill>
                <a:ea typeface="Arial Unicode MS" pitchFamily="34" charset="-128"/>
                <a:cs typeface="Arial Unicode MS" pitchFamily="34" charset="-128"/>
              </a:rPr>
              <a:t> </a:t>
            </a:r>
            <a:r>
              <a:rPr lang="bg-BG" altLang="bg-BG" dirty="0" smtClean="0">
                <a:solidFill>
                  <a:srgbClr val="7030A0"/>
                </a:solidFill>
                <a:ea typeface="Arial Unicode MS" pitchFamily="34" charset="-128"/>
                <a:cs typeface="Arial Unicode MS" pitchFamily="34" charset="-128"/>
              </a:rPr>
              <a:t>може да се случва? </a:t>
            </a:r>
            <a:endParaRPr lang="bg-BG" altLang="bg-BG" dirty="0">
              <a:solidFill>
                <a:srgbClr val="7030A0"/>
              </a:solidFill>
              <a:ea typeface="Arial Unicode MS" pitchFamily="34" charset="-128"/>
              <a:cs typeface="Arial Unicode MS" pitchFamily="34" charset="-128"/>
            </a:endParaRPr>
          </a:p>
        </p:txBody>
      </p:sp>
      <p:sp>
        <p:nvSpPr>
          <p:cNvPr id="530435" name="Text Box 3"/>
          <p:cNvSpPr txBox="1">
            <a:spLocks noChangeArrowheads="1"/>
          </p:cNvSpPr>
          <p:nvPr/>
        </p:nvSpPr>
        <p:spPr bwMode="auto">
          <a:xfrm>
            <a:off x="879475" y="2152650"/>
            <a:ext cx="184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lnSpc>
                <a:spcPct val="100000"/>
              </a:lnSpc>
              <a:buClrTx/>
              <a:buSzTx/>
              <a:buFontTx/>
              <a:buNone/>
            </a:pPr>
            <a:endParaRPr lang="en-US" sz="1800">
              <a:solidFill>
                <a:schemeClr val="tx2"/>
              </a:solidFill>
              <a:latin typeface="Arial" pitchFamily="34" charset="0"/>
            </a:endParaRPr>
          </a:p>
        </p:txBody>
      </p:sp>
      <p:sp>
        <p:nvSpPr>
          <p:cNvPr id="530436" name="Oval 4"/>
          <p:cNvSpPr>
            <a:spLocks noChangeArrowheads="1"/>
          </p:cNvSpPr>
          <p:nvPr/>
        </p:nvSpPr>
        <p:spPr bwMode="auto">
          <a:xfrm>
            <a:off x="539750" y="1844675"/>
            <a:ext cx="1008063" cy="1079500"/>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lnSpc>
                <a:spcPct val="100000"/>
              </a:lnSpc>
              <a:buClrTx/>
              <a:buSzTx/>
              <a:buFontTx/>
              <a:buNone/>
            </a:pPr>
            <a:r>
              <a:rPr lang="el-GR" sz="6000" dirty="0">
                <a:latin typeface="Arial" pitchFamily="34" charset="0"/>
                <a:cs typeface="Arial" pitchFamily="34" charset="0"/>
              </a:rPr>
              <a:t>ν</a:t>
            </a:r>
            <a:r>
              <a:rPr lang="en-US" sz="6000" baseline="-25000" dirty="0">
                <a:latin typeface="Arial" pitchFamily="34" charset="0"/>
                <a:cs typeface="Arial" pitchFamily="34" charset="0"/>
              </a:rPr>
              <a:t>e</a:t>
            </a:r>
            <a:endParaRPr lang="el-GR" sz="6000" baseline="-25000" dirty="0">
              <a:latin typeface="Arial" pitchFamily="34" charset="0"/>
              <a:cs typeface="Arial" pitchFamily="34" charset="0"/>
            </a:endParaRPr>
          </a:p>
        </p:txBody>
      </p:sp>
      <p:sp>
        <p:nvSpPr>
          <p:cNvPr id="530437" name="Oval 5"/>
          <p:cNvSpPr>
            <a:spLocks noChangeArrowheads="1"/>
          </p:cNvSpPr>
          <p:nvPr/>
        </p:nvSpPr>
        <p:spPr bwMode="auto">
          <a:xfrm>
            <a:off x="1692275" y="1844675"/>
            <a:ext cx="1008063" cy="1079500"/>
          </a:xfrm>
          <a:prstGeom prst="ellipse">
            <a:avLst/>
          </a:prstGeom>
          <a:solidFill>
            <a:srgbClr val="0000FF"/>
          </a:solidFill>
          <a:ln w="9525">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lnSpc>
                <a:spcPct val="100000"/>
              </a:lnSpc>
              <a:buClrTx/>
              <a:buSzTx/>
              <a:buFontTx/>
              <a:buNone/>
            </a:pPr>
            <a:endParaRPr lang="en-US" sz="1800">
              <a:latin typeface="Arial" pitchFamily="34" charset="0"/>
            </a:endParaRPr>
          </a:p>
        </p:txBody>
      </p:sp>
      <p:sp>
        <p:nvSpPr>
          <p:cNvPr id="530438" name="Oval 6"/>
          <p:cNvSpPr>
            <a:spLocks noChangeArrowheads="1"/>
          </p:cNvSpPr>
          <p:nvPr/>
        </p:nvSpPr>
        <p:spPr bwMode="auto">
          <a:xfrm>
            <a:off x="2843213" y="1844675"/>
            <a:ext cx="1081087" cy="1079500"/>
          </a:xfrm>
          <a:prstGeom prst="ellipse">
            <a:avLst/>
          </a:prstGeom>
          <a:solidFill>
            <a:srgbClr val="00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lnSpc>
                <a:spcPct val="100000"/>
              </a:lnSpc>
              <a:buClrTx/>
              <a:buSzTx/>
              <a:buFontTx/>
              <a:buNone/>
            </a:pPr>
            <a:r>
              <a:rPr lang="el-GR" sz="6000" dirty="0" smtClean="0">
                <a:latin typeface="Arial" pitchFamily="34" charset="0"/>
              </a:rPr>
              <a:t>ν</a:t>
            </a:r>
            <a:r>
              <a:rPr lang="el-GR" sz="6000" baseline="-25000" dirty="0" smtClean="0">
                <a:latin typeface="Times New Roman"/>
                <a:cs typeface="Times New Roman"/>
              </a:rPr>
              <a:t>τ</a:t>
            </a:r>
            <a:endParaRPr lang="el-GR" sz="6000" baseline="-25000" dirty="0">
              <a:latin typeface="Arial" pitchFamily="34" charset="0"/>
              <a:cs typeface="Arial" pitchFamily="34" charset="0"/>
            </a:endParaRPr>
          </a:p>
        </p:txBody>
      </p:sp>
      <p:sp>
        <p:nvSpPr>
          <p:cNvPr id="530439" name="AutoShape 7"/>
          <p:cNvSpPr>
            <a:spLocks noChangeArrowheads="1"/>
          </p:cNvSpPr>
          <p:nvPr/>
        </p:nvSpPr>
        <p:spPr bwMode="auto">
          <a:xfrm>
            <a:off x="827088" y="3141663"/>
            <a:ext cx="431800" cy="647700"/>
          </a:xfrm>
          <a:prstGeom prst="upDownArrow">
            <a:avLst>
              <a:gd name="adj1" fmla="val 50000"/>
              <a:gd name="adj2" fmla="val 30000"/>
            </a:avLst>
          </a:prstGeom>
          <a:solidFill>
            <a:srgbClr val="FF0000"/>
          </a:solidFill>
          <a:ln w="9525">
            <a:solidFill>
              <a:schemeClr val="tx1"/>
            </a:solidFill>
            <a:miter lim="800000"/>
            <a:headEnd/>
            <a:tailEnd/>
          </a:ln>
          <a:effectLst>
            <a:outerShdw dist="107763" dir="2700000" algn="ctr" rotWithShape="0">
              <a:schemeClr val="bg2"/>
            </a:outerShdw>
          </a:effectLst>
        </p:spPr>
        <p:txBody>
          <a:bodyPr wrap="none" anchor="ctr"/>
          <a:lstStyle/>
          <a:p>
            <a:endParaRPr lang="bg-BG"/>
          </a:p>
        </p:txBody>
      </p:sp>
      <p:sp>
        <p:nvSpPr>
          <p:cNvPr id="530440" name="AutoShape 8"/>
          <p:cNvSpPr>
            <a:spLocks noChangeArrowheads="1"/>
          </p:cNvSpPr>
          <p:nvPr/>
        </p:nvSpPr>
        <p:spPr bwMode="auto">
          <a:xfrm>
            <a:off x="1979613" y="3141663"/>
            <a:ext cx="431800" cy="647700"/>
          </a:xfrm>
          <a:prstGeom prst="upDownArrow">
            <a:avLst>
              <a:gd name="adj1" fmla="val 50000"/>
              <a:gd name="adj2" fmla="val 30000"/>
            </a:avLst>
          </a:prstGeom>
          <a:solidFill>
            <a:srgbClr val="0000FF"/>
          </a:solidFill>
          <a:ln w="9525">
            <a:solidFill>
              <a:schemeClr val="tx1"/>
            </a:solidFill>
            <a:miter lim="800000"/>
            <a:headEnd/>
            <a:tailEnd/>
          </a:ln>
          <a:effectLst>
            <a:outerShdw dist="107763" dir="2700000" algn="ctr" rotWithShape="0">
              <a:schemeClr val="bg2"/>
            </a:outerShdw>
          </a:effectLst>
        </p:spPr>
        <p:txBody>
          <a:bodyPr wrap="none" anchor="ctr"/>
          <a:lstStyle/>
          <a:p>
            <a:endParaRPr lang="bg-BG"/>
          </a:p>
        </p:txBody>
      </p:sp>
      <p:sp>
        <p:nvSpPr>
          <p:cNvPr id="530441" name="AutoShape 9"/>
          <p:cNvSpPr>
            <a:spLocks noChangeArrowheads="1"/>
          </p:cNvSpPr>
          <p:nvPr/>
        </p:nvSpPr>
        <p:spPr bwMode="auto">
          <a:xfrm>
            <a:off x="3203575" y="3141663"/>
            <a:ext cx="431800" cy="647700"/>
          </a:xfrm>
          <a:prstGeom prst="upDownArrow">
            <a:avLst>
              <a:gd name="adj1" fmla="val 50000"/>
              <a:gd name="adj2" fmla="val 30000"/>
            </a:avLst>
          </a:prstGeom>
          <a:solidFill>
            <a:srgbClr val="00FF00"/>
          </a:solidFill>
          <a:ln w="9525">
            <a:solidFill>
              <a:schemeClr val="tx1"/>
            </a:solidFill>
            <a:miter lim="800000"/>
            <a:headEnd/>
            <a:tailEnd/>
          </a:ln>
          <a:effectLst>
            <a:outerShdw dist="107763" dir="2700000" algn="ctr" rotWithShape="0">
              <a:schemeClr val="bg2"/>
            </a:outerShdw>
          </a:effectLst>
        </p:spPr>
        <p:txBody>
          <a:bodyPr wrap="none" anchor="ctr"/>
          <a:lstStyle/>
          <a:p>
            <a:endParaRPr lang="bg-BG"/>
          </a:p>
        </p:txBody>
      </p:sp>
      <p:sp>
        <p:nvSpPr>
          <p:cNvPr id="530442" name="Rectangle 10"/>
          <p:cNvSpPr>
            <a:spLocks noChangeArrowheads="1"/>
          </p:cNvSpPr>
          <p:nvPr/>
        </p:nvSpPr>
        <p:spPr bwMode="auto">
          <a:xfrm>
            <a:off x="5148263" y="1916113"/>
            <a:ext cx="792162" cy="792162"/>
          </a:xfrm>
          <a:prstGeom prst="rect">
            <a:avLst/>
          </a:prstGeom>
          <a:solidFill>
            <a:srgbClr val="96969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lnSpc>
                <a:spcPct val="100000"/>
              </a:lnSpc>
              <a:buClrTx/>
              <a:buSzTx/>
              <a:buFontTx/>
              <a:buNone/>
            </a:pPr>
            <a:endParaRPr lang="en-US" sz="1800">
              <a:latin typeface="Arial" pitchFamily="34" charset="0"/>
            </a:endParaRPr>
          </a:p>
        </p:txBody>
      </p:sp>
      <p:sp>
        <p:nvSpPr>
          <p:cNvPr id="530443" name="Rectangle 11"/>
          <p:cNvSpPr>
            <a:spLocks noChangeArrowheads="1"/>
          </p:cNvSpPr>
          <p:nvPr/>
        </p:nvSpPr>
        <p:spPr bwMode="auto">
          <a:xfrm>
            <a:off x="6372225" y="1916113"/>
            <a:ext cx="792163" cy="792162"/>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lnSpc>
                <a:spcPct val="100000"/>
              </a:lnSpc>
              <a:buClrTx/>
              <a:buSzTx/>
              <a:buFontTx/>
              <a:buNone/>
            </a:pPr>
            <a:r>
              <a:rPr lang="el-GR" sz="4800">
                <a:latin typeface="Arial" pitchFamily="34" charset="0"/>
              </a:rPr>
              <a:t>ν</a:t>
            </a:r>
            <a:r>
              <a:rPr lang="en-US" sz="4800" baseline="-25000">
                <a:latin typeface="Arial" pitchFamily="34" charset="0"/>
              </a:rPr>
              <a:t>2</a:t>
            </a:r>
            <a:endParaRPr lang="bg-BG" sz="4800" baseline="-25000">
              <a:latin typeface="Arial" pitchFamily="34" charset="0"/>
            </a:endParaRPr>
          </a:p>
        </p:txBody>
      </p:sp>
      <p:sp>
        <p:nvSpPr>
          <p:cNvPr id="530444" name="Rectangle 12"/>
          <p:cNvSpPr>
            <a:spLocks noChangeArrowheads="1"/>
          </p:cNvSpPr>
          <p:nvPr/>
        </p:nvSpPr>
        <p:spPr bwMode="auto">
          <a:xfrm>
            <a:off x="7596188" y="1916113"/>
            <a:ext cx="792162" cy="720725"/>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lnSpc>
                <a:spcPct val="100000"/>
              </a:lnSpc>
              <a:buClrTx/>
              <a:buSzTx/>
              <a:buFontTx/>
              <a:buNone/>
            </a:pPr>
            <a:r>
              <a:rPr lang="el-GR" sz="4800">
                <a:latin typeface="Arial" pitchFamily="34" charset="0"/>
              </a:rPr>
              <a:t>ν</a:t>
            </a:r>
            <a:r>
              <a:rPr lang="en-US" sz="4800" baseline="-25000">
                <a:latin typeface="Arial" pitchFamily="34" charset="0"/>
              </a:rPr>
              <a:t>3</a:t>
            </a:r>
            <a:endParaRPr lang="bg-BG" sz="4800" baseline="-25000">
              <a:latin typeface="Arial" pitchFamily="34" charset="0"/>
            </a:endParaRPr>
          </a:p>
        </p:txBody>
      </p:sp>
      <p:sp>
        <p:nvSpPr>
          <p:cNvPr id="530445" name="Text Box 13"/>
          <p:cNvSpPr txBox="1">
            <a:spLocks noChangeArrowheads="1"/>
          </p:cNvSpPr>
          <p:nvPr/>
        </p:nvSpPr>
        <p:spPr bwMode="auto">
          <a:xfrm>
            <a:off x="1763713" y="1773238"/>
            <a:ext cx="857250"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lnSpc>
                <a:spcPct val="100000"/>
              </a:lnSpc>
              <a:buClrTx/>
              <a:buSzTx/>
              <a:buFontTx/>
              <a:buNone/>
            </a:pPr>
            <a:r>
              <a:rPr lang="el-GR" sz="6000">
                <a:latin typeface="Arial" pitchFamily="34" charset="0"/>
              </a:rPr>
              <a:t>ν</a:t>
            </a:r>
            <a:r>
              <a:rPr lang="el-GR" sz="6000" baseline="-25000">
                <a:latin typeface="Arial" pitchFamily="34" charset="0"/>
                <a:cs typeface="Arial" pitchFamily="34" charset="0"/>
              </a:rPr>
              <a:t>μ</a:t>
            </a:r>
          </a:p>
        </p:txBody>
      </p:sp>
      <p:sp>
        <p:nvSpPr>
          <p:cNvPr id="530446" name="Text Box 14"/>
          <p:cNvSpPr txBox="1">
            <a:spLocks noChangeArrowheads="1"/>
          </p:cNvSpPr>
          <p:nvPr/>
        </p:nvSpPr>
        <p:spPr bwMode="auto">
          <a:xfrm>
            <a:off x="755650" y="3716338"/>
            <a:ext cx="523875" cy="823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lnSpc>
                <a:spcPct val="100000"/>
              </a:lnSpc>
              <a:buClrTx/>
              <a:buSzTx/>
              <a:buFontTx/>
              <a:buNone/>
            </a:pPr>
            <a:r>
              <a:rPr lang="en-US" sz="4800">
                <a:latin typeface="Arial" pitchFamily="34" charset="0"/>
              </a:rPr>
              <a:t>e</a:t>
            </a:r>
            <a:endParaRPr lang="bg-BG" sz="4800">
              <a:latin typeface="Arial" pitchFamily="34" charset="0"/>
            </a:endParaRPr>
          </a:p>
        </p:txBody>
      </p:sp>
      <p:sp>
        <p:nvSpPr>
          <p:cNvPr id="530447" name="Text Box 15"/>
          <p:cNvSpPr txBox="1">
            <a:spLocks noChangeArrowheads="1"/>
          </p:cNvSpPr>
          <p:nvPr/>
        </p:nvSpPr>
        <p:spPr bwMode="auto">
          <a:xfrm>
            <a:off x="1958975" y="3652838"/>
            <a:ext cx="534988" cy="823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lnSpc>
                <a:spcPct val="100000"/>
              </a:lnSpc>
              <a:buClrTx/>
              <a:buSzTx/>
              <a:buFontTx/>
              <a:buNone/>
            </a:pPr>
            <a:r>
              <a:rPr lang="el-GR" sz="4800">
                <a:latin typeface="Arial" pitchFamily="34" charset="0"/>
              </a:rPr>
              <a:t>μ</a:t>
            </a:r>
            <a:endParaRPr lang="bg-BG" sz="4800">
              <a:latin typeface="Arial" pitchFamily="34" charset="0"/>
            </a:endParaRPr>
          </a:p>
        </p:txBody>
      </p:sp>
      <p:sp>
        <p:nvSpPr>
          <p:cNvPr id="530448" name="Text Box 16"/>
          <p:cNvSpPr txBox="1">
            <a:spLocks noChangeArrowheads="1"/>
          </p:cNvSpPr>
          <p:nvPr/>
        </p:nvSpPr>
        <p:spPr bwMode="auto">
          <a:xfrm>
            <a:off x="3203575" y="3644900"/>
            <a:ext cx="425450" cy="823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lnSpc>
                <a:spcPct val="100000"/>
              </a:lnSpc>
              <a:buClrTx/>
              <a:buSzTx/>
              <a:buFontTx/>
              <a:buNone/>
            </a:pPr>
            <a:r>
              <a:rPr lang="el-GR" sz="4800">
                <a:latin typeface="Arial" pitchFamily="34" charset="0"/>
              </a:rPr>
              <a:t>τ</a:t>
            </a:r>
            <a:endParaRPr lang="bg-BG" sz="4800">
              <a:latin typeface="Arial" pitchFamily="34" charset="0"/>
            </a:endParaRPr>
          </a:p>
        </p:txBody>
      </p:sp>
      <p:sp>
        <p:nvSpPr>
          <p:cNvPr id="530449" name="Text Box 17"/>
          <p:cNvSpPr txBox="1">
            <a:spLocks noChangeArrowheads="1"/>
          </p:cNvSpPr>
          <p:nvPr/>
        </p:nvSpPr>
        <p:spPr bwMode="auto">
          <a:xfrm>
            <a:off x="5219700" y="1916113"/>
            <a:ext cx="714375" cy="823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lnSpc>
                <a:spcPct val="100000"/>
              </a:lnSpc>
              <a:buClrTx/>
              <a:buSzTx/>
              <a:buFontTx/>
              <a:buNone/>
            </a:pPr>
            <a:r>
              <a:rPr lang="el-GR" sz="4800">
                <a:latin typeface="Arial" pitchFamily="34" charset="0"/>
              </a:rPr>
              <a:t>ν</a:t>
            </a:r>
            <a:r>
              <a:rPr lang="en-US" sz="4800" baseline="-25000">
                <a:latin typeface="Arial" pitchFamily="34" charset="0"/>
              </a:rPr>
              <a:t>1</a:t>
            </a:r>
            <a:endParaRPr lang="bg-BG" sz="4800" baseline="-25000">
              <a:latin typeface="Arial" pitchFamily="34" charset="0"/>
            </a:endParaRPr>
          </a:p>
        </p:txBody>
      </p:sp>
      <p:sp>
        <p:nvSpPr>
          <p:cNvPr id="530450" name="Text Box 18"/>
          <p:cNvSpPr txBox="1">
            <a:spLocks noChangeArrowheads="1"/>
          </p:cNvSpPr>
          <p:nvPr/>
        </p:nvSpPr>
        <p:spPr bwMode="auto">
          <a:xfrm>
            <a:off x="5200650" y="3033713"/>
            <a:ext cx="798513"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lnSpc>
                <a:spcPct val="100000"/>
              </a:lnSpc>
              <a:buClrTx/>
              <a:buSzTx/>
              <a:buFontTx/>
              <a:buNone/>
            </a:pPr>
            <a:r>
              <a:rPr lang="en-US" sz="4000">
                <a:latin typeface="Arial" pitchFamily="34" charset="0"/>
              </a:rPr>
              <a:t>m</a:t>
            </a:r>
            <a:r>
              <a:rPr lang="en-US" sz="4000" baseline="-25000">
                <a:latin typeface="Arial" pitchFamily="34" charset="0"/>
              </a:rPr>
              <a:t>1</a:t>
            </a:r>
            <a:endParaRPr lang="bg-BG" sz="4000" baseline="-25000">
              <a:latin typeface="Arial" pitchFamily="34" charset="0"/>
            </a:endParaRPr>
          </a:p>
        </p:txBody>
      </p:sp>
      <p:sp>
        <p:nvSpPr>
          <p:cNvPr id="530451" name="Text Box 19"/>
          <p:cNvSpPr txBox="1">
            <a:spLocks noChangeArrowheads="1"/>
          </p:cNvSpPr>
          <p:nvPr/>
        </p:nvSpPr>
        <p:spPr bwMode="auto">
          <a:xfrm>
            <a:off x="6443663" y="3013075"/>
            <a:ext cx="798512"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lnSpc>
                <a:spcPct val="100000"/>
              </a:lnSpc>
              <a:buClrTx/>
              <a:buSzTx/>
              <a:buFontTx/>
              <a:buNone/>
            </a:pPr>
            <a:r>
              <a:rPr lang="en-US" sz="4000">
                <a:latin typeface="Arial" pitchFamily="34" charset="0"/>
              </a:rPr>
              <a:t>m</a:t>
            </a:r>
            <a:r>
              <a:rPr lang="en-US" sz="4000" baseline="-25000">
                <a:latin typeface="Arial" pitchFamily="34" charset="0"/>
              </a:rPr>
              <a:t>2</a:t>
            </a:r>
            <a:endParaRPr lang="bg-BG" sz="4000" baseline="-25000">
              <a:latin typeface="Arial" pitchFamily="34" charset="0"/>
            </a:endParaRPr>
          </a:p>
        </p:txBody>
      </p:sp>
      <p:sp>
        <p:nvSpPr>
          <p:cNvPr id="530452" name="Text Box 20"/>
          <p:cNvSpPr txBox="1">
            <a:spLocks noChangeArrowheads="1"/>
          </p:cNvSpPr>
          <p:nvPr/>
        </p:nvSpPr>
        <p:spPr bwMode="auto">
          <a:xfrm>
            <a:off x="7740650" y="3013075"/>
            <a:ext cx="798513"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lnSpc>
                <a:spcPct val="100000"/>
              </a:lnSpc>
              <a:buClrTx/>
              <a:buSzTx/>
              <a:buFontTx/>
              <a:buNone/>
            </a:pPr>
            <a:r>
              <a:rPr lang="en-US" sz="4000">
                <a:latin typeface="Arial" pitchFamily="34" charset="0"/>
              </a:rPr>
              <a:t>m</a:t>
            </a:r>
            <a:r>
              <a:rPr lang="en-US" sz="4000" baseline="-25000">
                <a:latin typeface="Arial" pitchFamily="34" charset="0"/>
              </a:rPr>
              <a:t>3</a:t>
            </a:r>
            <a:endParaRPr lang="bg-BG" sz="4000" baseline="-25000">
              <a:latin typeface="Arial" pitchFamily="34" charset="0"/>
            </a:endParaRPr>
          </a:p>
        </p:txBody>
      </p:sp>
      <p:sp>
        <p:nvSpPr>
          <p:cNvPr id="530453" name="AutoShape 21"/>
          <p:cNvSpPr>
            <a:spLocks noChangeArrowheads="1"/>
          </p:cNvSpPr>
          <p:nvPr/>
        </p:nvSpPr>
        <p:spPr bwMode="auto">
          <a:xfrm rot="2875577">
            <a:off x="3741738" y="3952875"/>
            <a:ext cx="473075" cy="396875"/>
          </a:xfrm>
          <a:prstGeom prst="rightArrow">
            <a:avLst>
              <a:gd name="adj1" fmla="val 50000"/>
              <a:gd name="adj2" fmla="val 29800"/>
            </a:avLst>
          </a:prstGeom>
          <a:solidFill>
            <a:srgbClr val="FFFF00"/>
          </a:solidFill>
          <a:ln w="9525">
            <a:solidFill>
              <a:schemeClr val="tx1"/>
            </a:solidFill>
            <a:miter lim="800000"/>
            <a:headEnd/>
            <a:tailEnd/>
          </a:ln>
          <a:effectLst>
            <a:outerShdw dist="107763" dir="2700000" algn="ctr" rotWithShape="0">
              <a:schemeClr val="bg2"/>
            </a:outerShdw>
          </a:effectLst>
        </p:spPr>
        <p:txBody>
          <a:bodyPr wrap="none" anchor="ctr"/>
          <a:lstStyle/>
          <a:p>
            <a:endParaRPr lang="bg-BG"/>
          </a:p>
        </p:txBody>
      </p:sp>
      <p:sp>
        <p:nvSpPr>
          <p:cNvPr id="530454" name="AutoShape 22"/>
          <p:cNvSpPr>
            <a:spLocks noChangeArrowheads="1"/>
          </p:cNvSpPr>
          <p:nvPr/>
        </p:nvSpPr>
        <p:spPr bwMode="auto">
          <a:xfrm rot="7340405">
            <a:off x="5450682" y="3977481"/>
            <a:ext cx="573088" cy="396875"/>
          </a:xfrm>
          <a:prstGeom prst="rightArrow">
            <a:avLst>
              <a:gd name="adj1" fmla="val 50000"/>
              <a:gd name="adj2" fmla="val 36100"/>
            </a:avLst>
          </a:prstGeom>
          <a:solidFill>
            <a:srgbClr val="FFFF00"/>
          </a:solidFill>
          <a:ln w="9525">
            <a:solidFill>
              <a:schemeClr val="tx1"/>
            </a:solidFill>
            <a:miter lim="800000"/>
            <a:headEnd/>
            <a:tailEnd/>
          </a:ln>
          <a:effectLst>
            <a:outerShdw dist="107763" dir="2700000" algn="ctr" rotWithShape="0">
              <a:schemeClr val="bg2"/>
            </a:outerShdw>
          </a:effectLst>
        </p:spPr>
        <p:txBody>
          <a:bodyPr wrap="none" anchor="ctr"/>
          <a:lstStyle/>
          <a:p>
            <a:endParaRPr lang="bg-BG"/>
          </a:p>
        </p:txBody>
      </p:sp>
      <p:sp>
        <p:nvSpPr>
          <p:cNvPr id="530455" name="WordArt 23"/>
          <p:cNvSpPr>
            <a:spLocks noChangeArrowheads="1" noChangeShapeType="1" noTextEdit="1"/>
          </p:cNvSpPr>
          <p:nvPr/>
        </p:nvSpPr>
        <p:spPr bwMode="auto">
          <a:xfrm>
            <a:off x="3563938" y="4508500"/>
            <a:ext cx="2592387" cy="715963"/>
          </a:xfrm>
          <a:prstGeom prst="rect">
            <a:avLst/>
          </a:prstGeom>
        </p:spPr>
        <p:txBody>
          <a:bodyPr wrap="none" fromWordArt="1">
            <a:prstTxWarp prst="textPlain">
              <a:avLst>
                <a:gd name="adj" fmla="val 50000"/>
              </a:avLst>
            </a:prstTxWarp>
          </a:bodyPr>
          <a:lstStyle/>
          <a:p>
            <a:pPr algn="ctr"/>
            <a:r>
              <a:rPr lang="bg-BG" sz="3600" kern="10">
                <a:ln w="19050">
                  <a:solidFill>
                    <a:srgbClr val="99CCFF"/>
                  </a:solidFill>
                  <a:round/>
                  <a:headEnd/>
                  <a:tailEnd/>
                </a:ln>
                <a:solidFill>
                  <a:srgbClr val="FF00FF"/>
                </a:solidFill>
                <a:effectLst>
                  <a:outerShdw dist="35921" dir="2700000" algn="ctr" rotWithShape="0">
                    <a:srgbClr val="990000"/>
                  </a:outerShdw>
                </a:effectLst>
                <a:latin typeface="Impact"/>
              </a:rPr>
              <a:t>смесване</a:t>
            </a:r>
          </a:p>
        </p:txBody>
      </p:sp>
      <p:sp>
        <p:nvSpPr>
          <p:cNvPr id="530456" name="Text Box 24"/>
          <p:cNvSpPr txBox="1">
            <a:spLocks noChangeArrowheads="1"/>
          </p:cNvSpPr>
          <p:nvPr/>
        </p:nvSpPr>
        <p:spPr bwMode="auto">
          <a:xfrm>
            <a:off x="1116013" y="5516563"/>
            <a:ext cx="2001837" cy="94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lnSpc>
                <a:spcPct val="100000"/>
              </a:lnSpc>
              <a:buClrTx/>
              <a:buSzTx/>
              <a:buFontTx/>
              <a:buNone/>
            </a:pPr>
            <a:r>
              <a:rPr lang="bg-BG" sz="2800" dirty="0">
                <a:latin typeface="Arial" pitchFamily="34" charset="0"/>
              </a:rPr>
              <a:t>ароматни</a:t>
            </a:r>
          </a:p>
          <a:p>
            <a:pPr eaLnBrk="1" hangingPunct="1">
              <a:lnSpc>
                <a:spcPct val="100000"/>
              </a:lnSpc>
              <a:buClrTx/>
              <a:buSzTx/>
              <a:buFontTx/>
              <a:buNone/>
            </a:pPr>
            <a:r>
              <a:rPr lang="bg-BG" sz="2800" dirty="0" smtClean="0">
                <a:latin typeface="Arial" pitchFamily="34" charset="0"/>
              </a:rPr>
              <a:t>състояния</a:t>
            </a:r>
            <a:endParaRPr lang="bg-BG" sz="2800" dirty="0">
              <a:latin typeface="Arial" pitchFamily="34" charset="0"/>
            </a:endParaRPr>
          </a:p>
        </p:txBody>
      </p:sp>
      <p:sp>
        <p:nvSpPr>
          <p:cNvPr id="530457" name="Text Box 25"/>
          <p:cNvSpPr txBox="1">
            <a:spLocks noChangeArrowheads="1"/>
          </p:cNvSpPr>
          <p:nvPr/>
        </p:nvSpPr>
        <p:spPr bwMode="auto">
          <a:xfrm>
            <a:off x="3708400" y="5462588"/>
            <a:ext cx="4635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lnSpc>
                <a:spcPct val="100000"/>
              </a:lnSpc>
              <a:buClrTx/>
              <a:buSzTx/>
              <a:buFontTx/>
              <a:buNone/>
            </a:pPr>
            <a:r>
              <a:rPr lang="bg-BG" sz="4000">
                <a:latin typeface="Arial" pitchFamily="34" charset="0"/>
                <a:cs typeface="Arial" pitchFamily="34" charset="0"/>
              </a:rPr>
              <a:t>≠</a:t>
            </a:r>
          </a:p>
        </p:txBody>
      </p:sp>
      <p:sp>
        <p:nvSpPr>
          <p:cNvPr id="530458" name="Text Box 26"/>
          <p:cNvSpPr txBox="1">
            <a:spLocks noChangeArrowheads="1"/>
          </p:cNvSpPr>
          <p:nvPr/>
        </p:nvSpPr>
        <p:spPr bwMode="auto">
          <a:xfrm>
            <a:off x="4500563" y="5445125"/>
            <a:ext cx="4273550" cy="94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lnSpc>
                <a:spcPct val="100000"/>
              </a:lnSpc>
              <a:buClrTx/>
              <a:buSzTx/>
              <a:buFontTx/>
              <a:buNone/>
            </a:pPr>
            <a:r>
              <a:rPr lang="bg-BG" sz="2800">
                <a:latin typeface="Arial" pitchFamily="34" charset="0"/>
              </a:rPr>
              <a:t>състояния с определена</a:t>
            </a:r>
          </a:p>
          <a:p>
            <a:pPr eaLnBrk="1" hangingPunct="1">
              <a:lnSpc>
                <a:spcPct val="100000"/>
              </a:lnSpc>
              <a:buClrTx/>
              <a:buSzTx/>
              <a:buFontTx/>
              <a:buNone/>
            </a:pPr>
            <a:r>
              <a:rPr lang="bg-BG" sz="2800">
                <a:latin typeface="Arial" pitchFamily="34" charset="0"/>
              </a:rPr>
              <a:t> маса</a:t>
            </a:r>
          </a:p>
        </p:txBody>
      </p:sp>
    </p:spTree>
    <p:extLst>
      <p:ext uri="{BB962C8B-B14F-4D97-AF65-F5344CB8AC3E}">
        <p14:creationId xmlns:p14="http://schemas.microsoft.com/office/powerpoint/2010/main" val="111382596"/>
      </p:ext>
    </p:extLst>
  </p:cSld>
  <p:clrMapOvr>
    <a:masterClrMapping/>
  </p:clrMapOvr>
  <p:transition spd="med">
    <p:randomBa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7058" name="Text Box 2"/>
          <p:cNvSpPr txBox="1">
            <a:spLocks noChangeArrowheads="1"/>
          </p:cNvSpPr>
          <p:nvPr/>
        </p:nvSpPr>
        <p:spPr bwMode="auto">
          <a:xfrm>
            <a:off x="2051050" y="188913"/>
            <a:ext cx="5371983" cy="892552"/>
          </a:xfrm>
          <a:prstGeom prst="rect">
            <a:avLst/>
          </a:prstGeom>
          <a:solidFill>
            <a:srgbClr val="FF9900"/>
          </a:solidFill>
          <a:ln>
            <a:noFill/>
          </a:ln>
          <a:effectLst/>
          <a:extLst>
            <a:ext uri="{91240B29-F687-4F45-9708-019B960494DF}">
              <a14:hiddenLine xmlns:a14="http://schemas.microsoft.com/office/drawing/2010/main" w="44450">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00000"/>
              </a:lnSpc>
              <a:buClrTx/>
              <a:buSzTx/>
              <a:buFontTx/>
              <a:buNone/>
            </a:pPr>
            <a:r>
              <a:rPr lang="bg-BG" altLang="bg-BG" sz="2800" dirty="0" smtClean="0">
                <a:solidFill>
                  <a:srgbClr val="7030A0"/>
                </a:solidFill>
                <a:latin typeface="Arial Unicode MS" pitchFamily="34" charset="-128"/>
                <a:ea typeface="Arial Unicode MS" pitchFamily="34" charset="-128"/>
                <a:cs typeface="Arial Unicode MS" pitchFamily="34" charset="-128"/>
              </a:rPr>
              <a:t>Квантово-механично смесване</a:t>
            </a:r>
          </a:p>
          <a:p>
            <a:pPr algn="ctr">
              <a:lnSpc>
                <a:spcPct val="100000"/>
              </a:lnSpc>
              <a:buClrTx/>
              <a:buSzTx/>
              <a:buFontTx/>
              <a:buNone/>
            </a:pPr>
            <a:r>
              <a:rPr lang="bg-BG" altLang="bg-BG" i="1" dirty="0" smtClean="0">
                <a:solidFill>
                  <a:srgbClr val="7030A0"/>
                </a:solidFill>
                <a:ea typeface="Arial Unicode MS" pitchFamily="34" charset="-128"/>
                <a:cs typeface="Times New Roman" panose="02020603050405020304" pitchFamily="18" charset="0"/>
              </a:rPr>
              <a:t>(</a:t>
            </a:r>
            <a:r>
              <a:rPr lang="bg-BG" altLang="bg-BG" i="1" dirty="0" err="1" smtClean="0">
                <a:solidFill>
                  <a:srgbClr val="7030A0"/>
                </a:solidFill>
                <a:ea typeface="Arial Unicode MS" pitchFamily="34" charset="-128"/>
                <a:cs typeface="Times New Roman" panose="02020603050405020304" pitchFamily="18" charset="0"/>
              </a:rPr>
              <a:t>суперпозиция</a:t>
            </a:r>
            <a:r>
              <a:rPr lang="bg-BG" altLang="bg-BG" i="1" dirty="0" smtClean="0">
                <a:solidFill>
                  <a:srgbClr val="7030A0"/>
                </a:solidFill>
                <a:ea typeface="Arial Unicode MS" pitchFamily="34" charset="-128"/>
                <a:cs typeface="Times New Roman" panose="02020603050405020304" pitchFamily="18" charset="0"/>
              </a:rPr>
              <a:t> на състоянията)</a:t>
            </a:r>
            <a:endParaRPr lang="fr-CH" altLang="bg-BG" i="1" dirty="0">
              <a:solidFill>
                <a:srgbClr val="7030A0"/>
              </a:solidFill>
              <a:ea typeface="Arial Unicode MS" pitchFamily="34" charset="-128"/>
              <a:cs typeface="Times New Roman" panose="02020603050405020304" pitchFamily="18" charset="0"/>
            </a:endParaRPr>
          </a:p>
        </p:txBody>
      </p:sp>
      <p:sp>
        <p:nvSpPr>
          <p:cNvPr id="557059" name="Oval 3"/>
          <p:cNvSpPr>
            <a:spLocks noChangeArrowheads="1"/>
          </p:cNvSpPr>
          <p:nvPr/>
        </p:nvSpPr>
        <p:spPr bwMode="auto">
          <a:xfrm>
            <a:off x="469900" y="1219200"/>
            <a:ext cx="1663700" cy="901700"/>
          </a:xfrm>
          <a:prstGeom prst="ellipse">
            <a:avLst/>
          </a:prstGeom>
          <a:noFill/>
          <a:ln w="44450">
            <a:solidFill>
              <a:schemeClr val="accent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bg-BG"/>
          </a:p>
        </p:txBody>
      </p:sp>
      <p:sp>
        <p:nvSpPr>
          <p:cNvPr id="557060" name="Rectangle 4"/>
          <p:cNvSpPr>
            <a:spLocks noChangeArrowheads="1"/>
          </p:cNvSpPr>
          <p:nvPr/>
        </p:nvSpPr>
        <p:spPr bwMode="auto">
          <a:xfrm>
            <a:off x="2771775" y="1412875"/>
            <a:ext cx="3671888" cy="647700"/>
          </a:xfrm>
          <a:prstGeom prst="rect">
            <a:avLst/>
          </a:prstGeom>
          <a:noFill/>
          <a:ln w="44450">
            <a:solidFill>
              <a:schemeClr val="accent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bg-BG"/>
          </a:p>
        </p:txBody>
      </p:sp>
      <p:sp>
        <p:nvSpPr>
          <p:cNvPr id="557061" name="Rectangle 5"/>
          <p:cNvSpPr>
            <a:spLocks noChangeArrowheads="1"/>
          </p:cNvSpPr>
          <p:nvPr/>
        </p:nvSpPr>
        <p:spPr bwMode="auto">
          <a:xfrm>
            <a:off x="7010400" y="1066800"/>
            <a:ext cx="1854200" cy="1308100"/>
          </a:xfrm>
          <a:prstGeom prst="rect">
            <a:avLst/>
          </a:prstGeom>
          <a:noFill/>
          <a:ln w="44450">
            <a:solidFill>
              <a:schemeClr val="accent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bg-BG"/>
          </a:p>
        </p:txBody>
      </p:sp>
      <p:sp>
        <p:nvSpPr>
          <p:cNvPr id="557062" name="Text Box 6"/>
          <p:cNvSpPr txBox="1">
            <a:spLocks noChangeArrowheads="1"/>
          </p:cNvSpPr>
          <p:nvPr/>
        </p:nvSpPr>
        <p:spPr bwMode="auto">
          <a:xfrm>
            <a:off x="684213" y="1484313"/>
            <a:ext cx="1265237" cy="396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00000"/>
              </a:lnSpc>
              <a:buClrTx/>
              <a:buSzTx/>
              <a:buFontTx/>
              <a:buNone/>
            </a:pPr>
            <a:r>
              <a:rPr lang="bg-BG" altLang="bg-BG" sz="2000" b="1"/>
              <a:t>източник</a:t>
            </a:r>
            <a:endParaRPr lang="fr-CH" altLang="bg-BG" sz="2000" b="1"/>
          </a:p>
        </p:txBody>
      </p:sp>
      <p:sp>
        <p:nvSpPr>
          <p:cNvPr id="557063" name="Line 7"/>
          <p:cNvSpPr>
            <a:spLocks noChangeShapeType="1"/>
          </p:cNvSpPr>
          <p:nvPr/>
        </p:nvSpPr>
        <p:spPr bwMode="auto">
          <a:xfrm>
            <a:off x="2133600" y="1701800"/>
            <a:ext cx="533400" cy="0"/>
          </a:xfrm>
          <a:prstGeom prst="line">
            <a:avLst/>
          </a:prstGeom>
          <a:noFill/>
          <a:ln w="44450">
            <a:solidFill>
              <a:schemeClr val="accent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bg-BG"/>
          </a:p>
        </p:txBody>
      </p:sp>
      <p:sp>
        <p:nvSpPr>
          <p:cNvPr id="557064" name="Line 8"/>
          <p:cNvSpPr>
            <a:spLocks noChangeShapeType="1"/>
          </p:cNvSpPr>
          <p:nvPr/>
        </p:nvSpPr>
        <p:spPr bwMode="auto">
          <a:xfrm>
            <a:off x="6413500" y="1701800"/>
            <a:ext cx="533400" cy="0"/>
          </a:xfrm>
          <a:prstGeom prst="line">
            <a:avLst/>
          </a:prstGeom>
          <a:noFill/>
          <a:ln w="44450">
            <a:solidFill>
              <a:schemeClr val="accent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bg-BG"/>
          </a:p>
        </p:txBody>
      </p:sp>
      <p:sp>
        <p:nvSpPr>
          <p:cNvPr id="557065" name="Text Box 9"/>
          <p:cNvSpPr txBox="1">
            <a:spLocks noChangeArrowheads="1"/>
          </p:cNvSpPr>
          <p:nvPr/>
        </p:nvSpPr>
        <p:spPr bwMode="auto">
          <a:xfrm>
            <a:off x="2771775" y="1412875"/>
            <a:ext cx="3251200" cy="641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gn="ctr">
              <a:lnSpc>
                <a:spcPct val="100000"/>
              </a:lnSpc>
              <a:buClrTx/>
              <a:buSzTx/>
              <a:buFontTx/>
              <a:buNone/>
            </a:pPr>
            <a:r>
              <a:rPr lang="bg-BG" altLang="bg-BG" sz="1800" b="1"/>
              <a:t>разпространение във вакуум </a:t>
            </a:r>
          </a:p>
          <a:p>
            <a:pPr algn="ctr">
              <a:lnSpc>
                <a:spcPct val="100000"/>
              </a:lnSpc>
              <a:buClrTx/>
              <a:buSzTx/>
              <a:buFontTx/>
              <a:buNone/>
            </a:pPr>
            <a:r>
              <a:rPr lang="bg-BG" altLang="bg-BG" sz="1800" b="1"/>
              <a:t>или вещество</a:t>
            </a:r>
            <a:endParaRPr lang="fr-CH" altLang="bg-BG" sz="1800" b="1"/>
          </a:p>
        </p:txBody>
      </p:sp>
      <p:sp>
        <p:nvSpPr>
          <p:cNvPr id="557066" name="Text Box 10"/>
          <p:cNvSpPr txBox="1">
            <a:spLocks noChangeArrowheads="1"/>
          </p:cNvSpPr>
          <p:nvPr/>
        </p:nvSpPr>
        <p:spPr bwMode="auto">
          <a:xfrm>
            <a:off x="7380288" y="1460500"/>
            <a:ext cx="1203325" cy="396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00000"/>
              </a:lnSpc>
              <a:buClrTx/>
              <a:buSzTx/>
              <a:buFontTx/>
              <a:buNone/>
            </a:pPr>
            <a:r>
              <a:rPr lang="bg-BG" altLang="bg-BG" sz="2000" b="1"/>
              <a:t>детектор</a:t>
            </a:r>
            <a:endParaRPr lang="fr-CH" altLang="bg-BG" sz="2000" b="1"/>
          </a:p>
        </p:txBody>
      </p:sp>
      <p:sp>
        <p:nvSpPr>
          <p:cNvPr id="557067" name="Text Box 11"/>
          <p:cNvSpPr txBox="1">
            <a:spLocks noChangeArrowheads="1"/>
          </p:cNvSpPr>
          <p:nvPr/>
        </p:nvSpPr>
        <p:spPr bwMode="auto">
          <a:xfrm>
            <a:off x="179388" y="2492375"/>
            <a:ext cx="2563812" cy="1965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00000"/>
              </a:lnSpc>
              <a:buClrTx/>
              <a:buSzTx/>
              <a:buFontTx/>
              <a:buNone/>
            </a:pPr>
            <a:r>
              <a:rPr lang="bg-BG" altLang="bg-BG" sz="2000" b="1"/>
              <a:t>раждат се състояния</a:t>
            </a:r>
          </a:p>
          <a:p>
            <a:pPr>
              <a:lnSpc>
                <a:spcPct val="100000"/>
              </a:lnSpc>
              <a:buClrTx/>
              <a:buSzTx/>
              <a:buFontTx/>
              <a:buNone/>
            </a:pPr>
            <a:r>
              <a:rPr lang="bg-BG" altLang="bg-BG" sz="2000" b="1"/>
              <a:t> с определен аромат</a:t>
            </a:r>
          </a:p>
          <a:p>
            <a:pPr>
              <a:lnSpc>
                <a:spcPct val="100000"/>
              </a:lnSpc>
              <a:buClrTx/>
              <a:buSzTx/>
              <a:buFontTx/>
              <a:buNone/>
            </a:pPr>
            <a:r>
              <a:rPr lang="fr-CH" altLang="bg-BG" sz="2000" b="1"/>
              <a:t>¦</a:t>
            </a:r>
            <a:r>
              <a:rPr lang="fr-CH" altLang="bg-BG" sz="2000" b="1">
                <a:latin typeface="Symbol" pitchFamily="18" charset="2"/>
              </a:rPr>
              <a:t>n</a:t>
            </a:r>
            <a:r>
              <a:rPr lang="bg-BG" altLang="bg-BG" sz="2000" b="1" baseline="-25000">
                <a:solidFill>
                  <a:srgbClr val="FF0000"/>
                </a:solidFill>
                <a:cs typeface="Times New Roman" pitchFamily="18" charset="0"/>
              </a:rPr>
              <a:t>е</a:t>
            </a:r>
            <a:r>
              <a:rPr lang="fr-CH" altLang="bg-BG" sz="2000" b="1">
                <a:latin typeface="Symbol" pitchFamily="18" charset="2"/>
              </a:rPr>
              <a:t>&gt;</a:t>
            </a:r>
            <a:r>
              <a:rPr lang="fr-CH" altLang="bg-BG" sz="2000" b="1" baseline="-25000">
                <a:latin typeface="Symbol" pitchFamily="18" charset="2"/>
              </a:rPr>
              <a:t>  </a:t>
            </a:r>
            <a:r>
              <a:rPr lang="fr-CH" altLang="bg-BG" sz="2000" b="1">
                <a:latin typeface="Symbol" pitchFamily="18" charset="2"/>
              </a:rPr>
              <a:t>= a </a:t>
            </a:r>
            <a:r>
              <a:rPr lang="fr-CH" altLang="bg-BG" sz="2000" b="1"/>
              <a:t>¦</a:t>
            </a:r>
            <a:r>
              <a:rPr lang="fr-CH" altLang="bg-BG" sz="2000" b="1">
                <a:latin typeface="Symbol" pitchFamily="18" charset="2"/>
              </a:rPr>
              <a:t>n</a:t>
            </a:r>
            <a:r>
              <a:rPr lang="fr-CH" altLang="bg-BG" sz="2000" b="1" baseline="-25000">
                <a:solidFill>
                  <a:srgbClr val="FF0000"/>
                </a:solidFill>
                <a:latin typeface="Symbol" pitchFamily="18" charset="2"/>
              </a:rPr>
              <a:t>1</a:t>
            </a:r>
            <a:r>
              <a:rPr lang="fr-CH" altLang="bg-BG" sz="2000" b="1" baseline="-25000">
                <a:latin typeface="Symbol" pitchFamily="18" charset="2"/>
              </a:rPr>
              <a:t> </a:t>
            </a:r>
            <a:r>
              <a:rPr lang="fr-CH" altLang="bg-BG" sz="2000" b="1">
                <a:latin typeface="Symbol" pitchFamily="18" charset="2"/>
              </a:rPr>
              <a:t>&gt; +</a:t>
            </a:r>
          </a:p>
          <a:p>
            <a:pPr>
              <a:lnSpc>
                <a:spcPct val="100000"/>
              </a:lnSpc>
              <a:buClrTx/>
              <a:buSzTx/>
              <a:buFontTx/>
              <a:buNone/>
            </a:pPr>
            <a:r>
              <a:rPr lang="fr-CH" altLang="bg-BG" sz="2000" b="1">
                <a:latin typeface="Symbol" pitchFamily="18" charset="2"/>
              </a:rPr>
              <a:t>          </a:t>
            </a:r>
            <a:r>
              <a:rPr lang="bg-BG" altLang="bg-BG" sz="2000" b="1">
                <a:latin typeface="Symbol" pitchFamily="18" charset="2"/>
              </a:rPr>
              <a:t> </a:t>
            </a:r>
            <a:r>
              <a:rPr lang="fr-CH" altLang="bg-BG" sz="2000" b="1">
                <a:latin typeface="Symbol" pitchFamily="18" charset="2"/>
              </a:rPr>
              <a:t>b </a:t>
            </a:r>
            <a:r>
              <a:rPr lang="fr-CH" altLang="bg-BG" sz="2000" b="1"/>
              <a:t>¦</a:t>
            </a:r>
            <a:r>
              <a:rPr lang="fr-CH" altLang="bg-BG" sz="2000" b="1">
                <a:latin typeface="Symbol" pitchFamily="18" charset="2"/>
              </a:rPr>
              <a:t>n</a:t>
            </a:r>
            <a:r>
              <a:rPr lang="fr-CH" altLang="bg-BG" sz="2000" b="1" baseline="-25000">
                <a:solidFill>
                  <a:schemeClr val="accent2"/>
                </a:solidFill>
                <a:latin typeface="Symbol" pitchFamily="18" charset="2"/>
              </a:rPr>
              <a:t>2</a:t>
            </a:r>
            <a:r>
              <a:rPr lang="fr-CH" altLang="bg-BG" sz="2000" b="1">
                <a:latin typeface="Symbol" pitchFamily="18" charset="2"/>
              </a:rPr>
              <a:t> &gt; + </a:t>
            </a:r>
          </a:p>
          <a:p>
            <a:pPr>
              <a:lnSpc>
                <a:spcPct val="100000"/>
              </a:lnSpc>
              <a:buClrTx/>
              <a:buSzTx/>
              <a:buFontTx/>
              <a:buNone/>
            </a:pPr>
            <a:r>
              <a:rPr lang="fr-CH" altLang="bg-BG" sz="2000" b="1">
                <a:latin typeface="Symbol" pitchFamily="18" charset="2"/>
              </a:rPr>
              <a:t>           g  </a:t>
            </a:r>
            <a:r>
              <a:rPr lang="fr-CH" altLang="bg-BG" sz="2000" b="1"/>
              <a:t>¦</a:t>
            </a:r>
            <a:r>
              <a:rPr lang="fr-CH" altLang="bg-BG" sz="2000" b="1">
                <a:latin typeface="Symbol" pitchFamily="18" charset="2"/>
              </a:rPr>
              <a:t>n</a:t>
            </a:r>
            <a:r>
              <a:rPr lang="fr-CH" altLang="bg-BG" sz="2000" b="1" baseline="-25000">
                <a:solidFill>
                  <a:srgbClr val="33CC33"/>
                </a:solidFill>
                <a:latin typeface="Symbol" pitchFamily="18" charset="2"/>
              </a:rPr>
              <a:t>3</a:t>
            </a:r>
            <a:r>
              <a:rPr lang="fr-CH" altLang="bg-BG" sz="2000" b="1" baseline="-25000">
                <a:solidFill>
                  <a:srgbClr val="339933"/>
                </a:solidFill>
                <a:latin typeface="Symbol" pitchFamily="18" charset="2"/>
              </a:rPr>
              <a:t> </a:t>
            </a:r>
            <a:r>
              <a:rPr lang="fr-CH" altLang="bg-BG" sz="2000" b="1">
                <a:latin typeface="Symbol" pitchFamily="18" charset="2"/>
              </a:rPr>
              <a:t>&gt;</a:t>
            </a:r>
          </a:p>
          <a:p>
            <a:pPr>
              <a:lnSpc>
                <a:spcPct val="100000"/>
              </a:lnSpc>
              <a:buClrTx/>
              <a:buSzTx/>
              <a:buFontTx/>
              <a:buNone/>
            </a:pPr>
            <a:endParaRPr lang="fr-CH" altLang="bg-BG" sz="1400" b="1">
              <a:latin typeface="Symbol" pitchFamily="18" charset="2"/>
            </a:endParaRPr>
          </a:p>
          <a:p>
            <a:pPr>
              <a:lnSpc>
                <a:spcPct val="100000"/>
              </a:lnSpc>
              <a:buClrTx/>
              <a:buSzTx/>
              <a:buFontTx/>
              <a:buNone/>
            </a:pPr>
            <a:endParaRPr lang="fr-CH" altLang="bg-BG" sz="1400" b="1" baseline="-25000">
              <a:latin typeface="Symbol" pitchFamily="18" charset="2"/>
            </a:endParaRPr>
          </a:p>
        </p:txBody>
      </p:sp>
      <p:sp>
        <p:nvSpPr>
          <p:cNvPr id="557068" name="Text Box 12"/>
          <p:cNvSpPr txBox="1">
            <a:spLocks noChangeArrowheads="1"/>
          </p:cNvSpPr>
          <p:nvPr/>
        </p:nvSpPr>
        <p:spPr bwMode="auto">
          <a:xfrm>
            <a:off x="2987675" y="3357563"/>
            <a:ext cx="3232150" cy="1006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00000"/>
              </a:lnSpc>
              <a:buClrTx/>
              <a:buSzTx/>
              <a:buFontTx/>
              <a:buNone/>
            </a:pPr>
            <a:r>
              <a:rPr lang="fr-CH" altLang="bg-BG" sz="2000" b="1"/>
              <a:t>¦</a:t>
            </a:r>
            <a:r>
              <a:rPr lang="fr-CH" altLang="bg-BG" sz="2000" b="1">
                <a:latin typeface="Symbol" pitchFamily="18" charset="2"/>
              </a:rPr>
              <a:t>n</a:t>
            </a:r>
            <a:r>
              <a:rPr lang="fr-CH" altLang="bg-BG" sz="2000" b="1" baseline="-25000">
                <a:latin typeface="Symbol" pitchFamily="18" charset="2"/>
              </a:rPr>
              <a:t> </a:t>
            </a:r>
            <a:r>
              <a:rPr lang="fr-CH" altLang="bg-BG" sz="2000" b="1"/>
              <a:t>(t)</a:t>
            </a:r>
            <a:r>
              <a:rPr lang="fr-CH" altLang="bg-BG" sz="2000" b="1">
                <a:latin typeface="Symbol" pitchFamily="18" charset="2"/>
              </a:rPr>
              <a:t>&gt;</a:t>
            </a:r>
            <a:r>
              <a:rPr lang="fr-CH" altLang="bg-BG" sz="2000" b="1" baseline="-25000">
                <a:latin typeface="Symbol" pitchFamily="18" charset="2"/>
              </a:rPr>
              <a:t>  </a:t>
            </a:r>
            <a:r>
              <a:rPr lang="fr-CH" altLang="bg-BG" sz="2000" b="1">
                <a:latin typeface="Symbol" pitchFamily="18" charset="2"/>
              </a:rPr>
              <a:t>= a  </a:t>
            </a:r>
            <a:r>
              <a:rPr lang="fr-CH" altLang="bg-BG" sz="2000" b="1"/>
              <a:t>¦</a:t>
            </a:r>
            <a:r>
              <a:rPr lang="fr-CH" altLang="bg-BG" sz="2000" b="1">
                <a:latin typeface="Symbol" pitchFamily="18" charset="2"/>
              </a:rPr>
              <a:t>n</a:t>
            </a:r>
            <a:r>
              <a:rPr lang="fr-CH" altLang="bg-BG" sz="2000" b="1" baseline="-25000">
                <a:solidFill>
                  <a:srgbClr val="FF0000"/>
                </a:solidFill>
                <a:latin typeface="Symbol" pitchFamily="18" charset="2"/>
              </a:rPr>
              <a:t>1</a:t>
            </a:r>
            <a:r>
              <a:rPr lang="fr-CH" altLang="bg-BG" sz="2000" b="1" baseline="-25000">
                <a:latin typeface="Symbol" pitchFamily="18" charset="2"/>
              </a:rPr>
              <a:t> </a:t>
            </a:r>
            <a:r>
              <a:rPr lang="fr-CH" altLang="bg-BG" sz="2000" b="1">
                <a:latin typeface="Symbol" pitchFamily="18" charset="2"/>
              </a:rPr>
              <a:t>&gt;   </a:t>
            </a:r>
            <a:r>
              <a:rPr lang="fr-CH" altLang="bg-BG" sz="2000" b="1"/>
              <a:t>exp( i E</a:t>
            </a:r>
            <a:r>
              <a:rPr lang="fr-CH" altLang="bg-BG" sz="2000" b="1" baseline="-25000">
                <a:solidFill>
                  <a:srgbClr val="FF0000"/>
                </a:solidFill>
              </a:rPr>
              <a:t>1</a:t>
            </a:r>
            <a:r>
              <a:rPr lang="fr-CH" altLang="bg-BG" sz="2000" b="1">
                <a:solidFill>
                  <a:srgbClr val="FF0000"/>
                </a:solidFill>
              </a:rPr>
              <a:t> </a:t>
            </a:r>
            <a:r>
              <a:rPr lang="fr-CH" altLang="bg-BG" sz="2000" b="1"/>
              <a:t>t) </a:t>
            </a:r>
          </a:p>
          <a:p>
            <a:pPr>
              <a:lnSpc>
                <a:spcPct val="100000"/>
              </a:lnSpc>
              <a:buClrTx/>
              <a:buSzTx/>
              <a:buFontTx/>
              <a:buNone/>
            </a:pPr>
            <a:r>
              <a:rPr lang="fr-CH" altLang="bg-BG" sz="2000" b="1"/>
              <a:t>          </a:t>
            </a:r>
            <a:r>
              <a:rPr lang="fr-CH" altLang="bg-BG" sz="2000" b="1">
                <a:latin typeface="Symbol" pitchFamily="18" charset="2"/>
              </a:rPr>
              <a:t> + b   </a:t>
            </a:r>
            <a:r>
              <a:rPr lang="fr-CH" altLang="bg-BG" sz="2000" b="1"/>
              <a:t>¦</a:t>
            </a:r>
            <a:r>
              <a:rPr lang="fr-CH" altLang="bg-BG" sz="2000" b="1">
                <a:latin typeface="Symbol" pitchFamily="18" charset="2"/>
              </a:rPr>
              <a:t>n</a:t>
            </a:r>
            <a:r>
              <a:rPr lang="fr-CH" altLang="bg-BG" sz="2000" b="1" baseline="-25000">
                <a:solidFill>
                  <a:schemeClr val="accent2"/>
                </a:solidFill>
                <a:latin typeface="Symbol" pitchFamily="18" charset="2"/>
              </a:rPr>
              <a:t>2</a:t>
            </a:r>
            <a:r>
              <a:rPr lang="fr-CH" altLang="bg-BG" sz="2000" b="1">
                <a:latin typeface="Symbol" pitchFamily="18" charset="2"/>
              </a:rPr>
              <a:t> &gt;  </a:t>
            </a:r>
            <a:r>
              <a:rPr lang="fr-CH" altLang="bg-BG" sz="2000" b="1"/>
              <a:t>exp( i E</a:t>
            </a:r>
            <a:r>
              <a:rPr lang="fr-CH" altLang="bg-BG" sz="2000" b="1" baseline="-25000">
                <a:solidFill>
                  <a:schemeClr val="accent2"/>
                </a:solidFill>
              </a:rPr>
              <a:t>2</a:t>
            </a:r>
            <a:r>
              <a:rPr lang="fr-CH" altLang="bg-BG" sz="2000" b="1">
                <a:solidFill>
                  <a:srgbClr val="FF0000"/>
                </a:solidFill>
              </a:rPr>
              <a:t> </a:t>
            </a:r>
            <a:r>
              <a:rPr lang="fr-CH" altLang="bg-BG" sz="2000" b="1"/>
              <a:t>t) </a:t>
            </a:r>
          </a:p>
          <a:p>
            <a:pPr>
              <a:lnSpc>
                <a:spcPct val="100000"/>
              </a:lnSpc>
              <a:buClrTx/>
              <a:buSzTx/>
              <a:buFontTx/>
              <a:buNone/>
            </a:pPr>
            <a:r>
              <a:rPr lang="fr-CH" altLang="bg-BG" sz="2000" b="1"/>
              <a:t>           </a:t>
            </a:r>
            <a:r>
              <a:rPr lang="fr-CH" altLang="bg-BG" sz="2000" b="1">
                <a:latin typeface="Symbol" pitchFamily="18" charset="2"/>
              </a:rPr>
              <a:t>+  g  </a:t>
            </a:r>
            <a:r>
              <a:rPr lang="fr-CH" altLang="bg-BG" sz="2000" b="1"/>
              <a:t>¦</a:t>
            </a:r>
            <a:r>
              <a:rPr lang="fr-CH" altLang="bg-BG" sz="2000" b="1">
                <a:latin typeface="Symbol" pitchFamily="18" charset="2"/>
              </a:rPr>
              <a:t>n</a:t>
            </a:r>
            <a:r>
              <a:rPr lang="fr-CH" altLang="bg-BG" sz="2000" b="1" baseline="-25000">
                <a:solidFill>
                  <a:srgbClr val="33CC33"/>
                </a:solidFill>
                <a:latin typeface="Symbol" pitchFamily="18" charset="2"/>
              </a:rPr>
              <a:t>3</a:t>
            </a:r>
            <a:r>
              <a:rPr lang="fr-CH" altLang="bg-BG" sz="2000" b="1" baseline="-25000">
                <a:solidFill>
                  <a:srgbClr val="339933"/>
                </a:solidFill>
                <a:latin typeface="Symbol" pitchFamily="18" charset="2"/>
              </a:rPr>
              <a:t> </a:t>
            </a:r>
            <a:r>
              <a:rPr lang="fr-CH" altLang="bg-BG" sz="2000" b="1">
                <a:latin typeface="Symbol" pitchFamily="18" charset="2"/>
              </a:rPr>
              <a:t>&gt;   </a:t>
            </a:r>
            <a:r>
              <a:rPr lang="fr-CH" altLang="bg-BG" sz="2000" b="1"/>
              <a:t>exp( i E</a:t>
            </a:r>
            <a:r>
              <a:rPr lang="fr-CH" altLang="bg-BG" sz="2000" b="1" baseline="-25000">
                <a:solidFill>
                  <a:srgbClr val="33CC33"/>
                </a:solidFill>
              </a:rPr>
              <a:t>3</a:t>
            </a:r>
            <a:r>
              <a:rPr lang="fr-CH" altLang="bg-BG" sz="2000" b="1">
                <a:solidFill>
                  <a:srgbClr val="FF0000"/>
                </a:solidFill>
              </a:rPr>
              <a:t> </a:t>
            </a:r>
            <a:r>
              <a:rPr lang="fr-CH" altLang="bg-BG" sz="2000" b="1"/>
              <a:t>t) </a:t>
            </a:r>
          </a:p>
        </p:txBody>
      </p:sp>
      <p:sp>
        <p:nvSpPr>
          <p:cNvPr id="557069" name="Text Box 13"/>
          <p:cNvSpPr txBox="1">
            <a:spLocks noChangeArrowheads="1"/>
          </p:cNvSpPr>
          <p:nvPr/>
        </p:nvSpPr>
        <p:spPr bwMode="auto">
          <a:xfrm>
            <a:off x="5827713" y="2636838"/>
            <a:ext cx="3316287" cy="2225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00000"/>
              </a:lnSpc>
              <a:buClrTx/>
              <a:buSzTx/>
              <a:buFontTx/>
              <a:buNone/>
            </a:pPr>
            <a:r>
              <a:rPr lang="bg-BG" altLang="bg-BG" sz="2000" b="1"/>
              <a:t>слабо взаимодействие</a:t>
            </a:r>
            <a:r>
              <a:rPr lang="fr-CH" altLang="bg-BG" sz="2000" b="1"/>
              <a:t> (CC)</a:t>
            </a:r>
          </a:p>
          <a:p>
            <a:pPr>
              <a:lnSpc>
                <a:spcPct val="100000"/>
              </a:lnSpc>
              <a:buClrTx/>
              <a:buSzTx/>
              <a:buFontTx/>
              <a:buNone/>
            </a:pPr>
            <a:endParaRPr lang="bg-BG" altLang="bg-BG" sz="2000" b="1">
              <a:latin typeface="Symbol" pitchFamily="18" charset="2"/>
            </a:endParaRPr>
          </a:p>
          <a:p>
            <a:pPr>
              <a:lnSpc>
                <a:spcPct val="100000"/>
              </a:lnSpc>
              <a:buClrTx/>
              <a:buSzTx/>
              <a:buFontTx/>
              <a:buNone/>
            </a:pPr>
            <a:r>
              <a:rPr lang="fr-CH" altLang="bg-BG" sz="2000" b="1">
                <a:latin typeface="Symbol" pitchFamily="18" charset="2"/>
              </a:rPr>
              <a:t> </a:t>
            </a:r>
            <a:r>
              <a:rPr lang="bg-BG" altLang="bg-BG" sz="2000" b="1">
                <a:latin typeface="Symbol" pitchFamily="18" charset="2"/>
              </a:rPr>
              <a:t>         </a:t>
            </a:r>
            <a:r>
              <a:rPr lang="fr-CH" altLang="bg-BG" sz="2000" b="1">
                <a:latin typeface="Symbol" pitchFamily="18" charset="2"/>
              </a:rPr>
              <a:t>n</a:t>
            </a:r>
            <a:r>
              <a:rPr lang="fr-CH" altLang="bg-BG" sz="2000" b="1" baseline="-25000">
                <a:solidFill>
                  <a:srgbClr val="FF0000"/>
                </a:solidFill>
              </a:rPr>
              <a:t>e</a:t>
            </a:r>
            <a:r>
              <a:rPr lang="fr-CH" altLang="bg-BG" sz="2000" b="1" baseline="-25000">
                <a:solidFill>
                  <a:srgbClr val="FF0000"/>
                </a:solidFill>
                <a:latin typeface="Symbol" pitchFamily="18" charset="2"/>
              </a:rPr>
              <a:t> </a:t>
            </a:r>
            <a:r>
              <a:rPr lang="fr-CH" altLang="bg-BG" sz="2000" b="1">
                <a:latin typeface="Symbol" pitchFamily="18" charset="2"/>
              </a:rPr>
              <a:t> N </a:t>
            </a:r>
            <a:r>
              <a:rPr lang="fr-CH" altLang="bg-BG" sz="2000" b="1">
                <a:latin typeface="Symbol" pitchFamily="18" charset="2"/>
                <a:sym typeface="Symbol" pitchFamily="18" charset="2"/>
              </a:rPr>
              <a:t></a:t>
            </a:r>
            <a:r>
              <a:rPr lang="fr-CH" altLang="bg-BG" sz="2000" b="1">
                <a:latin typeface="Symbol" pitchFamily="18" charset="2"/>
              </a:rPr>
              <a:t> </a:t>
            </a:r>
            <a:r>
              <a:rPr lang="fr-CH" altLang="bg-BG" sz="2000" b="1">
                <a:solidFill>
                  <a:srgbClr val="FF0000"/>
                </a:solidFill>
              </a:rPr>
              <a:t>e</a:t>
            </a:r>
            <a:r>
              <a:rPr lang="fr-CH" altLang="bg-BG" sz="2000" b="1" baseline="30000">
                <a:solidFill>
                  <a:srgbClr val="FF0000"/>
                </a:solidFill>
                <a:latin typeface="Symbol" pitchFamily="18" charset="2"/>
              </a:rPr>
              <a:t>-</a:t>
            </a:r>
            <a:r>
              <a:rPr lang="fr-CH" altLang="bg-BG" sz="2000" b="1">
                <a:latin typeface="Symbol" pitchFamily="18" charset="2"/>
              </a:rPr>
              <a:t>  C</a:t>
            </a:r>
            <a:endParaRPr lang="fr-CH" altLang="bg-BG" sz="2000" b="1"/>
          </a:p>
          <a:p>
            <a:pPr>
              <a:lnSpc>
                <a:spcPct val="100000"/>
              </a:lnSpc>
              <a:buClrTx/>
              <a:buSzTx/>
              <a:buFontTx/>
              <a:buNone/>
            </a:pPr>
            <a:r>
              <a:rPr lang="fr-CH" altLang="bg-BG" sz="2000" b="1">
                <a:latin typeface="Symbol" pitchFamily="18" charset="2"/>
              </a:rPr>
              <a:t>          n</a:t>
            </a:r>
            <a:r>
              <a:rPr lang="fr-CH" altLang="bg-BG" sz="2000" b="1" baseline="-25000">
                <a:solidFill>
                  <a:srgbClr val="6600CC"/>
                </a:solidFill>
                <a:latin typeface="Symbol" pitchFamily="18" charset="2"/>
              </a:rPr>
              <a:t>m</a:t>
            </a:r>
            <a:r>
              <a:rPr lang="fr-CH" altLang="bg-BG" sz="2000" b="1" baseline="-25000">
                <a:latin typeface="Symbol" pitchFamily="18" charset="2"/>
              </a:rPr>
              <a:t> </a:t>
            </a:r>
            <a:r>
              <a:rPr lang="fr-CH" altLang="bg-BG" sz="2000" b="1">
                <a:latin typeface="Symbol" pitchFamily="18" charset="2"/>
              </a:rPr>
              <a:t> N </a:t>
            </a:r>
            <a:r>
              <a:rPr lang="fr-CH" altLang="bg-BG" sz="2000" b="1">
                <a:latin typeface="Symbol" pitchFamily="18" charset="2"/>
                <a:sym typeface="Symbol" pitchFamily="18" charset="2"/>
              </a:rPr>
              <a:t></a:t>
            </a:r>
            <a:r>
              <a:rPr lang="fr-CH" altLang="bg-BG" sz="2000" b="1">
                <a:latin typeface="Symbol" pitchFamily="18" charset="2"/>
              </a:rPr>
              <a:t> </a:t>
            </a:r>
            <a:r>
              <a:rPr lang="fr-CH" altLang="bg-BG" sz="2000" b="1">
                <a:solidFill>
                  <a:srgbClr val="6600CC"/>
                </a:solidFill>
                <a:latin typeface="Symbol" pitchFamily="18" charset="2"/>
              </a:rPr>
              <a:t>m</a:t>
            </a:r>
            <a:r>
              <a:rPr lang="fr-CH" altLang="bg-BG" sz="2000" b="1" baseline="30000">
                <a:solidFill>
                  <a:srgbClr val="6600CC"/>
                </a:solidFill>
                <a:latin typeface="Symbol" pitchFamily="18" charset="2"/>
              </a:rPr>
              <a:t>-</a:t>
            </a:r>
            <a:r>
              <a:rPr lang="fr-CH" altLang="bg-BG" sz="2000" b="1">
                <a:latin typeface="Symbol" pitchFamily="18" charset="2"/>
              </a:rPr>
              <a:t> C</a:t>
            </a:r>
          </a:p>
          <a:p>
            <a:pPr>
              <a:lnSpc>
                <a:spcPct val="100000"/>
              </a:lnSpc>
              <a:buClrTx/>
              <a:buSzTx/>
              <a:buFontTx/>
              <a:buNone/>
            </a:pPr>
            <a:r>
              <a:rPr lang="bg-BG" altLang="bg-BG" sz="2000" b="1">
                <a:latin typeface="Symbol" pitchFamily="18" charset="2"/>
              </a:rPr>
              <a:t>          </a:t>
            </a:r>
            <a:r>
              <a:rPr lang="fr-CH" altLang="bg-BG" sz="2000" b="1">
                <a:latin typeface="Symbol" pitchFamily="18" charset="2"/>
              </a:rPr>
              <a:t>n</a:t>
            </a:r>
            <a:r>
              <a:rPr lang="fr-CH" altLang="bg-BG" sz="2000" b="1" baseline="-25000">
                <a:solidFill>
                  <a:srgbClr val="339933"/>
                </a:solidFill>
                <a:latin typeface="Symbol" pitchFamily="18" charset="2"/>
              </a:rPr>
              <a:t>t </a:t>
            </a:r>
            <a:r>
              <a:rPr lang="fr-CH" altLang="bg-BG" sz="2000" b="1">
                <a:latin typeface="Symbol" pitchFamily="18" charset="2"/>
              </a:rPr>
              <a:t> N </a:t>
            </a:r>
            <a:r>
              <a:rPr lang="fr-CH" altLang="bg-BG" sz="2000" b="1">
                <a:latin typeface="Symbol" pitchFamily="18" charset="2"/>
                <a:sym typeface="Symbol" pitchFamily="18" charset="2"/>
              </a:rPr>
              <a:t></a:t>
            </a:r>
            <a:r>
              <a:rPr lang="fr-CH" altLang="bg-BG" sz="2000" b="1">
                <a:latin typeface="Symbol" pitchFamily="18" charset="2"/>
              </a:rPr>
              <a:t> </a:t>
            </a:r>
            <a:r>
              <a:rPr lang="fr-CH" altLang="bg-BG" sz="2000" b="1">
                <a:solidFill>
                  <a:srgbClr val="339933"/>
                </a:solidFill>
                <a:latin typeface="Symbol" pitchFamily="18" charset="2"/>
              </a:rPr>
              <a:t>t</a:t>
            </a:r>
            <a:r>
              <a:rPr lang="fr-CH" altLang="bg-BG" sz="2000" b="1" baseline="30000">
                <a:solidFill>
                  <a:srgbClr val="6600CC"/>
                </a:solidFill>
                <a:latin typeface="Symbol" pitchFamily="18" charset="2"/>
              </a:rPr>
              <a:t>-</a:t>
            </a:r>
            <a:r>
              <a:rPr lang="fr-CH" altLang="bg-BG" sz="2000" b="1">
                <a:latin typeface="Symbol" pitchFamily="18" charset="2"/>
              </a:rPr>
              <a:t>  C</a:t>
            </a:r>
          </a:p>
          <a:p>
            <a:pPr>
              <a:lnSpc>
                <a:spcPct val="100000"/>
              </a:lnSpc>
              <a:buClrTx/>
              <a:buSzTx/>
              <a:buFontTx/>
              <a:buNone/>
            </a:pPr>
            <a:endParaRPr lang="fr-CH" altLang="bg-BG" sz="2000" b="1"/>
          </a:p>
          <a:p>
            <a:pPr>
              <a:lnSpc>
                <a:spcPct val="100000"/>
              </a:lnSpc>
              <a:buClrTx/>
              <a:buSzTx/>
              <a:buFontTx/>
              <a:buNone/>
            </a:pPr>
            <a:r>
              <a:rPr lang="fr-CH" altLang="bg-BG" sz="2000" b="1"/>
              <a:t>P ( </a:t>
            </a:r>
            <a:r>
              <a:rPr lang="bg-BG" altLang="bg-BG" sz="2000" b="1">
                <a:solidFill>
                  <a:srgbClr val="FF0000"/>
                </a:solidFill>
              </a:rPr>
              <a:t>е</a:t>
            </a:r>
            <a:r>
              <a:rPr lang="fr-CH" altLang="bg-BG" sz="2000" b="1">
                <a:latin typeface="Symbol" pitchFamily="18" charset="2"/>
              </a:rPr>
              <a:t> </a:t>
            </a:r>
            <a:r>
              <a:rPr lang="fr-CH" altLang="bg-BG" sz="2000" b="1">
                <a:latin typeface="Symbol" pitchFamily="18" charset="2"/>
                <a:sym typeface="Symbol" pitchFamily="18" charset="2"/>
              </a:rPr>
              <a:t></a:t>
            </a:r>
            <a:r>
              <a:rPr lang="fr-CH" altLang="bg-BG" sz="2000" b="1">
                <a:solidFill>
                  <a:srgbClr val="6600CC"/>
                </a:solidFill>
                <a:latin typeface="Symbol" pitchFamily="18" charset="2"/>
              </a:rPr>
              <a:t>m</a:t>
            </a:r>
            <a:r>
              <a:rPr lang="fr-CH" altLang="bg-BG" sz="2000" b="1"/>
              <a:t>) = ¦ &lt; </a:t>
            </a:r>
            <a:r>
              <a:rPr lang="fr-CH" altLang="bg-BG" sz="2000" b="1">
                <a:latin typeface="Symbol" pitchFamily="18" charset="2"/>
              </a:rPr>
              <a:t>n</a:t>
            </a:r>
            <a:r>
              <a:rPr lang="el-GR" altLang="bg-BG" sz="2000" b="1" baseline="-25000">
                <a:solidFill>
                  <a:srgbClr val="6600FF"/>
                </a:solidFill>
                <a:cs typeface="Times New Roman" pitchFamily="18" charset="0"/>
              </a:rPr>
              <a:t>μ</a:t>
            </a:r>
            <a:r>
              <a:rPr lang="fr-CH" altLang="bg-BG" sz="2000" b="1">
                <a:solidFill>
                  <a:srgbClr val="FF0000"/>
                </a:solidFill>
              </a:rPr>
              <a:t> </a:t>
            </a:r>
            <a:r>
              <a:rPr lang="fr-CH" altLang="bg-BG" sz="2000" b="1"/>
              <a:t>¦ </a:t>
            </a:r>
            <a:r>
              <a:rPr lang="fr-CH" altLang="bg-BG" sz="2000" b="1">
                <a:latin typeface="Symbol" pitchFamily="18" charset="2"/>
              </a:rPr>
              <a:t>n</a:t>
            </a:r>
            <a:r>
              <a:rPr lang="fr-CH" altLang="bg-BG" sz="2000" b="1" baseline="-25000">
                <a:latin typeface="Symbol" pitchFamily="18" charset="2"/>
              </a:rPr>
              <a:t> </a:t>
            </a:r>
            <a:r>
              <a:rPr lang="fr-CH" altLang="bg-BG" sz="2000" b="1"/>
              <a:t>(t)</a:t>
            </a:r>
            <a:r>
              <a:rPr lang="fr-CH" altLang="bg-BG" sz="2000" b="1">
                <a:latin typeface="Symbol" pitchFamily="18" charset="2"/>
              </a:rPr>
              <a:t>&gt;</a:t>
            </a:r>
            <a:r>
              <a:rPr lang="fr-CH" altLang="bg-BG" sz="2000" b="1"/>
              <a:t>¦</a:t>
            </a:r>
            <a:r>
              <a:rPr lang="fr-CH" altLang="bg-BG" sz="2000" b="1" baseline="30000"/>
              <a:t>2</a:t>
            </a:r>
          </a:p>
        </p:txBody>
      </p:sp>
      <p:sp>
        <p:nvSpPr>
          <p:cNvPr id="557070" name="Line 14"/>
          <p:cNvSpPr>
            <a:spLocks noChangeShapeType="1"/>
          </p:cNvSpPr>
          <p:nvPr/>
        </p:nvSpPr>
        <p:spPr bwMode="auto">
          <a:xfrm flipV="1">
            <a:off x="1331913" y="2235200"/>
            <a:ext cx="5627687" cy="41275"/>
          </a:xfrm>
          <a:prstGeom prst="line">
            <a:avLst/>
          </a:prstGeom>
          <a:noFill/>
          <a:ln w="34925">
            <a:solidFill>
              <a:srgbClr val="0000FF"/>
            </a:solidFill>
            <a:round/>
            <a:headEnd type="diamond" w="med" len="me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bg-BG"/>
          </a:p>
        </p:txBody>
      </p:sp>
      <p:sp>
        <p:nvSpPr>
          <p:cNvPr id="557071" name="Text Box 15"/>
          <p:cNvSpPr txBox="1">
            <a:spLocks noChangeArrowheads="1"/>
          </p:cNvSpPr>
          <p:nvPr/>
        </p:nvSpPr>
        <p:spPr bwMode="auto">
          <a:xfrm>
            <a:off x="4500563" y="2205038"/>
            <a:ext cx="503237" cy="396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nSpc>
                <a:spcPct val="100000"/>
              </a:lnSpc>
              <a:buClrTx/>
              <a:buSzTx/>
              <a:buFontTx/>
              <a:buNone/>
            </a:pPr>
            <a:r>
              <a:rPr lang="fr-CH" altLang="bg-BG" sz="2000" b="1" i="1"/>
              <a:t>L</a:t>
            </a:r>
          </a:p>
        </p:txBody>
      </p:sp>
      <p:sp>
        <p:nvSpPr>
          <p:cNvPr id="557072" name="Text Box 16"/>
          <p:cNvSpPr txBox="1">
            <a:spLocks noChangeArrowheads="1"/>
          </p:cNvSpPr>
          <p:nvPr/>
        </p:nvSpPr>
        <p:spPr bwMode="auto">
          <a:xfrm>
            <a:off x="3851275" y="2852738"/>
            <a:ext cx="1111250" cy="396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00000"/>
              </a:lnSpc>
              <a:buClrTx/>
              <a:buSzTx/>
              <a:buFontTx/>
              <a:buNone/>
            </a:pPr>
            <a:r>
              <a:rPr lang="fr-CH" altLang="bg-BG" sz="2000" b="1" i="1"/>
              <a:t>t   </a:t>
            </a:r>
            <a:r>
              <a:rPr lang="en-US" altLang="bg-BG" sz="2000" b="1" i="1">
                <a:sym typeface="Symbol" pitchFamily="18" charset="2"/>
              </a:rPr>
              <a:t>~</a:t>
            </a:r>
            <a:r>
              <a:rPr lang="fr-CH" altLang="bg-BG" sz="2000" b="1" i="1">
                <a:sym typeface="Symbol" pitchFamily="18" charset="2"/>
              </a:rPr>
              <a:t>  L/E</a:t>
            </a:r>
            <a:endParaRPr lang="fr-CH" altLang="bg-BG" sz="2000" b="1" i="1"/>
          </a:p>
        </p:txBody>
      </p:sp>
      <p:pic>
        <p:nvPicPr>
          <p:cNvPr id="557073" name="Picture 17" descr="Bruno_Pontecorv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7813" y="4437063"/>
            <a:ext cx="1524000" cy="2000250"/>
          </a:xfrm>
          <a:prstGeom prst="rect">
            <a:avLst/>
          </a:prstGeom>
          <a:noFill/>
          <a:extLst>
            <a:ext uri="{909E8E84-426E-40DD-AFC4-6F175D3DCCD1}">
              <a14:hiddenFill xmlns:a14="http://schemas.microsoft.com/office/drawing/2010/main">
                <a:solidFill>
                  <a:srgbClr val="FFFFFF"/>
                </a:solidFill>
              </a14:hiddenFill>
            </a:ext>
          </a:extLst>
        </p:spPr>
      </p:pic>
      <p:sp>
        <p:nvSpPr>
          <p:cNvPr id="557074" name="Text Box 18"/>
          <p:cNvSpPr txBox="1">
            <a:spLocks noChangeArrowheads="1"/>
          </p:cNvSpPr>
          <p:nvPr/>
        </p:nvSpPr>
        <p:spPr bwMode="auto">
          <a:xfrm>
            <a:off x="3348038" y="5516563"/>
            <a:ext cx="3992568" cy="436338"/>
          </a:xfrm>
          <a:prstGeom prst="rect">
            <a:avLst/>
          </a:prstGeom>
          <a:solidFill>
            <a:srgbClr val="00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bg-BG" altLang="bg-BG" sz="2000" dirty="0"/>
              <a:t>Изказана е за пръв път през</a:t>
            </a:r>
            <a:r>
              <a:rPr lang="en-US" altLang="bg-BG" sz="2000" dirty="0"/>
              <a:t> </a:t>
            </a:r>
            <a:r>
              <a:rPr lang="en-US" altLang="bg-BG" sz="2000" dirty="0" smtClean="0"/>
              <a:t>1957</a:t>
            </a:r>
            <a:r>
              <a:rPr lang="bg-BG" altLang="bg-BG" sz="2000" dirty="0" smtClean="0"/>
              <a:t> г</a:t>
            </a:r>
            <a:r>
              <a:rPr lang="en-US" altLang="bg-BG" sz="2000" dirty="0" smtClean="0"/>
              <a:t>.</a:t>
            </a:r>
            <a:endParaRPr lang="en-US" altLang="bg-BG" sz="20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8930" name="Text Box 2"/>
          <p:cNvSpPr txBox="1">
            <a:spLocks noChangeArrowheads="1"/>
          </p:cNvSpPr>
          <p:nvPr/>
        </p:nvSpPr>
        <p:spPr bwMode="auto">
          <a:xfrm>
            <a:off x="1717675" y="11792"/>
            <a:ext cx="5891356" cy="830997"/>
          </a:xfrm>
          <a:prstGeom prst="rect">
            <a:avLst/>
          </a:prstGeom>
          <a:solidFill>
            <a:srgbClr val="FF9900"/>
          </a:solidFill>
          <a:ln>
            <a:noFill/>
          </a:ln>
          <a:effectLst/>
          <a:extLst>
            <a:ext uri="{91240B29-F687-4F45-9708-019B960494DF}">
              <a14:hiddenLine xmlns:a14="http://schemas.microsoft.com/office/drawing/2010/main" w="44450">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00000"/>
              </a:lnSpc>
              <a:buClrTx/>
              <a:buSzTx/>
              <a:buFontTx/>
              <a:buNone/>
            </a:pPr>
            <a:r>
              <a:rPr lang="bg-BG" altLang="bg-BG" dirty="0">
                <a:solidFill>
                  <a:srgbClr val="6600CC"/>
                </a:solidFill>
                <a:latin typeface="Arial Unicode MS" pitchFamily="34" charset="-128"/>
                <a:ea typeface="Arial Unicode MS" pitchFamily="34" charset="-128"/>
                <a:cs typeface="Arial Unicode MS" pitchFamily="34" charset="-128"/>
              </a:rPr>
              <a:t>Случай с две неутрина</a:t>
            </a:r>
            <a:r>
              <a:rPr lang="en-US" altLang="bg-BG" dirty="0">
                <a:solidFill>
                  <a:srgbClr val="6600CC"/>
                </a:solidFill>
                <a:latin typeface="Arial Unicode MS" pitchFamily="34" charset="-128"/>
                <a:ea typeface="Arial Unicode MS" pitchFamily="34" charset="-128"/>
                <a:cs typeface="Arial Unicode MS" pitchFamily="34" charset="-128"/>
              </a:rPr>
              <a:t>: </a:t>
            </a:r>
          </a:p>
          <a:p>
            <a:pPr>
              <a:lnSpc>
                <a:spcPct val="100000"/>
              </a:lnSpc>
              <a:buClrTx/>
              <a:buSzTx/>
              <a:buFontTx/>
              <a:buNone/>
            </a:pPr>
            <a:r>
              <a:rPr lang="bg-BG" altLang="bg-BG" dirty="0">
                <a:solidFill>
                  <a:srgbClr val="6600CC"/>
                </a:solidFill>
                <a:latin typeface="Arial Unicode MS" pitchFamily="34" charset="-128"/>
                <a:ea typeface="Arial Unicode MS" pitchFamily="34" charset="-128"/>
                <a:cs typeface="Arial Unicode MS" pitchFamily="34" charset="-128"/>
              </a:rPr>
              <a:t>еволюция на състоянията във времето</a:t>
            </a:r>
            <a:r>
              <a:rPr lang="en-US" altLang="bg-BG" dirty="0">
                <a:solidFill>
                  <a:srgbClr val="6600CC"/>
                </a:solidFill>
                <a:latin typeface="Arial Unicode MS" pitchFamily="34" charset="-128"/>
                <a:ea typeface="Arial Unicode MS" pitchFamily="34" charset="-128"/>
                <a:cs typeface="Arial Unicode MS" pitchFamily="34" charset="-128"/>
              </a:rPr>
              <a:t> </a:t>
            </a:r>
          </a:p>
        </p:txBody>
      </p:sp>
      <p:graphicFrame>
        <p:nvGraphicFramePr>
          <p:cNvPr id="508931" name="Object 3"/>
          <p:cNvGraphicFramePr>
            <a:graphicFrameLocks noChangeAspect="1"/>
          </p:cNvGraphicFramePr>
          <p:nvPr/>
        </p:nvGraphicFramePr>
        <p:xfrm>
          <a:off x="611188" y="908050"/>
          <a:ext cx="5243512" cy="2736850"/>
        </p:xfrm>
        <a:graphic>
          <a:graphicData uri="http://schemas.openxmlformats.org/presentationml/2006/ole">
            <mc:AlternateContent xmlns:mc="http://schemas.openxmlformats.org/markup-compatibility/2006">
              <mc:Choice xmlns:v="urn:schemas-microsoft-com:vml" Requires="v">
                <p:oleObj spid="_x0000_s509087" name="Equation" r:id="rId3" imgW="2984400" imgH="1574640" progId="Equation.3">
                  <p:embed/>
                </p:oleObj>
              </mc:Choice>
              <mc:Fallback>
                <p:oleObj name="Equation" r:id="rId3" imgW="2984400" imgH="1574640" progId="Equation.3">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1188" y="908050"/>
                        <a:ext cx="5243512" cy="2736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08932" name="Text Box 4"/>
          <p:cNvSpPr txBox="1">
            <a:spLocks noChangeArrowheads="1"/>
          </p:cNvSpPr>
          <p:nvPr/>
        </p:nvSpPr>
        <p:spPr bwMode="auto">
          <a:xfrm>
            <a:off x="611188" y="3333750"/>
            <a:ext cx="8048625" cy="396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00000"/>
              </a:lnSpc>
              <a:buClrTx/>
              <a:buSzTx/>
              <a:buFontTx/>
              <a:buNone/>
            </a:pPr>
            <a:r>
              <a:rPr lang="bg-BG" altLang="bg-BG" sz="2000" b="1"/>
              <a:t>Състояние, родено </a:t>
            </a:r>
            <a:r>
              <a:rPr lang="bg-BG" altLang="bg-BG" sz="2000" b="1">
                <a:sym typeface="Symbol" pitchFamily="18" charset="2"/>
              </a:rPr>
              <a:t>в момент</a:t>
            </a:r>
            <a:r>
              <a:rPr lang="en-US" altLang="bg-BG" sz="2000" b="1">
                <a:sym typeface="Symbol" pitchFamily="18" charset="2"/>
              </a:rPr>
              <a:t> </a:t>
            </a:r>
            <a:r>
              <a:rPr lang="en-US" altLang="bg-BG" sz="2000" b="1" i="1">
                <a:sym typeface="Symbol" pitchFamily="18" charset="2"/>
              </a:rPr>
              <a:t>t=0</a:t>
            </a:r>
            <a:r>
              <a:rPr lang="en-US" altLang="bg-BG" sz="2000" b="1">
                <a:sym typeface="Symbol" pitchFamily="18" charset="2"/>
              </a:rPr>
              <a:t> </a:t>
            </a:r>
            <a:r>
              <a:rPr lang="bg-BG" altLang="bg-BG" sz="2000" b="1"/>
              <a:t>като</a:t>
            </a:r>
            <a:r>
              <a:rPr lang="en-US" altLang="bg-BG" sz="2000" b="1"/>
              <a:t> </a:t>
            </a:r>
            <a:r>
              <a:rPr lang="en-US" altLang="bg-BG" sz="2000" b="1">
                <a:sym typeface="Symbol" pitchFamily="18" charset="2"/>
              </a:rPr>
              <a:t></a:t>
            </a:r>
            <a:r>
              <a:rPr lang="en-US" altLang="bg-BG" sz="2000" b="1" baseline="-25000">
                <a:sym typeface="Symbol" pitchFamily="18" charset="2"/>
              </a:rPr>
              <a:t>e</a:t>
            </a:r>
            <a:r>
              <a:rPr lang="en-US" altLang="bg-BG" sz="2000" b="1">
                <a:sym typeface="Symbol" pitchFamily="18" charset="2"/>
              </a:rPr>
              <a:t> </a:t>
            </a:r>
            <a:r>
              <a:rPr lang="bg-BG" altLang="bg-BG" sz="2000" b="1">
                <a:sym typeface="Symbol" pitchFamily="18" charset="2"/>
              </a:rPr>
              <a:t>,</a:t>
            </a:r>
            <a:r>
              <a:rPr lang="en-US" altLang="bg-BG" sz="2000" b="1">
                <a:sym typeface="Symbol" pitchFamily="18" charset="2"/>
              </a:rPr>
              <a:t> </a:t>
            </a:r>
            <a:r>
              <a:rPr lang="bg-BG" altLang="bg-BG" sz="2000" b="1">
                <a:sym typeface="Symbol" pitchFamily="18" charset="2"/>
              </a:rPr>
              <a:t>ще еволюира във времето</a:t>
            </a:r>
            <a:r>
              <a:rPr lang="en-US" altLang="bg-BG" sz="2000" b="1">
                <a:sym typeface="Symbol" pitchFamily="18" charset="2"/>
              </a:rPr>
              <a:t>: </a:t>
            </a:r>
          </a:p>
        </p:txBody>
      </p:sp>
      <p:graphicFrame>
        <p:nvGraphicFramePr>
          <p:cNvPr id="508933" name="Object 5"/>
          <p:cNvGraphicFramePr>
            <a:graphicFrameLocks noChangeAspect="1"/>
          </p:cNvGraphicFramePr>
          <p:nvPr/>
        </p:nvGraphicFramePr>
        <p:xfrm>
          <a:off x="323850" y="3933825"/>
          <a:ext cx="8054975" cy="1638300"/>
        </p:xfrm>
        <a:graphic>
          <a:graphicData uri="http://schemas.openxmlformats.org/presentationml/2006/ole">
            <mc:AlternateContent xmlns:mc="http://schemas.openxmlformats.org/markup-compatibility/2006">
              <mc:Choice xmlns:v="urn:schemas-microsoft-com:vml" Requires="v">
                <p:oleObj spid="_x0000_s509088" name="Equation" r:id="rId5" imgW="3314520" imgH="660240" progId="Equation.3">
                  <p:embed/>
                </p:oleObj>
              </mc:Choice>
              <mc:Fallback>
                <p:oleObj name="Equation" r:id="rId5" imgW="3314520" imgH="660240" progId="Equation.3">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3850" y="3933825"/>
                        <a:ext cx="8054975" cy="1638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08934" name="Object 6"/>
          <p:cNvGraphicFramePr>
            <a:graphicFrameLocks noChangeAspect="1"/>
          </p:cNvGraphicFramePr>
          <p:nvPr/>
        </p:nvGraphicFramePr>
        <p:xfrm>
          <a:off x="6877050" y="3789363"/>
          <a:ext cx="1504950" cy="711200"/>
        </p:xfrm>
        <a:graphic>
          <a:graphicData uri="http://schemas.openxmlformats.org/presentationml/2006/ole">
            <mc:AlternateContent xmlns:mc="http://schemas.openxmlformats.org/markup-compatibility/2006">
              <mc:Choice xmlns:v="urn:schemas-microsoft-com:vml" Requires="v">
                <p:oleObj spid="_x0000_s509089" name="Equation" r:id="rId7" imgW="939600" imgH="444240" progId="Equation.3">
                  <p:embed/>
                </p:oleObj>
              </mc:Choice>
              <mc:Fallback>
                <p:oleObj name="Equation" r:id="rId7" imgW="939600" imgH="444240" progId="Equation.3">
                  <p:embed/>
                  <p:pic>
                    <p:nvPicPr>
                      <p:cNvPr id="0" name="Object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877050" y="3789363"/>
                        <a:ext cx="1504950" cy="711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08935" name="Text Box 7"/>
          <p:cNvSpPr txBox="1">
            <a:spLocks noChangeArrowheads="1"/>
          </p:cNvSpPr>
          <p:nvPr/>
        </p:nvSpPr>
        <p:spPr bwMode="auto">
          <a:xfrm>
            <a:off x="288925" y="5930900"/>
            <a:ext cx="6111875" cy="666750"/>
          </a:xfrm>
          <a:prstGeom prst="rect">
            <a:avLst/>
          </a:prstGeom>
          <a:noFill/>
          <a:ln w="25400">
            <a:solidFill>
              <a:schemeClr val="accent2"/>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00000"/>
              </a:lnSpc>
              <a:buClrTx/>
              <a:buSzTx/>
              <a:buFontTx/>
              <a:buNone/>
            </a:pPr>
            <a:r>
              <a:rPr lang="bg-BG" altLang="bg-BG" sz="1800" b="1">
                <a:solidFill>
                  <a:srgbClr val="0000FF"/>
                </a:solidFill>
              </a:rPr>
              <a:t>Появява се фаза между двете масови състояния</a:t>
            </a:r>
            <a:r>
              <a:rPr lang="en-US" altLang="bg-BG" sz="1800" b="1">
                <a:solidFill>
                  <a:srgbClr val="0000FF"/>
                </a:solidFill>
              </a:rPr>
              <a:t>, </a:t>
            </a:r>
            <a:endParaRPr lang="bg-BG" altLang="bg-BG" sz="1800" b="1">
              <a:solidFill>
                <a:srgbClr val="0000FF"/>
              </a:solidFill>
            </a:endParaRPr>
          </a:p>
          <a:p>
            <a:pPr>
              <a:lnSpc>
                <a:spcPct val="100000"/>
              </a:lnSpc>
              <a:buClrTx/>
              <a:buSzTx/>
              <a:buFontTx/>
              <a:buNone/>
            </a:pPr>
            <a:r>
              <a:rPr lang="bg-BG" altLang="bg-BG" sz="1800" b="1">
                <a:solidFill>
                  <a:srgbClr val="0000FF"/>
                </a:solidFill>
              </a:rPr>
              <a:t>пропорционална на разликата в квадратите на масите</a:t>
            </a:r>
            <a:r>
              <a:rPr lang="en-US" altLang="bg-BG" sz="1800" b="1">
                <a:solidFill>
                  <a:srgbClr val="0000FF"/>
                </a:solidFill>
              </a:rPr>
              <a:t>.</a:t>
            </a:r>
            <a:r>
              <a:rPr lang="fr-CH" altLang="bg-BG" sz="1800" b="1">
                <a:solidFill>
                  <a:srgbClr val="0000FF"/>
                </a:solidFill>
                <a:cs typeface="Times New Roman" pitchFamily="18" charset="0"/>
              </a:rPr>
              <a:t>  </a:t>
            </a:r>
            <a:r>
              <a:rPr lang="en-US" altLang="bg-BG" sz="1800" b="1"/>
              <a:t> </a:t>
            </a:r>
          </a:p>
        </p:txBody>
      </p:sp>
      <p:sp>
        <p:nvSpPr>
          <p:cNvPr id="508938" name="Rectangle 10"/>
          <p:cNvSpPr>
            <a:spLocks noChangeArrowheads="1"/>
          </p:cNvSpPr>
          <p:nvPr/>
        </p:nvSpPr>
        <p:spPr bwMode="auto">
          <a:xfrm>
            <a:off x="6659563" y="4652963"/>
            <a:ext cx="1584325" cy="576262"/>
          </a:xfrm>
          <a:prstGeom prst="rect">
            <a:avLst/>
          </a:prstGeom>
          <a:noFill/>
          <a:ln w="25400">
            <a:solidFill>
              <a:schemeClr val="accent2"/>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bg-BG"/>
          </a:p>
        </p:txBody>
      </p:sp>
      <p:sp>
        <p:nvSpPr>
          <p:cNvPr id="508939" name="Line 11"/>
          <p:cNvSpPr>
            <a:spLocks noChangeShapeType="1"/>
          </p:cNvSpPr>
          <p:nvPr/>
        </p:nvSpPr>
        <p:spPr bwMode="auto">
          <a:xfrm flipV="1">
            <a:off x="5651500" y="5229225"/>
            <a:ext cx="1441450" cy="647700"/>
          </a:xfrm>
          <a:prstGeom prst="line">
            <a:avLst/>
          </a:prstGeom>
          <a:noFill/>
          <a:ln w="2540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bg-BG"/>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9106" name="Rectangle 2"/>
          <p:cNvSpPr>
            <a:spLocks noGrp="1" noChangeArrowheads="1"/>
          </p:cNvSpPr>
          <p:nvPr>
            <p:ph type="title"/>
          </p:nvPr>
        </p:nvSpPr>
        <p:spPr>
          <a:xfrm>
            <a:off x="1763713" y="348491"/>
            <a:ext cx="5329237" cy="452368"/>
          </a:xfrm>
        </p:spPr>
        <p:txBody>
          <a:bodyPr/>
          <a:lstStyle/>
          <a:p>
            <a:r>
              <a:rPr lang="bg-BG" altLang="bg-BG" sz="2800" dirty="0">
                <a:solidFill>
                  <a:srgbClr val="7030A0"/>
                </a:solidFill>
                <a:sym typeface="Symbol" pitchFamily="18" charset="2"/>
              </a:rPr>
              <a:t>Вероятност за осцилации</a:t>
            </a:r>
            <a:endParaRPr lang="en-US" altLang="bg-BG" sz="2800" dirty="0">
              <a:solidFill>
                <a:srgbClr val="7030A0"/>
              </a:solidFill>
              <a:sym typeface="Symbol" pitchFamily="18" charset="2"/>
            </a:endParaRPr>
          </a:p>
        </p:txBody>
      </p:sp>
      <p:sp>
        <p:nvSpPr>
          <p:cNvPr id="559107" name="Text Box 3"/>
          <p:cNvSpPr txBox="1">
            <a:spLocks noChangeArrowheads="1"/>
          </p:cNvSpPr>
          <p:nvPr/>
        </p:nvSpPr>
        <p:spPr bwMode="auto">
          <a:xfrm>
            <a:off x="468313" y="5157788"/>
            <a:ext cx="2160587" cy="1187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nSpc>
                <a:spcPct val="100000"/>
              </a:lnSpc>
              <a:buClrTx/>
              <a:buSzTx/>
              <a:buFontTx/>
              <a:buNone/>
            </a:pPr>
            <a:r>
              <a:rPr lang="el-GR" altLang="bg-BG" i="1">
                <a:cs typeface="Times New Roman" pitchFamily="18" charset="0"/>
              </a:rPr>
              <a:t>Δ</a:t>
            </a:r>
            <a:r>
              <a:rPr lang="fr-CH" altLang="bg-BG" i="1"/>
              <a:t>m</a:t>
            </a:r>
            <a:r>
              <a:rPr lang="fr-CH" altLang="bg-BG" i="1" baseline="30000"/>
              <a:t>2</a:t>
            </a:r>
            <a:r>
              <a:rPr lang="fr-CH" altLang="bg-BG" i="1"/>
              <a:t> </a:t>
            </a:r>
            <a:r>
              <a:rPr lang="en-US" altLang="bg-BG" i="1"/>
              <a:t>~10</a:t>
            </a:r>
            <a:r>
              <a:rPr lang="fr-CH" altLang="bg-BG" i="1"/>
              <a:t> ev</a:t>
            </a:r>
            <a:r>
              <a:rPr lang="fr-CH" altLang="bg-BG" i="1" baseline="30000"/>
              <a:t>2</a:t>
            </a:r>
            <a:r>
              <a:rPr lang="fr-CH" altLang="bg-BG" i="1"/>
              <a:t> </a:t>
            </a:r>
          </a:p>
          <a:p>
            <a:pPr>
              <a:lnSpc>
                <a:spcPct val="100000"/>
              </a:lnSpc>
              <a:buClrTx/>
              <a:buSzTx/>
              <a:buFontTx/>
              <a:buNone/>
            </a:pPr>
            <a:r>
              <a:rPr lang="fr-CH" altLang="bg-BG" i="1"/>
              <a:t>E ~ 10 GeV</a:t>
            </a:r>
          </a:p>
          <a:p>
            <a:pPr>
              <a:lnSpc>
                <a:spcPct val="100000"/>
              </a:lnSpc>
              <a:buClrTx/>
              <a:buSzTx/>
              <a:buFontTx/>
              <a:buNone/>
            </a:pPr>
            <a:r>
              <a:rPr lang="fr-CH" altLang="bg-BG" i="1"/>
              <a:t>x</a:t>
            </a:r>
            <a:r>
              <a:rPr lang="fr-CH" altLang="bg-BG" i="1" baseline="-25000"/>
              <a:t>max</a:t>
            </a:r>
            <a:r>
              <a:rPr lang="fr-CH" altLang="bg-BG" i="1"/>
              <a:t> ~ 1.2 km</a:t>
            </a:r>
            <a:endParaRPr lang="en-GB" altLang="bg-BG" i="1"/>
          </a:p>
        </p:txBody>
      </p:sp>
      <p:pic>
        <p:nvPicPr>
          <p:cNvPr id="559108" name="Picture 4"/>
          <p:cNvPicPr>
            <a:picLocks noChangeAspect="1" noChangeArrowheads="1"/>
          </p:cNvPicPr>
          <p:nvPr/>
        </p:nvPicPr>
        <p:blipFill>
          <a:blip r:embed="rId3" cstate="print">
            <a:lum contrast="12000"/>
            <a:extLst>
              <a:ext uri="{28A0092B-C50C-407E-A947-70E740481C1C}">
                <a14:useLocalDpi xmlns:a14="http://schemas.microsoft.com/office/drawing/2010/main" val="0"/>
              </a:ext>
            </a:extLst>
          </a:blip>
          <a:srcRect r="5553"/>
          <a:stretch>
            <a:fillRect/>
          </a:stretch>
        </p:blipFill>
        <p:spPr bwMode="auto">
          <a:xfrm>
            <a:off x="323850" y="1125538"/>
            <a:ext cx="3671888" cy="941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9109" name="Picture 5"/>
          <p:cNvPicPr>
            <a:picLocks noChangeAspect="1" noChangeArrowheads="1"/>
          </p:cNvPicPr>
          <p:nvPr/>
        </p:nvPicPr>
        <p:blipFill>
          <a:blip r:embed="rId4">
            <a:extLst>
              <a:ext uri="{BEBA8EAE-BF5A-486C-A8C5-ECC9F3942E4B}">
                <a14:imgProps xmlns:a14="http://schemas.microsoft.com/office/drawing/2010/main">
                  <a14:imgLayer r:embed="rId5">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rot="60000">
            <a:off x="325438" y="2181225"/>
            <a:ext cx="4749800" cy="187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911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59338" y="1268413"/>
            <a:ext cx="295275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9111" name="Rectangle 7"/>
          <p:cNvSpPr>
            <a:spLocks noChangeArrowheads="1"/>
          </p:cNvSpPr>
          <p:nvPr/>
        </p:nvSpPr>
        <p:spPr bwMode="auto">
          <a:xfrm>
            <a:off x="0" y="31527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44450" algn="ctr">
                <a:solidFill>
                  <a:schemeClr val="tx1"/>
                </a:solidFill>
                <a:miter lim="800000"/>
                <a:headEnd/>
                <a:tailEnd type="none" w="med"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spAutoFit/>
          </a:bodyPr>
          <a:lstStyle/>
          <a:p>
            <a:endParaRPr lang="bg-BG"/>
          </a:p>
        </p:txBody>
      </p:sp>
      <p:graphicFrame>
        <p:nvGraphicFramePr>
          <p:cNvPr id="559112" name="Object 8"/>
          <p:cNvGraphicFramePr>
            <a:graphicFrameLocks noChangeAspect="1"/>
          </p:cNvGraphicFramePr>
          <p:nvPr/>
        </p:nvGraphicFramePr>
        <p:xfrm>
          <a:off x="393700" y="4149725"/>
          <a:ext cx="3462338" cy="854075"/>
        </p:xfrm>
        <a:graphic>
          <a:graphicData uri="http://schemas.openxmlformats.org/presentationml/2006/ole">
            <mc:AlternateContent xmlns:mc="http://schemas.openxmlformats.org/markup-compatibility/2006">
              <mc:Choice xmlns:v="urn:schemas-microsoft-com:vml" Requires="v">
                <p:oleObj spid="_x0000_s559216" name="Equation" r:id="rId7" imgW="1942920" imgH="482400" progId="Equation.3">
                  <p:embed/>
                </p:oleObj>
              </mc:Choice>
              <mc:Fallback>
                <p:oleObj name="Equation" r:id="rId7" imgW="1942920" imgH="482400" progId="Equation.3">
                  <p:embed/>
                  <p:pic>
                    <p:nvPicPr>
                      <p:cNvPr id="0" name="Object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93700" y="4149725"/>
                        <a:ext cx="3462338" cy="8540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59113" name="Object 9"/>
          <p:cNvGraphicFramePr>
            <a:graphicFrameLocks noGrp="1" noChangeAspect="1"/>
          </p:cNvGraphicFramePr>
          <p:nvPr>
            <p:ph idx="1"/>
          </p:nvPr>
        </p:nvGraphicFramePr>
        <p:xfrm>
          <a:off x="4787900" y="1989138"/>
          <a:ext cx="904875" cy="452437"/>
        </p:xfrm>
        <a:graphic>
          <a:graphicData uri="http://schemas.openxmlformats.org/presentationml/2006/ole">
            <mc:AlternateContent xmlns:mc="http://schemas.openxmlformats.org/markup-compatibility/2006">
              <mc:Choice xmlns:v="urn:schemas-microsoft-com:vml" Requires="v">
                <p:oleObj spid="_x0000_s559217" name="Equation" r:id="rId9" imgW="469800" imgH="203040" progId="Equation.3">
                  <p:embed/>
                </p:oleObj>
              </mc:Choice>
              <mc:Fallback>
                <p:oleObj name="Equation" r:id="rId9" imgW="469800" imgH="203040" progId="Equation.3">
                  <p:embed/>
                  <p:pic>
                    <p:nvPicPr>
                      <p:cNvPr id="0" name="Object 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787900" y="1989138"/>
                        <a:ext cx="904875" cy="452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pic>
        <p:nvPicPr>
          <p:cNvPr id="559117" name="Picture 13"/>
          <p:cNvPicPr>
            <a:picLocks noChangeAspect="1" noChangeArrowheads="1"/>
          </p:cNvPicPr>
          <p:nvPr/>
        </p:nvPicPr>
        <p:blipFill>
          <a:blip r:embed="rId11">
            <a:extLst>
              <a:ext uri="{28A0092B-C50C-407E-A947-70E740481C1C}">
                <a14:useLocalDpi xmlns:a14="http://schemas.microsoft.com/office/drawing/2010/main" val="0"/>
              </a:ext>
            </a:extLst>
          </a:blip>
          <a:srcRect l="56480" t="5910" b="-130"/>
          <a:stretch>
            <a:fillRect/>
          </a:stretch>
        </p:blipFill>
        <p:spPr bwMode="auto">
          <a:xfrm>
            <a:off x="5003800" y="3573463"/>
            <a:ext cx="4140200" cy="2817812"/>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8082" name="Rectangle 2"/>
          <p:cNvSpPr>
            <a:spLocks noGrp="1" noChangeArrowheads="1"/>
          </p:cNvSpPr>
          <p:nvPr>
            <p:ph type="title"/>
          </p:nvPr>
        </p:nvSpPr>
        <p:spPr>
          <a:xfrm>
            <a:off x="1258888" y="333375"/>
            <a:ext cx="6624637" cy="482600"/>
          </a:xfrm>
        </p:spPr>
        <p:txBody>
          <a:bodyPr/>
          <a:lstStyle/>
          <a:p>
            <a:r>
              <a:rPr lang="bg-BG" altLang="bg-BG" sz="2800" dirty="0"/>
              <a:t>Случай с три неутринни състояния</a:t>
            </a:r>
            <a:endParaRPr lang="en-US" altLang="bg-BG" sz="2800" dirty="0"/>
          </a:p>
        </p:txBody>
      </p:sp>
      <p:pic>
        <p:nvPicPr>
          <p:cNvPr id="558083" name="Picture 3"/>
          <p:cNvPicPr>
            <a:picLocks noChangeAspect="1" noChangeArrowheads="1"/>
          </p:cNvPicPr>
          <p:nvPr/>
        </p:nvPicPr>
        <p:blipFill>
          <a:blip r:embed="rId2" cstate="print">
            <a:lum bright="-6000" contrast="24000"/>
            <a:extLst>
              <a:ext uri="{28A0092B-C50C-407E-A947-70E740481C1C}">
                <a14:useLocalDpi xmlns:a14="http://schemas.microsoft.com/office/drawing/2010/main" val="0"/>
              </a:ext>
            </a:extLst>
          </a:blip>
          <a:srcRect/>
          <a:stretch>
            <a:fillRect/>
          </a:stretch>
        </p:blipFill>
        <p:spPr bwMode="auto">
          <a:xfrm>
            <a:off x="611188" y="1484313"/>
            <a:ext cx="2447925" cy="801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8084" name="Text Box 4"/>
          <p:cNvSpPr txBox="1">
            <a:spLocks noChangeArrowheads="1"/>
          </p:cNvSpPr>
          <p:nvPr/>
        </p:nvSpPr>
        <p:spPr bwMode="auto">
          <a:xfrm>
            <a:off x="7451725" y="2781300"/>
            <a:ext cx="1389063" cy="692150"/>
          </a:xfrm>
          <a:prstGeom prst="rect">
            <a:avLst/>
          </a:prstGeom>
          <a:solidFill>
            <a:srgbClr val="00FFFF"/>
          </a:solidFill>
          <a:ln>
            <a:noFill/>
          </a:ln>
          <a:effectLst/>
          <a:extLst>
            <a:ext uri="{91240B29-F687-4F45-9708-019B960494DF}">
              <a14:hiddenLine xmlns:a14="http://schemas.microsoft.com/office/drawing/2010/main" w="44450" algn="ctr">
                <a:solidFill>
                  <a:schemeClr val="tx1"/>
                </a:solidFill>
                <a:miter lim="800000"/>
                <a:headEnd/>
                <a:tailEnd type="none" w="med"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82800" rIns="92075" bIns="46038">
            <a:spAutoFit/>
          </a:bodyPr>
          <a:lstStyle/>
          <a:p>
            <a:pPr eaLnBrk="1" hangingPunct="1">
              <a:lnSpc>
                <a:spcPts val="1500"/>
              </a:lnSpc>
              <a:spcBef>
                <a:spcPct val="50000"/>
              </a:spcBef>
              <a:buClrTx/>
              <a:buSzTx/>
              <a:buFontTx/>
              <a:buNone/>
            </a:pPr>
            <a:r>
              <a:rPr lang="bg-BG" altLang="ja-JP" sz="2000" i="1"/>
              <a:t>l = е, μ, τ</a:t>
            </a:r>
            <a:endParaRPr lang="bg-BG" altLang="ja-JP" sz="2000"/>
          </a:p>
          <a:p>
            <a:pPr eaLnBrk="1" hangingPunct="1">
              <a:lnSpc>
                <a:spcPts val="1500"/>
              </a:lnSpc>
              <a:spcBef>
                <a:spcPct val="50000"/>
              </a:spcBef>
              <a:buClrTx/>
              <a:buSzTx/>
              <a:buFontTx/>
              <a:buNone/>
            </a:pPr>
            <a:r>
              <a:rPr lang="bg-BG" altLang="ja-JP" sz="2000" i="1"/>
              <a:t>α</a:t>
            </a:r>
            <a:r>
              <a:rPr lang="bg-BG" altLang="ja-JP" sz="2000"/>
              <a:t> = </a:t>
            </a:r>
            <a:r>
              <a:rPr lang="bg-BG" altLang="ja-JP" sz="2000" i="1"/>
              <a:t>1, 2, 3</a:t>
            </a:r>
            <a:r>
              <a:rPr lang="bg-BG" altLang="ja-JP" b="1">
                <a:latin typeface="Comic Sans MS" pitchFamily="66" charset="0"/>
              </a:rPr>
              <a:t> </a:t>
            </a:r>
            <a:endParaRPr lang="en-US" altLang="bg-BG" b="1">
              <a:latin typeface="Comic Sans MS" pitchFamily="66" charset="0"/>
            </a:endParaRPr>
          </a:p>
        </p:txBody>
      </p:sp>
      <p:pic>
        <p:nvPicPr>
          <p:cNvPr id="558085" name="Picture 5"/>
          <p:cNvPicPr>
            <a:picLocks noChangeAspect="1" noChangeArrowheads="1"/>
          </p:cNvPicPr>
          <p:nvPr/>
        </p:nvPicPr>
        <p:blipFill>
          <a:blip r:embed="rId3" cstate="print">
            <a:lum bright="-6000" contrast="24000"/>
            <a:extLst>
              <a:ext uri="{28A0092B-C50C-407E-A947-70E740481C1C}">
                <a14:useLocalDpi xmlns:a14="http://schemas.microsoft.com/office/drawing/2010/main" val="0"/>
              </a:ext>
            </a:extLst>
          </a:blip>
          <a:srcRect r="3436"/>
          <a:stretch>
            <a:fillRect/>
          </a:stretch>
        </p:blipFill>
        <p:spPr bwMode="auto">
          <a:xfrm>
            <a:off x="3563938" y="1412875"/>
            <a:ext cx="4103687" cy="1025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8086" name="Picture 6"/>
          <p:cNvPicPr>
            <a:picLocks noChangeAspect="1" noChangeArrowheads="1"/>
          </p:cNvPicPr>
          <p:nvPr/>
        </p:nvPicPr>
        <p:blipFill>
          <a:blip r:embed="rId4">
            <a:lum bright="-12000" contrast="42000"/>
            <a:extLst>
              <a:ext uri="{28A0092B-C50C-407E-A947-70E740481C1C}">
                <a14:useLocalDpi xmlns:a14="http://schemas.microsoft.com/office/drawing/2010/main" val="0"/>
              </a:ext>
            </a:extLst>
          </a:blip>
          <a:srcRect r="2180"/>
          <a:stretch>
            <a:fillRect/>
          </a:stretch>
        </p:blipFill>
        <p:spPr bwMode="auto">
          <a:xfrm>
            <a:off x="468313" y="2349500"/>
            <a:ext cx="6480175" cy="1328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8087" name="Picture 7"/>
          <p:cNvPicPr>
            <a:picLocks noChangeAspect="1" noChangeArrowheads="1"/>
          </p:cNvPicPr>
          <p:nvPr/>
        </p:nvPicPr>
        <p:blipFill>
          <a:blip r:embed="rId5">
            <a:lum bright="-6000" contrast="30000"/>
            <a:extLst>
              <a:ext uri="{28A0092B-C50C-407E-A947-70E740481C1C}">
                <a14:useLocalDpi xmlns:a14="http://schemas.microsoft.com/office/drawing/2010/main" val="0"/>
              </a:ext>
            </a:extLst>
          </a:blip>
          <a:srcRect r="4916"/>
          <a:stretch>
            <a:fillRect/>
          </a:stretch>
        </p:blipFill>
        <p:spPr bwMode="auto">
          <a:xfrm>
            <a:off x="468313" y="3789363"/>
            <a:ext cx="4175125" cy="75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8088" name="Picture 8"/>
          <p:cNvPicPr>
            <a:picLocks noChangeAspect="1" noChangeArrowheads="1"/>
          </p:cNvPicPr>
          <p:nvPr/>
        </p:nvPicPr>
        <p:blipFill>
          <a:blip r:embed="rId6">
            <a:lum bright="-6000" contrast="30000"/>
            <a:extLst>
              <a:ext uri="{28A0092B-C50C-407E-A947-70E740481C1C}">
                <a14:useLocalDpi xmlns:a14="http://schemas.microsoft.com/office/drawing/2010/main" val="0"/>
              </a:ext>
            </a:extLst>
          </a:blip>
          <a:srcRect r="2205"/>
          <a:stretch>
            <a:fillRect/>
          </a:stretch>
        </p:blipFill>
        <p:spPr bwMode="auto">
          <a:xfrm>
            <a:off x="539750" y="4652963"/>
            <a:ext cx="6337300" cy="874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8089" name="Picture 9"/>
          <p:cNvPicPr>
            <a:picLocks noChangeAspect="1" noChangeArrowheads="1"/>
          </p:cNvPicPr>
          <p:nvPr/>
        </p:nvPicPr>
        <p:blipFill>
          <a:blip r:embed="rId7">
            <a:lum contrast="12000"/>
            <a:extLst>
              <a:ext uri="{28A0092B-C50C-407E-A947-70E740481C1C}">
                <a14:useLocalDpi xmlns:a14="http://schemas.microsoft.com/office/drawing/2010/main" val="0"/>
              </a:ext>
            </a:extLst>
          </a:blip>
          <a:srcRect/>
          <a:stretch>
            <a:fillRect/>
          </a:stretch>
        </p:blipFill>
        <p:spPr bwMode="auto">
          <a:xfrm>
            <a:off x="6732588" y="5229225"/>
            <a:ext cx="2160587" cy="1055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8090" name="Picture 10"/>
          <p:cNvPicPr>
            <a:picLocks noChangeAspect="1" noChangeArrowheads="1"/>
          </p:cNvPicPr>
          <p:nvPr/>
        </p:nvPicPr>
        <p:blipFill>
          <a:blip r:embed="rId8">
            <a:lum contrast="12000"/>
            <a:extLst>
              <a:ext uri="{28A0092B-C50C-407E-A947-70E740481C1C}">
                <a14:useLocalDpi xmlns:a14="http://schemas.microsoft.com/office/drawing/2010/main" val="0"/>
              </a:ext>
            </a:extLst>
          </a:blip>
          <a:srcRect r="7864"/>
          <a:stretch>
            <a:fillRect/>
          </a:stretch>
        </p:blipFill>
        <p:spPr bwMode="auto">
          <a:xfrm>
            <a:off x="5435600" y="3644900"/>
            <a:ext cx="2232025" cy="996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8091" name="Text Box 11"/>
          <p:cNvSpPr txBox="1">
            <a:spLocks noChangeArrowheads="1"/>
          </p:cNvSpPr>
          <p:nvPr/>
        </p:nvSpPr>
        <p:spPr bwMode="auto">
          <a:xfrm>
            <a:off x="1187450" y="5678488"/>
            <a:ext cx="4643438" cy="519112"/>
          </a:xfrm>
          <a:prstGeom prst="rect">
            <a:avLst/>
          </a:prstGeom>
          <a:solidFill>
            <a:srgbClr val="00FFFF"/>
          </a:solidFill>
          <a:ln>
            <a:noFill/>
          </a:ln>
          <a:effectLst/>
          <a:extLst>
            <a:ext uri="{91240B29-F687-4F45-9708-019B960494DF}">
              <a14:hiddenLine xmlns:a14="http://schemas.microsoft.com/office/drawing/2010/main" w="44450" algn="ctr">
                <a:solidFill>
                  <a:schemeClr val="tx1"/>
                </a:solidFill>
                <a:miter lim="800000"/>
                <a:headEnd/>
                <a:tailEnd type="none" w="med"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1" hangingPunct="1">
              <a:lnSpc>
                <a:spcPct val="100000"/>
              </a:lnSpc>
              <a:spcBef>
                <a:spcPct val="50000"/>
              </a:spcBef>
              <a:buClrTx/>
              <a:buSzTx/>
              <a:buFontTx/>
              <a:buNone/>
            </a:pPr>
            <a:r>
              <a:rPr lang="en-US" altLang="bg-BG" sz="2800" b="1" i="1"/>
              <a:t>U</a:t>
            </a:r>
            <a:r>
              <a:rPr lang="bg-BG" altLang="bg-BG"/>
              <a:t> – </a:t>
            </a:r>
            <a:r>
              <a:rPr lang="en-US" altLang="bg-BG"/>
              <a:t>PMNS </a:t>
            </a:r>
            <a:r>
              <a:rPr lang="bg-BG" altLang="bg-BG"/>
              <a:t>матрица на смесването</a:t>
            </a:r>
            <a:endParaRPr lang="en-US" altLang="bg-BG"/>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02" name="Rectangle 2"/>
          <p:cNvSpPr>
            <a:spLocks noGrp="1" noChangeArrowheads="1"/>
          </p:cNvSpPr>
          <p:nvPr>
            <p:ph type="title"/>
          </p:nvPr>
        </p:nvSpPr>
        <p:spPr>
          <a:xfrm>
            <a:off x="1116013" y="366713"/>
            <a:ext cx="6772275" cy="412750"/>
          </a:xfrm>
          <a:solidFill>
            <a:srgbClr val="FF9900">
              <a:alpha val="86000"/>
            </a:srgbClr>
          </a:solidFill>
          <a:ln/>
          <a:extLst>
            <a:ext uri="{91240B29-F687-4F45-9708-019B960494DF}">
              <a14:hiddenLine xmlns:a14="http://schemas.microsoft.com/office/drawing/2010/main" w="25400">
                <a:solidFill>
                  <a:schemeClr val="accent2"/>
                </a:solidFill>
                <a:miter lim="800000"/>
                <a:headEnd/>
                <a:tailEnd/>
              </a14:hiddenLine>
            </a:ext>
            <a:ext uri="{AF507438-7753-43E0-B8FC-AC1667EBCBE1}">
              <a14:hiddenEffects xmlns:a14="http://schemas.microsoft.com/office/drawing/2010/main">
                <a:effectLst>
                  <a:outerShdw dist="71842" dir="2700000" algn="ctr" rotWithShape="0">
                    <a:srgbClr val="00CC00"/>
                  </a:outerShdw>
                </a:effectLst>
              </a14:hiddenEffects>
            </a:ext>
          </a:extLst>
        </p:spPr>
        <p:txBody>
          <a:bodyPr/>
          <a:lstStyle/>
          <a:p>
            <a:r>
              <a:rPr lang="bg-BG" altLang="bg-BG" sz="2400"/>
              <a:t>Матрица на </a:t>
            </a:r>
            <a:r>
              <a:rPr lang="en-GB" altLang="bg-BG" sz="2400"/>
              <a:t>Pontecorvo-Maki-Nakagawa-Sakata</a:t>
            </a:r>
          </a:p>
        </p:txBody>
      </p:sp>
      <p:sp>
        <p:nvSpPr>
          <p:cNvPr id="512004" name="Rectangle 4"/>
          <p:cNvSpPr>
            <a:spLocks noChangeArrowheads="1"/>
          </p:cNvSpPr>
          <p:nvPr/>
        </p:nvSpPr>
        <p:spPr bwMode="auto">
          <a:xfrm>
            <a:off x="203200" y="3933825"/>
            <a:ext cx="8940800" cy="420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spcBef>
                <a:spcPct val="20000"/>
              </a:spcBef>
              <a:buChar char="•"/>
              <a:defRPr sz="3200">
                <a:solidFill>
                  <a:srgbClr val="000000"/>
                </a:solidFill>
                <a:latin typeface="Times New Roman" pitchFamily="18" charset="0"/>
              </a:defRPr>
            </a:lvl1pPr>
            <a:lvl2pPr marL="742950" indent="-285750">
              <a:spcBef>
                <a:spcPct val="20000"/>
              </a:spcBef>
              <a:buChar char="–"/>
              <a:defRPr sz="2800">
                <a:solidFill>
                  <a:srgbClr val="000000"/>
                </a:solidFill>
                <a:latin typeface="Times New Roman" pitchFamily="18" charset="0"/>
              </a:defRPr>
            </a:lvl2pPr>
            <a:lvl3pPr marL="1143000" indent="-228600">
              <a:spcBef>
                <a:spcPct val="20000"/>
              </a:spcBef>
              <a:buChar char="•"/>
              <a:defRPr sz="2400">
                <a:solidFill>
                  <a:srgbClr val="000000"/>
                </a:solidFill>
                <a:latin typeface="Times New Roman" pitchFamily="18" charset="0"/>
              </a:defRPr>
            </a:lvl3pPr>
            <a:lvl4pPr marL="1600200" indent="-228600">
              <a:spcBef>
                <a:spcPct val="20000"/>
              </a:spcBef>
              <a:buChar char="–"/>
              <a:defRPr sz="2000">
                <a:solidFill>
                  <a:srgbClr val="000000"/>
                </a:solidFill>
                <a:latin typeface="Times New Roman" pitchFamily="18" charset="0"/>
              </a:defRPr>
            </a:lvl4pPr>
            <a:lvl5pPr marL="2057400" indent="-228600">
              <a:spcBef>
                <a:spcPct val="20000"/>
              </a:spcBef>
              <a:buChar char="»"/>
              <a:defRPr sz="2000">
                <a:solidFill>
                  <a:srgbClr val="000000"/>
                </a:solidFill>
                <a:latin typeface="Times New Roman" pitchFamily="18" charset="0"/>
              </a:defRPr>
            </a:lvl5pPr>
            <a:lvl6pPr marL="2514600" indent="-228600" defTabSz="457200" eaLnBrk="0" fontAlgn="base" hangingPunct="0">
              <a:spcBef>
                <a:spcPct val="20000"/>
              </a:spcBef>
              <a:spcAft>
                <a:spcPct val="0"/>
              </a:spcAft>
              <a:buClr>
                <a:srgbClr val="000000"/>
              </a:buClr>
              <a:buSzPct val="100000"/>
              <a:buFont typeface="Times New Roman" pitchFamily="18" charset="0"/>
              <a:buChar char="»"/>
              <a:defRPr sz="2000">
                <a:solidFill>
                  <a:srgbClr val="000000"/>
                </a:solidFill>
                <a:latin typeface="Times New Roman" pitchFamily="18" charset="0"/>
              </a:defRPr>
            </a:lvl6pPr>
            <a:lvl7pPr marL="2971800" indent="-228600" defTabSz="457200" eaLnBrk="0" fontAlgn="base" hangingPunct="0">
              <a:spcBef>
                <a:spcPct val="20000"/>
              </a:spcBef>
              <a:spcAft>
                <a:spcPct val="0"/>
              </a:spcAft>
              <a:buClr>
                <a:srgbClr val="000000"/>
              </a:buClr>
              <a:buSzPct val="100000"/>
              <a:buFont typeface="Times New Roman" pitchFamily="18" charset="0"/>
              <a:buChar char="»"/>
              <a:defRPr sz="2000">
                <a:solidFill>
                  <a:srgbClr val="000000"/>
                </a:solidFill>
                <a:latin typeface="Times New Roman" pitchFamily="18" charset="0"/>
              </a:defRPr>
            </a:lvl7pPr>
            <a:lvl8pPr marL="3429000" indent="-228600" defTabSz="457200" eaLnBrk="0" fontAlgn="base" hangingPunct="0">
              <a:spcBef>
                <a:spcPct val="20000"/>
              </a:spcBef>
              <a:spcAft>
                <a:spcPct val="0"/>
              </a:spcAft>
              <a:buClr>
                <a:srgbClr val="000000"/>
              </a:buClr>
              <a:buSzPct val="100000"/>
              <a:buFont typeface="Times New Roman" pitchFamily="18" charset="0"/>
              <a:buChar char="»"/>
              <a:defRPr sz="2000">
                <a:solidFill>
                  <a:srgbClr val="000000"/>
                </a:solidFill>
                <a:latin typeface="Times New Roman" pitchFamily="18" charset="0"/>
              </a:defRPr>
            </a:lvl8pPr>
            <a:lvl9pPr marL="3886200" indent="-228600" defTabSz="457200" eaLnBrk="0" fontAlgn="base" hangingPunct="0">
              <a:spcBef>
                <a:spcPct val="20000"/>
              </a:spcBef>
              <a:spcAft>
                <a:spcPct val="0"/>
              </a:spcAft>
              <a:buClr>
                <a:srgbClr val="000000"/>
              </a:buClr>
              <a:buSzPct val="100000"/>
              <a:buFont typeface="Times New Roman" pitchFamily="18" charset="0"/>
              <a:buChar char="»"/>
              <a:defRPr sz="2000">
                <a:solidFill>
                  <a:srgbClr val="000000"/>
                </a:solidFill>
                <a:latin typeface="Times New Roman" pitchFamily="18" charset="0"/>
              </a:defRPr>
            </a:lvl9pPr>
          </a:lstStyle>
          <a:p>
            <a:pPr>
              <a:lnSpc>
                <a:spcPct val="90000"/>
              </a:lnSpc>
              <a:buFont typeface="Times New Roman" pitchFamily="18" charset="0"/>
              <a:buNone/>
            </a:pPr>
            <a:r>
              <a:rPr lang="bg-BG" altLang="bg-BG" sz="2400" b="1">
                <a:solidFill>
                  <a:srgbClr val="FF0000"/>
                </a:solidFill>
              </a:rPr>
              <a:t>4 реални параметъра</a:t>
            </a:r>
            <a:r>
              <a:rPr lang="en-GB" altLang="bg-BG" sz="2400" b="1">
                <a:solidFill>
                  <a:srgbClr val="FF0000"/>
                </a:solidFill>
              </a:rPr>
              <a:t>: </a:t>
            </a:r>
            <a:r>
              <a:rPr lang="en-US" altLang="bg-BG" sz="2400" b="1">
                <a:solidFill>
                  <a:srgbClr val="FF0000"/>
                </a:solidFill>
              </a:rPr>
              <a:t>3 </a:t>
            </a:r>
            <a:r>
              <a:rPr lang="bg-BG" altLang="bg-BG" sz="2400" b="1">
                <a:solidFill>
                  <a:srgbClr val="FF0000"/>
                </a:solidFill>
              </a:rPr>
              <a:t>ъгли на смесване</a:t>
            </a:r>
            <a:r>
              <a:rPr lang="en-US" altLang="bg-BG" sz="2400" b="1">
                <a:solidFill>
                  <a:srgbClr val="FF0000"/>
                </a:solidFill>
              </a:rPr>
              <a:t> </a:t>
            </a:r>
            <a:r>
              <a:rPr lang="bg-BG" altLang="bg-BG" sz="2400" b="1">
                <a:solidFill>
                  <a:srgbClr val="FF0000"/>
                </a:solidFill>
              </a:rPr>
              <a:t>и една фаза</a:t>
            </a:r>
            <a:r>
              <a:rPr lang="en-US" altLang="bg-BG" sz="2400" b="1">
                <a:solidFill>
                  <a:srgbClr val="FF0000"/>
                </a:solidFill>
              </a:rPr>
              <a:t> </a:t>
            </a:r>
            <a:r>
              <a:rPr lang="el-GR" altLang="bg-BG" sz="2400" b="1">
                <a:solidFill>
                  <a:srgbClr val="FF0000"/>
                </a:solidFill>
                <a:cs typeface="Times New Roman" pitchFamily="18" charset="0"/>
              </a:rPr>
              <a:t>δ</a:t>
            </a:r>
            <a:r>
              <a:rPr lang="en-US" altLang="bg-BG" sz="2400" b="1">
                <a:solidFill>
                  <a:srgbClr val="FF0000"/>
                </a:solidFill>
                <a:cs typeface="Times New Roman" pitchFamily="18" charset="0"/>
              </a:rPr>
              <a:t>.</a:t>
            </a:r>
            <a:endParaRPr lang="en-GB" altLang="bg-BG" sz="2400" b="1">
              <a:solidFill>
                <a:srgbClr val="FF0000"/>
              </a:solidFill>
            </a:endParaRPr>
          </a:p>
        </p:txBody>
      </p:sp>
      <p:graphicFrame>
        <p:nvGraphicFramePr>
          <p:cNvPr id="512005" name="Object 5"/>
          <p:cNvGraphicFramePr>
            <a:graphicFrameLocks noChangeAspect="1"/>
          </p:cNvGraphicFramePr>
          <p:nvPr/>
        </p:nvGraphicFramePr>
        <p:xfrm>
          <a:off x="1547813" y="5876925"/>
          <a:ext cx="1724025" cy="560388"/>
        </p:xfrm>
        <a:graphic>
          <a:graphicData uri="http://schemas.openxmlformats.org/presentationml/2006/ole">
            <mc:AlternateContent xmlns:mc="http://schemas.openxmlformats.org/markup-compatibility/2006">
              <mc:Choice xmlns:v="urn:schemas-microsoft-com:vml" Requires="v">
                <p:oleObj spid="_x0000_s512351" name="Equation" r:id="rId3" imgW="1054080" imgH="342720" progId="Equation.3">
                  <p:embed/>
                </p:oleObj>
              </mc:Choice>
              <mc:Fallback>
                <p:oleObj name="Equation" r:id="rId3" imgW="1054080" imgH="342720" progId="Equation.3">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47813" y="5876925"/>
                        <a:ext cx="1724025" cy="5603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12006" name="Object 6"/>
          <p:cNvGraphicFramePr>
            <a:graphicFrameLocks noChangeAspect="1"/>
          </p:cNvGraphicFramePr>
          <p:nvPr/>
        </p:nvGraphicFramePr>
        <p:xfrm>
          <a:off x="2716213" y="1720850"/>
          <a:ext cx="4989512" cy="1335088"/>
        </p:xfrm>
        <a:graphic>
          <a:graphicData uri="http://schemas.openxmlformats.org/presentationml/2006/ole">
            <mc:AlternateContent xmlns:mc="http://schemas.openxmlformats.org/markup-compatibility/2006">
              <mc:Choice xmlns:v="urn:schemas-microsoft-com:vml" Requires="v">
                <p:oleObj spid="_x0000_s512352" name="Equation" r:id="rId5" imgW="3746160" imgH="1002960" progId="Equation.3">
                  <p:embed/>
                </p:oleObj>
              </mc:Choice>
              <mc:Fallback>
                <p:oleObj name="Equation" r:id="rId5" imgW="3746160" imgH="1002960" progId="Equation.3">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16213" y="1720850"/>
                        <a:ext cx="4989512" cy="13350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12007" name="Object 7"/>
          <p:cNvGraphicFramePr>
            <a:graphicFrameLocks noChangeAspect="1"/>
          </p:cNvGraphicFramePr>
          <p:nvPr/>
        </p:nvGraphicFramePr>
        <p:xfrm>
          <a:off x="1331913" y="1773238"/>
          <a:ext cx="1276350" cy="1019175"/>
        </p:xfrm>
        <a:graphic>
          <a:graphicData uri="http://schemas.openxmlformats.org/presentationml/2006/ole">
            <mc:AlternateContent xmlns:mc="http://schemas.openxmlformats.org/markup-compatibility/2006">
              <mc:Choice xmlns:v="urn:schemas-microsoft-com:vml" Requires="v">
                <p:oleObj spid="_x0000_s512353" name="Equation" r:id="rId7" imgW="888840" imgH="711000" progId="Equation.3">
                  <p:embed/>
                </p:oleObj>
              </mc:Choice>
              <mc:Fallback>
                <p:oleObj name="Equation" r:id="rId7" imgW="888840" imgH="711000" progId="Equation.3">
                  <p:embed/>
                  <p:pic>
                    <p:nvPicPr>
                      <p:cNvPr id="0" name="Object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331913" y="1773238"/>
                        <a:ext cx="1276350" cy="1019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12008" name="Rectangle 8"/>
          <p:cNvSpPr>
            <a:spLocks noChangeArrowheads="1"/>
          </p:cNvSpPr>
          <p:nvPr/>
        </p:nvSpPr>
        <p:spPr bwMode="auto">
          <a:xfrm>
            <a:off x="3419475" y="5949950"/>
            <a:ext cx="11557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rgbClr val="000000"/>
                </a:solidFill>
                <a:latin typeface="Times New Roman" pitchFamily="18" charset="0"/>
              </a:defRPr>
            </a:lvl1pPr>
            <a:lvl2pPr marL="742950" indent="-285750">
              <a:spcBef>
                <a:spcPct val="20000"/>
              </a:spcBef>
              <a:buChar char="–"/>
              <a:defRPr sz="2800">
                <a:solidFill>
                  <a:srgbClr val="000000"/>
                </a:solidFill>
                <a:latin typeface="Times New Roman" pitchFamily="18" charset="0"/>
              </a:defRPr>
            </a:lvl2pPr>
            <a:lvl3pPr marL="1143000" indent="-228600">
              <a:spcBef>
                <a:spcPct val="20000"/>
              </a:spcBef>
              <a:buChar char="•"/>
              <a:defRPr sz="2400">
                <a:solidFill>
                  <a:srgbClr val="000000"/>
                </a:solidFill>
                <a:latin typeface="Times New Roman" pitchFamily="18" charset="0"/>
              </a:defRPr>
            </a:lvl3pPr>
            <a:lvl4pPr marL="1600200" indent="-228600">
              <a:spcBef>
                <a:spcPct val="20000"/>
              </a:spcBef>
              <a:buChar char="–"/>
              <a:defRPr sz="2000">
                <a:solidFill>
                  <a:srgbClr val="000000"/>
                </a:solidFill>
                <a:latin typeface="Times New Roman" pitchFamily="18" charset="0"/>
              </a:defRPr>
            </a:lvl4pPr>
            <a:lvl5pPr marL="2057400" indent="-228600">
              <a:spcBef>
                <a:spcPct val="20000"/>
              </a:spcBef>
              <a:buChar char="»"/>
              <a:defRPr sz="2000">
                <a:solidFill>
                  <a:srgbClr val="000000"/>
                </a:solidFill>
                <a:latin typeface="Times New Roman" pitchFamily="18" charset="0"/>
              </a:defRPr>
            </a:lvl5pPr>
            <a:lvl6pPr marL="2514600" indent="-228600" defTabSz="457200" eaLnBrk="0" fontAlgn="base" hangingPunct="0">
              <a:spcBef>
                <a:spcPct val="20000"/>
              </a:spcBef>
              <a:spcAft>
                <a:spcPct val="0"/>
              </a:spcAft>
              <a:buClr>
                <a:srgbClr val="000000"/>
              </a:buClr>
              <a:buSzPct val="100000"/>
              <a:buFont typeface="Times New Roman" pitchFamily="18" charset="0"/>
              <a:buChar char="»"/>
              <a:defRPr sz="2000">
                <a:solidFill>
                  <a:srgbClr val="000000"/>
                </a:solidFill>
                <a:latin typeface="Times New Roman" pitchFamily="18" charset="0"/>
              </a:defRPr>
            </a:lvl6pPr>
            <a:lvl7pPr marL="2971800" indent="-228600" defTabSz="457200" eaLnBrk="0" fontAlgn="base" hangingPunct="0">
              <a:spcBef>
                <a:spcPct val="20000"/>
              </a:spcBef>
              <a:spcAft>
                <a:spcPct val="0"/>
              </a:spcAft>
              <a:buClr>
                <a:srgbClr val="000000"/>
              </a:buClr>
              <a:buSzPct val="100000"/>
              <a:buFont typeface="Times New Roman" pitchFamily="18" charset="0"/>
              <a:buChar char="»"/>
              <a:defRPr sz="2000">
                <a:solidFill>
                  <a:srgbClr val="000000"/>
                </a:solidFill>
                <a:latin typeface="Times New Roman" pitchFamily="18" charset="0"/>
              </a:defRPr>
            </a:lvl7pPr>
            <a:lvl8pPr marL="3429000" indent="-228600" defTabSz="457200" eaLnBrk="0" fontAlgn="base" hangingPunct="0">
              <a:spcBef>
                <a:spcPct val="20000"/>
              </a:spcBef>
              <a:spcAft>
                <a:spcPct val="0"/>
              </a:spcAft>
              <a:buClr>
                <a:srgbClr val="000000"/>
              </a:buClr>
              <a:buSzPct val="100000"/>
              <a:buFont typeface="Times New Roman" pitchFamily="18" charset="0"/>
              <a:buChar char="»"/>
              <a:defRPr sz="2000">
                <a:solidFill>
                  <a:srgbClr val="000000"/>
                </a:solidFill>
                <a:latin typeface="Times New Roman" pitchFamily="18" charset="0"/>
              </a:defRPr>
            </a:lvl8pPr>
            <a:lvl9pPr marL="3886200" indent="-228600" defTabSz="457200" eaLnBrk="0" fontAlgn="base" hangingPunct="0">
              <a:spcBef>
                <a:spcPct val="20000"/>
              </a:spcBef>
              <a:spcAft>
                <a:spcPct val="0"/>
              </a:spcAft>
              <a:buClr>
                <a:srgbClr val="000000"/>
              </a:buClr>
              <a:buSzPct val="100000"/>
              <a:buFont typeface="Times New Roman" pitchFamily="18" charset="0"/>
              <a:buChar char="»"/>
              <a:defRPr sz="2000">
                <a:solidFill>
                  <a:srgbClr val="000000"/>
                </a:solidFill>
                <a:latin typeface="Times New Roman" pitchFamily="18" charset="0"/>
              </a:defRPr>
            </a:lvl9pPr>
          </a:lstStyle>
          <a:p>
            <a:pPr>
              <a:lnSpc>
                <a:spcPct val="90000"/>
              </a:lnSpc>
              <a:buFont typeface="Times New Roman" pitchFamily="18" charset="0"/>
              <a:buNone/>
            </a:pPr>
            <a:r>
              <a:rPr lang="bg-BG" altLang="bg-BG" sz="1800">
                <a:solidFill>
                  <a:schemeClr val="accent2"/>
                </a:solidFill>
              </a:rPr>
              <a:t>където</a:t>
            </a:r>
            <a:endParaRPr lang="en-GB" altLang="bg-BG" sz="1800">
              <a:solidFill>
                <a:schemeClr val="accent2"/>
              </a:solidFill>
            </a:endParaRPr>
          </a:p>
          <a:p>
            <a:pPr>
              <a:lnSpc>
                <a:spcPct val="90000"/>
              </a:lnSpc>
            </a:pPr>
            <a:endParaRPr lang="en-GB" altLang="bg-BG" sz="1800">
              <a:solidFill>
                <a:schemeClr val="accent2"/>
              </a:solidFill>
            </a:endParaRPr>
          </a:p>
        </p:txBody>
      </p:sp>
      <p:graphicFrame>
        <p:nvGraphicFramePr>
          <p:cNvPr id="512009" name="Object 9"/>
          <p:cNvGraphicFramePr>
            <a:graphicFrameLocks noChangeAspect="1"/>
          </p:cNvGraphicFramePr>
          <p:nvPr/>
        </p:nvGraphicFramePr>
        <p:xfrm>
          <a:off x="4427538" y="6021388"/>
          <a:ext cx="1079500" cy="269875"/>
        </p:xfrm>
        <a:graphic>
          <a:graphicData uri="http://schemas.openxmlformats.org/presentationml/2006/ole">
            <mc:AlternateContent xmlns:mc="http://schemas.openxmlformats.org/markup-compatibility/2006">
              <mc:Choice xmlns:v="urn:schemas-microsoft-com:vml" Requires="v">
                <p:oleObj spid="_x0000_s512354" name="Equation" r:id="rId9" imgW="660240" imgH="164880" progId="Equation.3">
                  <p:embed/>
                </p:oleObj>
              </mc:Choice>
              <mc:Fallback>
                <p:oleObj name="Equation" r:id="rId9" imgW="660240" imgH="164880" progId="Equation.3">
                  <p:embed/>
                  <p:pic>
                    <p:nvPicPr>
                      <p:cNvPr id="0" name="Object 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427538" y="6021388"/>
                        <a:ext cx="1079500" cy="269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12010" name="Rectangle 10"/>
          <p:cNvSpPr>
            <a:spLocks noChangeArrowheads="1"/>
          </p:cNvSpPr>
          <p:nvPr/>
        </p:nvSpPr>
        <p:spPr bwMode="auto">
          <a:xfrm>
            <a:off x="5795963" y="5949950"/>
            <a:ext cx="4318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rgbClr val="000000"/>
                </a:solidFill>
                <a:latin typeface="Times New Roman" pitchFamily="18" charset="0"/>
              </a:defRPr>
            </a:lvl1pPr>
            <a:lvl2pPr marL="742950" indent="-285750">
              <a:spcBef>
                <a:spcPct val="20000"/>
              </a:spcBef>
              <a:buChar char="–"/>
              <a:defRPr sz="2800">
                <a:solidFill>
                  <a:srgbClr val="000000"/>
                </a:solidFill>
                <a:latin typeface="Times New Roman" pitchFamily="18" charset="0"/>
              </a:defRPr>
            </a:lvl2pPr>
            <a:lvl3pPr marL="1143000" indent="-228600">
              <a:spcBef>
                <a:spcPct val="20000"/>
              </a:spcBef>
              <a:buChar char="•"/>
              <a:defRPr sz="2400">
                <a:solidFill>
                  <a:srgbClr val="000000"/>
                </a:solidFill>
                <a:latin typeface="Times New Roman" pitchFamily="18" charset="0"/>
              </a:defRPr>
            </a:lvl3pPr>
            <a:lvl4pPr marL="1600200" indent="-228600">
              <a:spcBef>
                <a:spcPct val="20000"/>
              </a:spcBef>
              <a:buChar char="–"/>
              <a:defRPr sz="2000">
                <a:solidFill>
                  <a:srgbClr val="000000"/>
                </a:solidFill>
                <a:latin typeface="Times New Roman" pitchFamily="18" charset="0"/>
              </a:defRPr>
            </a:lvl4pPr>
            <a:lvl5pPr marL="2057400" indent="-228600">
              <a:spcBef>
                <a:spcPct val="20000"/>
              </a:spcBef>
              <a:buChar char="»"/>
              <a:defRPr sz="2000">
                <a:solidFill>
                  <a:srgbClr val="000000"/>
                </a:solidFill>
                <a:latin typeface="Times New Roman" pitchFamily="18" charset="0"/>
              </a:defRPr>
            </a:lvl5pPr>
            <a:lvl6pPr marL="2514600" indent="-228600" defTabSz="457200" eaLnBrk="0" fontAlgn="base" hangingPunct="0">
              <a:spcBef>
                <a:spcPct val="20000"/>
              </a:spcBef>
              <a:spcAft>
                <a:spcPct val="0"/>
              </a:spcAft>
              <a:buClr>
                <a:srgbClr val="000000"/>
              </a:buClr>
              <a:buSzPct val="100000"/>
              <a:buFont typeface="Times New Roman" pitchFamily="18" charset="0"/>
              <a:buChar char="»"/>
              <a:defRPr sz="2000">
                <a:solidFill>
                  <a:srgbClr val="000000"/>
                </a:solidFill>
                <a:latin typeface="Times New Roman" pitchFamily="18" charset="0"/>
              </a:defRPr>
            </a:lvl6pPr>
            <a:lvl7pPr marL="2971800" indent="-228600" defTabSz="457200" eaLnBrk="0" fontAlgn="base" hangingPunct="0">
              <a:spcBef>
                <a:spcPct val="20000"/>
              </a:spcBef>
              <a:spcAft>
                <a:spcPct val="0"/>
              </a:spcAft>
              <a:buClr>
                <a:srgbClr val="000000"/>
              </a:buClr>
              <a:buSzPct val="100000"/>
              <a:buFont typeface="Times New Roman" pitchFamily="18" charset="0"/>
              <a:buChar char="»"/>
              <a:defRPr sz="2000">
                <a:solidFill>
                  <a:srgbClr val="000000"/>
                </a:solidFill>
                <a:latin typeface="Times New Roman" pitchFamily="18" charset="0"/>
              </a:defRPr>
            </a:lvl7pPr>
            <a:lvl8pPr marL="3429000" indent="-228600" defTabSz="457200" eaLnBrk="0" fontAlgn="base" hangingPunct="0">
              <a:spcBef>
                <a:spcPct val="20000"/>
              </a:spcBef>
              <a:spcAft>
                <a:spcPct val="0"/>
              </a:spcAft>
              <a:buClr>
                <a:srgbClr val="000000"/>
              </a:buClr>
              <a:buSzPct val="100000"/>
              <a:buFont typeface="Times New Roman" pitchFamily="18" charset="0"/>
              <a:buChar char="»"/>
              <a:defRPr sz="2000">
                <a:solidFill>
                  <a:srgbClr val="000000"/>
                </a:solidFill>
                <a:latin typeface="Times New Roman" pitchFamily="18" charset="0"/>
              </a:defRPr>
            </a:lvl8pPr>
            <a:lvl9pPr marL="3886200" indent="-228600" defTabSz="457200" eaLnBrk="0" fontAlgn="base" hangingPunct="0">
              <a:spcBef>
                <a:spcPct val="20000"/>
              </a:spcBef>
              <a:spcAft>
                <a:spcPct val="0"/>
              </a:spcAft>
              <a:buClr>
                <a:srgbClr val="000000"/>
              </a:buClr>
              <a:buSzPct val="100000"/>
              <a:buFont typeface="Times New Roman" pitchFamily="18" charset="0"/>
              <a:buChar char="»"/>
              <a:defRPr sz="2000">
                <a:solidFill>
                  <a:srgbClr val="000000"/>
                </a:solidFill>
                <a:latin typeface="Times New Roman" pitchFamily="18" charset="0"/>
              </a:defRPr>
            </a:lvl9pPr>
          </a:lstStyle>
          <a:p>
            <a:pPr>
              <a:lnSpc>
                <a:spcPct val="90000"/>
              </a:lnSpc>
              <a:buFont typeface="Times New Roman" pitchFamily="18" charset="0"/>
              <a:buNone/>
            </a:pPr>
            <a:r>
              <a:rPr lang="bg-BG" altLang="bg-BG" sz="1800">
                <a:solidFill>
                  <a:schemeClr val="accent2"/>
                </a:solidFill>
              </a:rPr>
              <a:t>и</a:t>
            </a:r>
            <a:endParaRPr lang="en-GB" altLang="bg-BG" sz="1800">
              <a:solidFill>
                <a:schemeClr val="accent2"/>
              </a:solidFill>
            </a:endParaRPr>
          </a:p>
          <a:p>
            <a:pPr>
              <a:lnSpc>
                <a:spcPct val="90000"/>
              </a:lnSpc>
            </a:pPr>
            <a:endParaRPr lang="en-GB" altLang="bg-BG" sz="1800">
              <a:solidFill>
                <a:schemeClr val="accent2"/>
              </a:solidFill>
            </a:endParaRPr>
          </a:p>
        </p:txBody>
      </p:sp>
      <p:graphicFrame>
        <p:nvGraphicFramePr>
          <p:cNvPr id="512011" name="Object 11"/>
          <p:cNvGraphicFramePr>
            <a:graphicFrameLocks noChangeAspect="1"/>
          </p:cNvGraphicFramePr>
          <p:nvPr/>
        </p:nvGraphicFramePr>
        <p:xfrm>
          <a:off x="6300788" y="5949950"/>
          <a:ext cx="830262" cy="333375"/>
        </p:xfrm>
        <a:graphic>
          <a:graphicData uri="http://schemas.openxmlformats.org/presentationml/2006/ole">
            <mc:AlternateContent xmlns:mc="http://schemas.openxmlformats.org/markup-compatibility/2006">
              <mc:Choice xmlns:v="urn:schemas-microsoft-com:vml" Requires="v">
                <p:oleObj spid="_x0000_s512355" name="Equation" r:id="rId11" imgW="507960" imgH="203040" progId="Equation.3">
                  <p:embed/>
                </p:oleObj>
              </mc:Choice>
              <mc:Fallback>
                <p:oleObj name="Equation" r:id="rId11" imgW="507960" imgH="203040" progId="Equation.3">
                  <p:embed/>
                  <p:pic>
                    <p:nvPicPr>
                      <p:cNvPr id="0" name="Object 11"/>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300788" y="5949950"/>
                        <a:ext cx="830262" cy="333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12012" name="Object 12"/>
          <p:cNvGraphicFramePr>
            <a:graphicFrameLocks noChangeAspect="1"/>
          </p:cNvGraphicFramePr>
          <p:nvPr/>
        </p:nvGraphicFramePr>
        <p:xfrm>
          <a:off x="985838" y="4437063"/>
          <a:ext cx="6738937" cy="1319212"/>
        </p:xfrm>
        <a:graphic>
          <a:graphicData uri="http://schemas.openxmlformats.org/presentationml/2006/ole">
            <mc:AlternateContent xmlns:mc="http://schemas.openxmlformats.org/markup-compatibility/2006">
              <mc:Choice xmlns:v="urn:schemas-microsoft-com:vml" Requires="v">
                <p:oleObj spid="_x0000_s512356" name="Equation" r:id="rId13" imgW="3759120" imgH="736560" progId="Equation.3">
                  <p:embed/>
                </p:oleObj>
              </mc:Choice>
              <mc:Fallback>
                <p:oleObj name="Equation" r:id="rId13" imgW="3759120" imgH="736560" progId="Equation.3">
                  <p:embed/>
                  <p:pic>
                    <p:nvPicPr>
                      <p:cNvPr id="0" name="Object 1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85838" y="4437063"/>
                        <a:ext cx="6738937" cy="13192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12013" name="Rectangle 13"/>
          <p:cNvSpPr>
            <a:spLocks noChangeArrowheads="1"/>
          </p:cNvSpPr>
          <p:nvPr/>
        </p:nvSpPr>
        <p:spPr bwMode="auto">
          <a:xfrm>
            <a:off x="179388" y="5876925"/>
            <a:ext cx="1296987" cy="339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spcBef>
                <a:spcPct val="20000"/>
              </a:spcBef>
              <a:buChar char="•"/>
              <a:defRPr sz="3200">
                <a:solidFill>
                  <a:srgbClr val="000000"/>
                </a:solidFill>
                <a:latin typeface="Times New Roman" pitchFamily="18" charset="0"/>
              </a:defRPr>
            </a:lvl1pPr>
            <a:lvl2pPr marL="742950" indent="-285750">
              <a:spcBef>
                <a:spcPct val="20000"/>
              </a:spcBef>
              <a:buChar char="–"/>
              <a:defRPr sz="2800">
                <a:solidFill>
                  <a:srgbClr val="000000"/>
                </a:solidFill>
                <a:latin typeface="Times New Roman" pitchFamily="18" charset="0"/>
              </a:defRPr>
            </a:lvl2pPr>
            <a:lvl3pPr marL="1143000" indent="-228600">
              <a:spcBef>
                <a:spcPct val="20000"/>
              </a:spcBef>
              <a:buChar char="•"/>
              <a:defRPr sz="2400">
                <a:solidFill>
                  <a:srgbClr val="000000"/>
                </a:solidFill>
                <a:latin typeface="Times New Roman" pitchFamily="18" charset="0"/>
              </a:defRPr>
            </a:lvl3pPr>
            <a:lvl4pPr marL="1600200" indent="-228600">
              <a:spcBef>
                <a:spcPct val="20000"/>
              </a:spcBef>
              <a:buChar char="–"/>
              <a:defRPr sz="2000">
                <a:solidFill>
                  <a:srgbClr val="000000"/>
                </a:solidFill>
                <a:latin typeface="Times New Roman" pitchFamily="18" charset="0"/>
              </a:defRPr>
            </a:lvl4pPr>
            <a:lvl5pPr marL="2057400" indent="-228600">
              <a:spcBef>
                <a:spcPct val="20000"/>
              </a:spcBef>
              <a:buChar char="»"/>
              <a:defRPr sz="2000">
                <a:solidFill>
                  <a:srgbClr val="000000"/>
                </a:solidFill>
                <a:latin typeface="Times New Roman" pitchFamily="18" charset="0"/>
              </a:defRPr>
            </a:lvl5pPr>
            <a:lvl6pPr marL="2514600" indent="-228600" defTabSz="457200" eaLnBrk="0" fontAlgn="base" hangingPunct="0">
              <a:spcBef>
                <a:spcPct val="20000"/>
              </a:spcBef>
              <a:spcAft>
                <a:spcPct val="0"/>
              </a:spcAft>
              <a:buClr>
                <a:srgbClr val="000000"/>
              </a:buClr>
              <a:buSzPct val="100000"/>
              <a:buFont typeface="Times New Roman" pitchFamily="18" charset="0"/>
              <a:buChar char="»"/>
              <a:defRPr sz="2000">
                <a:solidFill>
                  <a:srgbClr val="000000"/>
                </a:solidFill>
                <a:latin typeface="Times New Roman" pitchFamily="18" charset="0"/>
              </a:defRPr>
            </a:lvl6pPr>
            <a:lvl7pPr marL="2971800" indent="-228600" defTabSz="457200" eaLnBrk="0" fontAlgn="base" hangingPunct="0">
              <a:spcBef>
                <a:spcPct val="20000"/>
              </a:spcBef>
              <a:spcAft>
                <a:spcPct val="0"/>
              </a:spcAft>
              <a:buClr>
                <a:srgbClr val="000000"/>
              </a:buClr>
              <a:buSzPct val="100000"/>
              <a:buFont typeface="Times New Roman" pitchFamily="18" charset="0"/>
              <a:buChar char="»"/>
              <a:defRPr sz="2000">
                <a:solidFill>
                  <a:srgbClr val="000000"/>
                </a:solidFill>
                <a:latin typeface="Times New Roman" pitchFamily="18" charset="0"/>
              </a:defRPr>
            </a:lvl7pPr>
            <a:lvl8pPr marL="3429000" indent="-228600" defTabSz="457200" eaLnBrk="0" fontAlgn="base" hangingPunct="0">
              <a:spcBef>
                <a:spcPct val="20000"/>
              </a:spcBef>
              <a:spcAft>
                <a:spcPct val="0"/>
              </a:spcAft>
              <a:buClr>
                <a:srgbClr val="000000"/>
              </a:buClr>
              <a:buSzPct val="100000"/>
              <a:buFont typeface="Times New Roman" pitchFamily="18" charset="0"/>
              <a:buChar char="»"/>
              <a:defRPr sz="2000">
                <a:solidFill>
                  <a:srgbClr val="000000"/>
                </a:solidFill>
                <a:latin typeface="Times New Roman" pitchFamily="18" charset="0"/>
              </a:defRPr>
            </a:lvl8pPr>
            <a:lvl9pPr marL="3886200" indent="-228600" defTabSz="457200" eaLnBrk="0" fontAlgn="base" hangingPunct="0">
              <a:spcBef>
                <a:spcPct val="20000"/>
              </a:spcBef>
              <a:spcAft>
                <a:spcPct val="0"/>
              </a:spcAft>
              <a:buClr>
                <a:srgbClr val="000000"/>
              </a:buClr>
              <a:buSzPct val="100000"/>
              <a:buFont typeface="Times New Roman" pitchFamily="18" charset="0"/>
              <a:buChar char="»"/>
              <a:defRPr sz="2000">
                <a:solidFill>
                  <a:srgbClr val="000000"/>
                </a:solidFill>
                <a:latin typeface="Times New Roman" pitchFamily="18" charset="0"/>
              </a:defRPr>
            </a:lvl9pPr>
          </a:lstStyle>
          <a:p>
            <a:pPr>
              <a:lnSpc>
                <a:spcPct val="90000"/>
              </a:lnSpc>
              <a:buFont typeface="Times New Roman" pitchFamily="18" charset="0"/>
              <a:buNone/>
            </a:pPr>
            <a:r>
              <a:rPr lang="bg-BG" altLang="bg-BG" sz="1800">
                <a:solidFill>
                  <a:schemeClr val="accent2"/>
                </a:solidFill>
              </a:rPr>
              <a:t>състояния</a:t>
            </a:r>
            <a:r>
              <a:rPr lang="en-GB" altLang="bg-BG" sz="1800">
                <a:solidFill>
                  <a:schemeClr val="accent2"/>
                </a:solidFill>
              </a:rPr>
              <a:t>:</a:t>
            </a:r>
          </a:p>
        </p:txBody>
      </p:sp>
      <p:pic>
        <p:nvPicPr>
          <p:cNvPr id="512014" name="Picture 14"/>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268538" y="981075"/>
            <a:ext cx="4794250" cy="3044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aphicFrame>
        <p:nvGraphicFramePr>
          <p:cNvPr id="2" name="Object 1"/>
          <p:cNvGraphicFramePr>
            <a:graphicFrameLocks noChangeAspect="1"/>
          </p:cNvGraphicFramePr>
          <p:nvPr>
            <p:extLst>
              <p:ext uri="{D42A27DB-BD31-4B8C-83A1-F6EECF244321}">
                <p14:modId xmlns:p14="http://schemas.microsoft.com/office/powerpoint/2010/main" val="3750911936"/>
              </p:ext>
            </p:extLst>
          </p:nvPr>
        </p:nvGraphicFramePr>
        <p:xfrm>
          <a:off x="323528" y="981075"/>
          <a:ext cx="8618601" cy="3373438"/>
        </p:xfrm>
        <a:graphic>
          <a:graphicData uri="http://schemas.openxmlformats.org/presentationml/2006/ole">
            <mc:AlternateContent xmlns:mc="http://schemas.openxmlformats.org/markup-compatibility/2006">
              <mc:Choice xmlns:v="urn:schemas-microsoft-com:vml" Requires="v">
                <p:oleObj spid="_x0000_s512357" name="Bitmap Image" r:id="rId16" imgW="10802858" imgH="4229690" progId="PBrush">
                  <p:embed/>
                </p:oleObj>
              </mc:Choice>
              <mc:Fallback>
                <p:oleObj name="Bitmap Image" r:id="rId16" imgW="10802858" imgH="4229690" progId="PBrush">
                  <p:embed/>
                  <p:pic>
                    <p:nvPicPr>
                      <p:cNvPr id="0" name="Object 4"/>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323528" y="981075"/>
                        <a:ext cx="8618601" cy="3373438"/>
                      </a:xfrm>
                      <a:prstGeom prst="rect">
                        <a:avLst/>
                      </a:prstGeom>
                      <a:noFill/>
                      <a:ln>
                        <a:noFill/>
                      </a:ln>
                      <a:effec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nodeType="clickEffect">
                                  <p:stCondLst>
                                    <p:cond delay="0"/>
                                  </p:stCondLst>
                                  <p:childTnLst>
                                    <p:set>
                                      <p:cBhvr>
                                        <p:cTn id="6" dur="1" fill="hold">
                                          <p:stCondLst>
                                            <p:cond delay="0"/>
                                          </p:stCondLst>
                                        </p:cTn>
                                        <p:tgtEl>
                                          <p:spTgt spid="512014"/>
                                        </p:tgtEl>
                                        <p:attrNameLst>
                                          <p:attrName>style.visibility</p:attrName>
                                        </p:attrNameLst>
                                      </p:cBhvr>
                                      <p:to>
                                        <p:strVal val="visible"/>
                                      </p:to>
                                    </p:set>
                                    <p:anim calcmode="lin" valueType="num">
                                      <p:cBhvr additive="base">
                                        <p:cTn id="7" dur="500" fill="hold"/>
                                        <p:tgtEl>
                                          <p:spTgt spid="512014"/>
                                        </p:tgtEl>
                                        <p:attrNameLst>
                                          <p:attrName>ppt_x</p:attrName>
                                        </p:attrNameLst>
                                      </p:cBhvr>
                                      <p:tavLst>
                                        <p:tav tm="0">
                                          <p:val>
                                            <p:strVal val="1+#ppt_w/2"/>
                                          </p:val>
                                        </p:tav>
                                        <p:tav tm="100000">
                                          <p:val>
                                            <p:strVal val="#ppt_x"/>
                                          </p:val>
                                        </p:tav>
                                      </p:tavLst>
                                    </p:anim>
                                    <p:anim calcmode="lin" valueType="num">
                                      <p:cBhvr additive="base">
                                        <p:cTn id="8" dur="500" fill="hold"/>
                                        <p:tgtEl>
                                          <p:spTgt spid="512014"/>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xit" presetSubtype="4" fill="hold" nodeType="clickEffect">
                                  <p:stCondLst>
                                    <p:cond delay="0"/>
                                  </p:stCondLst>
                                  <p:childTnLst>
                                    <p:anim calcmode="lin" valueType="num">
                                      <p:cBhvr additive="base">
                                        <p:cTn id="12" dur="500"/>
                                        <p:tgtEl>
                                          <p:spTgt spid="512014"/>
                                        </p:tgtEl>
                                        <p:attrNameLst>
                                          <p:attrName>ppt_x</p:attrName>
                                        </p:attrNameLst>
                                      </p:cBhvr>
                                      <p:tavLst>
                                        <p:tav tm="0">
                                          <p:val>
                                            <p:strVal val="ppt_x"/>
                                          </p:val>
                                        </p:tav>
                                        <p:tav tm="100000">
                                          <p:val>
                                            <p:strVal val="ppt_x"/>
                                          </p:val>
                                        </p:tav>
                                      </p:tavLst>
                                    </p:anim>
                                    <p:anim calcmode="lin" valueType="num">
                                      <p:cBhvr additive="base">
                                        <p:cTn id="13" dur="500"/>
                                        <p:tgtEl>
                                          <p:spTgt spid="512014"/>
                                        </p:tgtEl>
                                        <p:attrNameLst>
                                          <p:attrName>ppt_y</p:attrName>
                                        </p:attrNameLst>
                                      </p:cBhvr>
                                      <p:tavLst>
                                        <p:tav tm="0">
                                          <p:val>
                                            <p:strVal val="ppt_y"/>
                                          </p:val>
                                        </p:tav>
                                        <p:tav tm="100000">
                                          <p:val>
                                            <p:strVal val="1+ppt_h/2"/>
                                          </p:val>
                                        </p:tav>
                                      </p:tavLst>
                                    </p:anim>
                                    <p:set>
                                      <p:cBhvr>
                                        <p:cTn id="14" dur="1" fill="hold">
                                          <p:stCondLst>
                                            <p:cond delay="499"/>
                                          </p:stCondLst>
                                        </p:cTn>
                                        <p:tgtEl>
                                          <p:spTgt spid="512014"/>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anim calcmode="lin" valueType="num">
                                      <p:cBhvr>
                                        <p:cTn id="20" dur="500" fill="hold"/>
                                        <p:tgtEl>
                                          <p:spTgt spid="2"/>
                                        </p:tgtEl>
                                        <p:attrNameLst>
                                          <p:attrName>ppt_x</p:attrName>
                                        </p:attrNameLst>
                                      </p:cBhvr>
                                      <p:tavLst>
                                        <p:tav tm="0">
                                          <p:val>
                                            <p:strVal val="#ppt_x"/>
                                          </p:val>
                                        </p:tav>
                                        <p:tav tm="100000">
                                          <p:val>
                                            <p:strVal val="#ppt_x"/>
                                          </p:val>
                                        </p:tav>
                                      </p:tavLst>
                                    </p:anim>
                                    <p:anim calcmode="lin" valueType="num">
                                      <p:cBhvr>
                                        <p:cTn id="21" dur="5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xit" presetSubtype="4" fill="hold" nodeType="clickEffect">
                                  <p:stCondLst>
                                    <p:cond delay="0"/>
                                  </p:stCondLst>
                                  <p:childTnLst>
                                    <p:anim calcmode="lin" valueType="num">
                                      <p:cBhvr additive="base">
                                        <p:cTn id="25" dur="500"/>
                                        <p:tgtEl>
                                          <p:spTgt spid="2"/>
                                        </p:tgtEl>
                                        <p:attrNameLst>
                                          <p:attrName>ppt_x</p:attrName>
                                        </p:attrNameLst>
                                      </p:cBhvr>
                                      <p:tavLst>
                                        <p:tav tm="0">
                                          <p:val>
                                            <p:strVal val="ppt_x"/>
                                          </p:val>
                                        </p:tav>
                                        <p:tav tm="100000">
                                          <p:val>
                                            <p:strVal val="ppt_x"/>
                                          </p:val>
                                        </p:tav>
                                      </p:tavLst>
                                    </p:anim>
                                    <p:anim calcmode="lin" valueType="num">
                                      <p:cBhvr additive="base">
                                        <p:cTn id="26" dur="500"/>
                                        <p:tgtEl>
                                          <p:spTgt spid="2"/>
                                        </p:tgtEl>
                                        <p:attrNameLst>
                                          <p:attrName>ppt_y</p:attrName>
                                        </p:attrNameLst>
                                      </p:cBhvr>
                                      <p:tavLst>
                                        <p:tav tm="0">
                                          <p:val>
                                            <p:strVal val="ppt_y"/>
                                          </p:val>
                                        </p:tav>
                                        <p:tav tm="100000">
                                          <p:val>
                                            <p:strVal val="1+ppt_h/2"/>
                                          </p:val>
                                        </p:tav>
                                      </p:tavLst>
                                    </p:anim>
                                    <p:set>
                                      <p:cBhvr>
                                        <p:cTn id="27" dur="1" fill="hold">
                                          <p:stCondLst>
                                            <p:cond delay="4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8146" name="Picture 2"/>
          <p:cNvPicPr>
            <a:picLocks noChangeAspect="1" noChangeArrowheads="1"/>
          </p:cNvPicPr>
          <p:nvPr/>
        </p:nvPicPr>
        <p:blipFill>
          <a:blip r:embed="rId3">
            <a:extLst>
              <a:ext uri="{28A0092B-C50C-407E-A947-70E740481C1C}">
                <a14:useLocalDpi xmlns:a14="http://schemas.microsoft.com/office/drawing/2010/main" val="0"/>
              </a:ext>
            </a:extLst>
          </a:blip>
          <a:srcRect r="4271"/>
          <a:stretch>
            <a:fillRect/>
          </a:stretch>
        </p:blipFill>
        <p:spPr bwMode="auto">
          <a:xfrm>
            <a:off x="2916238" y="0"/>
            <a:ext cx="6227762" cy="5227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18147" name="Text Box 3"/>
          <p:cNvSpPr txBox="1">
            <a:spLocks noChangeArrowheads="1"/>
          </p:cNvSpPr>
          <p:nvPr/>
        </p:nvSpPr>
        <p:spPr bwMode="auto">
          <a:xfrm>
            <a:off x="4284663" y="5589588"/>
            <a:ext cx="4738687" cy="990600"/>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bg-BG">
                <a:solidFill>
                  <a:srgbClr val="FF0000"/>
                </a:solidFill>
              </a:rPr>
              <a:t>Electron anti-neutrino disappearance,</a:t>
            </a:r>
          </a:p>
          <a:p>
            <a:pPr algn="ctr"/>
            <a:r>
              <a:rPr lang="en-US" altLang="bg-BG">
                <a:solidFill>
                  <a:srgbClr val="FF0000"/>
                </a:solidFill>
              </a:rPr>
              <a:t>E-distortion</a:t>
            </a:r>
          </a:p>
        </p:txBody>
      </p:sp>
      <p:pic>
        <p:nvPicPr>
          <p:cNvPr id="51814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3644900"/>
            <a:ext cx="3635375" cy="2970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412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8149" name="Picture 5"/>
          <p:cNvPicPr>
            <a:picLocks noChangeAspect="1" noChangeArrowheads="1"/>
          </p:cNvPicPr>
          <p:nvPr/>
        </p:nvPicPr>
        <p:blipFill>
          <a:blip r:embed="rId5">
            <a:extLst>
              <a:ext uri="{28A0092B-C50C-407E-A947-70E740481C1C}">
                <a14:useLocalDpi xmlns:a14="http://schemas.microsoft.com/office/drawing/2010/main" val="0"/>
              </a:ext>
            </a:extLst>
          </a:blip>
          <a:srcRect l="73740" t="40358"/>
          <a:stretch>
            <a:fillRect/>
          </a:stretch>
        </p:blipFill>
        <p:spPr bwMode="auto">
          <a:xfrm>
            <a:off x="0" y="0"/>
            <a:ext cx="2592388" cy="4025900"/>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518150" name="Object 6"/>
          <p:cNvGraphicFramePr>
            <a:graphicFrameLocks noChangeAspect="1"/>
          </p:cNvGraphicFramePr>
          <p:nvPr/>
        </p:nvGraphicFramePr>
        <p:xfrm>
          <a:off x="3635375" y="5157788"/>
          <a:ext cx="2290763" cy="539750"/>
        </p:xfrm>
        <a:graphic>
          <a:graphicData uri="http://schemas.openxmlformats.org/presentationml/2006/ole">
            <mc:AlternateContent xmlns:mc="http://schemas.openxmlformats.org/markup-compatibility/2006">
              <mc:Choice xmlns:v="urn:schemas-microsoft-com:vml" Requires="v">
                <p:oleObj spid="_x0000_s518198" name="Equation" r:id="rId6" imgW="1079280" imgH="253800" progId="Equation.3">
                  <p:embed/>
                </p:oleObj>
              </mc:Choice>
              <mc:Fallback>
                <p:oleObj name="Equation" r:id="rId6" imgW="1079280" imgH="253800" progId="Equation.3">
                  <p:embed/>
                  <p:pic>
                    <p:nvPicPr>
                      <p:cNvPr id="0" name="Object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635375" y="5157788"/>
                        <a:ext cx="2290763" cy="539750"/>
                      </a:xfrm>
                      <a:prstGeom prst="rect">
                        <a:avLst/>
                      </a:prstGeom>
                      <a:solidFill>
                        <a:srgbClr val="FFFF00"/>
                      </a:solidFill>
                      <a:ln w="57150" cmpd="thinThick">
                        <a:solidFill>
                          <a:schemeClr val="accent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9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6013" y="549275"/>
            <a:ext cx="6507162" cy="5335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6450" name="Text Box 2"/>
          <p:cNvSpPr txBox="1">
            <a:spLocks noChangeArrowheads="1"/>
          </p:cNvSpPr>
          <p:nvPr/>
        </p:nvSpPr>
        <p:spPr bwMode="auto">
          <a:xfrm>
            <a:off x="899592" y="640155"/>
            <a:ext cx="7129462" cy="907878"/>
          </a:xfrm>
          <a:prstGeom prst="rect">
            <a:avLst/>
          </a:prstGeom>
          <a:solidFill>
            <a:srgbClr val="FF9900"/>
          </a:solidFill>
          <a:ln>
            <a:noFill/>
          </a:ln>
          <a:effectLst/>
          <a:extLst>
            <a:ext uri="{91240B29-F687-4F45-9708-019B960494DF}">
              <a14:hiddenLine xmlns:a14="http://schemas.microsoft.com/office/drawing/2010/main" w="44450" algn="ctr">
                <a:solidFill>
                  <a:schemeClr val="tx1"/>
                </a:solidFill>
                <a:miter lim="800000"/>
                <a:headEnd/>
                <a:tailEnd type="none" w="med"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ctr" eaLnBrk="1" hangingPunct="1">
              <a:lnSpc>
                <a:spcPts val="7000"/>
              </a:lnSpc>
              <a:spcBef>
                <a:spcPct val="50000"/>
              </a:spcBef>
              <a:buClrTx/>
              <a:buSzTx/>
              <a:buFontTx/>
              <a:buNone/>
            </a:pPr>
            <a:r>
              <a:rPr lang="bg-BG" altLang="bg-BG" sz="4400" b="1" dirty="0">
                <a:solidFill>
                  <a:srgbClr val="6600CC"/>
                </a:solidFill>
                <a:effectLst>
                  <a:outerShdw blurRad="38100" dist="38100" dir="2700000" algn="tl">
                    <a:srgbClr val="000000"/>
                  </a:outerShdw>
                </a:effectLst>
                <a:latin typeface="Comic Sans MS" pitchFamily="66" charset="0"/>
              </a:rPr>
              <a:t>Какво са неутрината?</a:t>
            </a:r>
            <a:endParaRPr lang="en-US" altLang="bg-BG" sz="4400" b="1" dirty="0">
              <a:solidFill>
                <a:srgbClr val="6600CC"/>
              </a:solidFill>
              <a:effectLst>
                <a:outerShdw blurRad="38100" dist="38100" dir="2700000" algn="tl">
                  <a:srgbClr val="000000"/>
                </a:outerShdw>
              </a:effectLst>
              <a:latin typeface="Comic Sans MS" pitchFamily="66" charset="0"/>
            </a:endParaRPr>
          </a:p>
        </p:txBody>
      </p:sp>
      <p:pic>
        <p:nvPicPr>
          <p:cNvPr id="61440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51657" y="1772816"/>
            <a:ext cx="6706655" cy="47400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14402"/>
                                        </p:tgtEl>
                                        <p:attrNameLst>
                                          <p:attrName>style.visibility</p:attrName>
                                        </p:attrNameLst>
                                      </p:cBhvr>
                                      <p:to>
                                        <p:strVal val="visible"/>
                                      </p:to>
                                    </p:set>
                                    <p:anim calcmode="lin" valueType="num">
                                      <p:cBhvr additive="base">
                                        <p:cTn id="7" dur="500" fill="hold"/>
                                        <p:tgtEl>
                                          <p:spTgt spid="614402"/>
                                        </p:tgtEl>
                                        <p:attrNameLst>
                                          <p:attrName>ppt_x</p:attrName>
                                        </p:attrNameLst>
                                      </p:cBhvr>
                                      <p:tavLst>
                                        <p:tav tm="0">
                                          <p:val>
                                            <p:strVal val="#ppt_x"/>
                                          </p:val>
                                        </p:tav>
                                        <p:tav tm="100000">
                                          <p:val>
                                            <p:strVal val="#ppt_x"/>
                                          </p:val>
                                        </p:tav>
                                      </p:tavLst>
                                    </p:anim>
                                    <p:anim calcmode="lin" valueType="num">
                                      <p:cBhvr additive="base">
                                        <p:cTn id="8" dur="500" fill="hold"/>
                                        <p:tgtEl>
                                          <p:spTgt spid="61440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0194" name="Picture 2"/>
          <p:cNvPicPr>
            <a:picLocks noChangeAspect="1" noChangeArrowheads="1"/>
          </p:cNvPicPr>
          <p:nvPr/>
        </p:nvPicPr>
        <p:blipFill>
          <a:blip r:embed="rId2">
            <a:lum bright="-20000" contrast="40000"/>
            <a:extLst>
              <a:ext uri="{28A0092B-C50C-407E-A947-70E740481C1C}">
                <a14:useLocalDpi xmlns:a14="http://schemas.microsoft.com/office/drawing/2010/main" val="0"/>
              </a:ext>
            </a:extLst>
          </a:blip>
          <a:srcRect/>
          <a:stretch>
            <a:fillRect/>
          </a:stretch>
        </p:blipFill>
        <p:spPr bwMode="auto">
          <a:xfrm>
            <a:off x="1331913" y="0"/>
            <a:ext cx="5772150" cy="5073650"/>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20196" name="Picture 4" descr="reactor_v2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388" y="4086225"/>
            <a:ext cx="3600450" cy="2771775"/>
          </a:xfrm>
          <a:prstGeom prst="rect">
            <a:avLst/>
          </a:prstGeom>
          <a:noFill/>
          <a:extLst>
            <a:ext uri="{909E8E84-426E-40DD-AFC4-6F175D3DCCD1}">
              <a14:hiddenFill xmlns:a14="http://schemas.microsoft.com/office/drawing/2010/main">
                <a:solidFill>
                  <a:srgbClr val="FFFFFF"/>
                </a:solidFill>
              </a14:hiddenFill>
            </a:ext>
          </a:extLst>
        </p:spPr>
      </p:pic>
      <p:pic>
        <p:nvPicPr>
          <p:cNvPr id="520197" name="Picture 5"/>
          <p:cNvPicPr>
            <a:picLocks noChangeAspect="1" noChangeArrowheads="1"/>
          </p:cNvPicPr>
          <p:nvPr/>
        </p:nvPicPr>
        <p:blipFill>
          <a:blip r:embed="rId4">
            <a:extLst>
              <a:ext uri="{28A0092B-C50C-407E-A947-70E740481C1C}">
                <a14:useLocalDpi xmlns:a14="http://schemas.microsoft.com/office/drawing/2010/main" val="0"/>
              </a:ext>
            </a:extLst>
          </a:blip>
          <a:srcRect l="50000" r="4652" b="65962"/>
          <a:stretch>
            <a:fillRect/>
          </a:stretch>
        </p:blipFill>
        <p:spPr bwMode="auto">
          <a:xfrm>
            <a:off x="6119813" y="1125538"/>
            <a:ext cx="3024187" cy="14065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5490" name="Picture 2" descr="sk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692150"/>
            <a:ext cx="5435600" cy="4349750"/>
          </a:xfrm>
          <a:prstGeom prst="rect">
            <a:avLst/>
          </a:prstGeom>
          <a:noFill/>
          <a:extLst>
            <a:ext uri="{909E8E84-426E-40DD-AFC4-6F175D3DCCD1}">
              <a14:hiddenFill xmlns:a14="http://schemas.microsoft.com/office/drawing/2010/main">
                <a:solidFill>
                  <a:srgbClr val="FFFFFF"/>
                </a:solidFill>
              </a14:hiddenFill>
            </a:ext>
          </a:extLst>
        </p:spPr>
      </p:pic>
      <p:sp>
        <p:nvSpPr>
          <p:cNvPr id="575491" name="Rectangle 3"/>
          <p:cNvSpPr>
            <a:spLocks noGrp="1" noChangeArrowheads="1"/>
          </p:cNvSpPr>
          <p:nvPr>
            <p:ph type="title"/>
          </p:nvPr>
        </p:nvSpPr>
        <p:spPr>
          <a:xfrm>
            <a:off x="1078706" y="29333"/>
            <a:ext cx="6411913" cy="516936"/>
          </a:xfrm>
        </p:spPr>
        <p:txBody>
          <a:bodyPr/>
          <a:lstStyle/>
          <a:p>
            <a:r>
              <a:rPr lang="en-US" dirty="0" smtClean="0"/>
              <a:t>Super-</a:t>
            </a:r>
            <a:r>
              <a:rPr lang="en-US" dirty="0" err="1" smtClean="0"/>
              <a:t>KamiokaNDE</a:t>
            </a:r>
            <a:endParaRPr lang="en-US" dirty="0"/>
          </a:p>
        </p:txBody>
      </p:sp>
      <p:graphicFrame>
        <p:nvGraphicFramePr>
          <p:cNvPr id="575492" name="Object 4"/>
          <p:cNvGraphicFramePr>
            <a:graphicFrameLocks noChangeAspect="1"/>
          </p:cNvGraphicFramePr>
          <p:nvPr/>
        </p:nvGraphicFramePr>
        <p:xfrm>
          <a:off x="4533900" y="7054850"/>
          <a:ext cx="114300" cy="215900"/>
        </p:xfrm>
        <a:graphic>
          <a:graphicData uri="http://schemas.openxmlformats.org/presentationml/2006/ole">
            <mc:AlternateContent xmlns:mc="http://schemas.openxmlformats.org/markup-compatibility/2006">
              <mc:Choice xmlns:v="urn:schemas-microsoft-com:vml" Requires="v">
                <p:oleObj spid="_x0000_s613395" name="Equation" r:id="rId4" imgW="114120" imgH="215640" progId="Equation.3">
                  <p:embed/>
                </p:oleObj>
              </mc:Choice>
              <mc:Fallback>
                <p:oleObj name="Equation" r:id="rId4" imgW="114120" imgH="21564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33900" y="7054850"/>
                        <a:ext cx="114300" cy="215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75493" name="Line 5"/>
          <p:cNvSpPr>
            <a:spLocks noChangeShapeType="1"/>
          </p:cNvSpPr>
          <p:nvPr/>
        </p:nvSpPr>
        <p:spPr bwMode="auto">
          <a:xfrm flipV="1">
            <a:off x="1331913" y="4437063"/>
            <a:ext cx="2133600" cy="215900"/>
          </a:xfrm>
          <a:prstGeom prst="line">
            <a:avLst/>
          </a:prstGeom>
          <a:noFill/>
          <a:ln w="38100">
            <a:solidFill>
              <a:srgbClr val="FF0000"/>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bg-BG"/>
          </a:p>
        </p:txBody>
      </p:sp>
      <p:sp>
        <p:nvSpPr>
          <p:cNvPr id="575494" name="Line 6"/>
          <p:cNvSpPr>
            <a:spLocks noChangeShapeType="1"/>
          </p:cNvSpPr>
          <p:nvPr/>
        </p:nvSpPr>
        <p:spPr bwMode="auto">
          <a:xfrm>
            <a:off x="3708400" y="2205038"/>
            <a:ext cx="0" cy="2232025"/>
          </a:xfrm>
          <a:prstGeom prst="line">
            <a:avLst/>
          </a:prstGeom>
          <a:noFill/>
          <a:ln w="38100">
            <a:solidFill>
              <a:srgbClr val="FF0000"/>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bg-BG"/>
          </a:p>
        </p:txBody>
      </p:sp>
      <p:sp>
        <p:nvSpPr>
          <p:cNvPr id="575495" name="Text Box 7"/>
          <p:cNvSpPr txBox="1">
            <a:spLocks noChangeArrowheads="1"/>
          </p:cNvSpPr>
          <p:nvPr/>
        </p:nvSpPr>
        <p:spPr bwMode="auto">
          <a:xfrm>
            <a:off x="2700338" y="4652963"/>
            <a:ext cx="152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lnSpc>
                <a:spcPct val="100000"/>
              </a:lnSpc>
              <a:spcBef>
                <a:spcPct val="50000"/>
              </a:spcBef>
              <a:buClrTx/>
              <a:buSzTx/>
              <a:buFontTx/>
              <a:buNone/>
            </a:pPr>
            <a:r>
              <a:rPr lang="en-US" b="1">
                <a:solidFill>
                  <a:srgbClr val="FFFFFF"/>
                </a:solidFill>
                <a:latin typeface="Arial" pitchFamily="34" charset="0"/>
              </a:rPr>
              <a:t>39.3  m</a:t>
            </a:r>
          </a:p>
        </p:txBody>
      </p:sp>
      <p:sp>
        <p:nvSpPr>
          <p:cNvPr id="575496" name="Text Box 8"/>
          <p:cNvSpPr txBox="1">
            <a:spLocks noChangeArrowheads="1"/>
          </p:cNvSpPr>
          <p:nvPr/>
        </p:nvSpPr>
        <p:spPr bwMode="auto">
          <a:xfrm>
            <a:off x="3779838" y="3284538"/>
            <a:ext cx="1219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lnSpc>
                <a:spcPct val="100000"/>
              </a:lnSpc>
              <a:spcBef>
                <a:spcPct val="50000"/>
              </a:spcBef>
              <a:buClrTx/>
              <a:buSzTx/>
              <a:buFontTx/>
              <a:buNone/>
            </a:pPr>
            <a:r>
              <a:rPr lang="en-US" b="1">
                <a:solidFill>
                  <a:srgbClr val="FFFFFF"/>
                </a:solidFill>
                <a:latin typeface="Arial" pitchFamily="34" charset="0"/>
              </a:rPr>
              <a:t>41.3 m</a:t>
            </a:r>
          </a:p>
        </p:txBody>
      </p:sp>
      <p:sp>
        <p:nvSpPr>
          <p:cNvPr id="575497" name="Rectangle 9"/>
          <p:cNvSpPr>
            <a:spLocks noChangeArrowheads="1"/>
          </p:cNvSpPr>
          <p:nvPr/>
        </p:nvSpPr>
        <p:spPr bwMode="auto">
          <a:xfrm>
            <a:off x="0" y="5110163"/>
            <a:ext cx="4139952" cy="1576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1313" indent="-341313">
              <a:lnSpc>
                <a:spcPct val="105000"/>
              </a:lnSpc>
              <a:spcBef>
                <a:spcPts val="800"/>
              </a:spcBef>
              <a:buClr>
                <a:srgbClr val="3333CC"/>
              </a:buClr>
              <a:buFont typeface="Helvetica" pitchFamily="34" charset="0"/>
              <a:buNone/>
            </a:pPr>
            <a:r>
              <a:rPr lang="bg-BG" altLang="en-US" sz="2200" dirty="0" smtClean="0">
                <a:solidFill>
                  <a:srgbClr val="000000"/>
                </a:solidFill>
                <a:latin typeface="Comic Sans MS" pitchFamily="66" charset="0"/>
              </a:rPr>
              <a:t>Воден </a:t>
            </a:r>
            <a:r>
              <a:rPr lang="bg-BG" altLang="en-US" sz="2200" dirty="0" err="1" smtClean="0">
                <a:solidFill>
                  <a:srgbClr val="000000"/>
                </a:solidFill>
                <a:latin typeface="Comic Sans MS" pitchFamily="66" charset="0"/>
              </a:rPr>
              <a:t>Черенковски</a:t>
            </a:r>
            <a:r>
              <a:rPr lang="bg-BG" altLang="en-US" sz="2200" dirty="0" smtClean="0">
                <a:solidFill>
                  <a:srgbClr val="000000"/>
                </a:solidFill>
                <a:latin typeface="Comic Sans MS" pitchFamily="66" charset="0"/>
              </a:rPr>
              <a:t> детектор</a:t>
            </a:r>
          </a:p>
          <a:p>
            <a:pPr marL="341313" indent="-341313">
              <a:lnSpc>
                <a:spcPct val="105000"/>
              </a:lnSpc>
              <a:spcBef>
                <a:spcPts val="800"/>
              </a:spcBef>
              <a:buClr>
                <a:srgbClr val="3333CC"/>
              </a:buClr>
              <a:buFont typeface="Helvetica" pitchFamily="34" charset="0"/>
              <a:buNone/>
            </a:pPr>
            <a:r>
              <a:rPr lang="en-US" altLang="en-US" sz="2200" dirty="0" smtClean="0">
                <a:solidFill>
                  <a:srgbClr val="000000"/>
                </a:solidFill>
                <a:latin typeface="Comic Sans MS" pitchFamily="66" charset="0"/>
              </a:rPr>
              <a:t>~</a:t>
            </a:r>
            <a:r>
              <a:rPr lang="bg-BG" altLang="en-US" sz="2200" dirty="0" smtClean="0">
                <a:solidFill>
                  <a:srgbClr val="000000"/>
                </a:solidFill>
                <a:latin typeface="Comic Sans MS" pitchFamily="66" charset="0"/>
              </a:rPr>
              <a:t>50 хил. т. чиста вода</a:t>
            </a:r>
          </a:p>
          <a:p>
            <a:pPr marL="341313" indent="-341313">
              <a:lnSpc>
                <a:spcPct val="105000"/>
              </a:lnSpc>
              <a:spcBef>
                <a:spcPts val="800"/>
              </a:spcBef>
              <a:buClr>
                <a:srgbClr val="3333CC"/>
              </a:buClr>
              <a:buFont typeface="Helvetica" pitchFamily="34" charset="0"/>
              <a:buNone/>
            </a:pPr>
            <a:r>
              <a:rPr lang="en-US" altLang="en-US" sz="2200" dirty="0" smtClean="0">
                <a:solidFill>
                  <a:srgbClr val="000000"/>
                </a:solidFill>
                <a:latin typeface="Comic Sans MS" pitchFamily="66" charset="0"/>
              </a:rPr>
              <a:t>~</a:t>
            </a:r>
            <a:r>
              <a:rPr lang="bg-BG" altLang="en-US" sz="2200" dirty="0" smtClean="0">
                <a:solidFill>
                  <a:srgbClr val="000000"/>
                </a:solidFill>
                <a:latin typeface="Comic Sans MS" pitchFamily="66" charset="0"/>
              </a:rPr>
              <a:t>10 хил. ФЕУ</a:t>
            </a:r>
            <a:endParaRPr lang="en-US" altLang="en-US" sz="2200" dirty="0">
              <a:solidFill>
                <a:srgbClr val="000000"/>
              </a:solidFill>
              <a:latin typeface="Comic Sans MS" pitchFamily="66" charset="0"/>
            </a:endParaRPr>
          </a:p>
        </p:txBody>
      </p:sp>
      <p:pic>
        <p:nvPicPr>
          <p:cNvPr id="575498" name="Picture 10" descr="Super-k"/>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464670" y="3676903"/>
            <a:ext cx="4535487" cy="2941637"/>
          </a:xfrm>
          <a:prstGeom prst="rect">
            <a:avLst/>
          </a:prstGeom>
          <a:noFill/>
          <a:extLst>
            <a:ext uri="{909E8E84-426E-40DD-AFC4-6F175D3DCCD1}">
              <a14:hiddenFill xmlns:a14="http://schemas.microsoft.com/office/drawing/2010/main">
                <a:solidFill>
                  <a:srgbClr val="FFFFFF"/>
                </a:solidFill>
              </a14:hiddenFill>
            </a:ext>
          </a:extLst>
        </p:spPr>
      </p:pic>
      <p:pic>
        <p:nvPicPr>
          <p:cNvPr id="575499" name="Picture 11" descr="scan0003"/>
          <p:cNvPicPr>
            <a:picLocks noChangeAspect="1" noChangeArrowheads="1"/>
          </p:cNvPicPr>
          <p:nvPr/>
        </p:nvPicPr>
        <p:blipFill>
          <a:blip r:embed="rId7" cstate="print">
            <a:extLst>
              <a:ext uri="{28A0092B-C50C-407E-A947-70E740481C1C}">
                <a14:useLocalDpi xmlns:a14="http://schemas.microsoft.com/office/drawing/2010/main" val="0"/>
              </a:ext>
            </a:extLst>
          </a:blip>
          <a:srcRect l="7202" t="10481" r="11916" b="5818"/>
          <a:stretch>
            <a:fillRect/>
          </a:stretch>
        </p:blipFill>
        <p:spPr bwMode="auto">
          <a:xfrm>
            <a:off x="5652120" y="898526"/>
            <a:ext cx="3348037" cy="23860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0585037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4770" name="Text Box 2"/>
          <p:cNvSpPr txBox="1">
            <a:spLocks noChangeArrowheads="1"/>
          </p:cNvSpPr>
          <p:nvPr/>
        </p:nvSpPr>
        <p:spPr bwMode="auto">
          <a:xfrm>
            <a:off x="1190625" y="358775"/>
            <a:ext cx="2888419" cy="4616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00000"/>
              </a:lnSpc>
              <a:buClrTx/>
              <a:buSzTx/>
              <a:buFontTx/>
              <a:buNone/>
            </a:pPr>
            <a:r>
              <a:rPr lang="bg-BG" b="1" dirty="0" smtClean="0"/>
              <a:t>Ефект на </a:t>
            </a:r>
            <a:r>
              <a:rPr lang="bg-BG" b="1" dirty="0" err="1" smtClean="0"/>
              <a:t>Черенков</a:t>
            </a:r>
            <a:endParaRPr lang="fr-FR" b="1" dirty="0"/>
          </a:p>
        </p:txBody>
      </p:sp>
      <p:sp>
        <p:nvSpPr>
          <p:cNvPr id="544771" name="Line 3"/>
          <p:cNvSpPr>
            <a:spLocks noChangeShapeType="1"/>
          </p:cNvSpPr>
          <p:nvPr/>
        </p:nvSpPr>
        <p:spPr bwMode="auto">
          <a:xfrm>
            <a:off x="1231900" y="4724400"/>
            <a:ext cx="838200" cy="0"/>
          </a:xfrm>
          <a:prstGeom prst="line">
            <a:avLst/>
          </a:prstGeom>
          <a:noFill/>
          <a:ln w="44450">
            <a:solidFill>
              <a:schemeClr val="tx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bg-BG"/>
          </a:p>
        </p:txBody>
      </p:sp>
      <p:sp>
        <p:nvSpPr>
          <p:cNvPr id="544772" name="Text Box 4"/>
          <p:cNvSpPr txBox="1">
            <a:spLocks noChangeArrowheads="1"/>
          </p:cNvSpPr>
          <p:nvPr/>
        </p:nvSpPr>
        <p:spPr bwMode="auto">
          <a:xfrm>
            <a:off x="683568" y="4887913"/>
            <a:ext cx="841897" cy="3077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00000"/>
              </a:lnSpc>
              <a:buClrTx/>
              <a:buSzTx/>
              <a:buFontTx/>
              <a:buNone/>
            </a:pPr>
            <a:r>
              <a:rPr lang="bg-BG" sz="1400" b="1" dirty="0" smtClean="0"/>
              <a:t>частица</a:t>
            </a:r>
            <a:endParaRPr lang="fr-FR" sz="1400" b="1" dirty="0"/>
          </a:p>
        </p:txBody>
      </p:sp>
      <p:sp>
        <p:nvSpPr>
          <p:cNvPr id="544773" name="Oval 5"/>
          <p:cNvSpPr>
            <a:spLocks noChangeArrowheads="1"/>
          </p:cNvSpPr>
          <p:nvPr/>
        </p:nvSpPr>
        <p:spPr bwMode="auto">
          <a:xfrm>
            <a:off x="2451100" y="3340100"/>
            <a:ext cx="571500" cy="2717800"/>
          </a:xfrm>
          <a:prstGeom prst="ellipse">
            <a:avLst/>
          </a:prstGeom>
          <a:noFill/>
          <a:ln w="44450">
            <a:solidFill>
              <a:schemeClr val="accent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bg-BG"/>
          </a:p>
        </p:txBody>
      </p:sp>
      <p:sp>
        <p:nvSpPr>
          <p:cNvPr id="544774" name="Line 6"/>
          <p:cNvSpPr>
            <a:spLocks noChangeShapeType="1"/>
          </p:cNvSpPr>
          <p:nvPr/>
        </p:nvSpPr>
        <p:spPr bwMode="auto">
          <a:xfrm flipH="1">
            <a:off x="1257300" y="3340100"/>
            <a:ext cx="1447800" cy="1371600"/>
          </a:xfrm>
          <a:prstGeom prst="line">
            <a:avLst/>
          </a:prstGeom>
          <a:noFill/>
          <a:ln w="4445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bg-BG"/>
          </a:p>
        </p:txBody>
      </p:sp>
      <p:sp>
        <p:nvSpPr>
          <p:cNvPr id="544775" name="Line 7"/>
          <p:cNvSpPr>
            <a:spLocks noChangeShapeType="1"/>
          </p:cNvSpPr>
          <p:nvPr/>
        </p:nvSpPr>
        <p:spPr bwMode="auto">
          <a:xfrm>
            <a:off x="1270000" y="4749800"/>
            <a:ext cx="1473200" cy="1320800"/>
          </a:xfrm>
          <a:prstGeom prst="line">
            <a:avLst/>
          </a:prstGeom>
          <a:noFill/>
          <a:ln w="4445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bg-BG"/>
          </a:p>
        </p:txBody>
      </p:sp>
      <p:sp>
        <p:nvSpPr>
          <p:cNvPr id="544776" name="Text Box 8"/>
          <p:cNvSpPr txBox="1">
            <a:spLocks noChangeArrowheads="1"/>
          </p:cNvSpPr>
          <p:nvPr/>
        </p:nvSpPr>
        <p:spPr bwMode="auto">
          <a:xfrm>
            <a:off x="1901825" y="4033838"/>
            <a:ext cx="593725" cy="396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nSpc>
                <a:spcPct val="100000"/>
              </a:lnSpc>
              <a:buClrTx/>
              <a:buSzTx/>
              <a:buFontTx/>
              <a:buNone/>
            </a:pPr>
            <a:r>
              <a:rPr lang="fr-CH" sz="2000" b="1">
                <a:latin typeface="Symbol" pitchFamily="18" charset="2"/>
              </a:rPr>
              <a:t>q</a:t>
            </a:r>
            <a:endParaRPr lang="fr-FR" sz="2000" b="1">
              <a:latin typeface="Symbol" pitchFamily="18" charset="2"/>
            </a:endParaRPr>
          </a:p>
        </p:txBody>
      </p:sp>
      <p:sp>
        <p:nvSpPr>
          <p:cNvPr id="544777" name="Text Box 9"/>
          <p:cNvSpPr txBox="1">
            <a:spLocks noChangeArrowheads="1"/>
          </p:cNvSpPr>
          <p:nvPr/>
        </p:nvSpPr>
        <p:spPr bwMode="auto">
          <a:xfrm>
            <a:off x="3375013" y="1146750"/>
            <a:ext cx="5527675" cy="43396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nSpc>
                <a:spcPct val="100000"/>
              </a:lnSpc>
              <a:buClrTx/>
              <a:buSzTx/>
              <a:buFontTx/>
              <a:buNone/>
            </a:pPr>
            <a:r>
              <a:rPr lang="bg-BG" sz="1400" b="1" dirty="0" smtClean="0"/>
              <a:t>Скорост на светлината във водата</a:t>
            </a:r>
            <a:r>
              <a:rPr lang="fr-CH" sz="1400" b="1" dirty="0" smtClean="0"/>
              <a:t>:    </a:t>
            </a:r>
            <a:r>
              <a:rPr lang="fr-CH" sz="2800" b="1" dirty="0"/>
              <a:t>c/n</a:t>
            </a:r>
            <a:r>
              <a:rPr lang="fr-CH" sz="1400" b="1" dirty="0"/>
              <a:t> </a:t>
            </a:r>
          </a:p>
          <a:p>
            <a:pPr>
              <a:lnSpc>
                <a:spcPct val="100000"/>
              </a:lnSpc>
              <a:buClrTx/>
              <a:buSzTx/>
              <a:buFontTx/>
              <a:buNone/>
            </a:pPr>
            <a:r>
              <a:rPr lang="fr-CH" b="1" dirty="0"/>
              <a:t>n </a:t>
            </a:r>
            <a:r>
              <a:rPr lang="bg-BG" sz="1400" b="1" dirty="0" smtClean="0"/>
              <a:t>коефициент на пречупване </a:t>
            </a:r>
            <a:r>
              <a:rPr lang="fr-CH" sz="1400" b="1" dirty="0" smtClean="0"/>
              <a:t>=1,33  </a:t>
            </a:r>
            <a:endParaRPr lang="fr-CH" sz="1400" b="1" dirty="0"/>
          </a:p>
          <a:p>
            <a:pPr>
              <a:lnSpc>
                <a:spcPct val="100000"/>
              </a:lnSpc>
              <a:buClrTx/>
              <a:buSzTx/>
              <a:buFontTx/>
              <a:buNone/>
            </a:pPr>
            <a:endParaRPr lang="fr-CH" sz="1400" b="1" dirty="0"/>
          </a:p>
          <a:p>
            <a:pPr>
              <a:lnSpc>
                <a:spcPct val="100000"/>
              </a:lnSpc>
              <a:buClrTx/>
              <a:buSzTx/>
              <a:buFontTx/>
              <a:buNone/>
            </a:pPr>
            <a:r>
              <a:rPr lang="bg-BG" sz="1400" b="1" dirty="0" smtClean="0">
                <a:latin typeface="Arial" pitchFamily="34" charset="0"/>
              </a:rPr>
              <a:t>Светлинни фотони се излъчват по </a:t>
            </a:r>
          </a:p>
          <a:p>
            <a:pPr>
              <a:lnSpc>
                <a:spcPct val="100000"/>
              </a:lnSpc>
              <a:buClrTx/>
              <a:buSzTx/>
              <a:buFontTx/>
              <a:buNone/>
            </a:pPr>
            <a:r>
              <a:rPr lang="bg-BG" sz="1400" b="1" dirty="0" smtClean="0">
                <a:latin typeface="Arial" pitchFamily="34" charset="0"/>
              </a:rPr>
              <a:t>образуващите на конус с ъгъл при върха</a:t>
            </a:r>
            <a:endParaRPr lang="fr-CH" sz="1400" b="1" dirty="0">
              <a:latin typeface="Arial" pitchFamily="34" charset="0"/>
            </a:endParaRPr>
          </a:p>
          <a:p>
            <a:pPr>
              <a:lnSpc>
                <a:spcPct val="100000"/>
              </a:lnSpc>
              <a:buClrTx/>
              <a:buSzTx/>
              <a:buFontTx/>
              <a:buNone/>
            </a:pPr>
            <a:endParaRPr lang="fr-CH" sz="1400" b="1" dirty="0">
              <a:latin typeface="Arial" pitchFamily="34" charset="0"/>
            </a:endParaRPr>
          </a:p>
          <a:p>
            <a:pPr>
              <a:lnSpc>
                <a:spcPct val="100000"/>
              </a:lnSpc>
              <a:buClrTx/>
              <a:buSzTx/>
              <a:buFontTx/>
              <a:buNone/>
            </a:pPr>
            <a:r>
              <a:rPr lang="fr-CH" sz="1400" b="1" dirty="0"/>
              <a:t>		</a:t>
            </a:r>
            <a:r>
              <a:rPr lang="fr-CH" sz="1800" b="1" dirty="0">
                <a:latin typeface="Arial" pitchFamily="34" charset="0"/>
              </a:rPr>
              <a:t>cos</a:t>
            </a:r>
            <a:r>
              <a:rPr lang="fr-CH" sz="1800" b="1" dirty="0"/>
              <a:t> </a:t>
            </a:r>
            <a:r>
              <a:rPr lang="fr-CH" sz="1800" b="1" dirty="0">
                <a:latin typeface="Symbol" pitchFamily="18" charset="2"/>
              </a:rPr>
              <a:t>q  = 1/(</a:t>
            </a:r>
            <a:r>
              <a:rPr lang="fr-CH" sz="1800" b="1" dirty="0">
                <a:latin typeface="Symbol" pitchFamily="18" charset="2"/>
                <a:sym typeface="Symbol" pitchFamily="18" charset="2"/>
              </a:rPr>
              <a:t></a:t>
            </a:r>
            <a:r>
              <a:rPr lang="fr-CH" sz="1800" b="1" dirty="0">
                <a:latin typeface="Arial" pitchFamily="34" charset="0"/>
              </a:rPr>
              <a:t>n)</a:t>
            </a:r>
          </a:p>
          <a:p>
            <a:pPr>
              <a:lnSpc>
                <a:spcPct val="100000"/>
              </a:lnSpc>
              <a:buClrTx/>
              <a:buSzTx/>
              <a:buFontTx/>
              <a:buNone/>
            </a:pPr>
            <a:endParaRPr lang="fr-CH" sz="1800" b="1" dirty="0">
              <a:latin typeface="Arial" pitchFamily="34" charset="0"/>
            </a:endParaRPr>
          </a:p>
          <a:p>
            <a:pPr marL="285750" indent="-285750">
              <a:lnSpc>
                <a:spcPct val="100000"/>
              </a:lnSpc>
              <a:buClrTx/>
              <a:buSzTx/>
              <a:buFont typeface="Wingdings"/>
              <a:buChar char="è"/>
            </a:pPr>
            <a:r>
              <a:rPr lang="bg-BG" sz="1400" b="1" dirty="0" smtClean="0">
                <a:latin typeface="Arial" pitchFamily="34" charset="0"/>
                <a:sym typeface="Wingdings" pitchFamily="2" charset="2"/>
              </a:rPr>
              <a:t>При достигането до стените на детектора се получават светлинни пръстени</a:t>
            </a:r>
            <a:r>
              <a:rPr lang="fr-CH" sz="1400" b="1" dirty="0" smtClean="0">
                <a:latin typeface="Arial" pitchFamily="34" charset="0"/>
                <a:sym typeface="Wingdings" pitchFamily="2" charset="2"/>
              </a:rPr>
              <a:t> </a:t>
            </a:r>
            <a:r>
              <a:rPr lang="fr-CH" sz="1400" b="1" dirty="0" smtClean="0">
                <a:latin typeface="Arial" pitchFamily="34" charset="0"/>
              </a:rPr>
              <a:t> </a:t>
            </a:r>
            <a:endParaRPr lang="fr-CH" sz="1400" b="1" dirty="0">
              <a:latin typeface="Arial" pitchFamily="34" charset="0"/>
            </a:endParaRPr>
          </a:p>
          <a:p>
            <a:pPr>
              <a:lnSpc>
                <a:spcPct val="100000"/>
              </a:lnSpc>
              <a:buClrTx/>
              <a:buSzTx/>
              <a:buFontTx/>
              <a:buNone/>
            </a:pPr>
            <a:endParaRPr lang="fr-CH" sz="1400" b="1" dirty="0">
              <a:latin typeface="Arial" pitchFamily="34" charset="0"/>
            </a:endParaRPr>
          </a:p>
          <a:p>
            <a:pPr>
              <a:lnSpc>
                <a:spcPct val="100000"/>
              </a:lnSpc>
              <a:buClrTx/>
              <a:buSzTx/>
              <a:buFontTx/>
              <a:buNone/>
            </a:pPr>
            <a:r>
              <a:rPr lang="bg-BG" sz="1800" b="1" dirty="0" err="1" smtClean="0">
                <a:solidFill>
                  <a:srgbClr val="3333FF"/>
                </a:solidFill>
                <a:latin typeface="Arial" pitchFamily="34" charset="0"/>
              </a:rPr>
              <a:t>Мюони</a:t>
            </a:r>
            <a:r>
              <a:rPr lang="bg-BG" sz="1800" b="1" dirty="0" smtClean="0">
                <a:solidFill>
                  <a:srgbClr val="3333FF"/>
                </a:solidFill>
                <a:latin typeface="Arial" pitchFamily="34" charset="0"/>
              </a:rPr>
              <a:t> → пръстени с резки граници</a:t>
            </a:r>
            <a:endParaRPr lang="fr-CH" sz="3200" b="1" dirty="0">
              <a:latin typeface="Arial" pitchFamily="34" charset="0"/>
            </a:endParaRPr>
          </a:p>
          <a:p>
            <a:pPr>
              <a:lnSpc>
                <a:spcPct val="100000"/>
              </a:lnSpc>
              <a:buClrTx/>
              <a:buSzTx/>
              <a:buFontTx/>
              <a:buNone/>
            </a:pPr>
            <a:r>
              <a:rPr lang="bg-BG" sz="1800" b="1" dirty="0" smtClean="0">
                <a:solidFill>
                  <a:srgbClr val="FF0000"/>
                </a:solidFill>
                <a:latin typeface="Arial" pitchFamily="34" charset="0"/>
              </a:rPr>
              <a:t>Електрони/позитрони → пръстени с размити граници поради възникването на ЕМ </a:t>
            </a:r>
            <a:r>
              <a:rPr lang="bg-BG" sz="1800" b="1" dirty="0" err="1" smtClean="0">
                <a:solidFill>
                  <a:srgbClr val="FF0000"/>
                </a:solidFill>
                <a:latin typeface="Arial" pitchFamily="34" charset="0"/>
              </a:rPr>
              <a:t>каскад</a:t>
            </a:r>
            <a:endParaRPr lang="fr-CH" sz="1800" b="1" dirty="0">
              <a:solidFill>
                <a:srgbClr val="FF0000"/>
              </a:solidFill>
              <a:latin typeface="Arial" pitchFamily="34" charset="0"/>
            </a:endParaRPr>
          </a:p>
          <a:p>
            <a:pPr>
              <a:lnSpc>
                <a:spcPct val="100000"/>
              </a:lnSpc>
              <a:buClrTx/>
              <a:buSzTx/>
              <a:buFontTx/>
              <a:buNone/>
            </a:pPr>
            <a:r>
              <a:rPr lang="fr-CH" sz="1800" b="1" dirty="0"/>
              <a:t> 			</a:t>
            </a:r>
          </a:p>
          <a:p>
            <a:pPr>
              <a:lnSpc>
                <a:spcPct val="100000"/>
              </a:lnSpc>
              <a:buClrTx/>
              <a:buSzTx/>
              <a:buFontTx/>
              <a:buNone/>
            </a:pPr>
            <a:endParaRPr lang="fr-FR" sz="1800" b="1" dirty="0"/>
          </a:p>
        </p:txBody>
      </p:sp>
      <p:sp>
        <p:nvSpPr>
          <p:cNvPr id="544778" name="Oval 10"/>
          <p:cNvSpPr>
            <a:spLocks noChangeArrowheads="1"/>
          </p:cNvSpPr>
          <p:nvPr/>
        </p:nvSpPr>
        <p:spPr bwMode="auto">
          <a:xfrm>
            <a:off x="2616200" y="3898900"/>
            <a:ext cx="266700" cy="1600200"/>
          </a:xfrm>
          <a:prstGeom prst="ellipse">
            <a:avLst/>
          </a:prstGeom>
          <a:noFill/>
          <a:ln w="44450">
            <a:solidFill>
              <a:schemeClr val="accent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bg-BG"/>
          </a:p>
        </p:txBody>
      </p:sp>
      <p:sp>
        <p:nvSpPr>
          <p:cNvPr id="544779" name="Line 11"/>
          <p:cNvSpPr>
            <a:spLocks noChangeShapeType="1"/>
          </p:cNvSpPr>
          <p:nvPr/>
        </p:nvSpPr>
        <p:spPr bwMode="auto">
          <a:xfrm flipV="1">
            <a:off x="2032000" y="4330700"/>
            <a:ext cx="419100" cy="406400"/>
          </a:xfrm>
          <a:prstGeom prst="line">
            <a:avLst/>
          </a:prstGeom>
          <a:noFill/>
          <a:ln w="44450">
            <a:solidFill>
              <a:schemeClr val="accent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bg-BG"/>
          </a:p>
        </p:txBody>
      </p:sp>
      <p:sp>
        <p:nvSpPr>
          <p:cNvPr id="544780" name="Line 12"/>
          <p:cNvSpPr>
            <a:spLocks noChangeShapeType="1"/>
          </p:cNvSpPr>
          <p:nvPr/>
        </p:nvSpPr>
        <p:spPr bwMode="auto">
          <a:xfrm flipV="1">
            <a:off x="2463800" y="3949700"/>
            <a:ext cx="279400" cy="368300"/>
          </a:xfrm>
          <a:prstGeom prst="line">
            <a:avLst/>
          </a:prstGeom>
          <a:noFill/>
          <a:ln w="4445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bg-BG"/>
          </a:p>
        </p:txBody>
      </p:sp>
      <p:sp>
        <p:nvSpPr>
          <p:cNvPr id="544781" name="Line 13"/>
          <p:cNvSpPr>
            <a:spLocks noChangeShapeType="1"/>
          </p:cNvSpPr>
          <p:nvPr/>
        </p:nvSpPr>
        <p:spPr bwMode="auto">
          <a:xfrm>
            <a:off x="2044700" y="4724400"/>
            <a:ext cx="444500" cy="495300"/>
          </a:xfrm>
          <a:prstGeom prst="line">
            <a:avLst/>
          </a:prstGeom>
          <a:noFill/>
          <a:ln w="44450">
            <a:solidFill>
              <a:schemeClr val="accent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bg-BG"/>
          </a:p>
        </p:txBody>
      </p:sp>
      <p:sp>
        <p:nvSpPr>
          <p:cNvPr id="544782" name="Line 14"/>
          <p:cNvSpPr>
            <a:spLocks noChangeShapeType="1"/>
          </p:cNvSpPr>
          <p:nvPr/>
        </p:nvSpPr>
        <p:spPr bwMode="auto">
          <a:xfrm>
            <a:off x="2463800" y="5181600"/>
            <a:ext cx="266700" cy="304800"/>
          </a:xfrm>
          <a:prstGeom prst="line">
            <a:avLst/>
          </a:prstGeom>
          <a:noFill/>
          <a:ln w="4445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bg-BG"/>
          </a:p>
        </p:txBody>
      </p:sp>
    </p:spTree>
    <p:extLst>
      <p:ext uri="{BB962C8B-B14F-4D97-AF65-F5344CB8AC3E}">
        <p14:creationId xmlns:p14="http://schemas.microsoft.com/office/powerpoint/2010/main" val="10802882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6818" name="Rectangle 2"/>
          <p:cNvSpPr>
            <a:spLocks noGrp="1" noChangeArrowheads="1"/>
          </p:cNvSpPr>
          <p:nvPr>
            <p:ph type="title"/>
          </p:nvPr>
        </p:nvSpPr>
        <p:spPr>
          <a:xfrm>
            <a:off x="1476375" y="295665"/>
            <a:ext cx="6411913" cy="556434"/>
          </a:xfrm>
        </p:spPr>
        <p:txBody>
          <a:bodyPr/>
          <a:lstStyle/>
          <a:p>
            <a:r>
              <a:rPr lang="en-US" dirty="0">
                <a:sym typeface="Symbol" pitchFamily="18" charset="2"/>
              </a:rPr>
              <a:t>/e </a:t>
            </a:r>
            <a:r>
              <a:rPr lang="bg-BG" dirty="0" smtClean="0">
                <a:sym typeface="Symbol" pitchFamily="18" charset="2"/>
              </a:rPr>
              <a:t>различаване</a:t>
            </a:r>
            <a:endParaRPr lang="en-US" dirty="0">
              <a:sym typeface="Symbol" pitchFamily="18" charset="2"/>
            </a:endParaRPr>
          </a:p>
        </p:txBody>
      </p:sp>
      <p:pic>
        <p:nvPicPr>
          <p:cNvPr id="546819" name="Picture 3" descr="ev_18_mu"/>
          <p:cNvPicPr>
            <a:picLocks noChangeAspect="1" noChangeArrowheads="1"/>
          </p:cNvPicPr>
          <p:nvPr/>
        </p:nvPicPr>
        <p:blipFill>
          <a:blip r:embed="rId3">
            <a:extLst>
              <a:ext uri="{28A0092B-C50C-407E-A947-70E740481C1C}">
                <a14:useLocalDpi xmlns:a14="http://schemas.microsoft.com/office/drawing/2010/main" val="0"/>
              </a:ext>
            </a:extLst>
          </a:blip>
          <a:srcRect r="6250"/>
          <a:stretch>
            <a:fillRect/>
          </a:stretch>
        </p:blipFill>
        <p:spPr bwMode="auto">
          <a:xfrm>
            <a:off x="141288" y="1504950"/>
            <a:ext cx="4219575" cy="459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6820" name="Picture 4" descr="ev_21_e"/>
          <p:cNvPicPr>
            <a:picLocks noChangeAspect="1" noChangeArrowheads="1"/>
          </p:cNvPicPr>
          <p:nvPr/>
        </p:nvPicPr>
        <p:blipFill>
          <a:blip r:embed="rId4">
            <a:extLst>
              <a:ext uri="{28A0092B-C50C-407E-A947-70E740481C1C}">
                <a14:useLocalDpi xmlns:a14="http://schemas.microsoft.com/office/drawing/2010/main" val="0"/>
              </a:ext>
            </a:extLst>
          </a:blip>
          <a:srcRect r="6158"/>
          <a:stretch>
            <a:fillRect/>
          </a:stretch>
        </p:blipFill>
        <p:spPr bwMode="auto">
          <a:xfrm>
            <a:off x="4572000" y="1501775"/>
            <a:ext cx="4219575" cy="4594225"/>
          </a:xfrm>
          <a:prstGeom prst="rect">
            <a:avLst/>
          </a:prstGeom>
          <a:noFill/>
          <a:extLst>
            <a:ext uri="{909E8E84-426E-40DD-AFC4-6F175D3DCCD1}">
              <a14:hiddenFill xmlns:a14="http://schemas.microsoft.com/office/drawing/2010/main">
                <a:solidFill>
                  <a:srgbClr val="FFFFFF"/>
                </a:solidFill>
              </a14:hiddenFill>
            </a:ext>
          </a:extLst>
        </p:spPr>
      </p:pic>
      <p:sp>
        <p:nvSpPr>
          <p:cNvPr id="546821" name="Text Box 5"/>
          <p:cNvSpPr txBox="1">
            <a:spLocks noChangeArrowheads="1"/>
          </p:cNvSpPr>
          <p:nvPr/>
        </p:nvSpPr>
        <p:spPr bwMode="auto">
          <a:xfrm>
            <a:off x="1403350" y="6165850"/>
            <a:ext cx="6237288" cy="54133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l-GR">
                <a:latin typeface="Comic Sans MS" pitchFamily="66" charset="0"/>
              </a:rPr>
              <a:t>μ</a:t>
            </a:r>
            <a:r>
              <a:rPr lang="en-US">
                <a:latin typeface="Comic Sans MS" pitchFamily="66" charset="0"/>
              </a:rPr>
              <a:t> – like event                          e-like event</a:t>
            </a:r>
            <a:endParaRPr lang="el-GR">
              <a:latin typeface="Comic Sans MS" pitchFamily="66" charset="0"/>
            </a:endParaRPr>
          </a:p>
        </p:txBody>
      </p:sp>
    </p:spTree>
    <p:extLst>
      <p:ext uri="{BB962C8B-B14F-4D97-AF65-F5344CB8AC3E}">
        <p14:creationId xmlns:p14="http://schemas.microsoft.com/office/powerpoint/2010/main" val="166360847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7125" name="Text Box 5"/>
          <p:cNvSpPr txBox="1">
            <a:spLocks noChangeArrowheads="1"/>
          </p:cNvSpPr>
          <p:nvPr/>
        </p:nvSpPr>
        <p:spPr bwMode="auto">
          <a:xfrm>
            <a:off x="899592" y="260648"/>
            <a:ext cx="7560840" cy="830997"/>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00000"/>
              </a:lnSpc>
            </a:pPr>
            <a:r>
              <a:rPr lang="bg-BG" altLang="bg-BG" dirty="0" smtClean="0">
                <a:solidFill>
                  <a:srgbClr val="6600CC"/>
                </a:solidFill>
                <a:latin typeface="Arial Unicode MS" pitchFamily="34" charset="-128"/>
                <a:ea typeface="Arial Unicode MS" pitchFamily="34" charset="-128"/>
                <a:cs typeface="Arial Unicode MS" pitchFamily="34" charset="-128"/>
              </a:rPr>
              <a:t>Резултати от експериментите, регистриращи слънчеви неутрин</a:t>
            </a:r>
            <a:r>
              <a:rPr lang="en-US" altLang="bg-BG" dirty="0" smtClean="0">
                <a:solidFill>
                  <a:srgbClr val="6600CC"/>
                </a:solidFill>
                <a:latin typeface="Arial Unicode MS" pitchFamily="34" charset="-128"/>
                <a:ea typeface="Arial Unicode MS" pitchFamily="34" charset="-128"/>
                <a:cs typeface="Arial Unicode MS" pitchFamily="34" charset="-128"/>
              </a:rPr>
              <a:t>a </a:t>
            </a:r>
            <a:r>
              <a:rPr lang="bg-BG" altLang="bg-BG" dirty="0" smtClean="0">
                <a:solidFill>
                  <a:srgbClr val="6600CC"/>
                </a:solidFill>
                <a:latin typeface="Arial Unicode MS" pitchFamily="34" charset="-128"/>
                <a:ea typeface="Arial Unicode MS" pitchFamily="34" charset="-128"/>
                <a:cs typeface="Arial Unicode MS" pitchFamily="34" charset="-128"/>
              </a:rPr>
              <a:t>(</a:t>
            </a:r>
            <a:r>
              <a:rPr lang="en-US" altLang="bg-BG" dirty="0" smtClean="0">
                <a:solidFill>
                  <a:srgbClr val="6600CC"/>
                </a:solidFill>
                <a:latin typeface="Arial Unicode MS" pitchFamily="34" charset="-128"/>
                <a:ea typeface="Arial Unicode MS" pitchFamily="34" charset="-128"/>
                <a:cs typeface="Arial Unicode MS" pitchFamily="34" charset="-128"/>
              </a:rPr>
              <a:t>Neutrino</a:t>
            </a:r>
            <a:r>
              <a:rPr lang="bg-BG" altLang="bg-BG" dirty="0" smtClean="0">
                <a:solidFill>
                  <a:srgbClr val="6600CC"/>
                </a:solidFill>
                <a:latin typeface="Arial Unicode MS" pitchFamily="34" charset="-128"/>
                <a:ea typeface="Arial Unicode MS" pitchFamily="34" charset="-128"/>
                <a:cs typeface="Arial Unicode MS" pitchFamily="34" charset="-128"/>
              </a:rPr>
              <a:t> 2014)</a:t>
            </a:r>
            <a:endParaRPr lang="en-US" altLang="bg-BG" dirty="0">
              <a:solidFill>
                <a:srgbClr val="6600CC"/>
              </a:solidFill>
              <a:latin typeface="Arial Unicode MS" pitchFamily="34" charset="-128"/>
              <a:ea typeface="Arial Unicode MS" pitchFamily="34" charset="-128"/>
              <a:cs typeface="Arial Unicode MS" pitchFamily="34" charset="-128"/>
            </a:endParaRPr>
          </a:p>
        </p:txBody>
      </p:sp>
      <p:pic>
        <p:nvPicPr>
          <p:cNvPr id="6154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5461" y="1098465"/>
            <a:ext cx="5112568" cy="2690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54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19872" y="3645024"/>
            <a:ext cx="5209009" cy="30030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64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76741" y="1488201"/>
            <a:ext cx="3612449" cy="19111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1537526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013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388" y="981075"/>
            <a:ext cx="6913562" cy="5113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60131" name="Text Box 3"/>
          <p:cNvSpPr txBox="1">
            <a:spLocks noChangeArrowheads="1"/>
          </p:cNvSpPr>
          <p:nvPr/>
        </p:nvSpPr>
        <p:spPr bwMode="auto">
          <a:xfrm>
            <a:off x="2339975" y="188913"/>
            <a:ext cx="4485523" cy="641651"/>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bg-BG" sz="3200" dirty="0" smtClean="0">
                <a:solidFill>
                  <a:srgbClr val="7030A0"/>
                </a:solidFill>
                <a:latin typeface="Georgia" pitchFamily="18" charset="0"/>
              </a:rPr>
              <a:t>Атмосферни</a:t>
            </a:r>
            <a:r>
              <a:rPr lang="bg-BG" sz="3200" dirty="0" smtClean="0">
                <a:latin typeface="Georgia" pitchFamily="18" charset="0"/>
              </a:rPr>
              <a:t> </a:t>
            </a:r>
            <a:r>
              <a:rPr lang="bg-BG" sz="3200" dirty="0" smtClean="0">
                <a:solidFill>
                  <a:srgbClr val="7030A0"/>
                </a:solidFill>
                <a:latin typeface="+mj-lt"/>
              </a:rPr>
              <a:t>неутрина</a:t>
            </a:r>
            <a:endParaRPr lang="en-US" sz="3200" dirty="0">
              <a:solidFill>
                <a:srgbClr val="7030A0"/>
              </a:solidFill>
              <a:latin typeface="+mj-lt"/>
            </a:endParaRPr>
          </a:p>
        </p:txBody>
      </p:sp>
      <p:pic>
        <p:nvPicPr>
          <p:cNvPr id="560132" name="Picture 4"/>
          <p:cNvPicPr>
            <a:picLocks noChangeAspect="1" noChangeArrowheads="1"/>
          </p:cNvPicPr>
          <p:nvPr/>
        </p:nvPicPr>
        <p:blipFill>
          <a:blip r:embed="rId3">
            <a:extLst>
              <a:ext uri="{28A0092B-C50C-407E-A947-70E740481C1C}">
                <a14:useLocalDpi xmlns:a14="http://schemas.microsoft.com/office/drawing/2010/main" val="0"/>
              </a:ext>
            </a:extLst>
          </a:blip>
          <a:srcRect l="3906" t="11832" r="10429"/>
          <a:stretch>
            <a:fillRect/>
          </a:stretch>
        </p:blipFill>
        <p:spPr bwMode="auto">
          <a:xfrm>
            <a:off x="5795963" y="2924175"/>
            <a:ext cx="3168650" cy="3790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6645747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1154" name="Picture 2" descr="nuosc-b-0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913" y="260350"/>
            <a:ext cx="6688137" cy="3905250"/>
          </a:xfrm>
          <a:prstGeom prst="rect">
            <a:avLst/>
          </a:prstGeom>
          <a:noFill/>
          <a:extLst>
            <a:ext uri="{909E8E84-426E-40DD-AFC4-6F175D3DCCD1}">
              <a14:hiddenFill xmlns:a14="http://schemas.microsoft.com/office/drawing/2010/main">
                <a:solidFill>
                  <a:srgbClr val="FFFFFF"/>
                </a:solidFill>
              </a14:hiddenFill>
            </a:ext>
          </a:extLst>
        </p:spPr>
      </p:pic>
      <p:sp>
        <p:nvSpPr>
          <p:cNvPr id="561155" name="Text Box 3"/>
          <p:cNvSpPr txBox="1">
            <a:spLocks noChangeArrowheads="1"/>
          </p:cNvSpPr>
          <p:nvPr/>
        </p:nvSpPr>
        <p:spPr bwMode="auto">
          <a:xfrm>
            <a:off x="179387" y="5013325"/>
            <a:ext cx="4289279" cy="707886"/>
          </a:xfrm>
          <a:prstGeom prst="rect">
            <a:avLst/>
          </a:prstGeom>
          <a:solidFill>
            <a:srgbClr val="CCFF66"/>
          </a:solidFill>
          <a:ln>
            <a:noFill/>
          </a:ln>
          <a:effectLst/>
          <a:extLst>
            <a:ext uri="{91240B29-F687-4F45-9708-019B960494DF}">
              <a14:hiddenLine xmlns:a14="http://schemas.microsoft.com/office/drawing/2010/main" w="38100">
                <a:solidFill>
                  <a:srgbClr val="CC0000"/>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00000"/>
              </a:lnSpc>
              <a:buClrTx/>
              <a:buSzTx/>
              <a:buFontTx/>
              <a:buNone/>
            </a:pPr>
            <a:r>
              <a:rPr lang="bg-BG" sz="2000" b="1" dirty="0" smtClean="0">
                <a:solidFill>
                  <a:srgbClr val="CC0000"/>
                </a:solidFill>
                <a:latin typeface="Arial" pitchFamily="34" charset="0"/>
              </a:rPr>
              <a:t>Прелетно разстояние от </a:t>
            </a:r>
            <a:r>
              <a:rPr lang="en-US" sz="2000" b="1" dirty="0" smtClean="0">
                <a:solidFill>
                  <a:srgbClr val="CC0000"/>
                </a:solidFill>
                <a:latin typeface="Arial" pitchFamily="34" charset="0"/>
              </a:rPr>
              <a:t>~20km </a:t>
            </a:r>
            <a:r>
              <a:rPr lang="bg-BG" sz="2000" b="1" dirty="0" smtClean="0">
                <a:solidFill>
                  <a:srgbClr val="CC0000"/>
                </a:solidFill>
                <a:latin typeface="Arial" pitchFamily="34" charset="0"/>
              </a:rPr>
              <a:t>до</a:t>
            </a:r>
            <a:r>
              <a:rPr lang="en-US" sz="2000" b="1" dirty="0" smtClean="0">
                <a:solidFill>
                  <a:srgbClr val="CC0000"/>
                </a:solidFill>
                <a:latin typeface="Arial" pitchFamily="34" charset="0"/>
              </a:rPr>
              <a:t> ~12700 </a:t>
            </a:r>
            <a:r>
              <a:rPr lang="en-US" sz="2000" b="1" dirty="0">
                <a:solidFill>
                  <a:srgbClr val="CC0000"/>
                </a:solidFill>
                <a:latin typeface="Arial" pitchFamily="34" charset="0"/>
              </a:rPr>
              <a:t>km</a:t>
            </a:r>
            <a:endParaRPr lang="en-US" sz="2000" b="1" dirty="0">
              <a:solidFill>
                <a:srgbClr val="CC0000"/>
              </a:solidFill>
            </a:endParaRPr>
          </a:p>
        </p:txBody>
      </p:sp>
      <p:pic>
        <p:nvPicPr>
          <p:cNvPr id="561156" name="Picture 4" descr="nuosc-b-0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68667" y="3933056"/>
            <a:ext cx="4389437" cy="25955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49706632"/>
      </p:ext>
    </p:extLst>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576514" name="Picture 2" descr="C:\Users\takeuchi\Pictures\sk1o2o3_all_mix.png"/>
          <p:cNvPicPr>
            <a:picLocks noChangeAspect="1" noChangeArrowheads="1"/>
          </p:cNvPicPr>
          <p:nvPr/>
        </p:nvPicPr>
        <p:blipFill>
          <a:blip r:embed="rId2">
            <a:extLst>
              <a:ext uri="{28A0092B-C50C-407E-A947-70E740481C1C}">
                <a14:useLocalDpi xmlns:a14="http://schemas.microsoft.com/office/drawing/2010/main" val="0"/>
              </a:ext>
            </a:extLst>
          </a:blip>
          <a:srcRect l="3960"/>
          <a:stretch>
            <a:fillRect/>
          </a:stretch>
        </p:blipFill>
        <p:spPr bwMode="auto">
          <a:xfrm>
            <a:off x="142875" y="1500188"/>
            <a:ext cx="6929438" cy="535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6" name="Rectangle 4"/>
          <p:cNvSpPr>
            <a:spLocks noGrp="1" noChangeArrowheads="1"/>
          </p:cNvSpPr>
          <p:nvPr>
            <p:ph type="title" idx="4294967295"/>
          </p:nvPr>
        </p:nvSpPr>
        <p:spPr>
          <a:xfrm>
            <a:off x="1116013" y="188913"/>
            <a:ext cx="5903912" cy="401637"/>
          </a:xfrm>
        </p:spPr>
        <p:txBody>
          <a:bodyPr lIns="91440" tIns="45720" rIns="91440" bIns="45720"/>
          <a:lstStyle/>
          <a:p>
            <a:pPr eaLnBrk="1" hangingPunct="1"/>
            <a:r>
              <a:rPr lang="en-US" altLang="ja-JP" sz="1800">
                <a:effectLst>
                  <a:outerShdw blurRad="38100" dist="38100" dir="2700000" algn="tl">
                    <a:srgbClr val="FFFFFF"/>
                  </a:outerShdw>
                </a:effectLst>
                <a:ea typeface="ＭＳ Ｐゴシック" pitchFamily="34" charset="-128"/>
              </a:rPr>
              <a:t>Zenith angle &amp; lepton momentum distributions</a:t>
            </a:r>
          </a:p>
        </p:txBody>
      </p:sp>
      <p:sp>
        <p:nvSpPr>
          <p:cNvPr id="576516" name="スライド番号プレースホルダ 4"/>
          <p:cNvSpPr txBox="1">
            <a:spLocks noGrp="1"/>
          </p:cNvSpPr>
          <p:nvPr/>
        </p:nvSpPr>
        <p:spPr bwMode="auto">
          <a:xfrm>
            <a:off x="6553200" y="6553200"/>
            <a:ext cx="21336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rgbClr val="000000"/>
                </a:solidFill>
                <a:latin typeface="Times New Roman" pitchFamily="18" charset="0"/>
              </a:defRPr>
            </a:lvl1pPr>
            <a:lvl2pPr marL="742950" indent="-285750">
              <a:defRPr sz="2400">
                <a:solidFill>
                  <a:srgbClr val="000000"/>
                </a:solidFill>
                <a:latin typeface="Times New Roman" pitchFamily="18" charset="0"/>
              </a:defRPr>
            </a:lvl2pPr>
            <a:lvl3pPr marL="1143000" indent="-228600">
              <a:defRPr sz="2400">
                <a:solidFill>
                  <a:srgbClr val="000000"/>
                </a:solidFill>
                <a:latin typeface="Times New Roman" pitchFamily="18" charset="0"/>
              </a:defRPr>
            </a:lvl3pPr>
            <a:lvl4pPr marL="1600200" indent="-228600">
              <a:defRPr sz="2400">
                <a:solidFill>
                  <a:srgbClr val="000000"/>
                </a:solidFill>
                <a:latin typeface="Times New Roman" pitchFamily="18" charset="0"/>
              </a:defRPr>
            </a:lvl4pPr>
            <a:lvl5pPr marL="2057400" indent="-228600">
              <a:defRPr sz="2400">
                <a:solidFill>
                  <a:srgbClr val="000000"/>
                </a:solidFill>
                <a:latin typeface="Times New Roman" pitchFamily="18" charset="0"/>
              </a:defRPr>
            </a:lvl5pPr>
            <a:lvl6pPr marL="25146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6pPr>
            <a:lvl7pPr marL="29718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7pPr>
            <a:lvl8pPr marL="34290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8pPr>
            <a:lvl9pPr marL="38862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9pPr>
          </a:lstStyle>
          <a:p>
            <a:pPr algn="r" defTabSz="914400" eaLnBrk="1" hangingPunct="1">
              <a:lnSpc>
                <a:spcPct val="100000"/>
              </a:lnSpc>
              <a:buClrTx/>
              <a:buSzTx/>
              <a:buFontTx/>
              <a:buNone/>
            </a:pPr>
            <a:fld id="{2AB696BD-F1AE-4608-B3B4-4F8A58AF7702}" type="slidenum">
              <a:rPr lang="en-US" altLang="ja-JP" sz="1400">
                <a:solidFill>
                  <a:schemeClr val="tx1"/>
                </a:solidFill>
                <a:latin typeface="Arial" pitchFamily="34" charset="0"/>
                <a:ea typeface="ＭＳ Ｐゴシック" pitchFamily="34" charset="-128"/>
              </a:rPr>
              <a:pPr algn="r" defTabSz="914400" eaLnBrk="1" hangingPunct="1">
                <a:lnSpc>
                  <a:spcPct val="100000"/>
                </a:lnSpc>
                <a:buClrTx/>
                <a:buSzTx/>
                <a:buFontTx/>
                <a:buNone/>
              </a:pPr>
              <a:t>37</a:t>
            </a:fld>
            <a:endParaRPr lang="en-US" altLang="ja-JP" sz="1400">
              <a:solidFill>
                <a:schemeClr val="tx1"/>
              </a:solidFill>
              <a:latin typeface="Arial" pitchFamily="34" charset="0"/>
              <a:ea typeface="ＭＳ Ｐゴシック" pitchFamily="34" charset="-128"/>
            </a:endParaRPr>
          </a:p>
        </p:txBody>
      </p:sp>
      <p:sp>
        <p:nvSpPr>
          <p:cNvPr id="576517" name="Text Box 13"/>
          <p:cNvSpPr txBox="1">
            <a:spLocks noChangeArrowheads="1"/>
          </p:cNvSpPr>
          <p:nvPr/>
        </p:nvSpPr>
        <p:spPr bwMode="auto">
          <a:xfrm>
            <a:off x="7324725" y="857250"/>
            <a:ext cx="18192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rgbClr val="000000"/>
                </a:solidFill>
                <a:latin typeface="Times New Roman" pitchFamily="18" charset="0"/>
              </a:defRPr>
            </a:lvl1pPr>
            <a:lvl2pPr marL="742950" indent="-285750">
              <a:defRPr sz="2400">
                <a:solidFill>
                  <a:srgbClr val="000000"/>
                </a:solidFill>
                <a:latin typeface="Times New Roman" pitchFamily="18" charset="0"/>
              </a:defRPr>
            </a:lvl2pPr>
            <a:lvl3pPr marL="1143000" indent="-228600">
              <a:defRPr sz="2400">
                <a:solidFill>
                  <a:srgbClr val="000000"/>
                </a:solidFill>
                <a:latin typeface="Times New Roman" pitchFamily="18" charset="0"/>
              </a:defRPr>
            </a:lvl3pPr>
            <a:lvl4pPr marL="1600200" indent="-228600">
              <a:defRPr sz="2400">
                <a:solidFill>
                  <a:srgbClr val="000000"/>
                </a:solidFill>
                <a:latin typeface="Times New Roman" pitchFamily="18" charset="0"/>
              </a:defRPr>
            </a:lvl4pPr>
            <a:lvl5pPr marL="2057400" indent="-228600">
              <a:defRPr sz="2400">
                <a:solidFill>
                  <a:srgbClr val="000000"/>
                </a:solidFill>
                <a:latin typeface="Times New Roman" pitchFamily="18" charset="0"/>
              </a:defRPr>
            </a:lvl5pPr>
            <a:lvl6pPr marL="25146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6pPr>
            <a:lvl7pPr marL="29718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7pPr>
            <a:lvl8pPr marL="34290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8pPr>
            <a:lvl9pPr marL="38862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9pPr>
          </a:lstStyle>
          <a:p>
            <a:pPr defTabSz="914400" eaLnBrk="1" hangingPunct="1">
              <a:lnSpc>
                <a:spcPct val="100000"/>
              </a:lnSpc>
              <a:buClrTx/>
              <a:buSzTx/>
              <a:buFontTx/>
              <a:buNone/>
            </a:pPr>
            <a:r>
              <a:rPr kumimoji="1" lang="en-US" altLang="ja-JP" sz="2800" b="1">
                <a:solidFill>
                  <a:srgbClr val="CC3399"/>
                </a:solidFill>
                <a:latin typeface="Arial" pitchFamily="34" charset="0"/>
                <a:ea typeface="ＭＳ Ｐゴシック" pitchFamily="34" charset="-128"/>
              </a:rPr>
              <a:t>SK-I+II+III</a:t>
            </a:r>
          </a:p>
        </p:txBody>
      </p:sp>
      <p:sp>
        <p:nvSpPr>
          <p:cNvPr id="44046" name="Rectangle 14"/>
          <p:cNvSpPr>
            <a:spLocks noChangeArrowheads="1"/>
          </p:cNvSpPr>
          <p:nvPr/>
        </p:nvSpPr>
        <p:spPr bwMode="auto">
          <a:xfrm>
            <a:off x="0" y="642938"/>
            <a:ext cx="3429000" cy="714375"/>
          </a:xfrm>
          <a:prstGeom prst="rect">
            <a:avLst/>
          </a:prstGeom>
          <a:solidFill>
            <a:srgbClr val="FFFFCC"/>
          </a:solidFill>
          <a:ln w="9525">
            <a:noFill/>
            <a:miter lim="800000"/>
            <a:headEnd/>
            <a:tailEnd/>
          </a:ln>
          <a:effectLst/>
        </p:spPr>
        <p:txBody>
          <a:bodyPr wrap="none" anchor="ctr"/>
          <a:lstStyle/>
          <a:p>
            <a:pPr defTabSz="914400" eaLnBrk="1" hangingPunct="1">
              <a:lnSpc>
                <a:spcPct val="100000"/>
              </a:lnSpc>
              <a:buClrTx/>
              <a:buSzTx/>
              <a:buFontTx/>
              <a:buNone/>
            </a:pPr>
            <a:endParaRPr kumimoji="1" lang="ja-JP" altLang="en-US" sz="1800">
              <a:latin typeface="Arial" pitchFamily="34" charset="0"/>
              <a:ea typeface="ＭＳ Ｐゴシック" pitchFamily="34" charset="-128"/>
            </a:endParaRPr>
          </a:p>
        </p:txBody>
      </p:sp>
      <p:sp>
        <p:nvSpPr>
          <p:cNvPr id="576519" name="Line 7"/>
          <p:cNvSpPr>
            <a:spLocks noChangeShapeType="1"/>
          </p:cNvSpPr>
          <p:nvPr/>
        </p:nvSpPr>
        <p:spPr bwMode="auto">
          <a:xfrm>
            <a:off x="152400" y="833438"/>
            <a:ext cx="360363" cy="0"/>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a:lstStyle/>
          <a:p>
            <a:endParaRPr lang="bg-BG"/>
          </a:p>
        </p:txBody>
      </p:sp>
      <p:sp>
        <p:nvSpPr>
          <p:cNvPr id="241672" name="Text Box 8"/>
          <p:cNvSpPr txBox="1">
            <a:spLocks noChangeArrowheads="1"/>
          </p:cNvSpPr>
          <p:nvPr/>
        </p:nvSpPr>
        <p:spPr bwMode="auto">
          <a:xfrm>
            <a:off x="584200" y="642938"/>
            <a:ext cx="2865438" cy="701675"/>
          </a:xfrm>
          <a:prstGeom prst="rect">
            <a:avLst/>
          </a:prstGeom>
          <a:noFill/>
          <a:ln w="9525">
            <a:noFill/>
            <a:miter lim="800000"/>
            <a:headEnd/>
            <a:tailEnd/>
          </a:ln>
        </p:spPr>
        <p:txBody>
          <a:bodyPr wrap="none">
            <a:spAutoFit/>
          </a:bodyPr>
          <a:lstStyle/>
          <a:p>
            <a:pPr defTabSz="914400" eaLnBrk="1" hangingPunct="1">
              <a:lnSpc>
                <a:spcPct val="100000"/>
              </a:lnSpc>
              <a:buClrTx/>
              <a:buSzTx/>
              <a:buFontTx/>
              <a:buNone/>
              <a:defRPr/>
            </a:pPr>
            <a:r>
              <a:rPr kumimoji="1" lang="en-US" altLang="ja-JP" sz="1800" b="1" dirty="0">
                <a:latin typeface="Symbol" pitchFamily="18" charset="2"/>
                <a:ea typeface="ＭＳ Ｐゴシック" charset="-128"/>
              </a:rPr>
              <a:t>n</a:t>
            </a:r>
            <a:r>
              <a:rPr kumimoji="1" lang="en-US" altLang="ja-JP" sz="1800" b="1" baseline="-25000" dirty="0">
                <a:latin typeface="Symbol" pitchFamily="18" charset="2"/>
                <a:ea typeface="ＭＳ Ｐゴシック" charset="-128"/>
              </a:rPr>
              <a:t>m</a:t>
            </a:r>
            <a:r>
              <a:rPr kumimoji="1" lang="en-US" altLang="ja-JP" sz="1800" b="1" dirty="0">
                <a:latin typeface="Calibri" pitchFamily="34" charset="0"/>
                <a:ea typeface="ＭＳ Ｐゴシック" charset="-128"/>
              </a:rPr>
              <a:t>–</a:t>
            </a:r>
            <a:r>
              <a:rPr kumimoji="1" lang="en-US" altLang="ja-JP" sz="1800" b="1" dirty="0" err="1">
                <a:latin typeface="Symbol" pitchFamily="18" charset="2"/>
                <a:ea typeface="ＭＳ Ｐゴシック" charset="-128"/>
              </a:rPr>
              <a:t>n</a:t>
            </a:r>
            <a:r>
              <a:rPr kumimoji="1" lang="en-US" altLang="ja-JP" sz="1800" b="1" baseline="-25000" dirty="0" err="1">
                <a:latin typeface="Symbol" pitchFamily="18" charset="2"/>
                <a:ea typeface="ＭＳ Ｐゴシック" charset="-128"/>
              </a:rPr>
              <a:t>t</a:t>
            </a:r>
            <a:r>
              <a:rPr kumimoji="1" lang="en-US" altLang="ja-JP" sz="1800" b="1" dirty="0">
                <a:latin typeface="Calibri" pitchFamily="34" charset="0"/>
                <a:ea typeface="ＭＳ Ｐゴシック" charset="-128"/>
              </a:rPr>
              <a:t> </a:t>
            </a:r>
            <a:r>
              <a:rPr kumimoji="1" lang="en-US" altLang="ja-JP" sz="1800" b="1" dirty="0">
                <a:latin typeface="+mj-lt"/>
                <a:ea typeface="ＭＳ Ｐゴシック" charset="-128"/>
              </a:rPr>
              <a:t>oscillation (best fit)</a:t>
            </a:r>
          </a:p>
          <a:p>
            <a:pPr defTabSz="914400" eaLnBrk="1" hangingPunct="1">
              <a:lnSpc>
                <a:spcPct val="120000"/>
              </a:lnSpc>
              <a:buClrTx/>
              <a:buSzTx/>
              <a:buFontTx/>
              <a:buNone/>
              <a:defRPr/>
            </a:pPr>
            <a:r>
              <a:rPr kumimoji="1" lang="en-US" altLang="ja-JP" sz="1800" b="1" dirty="0">
                <a:latin typeface="+mj-lt"/>
                <a:ea typeface="ＭＳ Ｐゴシック" charset="-128"/>
              </a:rPr>
              <a:t>null oscillation</a:t>
            </a:r>
          </a:p>
        </p:txBody>
      </p:sp>
      <p:sp>
        <p:nvSpPr>
          <p:cNvPr id="576521" name="テキスト ボックス 26"/>
          <p:cNvSpPr txBox="1">
            <a:spLocks noChangeArrowheads="1"/>
          </p:cNvSpPr>
          <p:nvPr/>
        </p:nvSpPr>
        <p:spPr bwMode="auto">
          <a:xfrm>
            <a:off x="7143750" y="4429125"/>
            <a:ext cx="1785938" cy="2308225"/>
          </a:xfrm>
          <a:prstGeom prst="rect">
            <a:avLst/>
          </a:prstGeom>
          <a:solidFill>
            <a:srgbClr val="CCFFCC"/>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000000"/>
                </a:solidFill>
                <a:latin typeface="Times New Roman" pitchFamily="18" charset="0"/>
              </a:defRPr>
            </a:lvl1pPr>
            <a:lvl2pPr marL="742950" indent="-285750">
              <a:defRPr sz="2400">
                <a:solidFill>
                  <a:srgbClr val="000000"/>
                </a:solidFill>
                <a:latin typeface="Times New Roman" pitchFamily="18" charset="0"/>
              </a:defRPr>
            </a:lvl2pPr>
            <a:lvl3pPr marL="1143000" indent="-228600">
              <a:defRPr sz="2400">
                <a:solidFill>
                  <a:srgbClr val="000000"/>
                </a:solidFill>
                <a:latin typeface="Times New Roman" pitchFamily="18" charset="0"/>
              </a:defRPr>
            </a:lvl3pPr>
            <a:lvl4pPr marL="1600200" indent="-228600">
              <a:defRPr sz="2400">
                <a:solidFill>
                  <a:srgbClr val="000000"/>
                </a:solidFill>
                <a:latin typeface="Times New Roman" pitchFamily="18" charset="0"/>
              </a:defRPr>
            </a:lvl4pPr>
            <a:lvl5pPr marL="2057400" indent="-228600">
              <a:defRPr sz="2400">
                <a:solidFill>
                  <a:srgbClr val="000000"/>
                </a:solidFill>
                <a:latin typeface="Times New Roman" pitchFamily="18" charset="0"/>
              </a:defRPr>
            </a:lvl5pPr>
            <a:lvl6pPr marL="25146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6pPr>
            <a:lvl7pPr marL="29718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7pPr>
            <a:lvl8pPr marL="34290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8pPr>
            <a:lvl9pPr marL="38862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9pPr>
          </a:lstStyle>
          <a:p>
            <a:pPr defTabSz="914400" eaLnBrk="1" hangingPunct="1">
              <a:lnSpc>
                <a:spcPct val="100000"/>
              </a:lnSpc>
              <a:buClrTx/>
              <a:buSzTx/>
              <a:buFontTx/>
              <a:buNone/>
            </a:pPr>
            <a:r>
              <a:rPr kumimoji="1" lang="en-US" altLang="ja-JP" sz="1800" b="1">
                <a:solidFill>
                  <a:schemeClr val="tx1"/>
                </a:solidFill>
                <a:latin typeface="Arial" pitchFamily="34" charset="0"/>
                <a:ea typeface="ＭＳ Ｐゴシック" pitchFamily="34" charset="-128"/>
              </a:rPr>
              <a:t>Sub-GeV samples are divided to </a:t>
            </a:r>
            <a:r>
              <a:rPr kumimoji="1" lang="en-US" altLang="ja-JP" sz="1800" b="1">
                <a:latin typeface="Arial" pitchFamily="34" charset="0"/>
                <a:ea typeface="VL ゴシック"/>
                <a:cs typeface="VL ゴシック"/>
              </a:rPr>
              <a:t>improve sensitivity to low-energy oscillation effects</a:t>
            </a:r>
            <a:endParaRPr kumimoji="1" lang="en-US" altLang="ja-JP" sz="1800" b="1">
              <a:solidFill>
                <a:schemeClr val="tx1"/>
              </a:solidFill>
              <a:latin typeface="Arial" pitchFamily="34" charset="0"/>
              <a:ea typeface="ＭＳ Ｐゴシック" pitchFamily="34" charset="-128"/>
            </a:endParaRPr>
          </a:p>
        </p:txBody>
      </p:sp>
      <p:sp>
        <p:nvSpPr>
          <p:cNvPr id="13" name="AutoShape 19"/>
          <p:cNvSpPr>
            <a:spLocks noChangeArrowheads="1"/>
          </p:cNvSpPr>
          <p:nvPr/>
        </p:nvSpPr>
        <p:spPr bwMode="auto">
          <a:xfrm>
            <a:off x="2043113" y="6616700"/>
            <a:ext cx="149225" cy="157163"/>
          </a:xfrm>
          <a:prstGeom prst="upArrow">
            <a:avLst>
              <a:gd name="adj1" fmla="val 38231"/>
              <a:gd name="adj2" fmla="val 54686"/>
            </a:avLst>
          </a:prstGeom>
          <a:solidFill>
            <a:schemeClr val="accent4"/>
          </a:solidFill>
          <a:ln w="9525">
            <a:noFill/>
            <a:miter lim="800000"/>
            <a:headEnd/>
            <a:tailEnd/>
          </a:ln>
        </p:spPr>
        <p:txBody>
          <a:bodyPr vert="eaVert" wrap="none" anchor="ctr"/>
          <a:lstStyle/>
          <a:p>
            <a:pPr defTabSz="914400" eaLnBrk="1" hangingPunct="1">
              <a:lnSpc>
                <a:spcPct val="100000"/>
              </a:lnSpc>
              <a:buClrTx/>
              <a:buSzTx/>
              <a:buFontTx/>
              <a:buNone/>
            </a:pPr>
            <a:endParaRPr kumimoji="1" lang="ja-JP" altLang="en-US" sz="1800">
              <a:latin typeface="Arial" pitchFamily="34" charset="0"/>
              <a:ea typeface="ＭＳ Ｐゴシック" pitchFamily="34" charset="-128"/>
            </a:endParaRPr>
          </a:p>
        </p:txBody>
      </p:sp>
      <p:sp>
        <p:nvSpPr>
          <p:cNvPr id="2" name="AutoShape 19"/>
          <p:cNvSpPr>
            <a:spLocks noChangeArrowheads="1"/>
          </p:cNvSpPr>
          <p:nvPr/>
        </p:nvSpPr>
        <p:spPr bwMode="auto">
          <a:xfrm>
            <a:off x="5464175" y="6616700"/>
            <a:ext cx="149225" cy="157163"/>
          </a:xfrm>
          <a:prstGeom prst="upArrow">
            <a:avLst>
              <a:gd name="adj1" fmla="val 38231"/>
              <a:gd name="adj2" fmla="val 54686"/>
            </a:avLst>
          </a:prstGeom>
          <a:solidFill>
            <a:schemeClr val="accent4"/>
          </a:solidFill>
          <a:ln w="9525">
            <a:noFill/>
            <a:miter lim="800000"/>
            <a:headEnd/>
            <a:tailEnd/>
          </a:ln>
        </p:spPr>
        <p:txBody>
          <a:bodyPr vert="eaVert" wrap="none" anchor="ctr"/>
          <a:lstStyle/>
          <a:p>
            <a:pPr defTabSz="914400" eaLnBrk="1" hangingPunct="1">
              <a:lnSpc>
                <a:spcPct val="100000"/>
              </a:lnSpc>
              <a:buClrTx/>
              <a:buSzTx/>
              <a:buFontTx/>
              <a:buNone/>
            </a:pPr>
            <a:endParaRPr kumimoji="1" lang="ja-JP" altLang="en-US" sz="1800">
              <a:latin typeface="Arial" pitchFamily="34" charset="0"/>
              <a:ea typeface="ＭＳ Ｐゴシック" pitchFamily="34" charset="-128"/>
            </a:endParaRPr>
          </a:p>
        </p:txBody>
      </p:sp>
      <p:sp>
        <p:nvSpPr>
          <p:cNvPr id="14" name="AutoShape 20"/>
          <p:cNvSpPr>
            <a:spLocks noChangeArrowheads="1"/>
          </p:cNvSpPr>
          <p:nvPr/>
        </p:nvSpPr>
        <p:spPr bwMode="auto">
          <a:xfrm rot="-5400000">
            <a:off x="6810375" y="6611938"/>
            <a:ext cx="147638" cy="157162"/>
          </a:xfrm>
          <a:prstGeom prst="upArrow">
            <a:avLst>
              <a:gd name="adj1" fmla="val 38241"/>
              <a:gd name="adj2" fmla="val 47701"/>
            </a:avLst>
          </a:prstGeom>
          <a:solidFill>
            <a:schemeClr val="accent4"/>
          </a:solidFill>
          <a:ln w="9525">
            <a:noFill/>
            <a:miter lim="800000"/>
            <a:headEnd/>
            <a:tailEnd/>
          </a:ln>
        </p:spPr>
        <p:txBody>
          <a:bodyPr rot="10800000" wrap="none" anchor="ctr"/>
          <a:lstStyle/>
          <a:p>
            <a:pPr defTabSz="914400" eaLnBrk="1" hangingPunct="1">
              <a:lnSpc>
                <a:spcPct val="100000"/>
              </a:lnSpc>
              <a:buClrTx/>
              <a:buSzTx/>
              <a:buFontTx/>
              <a:buNone/>
            </a:pPr>
            <a:endParaRPr kumimoji="1" lang="ja-JP" altLang="en-US" sz="1800">
              <a:latin typeface="Arial" pitchFamily="34" charset="0"/>
              <a:ea typeface="ＭＳ Ｐゴシック" pitchFamily="34" charset="-128"/>
            </a:endParaRPr>
          </a:p>
        </p:txBody>
      </p:sp>
      <p:sp>
        <p:nvSpPr>
          <p:cNvPr id="576525" name="Text Box 22"/>
          <p:cNvSpPr txBox="1">
            <a:spLocks noChangeArrowheads="1"/>
          </p:cNvSpPr>
          <p:nvPr/>
        </p:nvSpPr>
        <p:spPr bwMode="auto">
          <a:xfrm>
            <a:off x="7143750" y="1571625"/>
            <a:ext cx="1854200" cy="286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000000"/>
                </a:solidFill>
                <a:latin typeface="Times New Roman" pitchFamily="18" charset="0"/>
              </a:defRPr>
            </a:lvl1pPr>
            <a:lvl2pPr marL="742950" indent="-285750">
              <a:defRPr sz="2400">
                <a:solidFill>
                  <a:srgbClr val="000000"/>
                </a:solidFill>
                <a:latin typeface="Times New Roman" pitchFamily="18" charset="0"/>
              </a:defRPr>
            </a:lvl2pPr>
            <a:lvl3pPr marL="1143000" indent="-228600">
              <a:defRPr sz="2400">
                <a:solidFill>
                  <a:srgbClr val="000000"/>
                </a:solidFill>
                <a:latin typeface="Times New Roman" pitchFamily="18" charset="0"/>
              </a:defRPr>
            </a:lvl3pPr>
            <a:lvl4pPr marL="1600200" indent="-228600">
              <a:defRPr sz="2400">
                <a:solidFill>
                  <a:srgbClr val="000000"/>
                </a:solidFill>
                <a:latin typeface="Times New Roman" pitchFamily="18" charset="0"/>
              </a:defRPr>
            </a:lvl4pPr>
            <a:lvl5pPr marL="2057400" indent="-228600">
              <a:defRPr sz="2400">
                <a:solidFill>
                  <a:srgbClr val="000000"/>
                </a:solidFill>
                <a:latin typeface="Times New Roman" pitchFamily="18" charset="0"/>
              </a:defRPr>
            </a:lvl5pPr>
            <a:lvl6pPr marL="25146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6pPr>
            <a:lvl7pPr marL="29718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7pPr>
            <a:lvl8pPr marL="34290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8pPr>
            <a:lvl9pPr marL="38862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9pPr>
          </a:lstStyle>
          <a:p>
            <a:pPr defTabSz="914400" eaLnBrk="1" hangingPunct="1">
              <a:lnSpc>
                <a:spcPct val="100000"/>
              </a:lnSpc>
              <a:buClrTx/>
              <a:buSzTx/>
              <a:buFontTx/>
              <a:buNone/>
            </a:pPr>
            <a:r>
              <a:rPr kumimoji="1" lang="en-US" altLang="ja-JP" sz="1800" b="1">
                <a:solidFill>
                  <a:schemeClr val="tx1"/>
                </a:solidFill>
                <a:latin typeface="Arial" pitchFamily="34" charset="0"/>
                <a:ea typeface="ＭＳ Ｐゴシック" pitchFamily="34" charset="-128"/>
              </a:rPr>
              <a:t>Live time:</a:t>
            </a:r>
          </a:p>
          <a:p>
            <a:pPr defTabSz="914400" eaLnBrk="1" hangingPunct="1">
              <a:lnSpc>
                <a:spcPct val="100000"/>
              </a:lnSpc>
              <a:buClrTx/>
              <a:buSzTx/>
              <a:buFontTx/>
              <a:buNone/>
            </a:pPr>
            <a:r>
              <a:rPr kumimoji="1" lang="en-US" altLang="ja-JP" sz="1800" b="1">
                <a:solidFill>
                  <a:schemeClr val="tx1"/>
                </a:solidFill>
                <a:latin typeface="Arial" pitchFamily="34" charset="0"/>
                <a:ea typeface="ＭＳ Ｐゴシック" pitchFamily="34" charset="-128"/>
              </a:rPr>
              <a:t>SK-I   </a:t>
            </a:r>
          </a:p>
          <a:p>
            <a:pPr defTabSz="914400" eaLnBrk="1" hangingPunct="1">
              <a:lnSpc>
                <a:spcPct val="100000"/>
              </a:lnSpc>
              <a:buClrTx/>
              <a:buSzTx/>
              <a:buFontTx/>
              <a:buNone/>
            </a:pPr>
            <a:r>
              <a:rPr kumimoji="1" lang="en-US" altLang="ja-JP" sz="1800" b="1">
                <a:solidFill>
                  <a:schemeClr val="tx1"/>
                </a:solidFill>
                <a:latin typeface="Arial" pitchFamily="34" charset="0"/>
                <a:ea typeface="ＭＳ Ｐゴシック" pitchFamily="34" charset="-128"/>
              </a:rPr>
              <a:t> 1489d (FCPC)</a:t>
            </a:r>
          </a:p>
          <a:p>
            <a:pPr defTabSz="914400" eaLnBrk="1" hangingPunct="1">
              <a:lnSpc>
                <a:spcPct val="100000"/>
              </a:lnSpc>
              <a:buClrTx/>
              <a:buSzTx/>
              <a:buFontTx/>
              <a:buNone/>
            </a:pPr>
            <a:r>
              <a:rPr kumimoji="1" lang="en-US" altLang="ja-JP" sz="1800" b="1">
                <a:solidFill>
                  <a:schemeClr val="tx1"/>
                </a:solidFill>
                <a:latin typeface="Arial" pitchFamily="34" charset="0"/>
                <a:ea typeface="ＭＳ Ｐゴシック" pitchFamily="34" charset="-128"/>
              </a:rPr>
              <a:t> 1646d (Upmu)</a:t>
            </a:r>
          </a:p>
          <a:p>
            <a:pPr defTabSz="914400" eaLnBrk="1" hangingPunct="1">
              <a:lnSpc>
                <a:spcPct val="100000"/>
              </a:lnSpc>
              <a:buClrTx/>
              <a:buSzTx/>
              <a:buFontTx/>
              <a:buNone/>
            </a:pPr>
            <a:r>
              <a:rPr kumimoji="1" lang="en-US" altLang="ja-JP" sz="1800" b="1">
                <a:solidFill>
                  <a:schemeClr val="tx1"/>
                </a:solidFill>
                <a:latin typeface="Arial" pitchFamily="34" charset="0"/>
                <a:ea typeface="ＭＳ Ｐゴシック" pitchFamily="34" charset="-128"/>
              </a:rPr>
              <a:t>SK-II</a:t>
            </a:r>
          </a:p>
          <a:p>
            <a:pPr defTabSz="914400" eaLnBrk="1" hangingPunct="1">
              <a:lnSpc>
                <a:spcPct val="100000"/>
              </a:lnSpc>
              <a:buClrTx/>
              <a:buSzTx/>
              <a:buFontTx/>
              <a:buNone/>
            </a:pPr>
            <a:r>
              <a:rPr kumimoji="1" lang="en-US" altLang="ja-JP" sz="1800" b="1">
                <a:solidFill>
                  <a:schemeClr val="tx1"/>
                </a:solidFill>
                <a:latin typeface="Arial" pitchFamily="34" charset="0"/>
                <a:ea typeface="ＭＳ Ｐゴシック" pitchFamily="34" charset="-128"/>
              </a:rPr>
              <a:t>   799d (FCPC)</a:t>
            </a:r>
          </a:p>
          <a:p>
            <a:pPr defTabSz="914400" eaLnBrk="1" hangingPunct="1">
              <a:lnSpc>
                <a:spcPct val="100000"/>
              </a:lnSpc>
              <a:buClrTx/>
              <a:buSzTx/>
              <a:buFontTx/>
              <a:buNone/>
            </a:pPr>
            <a:r>
              <a:rPr kumimoji="1" lang="en-US" altLang="ja-JP" sz="1800" b="1">
                <a:solidFill>
                  <a:schemeClr val="tx1"/>
                </a:solidFill>
                <a:latin typeface="Arial" pitchFamily="34" charset="0"/>
                <a:ea typeface="ＭＳ Ｐゴシック" pitchFamily="34" charset="-128"/>
              </a:rPr>
              <a:t>   827d (Upmu)</a:t>
            </a:r>
          </a:p>
          <a:p>
            <a:pPr defTabSz="914400" eaLnBrk="1" hangingPunct="1">
              <a:lnSpc>
                <a:spcPct val="100000"/>
              </a:lnSpc>
              <a:buClrTx/>
              <a:buSzTx/>
              <a:buFontTx/>
              <a:buNone/>
            </a:pPr>
            <a:r>
              <a:rPr kumimoji="1" lang="en-US" altLang="ja-JP" sz="1800" b="1">
                <a:solidFill>
                  <a:schemeClr val="tx1"/>
                </a:solidFill>
                <a:latin typeface="Arial" pitchFamily="34" charset="0"/>
                <a:ea typeface="ＭＳ Ｐゴシック" pitchFamily="34" charset="-128"/>
              </a:rPr>
              <a:t>SK-III</a:t>
            </a:r>
          </a:p>
          <a:p>
            <a:pPr defTabSz="914400" eaLnBrk="1" hangingPunct="1">
              <a:lnSpc>
                <a:spcPct val="100000"/>
              </a:lnSpc>
              <a:buClrTx/>
              <a:buSzTx/>
              <a:buFontTx/>
              <a:buNone/>
            </a:pPr>
            <a:r>
              <a:rPr kumimoji="1" lang="en-US" altLang="ja-JP" sz="1800" b="1">
                <a:solidFill>
                  <a:schemeClr val="tx1"/>
                </a:solidFill>
                <a:latin typeface="Arial" pitchFamily="34" charset="0"/>
                <a:ea typeface="ＭＳ Ｐゴシック" pitchFamily="34" charset="-128"/>
              </a:rPr>
              <a:t>   518d (FCPC)</a:t>
            </a:r>
          </a:p>
          <a:p>
            <a:pPr defTabSz="914400" eaLnBrk="1" hangingPunct="1">
              <a:lnSpc>
                <a:spcPct val="100000"/>
              </a:lnSpc>
              <a:buClrTx/>
              <a:buSzTx/>
              <a:buFontTx/>
              <a:buNone/>
            </a:pPr>
            <a:r>
              <a:rPr kumimoji="1" lang="en-US" altLang="ja-JP" sz="1800" b="1">
                <a:solidFill>
                  <a:schemeClr val="tx1"/>
                </a:solidFill>
                <a:latin typeface="Arial" pitchFamily="34" charset="0"/>
                <a:ea typeface="ＭＳ Ｐゴシック" pitchFamily="34" charset="-128"/>
              </a:rPr>
              <a:t>   636d (Upmu)</a:t>
            </a:r>
          </a:p>
        </p:txBody>
      </p:sp>
      <p:sp>
        <p:nvSpPr>
          <p:cNvPr id="576526" name="テキスト ボックス 20"/>
          <p:cNvSpPr txBox="1">
            <a:spLocks noChangeArrowheads="1"/>
          </p:cNvSpPr>
          <p:nvPr/>
        </p:nvSpPr>
        <p:spPr bwMode="auto">
          <a:xfrm>
            <a:off x="6143625" y="857250"/>
            <a:ext cx="857250" cy="369888"/>
          </a:xfrm>
          <a:prstGeom prst="rect">
            <a:avLst/>
          </a:prstGeom>
          <a:noFill/>
          <a:ln w="28575">
            <a:solidFill>
              <a:srgbClr val="00B0F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2400">
                <a:solidFill>
                  <a:srgbClr val="000000"/>
                </a:solidFill>
                <a:latin typeface="Times New Roman" pitchFamily="18" charset="0"/>
              </a:defRPr>
            </a:lvl1pPr>
            <a:lvl2pPr marL="742950" indent="-285750">
              <a:defRPr sz="2400">
                <a:solidFill>
                  <a:srgbClr val="000000"/>
                </a:solidFill>
                <a:latin typeface="Times New Roman" pitchFamily="18" charset="0"/>
              </a:defRPr>
            </a:lvl2pPr>
            <a:lvl3pPr marL="1143000" indent="-228600">
              <a:defRPr sz="2400">
                <a:solidFill>
                  <a:srgbClr val="000000"/>
                </a:solidFill>
                <a:latin typeface="Times New Roman" pitchFamily="18" charset="0"/>
              </a:defRPr>
            </a:lvl3pPr>
            <a:lvl4pPr marL="1600200" indent="-228600">
              <a:defRPr sz="2400">
                <a:solidFill>
                  <a:srgbClr val="000000"/>
                </a:solidFill>
                <a:latin typeface="Times New Roman" pitchFamily="18" charset="0"/>
              </a:defRPr>
            </a:lvl4pPr>
            <a:lvl5pPr marL="2057400" indent="-228600">
              <a:defRPr sz="2400">
                <a:solidFill>
                  <a:srgbClr val="000000"/>
                </a:solidFill>
                <a:latin typeface="Times New Roman" pitchFamily="18" charset="0"/>
              </a:defRPr>
            </a:lvl5pPr>
            <a:lvl6pPr marL="25146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6pPr>
            <a:lvl7pPr marL="29718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7pPr>
            <a:lvl8pPr marL="34290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8pPr>
            <a:lvl9pPr marL="38862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9pPr>
          </a:lstStyle>
          <a:p>
            <a:pPr defTabSz="914400" eaLnBrk="1" hangingPunct="1">
              <a:lnSpc>
                <a:spcPct val="100000"/>
              </a:lnSpc>
              <a:buClrTx/>
              <a:buSzTx/>
              <a:buFontTx/>
              <a:buNone/>
            </a:pPr>
            <a:r>
              <a:rPr kumimoji="1" lang="en-US" altLang="ja-JP" sz="1800" b="1">
                <a:solidFill>
                  <a:schemeClr val="tx1"/>
                </a:solidFill>
                <a:latin typeface="Symbol" pitchFamily="18" charset="2"/>
                <a:ea typeface="ＭＳ Ｐゴシック" pitchFamily="34" charset="-128"/>
              </a:rPr>
              <a:t>m</a:t>
            </a:r>
            <a:r>
              <a:rPr kumimoji="1" lang="en-US" altLang="ja-JP" sz="1800" b="1">
                <a:solidFill>
                  <a:schemeClr val="tx1"/>
                </a:solidFill>
                <a:latin typeface="Arial" pitchFamily="34" charset="0"/>
                <a:ea typeface="ＭＳ Ｐゴシック" pitchFamily="34" charset="-128"/>
              </a:rPr>
              <a:t>-like</a:t>
            </a:r>
          </a:p>
        </p:txBody>
      </p:sp>
      <p:sp>
        <p:nvSpPr>
          <p:cNvPr id="576527" name="Rectangle 28"/>
          <p:cNvSpPr>
            <a:spLocks noChangeArrowheads="1"/>
          </p:cNvSpPr>
          <p:nvPr/>
        </p:nvSpPr>
        <p:spPr bwMode="auto">
          <a:xfrm>
            <a:off x="1857375" y="5357813"/>
            <a:ext cx="1768475" cy="1500187"/>
          </a:xfrm>
          <a:prstGeom prst="rect">
            <a:avLst/>
          </a:prstGeom>
          <a:noFill/>
          <a:ln w="38100">
            <a:solidFill>
              <a:srgbClr val="00B0F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defTabSz="914400" eaLnBrk="1" hangingPunct="1">
              <a:lnSpc>
                <a:spcPct val="100000"/>
              </a:lnSpc>
              <a:buClrTx/>
              <a:buSzTx/>
              <a:buFontTx/>
              <a:buNone/>
            </a:pPr>
            <a:endParaRPr kumimoji="1" lang="ja-JP" altLang="en-US" sz="1800">
              <a:latin typeface="Arial" pitchFamily="34" charset="0"/>
              <a:ea typeface="ＭＳ Ｐゴシック" pitchFamily="34" charset="-128"/>
            </a:endParaRPr>
          </a:p>
        </p:txBody>
      </p:sp>
      <p:sp>
        <p:nvSpPr>
          <p:cNvPr id="576528" name="Rectangle 29"/>
          <p:cNvSpPr>
            <a:spLocks noChangeArrowheads="1"/>
          </p:cNvSpPr>
          <p:nvPr/>
        </p:nvSpPr>
        <p:spPr bwMode="auto">
          <a:xfrm>
            <a:off x="3643313" y="1503363"/>
            <a:ext cx="3357562" cy="5354637"/>
          </a:xfrm>
          <a:prstGeom prst="rect">
            <a:avLst/>
          </a:prstGeom>
          <a:noFill/>
          <a:ln w="38100">
            <a:solidFill>
              <a:srgbClr val="00B0F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defTabSz="914400" eaLnBrk="1" hangingPunct="1">
              <a:lnSpc>
                <a:spcPct val="100000"/>
              </a:lnSpc>
              <a:buClrTx/>
              <a:buSzTx/>
              <a:buFontTx/>
              <a:buNone/>
            </a:pPr>
            <a:endParaRPr kumimoji="1" lang="ja-JP" altLang="en-US" sz="1800">
              <a:latin typeface="Arial" pitchFamily="34" charset="0"/>
              <a:ea typeface="ＭＳ Ｐゴシック" pitchFamily="34" charset="-128"/>
            </a:endParaRPr>
          </a:p>
        </p:txBody>
      </p:sp>
      <p:sp>
        <p:nvSpPr>
          <p:cNvPr id="576529" name="Rectangle 25"/>
          <p:cNvSpPr>
            <a:spLocks noChangeArrowheads="1"/>
          </p:cNvSpPr>
          <p:nvPr/>
        </p:nvSpPr>
        <p:spPr bwMode="auto">
          <a:xfrm>
            <a:off x="1857375" y="1500188"/>
            <a:ext cx="1714500" cy="3786187"/>
          </a:xfrm>
          <a:prstGeom prst="rect">
            <a:avLst/>
          </a:prstGeom>
          <a:noFill/>
          <a:ln w="38100">
            <a:solidFill>
              <a:srgbClr val="FF99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defTabSz="914400" eaLnBrk="1" hangingPunct="1">
              <a:lnSpc>
                <a:spcPct val="100000"/>
              </a:lnSpc>
              <a:buClrTx/>
              <a:buSzTx/>
              <a:buFontTx/>
              <a:buNone/>
            </a:pPr>
            <a:endParaRPr kumimoji="1" lang="ja-JP" altLang="en-US" sz="1800">
              <a:latin typeface="Arial" pitchFamily="34" charset="0"/>
              <a:ea typeface="ＭＳ Ｐゴシック" pitchFamily="34" charset="-128"/>
            </a:endParaRPr>
          </a:p>
        </p:txBody>
      </p:sp>
      <p:sp>
        <p:nvSpPr>
          <p:cNvPr id="3" name="AutoShape 20"/>
          <p:cNvSpPr>
            <a:spLocks noChangeArrowheads="1"/>
          </p:cNvSpPr>
          <p:nvPr/>
        </p:nvSpPr>
        <p:spPr bwMode="auto">
          <a:xfrm rot="10800000">
            <a:off x="3365500" y="6627813"/>
            <a:ext cx="147638" cy="157162"/>
          </a:xfrm>
          <a:prstGeom prst="upArrow">
            <a:avLst>
              <a:gd name="adj1" fmla="val 38241"/>
              <a:gd name="adj2" fmla="val 47701"/>
            </a:avLst>
          </a:prstGeom>
          <a:solidFill>
            <a:schemeClr val="accent4"/>
          </a:solidFill>
          <a:ln w="9525">
            <a:noFill/>
            <a:miter lim="800000"/>
            <a:headEnd/>
            <a:tailEnd/>
          </a:ln>
        </p:spPr>
        <p:txBody>
          <a:bodyPr rot="10800000" vert="eaVert" wrap="none" anchor="ctr"/>
          <a:lstStyle/>
          <a:p>
            <a:pPr defTabSz="914400" eaLnBrk="1" hangingPunct="1">
              <a:lnSpc>
                <a:spcPct val="100000"/>
              </a:lnSpc>
              <a:buClrTx/>
              <a:buSzTx/>
              <a:buFontTx/>
              <a:buNone/>
            </a:pPr>
            <a:endParaRPr kumimoji="1" lang="ja-JP" altLang="en-US" sz="1800">
              <a:latin typeface="Arial" pitchFamily="34" charset="0"/>
              <a:ea typeface="ＭＳ Ｐゴシック" pitchFamily="34" charset="-128"/>
            </a:endParaRPr>
          </a:p>
        </p:txBody>
      </p:sp>
      <p:sp>
        <p:nvSpPr>
          <p:cNvPr id="576531" name="Line 7"/>
          <p:cNvSpPr>
            <a:spLocks noChangeShapeType="1"/>
          </p:cNvSpPr>
          <p:nvPr/>
        </p:nvSpPr>
        <p:spPr bwMode="auto">
          <a:xfrm>
            <a:off x="163513" y="1201738"/>
            <a:ext cx="360362" cy="0"/>
          </a:xfrm>
          <a:prstGeom prst="line">
            <a:avLst/>
          </a:prstGeom>
          <a:noFill/>
          <a:ln w="38100">
            <a:solidFill>
              <a:srgbClr val="3333CC"/>
            </a:solidFill>
            <a:round/>
            <a:headEnd/>
            <a:tailEnd/>
          </a:ln>
          <a:extLst>
            <a:ext uri="{909E8E84-426E-40DD-AFC4-6F175D3DCCD1}">
              <a14:hiddenFill xmlns:a14="http://schemas.microsoft.com/office/drawing/2010/main">
                <a:noFill/>
              </a14:hiddenFill>
            </a:ext>
          </a:extLst>
        </p:spPr>
        <p:txBody>
          <a:bodyPr/>
          <a:lstStyle/>
          <a:p>
            <a:endParaRPr lang="bg-BG"/>
          </a:p>
        </p:txBody>
      </p:sp>
      <p:sp>
        <p:nvSpPr>
          <p:cNvPr id="30" name="AutoShape 20"/>
          <p:cNvSpPr>
            <a:spLocks noChangeArrowheads="1"/>
          </p:cNvSpPr>
          <p:nvPr/>
        </p:nvSpPr>
        <p:spPr bwMode="auto">
          <a:xfrm rot="-5400000">
            <a:off x="2701925" y="6713538"/>
            <a:ext cx="147638" cy="157162"/>
          </a:xfrm>
          <a:prstGeom prst="upArrow">
            <a:avLst>
              <a:gd name="adj1" fmla="val 38241"/>
              <a:gd name="adj2" fmla="val 47701"/>
            </a:avLst>
          </a:prstGeom>
          <a:solidFill>
            <a:schemeClr val="accent4"/>
          </a:solidFill>
          <a:ln w="9525">
            <a:noFill/>
            <a:miter lim="800000"/>
            <a:headEnd/>
            <a:tailEnd/>
          </a:ln>
        </p:spPr>
        <p:txBody>
          <a:bodyPr rot="10800000" wrap="none" anchor="ctr"/>
          <a:lstStyle/>
          <a:p>
            <a:pPr defTabSz="914400" eaLnBrk="1" hangingPunct="1">
              <a:lnSpc>
                <a:spcPct val="100000"/>
              </a:lnSpc>
              <a:buClrTx/>
              <a:buSzTx/>
              <a:buFontTx/>
              <a:buNone/>
            </a:pPr>
            <a:endParaRPr kumimoji="1" lang="ja-JP" altLang="en-US" sz="1800">
              <a:latin typeface="Arial" pitchFamily="34" charset="0"/>
              <a:ea typeface="ＭＳ Ｐゴシック" pitchFamily="34" charset="-128"/>
            </a:endParaRPr>
          </a:p>
        </p:txBody>
      </p:sp>
      <p:sp>
        <p:nvSpPr>
          <p:cNvPr id="576533" name="テキスト ボックス 30"/>
          <p:cNvSpPr txBox="1">
            <a:spLocks noChangeArrowheads="1"/>
          </p:cNvSpPr>
          <p:nvPr/>
        </p:nvSpPr>
        <p:spPr bwMode="auto">
          <a:xfrm>
            <a:off x="5214938" y="857250"/>
            <a:ext cx="857250" cy="369888"/>
          </a:xfrm>
          <a:prstGeom prst="rect">
            <a:avLst/>
          </a:prstGeom>
          <a:noFill/>
          <a:ln w="38100">
            <a:solidFill>
              <a:srgbClr val="FF99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2400">
                <a:solidFill>
                  <a:srgbClr val="000000"/>
                </a:solidFill>
                <a:latin typeface="Times New Roman" pitchFamily="18" charset="0"/>
              </a:defRPr>
            </a:lvl1pPr>
            <a:lvl2pPr marL="742950" indent="-285750">
              <a:defRPr sz="2400">
                <a:solidFill>
                  <a:srgbClr val="000000"/>
                </a:solidFill>
                <a:latin typeface="Times New Roman" pitchFamily="18" charset="0"/>
              </a:defRPr>
            </a:lvl2pPr>
            <a:lvl3pPr marL="1143000" indent="-228600">
              <a:defRPr sz="2400">
                <a:solidFill>
                  <a:srgbClr val="000000"/>
                </a:solidFill>
                <a:latin typeface="Times New Roman" pitchFamily="18" charset="0"/>
              </a:defRPr>
            </a:lvl3pPr>
            <a:lvl4pPr marL="1600200" indent="-228600">
              <a:defRPr sz="2400">
                <a:solidFill>
                  <a:srgbClr val="000000"/>
                </a:solidFill>
                <a:latin typeface="Times New Roman" pitchFamily="18" charset="0"/>
              </a:defRPr>
            </a:lvl4pPr>
            <a:lvl5pPr marL="2057400" indent="-228600">
              <a:defRPr sz="2400">
                <a:solidFill>
                  <a:srgbClr val="000000"/>
                </a:solidFill>
                <a:latin typeface="Times New Roman" pitchFamily="18" charset="0"/>
              </a:defRPr>
            </a:lvl5pPr>
            <a:lvl6pPr marL="25146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6pPr>
            <a:lvl7pPr marL="29718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7pPr>
            <a:lvl8pPr marL="34290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8pPr>
            <a:lvl9pPr marL="38862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9pPr>
          </a:lstStyle>
          <a:p>
            <a:pPr defTabSz="914400" eaLnBrk="1" hangingPunct="1">
              <a:lnSpc>
                <a:spcPct val="100000"/>
              </a:lnSpc>
              <a:buClrTx/>
              <a:buSzTx/>
              <a:buFontTx/>
              <a:buNone/>
            </a:pPr>
            <a:r>
              <a:rPr kumimoji="1" lang="en-US" altLang="ja-JP" sz="1800" b="1">
                <a:solidFill>
                  <a:schemeClr val="tx1"/>
                </a:solidFill>
                <a:latin typeface="Arial" pitchFamily="34" charset="0"/>
                <a:ea typeface="ＭＳ Ｐゴシック" pitchFamily="34" charset="-128"/>
              </a:rPr>
              <a:t>e-like</a:t>
            </a:r>
          </a:p>
        </p:txBody>
      </p:sp>
      <p:sp>
        <p:nvSpPr>
          <p:cNvPr id="32" name="テキスト ボックス 31"/>
          <p:cNvSpPr txBox="1">
            <a:spLocks noChangeArrowheads="1"/>
          </p:cNvSpPr>
          <p:nvPr/>
        </p:nvSpPr>
        <p:spPr bwMode="auto">
          <a:xfrm>
            <a:off x="3714750" y="857250"/>
            <a:ext cx="1428750" cy="369888"/>
          </a:xfrm>
          <a:prstGeom prst="rect">
            <a:avLst/>
          </a:prstGeom>
          <a:noFill/>
          <a:ln w="28575">
            <a:solidFill>
              <a:srgbClr val="92D050"/>
            </a:solidFill>
            <a:miter lim="800000"/>
            <a:headEnd/>
            <a:tailEnd/>
          </a:ln>
        </p:spPr>
        <p:txBody>
          <a:bodyPr>
            <a:spAutoFit/>
          </a:bodyPr>
          <a:lstStyle/>
          <a:p>
            <a:pPr defTabSz="914400" eaLnBrk="1" hangingPunct="1">
              <a:lnSpc>
                <a:spcPct val="100000"/>
              </a:lnSpc>
              <a:buClrTx/>
              <a:buSzTx/>
              <a:buFontTx/>
              <a:buNone/>
              <a:defRPr/>
            </a:pPr>
            <a:r>
              <a:rPr kumimoji="1" lang="en-US" altLang="ja-JP" sz="1800" b="1" dirty="0">
                <a:latin typeface="+mn-lt"/>
                <a:ea typeface="ＭＳ Ｐゴシック" charset="-128"/>
              </a:rPr>
              <a:t>momentum</a:t>
            </a:r>
          </a:p>
        </p:txBody>
      </p:sp>
      <p:sp>
        <p:nvSpPr>
          <p:cNvPr id="576535" name="Rectangle 28"/>
          <p:cNvSpPr>
            <a:spLocks noChangeArrowheads="1"/>
          </p:cNvSpPr>
          <p:nvPr/>
        </p:nvSpPr>
        <p:spPr bwMode="auto">
          <a:xfrm>
            <a:off x="142875" y="1500188"/>
            <a:ext cx="1660525" cy="5357812"/>
          </a:xfrm>
          <a:prstGeom prst="rect">
            <a:avLst/>
          </a:prstGeom>
          <a:noFill/>
          <a:ln w="38100">
            <a:solidFill>
              <a:srgbClr val="92D05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defTabSz="914400" eaLnBrk="1" hangingPunct="1">
              <a:lnSpc>
                <a:spcPct val="100000"/>
              </a:lnSpc>
              <a:buClrTx/>
              <a:buSzTx/>
              <a:buFontTx/>
              <a:buNone/>
            </a:pPr>
            <a:endParaRPr kumimoji="1" lang="ja-JP" altLang="en-US" sz="1800">
              <a:latin typeface="Arial" pitchFamily="34" charset="0"/>
              <a:ea typeface="ＭＳ Ｐゴシック" pitchFamily="34" charset="-128"/>
            </a:endParaRPr>
          </a:p>
        </p:txBody>
      </p:sp>
      <p:sp>
        <p:nvSpPr>
          <p:cNvPr id="35" name="AutoShape 19"/>
          <p:cNvSpPr>
            <a:spLocks noChangeArrowheads="1"/>
          </p:cNvSpPr>
          <p:nvPr/>
        </p:nvSpPr>
        <p:spPr bwMode="auto">
          <a:xfrm>
            <a:off x="3751263" y="6637338"/>
            <a:ext cx="147637" cy="157162"/>
          </a:xfrm>
          <a:prstGeom prst="upArrow">
            <a:avLst>
              <a:gd name="adj1" fmla="val 38231"/>
              <a:gd name="adj2" fmla="val 54686"/>
            </a:avLst>
          </a:prstGeom>
          <a:solidFill>
            <a:schemeClr val="accent4"/>
          </a:solidFill>
          <a:ln w="9525">
            <a:noFill/>
            <a:miter lim="800000"/>
            <a:headEnd/>
            <a:tailEnd/>
          </a:ln>
        </p:spPr>
        <p:txBody>
          <a:bodyPr vert="eaVert" wrap="none" anchor="ctr"/>
          <a:lstStyle/>
          <a:p>
            <a:pPr defTabSz="914400" eaLnBrk="1" hangingPunct="1">
              <a:lnSpc>
                <a:spcPct val="100000"/>
              </a:lnSpc>
              <a:buClrTx/>
              <a:buSzTx/>
              <a:buFontTx/>
              <a:buNone/>
            </a:pPr>
            <a:endParaRPr kumimoji="1" lang="ja-JP" altLang="en-US" sz="1800">
              <a:latin typeface="Arial" pitchFamily="34" charset="0"/>
              <a:ea typeface="ＭＳ Ｐゴシック" pitchFamily="34" charset="-128"/>
            </a:endParaRPr>
          </a:p>
        </p:txBody>
      </p:sp>
      <p:sp>
        <p:nvSpPr>
          <p:cNvPr id="36" name="AutoShape 20"/>
          <p:cNvSpPr>
            <a:spLocks noChangeArrowheads="1"/>
          </p:cNvSpPr>
          <p:nvPr/>
        </p:nvSpPr>
        <p:spPr bwMode="auto">
          <a:xfrm rot="10800000">
            <a:off x="5073650" y="6646863"/>
            <a:ext cx="147638" cy="157162"/>
          </a:xfrm>
          <a:prstGeom prst="upArrow">
            <a:avLst>
              <a:gd name="adj1" fmla="val 38241"/>
              <a:gd name="adj2" fmla="val 47701"/>
            </a:avLst>
          </a:prstGeom>
          <a:solidFill>
            <a:schemeClr val="accent4"/>
          </a:solidFill>
          <a:ln w="9525">
            <a:noFill/>
            <a:miter lim="800000"/>
            <a:headEnd/>
            <a:tailEnd/>
          </a:ln>
        </p:spPr>
        <p:txBody>
          <a:bodyPr rot="10800000" vert="eaVert" wrap="none" anchor="ctr"/>
          <a:lstStyle/>
          <a:p>
            <a:pPr defTabSz="914400" eaLnBrk="1" hangingPunct="1">
              <a:lnSpc>
                <a:spcPct val="100000"/>
              </a:lnSpc>
              <a:buClrTx/>
              <a:buSzTx/>
              <a:buFontTx/>
              <a:buNone/>
            </a:pPr>
            <a:endParaRPr kumimoji="1" lang="ja-JP" altLang="en-US" sz="1800">
              <a:latin typeface="Arial" pitchFamily="34" charset="0"/>
              <a:ea typeface="ＭＳ Ｐゴシック" pitchFamily="34" charset="-128"/>
            </a:endParaRPr>
          </a:p>
        </p:txBody>
      </p:sp>
      <p:sp>
        <p:nvSpPr>
          <p:cNvPr id="37" name="AutoShape 20"/>
          <p:cNvSpPr>
            <a:spLocks noChangeArrowheads="1"/>
          </p:cNvSpPr>
          <p:nvPr/>
        </p:nvSpPr>
        <p:spPr bwMode="auto">
          <a:xfrm rot="-5400000">
            <a:off x="4409281" y="6733382"/>
            <a:ext cx="149225" cy="157162"/>
          </a:xfrm>
          <a:prstGeom prst="upArrow">
            <a:avLst>
              <a:gd name="adj1" fmla="val 38241"/>
              <a:gd name="adj2" fmla="val 47701"/>
            </a:avLst>
          </a:prstGeom>
          <a:solidFill>
            <a:schemeClr val="accent4"/>
          </a:solidFill>
          <a:ln w="9525">
            <a:noFill/>
            <a:miter lim="800000"/>
            <a:headEnd/>
            <a:tailEnd/>
          </a:ln>
        </p:spPr>
        <p:txBody>
          <a:bodyPr rot="10800000" wrap="none" anchor="ctr"/>
          <a:lstStyle/>
          <a:p>
            <a:pPr defTabSz="914400" eaLnBrk="1" hangingPunct="1">
              <a:lnSpc>
                <a:spcPct val="100000"/>
              </a:lnSpc>
              <a:buClrTx/>
              <a:buSzTx/>
              <a:buFontTx/>
              <a:buNone/>
            </a:pPr>
            <a:endParaRPr kumimoji="1" lang="ja-JP" altLang="en-US" sz="1800">
              <a:latin typeface="Arial" pitchFamily="34" charset="0"/>
              <a:ea typeface="ＭＳ Ｐゴシック" pitchFamily="34" charset="-128"/>
            </a:endParaRPr>
          </a:p>
        </p:txBody>
      </p:sp>
      <p:sp>
        <p:nvSpPr>
          <p:cNvPr id="576539" name="テキスト ボックス 37"/>
          <p:cNvSpPr txBox="1">
            <a:spLocks noChangeArrowheads="1"/>
          </p:cNvSpPr>
          <p:nvPr/>
        </p:nvSpPr>
        <p:spPr bwMode="auto">
          <a:xfrm>
            <a:off x="8194675" y="6429375"/>
            <a:ext cx="949325" cy="307975"/>
          </a:xfrm>
          <a:prstGeom prst="rect">
            <a:avLst/>
          </a:prstGeom>
          <a:solidFill>
            <a:srgbClr val="FFFFC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rgbClr val="000000"/>
                </a:solidFill>
                <a:latin typeface="Times New Roman" pitchFamily="18" charset="0"/>
              </a:defRPr>
            </a:lvl1pPr>
            <a:lvl2pPr marL="742950" indent="-285750">
              <a:defRPr sz="2400">
                <a:solidFill>
                  <a:srgbClr val="000000"/>
                </a:solidFill>
                <a:latin typeface="Times New Roman" pitchFamily="18" charset="0"/>
              </a:defRPr>
            </a:lvl2pPr>
            <a:lvl3pPr marL="1143000" indent="-228600">
              <a:defRPr sz="2400">
                <a:solidFill>
                  <a:srgbClr val="000000"/>
                </a:solidFill>
                <a:latin typeface="Times New Roman" pitchFamily="18" charset="0"/>
              </a:defRPr>
            </a:lvl3pPr>
            <a:lvl4pPr marL="1600200" indent="-228600">
              <a:defRPr sz="2400">
                <a:solidFill>
                  <a:srgbClr val="000000"/>
                </a:solidFill>
                <a:latin typeface="Times New Roman" pitchFamily="18" charset="0"/>
              </a:defRPr>
            </a:lvl4pPr>
            <a:lvl5pPr marL="2057400" indent="-228600">
              <a:defRPr sz="2400">
                <a:solidFill>
                  <a:srgbClr val="000000"/>
                </a:solidFill>
                <a:latin typeface="Times New Roman" pitchFamily="18" charset="0"/>
              </a:defRPr>
            </a:lvl5pPr>
            <a:lvl6pPr marL="25146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6pPr>
            <a:lvl7pPr marL="29718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7pPr>
            <a:lvl8pPr marL="34290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8pPr>
            <a:lvl9pPr marL="38862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9pPr>
          </a:lstStyle>
          <a:p>
            <a:pPr defTabSz="914400" eaLnBrk="1" hangingPunct="1">
              <a:lnSpc>
                <a:spcPct val="100000"/>
              </a:lnSpc>
              <a:buClrTx/>
              <a:buSzTx/>
              <a:buFontTx/>
              <a:buNone/>
            </a:pPr>
            <a:r>
              <a:rPr kumimoji="1" lang="en-US" altLang="ja-JP" sz="1400" b="1">
                <a:solidFill>
                  <a:srgbClr val="0070C0"/>
                </a:solidFill>
                <a:latin typeface="Arial" pitchFamily="34" charset="0"/>
                <a:ea typeface="ＭＳ Ｐゴシック" pitchFamily="34" charset="-128"/>
              </a:rPr>
              <a:t>Jun 2009</a:t>
            </a:r>
            <a:endParaRPr kumimoji="1" lang="ja-JP" altLang="en-US" sz="1400" b="1">
              <a:solidFill>
                <a:srgbClr val="0070C0"/>
              </a:solidFill>
              <a:latin typeface="Arial" pitchFamily="34" charset="0"/>
              <a:ea typeface="ＭＳ Ｐゴシック" pitchFamily="34" charset="-128"/>
            </a:endParaRPr>
          </a:p>
        </p:txBody>
      </p:sp>
      <p:sp>
        <p:nvSpPr>
          <p:cNvPr id="576540" name="Text Box 13"/>
          <p:cNvSpPr txBox="1">
            <a:spLocks noChangeArrowheads="1"/>
          </p:cNvSpPr>
          <p:nvPr/>
        </p:nvSpPr>
        <p:spPr bwMode="auto">
          <a:xfrm>
            <a:off x="7632700" y="1214438"/>
            <a:ext cx="15113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000000"/>
                </a:solidFill>
                <a:latin typeface="Times New Roman" pitchFamily="18" charset="0"/>
              </a:defRPr>
            </a:lvl1pPr>
            <a:lvl2pPr marL="742950" indent="-285750">
              <a:defRPr sz="2400">
                <a:solidFill>
                  <a:srgbClr val="000000"/>
                </a:solidFill>
                <a:latin typeface="Times New Roman" pitchFamily="18" charset="0"/>
              </a:defRPr>
            </a:lvl2pPr>
            <a:lvl3pPr marL="1143000" indent="-228600">
              <a:defRPr sz="2400">
                <a:solidFill>
                  <a:srgbClr val="000000"/>
                </a:solidFill>
                <a:latin typeface="Times New Roman" pitchFamily="18" charset="0"/>
              </a:defRPr>
            </a:lvl3pPr>
            <a:lvl4pPr marL="1600200" indent="-228600">
              <a:defRPr sz="2400">
                <a:solidFill>
                  <a:srgbClr val="000000"/>
                </a:solidFill>
                <a:latin typeface="Times New Roman" pitchFamily="18" charset="0"/>
              </a:defRPr>
            </a:lvl4pPr>
            <a:lvl5pPr marL="2057400" indent="-228600">
              <a:defRPr sz="2400">
                <a:solidFill>
                  <a:srgbClr val="000000"/>
                </a:solidFill>
                <a:latin typeface="Times New Roman" pitchFamily="18" charset="0"/>
              </a:defRPr>
            </a:lvl5pPr>
            <a:lvl6pPr marL="25146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6pPr>
            <a:lvl7pPr marL="29718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7pPr>
            <a:lvl8pPr marL="34290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8pPr>
            <a:lvl9pPr marL="38862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9pPr>
          </a:lstStyle>
          <a:p>
            <a:pPr defTabSz="914400" eaLnBrk="1" hangingPunct="1">
              <a:lnSpc>
                <a:spcPct val="100000"/>
              </a:lnSpc>
              <a:spcBef>
                <a:spcPct val="50000"/>
              </a:spcBef>
              <a:buClrTx/>
              <a:buSzTx/>
              <a:buFontTx/>
              <a:buNone/>
            </a:pPr>
            <a:r>
              <a:rPr kumimoji="1" lang="en-US" altLang="ja-JP" sz="1800" b="1" i="1">
                <a:solidFill>
                  <a:srgbClr val="009900"/>
                </a:solidFill>
                <a:latin typeface="Arial" pitchFamily="34" charset="0"/>
                <a:ea typeface="ＭＳ Ｐゴシック" pitchFamily="34" charset="-128"/>
              </a:rPr>
              <a:t>Preliminary</a:t>
            </a:r>
          </a:p>
        </p:txBody>
      </p:sp>
      <p:sp>
        <p:nvSpPr>
          <p:cNvPr id="576541" name="Text Box 29"/>
          <p:cNvSpPr txBox="1">
            <a:spLocks noChangeArrowheads="1"/>
          </p:cNvSpPr>
          <p:nvPr/>
        </p:nvSpPr>
        <p:spPr bwMode="auto">
          <a:xfrm>
            <a:off x="7324725" y="188913"/>
            <a:ext cx="1819275" cy="466725"/>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000">
                <a:latin typeface="Comic Sans MS" pitchFamily="66" charset="0"/>
              </a:rPr>
              <a:t>Neutrino2010</a:t>
            </a:r>
          </a:p>
        </p:txBody>
      </p:sp>
    </p:spTree>
    <p:extLst>
      <p:ext uri="{BB962C8B-B14F-4D97-AF65-F5344CB8AC3E}">
        <p14:creationId xmlns:p14="http://schemas.microsoft.com/office/powerpoint/2010/main" val="3148220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030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0450" y="866775"/>
            <a:ext cx="7023100" cy="5124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6228184" y="614173"/>
            <a:ext cx="1970411" cy="505203"/>
          </a:xfrm>
          <a:prstGeom prst="rect">
            <a:avLst/>
          </a:prstGeom>
          <a:solidFill>
            <a:srgbClr val="FFC000"/>
          </a:solidFill>
        </p:spPr>
        <p:txBody>
          <a:bodyPr wrap="none" rtlCol="0">
            <a:spAutoFit/>
          </a:bodyPr>
          <a:lstStyle/>
          <a:p>
            <a:r>
              <a:rPr lang="en-US" dirty="0" smtClean="0"/>
              <a:t>Neutrino 2014</a:t>
            </a:r>
            <a:endParaRPr lang="bg-BG" dirty="0"/>
          </a:p>
        </p:txBody>
      </p:sp>
    </p:spTree>
    <p:extLst>
      <p:ext uri="{BB962C8B-B14F-4D97-AF65-F5344CB8AC3E}">
        <p14:creationId xmlns:p14="http://schemas.microsoft.com/office/powerpoint/2010/main" val="213098357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133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8218" y="836712"/>
            <a:ext cx="7632482" cy="48687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6300192" y="627892"/>
            <a:ext cx="1970411" cy="505203"/>
          </a:xfrm>
          <a:prstGeom prst="rect">
            <a:avLst/>
          </a:prstGeom>
          <a:solidFill>
            <a:srgbClr val="FFC000"/>
          </a:solidFill>
        </p:spPr>
        <p:txBody>
          <a:bodyPr wrap="none" rtlCol="0">
            <a:spAutoFit/>
          </a:bodyPr>
          <a:lstStyle/>
          <a:p>
            <a:r>
              <a:rPr lang="en-US" dirty="0" smtClean="0"/>
              <a:t>Neutrino 2014</a:t>
            </a:r>
            <a:endParaRPr lang="bg-BG" dirty="0"/>
          </a:p>
        </p:txBody>
      </p:sp>
    </p:spTree>
    <p:extLst>
      <p:ext uri="{BB962C8B-B14F-4D97-AF65-F5344CB8AC3E}">
        <p14:creationId xmlns:p14="http://schemas.microsoft.com/office/powerpoint/2010/main" val="272074294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a:xfrm>
            <a:off x="1755670" y="310107"/>
            <a:ext cx="6059016" cy="695575"/>
          </a:xfrm>
        </p:spPr>
        <p:txBody>
          <a:bodyPr/>
          <a:lstStyle/>
          <a:p>
            <a:r>
              <a:rPr lang="en-US" sz="4000" dirty="0">
                <a:solidFill>
                  <a:srgbClr val="FF0000"/>
                </a:solidFill>
                <a:sym typeface="Mathematica1" pitchFamily="2" charset="2"/>
              </a:rPr>
              <a:t> </a:t>
            </a:r>
            <a:r>
              <a:rPr lang="en-US" sz="4000" dirty="0" smtClean="0">
                <a:solidFill>
                  <a:srgbClr val="FF0000"/>
                </a:solidFill>
                <a:sym typeface="Mathematica1" pitchFamily="2" charset="2"/>
              </a:rPr>
              <a:t>- </a:t>
            </a:r>
            <a:r>
              <a:rPr lang="bg-BG" sz="4000" dirty="0" smtClean="0"/>
              <a:t>разпадане</a:t>
            </a:r>
            <a:endParaRPr lang="en-US" sz="4000" dirty="0"/>
          </a:p>
        </p:txBody>
      </p:sp>
      <p:pic>
        <p:nvPicPr>
          <p:cNvPr id="79875" name="beta-decay.avi">
            <a:hlinkClick r:id="" action="ppaction://media"/>
          </p:cNvPr>
          <p:cNvPicPr>
            <a:picLocks noChangeAspect="1" noChangeArrowheads="1"/>
          </p:cNvPicPr>
          <p:nvPr>
            <a:videoFile r:link="rId2"/>
            <p:extLst>
              <p:ext uri="{DAA4B4D4-6D71-4841-9C94-3DE7FCFB9230}">
                <p14:media xmlns:p14="http://schemas.microsoft.com/office/powerpoint/2010/main" r:embed="rId1"/>
              </p:ext>
            </p:extLst>
          </p:nvPr>
        </p:nvPicPr>
        <p:blipFill>
          <a:blip r:embed="rId10">
            <a:extLst>
              <a:ext uri="{28A0092B-C50C-407E-A947-70E740481C1C}">
                <a14:useLocalDpi xmlns:a14="http://schemas.microsoft.com/office/drawing/2010/main" val="0"/>
              </a:ext>
            </a:extLst>
          </a:blip>
          <a:srcRect/>
          <a:stretch>
            <a:fillRect/>
          </a:stretch>
        </p:blipFill>
        <p:spPr bwMode="auto">
          <a:xfrm>
            <a:off x="617537" y="1554277"/>
            <a:ext cx="2971800" cy="1114425"/>
          </a:xfrm>
          <a:prstGeom prst="rect">
            <a:avLst/>
          </a:prstGeom>
          <a:noFill/>
          <a:extLst>
            <a:ext uri="{909E8E84-426E-40DD-AFC4-6F175D3DCCD1}">
              <a14:hiddenFill xmlns:a14="http://schemas.microsoft.com/office/drawing/2010/main">
                <a:solidFill>
                  <a:srgbClr val="FFFFFF"/>
                </a:solidFill>
              </a14:hiddenFill>
            </a:ext>
          </a:extLst>
        </p:spPr>
      </p:pic>
      <p:pic>
        <p:nvPicPr>
          <p:cNvPr id="79876" name="betadecay+.avi">
            <a:hlinkClick r:id="" action="ppaction://media"/>
          </p:cNvPr>
          <p:cNvPicPr>
            <a:picLocks noChangeAspect="1" noChangeArrowheads="1"/>
          </p:cNvPicPr>
          <p:nvPr>
            <a:videoFile r:link="rId4"/>
            <p:extLst>
              <p:ext uri="{DAA4B4D4-6D71-4841-9C94-3DE7FCFB9230}">
                <p14:media xmlns:p14="http://schemas.microsoft.com/office/powerpoint/2010/main" r:embed="rId3"/>
              </p:ext>
            </p:extLst>
          </p:nvPr>
        </p:nvPicPr>
        <p:blipFill>
          <a:blip r:embed="rId11">
            <a:extLst>
              <a:ext uri="{28A0092B-C50C-407E-A947-70E740481C1C}">
                <a14:useLocalDpi xmlns:a14="http://schemas.microsoft.com/office/drawing/2010/main" val="0"/>
              </a:ext>
            </a:extLst>
          </a:blip>
          <a:srcRect/>
          <a:stretch>
            <a:fillRect/>
          </a:stretch>
        </p:blipFill>
        <p:spPr bwMode="auto">
          <a:xfrm>
            <a:off x="5543550" y="1537723"/>
            <a:ext cx="2971800" cy="1114425"/>
          </a:xfrm>
          <a:prstGeom prst="rect">
            <a:avLst/>
          </a:prstGeom>
          <a:noFill/>
          <a:extLst>
            <a:ext uri="{909E8E84-426E-40DD-AFC4-6F175D3DCCD1}">
              <a14:hiddenFill xmlns:a14="http://schemas.microsoft.com/office/drawing/2010/main">
                <a:solidFill>
                  <a:srgbClr val="FFFFFF"/>
                </a:solidFill>
              </a14:hiddenFill>
            </a:ext>
          </a:extLst>
        </p:spPr>
      </p:pic>
      <p:pic>
        <p:nvPicPr>
          <p:cNvPr id="79877" name="doublebetadecay.avi">
            <a:hlinkClick r:id="" action="ppaction://media"/>
          </p:cNvPr>
          <p:cNvPicPr>
            <a:picLocks noChangeAspect="1" noChangeArrowheads="1"/>
          </p:cNvPicPr>
          <p:nvPr>
            <a:videoFile r:link="rId6"/>
            <p:extLst>
              <p:ext uri="{DAA4B4D4-6D71-4841-9C94-3DE7FCFB9230}">
                <p14:media xmlns:p14="http://schemas.microsoft.com/office/powerpoint/2010/main" r:embed="rId5"/>
              </p:ext>
            </p:extLst>
          </p:nvPr>
        </p:nvPicPr>
        <p:blipFill>
          <a:blip r:embed="rId12">
            <a:extLst>
              <a:ext uri="{28A0092B-C50C-407E-A947-70E740481C1C}">
                <a14:useLocalDpi xmlns:a14="http://schemas.microsoft.com/office/drawing/2010/main" val="0"/>
              </a:ext>
            </a:extLst>
          </a:blip>
          <a:srcRect/>
          <a:stretch>
            <a:fillRect/>
          </a:stretch>
        </p:blipFill>
        <p:spPr bwMode="auto">
          <a:xfrm>
            <a:off x="5638800" y="4524375"/>
            <a:ext cx="2971800" cy="1114425"/>
          </a:xfrm>
          <a:prstGeom prst="rect">
            <a:avLst/>
          </a:prstGeom>
          <a:noFill/>
          <a:extLst>
            <a:ext uri="{909E8E84-426E-40DD-AFC4-6F175D3DCCD1}">
              <a14:hiddenFill xmlns:a14="http://schemas.microsoft.com/office/drawing/2010/main">
                <a:solidFill>
                  <a:srgbClr val="FFFFFF"/>
                </a:solidFill>
              </a14:hiddenFill>
            </a:ext>
          </a:extLst>
        </p:spPr>
      </p:pic>
      <p:pic>
        <p:nvPicPr>
          <p:cNvPr id="79878" name="e-capture.avi">
            <a:hlinkClick r:id="" action="ppaction://media"/>
          </p:cNvPr>
          <p:cNvPicPr>
            <a:picLocks noChangeAspect="1" noChangeArrowheads="1"/>
          </p:cNvPicPr>
          <p:nvPr>
            <a:videoFile r:link="rId8"/>
            <p:extLst>
              <p:ext uri="{DAA4B4D4-6D71-4841-9C94-3DE7FCFB9230}">
                <p14:media xmlns:p14="http://schemas.microsoft.com/office/powerpoint/2010/main" r:embed="rId7"/>
              </p:ext>
            </p:extLst>
          </p:nvPr>
        </p:nvPicPr>
        <p:blipFill>
          <a:blip r:embed="rId13">
            <a:extLst>
              <a:ext uri="{28A0092B-C50C-407E-A947-70E740481C1C}">
                <a14:useLocalDpi xmlns:a14="http://schemas.microsoft.com/office/drawing/2010/main" val="0"/>
              </a:ext>
            </a:extLst>
          </a:blip>
          <a:srcRect/>
          <a:stretch>
            <a:fillRect/>
          </a:stretch>
        </p:blipFill>
        <p:spPr bwMode="auto">
          <a:xfrm>
            <a:off x="586341" y="4524374"/>
            <a:ext cx="2971800" cy="1114425"/>
          </a:xfrm>
          <a:prstGeom prst="rect">
            <a:avLst/>
          </a:prstGeom>
          <a:noFill/>
          <a:extLst>
            <a:ext uri="{909E8E84-426E-40DD-AFC4-6F175D3DCCD1}">
              <a14:hiddenFill xmlns:a14="http://schemas.microsoft.com/office/drawing/2010/main">
                <a:solidFill>
                  <a:srgbClr val="FFFFFF"/>
                </a:solidFill>
              </a14:hiddenFill>
            </a:ext>
          </a:extLst>
        </p:spPr>
      </p:pic>
      <p:sp>
        <p:nvSpPr>
          <p:cNvPr id="79879" name="Line 7"/>
          <p:cNvSpPr>
            <a:spLocks noChangeShapeType="1"/>
          </p:cNvSpPr>
          <p:nvPr/>
        </p:nvSpPr>
        <p:spPr bwMode="auto">
          <a:xfrm>
            <a:off x="3509962" y="2996952"/>
            <a:ext cx="142875" cy="0"/>
          </a:xfrm>
          <a:prstGeom prst="line">
            <a:avLst/>
          </a:prstGeom>
          <a:noFill/>
          <a:ln w="3810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bg-BG"/>
          </a:p>
        </p:txBody>
      </p:sp>
      <p:sp>
        <p:nvSpPr>
          <p:cNvPr id="79880" name="Rectangle 8"/>
          <p:cNvSpPr>
            <a:spLocks noChangeArrowheads="1"/>
          </p:cNvSpPr>
          <p:nvPr/>
        </p:nvSpPr>
        <p:spPr bwMode="auto">
          <a:xfrm>
            <a:off x="6259966" y="980728"/>
            <a:ext cx="1238250" cy="4270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200" dirty="0">
                <a:solidFill>
                  <a:srgbClr val="FF0000"/>
                </a:solidFill>
                <a:sym typeface="Mathematica1" pitchFamily="2" charset="2"/>
              </a:rPr>
              <a:t> - </a:t>
            </a:r>
            <a:r>
              <a:rPr lang="bg-BG" sz="2200" dirty="0">
                <a:solidFill>
                  <a:srgbClr val="FF0000"/>
                </a:solidFill>
                <a:sym typeface="Mathematica1" pitchFamily="2" charset="2"/>
              </a:rPr>
              <a:t>плюс</a:t>
            </a:r>
            <a:endParaRPr lang="en-US" sz="2200" dirty="0">
              <a:solidFill>
                <a:srgbClr val="FF0000"/>
              </a:solidFill>
              <a:sym typeface="Mathematica1" pitchFamily="2" charset="2"/>
            </a:endParaRPr>
          </a:p>
        </p:txBody>
      </p:sp>
      <p:sp>
        <p:nvSpPr>
          <p:cNvPr id="79881" name="Rectangle 9"/>
          <p:cNvSpPr>
            <a:spLocks noChangeArrowheads="1"/>
          </p:cNvSpPr>
          <p:nvPr/>
        </p:nvSpPr>
        <p:spPr bwMode="auto">
          <a:xfrm>
            <a:off x="793750" y="3944824"/>
            <a:ext cx="2619375" cy="4270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bg-BG" sz="2200" dirty="0">
                <a:solidFill>
                  <a:srgbClr val="FF0000"/>
                </a:solidFill>
                <a:sym typeface="Mathematica1" pitchFamily="2" charset="2"/>
              </a:rPr>
              <a:t>електронен </a:t>
            </a:r>
            <a:r>
              <a:rPr lang="bg-BG" sz="2200" dirty="0" err="1">
                <a:solidFill>
                  <a:srgbClr val="FF0000"/>
                </a:solidFill>
                <a:sym typeface="Mathematica1" pitchFamily="2" charset="2"/>
              </a:rPr>
              <a:t>захват</a:t>
            </a:r>
            <a:endParaRPr lang="en-US" sz="2200" dirty="0">
              <a:solidFill>
                <a:srgbClr val="FF0000"/>
              </a:solidFill>
              <a:sym typeface="Mathematica1" pitchFamily="2" charset="2"/>
            </a:endParaRPr>
          </a:p>
        </p:txBody>
      </p:sp>
      <p:sp>
        <p:nvSpPr>
          <p:cNvPr id="79882" name="Rectangle 10"/>
          <p:cNvSpPr>
            <a:spLocks noChangeArrowheads="1"/>
          </p:cNvSpPr>
          <p:nvPr/>
        </p:nvSpPr>
        <p:spPr bwMode="auto">
          <a:xfrm>
            <a:off x="5937250" y="4114800"/>
            <a:ext cx="2184400" cy="4270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bg-BG" sz="2200">
                <a:solidFill>
                  <a:srgbClr val="FF0000"/>
                </a:solidFill>
                <a:sym typeface="Mathematica1" pitchFamily="2" charset="2"/>
              </a:rPr>
              <a:t>двоен -разпад</a:t>
            </a:r>
          </a:p>
        </p:txBody>
      </p:sp>
      <p:grpSp>
        <p:nvGrpSpPr>
          <p:cNvPr id="79883" name="Group 11"/>
          <p:cNvGrpSpPr>
            <a:grpSpLocks/>
          </p:cNvGrpSpPr>
          <p:nvPr/>
        </p:nvGrpSpPr>
        <p:grpSpPr bwMode="auto">
          <a:xfrm>
            <a:off x="282574" y="1005682"/>
            <a:ext cx="3641725" cy="2619376"/>
            <a:chOff x="209" y="309"/>
            <a:chExt cx="2294" cy="1650"/>
          </a:xfrm>
        </p:grpSpPr>
        <p:sp>
          <p:nvSpPr>
            <p:cNvPr id="79884" name="Rectangle 12"/>
            <p:cNvSpPr>
              <a:spLocks noChangeArrowheads="1"/>
            </p:cNvSpPr>
            <p:nvPr/>
          </p:nvSpPr>
          <p:spPr bwMode="auto">
            <a:xfrm>
              <a:off x="917" y="309"/>
              <a:ext cx="854" cy="26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200" dirty="0">
                  <a:solidFill>
                    <a:srgbClr val="FF0000"/>
                  </a:solidFill>
                  <a:sym typeface="Mathematica1" pitchFamily="2" charset="2"/>
                </a:rPr>
                <a:t> - </a:t>
              </a:r>
              <a:r>
                <a:rPr lang="bg-BG" sz="2200" dirty="0">
                  <a:solidFill>
                    <a:srgbClr val="FF0000"/>
                  </a:solidFill>
                  <a:sym typeface="Mathematica1" pitchFamily="2" charset="2"/>
                </a:rPr>
                <a:t>минус</a:t>
              </a:r>
              <a:endParaRPr lang="en-US" sz="2200" dirty="0">
                <a:solidFill>
                  <a:srgbClr val="FF0000"/>
                </a:solidFill>
                <a:sym typeface="Mathematica1" pitchFamily="2" charset="2"/>
              </a:endParaRPr>
            </a:p>
          </p:txBody>
        </p:sp>
        <p:sp>
          <p:nvSpPr>
            <p:cNvPr id="79885" name="Rectangle 13"/>
            <p:cNvSpPr>
              <a:spLocks noChangeArrowheads="1"/>
            </p:cNvSpPr>
            <p:nvPr/>
          </p:nvSpPr>
          <p:spPr bwMode="auto">
            <a:xfrm>
              <a:off x="209" y="1441"/>
              <a:ext cx="2294" cy="51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400" baseline="30000" dirty="0">
                  <a:sym typeface="Mathematica1" pitchFamily="2" charset="2"/>
                </a:rPr>
                <a:t>A</a:t>
              </a:r>
              <a:r>
                <a:rPr lang="en-US" sz="2400" baseline="-25000" dirty="0">
                  <a:sym typeface="Mathematica1" pitchFamily="2" charset="2"/>
                </a:rPr>
                <a:t>Z</a:t>
              </a:r>
              <a:r>
                <a:rPr lang="en-US" sz="2400" dirty="0">
                  <a:sym typeface="Mathematica1" pitchFamily="2" charset="2"/>
                </a:rPr>
                <a:t>X</a:t>
              </a:r>
              <a:r>
                <a:rPr lang="en-US" sz="2400" baseline="-25000" dirty="0">
                  <a:sym typeface="Mathematica1" pitchFamily="2" charset="2"/>
                </a:rPr>
                <a:t>N </a:t>
              </a:r>
              <a:r>
                <a:rPr lang="en-US" sz="2400" dirty="0">
                  <a:sym typeface="Mathematica1" pitchFamily="2" charset="2"/>
                </a:rPr>
                <a:t> </a:t>
              </a:r>
              <a:r>
                <a:rPr lang="en-US" sz="2400" baseline="30000" dirty="0">
                  <a:sym typeface="Mathematica1" pitchFamily="2" charset="2"/>
                </a:rPr>
                <a:t>A</a:t>
              </a:r>
              <a:r>
                <a:rPr lang="en-US" sz="2400" baseline="-25000" dirty="0">
                  <a:sym typeface="Mathematica1" pitchFamily="2" charset="2"/>
                </a:rPr>
                <a:t>Z+1</a:t>
              </a:r>
              <a:r>
                <a:rPr lang="en-US" sz="2400" dirty="0">
                  <a:sym typeface="Mathematica1" pitchFamily="2" charset="2"/>
                </a:rPr>
                <a:t>Y</a:t>
              </a:r>
              <a:r>
                <a:rPr lang="en-US" sz="2400" baseline="-25000" dirty="0">
                  <a:sym typeface="Mathematica1" pitchFamily="2" charset="2"/>
                </a:rPr>
                <a:t>N-1</a:t>
              </a:r>
              <a:r>
                <a:rPr lang="en-US" sz="2400" dirty="0">
                  <a:sym typeface="Mathematica1" pitchFamily="2" charset="2"/>
                </a:rPr>
                <a:t>  + e</a:t>
              </a:r>
              <a:r>
                <a:rPr lang="en-US" sz="2400" baseline="30000" dirty="0">
                  <a:sym typeface="Mathematica1" pitchFamily="2" charset="2"/>
                </a:rPr>
                <a:t>-</a:t>
              </a:r>
              <a:r>
                <a:rPr lang="en-US" sz="2400" dirty="0">
                  <a:sym typeface="Mathematica1" pitchFamily="2" charset="2"/>
                </a:rPr>
                <a:t> + </a:t>
              </a:r>
              <a:r>
                <a:rPr lang="bg-BG" sz="2400" baseline="-25000" dirty="0">
                  <a:sym typeface="Mathematica1" pitchFamily="2" charset="2"/>
                </a:rPr>
                <a:t>e</a:t>
              </a:r>
            </a:p>
            <a:p>
              <a:r>
                <a:rPr lang="bg-BG" sz="2400" baseline="30000" dirty="0">
                  <a:solidFill>
                    <a:schemeClr val="tx1"/>
                  </a:solidFill>
                  <a:sym typeface="Mathematica1" pitchFamily="2" charset="2"/>
                </a:rPr>
                <a:t>14</a:t>
              </a:r>
              <a:r>
                <a:rPr lang="bg-BG" sz="2400" baseline="-25000" dirty="0">
                  <a:solidFill>
                    <a:schemeClr val="tx1"/>
                  </a:solidFill>
                  <a:sym typeface="Mathematica1" pitchFamily="2" charset="2"/>
                </a:rPr>
                <a:t>6</a:t>
              </a:r>
              <a:r>
                <a:rPr lang="en-US" sz="2400" dirty="0">
                  <a:solidFill>
                    <a:schemeClr val="tx1"/>
                  </a:solidFill>
                  <a:sym typeface="Mathematica1" pitchFamily="2" charset="2"/>
                </a:rPr>
                <a:t>C</a:t>
              </a:r>
              <a:r>
                <a:rPr lang="en-US" sz="2400" baseline="-25000" dirty="0">
                  <a:solidFill>
                    <a:schemeClr val="tx1"/>
                  </a:solidFill>
                  <a:sym typeface="Mathematica1" pitchFamily="2" charset="2"/>
                </a:rPr>
                <a:t>8 </a:t>
              </a:r>
              <a:r>
                <a:rPr lang="en-US" sz="2400" dirty="0">
                  <a:solidFill>
                    <a:schemeClr val="tx1"/>
                  </a:solidFill>
                  <a:sym typeface="Mathematica1" pitchFamily="2" charset="2"/>
                </a:rPr>
                <a:t></a:t>
              </a:r>
              <a:r>
                <a:rPr lang="en-US" sz="2400" baseline="30000" dirty="0">
                  <a:solidFill>
                    <a:schemeClr val="tx1"/>
                  </a:solidFill>
                  <a:sym typeface="Mathematica1" pitchFamily="2" charset="2"/>
                </a:rPr>
                <a:t>14</a:t>
              </a:r>
              <a:r>
                <a:rPr lang="en-US" sz="2400" baseline="-25000" dirty="0">
                  <a:solidFill>
                    <a:schemeClr val="tx1"/>
                  </a:solidFill>
                  <a:sym typeface="Mathematica1" pitchFamily="2" charset="2"/>
                </a:rPr>
                <a:t>7</a:t>
              </a:r>
              <a:r>
                <a:rPr lang="en-US" sz="2400" dirty="0">
                  <a:solidFill>
                    <a:schemeClr val="tx1"/>
                  </a:solidFill>
                  <a:sym typeface="Mathematica1" pitchFamily="2" charset="2"/>
                </a:rPr>
                <a:t>N</a:t>
              </a:r>
              <a:r>
                <a:rPr lang="en-US" sz="2400" baseline="-25000" dirty="0">
                  <a:solidFill>
                    <a:schemeClr val="tx1"/>
                  </a:solidFill>
                  <a:sym typeface="Mathematica1" pitchFamily="2" charset="2"/>
                </a:rPr>
                <a:t>7 </a:t>
              </a:r>
              <a:r>
                <a:rPr lang="en-US" sz="2400" dirty="0">
                  <a:solidFill>
                    <a:schemeClr val="tx1"/>
                  </a:solidFill>
                  <a:sym typeface="Mathematica1" pitchFamily="2" charset="2"/>
                </a:rPr>
                <a:t>+ e</a:t>
              </a:r>
              <a:r>
                <a:rPr lang="en-US" sz="2400" baseline="30000" dirty="0">
                  <a:solidFill>
                    <a:schemeClr val="tx1"/>
                  </a:solidFill>
                  <a:sym typeface="Mathematica1" pitchFamily="2" charset="2"/>
                </a:rPr>
                <a:t>-</a:t>
              </a:r>
              <a:r>
                <a:rPr lang="en-US" sz="2400" dirty="0">
                  <a:solidFill>
                    <a:schemeClr val="tx1"/>
                  </a:solidFill>
                  <a:sym typeface="Mathematica1" pitchFamily="2" charset="2"/>
                </a:rPr>
                <a:t> + </a:t>
              </a:r>
              <a:r>
                <a:rPr lang="en-US" sz="2400" baseline="-25000" dirty="0">
                  <a:solidFill>
                    <a:schemeClr val="tx1"/>
                  </a:solidFill>
                  <a:sym typeface="Mathematica1" pitchFamily="2" charset="2"/>
                </a:rPr>
                <a:t>e</a:t>
              </a:r>
            </a:p>
          </p:txBody>
        </p:sp>
      </p:grpSp>
      <p:sp>
        <p:nvSpPr>
          <p:cNvPr id="79886" name="Rectangle 14"/>
          <p:cNvSpPr>
            <a:spLocks noChangeArrowheads="1"/>
          </p:cNvSpPr>
          <p:nvPr/>
        </p:nvSpPr>
        <p:spPr bwMode="auto">
          <a:xfrm>
            <a:off x="5032829" y="2901496"/>
            <a:ext cx="3692525" cy="822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400" baseline="30000" dirty="0">
                <a:sym typeface="Mathematica1" pitchFamily="2" charset="2"/>
              </a:rPr>
              <a:t>A</a:t>
            </a:r>
            <a:r>
              <a:rPr lang="en-US" sz="2400" baseline="-25000" dirty="0">
                <a:sym typeface="Mathematica1" pitchFamily="2" charset="2"/>
              </a:rPr>
              <a:t>Z</a:t>
            </a:r>
            <a:r>
              <a:rPr lang="en-US" sz="2400" dirty="0">
                <a:sym typeface="Mathematica1" pitchFamily="2" charset="2"/>
              </a:rPr>
              <a:t>X</a:t>
            </a:r>
            <a:r>
              <a:rPr lang="en-US" sz="2400" baseline="-25000" dirty="0">
                <a:sym typeface="Mathematica1" pitchFamily="2" charset="2"/>
              </a:rPr>
              <a:t>N </a:t>
            </a:r>
            <a:r>
              <a:rPr lang="en-US" sz="2400" dirty="0">
                <a:sym typeface="Mathematica1" pitchFamily="2" charset="2"/>
              </a:rPr>
              <a:t> </a:t>
            </a:r>
            <a:r>
              <a:rPr lang="en-US" sz="2400" baseline="30000" dirty="0">
                <a:sym typeface="Mathematica1" pitchFamily="2" charset="2"/>
              </a:rPr>
              <a:t>A</a:t>
            </a:r>
            <a:r>
              <a:rPr lang="en-US" sz="2400" baseline="-25000" dirty="0">
                <a:sym typeface="Mathematica1" pitchFamily="2" charset="2"/>
              </a:rPr>
              <a:t>Z-1</a:t>
            </a:r>
            <a:r>
              <a:rPr lang="en-US" sz="2400" dirty="0">
                <a:sym typeface="Mathematica1" pitchFamily="2" charset="2"/>
              </a:rPr>
              <a:t>Y</a:t>
            </a:r>
            <a:r>
              <a:rPr lang="en-US" sz="2400" baseline="-25000" dirty="0">
                <a:sym typeface="Mathematica1" pitchFamily="2" charset="2"/>
              </a:rPr>
              <a:t>N+1</a:t>
            </a:r>
            <a:r>
              <a:rPr lang="en-US" sz="2400" dirty="0">
                <a:sym typeface="Mathematica1" pitchFamily="2" charset="2"/>
              </a:rPr>
              <a:t>  + e</a:t>
            </a:r>
            <a:r>
              <a:rPr lang="en-US" sz="2400" baseline="30000" dirty="0">
                <a:sym typeface="Mathematica1" pitchFamily="2" charset="2"/>
              </a:rPr>
              <a:t>+</a:t>
            </a:r>
            <a:r>
              <a:rPr lang="en-US" sz="2400" dirty="0">
                <a:sym typeface="Mathematica1" pitchFamily="2" charset="2"/>
              </a:rPr>
              <a:t> + </a:t>
            </a:r>
            <a:r>
              <a:rPr lang="en-US" sz="2400" baseline="-25000" dirty="0">
                <a:sym typeface="Mathematica1" pitchFamily="2" charset="2"/>
              </a:rPr>
              <a:t>e</a:t>
            </a:r>
          </a:p>
          <a:p>
            <a:r>
              <a:rPr lang="en-US" sz="2400" baseline="30000" dirty="0">
                <a:solidFill>
                  <a:schemeClr val="tx1"/>
                </a:solidFill>
                <a:sym typeface="Mathematica1" pitchFamily="2" charset="2"/>
              </a:rPr>
              <a:t>18</a:t>
            </a:r>
            <a:r>
              <a:rPr lang="en-US" sz="2400" baseline="-25000" dirty="0">
                <a:solidFill>
                  <a:schemeClr val="tx1"/>
                </a:solidFill>
                <a:sym typeface="Mathematica1" pitchFamily="2" charset="2"/>
              </a:rPr>
              <a:t>9</a:t>
            </a:r>
            <a:r>
              <a:rPr lang="en-US" sz="2400" dirty="0">
                <a:solidFill>
                  <a:schemeClr val="tx1"/>
                </a:solidFill>
                <a:sym typeface="Mathematica1" pitchFamily="2" charset="2"/>
              </a:rPr>
              <a:t>F</a:t>
            </a:r>
            <a:r>
              <a:rPr lang="en-US" sz="2400" baseline="-25000" dirty="0">
                <a:solidFill>
                  <a:schemeClr val="tx1"/>
                </a:solidFill>
                <a:sym typeface="Mathematica1" pitchFamily="2" charset="2"/>
              </a:rPr>
              <a:t>9 </a:t>
            </a:r>
            <a:r>
              <a:rPr lang="en-US" sz="2400" dirty="0">
                <a:solidFill>
                  <a:schemeClr val="tx1"/>
                </a:solidFill>
                <a:sym typeface="Mathematica1" pitchFamily="2" charset="2"/>
              </a:rPr>
              <a:t></a:t>
            </a:r>
            <a:r>
              <a:rPr lang="en-US" sz="2400" baseline="30000" dirty="0">
                <a:solidFill>
                  <a:schemeClr val="tx1"/>
                </a:solidFill>
                <a:sym typeface="Mathematica1" pitchFamily="2" charset="2"/>
              </a:rPr>
              <a:t>18</a:t>
            </a:r>
            <a:r>
              <a:rPr lang="en-US" sz="2400" baseline="-25000" dirty="0">
                <a:solidFill>
                  <a:schemeClr val="tx1"/>
                </a:solidFill>
                <a:sym typeface="Mathematica1" pitchFamily="2" charset="2"/>
              </a:rPr>
              <a:t>8</a:t>
            </a:r>
            <a:r>
              <a:rPr lang="en-US" sz="2400" dirty="0">
                <a:solidFill>
                  <a:schemeClr val="tx1"/>
                </a:solidFill>
                <a:sym typeface="Mathematica1" pitchFamily="2" charset="2"/>
              </a:rPr>
              <a:t>O</a:t>
            </a:r>
            <a:r>
              <a:rPr lang="en-US" sz="2400" baseline="-25000" dirty="0">
                <a:solidFill>
                  <a:schemeClr val="tx1"/>
                </a:solidFill>
                <a:sym typeface="Mathematica1" pitchFamily="2" charset="2"/>
              </a:rPr>
              <a:t>10 </a:t>
            </a:r>
            <a:r>
              <a:rPr lang="en-US" sz="2400" dirty="0">
                <a:solidFill>
                  <a:schemeClr val="tx1"/>
                </a:solidFill>
                <a:sym typeface="Mathematica1" pitchFamily="2" charset="2"/>
              </a:rPr>
              <a:t>+ e</a:t>
            </a:r>
            <a:r>
              <a:rPr lang="en-US" sz="2400" baseline="30000" dirty="0">
                <a:solidFill>
                  <a:schemeClr val="tx1"/>
                </a:solidFill>
                <a:sym typeface="Mathematica1" pitchFamily="2" charset="2"/>
              </a:rPr>
              <a:t>+</a:t>
            </a:r>
            <a:r>
              <a:rPr lang="en-US" sz="2400" dirty="0">
                <a:solidFill>
                  <a:schemeClr val="tx1"/>
                </a:solidFill>
                <a:sym typeface="Mathematica1" pitchFamily="2" charset="2"/>
              </a:rPr>
              <a:t> + </a:t>
            </a:r>
            <a:r>
              <a:rPr lang="en-US" sz="2400" baseline="-25000" dirty="0">
                <a:solidFill>
                  <a:schemeClr val="tx1"/>
                </a:solidFill>
                <a:sym typeface="Mathematica1" pitchFamily="2" charset="2"/>
              </a:rPr>
              <a:t>e</a:t>
            </a:r>
          </a:p>
        </p:txBody>
      </p:sp>
      <p:sp>
        <p:nvSpPr>
          <p:cNvPr id="79887" name="Rectangle 15"/>
          <p:cNvSpPr>
            <a:spLocks noChangeArrowheads="1"/>
          </p:cNvSpPr>
          <p:nvPr/>
        </p:nvSpPr>
        <p:spPr bwMode="auto">
          <a:xfrm>
            <a:off x="371475" y="5776913"/>
            <a:ext cx="3642344" cy="7386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0" bIns="0">
            <a:spAutoFit/>
          </a:bodyPr>
          <a:lstStyle/>
          <a:p>
            <a:pPr>
              <a:lnSpc>
                <a:spcPct val="100000"/>
              </a:lnSpc>
              <a:spcBef>
                <a:spcPts val="0"/>
              </a:spcBef>
            </a:pPr>
            <a:r>
              <a:rPr lang="en-US" sz="2400" baseline="30000" dirty="0">
                <a:sym typeface="Mathematica1" pitchFamily="2" charset="2"/>
              </a:rPr>
              <a:t>A</a:t>
            </a:r>
            <a:r>
              <a:rPr lang="en-US" sz="2400" baseline="-25000" dirty="0">
                <a:sym typeface="Mathematica1" pitchFamily="2" charset="2"/>
              </a:rPr>
              <a:t>Z</a:t>
            </a:r>
            <a:r>
              <a:rPr lang="en-US" sz="2400" dirty="0">
                <a:sym typeface="Mathematica1" pitchFamily="2" charset="2"/>
              </a:rPr>
              <a:t>X</a:t>
            </a:r>
            <a:r>
              <a:rPr lang="en-US" sz="2400" baseline="-25000" dirty="0">
                <a:sym typeface="Mathematica1" pitchFamily="2" charset="2"/>
              </a:rPr>
              <a:t>N </a:t>
            </a:r>
            <a:r>
              <a:rPr lang="en-US" sz="2400" dirty="0">
                <a:sym typeface="Mathematica1" pitchFamily="2" charset="2"/>
              </a:rPr>
              <a:t>+ e</a:t>
            </a:r>
            <a:r>
              <a:rPr lang="en-US" sz="2400" baseline="30000" dirty="0">
                <a:sym typeface="Mathematica1" pitchFamily="2" charset="2"/>
              </a:rPr>
              <a:t>-</a:t>
            </a:r>
            <a:r>
              <a:rPr lang="en-US" sz="2400" dirty="0">
                <a:sym typeface="Mathematica1" pitchFamily="2" charset="2"/>
              </a:rPr>
              <a:t>  </a:t>
            </a:r>
            <a:r>
              <a:rPr lang="en-US" sz="2400" baseline="30000" dirty="0">
                <a:sym typeface="Mathematica1" pitchFamily="2" charset="2"/>
              </a:rPr>
              <a:t>A</a:t>
            </a:r>
            <a:r>
              <a:rPr lang="en-US" sz="2400" baseline="-25000" dirty="0">
                <a:sym typeface="Mathematica1" pitchFamily="2" charset="2"/>
              </a:rPr>
              <a:t>Z-1</a:t>
            </a:r>
            <a:r>
              <a:rPr lang="en-US" sz="2400" dirty="0">
                <a:sym typeface="Mathematica1" pitchFamily="2" charset="2"/>
              </a:rPr>
              <a:t>Y</a:t>
            </a:r>
            <a:r>
              <a:rPr lang="en-US" sz="2400" baseline="-25000" dirty="0">
                <a:sym typeface="Mathematica1" pitchFamily="2" charset="2"/>
              </a:rPr>
              <a:t>N+1</a:t>
            </a:r>
            <a:r>
              <a:rPr lang="en-US" sz="2400" dirty="0">
                <a:sym typeface="Mathematica1" pitchFamily="2" charset="2"/>
              </a:rPr>
              <a:t>+ </a:t>
            </a:r>
            <a:r>
              <a:rPr lang="en-US" sz="2400" baseline="-25000" dirty="0">
                <a:sym typeface="Mathematica1" pitchFamily="2" charset="2"/>
              </a:rPr>
              <a:t>e</a:t>
            </a:r>
          </a:p>
          <a:p>
            <a:pPr>
              <a:lnSpc>
                <a:spcPct val="100000"/>
              </a:lnSpc>
              <a:spcBef>
                <a:spcPts val="0"/>
              </a:spcBef>
              <a:buFont typeface="Wingdings" pitchFamily="2" charset="2"/>
              <a:buNone/>
            </a:pPr>
            <a:r>
              <a:rPr lang="en-US" sz="2400" baseline="30000" dirty="0">
                <a:solidFill>
                  <a:schemeClr val="tx1"/>
                </a:solidFill>
                <a:sym typeface="Mathematica1" pitchFamily="2" charset="2"/>
              </a:rPr>
              <a:t>81</a:t>
            </a:r>
            <a:r>
              <a:rPr lang="en-US" sz="2400" baseline="-25000" dirty="0">
                <a:solidFill>
                  <a:schemeClr val="tx1"/>
                </a:solidFill>
                <a:sym typeface="Mathematica1" pitchFamily="2" charset="2"/>
              </a:rPr>
              <a:t>37</a:t>
            </a:r>
            <a:r>
              <a:rPr lang="en-US" sz="2400" dirty="0">
                <a:solidFill>
                  <a:schemeClr val="tx1"/>
                </a:solidFill>
                <a:sym typeface="Mathematica1" pitchFamily="2" charset="2"/>
              </a:rPr>
              <a:t>Rb</a:t>
            </a:r>
            <a:r>
              <a:rPr lang="en-US" sz="2400" baseline="-25000" dirty="0">
                <a:solidFill>
                  <a:schemeClr val="tx1"/>
                </a:solidFill>
                <a:sym typeface="Mathematica1" pitchFamily="2" charset="2"/>
              </a:rPr>
              <a:t>44 </a:t>
            </a:r>
            <a:r>
              <a:rPr lang="en-US" sz="2400" dirty="0">
                <a:solidFill>
                  <a:schemeClr val="tx1"/>
                </a:solidFill>
                <a:sym typeface="Mathematica1" pitchFamily="2" charset="2"/>
              </a:rPr>
              <a:t>+ e</a:t>
            </a:r>
            <a:r>
              <a:rPr lang="en-US" sz="2400" baseline="30000" dirty="0">
                <a:solidFill>
                  <a:schemeClr val="tx1"/>
                </a:solidFill>
                <a:sym typeface="Mathematica1" pitchFamily="2" charset="2"/>
              </a:rPr>
              <a:t>-</a:t>
            </a:r>
            <a:r>
              <a:rPr lang="en-US" sz="2400" baseline="-25000" dirty="0">
                <a:solidFill>
                  <a:schemeClr val="tx1"/>
                </a:solidFill>
                <a:sym typeface="Mathematica1" pitchFamily="2" charset="2"/>
              </a:rPr>
              <a:t> </a:t>
            </a:r>
            <a:r>
              <a:rPr lang="en-US" sz="2400" dirty="0">
                <a:solidFill>
                  <a:schemeClr val="tx1"/>
                </a:solidFill>
                <a:sym typeface="Mathematica1" pitchFamily="2" charset="2"/>
              </a:rPr>
              <a:t></a:t>
            </a:r>
            <a:r>
              <a:rPr lang="en-US" sz="2400" baseline="30000" dirty="0">
                <a:solidFill>
                  <a:schemeClr val="tx1"/>
                </a:solidFill>
                <a:sym typeface="Mathematica1" pitchFamily="2" charset="2"/>
              </a:rPr>
              <a:t>81</a:t>
            </a:r>
            <a:r>
              <a:rPr lang="en-US" sz="2400" baseline="-25000" dirty="0">
                <a:solidFill>
                  <a:schemeClr val="tx1"/>
                </a:solidFill>
                <a:sym typeface="Mathematica1" pitchFamily="2" charset="2"/>
              </a:rPr>
              <a:t>36</a:t>
            </a:r>
            <a:r>
              <a:rPr lang="en-US" sz="2400" dirty="0">
                <a:solidFill>
                  <a:schemeClr val="tx1"/>
                </a:solidFill>
                <a:sym typeface="Mathematica1" pitchFamily="2" charset="2"/>
              </a:rPr>
              <a:t>Kr</a:t>
            </a:r>
            <a:r>
              <a:rPr lang="en-US" sz="2400" baseline="-25000" dirty="0">
                <a:solidFill>
                  <a:schemeClr val="tx1"/>
                </a:solidFill>
                <a:sym typeface="Mathematica1" pitchFamily="2" charset="2"/>
              </a:rPr>
              <a:t>45</a:t>
            </a:r>
            <a:r>
              <a:rPr lang="en-US" sz="2400" dirty="0">
                <a:solidFill>
                  <a:schemeClr val="tx1"/>
                </a:solidFill>
                <a:sym typeface="Mathematica1" pitchFamily="2" charset="2"/>
              </a:rPr>
              <a:t> + </a:t>
            </a:r>
            <a:r>
              <a:rPr lang="en-US" sz="2400" baseline="-25000" dirty="0">
                <a:solidFill>
                  <a:schemeClr val="tx1"/>
                </a:solidFill>
                <a:sym typeface="Mathematica1" pitchFamily="2" charset="2"/>
              </a:rPr>
              <a:t>e</a:t>
            </a:r>
            <a:endParaRPr lang="en-US" sz="2400" baseline="-25000" dirty="0">
              <a:sym typeface="Mathematica1" pitchFamily="2" charset="2"/>
            </a:endParaRPr>
          </a:p>
        </p:txBody>
      </p:sp>
      <p:sp>
        <p:nvSpPr>
          <p:cNvPr id="79888" name="Rectangle 16"/>
          <p:cNvSpPr>
            <a:spLocks noChangeArrowheads="1"/>
          </p:cNvSpPr>
          <p:nvPr/>
        </p:nvSpPr>
        <p:spPr bwMode="auto">
          <a:xfrm>
            <a:off x="4785178" y="5735082"/>
            <a:ext cx="3898824" cy="83099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100000"/>
              </a:lnSpc>
            </a:pPr>
            <a:r>
              <a:rPr lang="en-US" sz="2400" baseline="30000" dirty="0">
                <a:sym typeface="Mathematica1" pitchFamily="2" charset="2"/>
              </a:rPr>
              <a:t>A</a:t>
            </a:r>
            <a:r>
              <a:rPr lang="en-US" sz="2400" baseline="-25000" dirty="0">
                <a:sym typeface="Mathematica1" pitchFamily="2" charset="2"/>
              </a:rPr>
              <a:t>Z</a:t>
            </a:r>
            <a:r>
              <a:rPr lang="en-US" sz="2400" dirty="0">
                <a:sym typeface="Mathematica1" pitchFamily="2" charset="2"/>
              </a:rPr>
              <a:t>X</a:t>
            </a:r>
            <a:r>
              <a:rPr lang="en-US" sz="2400" baseline="-25000" dirty="0">
                <a:sym typeface="Mathematica1" pitchFamily="2" charset="2"/>
              </a:rPr>
              <a:t>N </a:t>
            </a:r>
            <a:r>
              <a:rPr lang="en-US" sz="2400" dirty="0">
                <a:sym typeface="Mathematica1" pitchFamily="2" charset="2"/>
              </a:rPr>
              <a:t> </a:t>
            </a:r>
            <a:r>
              <a:rPr lang="en-US" sz="2400" baseline="30000" dirty="0">
                <a:sym typeface="Mathematica1" pitchFamily="2" charset="2"/>
              </a:rPr>
              <a:t>A</a:t>
            </a:r>
            <a:r>
              <a:rPr lang="en-US" sz="2400" baseline="-25000" dirty="0">
                <a:sym typeface="Mathematica1" pitchFamily="2" charset="2"/>
              </a:rPr>
              <a:t>Z+2</a:t>
            </a:r>
            <a:r>
              <a:rPr lang="en-US" sz="2400" dirty="0">
                <a:sym typeface="Mathematica1" pitchFamily="2" charset="2"/>
              </a:rPr>
              <a:t>Y</a:t>
            </a:r>
            <a:r>
              <a:rPr lang="en-US" sz="2400" baseline="-25000" dirty="0">
                <a:sym typeface="Mathematica1" pitchFamily="2" charset="2"/>
              </a:rPr>
              <a:t>N-2</a:t>
            </a:r>
            <a:r>
              <a:rPr lang="en-US" sz="2400" dirty="0">
                <a:sym typeface="Mathematica1" pitchFamily="2" charset="2"/>
              </a:rPr>
              <a:t>  + 2e</a:t>
            </a:r>
            <a:r>
              <a:rPr lang="en-US" sz="2400" baseline="30000" dirty="0">
                <a:sym typeface="Mathematica1" pitchFamily="2" charset="2"/>
              </a:rPr>
              <a:t>-</a:t>
            </a:r>
            <a:r>
              <a:rPr lang="en-US" sz="2400" dirty="0">
                <a:sym typeface="Mathematica1" pitchFamily="2" charset="2"/>
              </a:rPr>
              <a:t> + 2</a:t>
            </a:r>
            <a:r>
              <a:rPr lang="bg-BG" sz="2400" baseline="-25000" dirty="0">
                <a:sym typeface="Mathematica1" pitchFamily="2" charset="2"/>
              </a:rPr>
              <a:t>e</a:t>
            </a:r>
          </a:p>
          <a:p>
            <a:pPr>
              <a:lnSpc>
                <a:spcPct val="100000"/>
              </a:lnSpc>
            </a:pPr>
            <a:r>
              <a:rPr lang="en-US" sz="2400" baseline="30000" dirty="0">
                <a:solidFill>
                  <a:schemeClr val="tx1"/>
                </a:solidFill>
                <a:sym typeface="Mathematica1" pitchFamily="2" charset="2"/>
              </a:rPr>
              <a:t>82</a:t>
            </a:r>
            <a:r>
              <a:rPr lang="en-US" sz="2400" baseline="-25000" dirty="0">
                <a:solidFill>
                  <a:schemeClr val="tx1"/>
                </a:solidFill>
                <a:sym typeface="Mathematica1" pitchFamily="2" charset="2"/>
              </a:rPr>
              <a:t>36</a:t>
            </a:r>
            <a:r>
              <a:rPr lang="en-US" sz="2400" dirty="0">
                <a:solidFill>
                  <a:schemeClr val="tx1"/>
                </a:solidFill>
                <a:sym typeface="Mathematica1" pitchFamily="2" charset="2"/>
              </a:rPr>
              <a:t>Se</a:t>
            </a:r>
            <a:r>
              <a:rPr lang="en-US" sz="2400" baseline="-25000" dirty="0">
                <a:solidFill>
                  <a:schemeClr val="tx1"/>
                </a:solidFill>
                <a:sym typeface="Mathematica1" pitchFamily="2" charset="2"/>
              </a:rPr>
              <a:t>48 </a:t>
            </a:r>
            <a:r>
              <a:rPr lang="en-US" sz="2400" dirty="0">
                <a:solidFill>
                  <a:schemeClr val="tx1"/>
                </a:solidFill>
                <a:sym typeface="Mathematica1" pitchFamily="2" charset="2"/>
              </a:rPr>
              <a:t></a:t>
            </a:r>
            <a:r>
              <a:rPr lang="en-US" sz="2400" baseline="30000" dirty="0">
                <a:solidFill>
                  <a:schemeClr val="tx1"/>
                </a:solidFill>
                <a:sym typeface="Mathematica1" pitchFamily="2" charset="2"/>
              </a:rPr>
              <a:t>82</a:t>
            </a:r>
            <a:r>
              <a:rPr lang="en-US" sz="2400" baseline="-25000" dirty="0">
                <a:solidFill>
                  <a:schemeClr val="tx1"/>
                </a:solidFill>
                <a:sym typeface="Mathematica1" pitchFamily="2" charset="2"/>
              </a:rPr>
              <a:t>36</a:t>
            </a:r>
            <a:r>
              <a:rPr lang="en-US" sz="2400" dirty="0">
                <a:solidFill>
                  <a:schemeClr val="tx1"/>
                </a:solidFill>
                <a:sym typeface="Mathematica1" pitchFamily="2" charset="2"/>
              </a:rPr>
              <a:t>Kr</a:t>
            </a:r>
            <a:r>
              <a:rPr lang="en-US" sz="2400" baseline="-25000" dirty="0">
                <a:solidFill>
                  <a:schemeClr val="tx1"/>
                </a:solidFill>
                <a:sym typeface="Mathematica1" pitchFamily="2" charset="2"/>
              </a:rPr>
              <a:t>46 </a:t>
            </a:r>
            <a:r>
              <a:rPr lang="en-US" sz="2400" dirty="0">
                <a:solidFill>
                  <a:schemeClr val="tx1"/>
                </a:solidFill>
                <a:sym typeface="Mathematica1" pitchFamily="2" charset="2"/>
              </a:rPr>
              <a:t>+ 2e</a:t>
            </a:r>
            <a:r>
              <a:rPr lang="en-US" sz="2400" baseline="30000" dirty="0">
                <a:solidFill>
                  <a:schemeClr val="tx1"/>
                </a:solidFill>
                <a:sym typeface="Mathematica1" pitchFamily="2" charset="2"/>
              </a:rPr>
              <a:t>-</a:t>
            </a:r>
            <a:r>
              <a:rPr lang="en-US" sz="2400" dirty="0">
                <a:solidFill>
                  <a:schemeClr val="tx1"/>
                </a:solidFill>
                <a:sym typeface="Mathematica1" pitchFamily="2" charset="2"/>
              </a:rPr>
              <a:t> + 2</a:t>
            </a:r>
            <a:r>
              <a:rPr lang="en-US" sz="2400" baseline="-25000" dirty="0">
                <a:solidFill>
                  <a:schemeClr val="tx1"/>
                </a:solidFill>
                <a:sym typeface="Mathematica1" pitchFamily="2" charset="2"/>
              </a:rPr>
              <a:t>e</a:t>
            </a:r>
          </a:p>
        </p:txBody>
      </p:sp>
      <p:sp>
        <p:nvSpPr>
          <p:cNvPr id="79889" name="Line 17"/>
          <p:cNvSpPr>
            <a:spLocks noChangeShapeType="1"/>
          </p:cNvSpPr>
          <p:nvPr/>
        </p:nvSpPr>
        <p:spPr bwMode="auto">
          <a:xfrm>
            <a:off x="8301037" y="5877272"/>
            <a:ext cx="142875"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bg-BG" dirty="0"/>
          </a:p>
        </p:txBody>
      </p:sp>
      <p:sp>
        <p:nvSpPr>
          <p:cNvPr id="79890" name="Line 18"/>
          <p:cNvSpPr>
            <a:spLocks noChangeShapeType="1"/>
          </p:cNvSpPr>
          <p:nvPr/>
        </p:nvSpPr>
        <p:spPr bwMode="auto">
          <a:xfrm>
            <a:off x="3438525" y="2590800"/>
            <a:ext cx="142875"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bg-BG"/>
          </a:p>
        </p:txBody>
      </p:sp>
    </p:spTree>
    <p:extLst>
      <p:ext uri="{BB962C8B-B14F-4D97-AF65-F5344CB8AC3E}">
        <p14:creationId xmlns:p14="http://schemas.microsoft.com/office/powerpoint/2010/main" val="51302460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988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987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989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9875"/>
                                        </p:tgtEl>
                                        <p:attrNameLst>
                                          <p:attrName>style.visibility</p:attrName>
                                        </p:attrNameLst>
                                      </p:cBhvr>
                                      <p:to>
                                        <p:strVal val="visible"/>
                                      </p:to>
                                    </p:set>
                                  </p:childTnLst>
                                </p:cTn>
                              </p:par>
                              <p:par>
                                <p:cTn id="13" presetID="1" presetClass="mediacall" presetSubtype="0" fill="hold" nodeType="withEffect">
                                  <p:stCondLst>
                                    <p:cond delay="0"/>
                                  </p:stCondLst>
                                  <p:childTnLst>
                                    <p:cmd type="call" cmd="playFrom(0.0)">
                                      <p:cBhvr>
                                        <p:cTn id="14" dur="4250" fill="hold"/>
                                        <p:tgtEl>
                                          <p:spTgt spid="79875"/>
                                        </p:tgtEl>
                                      </p:cBhvr>
                                    </p:cmd>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988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988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9876"/>
                                        </p:tgtEl>
                                        <p:attrNameLst>
                                          <p:attrName>style.visibility</p:attrName>
                                        </p:attrNameLst>
                                      </p:cBhvr>
                                      <p:to>
                                        <p:strVal val="visible"/>
                                      </p:to>
                                    </p:set>
                                  </p:childTnLst>
                                </p:cTn>
                              </p:par>
                              <p:par>
                                <p:cTn id="23" presetID="1" presetClass="mediacall" presetSubtype="0" fill="hold" nodeType="withEffect">
                                  <p:stCondLst>
                                    <p:cond delay="0"/>
                                  </p:stCondLst>
                                  <p:childTnLst>
                                    <p:cmd type="call" cmd="playFrom(0.0)">
                                      <p:cBhvr>
                                        <p:cTn id="24" dur="4250" fill="hold"/>
                                        <p:tgtEl>
                                          <p:spTgt spid="79876"/>
                                        </p:tgtEl>
                                      </p:cBhvr>
                                    </p:cmd>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79881"/>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79887"/>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79878"/>
                                        </p:tgtEl>
                                        <p:attrNameLst>
                                          <p:attrName>style.visibility</p:attrName>
                                        </p:attrNameLst>
                                      </p:cBhvr>
                                      <p:to>
                                        <p:strVal val="visible"/>
                                      </p:to>
                                    </p:set>
                                  </p:childTnLst>
                                </p:cTn>
                              </p:par>
                              <p:par>
                                <p:cTn id="33" presetID="1" presetClass="mediacall" presetSubtype="0" fill="hold" nodeType="withEffect">
                                  <p:stCondLst>
                                    <p:cond delay="0"/>
                                  </p:stCondLst>
                                  <p:childTnLst>
                                    <p:cmd type="call" cmd="playFrom(0.0)">
                                      <p:cBhvr>
                                        <p:cTn id="34" dur="4750" fill="hold"/>
                                        <p:tgtEl>
                                          <p:spTgt spid="79878"/>
                                        </p:tgtEl>
                                      </p:cBhvr>
                                    </p:cmd>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79888"/>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79889"/>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79882"/>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79877"/>
                                        </p:tgtEl>
                                        <p:attrNameLst>
                                          <p:attrName>style.visibility</p:attrName>
                                        </p:attrNameLst>
                                      </p:cBhvr>
                                      <p:to>
                                        <p:strVal val="visible"/>
                                      </p:to>
                                    </p:set>
                                  </p:childTnLst>
                                </p:cTn>
                              </p:par>
                              <p:par>
                                <p:cTn id="45" presetID="1" presetClass="mediacall" presetSubtype="0" fill="hold" nodeType="withEffect">
                                  <p:stCondLst>
                                    <p:cond delay="0"/>
                                  </p:stCondLst>
                                  <p:childTnLst>
                                    <p:cmd type="call" cmd="playFrom(0.0)">
                                      <p:cBhvr>
                                        <p:cTn id="46" dur="4250" fill="hold"/>
                                        <p:tgtEl>
                                          <p:spTgt spid="7987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47" repeatCount="indefinite" fill="hold" display="0">
                  <p:stCondLst>
                    <p:cond delay="indefinite"/>
                  </p:stCondLst>
                  <p:endCondLst>
                    <p:cond evt="onPrev" delay="0">
                      <p:tgtEl>
                        <p:sldTgt/>
                      </p:tgtEl>
                    </p:cond>
                  </p:endCondLst>
                </p:cTn>
                <p:tgtEl>
                  <p:spTgt spid="79875"/>
                </p:tgtEl>
              </p:cMediaNode>
            </p:video>
            <p:video>
              <p:cMediaNode>
                <p:cTn id="48" repeatCount="indefinite" fill="hold" display="0">
                  <p:stCondLst>
                    <p:cond delay="indefinite"/>
                  </p:stCondLst>
                  <p:endCondLst>
                    <p:cond evt="onPrev" delay="0">
                      <p:tgtEl>
                        <p:sldTgt/>
                      </p:tgtEl>
                    </p:cond>
                  </p:endCondLst>
                </p:cTn>
                <p:tgtEl>
                  <p:spTgt spid="79876"/>
                </p:tgtEl>
              </p:cMediaNode>
            </p:video>
            <p:video>
              <p:cMediaNode>
                <p:cTn id="49" repeatCount="indefinite" fill="hold" display="0">
                  <p:stCondLst>
                    <p:cond delay="indefinite"/>
                  </p:stCondLst>
                  <p:endCondLst>
                    <p:cond evt="onPrev" delay="0">
                      <p:tgtEl>
                        <p:sldTgt/>
                      </p:tgtEl>
                    </p:cond>
                  </p:endCondLst>
                </p:cTn>
                <p:tgtEl>
                  <p:spTgt spid="79877"/>
                </p:tgtEl>
              </p:cMediaNode>
            </p:video>
            <p:video>
              <p:cMediaNode>
                <p:cTn id="50" repeatCount="indefinite" fill="hold" display="0">
                  <p:stCondLst>
                    <p:cond delay="indefinite"/>
                  </p:stCondLst>
                  <p:endCondLst>
                    <p:cond evt="onPrev" delay="0">
                      <p:tgtEl>
                        <p:sldTgt/>
                      </p:tgtEl>
                    </p:cond>
                  </p:endCondLst>
                </p:cTn>
                <p:tgtEl>
                  <p:spTgt spid="79878"/>
                </p:tgtEl>
              </p:cMediaNode>
            </p:video>
          </p:childTnLst>
        </p:cTn>
      </p:par>
    </p:tnLst>
    <p:bldLst>
      <p:bldP spid="79879" grpId="0" animBg="1"/>
      <p:bldP spid="79880" grpId="0"/>
      <p:bldP spid="79881" grpId="0"/>
      <p:bldP spid="79882" grpId="0"/>
      <p:bldP spid="79886" grpId="0"/>
      <p:bldP spid="79887" grpId="0"/>
      <p:bldP spid="79888" grpId="0"/>
      <p:bldP spid="79889" grpId="0" animBg="1"/>
      <p:bldP spid="79890"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2658" name="Rectangle 2"/>
          <p:cNvSpPr>
            <a:spLocks noChangeArrowheads="1"/>
          </p:cNvSpPr>
          <p:nvPr/>
        </p:nvSpPr>
        <p:spPr bwMode="auto">
          <a:xfrm>
            <a:off x="228600" y="1219200"/>
            <a:ext cx="8763000" cy="669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457200" indent="-457200" defTabSz="914400">
              <a:lnSpc>
                <a:spcPct val="100000"/>
              </a:lnSpc>
              <a:buClrTx/>
              <a:buSzTx/>
              <a:buFont typeface="Wingdings" pitchFamily="2" charset="2"/>
              <a:buNone/>
            </a:pPr>
            <a:r>
              <a:rPr lang="en-US">
                <a:solidFill>
                  <a:schemeClr val="hlink"/>
                </a:solidFill>
                <a:latin typeface="Comic Sans MS" pitchFamily="66" charset="0"/>
                <a:sym typeface="Symbol" pitchFamily="18" charset="2"/>
              </a:rPr>
              <a:t>	                        </a:t>
            </a:r>
            <a:r>
              <a:rPr lang="en-US" sz="1400" b="1">
                <a:solidFill>
                  <a:srgbClr val="FF33CC"/>
                </a:solidFill>
                <a:latin typeface="Comic Sans MS" pitchFamily="66" charset="0"/>
                <a:sym typeface="Symbol" pitchFamily="18" charset="2"/>
              </a:rPr>
              <a:t> </a:t>
            </a:r>
            <a:endParaRPr lang="en-US" sz="1400" b="1" u="sng">
              <a:solidFill>
                <a:srgbClr val="FF33CC"/>
              </a:solidFill>
              <a:latin typeface="Comic Sans MS" pitchFamily="66" charset="0"/>
              <a:sym typeface="Symbol" pitchFamily="18" charset="2"/>
            </a:endParaRPr>
          </a:p>
          <a:p>
            <a:pPr marL="457200" indent="-457200" defTabSz="914400">
              <a:lnSpc>
                <a:spcPct val="100000"/>
              </a:lnSpc>
              <a:buClrTx/>
              <a:buSzTx/>
              <a:buFont typeface="Wingdings" pitchFamily="2" charset="2"/>
              <a:buNone/>
            </a:pPr>
            <a:endParaRPr lang="en-US" sz="1400" u="sng">
              <a:solidFill>
                <a:srgbClr val="FF33CC"/>
              </a:solidFill>
              <a:latin typeface="Comic Sans MS" pitchFamily="66" charset="0"/>
              <a:sym typeface="Symbol" pitchFamily="18" charset="2"/>
            </a:endParaRPr>
          </a:p>
        </p:txBody>
      </p:sp>
      <p:sp>
        <p:nvSpPr>
          <p:cNvPr id="582659" name="Rectangle 3"/>
          <p:cNvSpPr>
            <a:spLocks noGrp="1" noChangeArrowheads="1"/>
          </p:cNvSpPr>
          <p:nvPr>
            <p:ph type="title"/>
          </p:nvPr>
        </p:nvSpPr>
        <p:spPr>
          <a:xfrm>
            <a:off x="1153716" y="188640"/>
            <a:ext cx="6912768" cy="461379"/>
          </a:xfrm>
        </p:spPr>
        <p:txBody>
          <a:bodyPr/>
          <a:lstStyle/>
          <a:p>
            <a:r>
              <a:rPr lang="bg-BG" sz="2800" b="1" dirty="0" smtClean="0"/>
              <a:t>Неутрина от </a:t>
            </a:r>
            <a:r>
              <a:rPr lang="en-US" sz="2800" b="1" dirty="0" smtClean="0"/>
              <a:t>C</a:t>
            </a:r>
            <a:r>
              <a:rPr lang="en-US" sz="2800" dirty="0" smtClean="0"/>
              <a:t>ERN </a:t>
            </a:r>
            <a:r>
              <a:rPr lang="bg-BG" sz="2800" dirty="0" smtClean="0"/>
              <a:t>към </a:t>
            </a:r>
            <a:r>
              <a:rPr lang="en-US" sz="2800" b="1" dirty="0" smtClean="0"/>
              <a:t>G</a:t>
            </a:r>
            <a:r>
              <a:rPr lang="en-US" sz="2800" dirty="0" smtClean="0"/>
              <a:t>ran </a:t>
            </a:r>
            <a:r>
              <a:rPr lang="en-US" sz="2800" b="1" dirty="0" err="1" smtClean="0"/>
              <a:t>S</a:t>
            </a:r>
            <a:r>
              <a:rPr lang="en-US" sz="2800" dirty="0" err="1" smtClean="0"/>
              <a:t>asso</a:t>
            </a:r>
            <a:endParaRPr lang="en-US" sz="2800" dirty="0"/>
          </a:p>
        </p:txBody>
      </p:sp>
      <p:sp>
        <p:nvSpPr>
          <p:cNvPr id="582660" name="Rectangle 4"/>
          <p:cNvSpPr>
            <a:spLocks noGrp="1" noChangeArrowheads="1"/>
          </p:cNvSpPr>
          <p:nvPr>
            <p:ph type="body" idx="4294967295"/>
          </p:nvPr>
        </p:nvSpPr>
        <p:spPr>
          <a:xfrm>
            <a:off x="755650" y="765175"/>
            <a:ext cx="8621713" cy="1511697"/>
          </a:xfrm>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92075" tIns="46038" rIns="92075" bIns="46038"/>
          <a:lstStyle/>
          <a:p>
            <a:pPr marL="571500" indent="-571500" defTabSz="914400">
              <a:lnSpc>
                <a:spcPct val="80000"/>
              </a:lnSpc>
            </a:pPr>
            <a:r>
              <a:rPr lang="bg-BG" sz="1500" dirty="0" smtClean="0">
                <a:sym typeface="Wingdings" pitchFamily="2" charset="2"/>
              </a:rPr>
              <a:t>Търсена на </a:t>
            </a:r>
            <a:r>
              <a:rPr lang="en-US" sz="1500" dirty="0" smtClean="0">
                <a:solidFill>
                  <a:srgbClr val="33CC33"/>
                </a:solidFill>
                <a:latin typeface="Symbol" pitchFamily="18" charset="2"/>
                <a:sym typeface="Symbol" pitchFamily="18" charset="2"/>
              </a:rPr>
              <a:t>n</a:t>
            </a:r>
            <a:r>
              <a:rPr lang="en-US" sz="1500" baseline="-25000" dirty="0" smtClean="0">
                <a:solidFill>
                  <a:srgbClr val="33CC33"/>
                </a:solidFill>
                <a:latin typeface="Symbol" pitchFamily="18" charset="2"/>
                <a:sym typeface="Symbol" pitchFamily="18" charset="2"/>
              </a:rPr>
              <a:t>m</a:t>
            </a:r>
            <a:r>
              <a:rPr lang="en-GB" sz="1500" dirty="0" smtClean="0">
                <a:solidFill>
                  <a:srgbClr val="FFCC00"/>
                </a:solidFill>
                <a:latin typeface="Symbol" pitchFamily="18" charset="2"/>
              </a:rPr>
              <a:t> </a:t>
            </a:r>
            <a:r>
              <a:rPr lang="en-GB" sz="1500" dirty="0">
                <a:solidFill>
                  <a:srgbClr val="0000CC"/>
                </a:solidFill>
                <a:latin typeface="Symbol" pitchFamily="18" charset="2"/>
              </a:rPr>
              <a:t>-</a:t>
            </a:r>
            <a:r>
              <a:rPr lang="en-GB" sz="1500" dirty="0">
                <a:solidFill>
                  <a:srgbClr val="FFCC00"/>
                </a:solidFill>
                <a:latin typeface="Symbol" pitchFamily="18" charset="2"/>
              </a:rPr>
              <a:t> </a:t>
            </a:r>
            <a:r>
              <a:rPr lang="en-US" sz="1500" dirty="0" err="1">
                <a:solidFill>
                  <a:srgbClr val="FF0000"/>
                </a:solidFill>
                <a:latin typeface="Symbol" pitchFamily="18" charset="2"/>
                <a:sym typeface="Symbol" pitchFamily="18" charset="2"/>
              </a:rPr>
              <a:t>n</a:t>
            </a:r>
            <a:r>
              <a:rPr lang="en-US" sz="1500" baseline="-25000" dirty="0" err="1">
                <a:solidFill>
                  <a:srgbClr val="FF0000"/>
                </a:solidFill>
                <a:latin typeface="Symbol" pitchFamily="18" charset="2"/>
                <a:sym typeface="Symbol" pitchFamily="18" charset="2"/>
              </a:rPr>
              <a:t>t</a:t>
            </a:r>
            <a:r>
              <a:rPr lang="en-US" sz="1500" dirty="0">
                <a:solidFill>
                  <a:srgbClr val="FF9966"/>
                </a:solidFill>
                <a:sym typeface="Symbol" pitchFamily="18" charset="2"/>
              </a:rPr>
              <a:t> </a:t>
            </a:r>
            <a:r>
              <a:rPr lang="bg-BG" sz="1500" dirty="0">
                <a:solidFill>
                  <a:srgbClr val="FF9966"/>
                </a:solidFill>
                <a:sym typeface="Symbol" pitchFamily="18" charset="2"/>
              </a:rPr>
              <a:t> </a:t>
            </a:r>
            <a:r>
              <a:rPr lang="bg-BG" sz="1500" dirty="0" smtClean="0">
                <a:solidFill>
                  <a:schemeClr val="tx1"/>
                </a:solidFill>
                <a:sym typeface="Symbol" pitchFamily="18" charset="2"/>
              </a:rPr>
              <a:t>осцилации</a:t>
            </a:r>
            <a:endParaRPr lang="en-US" sz="1500" dirty="0" smtClean="0">
              <a:solidFill>
                <a:schemeClr val="tx1"/>
              </a:solidFill>
            </a:endParaRPr>
          </a:p>
          <a:p>
            <a:pPr marL="571500" indent="-571500" defTabSz="914400">
              <a:lnSpc>
                <a:spcPct val="80000"/>
              </a:lnSpc>
            </a:pPr>
            <a:r>
              <a:rPr lang="en-US" sz="1500" dirty="0" smtClean="0"/>
              <a:t>732 km </a:t>
            </a:r>
            <a:r>
              <a:rPr lang="bg-BG" sz="1500" dirty="0" smtClean="0"/>
              <a:t>прелетно разстояние</a:t>
            </a:r>
          </a:p>
          <a:p>
            <a:pPr marL="1104900" lvl="1" indent="-419100" defTabSz="914400">
              <a:lnSpc>
                <a:spcPct val="80000"/>
              </a:lnSpc>
            </a:pPr>
            <a:r>
              <a:rPr lang="bg-BG" sz="1400" dirty="0" smtClean="0"/>
              <a:t>Ъгъл на снопа спрямо хиризонта</a:t>
            </a:r>
            <a:r>
              <a:rPr lang="en-US" sz="1400" dirty="0" smtClean="0"/>
              <a:t> </a:t>
            </a:r>
            <a:r>
              <a:rPr lang="en-US" sz="1400" dirty="0"/>
              <a:t>5.9</a:t>
            </a:r>
            <a:r>
              <a:rPr lang="en-US" sz="1400" dirty="0">
                <a:cs typeface="Arial" pitchFamily="34" charset="0"/>
              </a:rPr>
              <a:t>°</a:t>
            </a:r>
          </a:p>
          <a:p>
            <a:pPr marL="1104900" lvl="1" indent="-419100" defTabSz="914400">
              <a:lnSpc>
                <a:spcPct val="80000"/>
              </a:lnSpc>
            </a:pPr>
            <a:r>
              <a:rPr lang="bg-BG" sz="1400" dirty="0" smtClean="0">
                <a:cs typeface="Arial" pitchFamily="34" charset="0"/>
              </a:rPr>
              <a:t>Детектор</a:t>
            </a:r>
            <a:r>
              <a:rPr lang="en-US" sz="1400" dirty="0" smtClean="0">
                <a:cs typeface="Arial" pitchFamily="34" charset="0"/>
              </a:rPr>
              <a:t>: </a:t>
            </a:r>
            <a:r>
              <a:rPr lang="en-US" sz="1400" dirty="0">
                <a:cs typeface="Arial" pitchFamily="34" charset="0"/>
              </a:rPr>
              <a:t>OPERA 146000 </a:t>
            </a:r>
            <a:r>
              <a:rPr lang="bg-BG" sz="1400" dirty="0" smtClean="0">
                <a:cs typeface="Arial" pitchFamily="34" charset="0"/>
              </a:rPr>
              <a:t>„емилсионни“ тухлички </a:t>
            </a:r>
            <a:r>
              <a:rPr lang="en-US" sz="1400" dirty="0" smtClean="0">
                <a:cs typeface="Arial" pitchFamily="34" charset="0"/>
              </a:rPr>
              <a:t>(1.21 </a:t>
            </a:r>
            <a:r>
              <a:rPr lang="en-US" sz="1400" dirty="0" err="1">
                <a:cs typeface="Arial" pitchFamily="34" charset="0"/>
              </a:rPr>
              <a:t>kton</a:t>
            </a:r>
            <a:r>
              <a:rPr lang="en-US" sz="1400" dirty="0">
                <a:cs typeface="Arial" pitchFamily="34" charset="0"/>
              </a:rPr>
              <a:t>), Icarus 600 tons</a:t>
            </a:r>
          </a:p>
          <a:p>
            <a:pPr marL="571500" indent="-571500" defTabSz="914400">
              <a:lnSpc>
                <a:spcPct val="80000"/>
              </a:lnSpc>
            </a:pPr>
            <a:r>
              <a:rPr lang="bg-BG" sz="1500" dirty="0" smtClean="0">
                <a:cs typeface="Arial" pitchFamily="34" charset="0"/>
              </a:rPr>
              <a:t>Набира данни 2007-2012 г.</a:t>
            </a:r>
            <a:endParaRPr lang="en-US" sz="1500" dirty="0">
              <a:cs typeface="Arial" pitchFamily="34" charset="0"/>
            </a:endParaRPr>
          </a:p>
        </p:txBody>
      </p:sp>
      <p:pic>
        <p:nvPicPr>
          <p:cNvPr id="582661" name="Picture 5" descr="CNGSLOGO2-5X3X30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13738" y="6165850"/>
            <a:ext cx="744537" cy="623888"/>
          </a:xfrm>
          <a:prstGeom prst="rect">
            <a:avLst/>
          </a:prstGeom>
          <a:noFill/>
          <a:extLst>
            <a:ext uri="{909E8E84-426E-40DD-AFC4-6F175D3DCCD1}">
              <a14:hiddenFill xmlns:a14="http://schemas.microsoft.com/office/drawing/2010/main">
                <a:solidFill>
                  <a:srgbClr val="FFFFFF"/>
                </a:solidFill>
              </a14:hiddenFill>
            </a:ext>
          </a:extLst>
        </p:spPr>
      </p:pic>
      <p:grpSp>
        <p:nvGrpSpPr>
          <p:cNvPr id="582662" name="Group 6"/>
          <p:cNvGrpSpPr>
            <a:grpSpLocks/>
          </p:cNvGrpSpPr>
          <p:nvPr/>
        </p:nvGrpSpPr>
        <p:grpSpPr bwMode="auto">
          <a:xfrm>
            <a:off x="3924300" y="2708275"/>
            <a:ext cx="5022850" cy="3957638"/>
            <a:chOff x="2562" y="1275"/>
            <a:chExt cx="3164" cy="2493"/>
          </a:xfrm>
        </p:grpSpPr>
        <p:grpSp>
          <p:nvGrpSpPr>
            <p:cNvPr id="582663" name="Group 7"/>
            <p:cNvGrpSpPr>
              <a:grpSpLocks/>
            </p:cNvGrpSpPr>
            <p:nvPr/>
          </p:nvGrpSpPr>
          <p:grpSpPr bwMode="auto">
            <a:xfrm>
              <a:off x="2562" y="1275"/>
              <a:ext cx="3164" cy="2493"/>
              <a:chOff x="144" y="2544"/>
              <a:chExt cx="5760" cy="4449"/>
            </a:xfrm>
          </p:grpSpPr>
          <p:grpSp>
            <p:nvGrpSpPr>
              <p:cNvPr id="582664" name="Group 8"/>
              <p:cNvGrpSpPr>
                <a:grpSpLocks/>
              </p:cNvGrpSpPr>
              <p:nvPr/>
            </p:nvGrpSpPr>
            <p:grpSpPr bwMode="auto">
              <a:xfrm>
                <a:off x="144" y="2544"/>
                <a:ext cx="5760" cy="4449"/>
                <a:chOff x="144" y="2544"/>
                <a:chExt cx="5760" cy="4449"/>
              </a:xfrm>
            </p:grpSpPr>
            <p:pic>
              <p:nvPicPr>
                <p:cNvPr id="582665" name="Picture 9" descr="GoogleEarth_europe_nobord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 y="2544"/>
                  <a:ext cx="5760" cy="4449"/>
                </a:xfrm>
                <a:prstGeom prst="rect">
                  <a:avLst/>
                </a:prstGeom>
                <a:noFill/>
                <a:ln w="22225">
                  <a:solidFill>
                    <a:srgbClr val="00FF00"/>
                  </a:solidFill>
                  <a:miter lim="800000"/>
                  <a:headEnd/>
                  <a:tailEnd/>
                </a:ln>
                <a:extLst>
                  <a:ext uri="{909E8E84-426E-40DD-AFC4-6F175D3DCCD1}">
                    <a14:hiddenFill xmlns:a14="http://schemas.microsoft.com/office/drawing/2010/main">
                      <a:solidFill>
                        <a:srgbClr val="FFFFFF"/>
                      </a:solidFill>
                    </a14:hiddenFill>
                  </a:ext>
                </a:extLst>
              </p:spPr>
            </p:pic>
            <p:sp>
              <p:nvSpPr>
                <p:cNvPr id="582666" name="Oval 10"/>
                <p:cNvSpPr>
                  <a:spLocks noChangeArrowheads="1"/>
                </p:cNvSpPr>
                <p:nvPr/>
              </p:nvSpPr>
              <p:spPr bwMode="auto">
                <a:xfrm>
                  <a:off x="2832" y="4512"/>
                  <a:ext cx="144" cy="144"/>
                </a:xfrm>
                <a:prstGeom prst="ellipse">
                  <a:avLst/>
                </a:prstGeom>
                <a:solidFill>
                  <a:srgbClr val="FFFF66"/>
                </a:solidFill>
                <a:ln w="9525">
                  <a:solidFill>
                    <a:srgbClr val="FFFF6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406" tIns="34203" rIns="68406" bIns="34203" anchor="ctr"/>
                <a:lstStyle/>
                <a:p>
                  <a:pPr algn="ctr" defTabSz="957263" eaLnBrk="1" hangingPunct="1">
                    <a:lnSpc>
                      <a:spcPct val="100000"/>
                    </a:lnSpc>
                    <a:buClrTx/>
                    <a:buSzTx/>
                    <a:buFontTx/>
                    <a:buNone/>
                  </a:pPr>
                  <a:endParaRPr lang="en-US" sz="1700">
                    <a:solidFill>
                      <a:srgbClr val="FFFF66"/>
                    </a:solidFill>
                    <a:latin typeface="Arial" pitchFamily="34" charset="0"/>
                  </a:endParaRPr>
                </a:p>
              </p:txBody>
            </p:sp>
            <p:sp>
              <p:nvSpPr>
                <p:cNvPr id="582667" name="Oval 11"/>
                <p:cNvSpPr>
                  <a:spLocks noChangeArrowheads="1"/>
                </p:cNvSpPr>
                <p:nvPr/>
              </p:nvSpPr>
              <p:spPr bwMode="auto">
                <a:xfrm>
                  <a:off x="3360" y="5088"/>
                  <a:ext cx="144" cy="144"/>
                </a:xfrm>
                <a:prstGeom prst="ellipse">
                  <a:avLst/>
                </a:prstGeom>
                <a:solidFill>
                  <a:srgbClr val="FFFF66"/>
                </a:solidFill>
                <a:ln w="9525">
                  <a:solidFill>
                    <a:srgbClr val="FFFF6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406" tIns="34203" rIns="68406" bIns="34203" anchor="ctr"/>
                <a:lstStyle/>
                <a:p>
                  <a:pPr algn="ctr" defTabSz="957263" eaLnBrk="1" hangingPunct="1">
                    <a:lnSpc>
                      <a:spcPct val="100000"/>
                    </a:lnSpc>
                    <a:buClrTx/>
                    <a:buSzTx/>
                    <a:buFontTx/>
                    <a:buNone/>
                  </a:pPr>
                  <a:endParaRPr lang="en-US" sz="1700">
                    <a:solidFill>
                      <a:srgbClr val="FFFF66"/>
                    </a:solidFill>
                    <a:latin typeface="Arial" pitchFamily="34" charset="0"/>
                  </a:endParaRPr>
                </a:p>
              </p:txBody>
            </p:sp>
          </p:grpSp>
          <p:sp>
            <p:nvSpPr>
              <p:cNvPr id="582668" name="Line 12"/>
              <p:cNvSpPr>
                <a:spLocks noChangeShapeType="1"/>
              </p:cNvSpPr>
              <p:nvPr/>
            </p:nvSpPr>
            <p:spPr bwMode="auto">
              <a:xfrm>
                <a:off x="2976" y="4656"/>
                <a:ext cx="384" cy="432"/>
              </a:xfrm>
              <a:prstGeom prst="line">
                <a:avLst/>
              </a:prstGeom>
              <a:noFill/>
              <a:ln w="25400">
                <a:solidFill>
                  <a:srgbClr val="FFFF66"/>
                </a:solidFill>
                <a:prstDash val="sysDot"/>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bg-BG"/>
              </a:p>
            </p:txBody>
          </p:sp>
        </p:grpSp>
        <p:sp>
          <p:nvSpPr>
            <p:cNvPr id="582669" name="Text Box 13"/>
            <p:cNvSpPr txBox="1">
              <a:spLocks noChangeArrowheads="1"/>
            </p:cNvSpPr>
            <p:nvPr/>
          </p:nvSpPr>
          <p:spPr bwMode="auto">
            <a:xfrm>
              <a:off x="4064" y="2165"/>
              <a:ext cx="387"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lnSpc>
                  <a:spcPct val="100000"/>
                </a:lnSpc>
                <a:buClrTx/>
                <a:buSzTx/>
                <a:buFontTx/>
                <a:buNone/>
              </a:pPr>
              <a:r>
                <a:rPr lang="en-US" sz="1200" b="1" dirty="0">
                  <a:solidFill>
                    <a:srgbClr val="FFFF66"/>
                  </a:solidFill>
                  <a:latin typeface="Arial" pitchFamily="34" charset="0"/>
                </a:rPr>
                <a:t>CERN</a:t>
              </a:r>
            </a:p>
          </p:txBody>
        </p:sp>
        <p:sp>
          <p:nvSpPr>
            <p:cNvPr id="582670" name="Text Box 14"/>
            <p:cNvSpPr txBox="1">
              <a:spLocks noChangeArrowheads="1"/>
            </p:cNvSpPr>
            <p:nvPr/>
          </p:nvSpPr>
          <p:spPr bwMode="auto">
            <a:xfrm>
              <a:off x="4408" y="2654"/>
              <a:ext cx="649"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lnSpc>
                  <a:spcPct val="100000"/>
                </a:lnSpc>
                <a:buClrTx/>
                <a:buSzTx/>
                <a:buFontTx/>
                <a:buNone/>
              </a:pPr>
              <a:r>
                <a:rPr lang="en-US" sz="1200" b="1">
                  <a:solidFill>
                    <a:srgbClr val="FFFF66"/>
                  </a:solidFill>
                  <a:latin typeface="Arial" pitchFamily="34" charset="0"/>
                </a:rPr>
                <a:t>Gran Sasso</a:t>
              </a:r>
            </a:p>
          </p:txBody>
        </p:sp>
      </p:grpSp>
      <p:sp>
        <p:nvSpPr>
          <p:cNvPr id="582671" name="Rectangle 15"/>
          <p:cNvSpPr>
            <a:spLocks noChangeArrowheads="1"/>
          </p:cNvSpPr>
          <p:nvPr/>
        </p:nvSpPr>
        <p:spPr bwMode="auto">
          <a:xfrm>
            <a:off x="372864" y="2873005"/>
            <a:ext cx="3551436" cy="3508324"/>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1313" indent="-341313">
              <a:lnSpc>
                <a:spcPct val="80000"/>
              </a:lnSpc>
              <a:spcBef>
                <a:spcPts val="800"/>
              </a:spcBef>
              <a:buClr>
                <a:srgbClr val="3333CC"/>
              </a:buClr>
              <a:buFont typeface="Helvetica" pitchFamily="34" charset="0"/>
              <a:buChar char="•"/>
            </a:pPr>
            <a:r>
              <a:rPr lang="bg-BG" sz="1800" dirty="0">
                <a:solidFill>
                  <a:srgbClr val="000000"/>
                </a:solidFill>
                <a:latin typeface="Comic Sans MS" pitchFamily="66" charset="0"/>
              </a:rPr>
              <a:t>И</a:t>
            </a:r>
            <a:r>
              <a:rPr lang="bg-BG" sz="1800" dirty="0" smtClean="0">
                <a:solidFill>
                  <a:srgbClr val="000000"/>
                </a:solidFill>
                <a:latin typeface="Comic Sans MS" pitchFamily="66" charset="0"/>
              </a:rPr>
              <a:t>мпулс</a:t>
            </a:r>
            <a:r>
              <a:rPr lang="en-US" sz="1800" dirty="0" smtClean="0">
                <a:solidFill>
                  <a:srgbClr val="000000"/>
                </a:solidFill>
                <a:latin typeface="Comic Sans MS" pitchFamily="66" charset="0"/>
              </a:rPr>
              <a:t>: </a:t>
            </a:r>
            <a:r>
              <a:rPr lang="en-US" sz="1800" dirty="0">
                <a:latin typeface="Comic Sans MS" pitchFamily="66" charset="0"/>
              </a:rPr>
              <a:t>400 </a:t>
            </a:r>
            <a:r>
              <a:rPr lang="en-US" sz="1800" dirty="0" err="1">
                <a:latin typeface="Comic Sans MS" pitchFamily="66" charset="0"/>
              </a:rPr>
              <a:t>GeV</a:t>
            </a:r>
            <a:r>
              <a:rPr lang="en-US" sz="1800" dirty="0">
                <a:latin typeface="Comic Sans MS" pitchFamily="66" charset="0"/>
              </a:rPr>
              <a:t>/c</a:t>
            </a:r>
          </a:p>
          <a:p>
            <a:pPr marL="341313" indent="-341313">
              <a:lnSpc>
                <a:spcPct val="80000"/>
              </a:lnSpc>
              <a:spcBef>
                <a:spcPts val="800"/>
              </a:spcBef>
              <a:buClr>
                <a:srgbClr val="3333CC"/>
              </a:buClr>
              <a:buFont typeface="Helvetica" pitchFamily="34" charset="0"/>
              <a:buChar char="•"/>
            </a:pPr>
            <a:r>
              <a:rPr lang="bg-BG" sz="1800" dirty="0" smtClean="0">
                <a:solidFill>
                  <a:srgbClr val="000000"/>
                </a:solidFill>
                <a:latin typeface="Comic Sans MS" pitchFamily="66" charset="0"/>
              </a:rPr>
              <a:t>Продължителност на цикъла</a:t>
            </a:r>
            <a:r>
              <a:rPr lang="en-US" sz="1800" dirty="0" smtClean="0">
                <a:solidFill>
                  <a:srgbClr val="000000"/>
                </a:solidFill>
                <a:latin typeface="Comic Sans MS" pitchFamily="66" charset="0"/>
              </a:rPr>
              <a:t>: </a:t>
            </a:r>
            <a:r>
              <a:rPr lang="en-US" sz="1800" dirty="0">
                <a:latin typeface="Comic Sans MS" pitchFamily="66" charset="0"/>
              </a:rPr>
              <a:t>6 s</a:t>
            </a:r>
          </a:p>
          <a:p>
            <a:pPr marL="341313" indent="-341313">
              <a:lnSpc>
                <a:spcPct val="80000"/>
              </a:lnSpc>
              <a:spcBef>
                <a:spcPts val="800"/>
              </a:spcBef>
              <a:buClr>
                <a:srgbClr val="3333CC"/>
              </a:buClr>
              <a:buFont typeface="Helvetica" pitchFamily="34" charset="0"/>
              <a:buChar char="•"/>
            </a:pPr>
            <a:r>
              <a:rPr lang="bg-BG" sz="1800" dirty="0" smtClean="0">
                <a:solidFill>
                  <a:srgbClr val="000000"/>
                </a:solidFill>
                <a:latin typeface="Comic Sans MS" pitchFamily="66" charset="0"/>
              </a:rPr>
              <a:t>Извеждане на протоните</a:t>
            </a:r>
            <a:r>
              <a:rPr lang="en-US" sz="1800" dirty="0" smtClean="0">
                <a:solidFill>
                  <a:srgbClr val="000000"/>
                </a:solidFill>
                <a:latin typeface="Comic Sans MS" pitchFamily="66" charset="0"/>
              </a:rPr>
              <a:t>:</a:t>
            </a:r>
            <a:endParaRPr lang="en-US" sz="1800" dirty="0">
              <a:solidFill>
                <a:srgbClr val="000000"/>
              </a:solidFill>
              <a:latin typeface="Comic Sans MS" pitchFamily="66" charset="0"/>
            </a:endParaRPr>
          </a:p>
          <a:p>
            <a:pPr marL="741363" lvl="1" indent="-284163">
              <a:lnSpc>
                <a:spcPct val="80000"/>
              </a:lnSpc>
              <a:spcBef>
                <a:spcPts val="700"/>
              </a:spcBef>
              <a:buClr>
                <a:srgbClr val="3333CC"/>
              </a:buClr>
              <a:buFont typeface="Helvetica" pitchFamily="34" charset="0"/>
              <a:buChar char="–"/>
            </a:pPr>
            <a:r>
              <a:rPr lang="en-US" sz="1600" dirty="0">
                <a:solidFill>
                  <a:srgbClr val="000000"/>
                </a:solidFill>
                <a:latin typeface="Comic Sans MS" pitchFamily="66" charset="0"/>
              </a:rPr>
              <a:t>2 </a:t>
            </a:r>
            <a:r>
              <a:rPr lang="bg-BG" sz="1600" dirty="0" smtClean="0">
                <a:solidFill>
                  <a:srgbClr val="000000"/>
                </a:solidFill>
                <a:latin typeface="Comic Sans MS" pitchFamily="66" charset="0"/>
              </a:rPr>
              <a:t>пъти през</a:t>
            </a:r>
            <a:r>
              <a:rPr lang="en-US" sz="1600" dirty="0" smtClean="0">
                <a:solidFill>
                  <a:srgbClr val="000000"/>
                </a:solidFill>
                <a:latin typeface="Comic Sans MS" pitchFamily="66" charset="0"/>
              </a:rPr>
              <a:t> </a:t>
            </a:r>
            <a:r>
              <a:rPr lang="en-US" sz="1600" dirty="0">
                <a:solidFill>
                  <a:srgbClr val="000000"/>
                </a:solidFill>
                <a:latin typeface="Comic Sans MS" pitchFamily="66" charset="0"/>
              </a:rPr>
              <a:t>50ms</a:t>
            </a:r>
          </a:p>
          <a:p>
            <a:pPr marL="341313" indent="-341313">
              <a:lnSpc>
                <a:spcPct val="80000"/>
              </a:lnSpc>
              <a:spcBef>
                <a:spcPts val="800"/>
              </a:spcBef>
              <a:buClr>
                <a:srgbClr val="3333CC"/>
              </a:buClr>
              <a:buFont typeface="Helvetica" pitchFamily="34" charset="0"/>
              <a:buChar char="•"/>
            </a:pPr>
            <a:r>
              <a:rPr lang="bg-BG" sz="1800" dirty="0" smtClean="0">
                <a:solidFill>
                  <a:srgbClr val="000000"/>
                </a:solidFill>
                <a:latin typeface="Comic Sans MS" pitchFamily="66" charset="0"/>
              </a:rPr>
              <a:t>Продължителност на импулса</a:t>
            </a:r>
            <a:r>
              <a:rPr lang="en-US" sz="1800" dirty="0" smtClean="0">
                <a:solidFill>
                  <a:srgbClr val="000000"/>
                </a:solidFill>
                <a:latin typeface="Comic Sans MS" pitchFamily="66" charset="0"/>
              </a:rPr>
              <a:t>: </a:t>
            </a:r>
            <a:r>
              <a:rPr lang="en-US" sz="1800" dirty="0">
                <a:latin typeface="Comic Sans MS" pitchFamily="66" charset="0"/>
              </a:rPr>
              <a:t>10.5</a:t>
            </a:r>
            <a:r>
              <a:rPr lang="en-US" sz="1800" dirty="0">
                <a:latin typeface="Symbol" pitchFamily="18" charset="2"/>
              </a:rPr>
              <a:t>m</a:t>
            </a:r>
            <a:r>
              <a:rPr lang="en-US" sz="1800" dirty="0">
                <a:latin typeface="Comic Sans MS" pitchFamily="66" charset="0"/>
              </a:rPr>
              <a:t>s</a:t>
            </a:r>
          </a:p>
          <a:p>
            <a:pPr marL="341313" indent="-341313">
              <a:lnSpc>
                <a:spcPct val="80000"/>
              </a:lnSpc>
              <a:spcBef>
                <a:spcPts val="800"/>
              </a:spcBef>
              <a:buClr>
                <a:srgbClr val="3333CC"/>
              </a:buClr>
              <a:buFont typeface="Helvetica" pitchFamily="34" charset="0"/>
              <a:buChar char="•"/>
            </a:pPr>
            <a:r>
              <a:rPr lang="bg-BG" sz="1800" dirty="0" smtClean="0">
                <a:solidFill>
                  <a:srgbClr val="000000"/>
                </a:solidFill>
                <a:latin typeface="Comic Sans MS" pitchFamily="66" charset="0"/>
              </a:rPr>
              <a:t>Брой протони за цикъл</a:t>
            </a:r>
            <a:r>
              <a:rPr lang="en-US" sz="1800" dirty="0" smtClean="0">
                <a:solidFill>
                  <a:srgbClr val="000000"/>
                </a:solidFill>
                <a:latin typeface="Comic Sans MS" pitchFamily="66" charset="0"/>
              </a:rPr>
              <a:t>: </a:t>
            </a:r>
            <a:endParaRPr lang="en-US" sz="1800" dirty="0">
              <a:solidFill>
                <a:srgbClr val="000000"/>
              </a:solidFill>
              <a:latin typeface="Comic Sans MS" pitchFamily="66" charset="0"/>
            </a:endParaRPr>
          </a:p>
          <a:p>
            <a:pPr marL="741363" lvl="1" indent="-284163">
              <a:lnSpc>
                <a:spcPct val="80000"/>
              </a:lnSpc>
              <a:spcBef>
                <a:spcPts val="700"/>
              </a:spcBef>
              <a:buClr>
                <a:srgbClr val="3333CC"/>
              </a:buClr>
              <a:buFont typeface="Helvetica" pitchFamily="34" charset="0"/>
              <a:buChar char="–"/>
            </a:pPr>
            <a:r>
              <a:rPr lang="en-US" sz="1600" dirty="0">
                <a:solidFill>
                  <a:srgbClr val="000000"/>
                </a:solidFill>
                <a:latin typeface="Comic Sans MS" pitchFamily="66" charset="0"/>
              </a:rPr>
              <a:t>2x 2.4 </a:t>
            </a:r>
            <a:r>
              <a:rPr lang="en-US" sz="1600" dirty="0">
                <a:solidFill>
                  <a:srgbClr val="000000"/>
                </a:solidFill>
                <a:latin typeface="Comic Sans MS" pitchFamily="66" charset="0"/>
                <a:cs typeface="Arial" pitchFamily="34" charset="0"/>
              </a:rPr>
              <a:t>·</a:t>
            </a:r>
            <a:r>
              <a:rPr lang="en-US" sz="1600" dirty="0">
                <a:solidFill>
                  <a:srgbClr val="000000"/>
                </a:solidFill>
                <a:latin typeface="Comic Sans MS" pitchFamily="66" charset="0"/>
              </a:rPr>
              <a:t> 10</a:t>
            </a:r>
            <a:r>
              <a:rPr lang="en-US" sz="1600" baseline="30000" dirty="0">
                <a:solidFill>
                  <a:srgbClr val="000000"/>
                </a:solidFill>
                <a:latin typeface="Comic Sans MS" pitchFamily="66" charset="0"/>
              </a:rPr>
              <a:t>13 </a:t>
            </a:r>
            <a:r>
              <a:rPr lang="en-US" sz="1600" dirty="0" err="1" smtClean="0">
                <a:solidFill>
                  <a:srgbClr val="000000"/>
                </a:solidFill>
                <a:latin typeface="Comic Sans MS" pitchFamily="66" charset="0"/>
              </a:rPr>
              <a:t>pps</a:t>
            </a:r>
            <a:endParaRPr lang="en-US" sz="1600" dirty="0">
              <a:solidFill>
                <a:srgbClr val="000000"/>
              </a:solidFill>
              <a:latin typeface="Comic Sans MS" pitchFamily="66" charset="0"/>
            </a:endParaRPr>
          </a:p>
          <a:p>
            <a:pPr marL="341313" indent="-341313">
              <a:lnSpc>
                <a:spcPct val="80000"/>
              </a:lnSpc>
              <a:spcBef>
                <a:spcPts val="800"/>
              </a:spcBef>
              <a:buClr>
                <a:srgbClr val="3333CC"/>
              </a:buClr>
              <a:buFont typeface="Helvetica" pitchFamily="34" charset="0"/>
              <a:buChar char="•"/>
            </a:pPr>
            <a:r>
              <a:rPr lang="bg-BG" sz="1800" dirty="0" smtClean="0">
                <a:solidFill>
                  <a:srgbClr val="000000"/>
                </a:solidFill>
                <a:latin typeface="Comic Sans MS" pitchFamily="66" charset="0"/>
              </a:rPr>
              <a:t>Обща проектна интензивност</a:t>
            </a:r>
            <a:r>
              <a:rPr lang="en-US" sz="1800" dirty="0" smtClean="0">
                <a:solidFill>
                  <a:srgbClr val="000000"/>
                </a:solidFill>
                <a:latin typeface="Comic Sans MS" pitchFamily="66" charset="0"/>
              </a:rPr>
              <a:t>:</a:t>
            </a:r>
            <a:r>
              <a:rPr lang="bg-BG" sz="1800" dirty="0" smtClean="0">
                <a:solidFill>
                  <a:srgbClr val="000000"/>
                </a:solidFill>
                <a:latin typeface="Comic Sans MS" pitchFamily="66" charset="0"/>
              </a:rPr>
              <a:t> </a:t>
            </a:r>
            <a:r>
              <a:rPr lang="en-US" sz="1600" dirty="0" smtClean="0">
                <a:solidFill>
                  <a:srgbClr val="000000"/>
                </a:solidFill>
                <a:latin typeface="Comic Sans MS" pitchFamily="66" charset="0"/>
              </a:rPr>
              <a:t>4.5</a:t>
            </a:r>
            <a:r>
              <a:rPr lang="en-US" sz="1600" dirty="0">
                <a:solidFill>
                  <a:srgbClr val="000000"/>
                </a:solidFill>
                <a:latin typeface="Comic Sans MS" pitchFamily="66" charset="0"/>
                <a:cs typeface="Arial" pitchFamily="34" charset="0"/>
              </a:rPr>
              <a:t>·</a:t>
            </a:r>
            <a:r>
              <a:rPr lang="en-US" sz="1600" dirty="0">
                <a:solidFill>
                  <a:srgbClr val="000000"/>
                </a:solidFill>
                <a:latin typeface="Comic Sans MS" pitchFamily="66" charset="0"/>
              </a:rPr>
              <a:t> 10</a:t>
            </a:r>
            <a:r>
              <a:rPr lang="en-US" sz="1600" baseline="30000" dirty="0">
                <a:solidFill>
                  <a:srgbClr val="000000"/>
                </a:solidFill>
                <a:latin typeface="Comic Sans MS" pitchFamily="66" charset="0"/>
              </a:rPr>
              <a:t>19 </a:t>
            </a:r>
            <a:r>
              <a:rPr lang="en-US" sz="1600" dirty="0">
                <a:solidFill>
                  <a:srgbClr val="000000"/>
                </a:solidFill>
                <a:latin typeface="Comic Sans MS" pitchFamily="66" charset="0"/>
              </a:rPr>
              <a:t>pot/year</a:t>
            </a:r>
          </a:p>
        </p:txBody>
      </p:sp>
      <p:sp>
        <p:nvSpPr>
          <p:cNvPr id="582672" name="Rectangle 16"/>
          <p:cNvSpPr>
            <a:spLocks noChangeArrowheads="1"/>
          </p:cNvSpPr>
          <p:nvPr/>
        </p:nvSpPr>
        <p:spPr bwMode="auto">
          <a:xfrm>
            <a:off x="107504" y="2286398"/>
            <a:ext cx="4287838" cy="617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lnSpc>
                <a:spcPct val="113000"/>
              </a:lnSpc>
              <a:buClr>
                <a:srgbClr val="3333CC"/>
              </a:buClr>
              <a:buFont typeface="Comic Sans MS" pitchFamily="66" charset="0"/>
              <a:buNone/>
            </a:pPr>
            <a:r>
              <a:rPr lang="en-US" sz="1800" dirty="0" smtClean="0">
                <a:latin typeface="Georgia" pitchFamily="18" charset="0"/>
              </a:rPr>
              <a:t>CNGS</a:t>
            </a:r>
            <a:r>
              <a:rPr lang="bg-BG" sz="1800" dirty="0" smtClean="0">
                <a:latin typeface="Georgia" pitchFamily="18" charset="0"/>
              </a:rPr>
              <a:t> – протонен сноп</a:t>
            </a:r>
            <a:endParaRPr lang="en-US" sz="1800" dirty="0">
              <a:latin typeface="Georgia" pitchFamily="18" charset="0"/>
            </a:endParaRPr>
          </a:p>
        </p:txBody>
      </p:sp>
      <p:pic>
        <p:nvPicPr>
          <p:cNvPr id="17"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 y="2932285"/>
            <a:ext cx="5789966" cy="3181372"/>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683222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xit" presetSubtype="4" fill="hold" nodeType="clickEffect">
                                  <p:stCondLst>
                                    <p:cond delay="0"/>
                                  </p:stCondLst>
                                  <p:childTnLst>
                                    <p:anim calcmode="lin" valueType="num">
                                      <p:cBhvr additive="base">
                                        <p:cTn id="10" dur="500"/>
                                        <p:tgtEl>
                                          <p:spTgt spid="17"/>
                                        </p:tgtEl>
                                        <p:attrNameLst>
                                          <p:attrName>ppt_x</p:attrName>
                                        </p:attrNameLst>
                                      </p:cBhvr>
                                      <p:tavLst>
                                        <p:tav tm="0">
                                          <p:val>
                                            <p:strVal val="ppt_x"/>
                                          </p:val>
                                        </p:tav>
                                        <p:tav tm="100000">
                                          <p:val>
                                            <p:strVal val="ppt_x"/>
                                          </p:val>
                                        </p:tav>
                                      </p:tavLst>
                                    </p:anim>
                                    <p:anim calcmode="lin" valueType="num">
                                      <p:cBhvr additive="base">
                                        <p:cTn id="11" dur="500"/>
                                        <p:tgtEl>
                                          <p:spTgt spid="17"/>
                                        </p:tgtEl>
                                        <p:attrNameLst>
                                          <p:attrName>ppt_y</p:attrName>
                                        </p:attrNameLst>
                                      </p:cBhvr>
                                      <p:tavLst>
                                        <p:tav tm="0">
                                          <p:val>
                                            <p:strVal val="ppt_y"/>
                                          </p:val>
                                        </p:tav>
                                        <p:tav tm="100000">
                                          <p:val>
                                            <p:strVal val="1+ppt_h/2"/>
                                          </p:val>
                                        </p:tav>
                                      </p:tavLst>
                                    </p:anim>
                                    <p:set>
                                      <p:cBhvr>
                                        <p:cTn id="12" dur="1" fill="hold">
                                          <p:stCondLst>
                                            <p:cond delay="499"/>
                                          </p:stCondLst>
                                        </p:cTn>
                                        <p:tgtEl>
                                          <p:spTgt spid="1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83682" name="Group 2"/>
          <p:cNvGrpSpPr>
            <a:grpSpLocks/>
          </p:cNvGrpSpPr>
          <p:nvPr/>
        </p:nvGrpSpPr>
        <p:grpSpPr bwMode="auto">
          <a:xfrm>
            <a:off x="153988" y="614363"/>
            <a:ext cx="8724900" cy="2520950"/>
            <a:chOff x="97" y="363"/>
            <a:chExt cx="5496" cy="1829"/>
          </a:xfrm>
        </p:grpSpPr>
        <p:pic>
          <p:nvPicPr>
            <p:cNvPr id="583683" name="Picture 3" descr="CNGSlayout_fraction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7" y="363"/>
              <a:ext cx="5496" cy="1449"/>
            </a:xfrm>
            <a:prstGeom prst="rect">
              <a:avLst/>
            </a:prstGeom>
            <a:noFill/>
            <a:extLst>
              <a:ext uri="{909E8E84-426E-40DD-AFC4-6F175D3DCCD1}">
                <a14:hiddenFill xmlns:a14="http://schemas.microsoft.com/office/drawing/2010/main">
                  <a:solidFill>
                    <a:srgbClr val="FFFFFF"/>
                  </a:solidFill>
                </a14:hiddenFill>
              </a:ext>
            </a:extLst>
          </p:spPr>
        </p:pic>
        <p:sp>
          <p:nvSpPr>
            <p:cNvPr id="583684" name="Rectangle 4"/>
            <p:cNvSpPr>
              <a:spLocks noChangeArrowheads="1"/>
            </p:cNvSpPr>
            <p:nvPr/>
          </p:nvSpPr>
          <p:spPr bwMode="auto">
            <a:xfrm>
              <a:off x="4352" y="795"/>
              <a:ext cx="222" cy="1008"/>
            </a:xfrm>
            <a:prstGeom prst="rect">
              <a:avLst/>
            </a:prstGeom>
            <a:noFill/>
            <a:ln w="38100">
              <a:solidFill>
                <a:srgbClr val="00FF00"/>
              </a:solidFill>
              <a:prstDash val="sysDot"/>
              <a:miter lim="800000"/>
              <a:headEnd type="none" w="sm" len="sm"/>
              <a:tailEnd type="none" w="sm" len="sm"/>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bg-BG"/>
            </a:p>
          </p:txBody>
        </p:sp>
        <p:sp>
          <p:nvSpPr>
            <p:cNvPr id="583685" name="Rectangle 5"/>
            <p:cNvSpPr>
              <a:spLocks noChangeArrowheads="1"/>
            </p:cNvSpPr>
            <p:nvPr/>
          </p:nvSpPr>
          <p:spPr bwMode="auto">
            <a:xfrm>
              <a:off x="5061" y="795"/>
              <a:ext cx="222" cy="1008"/>
            </a:xfrm>
            <a:prstGeom prst="rect">
              <a:avLst/>
            </a:prstGeom>
            <a:noFill/>
            <a:ln w="38100">
              <a:solidFill>
                <a:srgbClr val="00FF00"/>
              </a:solidFill>
              <a:prstDash val="sysDot"/>
              <a:miter lim="800000"/>
              <a:headEnd type="none" w="sm" len="sm"/>
              <a:tailEnd type="none" w="sm" len="sm"/>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bg-BG"/>
            </a:p>
          </p:txBody>
        </p:sp>
        <p:sp>
          <p:nvSpPr>
            <p:cNvPr id="583686" name="Line 6"/>
            <p:cNvSpPr>
              <a:spLocks noChangeShapeType="1"/>
            </p:cNvSpPr>
            <p:nvPr/>
          </p:nvSpPr>
          <p:spPr bwMode="auto">
            <a:xfrm>
              <a:off x="540" y="1179"/>
              <a:ext cx="0" cy="1008"/>
            </a:xfrm>
            <a:prstGeom prst="line">
              <a:avLst/>
            </a:prstGeom>
            <a:noFill/>
            <a:ln w="1270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bg-BG"/>
            </a:p>
          </p:txBody>
        </p:sp>
        <p:sp>
          <p:nvSpPr>
            <p:cNvPr id="583687" name="Line 7"/>
            <p:cNvSpPr>
              <a:spLocks noChangeShapeType="1"/>
            </p:cNvSpPr>
            <p:nvPr/>
          </p:nvSpPr>
          <p:spPr bwMode="auto">
            <a:xfrm>
              <a:off x="673" y="1323"/>
              <a:ext cx="0" cy="288"/>
            </a:xfrm>
            <a:prstGeom prst="line">
              <a:avLst/>
            </a:prstGeom>
            <a:noFill/>
            <a:ln w="1270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bg-BG"/>
            </a:p>
          </p:txBody>
        </p:sp>
        <p:sp>
          <p:nvSpPr>
            <p:cNvPr id="583688" name="Line 8"/>
            <p:cNvSpPr>
              <a:spLocks noChangeShapeType="1"/>
            </p:cNvSpPr>
            <p:nvPr/>
          </p:nvSpPr>
          <p:spPr bwMode="auto">
            <a:xfrm>
              <a:off x="540" y="1611"/>
              <a:ext cx="133" cy="0"/>
            </a:xfrm>
            <a:prstGeom prst="line">
              <a:avLst/>
            </a:prstGeom>
            <a:noFill/>
            <a:ln w="127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bg-BG"/>
            </a:p>
          </p:txBody>
        </p:sp>
        <p:sp>
          <p:nvSpPr>
            <p:cNvPr id="583689" name="Line 9"/>
            <p:cNvSpPr>
              <a:spLocks noChangeShapeType="1"/>
            </p:cNvSpPr>
            <p:nvPr/>
          </p:nvSpPr>
          <p:spPr bwMode="auto">
            <a:xfrm>
              <a:off x="540" y="1755"/>
              <a:ext cx="975" cy="0"/>
            </a:xfrm>
            <a:prstGeom prst="line">
              <a:avLst/>
            </a:prstGeom>
            <a:noFill/>
            <a:ln w="127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bg-BG"/>
            </a:p>
          </p:txBody>
        </p:sp>
        <p:sp>
          <p:nvSpPr>
            <p:cNvPr id="583690" name="Line 10"/>
            <p:cNvSpPr>
              <a:spLocks noChangeShapeType="1"/>
            </p:cNvSpPr>
            <p:nvPr/>
          </p:nvSpPr>
          <p:spPr bwMode="auto">
            <a:xfrm>
              <a:off x="540" y="1899"/>
              <a:ext cx="1950" cy="0"/>
            </a:xfrm>
            <a:prstGeom prst="line">
              <a:avLst/>
            </a:prstGeom>
            <a:noFill/>
            <a:ln w="127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bg-BG"/>
            </a:p>
          </p:txBody>
        </p:sp>
        <p:sp>
          <p:nvSpPr>
            <p:cNvPr id="583691" name="Line 11"/>
            <p:cNvSpPr>
              <a:spLocks noChangeShapeType="1"/>
            </p:cNvSpPr>
            <p:nvPr/>
          </p:nvSpPr>
          <p:spPr bwMode="auto">
            <a:xfrm>
              <a:off x="1515" y="1371"/>
              <a:ext cx="0" cy="384"/>
            </a:xfrm>
            <a:prstGeom prst="line">
              <a:avLst/>
            </a:prstGeom>
            <a:noFill/>
            <a:ln w="1270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bg-BG"/>
            </a:p>
          </p:txBody>
        </p:sp>
        <p:sp>
          <p:nvSpPr>
            <p:cNvPr id="583692" name="Line 12"/>
            <p:cNvSpPr>
              <a:spLocks noChangeShapeType="1"/>
            </p:cNvSpPr>
            <p:nvPr/>
          </p:nvSpPr>
          <p:spPr bwMode="auto">
            <a:xfrm>
              <a:off x="2490" y="1371"/>
              <a:ext cx="0" cy="528"/>
            </a:xfrm>
            <a:prstGeom prst="line">
              <a:avLst/>
            </a:prstGeom>
            <a:noFill/>
            <a:ln w="1270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bg-BG"/>
            </a:p>
          </p:txBody>
        </p:sp>
        <p:sp>
          <p:nvSpPr>
            <p:cNvPr id="583693" name="Line 13"/>
            <p:cNvSpPr>
              <a:spLocks noChangeShapeType="1"/>
            </p:cNvSpPr>
            <p:nvPr/>
          </p:nvSpPr>
          <p:spPr bwMode="auto">
            <a:xfrm>
              <a:off x="540" y="2139"/>
              <a:ext cx="3191" cy="0"/>
            </a:xfrm>
            <a:prstGeom prst="line">
              <a:avLst/>
            </a:prstGeom>
            <a:noFill/>
            <a:ln w="127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bg-BG"/>
            </a:p>
          </p:txBody>
        </p:sp>
        <p:sp>
          <p:nvSpPr>
            <p:cNvPr id="583694" name="Line 14"/>
            <p:cNvSpPr>
              <a:spLocks noChangeShapeType="1"/>
            </p:cNvSpPr>
            <p:nvPr/>
          </p:nvSpPr>
          <p:spPr bwMode="auto">
            <a:xfrm>
              <a:off x="3731" y="1563"/>
              <a:ext cx="0" cy="624"/>
            </a:xfrm>
            <a:prstGeom prst="line">
              <a:avLst/>
            </a:prstGeom>
            <a:noFill/>
            <a:ln w="1270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bg-BG"/>
            </a:p>
          </p:txBody>
        </p:sp>
        <p:sp>
          <p:nvSpPr>
            <p:cNvPr id="583695" name="Line 15"/>
            <p:cNvSpPr>
              <a:spLocks noChangeShapeType="1"/>
            </p:cNvSpPr>
            <p:nvPr/>
          </p:nvSpPr>
          <p:spPr bwMode="auto">
            <a:xfrm>
              <a:off x="3731" y="2139"/>
              <a:ext cx="532" cy="0"/>
            </a:xfrm>
            <a:prstGeom prst="line">
              <a:avLst/>
            </a:prstGeom>
            <a:noFill/>
            <a:ln w="127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bg-BG"/>
            </a:p>
          </p:txBody>
        </p:sp>
        <p:sp>
          <p:nvSpPr>
            <p:cNvPr id="583696" name="Line 16"/>
            <p:cNvSpPr>
              <a:spLocks noChangeShapeType="1"/>
            </p:cNvSpPr>
            <p:nvPr/>
          </p:nvSpPr>
          <p:spPr bwMode="auto">
            <a:xfrm>
              <a:off x="4263" y="1563"/>
              <a:ext cx="0" cy="624"/>
            </a:xfrm>
            <a:prstGeom prst="line">
              <a:avLst/>
            </a:prstGeom>
            <a:noFill/>
            <a:ln w="1270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bg-BG"/>
            </a:p>
          </p:txBody>
        </p:sp>
        <p:sp>
          <p:nvSpPr>
            <p:cNvPr id="583697" name="Line 17"/>
            <p:cNvSpPr>
              <a:spLocks noChangeShapeType="1"/>
            </p:cNvSpPr>
            <p:nvPr/>
          </p:nvSpPr>
          <p:spPr bwMode="auto">
            <a:xfrm>
              <a:off x="5194" y="1563"/>
              <a:ext cx="0" cy="624"/>
            </a:xfrm>
            <a:prstGeom prst="line">
              <a:avLst/>
            </a:prstGeom>
            <a:noFill/>
            <a:ln w="1270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bg-BG"/>
            </a:p>
          </p:txBody>
        </p:sp>
        <p:sp>
          <p:nvSpPr>
            <p:cNvPr id="583698" name="Line 18"/>
            <p:cNvSpPr>
              <a:spLocks noChangeShapeType="1"/>
            </p:cNvSpPr>
            <p:nvPr/>
          </p:nvSpPr>
          <p:spPr bwMode="auto">
            <a:xfrm>
              <a:off x="4972" y="1563"/>
              <a:ext cx="0" cy="624"/>
            </a:xfrm>
            <a:prstGeom prst="line">
              <a:avLst/>
            </a:prstGeom>
            <a:noFill/>
            <a:ln w="1270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bg-BG"/>
            </a:p>
          </p:txBody>
        </p:sp>
        <p:sp>
          <p:nvSpPr>
            <p:cNvPr id="583699" name="Line 19"/>
            <p:cNvSpPr>
              <a:spLocks noChangeShapeType="1"/>
            </p:cNvSpPr>
            <p:nvPr/>
          </p:nvSpPr>
          <p:spPr bwMode="auto">
            <a:xfrm>
              <a:off x="4485" y="1563"/>
              <a:ext cx="0" cy="624"/>
            </a:xfrm>
            <a:prstGeom prst="line">
              <a:avLst/>
            </a:prstGeom>
            <a:noFill/>
            <a:ln w="1270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bg-BG"/>
            </a:p>
          </p:txBody>
        </p:sp>
        <p:sp>
          <p:nvSpPr>
            <p:cNvPr id="583700" name="Line 20"/>
            <p:cNvSpPr>
              <a:spLocks noChangeShapeType="1"/>
            </p:cNvSpPr>
            <p:nvPr/>
          </p:nvSpPr>
          <p:spPr bwMode="auto">
            <a:xfrm>
              <a:off x="4485" y="2139"/>
              <a:ext cx="487" cy="0"/>
            </a:xfrm>
            <a:prstGeom prst="line">
              <a:avLst/>
            </a:prstGeom>
            <a:noFill/>
            <a:ln w="127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bg-BG"/>
            </a:p>
          </p:txBody>
        </p:sp>
        <p:sp>
          <p:nvSpPr>
            <p:cNvPr id="583701" name="Line 21"/>
            <p:cNvSpPr>
              <a:spLocks noChangeShapeType="1"/>
            </p:cNvSpPr>
            <p:nvPr/>
          </p:nvSpPr>
          <p:spPr bwMode="auto">
            <a:xfrm>
              <a:off x="4263" y="2139"/>
              <a:ext cx="222" cy="0"/>
            </a:xfrm>
            <a:prstGeom prst="line">
              <a:avLst/>
            </a:prstGeom>
            <a:noFill/>
            <a:ln w="127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bg-BG"/>
            </a:p>
          </p:txBody>
        </p:sp>
        <p:sp>
          <p:nvSpPr>
            <p:cNvPr id="583702" name="Line 22"/>
            <p:cNvSpPr>
              <a:spLocks noChangeShapeType="1"/>
            </p:cNvSpPr>
            <p:nvPr/>
          </p:nvSpPr>
          <p:spPr bwMode="auto">
            <a:xfrm>
              <a:off x="4972" y="2139"/>
              <a:ext cx="222" cy="0"/>
            </a:xfrm>
            <a:prstGeom prst="line">
              <a:avLst/>
            </a:prstGeom>
            <a:noFill/>
            <a:ln w="127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bg-BG"/>
            </a:p>
          </p:txBody>
        </p:sp>
        <p:sp>
          <p:nvSpPr>
            <p:cNvPr id="583703" name="Text Box 23"/>
            <p:cNvSpPr txBox="1">
              <a:spLocks noChangeArrowheads="1"/>
            </p:cNvSpPr>
            <p:nvPr/>
          </p:nvSpPr>
          <p:spPr bwMode="auto">
            <a:xfrm>
              <a:off x="895" y="1563"/>
              <a:ext cx="440" cy="244"/>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100000"/>
                </a:lnSpc>
                <a:buClrTx/>
                <a:buSzTx/>
                <a:buFontTx/>
                <a:buNone/>
              </a:pPr>
              <a:r>
                <a:rPr lang="en-US" sz="1600"/>
                <a:t>43.4m</a:t>
              </a:r>
            </a:p>
          </p:txBody>
        </p:sp>
        <p:sp>
          <p:nvSpPr>
            <p:cNvPr id="583704" name="Text Box 24"/>
            <p:cNvSpPr txBox="1">
              <a:spLocks noChangeArrowheads="1"/>
            </p:cNvSpPr>
            <p:nvPr/>
          </p:nvSpPr>
          <p:spPr bwMode="auto">
            <a:xfrm>
              <a:off x="1648" y="1707"/>
              <a:ext cx="408" cy="244"/>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100000"/>
                </a:lnSpc>
                <a:buClrTx/>
                <a:buSzTx/>
                <a:buFontTx/>
                <a:buNone/>
              </a:pPr>
              <a:r>
                <a:rPr lang="en-US" sz="1600"/>
                <a:t>100m</a:t>
              </a:r>
            </a:p>
          </p:txBody>
        </p:sp>
        <p:sp>
          <p:nvSpPr>
            <p:cNvPr id="583705" name="Text Box 25"/>
            <p:cNvSpPr txBox="1">
              <a:spLocks noChangeArrowheads="1"/>
            </p:cNvSpPr>
            <p:nvPr/>
          </p:nvSpPr>
          <p:spPr bwMode="auto">
            <a:xfrm>
              <a:off x="2934" y="1947"/>
              <a:ext cx="472" cy="244"/>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100000"/>
                </a:lnSpc>
                <a:buClrTx/>
                <a:buSzTx/>
                <a:buFontTx/>
                <a:buNone/>
              </a:pPr>
              <a:r>
                <a:rPr lang="en-US" sz="1600"/>
                <a:t>1095m</a:t>
              </a:r>
            </a:p>
          </p:txBody>
        </p:sp>
        <p:sp>
          <p:nvSpPr>
            <p:cNvPr id="583706" name="Text Box 26"/>
            <p:cNvSpPr txBox="1">
              <a:spLocks noChangeArrowheads="1"/>
            </p:cNvSpPr>
            <p:nvPr/>
          </p:nvSpPr>
          <p:spPr bwMode="auto">
            <a:xfrm>
              <a:off x="3776" y="1947"/>
              <a:ext cx="344" cy="244"/>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100000"/>
                </a:lnSpc>
                <a:buClrTx/>
                <a:buSzTx/>
                <a:buFontTx/>
                <a:buNone/>
              </a:pPr>
              <a:r>
                <a:rPr lang="en-US" sz="1600"/>
                <a:t>18m</a:t>
              </a:r>
            </a:p>
          </p:txBody>
        </p:sp>
        <p:sp>
          <p:nvSpPr>
            <p:cNvPr id="583707" name="Text Box 27"/>
            <p:cNvSpPr txBox="1">
              <a:spLocks noChangeArrowheads="1"/>
            </p:cNvSpPr>
            <p:nvPr/>
          </p:nvSpPr>
          <p:spPr bwMode="auto">
            <a:xfrm>
              <a:off x="4219" y="1947"/>
              <a:ext cx="280" cy="244"/>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100000"/>
                </a:lnSpc>
                <a:buClrTx/>
                <a:buSzTx/>
                <a:buFontTx/>
                <a:buNone/>
              </a:pPr>
              <a:r>
                <a:rPr lang="en-US" sz="1600"/>
                <a:t>5m</a:t>
              </a:r>
            </a:p>
          </p:txBody>
        </p:sp>
        <p:sp>
          <p:nvSpPr>
            <p:cNvPr id="583708" name="Text Box 28"/>
            <p:cNvSpPr txBox="1">
              <a:spLocks noChangeArrowheads="1"/>
            </p:cNvSpPr>
            <p:nvPr/>
          </p:nvSpPr>
          <p:spPr bwMode="auto">
            <a:xfrm>
              <a:off x="4928" y="1947"/>
              <a:ext cx="280" cy="244"/>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100000"/>
                </a:lnSpc>
                <a:buClrTx/>
                <a:buSzTx/>
                <a:buFontTx/>
                <a:buNone/>
              </a:pPr>
              <a:r>
                <a:rPr lang="en-US" sz="1600"/>
                <a:t>5m</a:t>
              </a:r>
            </a:p>
          </p:txBody>
        </p:sp>
        <p:sp>
          <p:nvSpPr>
            <p:cNvPr id="583709" name="Text Box 29"/>
            <p:cNvSpPr txBox="1">
              <a:spLocks noChangeArrowheads="1"/>
            </p:cNvSpPr>
            <p:nvPr/>
          </p:nvSpPr>
          <p:spPr bwMode="auto">
            <a:xfrm>
              <a:off x="4574" y="1947"/>
              <a:ext cx="344" cy="24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100000"/>
                </a:lnSpc>
                <a:buClrTx/>
                <a:buSzTx/>
                <a:buFontTx/>
                <a:buNone/>
              </a:pPr>
              <a:r>
                <a:rPr lang="en-US" sz="1600"/>
                <a:t>67m</a:t>
              </a:r>
            </a:p>
          </p:txBody>
        </p:sp>
        <p:sp>
          <p:nvSpPr>
            <p:cNvPr id="583710" name="Text Box 30"/>
            <p:cNvSpPr txBox="1">
              <a:spLocks noChangeArrowheads="1"/>
            </p:cNvSpPr>
            <p:nvPr/>
          </p:nvSpPr>
          <p:spPr bwMode="auto">
            <a:xfrm>
              <a:off x="496" y="1467"/>
              <a:ext cx="278" cy="17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100000"/>
                </a:lnSpc>
                <a:buClrTx/>
                <a:buSzTx/>
                <a:buFontTx/>
                <a:buNone/>
              </a:pPr>
              <a:r>
                <a:rPr lang="en-US" sz="1000"/>
                <a:t>2.7m</a:t>
              </a:r>
            </a:p>
          </p:txBody>
        </p:sp>
        <p:sp>
          <p:nvSpPr>
            <p:cNvPr id="583711" name="Text Box 31"/>
            <p:cNvSpPr txBox="1">
              <a:spLocks noChangeArrowheads="1"/>
            </p:cNvSpPr>
            <p:nvPr/>
          </p:nvSpPr>
          <p:spPr bwMode="auto">
            <a:xfrm>
              <a:off x="495" y="978"/>
              <a:ext cx="340" cy="1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lnSpc>
                  <a:spcPct val="100000"/>
                </a:lnSpc>
                <a:buClrTx/>
                <a:buSzTx/>
                <a:buFontTx/>
                <a:buNone/>
              </a:pPr>
              <a:r>
                <a:rPr lang="en-US" sz="1200" b="1">
                  <a:latin typeface="Arial" pitchFamily="34" charset="0"/>
                </a:rPr>
                <a:t>TBID</a:t>
              </a:r>
            </a:p>
          </p:txBody>
        </p:sp>
        <p:sp>
          <p:nvSpPr>
            <p:cNvPr id="583712" name="Line 32"/>
            <p:cNvSpPr>
              <a:spLocks noChangeShapeType="1"/>
            </p:cNvSpPr>
            <p:nvPr/>
          </p:nvSpPr>
          <p:spPr bwMode="auto">
            <a:xfrm>
              <a:off x="653" y="1189"/>
              <a:ext cx="0" cy="1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bg-BG"/>
            </a:p>
          </p:txBody>
        </p:sp>
      </p:grpSp>
      <p:sp>
        <p:nvSpPr>
          <p:cNvPr id="583713" name="Rectangle 33"/>
          <p:cNvSpPr>
            <a:spLocks noChangeArrowheads="1"/>
          </p:cNvSpPr>
          <p:nvPr/>
        </p:nvSpPr>
        <p:spPr bwMode="auto">
          <a:xfrm>
            <a:off x="153988" y="3163888"/>
            <a:ext cx="8901112" cy="3232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1313" indent="-341313">
              <a:lnSpc>
                <a:spcPct val="80000"/>
              </a:lnSpc>
              <a:spcBef>
                <a:spcPts val="800"/>
              </a:spcBef>
              <a:buClr>
                <a:srgbClr val="3333CC"/>
              </a:buClr>
              <a:buFont typeface="Helvetica" pitchFamily="34" charset="0"/>
              <a:buNone/>
            </a:pPr>
            <a:r>
              <a:rPr lang="en-US" sz="1500" dirty="0">
                <a:solidFill>
                  <a:srgbClr val="000000"/>
                </a:solidFill>
                <a:latin typeface="Comic Sans MS" pitchFamily="66" charset="0"/>
              </a:rPr>
              <a:t>Air cooled graphite target magazine</a:t>
            </a:r>
          </a:p>
          <a:p>
            <a:pPr marL="741363" lvl="1" indent="-284163">
              <a:lnSpc>
                <a:spcPct val="80000"/>
              </a:lnSpc>
              <a:spcBef>
                <a:spcPts val="700"/>
              </a:spcBef>
              <a:buClr>
                <a:srgbClr val="3333CC"/>
              </a:buClr>
              <a:buFont typeface="Helvetica" pitchFamily="34" charset="0"/>
              <a:buChar char="–"/>
            </a:pPr>
            <a:r>
              <a:rPr lang="en-US" sz="1400" dirty="0">
                <a:solidFill>
                  <a:srgbClr val="000000"/>
                </a:solidFill>
                <a:latin typeface="Comic Sans MS" pitchFamily="66" charset="0"/>
              </a:rPr>
              <a:t>4 in situ spares</a:t>
            </a:r>
          </a:p>
          <a:p>
            <a:pPr marL="741363" lvl="1" indent="-284163">
              <a:lnSpc>
                <a:spcPct val="80000"/>
              </a:lnSpc>
              <a:spcBef>
                <a:spcPts val="700"/>
              </a:spcBef>
              <a:buClr>
                <a:srgbClr val="3333CC"/>
              </a:buClr>
              <a:buFont typeface="Helvetica" pitchFamily="34" charset="0"/>
              <a:buChar char="–"/>
            </a:pPr>
            <a:r>
              <a:rPr lang="en-US" sz="1400" dirty="0">
                <a:solidFill>
                  <a:srgbClr val="000000"/>
                </a:solidFill>
                <a:latin typeface="Comic Sans MS" pitchFamily="66" charset="0"/>
              </a:rPr>
              <a:t>2.7 interaction lengths</a:t>
            </a:r>
          </a:p>
          <a:p>
            <a:pPr marL="741363" lvl="1" indent="-284163">
              <a:lnSpc>
                <a:spcPct val="80000"/>
              </a:lnSpc>
              <a:spcBef>
                <a:spcPts val="700"/>
              </a:spcBef>
              <a:buClr>
                <a:srgbClr val="3333CC"/>
              </a:buClr>
              <a:buFont typeface="Helvetica" pitchFamily="34" charset="0"/>
              <a:buChar char="–"/>
            </a:pPr>
            <a:r>
              <a:rPr lang="en-US" sz="1400" dirty="0">
                <a:solidFill>
                  <a:srgbClr val="000000"/>
                </a:solidFill>
                <a:latin typeface="Comic Sans MS" pitchFamily="66" charset="0"/>
                <a:sym typeface="Wingdings" pitchFamily="2" charset="2"/>
              </a:rPr>
              <a:t>Target table movable horizontally/vertically for alignment</a:t>
            </a:r>
          </a:p>
          <a:p>
            <a:pPr marL="341313" indent="-341313">
              <a:lnSpc>
                <a:spcPct val="80000"/>
              </a:lnSpc>
              <a:spcBef>
                <a:spcPts val="800"/>
              </a:spcBef>
              <a:buClr>
                <a:srgbClr val="3333CC"/>
              </a:buClr>
              <a:buFont typeface="Helvetica" pitchFamily="34" charset="0"/>
              <a:buChar char="•"/>
            </a:pPr>
            <a:r>
              <a:rPr lang="en-US" sz="1500" dirty="0">
                <a:solidFill>
                  <a:srgbClr val="000000"/>
                </a:solidFill>
                <a:latin typeface="Comic Sans MS" pitchFamily="66" charset="0"/>
                <a:sym typeface="Wingdings" pitchFamily="2" charset="2"/>
              </a:rPr>
              <a:t>TBID multiplicity detector</a:t>
            </a:r>
          </a:p>
          <a:p>
            <a:pPr marL="341313" indent="-341313">
              <a:lnSpc>
                <a:spcPct val="80000"/>
              </a:lnSpc>
              <a:spcBef>
                <a:spcPts val="800"/>
              </a:spcBef>
              <a:buClr>
                <a:srgbClr val="3333CC"/>
              </a:buClr>
              <a:buFont typeface="Helvetica" pitchFamily="34" charset="0"/>
              <a:buChar char="•"/>
            </a:pPr>
            <a:r>
              <a:rPr lang="en-US" sz="1500" dirty="0">
                <a:solidFill>
                  <a:srgbClr val="000000"/>
                </a:solidFill>
                <a:latin typeface="Comic Sans MS" pitchFamily="66" charset="0"/>
                <a:sym typeface="Wingdings" pitchFamily="2" charset="2"/>
              </a:rPr>
              <a:t>2 horns (horn and reflector)</a:t>
            </a:r>
          </a:p>
          <a:p>
            <a:pPr marL="741363" lvl="1" indent="-284163">
              <a:lnSpc>
                <a:spcPct val="80000"/>
              </a:lnSpc>
              <a:spcBef>
                <a:spcPts val="700"/>
              </a:spcBef>
              <a:buClr>
                <a:srgbClr val="3333CC"/>
              </a:buClr>
              <a:buFont typeface="Helvetica" pitchFamily="34" charset="0"/>
              <a:buChar char="–"/>
            </a:pPr>
            <a:r>
              <a:rPr lang="en-US" sz="1400" dirty="0">
                <a:solidFill>
                  <a:srgbClr val="000000"/>
                </a:solidFill>
                <a:latin typeface="Comic Sans MS" pitchFamily="66" charset="0"/>
                <a:sym typeface="Wingdings" pitchFamily="2" charset="2"/>
              </a:rPr>
              <a:t>Water cooled, pulsed with 10ms half-sine wave pulse of up to 150/180kA, 0.3Hz, remote polarity change possible</a:t>
            </a:r>
          </a:p>
          <a:p>
            <a:pPr marL="341313" indent="-341313">
              <a:lnSpc>
                <a:spcPct val="80000"/>
              </a:lnSpc>
              <a:spcBef>
                <a:spcPts val="800"/>
              </a:spcBef>
              <a:buClr>
                <a:srgbClr val="3333CC"/>
              </a:buClr>
              <a:buFont typeface="Helvetica" pitchFamily="34" charset="0"/>
              <a:buChar char="•"/>
            </a:pPr>
            <a:r>
              <a:rPr lang="en-US" sz="1500" dirty="0">
                <a:solidFill>
                  <a:srgbClr val="000000"/>
                </a:solidFill>
                <a:latin typeface="Comic Sans MS" pitchFamily="66" charset="0"/>
                <a:sym typeface="Wingdings" pitchFamily="2" charset="2"/>
              </a:rPr>
              <a:t>Decay pipe: </a:t>
            </a:r>
          </a:p>
          <a:p>
            <a:pPr marL="741363" lvl="1" indent="-284163">
              <a:lnSpc>
                <a:spcPct val="80000"/>
              </a:lnSpc>
              <a:spcBef>
                <a:spcPts val="700"/>
              </a:spcBef>
              <a:buClr>
                <a:srgbClr val="3333CC"/>
              </a:buClr>
              <a:buFont typeface="Helvetica" pitchFamily="34" charset="0"/>
              <a:buChar char="–"/>
            </a:pPr>
            <a:r>
              <a:rPr lang="en-US" sz="1400" dirty="0">
                <a:solidFill>
                  <a:srgbClr val="000000"/>
                </a:solidFill>
                <a:latin typeface="Comic Sans MS" pitchFamily="66" charset="0"/>
                <a:sym typeface="Wingdings" pitchFamily="2" charset="2"/>
              </a:rPr>
              <a:t>1000m, diameter 2.45m, 1mbar vacuum</a:t>
            </a:r>
          </a:p>
          <a:p>
            <a:pPr marL="341313" indent="-341313">
              <a:lnSpc>
                <a:spcPct val="80000"/>
              </a:lnSpc>
              <a:spcBef>
                <a:spcPts val="800"/>
              </a:spcBef>
              <a:buClr>
                <a:srgbClr val="3333CC"/>
              </a:buClr>
              <a:buFont typeface="Helvetica" pitchFamily="34" charset="0"/>
              <a:buChar char="•"/>
            </a:pPr>
            <a:r>
              <a:rPr lang="en-US" sz="1500" dirty="0">
                <a:solidFill>
                  <a:srgbClr val="000000"/>
                </a:solidFill>
                <a:latin typeface="Comic Sans MS" pitchFamily="66" charset="0"/>
                <a:sym typeface="Wingdings" pitchFamily="2" charset="2"/>
              </a:rPr>
              <a:t>Hadron absorber: </a:t>
            </a:r>
          </a:p>
          <a:p>
            <a:pPr marL="741363" lvl="1" indent="-284163">
              <a:lnSpc>
                <a:spcPct val="80000"/>
              </a:lnSpc>
              <a:spcBef>
                <a:spcPts val="700"/>
              </a:spcBef>
              <a:buClr>
                <a:srgbClr val="3333CC"/>
              </a:buClr>
              <a:buFont typeface="Helvetica" pitchFamily="34" charset="0"/>
              <a:buChar char="–"/>
            </a:pPr>
            <a:r>
              <a:rPr lang="en-US" sz="1400" dirty="0">
                <a:solidFill>
                  <a:srgbClr val="000000"/>
                </a:solidFill>
                <a:latin typeface="Comic Sans MS" pitchFamily="66" charset="0"/>
                <a:sym typeface="Wingdings" pitchFamily="2" charset="2"/>
              </a:rPr>
              <a:t>Absorbs 100kW of protons and other hadrons</a:t>
            </a:r>
          </a:p>
          <a:p>
            <a:pPr marL="341313" indent="-341313">
              <a:lnSpc>
                <a:spcPct val="80000"/>
              </a:lnSpc>
              <a:spcBef>
                <a:spcPts val="800"/>
              </a:spcBef>
              <a:buClr>
                <a:srgbClr val="3333CC"/>
              </a:buClr>
              <a:buFont typeface="Helvetica" pitchFamily="34" charset="0"/>
              <a:buChar char="•"/>
            </a:pPr>
            <a:r>
              <a:rPr lang="en-US" sz="1500" dirty="0">
                <a:solidFill>
                  <a:srgbClr val="000000"/>
                </a:solidFill>
                <a:latin typeface="Comic Sans MS" pitchFamily="66" charset="0"/>
                <a:sym typeface="Wingdings" pitchFamily="2" charset="2"/>
              </a:rPr>
              <a:t>2 muon monitor stations: muon fluxes and profiles</a:t>
            </a:r>
            <a:endParaRPr lang="en-US" sz="1500" dirty="0">
              <a:solidFill>
                <a:srgbClr val="000000"/>
              </a:solidFill>
              <a:latin typeface="Comic Sans MS" pitchFamily="66" charset="0"/>
            </a:endParaRPr>
          </a:p>
        </p:txBody>
      </p:sp>
      <p:pic>
        <p:nvPicPr>
          <p:cNvPr id="583714" name="Picture 34" descr="CNGSLOGO2-5X3X300"/>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313738" y="6165850"/>
            <a:ext cx="744537" cy="623888"/>
          </a:xfrm>
          <a:prstGeom prst="rect">
            <a:avLst/>
          </a:prstGeom>
          <a:noFill/>
          <a:extLst>
            <a:ext uri="{909E8E84-426E-40DD-AFC4-6F175D3DCCD1}">
              <a14:hiddenFill xmlns:a14="http://schemas.microsoft.com/office/drawing/2010/main">
                <a:solidFill>
                  <a:srgbClr val="FFFFFF"/>
                </a:solidFill>
              </a14:hiddenFill>
            </a:ext>
          </a:extLst>
        </p:spPr>
      </p:pic>
      <p:sp>
        <p:nvSpPr>
          <p:cNvPr id="583715" name="Rectangle 35"/>
          <p:cNvSpPr>
            <a:spLocks noGrp="1" noChangeArrowheads="1"/>
          </p:cNvSpPr>
          <p:nvPr>
            <p:ph type="title"/>
          </p:nvPr>
        </p:nvSpPr>
        <p:spPr>
          <a:xfrm>
            <a:off x="1187450" y="186749"/>
            <a:ext cx="6711950" cy="486928"/>
          </a:xfrm>
        </p:spPr>
        <p:txBody>
          <a:bodyPr/>
          <a:lstStyle/>
          <a:p>
            <a:r>
              <a:rPr lang="bg-BG" sz="2800" dirty="0" smtClean="0"/>
              <a:t>Формиране на снопа на </a:t>
            </a:r>
            <a:r>
              <a:rPr lang="en-US" sz="2800" dirty="0"/>
              <a:t>CNGS </a:t>
            </a:r>
          </a:p>
        </p:txBody>
      </p:sp>
      <p:pic>
        <p:nvPicPr>
          <p:cNvPr id="583716" name="Picture 36" descr="cngs3"/>
          <p:cNvPicPr>
            <a:picLocks noChangeAspect="1" noChangeArrowheads="1"/>
          </p:cNvPicPr>
          <p:nvPr/>
        </p:nvPicPr>
        <p:blipFill>
          <a:blip r:embed="rId7">
            <a:extLst>
              <a:ext uri="{28A0092B-C50C-407E-A947-70E740481C1C}">
                <a14:useLocalDpi xmlns:a14="http://schemas.microsoft.com/office/drawing/2010/main" val="0"/>
              </a:ext>
            </a:extLst>
          </a:blip>
          <a:srcRect r="6317" b="-763"/>
          <a:stretch>
            <a:fillRect/>
          </a:stretch>
        </p:blipFill>
        <p:spPr bwMode="auto">
          <a:xfrm>
            <a:off x="755650" y="836613"/>
            <a:ext cx="7486650" cy="5873750"/>
          </a:xfrm>
          <a:prstGeom prst="rect">
            <a:avLst/>
          </a:prstGeom>
          <a:noFill/>
          <a:extLst>
            <a:ext uri="{909E8E84-426E-40DD-AFC4-6F175D3DCCD1}">
              <a14:hiddenFill xmlns:a14="http://schemas.microsoft.com/office/drawing/2010/main">
                <a:solidFill>
                  <a:srgbClr val="FFFFFF"/>
                </a:solidFill>
              </a14:hiddenFill>
            </a:ext>
          </a:extLst>
        </p:spPr>
      </p:pic>
      <p:pic>
        <p:nvPicPr>
          <p:cNvPr id="2" name="CERN-MOVIE-2005-004-Multirate-200-to-753-kbps-480x360.wmv">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8"/>
          <a:stretch>
            <a:fillRect/>
          </a:stretch>
        </p:blipFill>
        <p:spPr>
          <a:xfrm>
            <a:off x="1443867" y="1595656"/>
            <a:ext cx="5807551" cy="4355663"/>
          </a:xfrm>
          <a:prstGeom prst="rect">
            <a:avLst/>
          </a:prstGeom>
        </p:spPr>
      </p:pic>
    </p:spTree>
    <p:extLst>
      <p:ext uri="{BB962C8B-B14F-4D97-AF65-F5344CB8AC3E}">
        <p14:creationId xmlns:p14="http://schemas.microsoft.com/office/powerpoint/2010/main" val="6827751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83716"/>
                                        </p:tgtEl>
                                        <p:attrNameLst>
                                          <p:attrName>style.visibility</p:attrName>
                                        </p:attrNameLst>
                                      </p:cBhvr>
                                      <p:to>
                                        <p:strVal val="visible"/>
                                      </p:to>
                                    </p:set>
                                    <p:animEffect transition="in" filter="fade">
                                      <p:cBhvr>
                                        <p:cTn id="7" dur="500"/>
                                        <p:tgtEl>
                                          <p:spTgt spid="583716"/>
                                        </p:tgtEl>
                                      </p:cBhvr>
                                    </p:animEffect>
                                    <p:anim calcmode="lin" valueType="num">
                                      <p:cBhvr>
                                        <p:cTn id="8" dur="500" fill="hold"/>
                                        <p:tgtEl>
                                          <p:spTgt spid="583716"/>
                                        </p:tgtEl>
                                        <p:attrNameLst>
                                          <p:attrName>ppt_x</p:attrName>
                                        </p:attrNameLst>
                                      </p:cBhvr>
                                      <p:tavLst>
                                        <p:tav tm="0">
                                          <p:val>
                                            <p:strVal val="#ppt_x"/>
                                          </p:val>
                                        </p:tav>
                                        <p:tav tm="100000">
                                          <p:val>
                                            <p:strVal val="#ppt_x"/>
                                          </p:val>
                                        </p:tav>
                                      </p:tavLst>
                                    </p:anim>
                                    <p:anim calcmode="lin" valueType="num">
                                      <p:cBhvr>
                                        <p:cTn id="9" dur="500" fill="hold"/>
                                        <p:tgtEl>
                                          <p:spTgt spid="58371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video>
              <p:cMediaNode vol="80000">
                <p:cTn id="14" fill="remove" display="0">
                  <p:stCondLst>
                    <p:cond delay="indefinite"/>
                  </p:stCondLst>
                </p:cTn>
                <p:tgtEl>
                  <p:spTgt spid="2"/>
                </p:tgtEl>
              </p:cMediaNode>
            </p:video>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6578" name="Rectangle 2"/>
          <p:cNvSpPr>
            <a:spLocks noGrp="1" noChangeArrowheads="1"/>
          </p:cNvSpPr>
          <p:nvPr>
            <p:ph type="title"/>
          </p:nvPr>
        </p:nvSpPr>
        <p:spPr>
          <a:xfrm>
            <a:off x="1476375" y="92075"/>
            <a:ext cx="6411913" cy="965200"/>
          </a:xfrm>
        </p:spPr>
        <p:txBody>
          <a:bodyPr/>
          <a:lstStyle/>
          <a:p>
            <a:r>
              <a:rPr lang="bg-BG" altLang="bg-BG" sz="2800" dirty="0">
                <a:latin typeface="Arial" pitchFamily="34" charset="0"/>
              </a:rPr>
              <a:t>Първото събитие с раждане на </a:t>
            </a:r>
            <a:br>
              <a:rPr lang="bg-BG" altLang="bg-BG" sz="2800" dirty="0">
                <a:latin typeface="Arial" pitchFamily="34" charset="0"/>
              </a:rPr>
            </a:br>
            <a:r>
              <a:rPr lang="el-GR" altLang="bg-BG" sz="2800" dirty="0">
                <a:latin typeface="Times New Roman Bold" panose="02020803070505020304" pitchFamily="18" charset="0"/>
                <a:cs typeface="Times New Roman Bold" panose="02020803070505020304" pitchFamily="18" charset="0"/>
              </a:rPr>
              <a:t>τ</a:t>
            </a:r>
            <a:r>
              <a:rPr lang="bg-BG" altLang="bg-BG" sz="2800" dirty="0">
                <a:latin typeface="Arial" pitchFamily="34" charset="0"/>
                <a:cs typeface="Arial" pitchFamily="34" charset="0"/>
              </a:rPr>
              <a:t>-</a:t>
            </a:r>
            <a:r>
              <a:rPr lang="bg-BG" altLang="bg-BG" sz="2800" dirty="0" err="1">
                <a:latin typeface="Arial" pitchFamily="34" charset="0"/>
                <a:cs typeface="Arial" pitchFamily="34" charset="0"/>
              </a:rPr>
              <a:t>лептон</a:t>
            </a:r>
            <a:endParaRPr lang="el-GR" altLang="bg-BG" sz="2800" dirty="0">
              <a:latin typeface="Arial" pitchFamily="34" charset="0"/>
              <a:cs typeface="Arial" pitchFamily="34" charset="0"/>
            </a:endParaRPr>
          </a:p>
        </p:txBody>
      </p:sp>
      <p:pic>
        <p:nvPicPr>
          <p:cNvPr id="53657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850" y="1125538"/>
            <a:ext cx="3743325" cy="2773362"/>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3658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00563" y="1196975"/>
            <a:ext cx="4076700" cy="3057525"/>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3658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5650" y="4437063"/>
            <a:ext cx="7416800" cy="1766887"/>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36582" name="Text Box 7"/>
          <p:cNvSpPr txBox="1">
            <a:spLocks noChangeArrowheads="1"/>
          </p:cNvSpPr>
          <p:nvPr/>
        </p:nvSpPr>
        <p:spPr bwMode="auto">
          <a:xfrm>
            <a:off x="4772000" y="6203950"/>
            <a:ext cx="4237980" cy="358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692" tIns="41347" rIns="82692" bIns="41347">
            <a:spAutoFit/>
          </a:bodyPr>
          <a:lstStyle/>
          <a:p>
            <a:r>
              <a:rPr lang="en-US" altLang="bg-BG" sz="1600" b="1" dirty="0" smtClean="0">
                <a:solidFill>
                  <a:srgbClr val="33CC33"/>
                </a:solidFill>
              </a:rPr>
              <a:t>OPERA collaboration Neutrino 2010 (Athens)</a:t>
            </a:r>
            <a:endParaRPr lang="en-US" altLang="bg-BG"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60" name="Rectangle 2"/>
          <p:cNvSpPr>
            <a:spLocks noGrp="1" noChangeArrowheads="1"/>
          </p:cNvSpPr>
          <p:nvPr>
            <p:ph type="title"/>
          </p:nvPr>
        </p:nvSpPr>
        <p:spPr>
          <a:xfrm>
            <a:off x="1475048" y="142351"/>
            <a:ext cx="5943600" cy="803425"/>
          </a:xfrm>
        </p:spPr>
        <p:txBody>
          <a:bodyPr>
            <a:spAutoFit/>
          </a:bodyPr>
          <a:lstStyle/>
          <a:p>
            <a:pPr algn="l"/>
            <a:r>
              <a:rPr lang="bg-BG" altLang="ja-JP" sz="2400" dirty="0" smtClean="0">
                <a:latin typeface="Arial" pitchFamily="32" charset="0"/>
              </a:rPr>
              <a:t>Ситуацията днес: ъглите в матрицата на </a:t>
            </a:r>
            <a:r>
              <a:rPr lang="en-US" altLang="ja-JP" sz="2400" dirty="0" smtClean="0">
                <a:latin typeface="Arial" pitchFamily="32" charset="0"/>
              </a:rPr>
              <a:t>PNMS </a:t>
            </a:r>
            <a:r>
              <a:rPr lang="bg-BG" altLang="ja-JP" sz="2400" dirty="0" smtClean="0">
                <a:latin typeface="Arial" pitchFamily="32" charset="0"/>
              </a:rPr>
              <a:t>са измерени</a:t>
            </a:r>
            <a:r>
              <a:rPr lang="en-US" altLang="ja-JP" sz="2400" dirty="0" smtClean="0">
                <a:latin typeface="Arial" pitchFamily="32" charset="0"/>
              </a:rPr>
              <a:t>, </a:t>
            </a:r>
            <a:r>
              <a:rPr lang="bg-BG" altLang="ja-JP" sz="2400" dirty="0" smtClean="0">
                <a:latin typeface="Arial" pitchFamily="32" charset="0"/>
              </a:rPr>
              <a:t>остава фазата</a:t>
            </a:r>
            <a:r>
              <a:rPr lang="en-US" altLang="ja-JP" sz="2400" dirty="0" smtClean="0">
                <a:latin typeface="Arial" pitchFamily="32" charset="0"/>
              </a:rPr>
              <a:t> </a:t>
            </a:r>
            <a:r>
              <a:rPr lang="en-US" altLang="ja-JP" sz="2400" dirty="0" smtClean="0">
                <a:solidFill>
                  <a:srgbClr val="FF0000"/>
                </a:solidFill>
                <a:latin typeface="Symbol" charset="2"/>
                <a:cs typeface="Symbol" charset="2"/>
              </a:rPr>
              <a:t>d</a:t>
            </a:r>
            <a:endParaRPr lang="en-US" altLang="ja-JP" sz="2400" dirty="0"/>
          </a:p>
        </p:txBody>
      </p:sp>
      <p:sp>
        <p:nvSpPr>
          <p:cNvPr id="630799" name="Comment 15"/>
          <p:cNvSpPr>
            <a:spLocks noChangeArrowheads="1"/>
          </p:cNvSpPr>
          <p:nvPr/>
        </p:nvSpPr>
        <p:spPr bwMode="auto">
          <a:xfrm>
            <a:off x="6781800" y="3075800"/>
            <a:ext cx="1905000" cy="376238"/>
          </a:xfrm>
          <a:prstGeom prst="rect">
            <a:avLst/>
          </a:prstGeom>
          <a:solidFill>
            <a:srgbClr val="008000">
              <a:alpha val="35000"/>
            </a:srgbClr>
          </a:solidFill>
          <a:ln w="9525">
            <a:solidFill>
              <a:srgbClr val="04993E"/>
            </a:solidFill>
            <a:miter lim="800000"/>
            <a:headEnd/>
            <a:tailEnd/>
          </a:ln>
          <a:effectLst>
            <a:outerShdw blurRad="63500" dist="107763" dir="2700000" algn="ctr" rotWithShape="0">
              <a:srgbClr val="000000">
                <a:alpha val="74998"/>
              </a:srgbClr>
            </a:outerShdw>
          </a:effectLst>
        </p:spPr>
        <p:txBody>
          <a:bodyPr>
            <a:prstTxWarp prst="textNoShape">
              <a:avLst/>
            </a:prstTxWarp>
            <a:spAutoFit/>
          </a:bodyPr>
          <a:lstStyle/>
          <a:p>
            <a:pPr>
              <a:spcBef>
                <a:spcPct val="50000"/>
              </a:spcBef>
            </a:pPr>
            <a:r>
              <a:rPr kumimoji="0" lang="en-US" altLang="ja-JP" sz="1800" dirty="0" err="1">
                <a:solidFill>
                  <a:srgbClr val="000000"/>
                </a:solidFill>
                <a:latin typeface="Arial" pitchFamily="32" charset="0"/>
                <a:ea typeface="ＭＳ Ｐゴシック" pitchFamily="32" charset="-128"/>
                <a:cs typeface="ＭＳ Ｐゴシック" pitchFamily="32" charset="-128"/>
              </a:rPr>
              <a:t>solar+KamLAND</a:t>
            </a:r>
            <a:endParaRPr lang="en-US" altLang="ja-JP" sz="1800" dirty="0">
              <a:solidFill>
                <a:srgbClr val="000000"/>
              </a:solidFill>
              <a:latin typeface="Arial" pitchFamily="32" charset="0"/>
              <a:ea typeface="ＭＳ Ｐゴシック" pitchFamily="32" charset="-128"/>
              <a:cs typeface="ＭＳ Ｐゴシック" pitchFamily="32" charset="-128"/>
            </a:endParaRPr>
          </a:p>
        </p:txBody>
      </p:sp>
      <p:pic>
        <p:nvPicPr>
          <p:cNvPr id="19" name="図 18"/>
          <p:cNvPicPr>
            <a:picLocks noChangeAspect="1"/>
          </p:cNvPicPr>
          <p:nvPr/>
        </p:nvPicPr>
        <p:blipFill>
          <a:blip r:embed="rId3"/>
          <a:stretch>
            <a:fillRect/>
          </a:stretch>
        </p:blipFill>
        <p:spPr>
          <a:xfrm>
            <a:off x="304801" y="1639670"/>
            <a:ext cx="8601077" cy="1066800"/>
          </a:xfrm>
          <a:prstGeom prst="rect">
            <a:avLst/>
          </a:prstGeom>
        </p:spPr>
      </p:pic>
      <p:sp>
        <p:nvSpPr>
          <p:cNvPr id="22" name="Oval 11"/>
          <p:cNvSpPr>
            <a:spLocks noChangeArrowheads="1"/>
          </p:cNvSpPr>
          <p:nvPr/>
        </p:nvSpPr>
        <p:spPr bwMode="auto">
          <a:xfrm>
            <a:off x="5016703" y="1411070"/>
            <a:ext cx="1765097" cy="1567934"/>
          </a:xfrm>
          <a:prstGeom prst="ellipse">
            <a:avLst/>
          </a:prstGeom>
          <a:solidFill>
            <a:srgbClr val="660066">
              <a:alpha val="31000"/>
            </a:srgbClr>
          </a:solidFill>
          <a:ln w="9525">
            <a:solidFill>
              <a:schemeClr val="tx1"/>
            </a:solidFill>
            <a:round/>
            <a:headEnd/>
            <a:tailEnd/>
          </a:ln>
        </p:spPr>
        <p:txBody>
          <a:bodyPr wrap="none" anchor="ctr">
            <a:prstTxWarp prst="textNoShape">
              <a:avLst/>
            </a:prstTxWarp>
          </a:bodyPr>
          <a:lstStyle/>
          <a:p>
            <a:endParaRPr lang="ja-JP" altLang="en-US"/>
          </a:p>
        </p:txBody>
      </p:sp>
      <p:sp>
        <p:nvSpPr>
          <p:cNvPr id="24" name="Comment 9"/>
          <p:cNvSpPr>
            <a:spLocks noChangeArrowheads="1"/>
          </p:cNvSpPr>
          <p:nvPr/>
        </p:nvSpPr>
        <p:spPr bwMode="auto">
          <a:xfrm>
            <a:off x="381001" y="3082706"/>
            <a:ext cx="2514600" cy="369332"/>
          </a:xfrm>
          <a:prstGeom prst="rect">
            <a:avLst/>
          </a:prstGeom>
          <a:solidFill>
            <a:srgbClr val="FF0000">
              <a:alpha val="35000"/>
            </a:srgbClr>
          </a:solidFill>
          <a:ln w="9525">
            <a:solidFill>
              <a:srgbClr val="FF0000"/>
            </a:solidFill>
            <a:miter lim="800000"/>
            <a:headEnd/>
            <a:tailEnd/>
          </a:ln>
          <a:effectLst>
            <a:outerShdw blurRad="63500" dist="107763" dir="2700000" algn="ctr" rotWithShape="0">
              <a:srgbClr val="000000">
                <a:alpha val="74998"/>
              </a:srgbClr>
            </a:outerShdw>
          </a:effectLst>
        </p:spPr>
        <p:txBody>
          <a:bodyPr wrap="square">
            <a:prstTxWarp prst="textNoShape">
              <a:avLst/>
            </a:prstTxWarp>
            <a:spAutoFit/>
          </a:bodyPr>
          <a:lstStyle/>
          <a:p>
            <a:pPr>
              <a:spcBef>
                <a:spcPct val="50000"/>
              </a:spcBef>
            </a:pPr>
            <a:r>
              <a:rPr kumimoji="0" lang="en-US" altLang="ja-JP" sz="1800" dirty="0" smtClean="0">
                <a:solidFill>
                  <a:srgbClr val="000000"/>
                </a:solidFill>
                <a:latin typeface="Arial" pitchFamily="32" charset="0"/>
                <a:ea typeface="ＭＳ Ｐゴシック" pitchFamily="32" charset="-128"/>
                <a:cs typeface="ＭＳ Ｐゴシック" pitchFamily="32" charset="-128"/>
              </a:rPr>
              <a:t>SK-atm+MINOS+T2K</a:t>
            </a:r>
            <a:endParaRPr lang="en-US" altLang="ja-JP" sz="2000" dirty="0">
              <a:solidFill>
                <a:srgbClr val="000000"/>
              </a:solidFill>
              <a:latin typeface="Arial" pitchFamily="32" charset="0"/>
              <a:ea typeface="ＭＳ Ｐゴシック" pitchFamily="32" charset="-128"/>
              <a:cs typeface="ＭＳ Ｐゴシック" pitchFamily="32" charset="-128"/>
            </a:endParaRPr>
          </a:p>
        </p:txBody>
      </p:sp>
      <p:sp>
        <p:nvSpPr>
          <p:cNvPr id="15" name="Comment 9"/>
          <p:cNvSpPr>
            <a:spLocks noChangeArrowheads="1"/>
          </p:cNvSpPr>
          <p:nvPr/>
        </p:nvSpPr>
        <p:spPr bwMode="auto">
          <a:xfrm>
            <a:off x="3797503" y="3075800"/>
            <a:ext cx="2438400" cy="307777"/>
          </a:xfrm>
          <a:prstGeom prst="rect">
            <a:avLst/>
          </a:prstGeom>
          <a:solidFill>
            <a:srgbClr val="660066">
              <a:alpha val="31000"/>
            </a:srgbClr>
          </a:solidFill>
          <a:ln w="9525">
            <a:solidFill>
              <a:srgbClr val="000090"/>
            </a:solidFill>
            <a:miter lim="800000"/>
            <a:headEnd/>
            <a:tailEnd/>
          </a:ln>
          <a:effectLst>
            <a:outerShdw blurRad="63500" dist="107763" dir="2700000" algn="ctr" rotWithShape="0">
              <a:srgbClr val="000000">
                <a:alpha val="74998"/>
              </a:srgbClr>
            </a:outerShdw>
          </a:effectLst>
        </p:spPr>
        <p:txBody>
          <a:bodyPr wrap="square">
            <a:prstTxWarp prst="textNoShape">
              <a:avLst/>
            </a:prstTxWarp>
            <a:spAutoFit/>
          </a:bodyPr>
          <a:lstStyle/>
          <a:p>
            <a:pPr>
              <a:spcBef>
                <a:spcPct val="50000"/>
              </a:spcBef>
            </a:pPr>
            <a:r>
              <a:rPr kumimoji="0" lang="en-US" altLang="ja-JP" sz="1400" dirty="0" smtClean="0">
                <a:solidFill>
                  <a:srgbClr val="000000"/>
                </a:solidFill>
                <a:latin typeface="Arial" pitchFamily="32" charset="0"/>
                <a:ea typeface="ＭＳ Ｐゴシック" pitchFamily="32" charset="-128"/>
                <a:cs typeface="ＭＳ Ｐゴシック" pitchFamily="32" charset="-128"/>
              </a:rPr>
              <a:t>T2K-MINOS-DC-DB-RENO</a:t>
            </a:r>
            <a:endParaRPr lang="en-US" altLang="ja-JP" sz="1400" dirty="0">
              <a:solidFill>
                <a:srgbClr val="000000"/>
              </a:solidFill>
              <a:latin typeface="Arial" pitchFamily="32" charset="0"/>
              <a:ea typeface="ＭＳ Ｐゴシック" pitchFamily="32" charset="-128"/>
              <a:cs typeface="ＭＳ Ｐゴシック" pitchFamily="32" charset="-128"/>
            </a:endParaRPr>
          </a:p>
        </p:txBody>
      </p:sp>
      <p:cxnSp>
        <p:nvCxnSpPr>
          <p:cNvPr id="18" name="直線矢印コネクタ 17"/>
          <p:cNvCxnSpPr/>
          <p:nvPr/>
        </p:nvCxnSpPr>
        <p:spPr>
          <a:xfrm>
            <a:off x="6660232" y="945776"/>
            <a:ext cx="121568" cy="693894"/>
          </a:xfrm>
          <a:prstGeom prst="straightConnector1">
            <a:avLst/>
          </a:prstGeom>
          <a:ln w="38100" cap="flat" cmpd="sng" algn="ctr">
            <a:solidFill>
              <a:srgbClr val="FF0000"/>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pic>
        <p:nvPicPr>
          <p:cNvPr id="28" name="図 27"/>
          <p:cNvPicPr>
            <a:picLocks noChangeAspect="1"/>
          </p:cNvPicPr>
          <p:nvPr/>
        </p:nvPicPr>
        <p:blipFill>
          <a:blip r:embed="rId4"/>
          <a:stretch>
            <a:fillRect/>
          </a:stretch>
        </p:blipFill>
        <p:spPr>
          <a:xfrm>
            <a:off x="5682248" y="3612396"/>
            <a:ext cx="3461753" cy="3258563"/>
          </a:xfrm>
          <a:prstGeom prst="rect">
            <a:avLst/>
          </a:prstGeom>
        </p:spPr>
      </p:pic>
      <p:sp>
        <p:nvSpPr>
          <p:cNvPr id="29" name="Oval 11"/>
          <p:cNvSpPr>
            <a:spLocks noChangeArrowheads="1"/>
          </p:cNvSpPr>
          <p:nvPr/>
        </p:nvSpPr>
        <p:spPr bwMode="auto">
          <a:xfrm>
            <a:off x="7277373" y="1411070"/>
            <a:ext cx="1628506" cy="1505635"/>
          </a:xfrm>
          <a:prstGeom prst="ellipse">
            <a:avLst/>
          </a:prstGeom>
          <a:solidFill>
            <a:srgbClr val="008000">
              <a:alpha val="35000"/>
            </a:srgbClr>
          </a:solidFill>
          <a:ln w="9525">
            <a:solidFill>
              <a:schemeClr val="tx1"/>
            </a:solidFill>
            <a:round/>
            <a:headEnd/>
            <a:tailEnd/>
          </a:ln>
        </p:spPr>
        <p:txBody>
          <a:bodyPr wrap="none" anchor="ctr">
            <a:prstTxWarp prst="textNoShape">
              <a:avLst/>
            </a:prstTxWarp>
          </a:bodyPr>
          <a:lstStyle/>
          <a:p>
            <a:endParaRPr lang="ja-JP" altLang="en-US"/>
          </a:p>
        </p:txBody>
      </p:sp>
      <p:sp>
        <p:nvSpPr>
          <p:cNvPr id="30" name="Oval 11"/>
          <p:cNvSpPr>
            <a:spLocks noChangeArrowheads="1"/>
          </p:cNvSpPr>
          <p:nvPr/>
        </p:nvSpPr>
        <p:spPr bwMode="auto">
          <a:xfrm>
            <a:off x="2895601" y="1411070"/>
            <a:ext cx="1715804" cy="1600200"/>
          </a:xfrm>
          <a:prstGeom prst="ellipse">
            <a:avLst/>
          </a:prstGeom>
          <a:solidFill>
            <a:srgbClr val="FF0000">
              <a:alpha val="35000"/>
            </a:srgbClr>
          </a:solidFill>
          <a:ln w="9525">
            <a:solidFill>
              <a:schemeClr val="tx1"/>
            </a:solidFill>
            <a:round/>
            <a:headEnd/>
            <a:tailEnd/>
          </a:ln>
        </p:spPr>
        <p:txBody>
          <a:bodyPr wrap="none" anchor="ctr">
            <a:prstTxWarp prst="textNoShape">
              <a:avLst/>
            </a:prstTxWarp>
          </a:bodyPr>
          <a:lstStyle/>
          <a:p>
            <a:endParaRPr lang="ja-JP" altLang="en-US"/>
          </a:p>
        </p:txBody>
      </p:sp>
      <p:pic>
        <p:nvPicPr>
          <p:cNvPr id="35" name="図 34"/>
          <p:cNvPicPr>
            <a:picLocks noChangeAspect="1"/>
          </p:cNvPicPr>
          <p:nvPr/>
        </p:nvPicPr>
        <p:blipFill>
          <a:blip r:embed="rId5"/>
          <a:stretch>
            <a:fillRect/>
          </a:stretch>
        </p:blipFill>
        <p:spPr>
          <a:xfrm>
            <a:off x="3676456" y="3537465"/>
            <a:ext cx="1869897" cy="3320535"/>
          </a:xfrm>
          <a:prstGeom prst="rect">
            <a:avLst/>
          </a:prstGeom>
        </p:spPr>
      </p:pic>
      <p:pic>
        <p:nvPicPr>
          <p:cNvPr id="17" name="図 16"/>
          <p:cNvPicPr>
            <a:picLocks noChangeAspect="1"/>
          </p:cNvPicPr>
          <p:nvPr/>
        </p:nvPicPr>
        <p:blipFill>
          <a:blip r:embed="rId6"/>
          <a:stretch>
            <a:fillRect/>
          </a:stretch>
        </p:blipFill>
        <p:spPr>
          <a:xfrm>
            <a:off x="0" y="3894360"/>
            <a:ext cx="3608574" cy="2461990"/>
          </a:xfrm>
          <a:prstGeom prst="rect">
            <a:avLst/>
          </a:prstGeom>
        </p:spPr>
      </p:pic>
      <p:sp>
        <p:nvSpPr>
          <p:cNvPr id="3" name="TextBox 2"/>
          <p:cNvSpPr txBox="1"/>
          <p:nvPr/>
        </p:nvSpPr>
        <p:spPr>
          <a:xfrm>
            <a:off x="304801" y="1928469"/>
            <a:ext cx="880369" cy="470835"/>
          </a:xfrm>
          <a:prstGeom prst="rect">
            <a:avLst/>
          </a:prstGeom>
          <a:solidFill>
            <a:schemeClr val="bg1"/>
          </a:solidFill>
        </p:spPr>
        <p:txBody>
          <a:bodyPr wrap="none" rtlCol="0">
            <a:spAutoFit/>
          </a:bodyPr>
          <a:lstStyle/>
          <a:p>
            <a:r>
              <a:rPr lang="en-US" sz="2200" i="1" dirty="0" smtClean="0"/>
              <a:t>U</a:t>
            </a:r>
            <a:r>
              <a:rPr lang="en-US" sz="2200" i="1" baseline="-25000" dirty="0" smtClean="0"/>
              <a:t>PMNS</a:t>
            </a:r>
            <a:endParaRPr lang="bg-BG" sz="2200" i="1" baseline="-25000" dirty="0"/>
          </a:p>
        </p:txBody>
      </p:sp>
    </p:spTree>
    <p:extLst>
      <p:ext uri="{BB962C8B-B14F-4D97-AF65-F5344CB8AC3E}">
        <p14:creationId xmlns:p14="http://schemas.microsoft.com/office/powerpoint/2010/main" val="340806161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6211" name="Rectangle 3"/>
          <p:cNvSpPr>
            <a:spLocks noGrp="1" noChangeArrowheads="1"/>
          </p:cNvSpPr>
          <p:nvPr>
            <p:ph type="title"/>
          </p:nvPr>
        </p:nvSpPr>
        <p:spPr>
          <a:xfrm>
            <a:off x="1476375" y="315413"/>
            <a:ext cx="6411913" cy="516936"/>
          </a:xfrm>
          <a:solidFill>
            <a:srgbClr val="FF9900">
              <a:alpha val="86000"/>
            </a:srgbClr>
          </a:solidFill>
          <a:ln/>
          <a:extLst>
            <a:ext uri="{91240B29-F687-4F45-9708-019B960494DF}">
              <a14:hiddenLine xmlns:a14="http://schemas.microsoft.com/office/drawing/2010/main" w="25400">
                <a:solidFill>
                  <a:schemeClr val="accent2"/>
                </a:solidFill>
                <a:miter lim="800000"/>
                <a:headEnd/>
                <a:tailEnd/>
              </a14:hiddenLine>
            </a:ext>
            <a:ext uri="{AF507438-7753-43E0-B8FC-AC1667EBCBE1}">
              <a14:hiddenEffects xmlns:a14="http://schemas.microsoft.com/office/drawing/2010/main">
                <a:effectLst>
                  <a:outerShdw dist="71842" dir="2700000" algn="ctr" rotWithShape="0">
                    <a:srgbClr val="00CC00"/>
                  </a:outerShdw>
                </a:effectLst>
              </a14:hiddenEffects>
            </a:ext>
          </a:extLst>
        </p:spPr>
        <p:txBody>
          <a:bodyPr/>
          <a:lstStyle/>
          <a:p>
            <a:r>
              <a:rPr lang="bg-BG" dirty="0" smtClean="0">
                <a:solidFill>
                  <a:srgbClr val="7030A0"/>
                </a:solidFill>
              </a:rPr>
              <a:t>Какво знаем сега?</a:t>
            </a:r>
            <a:endParaRPr lang="en-GB" dirty="0">
              <a:solidFill>
                <a:srgbClr val="7030A0"/>
              </a:solidFill>
            </a:endParaRPr>
          </a:p>
        </p:txBody>
      </p:sp>
      <p:sp>
        <p:nvSpPr>
          <p:cNvPr id="606213" name="Rectangle 5"/>
          <p:cNvSpPr>
            <a:spLocks noChangeArrowheads="1"/>
          </p:cNvSpPr>
          <p:nvPr/>
        </p:nvSpPr>
        <p:spPr bwMode="auto">
          <a:xfrm>
            <a:off x="73585" y="946708"/>
            <a:ext cx="2298700" cy="3925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914400">
              <a:lnSpc>
                <a:spcPct val="100000"/>
              </a:lnSpc>
              <a:spcBef>
                <a:spcPct val="20000"/>
              </a:spcBef>
              <a:buClr>
                <a:srgbClr val="FF0000"/>
              </a:buClr>
              <a:buSzPct val="70000"/>
            </a:pPr>
            <a:r>
              <a:rPr lang="bg-BG" sz="2000" dirty="0" smtClean="0">
                <a:solidFill>
                  <a:schemeClr val="tx2"/>
                </a:solidFill>
                <a:latin typeface="Arial" pitchFamily="34" charset="0"/>
              </a:rPr>
              <a:t>Глобален </a:t>
            </a:r>
            <a:r>
              <a:rPr lang="bg-BG" sz="2000" dirty="0" err="1" smtClean="0">
                <a:solidFill>
                  <a:schemeClr val="tx2"/>
                </a:solidFill>
                <a:latin typeface="Arial" pitchFamily="34" charset="0"/>
              </a:rPr>
              <a:t>фит</a:t>
            </a:r>
            <a:r>
              <a:rPr lang="bg-BG" sz="2000" dirty="0" smtClean="0">
                <a:solidFill>
                  <a:schemeClr val="tx2"/>
                </a:solidFill>
                <a:latin typeface="Arial" pitchFamily="34" charset="0"/>
              </a:rPr>
              <a:t>:</a:t>
            </a:r>
            <a:endParaRPr lang="en-GB" sz="2000" dirty="0">
              <a:solidFill>
                <a:schemeClr val="tx2"/>
              </a:solidFill>
              <a:latin typeface="Arial" pitchFamily="34" charset="0"/>
            </a:endParaRPr>
          </a:p>
          <a:p>
            <a:pPr marL="742950" lvl="1" indent="-285750" defTabSz="914400">
              <a:lnSpc>
                <a:spcPct val="100000"/>
              </a:lnSpc>
              <a:spcBef>
                <a:spcPct val="20000"/>
              </a:spcBef>
              <a:buClr>
                <a:srgbClr val="FF0000"/>
              </a:buClr>
              <a:buSzPct val="70000"/>
              <a:buFont typeface="Wingdings" pitchFamily="2" charset="2"/>
              <a:buChar char="§"/>
            </a:pPr>
            <a:endParaRPr lang="en-GB" sz="2000" dirty="0">
              <a:solidFill>
                <a:schemeClr val="tx2"/>
              </a:solidFill>
              <a:latin typeface="Arial" pitchFamily="34" charset="0"/>
              <a:cs typeface="Arial" pitchFamily="34" charset="0"/>
              <a:sym typeface="Symbol" pitchFamily="18" charset="2"/>
            </a:endParaRPr>
          </a:p>
        </p:txBody>
      </p:sp>
      <p:sp>
        <p:nvSpPr>
          <p:cNvPr id="606217" name="Rectangle 9"/>
          <p:cNvSpPr>
            <a:spLocks noChangeArrowheads="1"/>
          </p:cNvSpPr>
          <p:nvPr/>
        </p:nvSpPr>
        <p:spPr bwMode="auto">
          <a:xfrm>
            <a:off x="5004048" y="1052736"/>
            <a:ext cx="3758952" cy="1728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defTabSz="914400">
              <a:lnSpc>
                <a:spcPct val="100000"/>
              </a:lnSpc>
              <a:spcBef>
                <a:spcPct val="20000"/>
              </a:spcBef>
              <a:buClr>
                <a:srgbClr val="FF0000"/>
              </a:buClr>
              <a:buSzPct val="70000"/>
              <a:buFont typeface="Monotype Sorts" pitchFamily="2" charset="2"/>
              <a:buChar char="o"/>
            </a:pPr>
            <a:r>
              <a:rPr lang="bg-BG" sz="1800" dirty="0" smtClean="0">
                <a:solidFill>
                  <a:schemeClr val="tx2"/>
                </a:solidFill>
                <a:latin typeface="Arial" pitchFamily="34" charset="0"/>
              </a:rPr>
              <a:t>Неизвестни величини (все още…)</a:t>
            </a:r>
            <a:endParaRPr lang="en-GB" sz="1800" dirty="0" smtClean="0">
              <a:solidFill>
                <a:schemeClr val="tx2"/>
              </a:solidFill>
              <a:latin typeface="Arial" pitchFamily="34" charset="0"/>
            </a:endParaRPr>
          </a:p>
          <a:p>
            <a:pPr lvl="1" defTabSz="914400">
              <a:lnSpc>
                <a:spcPct val="100000"/>
              </a:lnSpc>
              <a:spcBef>
                <a:spcPct val="20000"/>
              </a:spcBef>
              <a:buClr>
                <a:srgbClr val="FF0000"/>
              </a:buClr>
              <a:buSzPct val="70000"/>
            </a:pPr>
            <a:r>
              <a:rPr lang="bg-BG" sz="1800" dirty="0" smtClean="0">
                <a:solidFill>
                  <a:schemeClr val="tx2"/>
                </a:solidFill>
                <a:latin typeface="Arial" pitchFamily="34" charset="0"/>
              </a:rPr>
              <a:t> - подредбата на масовите състояния</a:t>
            </a:r>
            <a:r>
              <a:rPr lang="en-GB" sz="1800" dirty="0" smtClean="0">
                <a:solidFill>
                  <a:schemeClr val="tx2"/>
                </a:solidFill>
                <a:latin typeface="Arial" pitchFamily="34" charset="0"/>
              </a:rPr>
              <a:t>:</a:t>
            </a:r>
            <a:r>
              <a:rPr lang="bg-BG" sz="1800" dirty="0" smtClean="0">
                <a:solidFill>
                  <a:schemeClr val="tx2"/>
                </a:solidFill>
                <a:latin typeface="Arial" pitchFamily="34" charset="0"/>
              </a:rPr>
              <a:t> </a:t>
            </a:r>
            <a:r>
              <a:rPr lang="en-GB" sz="1800" dirty="0" smtClean="0">
                <a:solidFill>
                  <a:schemeClr val="tx2"/>
                </a:solidFill>
                <a:latin typeface="Arial" pitchFamily="34" charset="0"/>
              </a:rPr>
              <a:t>sign</a:t>
            </a:r>
            <a:r>
              <a:rPr lang="bg-BG" sz="1800" dirty="0" smtClean="0">
                <a:solidFill>
                  <a:schemeClr val="tx2"/>
                </a:solidFill>
                <a:latin typeface="Arial" pitchFamily="34" charset="0"/>
              </a:rPr>
              <a:t> </a:t>
            </a:r>
            <a:r>
              <a:rPr lang="en-GB" sz="1800" dirty="0" smtClean="0">
                <a:solidFill>
                  <a:schemeClr val="tx2"/>
                </a:solidFill>
                <a:latin typeface="Symbol" pitchFamily="18" charset="2"/>
              </a:rPr>
              <a:t>D</a:t>
            </a:r>
            <a:r>
              <a:rPr lang="en-GB" sz="1800" dirty="0" smtClean="0">
                <a:solidFill>
                  <a:schemeClr val="tx2"/>
                </a:solidFill>
                <a:latin typeface="Arial" pitchFamily="34" charset="0"/>
              </a:rPr>
              <a:t>m</a:t>
            </a:r>
            <a:r>
              <a:rPr lang="en-GB" sz="1800" baseline="-25000" dirty="0" smtClean="0">
                <a:solidFill>
                  <a:schemeClr val="tx2"/>
                </a:solidFill>
                <a:latin typeface="Arial" pitchFamily="34" charset="0"/>
              </a:rPr>
              <a:t>13</a:t>
            </a:r>
            <a:r>
              <a:rPr lang="en-GB" sz="1800" baseline="30000" dirty="0" smtClean="0">
                <a:solidFill>
                  <a:schemeClr val="tx2"/>
                </a:solidFill>
                <a:latin typeface="Arial" pitchFamily="34" charset="0"/>
              </a:rPr>
              <a:t>2</a:t>
            </a:r>
            <a:r>
              <a:rPr lang="en-GB" sz="1800" dirty="0" smtClean="0">
                <a:solidFill>
                  <a:schemeClr val="tx2"/>
                </a:solidFill>
                <a:latin typeface="Arial" pitchFamily="34" charset="0"/>
              </a:rPr>
              <a:t> </a:t>
            </a:r>
            <a:endParaRPr lang="en-GB" sz="1800" dirty="0">
              <a:solidFill>
                <a:schemeClr val="tx2"/>
              </a:solidFill>
              <a:latin typeface="Arial" pitchFamily="34" charset="0"/>
            </a:endParaRPr>
          </a:p>
          <a:p>
            <a:pPr lvl="1" defTabSz="914400">
              <a:lnSpc>
                <a:spcPct val="100000"/>
              </a:lnSpc>
              <a:spcBef>
                <a:spcPct val="20000"/>
              </a:spcBef>
              <a:buClr>
                <a:srgbClr val="FF0000"/>
              </a:buClr>
              <a:buSzPct val="70000"/>
            </a:pPr>
            <a:r>
              <a:rPr lang="bg-BG" sz="1800" dirty="0" smtClean="0">
                <a:solidFill>
                  <a:schemeClr val="tx2"/>
                </a:solidFill>
                <a:latin typeface="Arial" pitchFamily="34" charset="0"/>
              </a:rPr>
              <a:t> - </a:t>
            </a:r>
            <a:r>
              <a:rPr lang="en-GB" sz="1800" dirty="0" smtClean="0">
                <a:solidFill>
                  <a:schemeClr val="tx2"/>
                </a:solidFill>
                <a:latin typeface="Arial" pitchFamily="34" charset="0"/>
              </a:rPr>
              <a:t>CP </a:t>
            </a:r>
            <a:r>
              <a:rPr lang="bg-BG" sz="1800" dirty="0" smtClean="0">
                <a:solidFill>
                  <a:schemeClr val="tx2"/>
                </a:solidFill>
                <a:latin typeface="Arial" pitchFamily="34" charset="0"/>
              </a:rPr>
              <a:t>нарушаващата фаза </a:t>
            </a:r>
            <a:r>
              <a:rPr lang="en-GB" sz="1800" dirty="0" smtClean="0">
                <a:solidFill>
                  <a:schemeClr val="tx2"/>
                </a:solidFill>
                <a:latin typeface="Symbol" pitchFamily="18" charset="2"/>
              </a:rPr>
              <a:t>d</a:t>
            </a:r>
            <a:r>
              <a:rPr lang="en-GB" sz="2000" dirty="0" smtClean="0">
                <a:solidFill>
                  <a:schemeClr val="tx2"/>
                </a:solidFill>
                <a:latin typeface="Arial" pitchFamily="34" charset="0"/>
              </a:rPr>
              <a:t> </a:t>
            </a:r>
            <a:r>
              <a:rPr lang="en-GB" sz="1800" dirty="0">
                <a:solidFill>
                  <a:schemeClr val="tx2"/>
                </a:solidFill>
                <a:latin typeface="Arial" pitchFamily="34" charset="0"/>
              </a:rPr>
              <a:t>	 </a:t>
            </a:r>
          </a:p>
        </p:txBody>
      </p:sp>
      <p:grpSp>
        <p:nvGrpSpPr>
          <p:cNvPr id="2" name="Group 1"/>
          <p:cNvGrpSpPr/>
          <p:nvPr/>
        </p:nvGrpSpPr>
        <p:grpSpPr>
          <a:xfrm>
            <a:off x="4491256" y="2780928"/>
            <a:ext cx="4505239" cy="3887058"/>
            <a:chOff x="3400070" y="2503849"/>
            <a:chExt cx="5493963" cy="4029061"/>
          </a:xfrm>
        </p:grpSpPr>
        <p:sp>
          <p:nvSpPr>
            <p:cNvPr id="606218" name="Rectangle 10"/>
            <p:cNvSpPr>
              <a:spLocks noChangeArrowheads="1"/>
            </p:cNvSpPr>
            <p:nvPr/>
          </p:nvSpPr>
          <p:spPr bwMode="auto">
            <a:xfrm>
              <a:off x="7020272" y="2556463"/>
              <a:ext cx="1252538" cy="322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defTabSz="914400">
                <a:lnSpc>
                  <a:spcPct val="100000"/>
                </a:lnSpc>
                <a:spcBef>
                  <a:spcPct val="20000"/>
                </a:spcBef>
                <a:buClr>
                  <a:srgbClr val="FF0000"/>
                </a:buClr>
                <a:buSzPct val="70000"/>
                <a:buFont typeface="Monotype Sorts" pitchFamily="2" charset="2"/>
                <a:buNone/>
              </a:pPr>
              <a:r>
                <a:rPr lang="en-GB" sz="1600" b="1" dirty="0">
                  <a:solidFill>
                    <a:srgbClr val="FF0000"/>
                  </a:solidFill>
                  <a:latin typeface="Arial" pitchFamily="34" charset="0"/>
                </a:rPr>
                <a:t>Inverted</a:t>
              </a:r>
            </a:p>
          </p:txBody>
        </p:sp>
        <p:sp>
          <p:nvSpPr>
            <p:cNvPr id="606219" name="Rectangle 11"/>
            <p:cNvSpPr>
              <a:spLocks noChangeArrowheads="1"/>
            </p:cNvSpPr>
            <p:nvPr/>
          </p:nvSpPr>
          <p:spPr bwMode="auto">
            <a:xfrm>
              <a:off x="4516692" y="2503849"/>
              <a:ext cx="1252538" cy="385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defTabSz="914400">
                <a:lnSpc>
                  <a:spcPct val="100000"/>
                </a:lnSpc>
                <a:spcBef>
                  <a:spcPct val="20000"/>
                </a:spcBef>
                <a:buClr>
                  <a:srgbClr val="FF0000"/>
                </a:buClr>
                <a:buSzPct val="70000"/>
                <a:buFont typeface="Monotype Sorts" pitchFamily="2" charset="2"/>
                <a:buNone/>
              </a:pPr>
              <a:r>
                <a:rPr lang="en-GB" sz="1600" b="1" dirty="0">
                  <a:solidFill>
                    <a:srgbClr val="FF0000"/>
                  </a:solidFill>
                  <a:latin typeface="Arial" pitchFamily="34" charset="0"/>
                </a:rPr>
                <a:t>Normal</a:t>
              </a:r>
            </a:p>
          </p:txBody>
        </p:sp>
        <p:pic>
          <p:nvPicPr>
            <p:cNvPr id="12" name="Picture 2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00070" y="3020666"/>
              <a:ext cx="5493963" cy="3512244"/>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13" name="Picture 12"/>
          <p:cNvPicPr>
            <a:picLocks noChangeAspect="1" noChangeArrowheads="1"/>
          </p:cNvPicPr>
          <p:nvPr/>
        </p:nvPicPr>
        <p:blipFill rotWithShape="1">
          <a:blip r:embed="rId3">
            <a:extLst>
              <a:ext uri="{28A0092B-C50C-407E-A947-70E740481C1C}">
                <a14:useLocalDpi xmlns:a14="http://schemas.microsoft.com/office/drawing/2010/main" val="0"/>
              </a:ext>
            </a:extLst>
          </a:blip>
          <a:srcRect l="2557" t="9782" r="41574" b="18975"/>
          <a:stretch/>
        </p:blipFill>
        <p:spPr bwMode="auto">
          <a:xfrm>
            <a:off x="73585" y="1844040"/>
            <a:ext cx="4616067" cy="38051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58030471"/>
      </p:ext>
    </p:extLst>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3747" name="Text Box 3"/>
          <p:cNvSpPr txBox="1">
            <a:spLocks noChangeArrowheads="1"/>
          </p:cNvSpPr>
          <p:nvPr/>
        </p:nvSpPr>
        <p:spPr bwMode="auto">
          <a:xfrm>
            <a:off x="1187450" y="260350"/>
            <a:ext cx="7086600" cy="617538"/>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bg-BG" altLang="bg-BG" sz="2800">
                <a:solidFill>
                  <a:srgbClr val="6600CC"/>
                </a:solidFill>
                <a:latin typeface="Arial Unicode MS" pitchFamily="34" charset="-128"/>
                <a:ea typeface="Arial Unicode MS" pitchFamily="34" charset="-128"/>
                <a:cs typeface="Arial Unicode MS" pitchFamily="34" charset="-128"/>
              </a:rPr>
              <a:t>Колко, все пак, </a:t>
            </a:r>
            <a:r>
              <a:rPr lang="bg-BG" altLang="bg-BG" sz="2800">
                <a:solidFill>
                  <a:srgbClr val="6600CC"/>
                </a:solidFill>
                <a:latin typeface="Arial" pitchFamily="34" charset="0"/>
                <a:ea typeface="Arial Unicode MS" pitchFamily="34" charset="-128"/>
                <a:cs typeface="Arial Unicode MS" pitchFamily="34" charset="-128"/>
              </a:rPr>
              <a:t>са</a:t>
            </a:r>
            <a:r>
              <a:rPr lang="bg-BG" altLang="bg-BG" sz="2800">
                <a:solidFill>
                  <a:srgbClr val="6600CC"/>
                </a:solidFill>
                <a:latin typeface="Arial Unicode MS" pitchFamily="34" charset="-128"/>
                <a:ea typeface="Arial Unicode MS" pitchFamily="34" charset="-128"/>
                <a:cs typeface="Arial Unicode MS" pitchFamily="34" charset="-128"/>
              </a:rPr>
              <a:t> мас</a:t>
            </a:r>
            <a:r>
              <a:rPr lang="bg-BG" altLang="bg-BG" sz="2800">
                <a:solidFill>
                  <a:srgbClr val="6600CC"/>
                </a:solidFill>
                <a:latin typeface="Arial" pitchFamily="34" charset="0"/>
                <a:ea typeface="Arial Unicode MS" pitchFamily="34" charset="-128"/>
                <a:cs typeface="Arial Unicode MS" pitchFamily="34" charset="-128"/>
              </a:rPr>
              <a:t>ите</a:t>
            </a:r>
            <a:r>
              <a:rPr lang="bg-BG" altLang="bg-BG" sz="2800">
                <a:solidFill>
                  <a:srgbClr val="6600CC"/>
                </a:solidFill>
                <a:latin typeface="Arial Unicode MS" pitchFamily="34" charset="-128"/>
                <a:ea typeface="Arial Unicode MS" pitchFamily="34" charset="-128"/>
                <a:cs typeface="Arial Unicode MS" pitchFamily="34" charset="-128"/>
              </a:rPr>
              <a:t> на неутрин</a:t>
            </a:r>
            <a:r>
              <a:rPr lang="bg-BG" altLang="bg-BG" sz="2800">
                <a:solidFill>
                  <a:srgbClr val="6600CC"/>
                </a:solidFill>
                <a:latin typeface="Arial" pitchFamily="34" charset="0"/>
                <a:ea typeface="Arial Unicode MS" pitchFamily="34" charset="-128"/>
                <a:cs typeface="Arial Unicode MS" pitchFamily="34" charset="-128"/>
              </a:rPr>
              <a:t>ата</a:t>
            </a:r>
            <a:r>
              <a:rPr lang="bg-BG" altLang="bg-BG" sz="2800">
                <a:solidFill>
                  <a:srgbClr val="6600CC"/>
                </a:solidFill>
                <a:latin typeface="Arial Unicode MS" pitchFamily="34" charset="-128"/>
                <a:ea typeface="Arial Unicode MS" pitchFamily="34" charset="-128"/>
                <a:cs typeface="Arial Unicode MS" pitchFamily="34" charset="-128"/>
              </a:rPr>
              <a:t>?</a:t>
            </a:r>
            <a:endParaRPr lang="en-US" altLang="bg-BG" sz="2800">
              <a:solidFill>
                <a:srgbClr val="6600CC"/>
              </a:solidFill>
              <a:latin typeface="Arial Unicode MS" pitchFamily="34" charset="-128"/>
              <a:ea typeface="Arial Unicode MS" pitchFamily="34" charset="-128"/>
              <a:cs typeface="Arial Unicode MS" pitchFamily="34" charset="-128"/>
            </a:endParaRPr>
          </a:p>
        </p:txBody>
      </p:sp>
      <p:sp>
        <p:nvSpPr>
          <p:cNvPr id="543751" name="Text Box 7"/>
          <p:cNvSpPr txBox="1">
            <a:spLocks noChangeArrowheads="1"/>
          </p:cNvSpPr>
          <p:nvPr/>
        </p:nvSpPr>
        <p:spPr bwMode="auto">
          <a:xfrm>
            <a:off x="4016208" y="897890"/>
            <a:ext cx="5092420" cy="47089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bg-BG" altLang="bg-BG" sz="2000" dirty="0" smtClean="0">
                <a:solidFill>
                  <a:srgbClr val="FF0000"/>
                </a:solidFill>
              </a:rPr>
              <a:t>От </a:t>
            </a:r>
            <a:r>
              <a:rPr lang="bg-BG" altLang="bg-BG" sz="2000" dirty="0" err="1" smtClean="0">
                <a:solidFill>
                  <a:srgbClr val="FF0000"/>
                </a:solidFill>
              </a:rPr>
              <a:t>осцилационните</a:t>
            </a:r>
            <a:r>
              <a:rPr lang="bg-BG" altLang="bg-BG" sz="2000" dirty="0" smtClean="0">
                <a:solidFill>
                  <a:srgbClr val="FF0000"/>
                </a:solidFill>
              </a:rPr>
              <a:t> измервания </a:t>
            </a:r>
            <a:r>
              <a:rPr lang="en-US" altLang="bg-BG" sz="2000" dirty="0" smtClean="0">
                <a:solidFill>
                  <a:srgbClr val="FF0000"/>
                </a:solidFill>
              </a:rPr>
              <a:t>m</a:t>
            </a:r>
            <a:r>
              <a:rPr lang="el-GR" altLang="bg-BG" sz="2000" baseline="-25000" dirty="0" smtClean="0">
                <a:solidFill>
                  <a:srgbClr val="FF0000"/>
                </a:solidFill>
                <a:latin typeface="Times New Roman"/>
                <a:cs typeface="Times New Roman"/>
              </a:rPr>
              <a:t>ν</a:t>
            </a:r>
            <a:r>
              <a:rPr lang="bg-BG" altLang="bg-BG" sz="2000" dirty="0" smtClean="0">
                <a:solidFill>
                  <a:srgbClr val="FF0000"/>
                </a:solidFill>
              </a:rPr>
              <a:t>&gt; </a:t>
            </a:r>
            <a:r>
              <a:rPr lang="bg-BG" altLang="bg-BG" sz="2000" dirty="0">
                <a:solidFill>
                  <a:srgbClr val="FF0000"/>
                </a:solidFill>
              </a:rPr>
              <a:t>50 </a:t>
            </a:r>
            <a:r>
              <a:rPr lang="en-US" altLang="bg-BG" sz="2000" dirty="0" err="1">
                <a:solidFill>
                  <a:srgbClr val="FF0000"/>
                </a:solidFill>
              </a:rPr>
              <a:t>meV</a:t>
            </a:r>
            <a:endParaRPr lang="en-US" altLang="bg-BG" sz="2000" dirty="0">
              <a:solidFill>
                <a:srgbClr val="FF0000"/>
              </a:solidFill>
            </a:endParaRPr>
          </a:p>
        </p:txBody>
      </p:sp>
      <p:pic>
        <p:nvPicPr>
          <p:cNvPr id="11" name="Picture 2" descr="talkatdesy_deca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02380" y="1700807"/>
            <a:ext cx="6191701" cy="4378201"/>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4"/>
          <p:cNvPicPr>
            <a:picLocks noChangeAspect="1" noChangeArrowheads="1"/>
          </p:cNvPicPr>
          <p:nvPr/>
        </p:nvPicPr>
        <p:blipFill>
          <a:blip r:embed="rId3">
            <a:extLst>
              <a:ext uri="{28A0092B-C50C-407E-A947-70E740481C1C}">
                <a14:useLocalDpi xmlns:a14="http://schemas.microsoft.com/office/drawing/2010/main" val="0"/>
              </a:ext>
            </a:extLst>
          </a:blip>
          <a:srcRect r="8696"/>
          <a:stretch>
            <a:fillRect/>
          </a:stretch>
        </p:blipFill>
        <p:spPr bwMode="auto">
          <a:xfrm>
            <a:off x="109053" y="980728"/>
            <a:ext cx="3200400" cy="325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lgn="ctr">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Text Box 3"/>
          <p:cNvSpPr txBox="1">
            <a:spLocks noChangeArrowheads="1"/>
          </p:cNvSpPr>
          <p:nvPr/>
        </p:nvSpPr>
        <p:spPr bwMode="auto">
          <a:xfrm>
            <a:off x="291206" y="6084388"/>
            <a:ext cx="5105400" cy="455613"/>
          </a:xfrm>
          <a:prstGeom prst="rect">
            <a:avLst/>
          </a:prstGeom>
          <a:noFill/>
          <a:ln w="28575" algn="ctr">
            <a:solidFill>
              <a:srgbClr val="008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200">
                <a:solidFill>
                  <a:schemeClr val="tx1"/>
                </a:solidFill>
                <a:sym typeface="Mathematica1" pitchFamily="2" charset="2"/>
              </a:rPr>
              <a:t>2004 </a:t>
            </a:r>
            <a:r>
              <a:rPr lang="bg-BG" sz="2200">
                <a:solidFill>
                  <a:schemeClr val="tx1"/>
                </a:solidFill>
                <a:sym typeface="Mathematica1" pitchFamily="2" charset="2"/>
              </a:rPr>
              <a:t>г.</a:t>
            </a:r>
            <a:r>
              <a:rPr lang="en-US" sz="2200">
                <a:solidFill>
                  <a:schemeClr val="tx1"/>
                </a:solidFill>
                <a:sym typeface="Mathematica1" pitchFamily="2" charset="2"/>
              </a:rPr>
              <a:t> – Mainz - m</a:t>
            </a:r>
            <a:r>
              <a:rPr lang="en-US" sz="2200" baseline="-25000">
                <a:solidFill>
                  <a:schemeClr val="tx1"/>
                </a:solidFill>
                <a:sym typeface="Mathematica1" pitchFamily="2" charset="2"/>
              </a:rPr>
              <a:t></a:t>
            </a:r>
            <a:r>
              <a:rPr lang="en-US" sz="2200">
                <a:solidFill>
                  <a:schemeClr val="tx1"/>
                </a:solidFill>
                <a:sym typeface="Mathematica1" pitchFamily="2" charset="2"/>
              </a:rPr>
              <a:t> &lt; 2.</a:t>
            </a:r>
            <a:r>
              <a:rPr lang="bg-BG" sz="2200">
                <a:solidFill>
                  <a:schemeClr val="tx1"/>
                </a:solidFill>
                <a:sym typeface="Mathematica1" pitchFamily="2" charset="2"/>
              </a:rPr>
              <a:t>3</a:t>
            </a:r>
            <a:r>
              <a:rPr lang="en-US" sz="2200">
                <a:solidFill>
                  <a:schemeClr val="tx1"/>
                </a:solidFill>
                <a:sym typeface="Mathematica1" pitchFamily="2" charset="2"/>
              </a:rPr>
              <a:t> eV</a:t>
            </a:r>
            <a:r>
              <a:rPr lang="bg-BG" sz="2200">
                <a:solidFill>
                  <a:schemeClr val="tx1"/>
                </a:solidFill>
                <a:sym typeface="Mathematica1" pitchFamily="2" charset="2"/>
              </a:rPr>
              <a:t> (95% </a:t>
            </a:r>
            <a:r>
              <a:rPr lang="en-US" sz="2200">
                <a:solidFill>
                  <a:schemeClr val="tx1"/>
                </a:solidFill>
                <a:sym typeface="Mathematica1" pitchFamily="2" charset="2"/>
              </a:rPr>
              <a:t>CL)</a:t>
            </a:r>
            <a:endParaRPr lang="en-US" sz="2200" baseline="-25000">
              <a:solidFill>
                <a:schemeClr val="tx1"/>
              </a:solidFill>
              <a:sym typeface="Mathematica1" pitchFamily="2" charset="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500" fill="hold"/>
                                        <p:tgtEl>
                                          <p:spTgt spid="12"/>
                                        </p:tgtEl>
                                        <p:attrNameLst>
                                          <p:attrName>ppt_x</p:attrName>
                                        </p:attrNameLst>
                                      </p:cBhvr>
                                      <p:tavLst>
                                        <p:tav tm="0">
                                          <p:val>
                                            <p:strVal val="#ppt_x"/>
                                          </p:val>
                                        </p:tav>
                                        <p:tav tm="100000">
                                          <p:val>
                                            <p:strVal val="#ppt_x"/>
                                          </p:val>
                                        </p:tav>
                                      </p:tavLst>
                                    </p:anim>
                                    <p:anim calcmode="lin" valueType="num">
                                      <p:cBhvr additive="base">
                                        <p:cTn id="1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ppt_x"/>
                                          </p:val>
                                        </p:tav>
                                        <p:tav tm="100000">
                                          <p:val>
                                            <p:strVal val="#ppt_x"/>
                                          </p:val>
                                        </p:tav>
                                      </p:tavLst>
                                    </p:anim>
                                    <p:anim calcmode="lin" valueType="num">
                                      <p:cBhvr additive="base">
                                        <p:cTn id="20"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a:xfrm>
            <a:off x="1115616" y="332656"/>
            <a:ext cx="6552728" cy="354969"/>
          </a:xfrm>
        </p:spPr>
        <p:txBody>
          <a:bodyPr/>
          <a:lstStyle/>
          <a:p>
            <a:r>
              <a:rPr lang="en-US" sz="2200" kern="1200" dirty="0">
                <a:solidFill>
                  <a:srgbClr val="FF0000"/>
                </a:solidFill>
                <a:latin typeface="Times New Roman" pitchFamily="18" charset="0"/>
                <a:ea typeface="+mn-ea"/>
                <a:cs typeface="+mn-cs"/>
                <a:sym typeface="Mathematica1" pitchFamily="2" charset="2"/>
              </a:rPr>
              <a:t>KATRIN </a:t>
            </a:r>
            <a:r>
              <a:rPr lang="en-US" sz="2200" kern="1200" dirty="0">
                <a:solidFill>
                  <a:srgbClr val="000000"/>
                </a:solidFill>
                <a:latin typeface="Times New Roman" pitchFamily="18" charset="0"/>
                <a:ea typeface="+mn-ea"/>
                <a:cs typeface="+mn-cs"/>
                <a:sym typeface="Mathematica1" pitchFamily="2" charset="2"/>
              </a:rPr>
              <a:t>- </a:t>
            </a:r>
            <a:r>
              <a:rPr lang="en-US" sz="2200" kern="1200" dirty="0">
                <a:solidFill>
                  <a:srgbClr val="FF0000"/>
                </a:solidFill>
                <a:latin typeface="Times New Roman" pitchFamily="18" charset="0"/>
                <a:ea typeface="+mn-ea"/>
                <a:cs typeface="+mn-cs"/>
                <a:sym typeface="Mathematica1" pitchFamily="2" charset="2"/>
              </a:rPr>
              <a:t>Ka</a:t>
            </a:r>
            <a:r>
              <a:rPr lang="en-US" sz="2200" kern="1200" dirty="0">
                <a:solidFill>
                  <a:srgbClr val="000000"/>
                </a:solidFill>
                <a:latin typeface="Times New Roman" pitchFamily="18" charset="0"/>
                <a:ea typeface="+mn-ea"/>
                <a:cs typeface="+mn-cs"/>
                <a:sym typeface="Mathematica1" pitchFamily="2" charset="2"/>
              </a:rPr>
              <a:t>rlsruhe </a:t>
            </a:r>
            <a:r>
              <a:rPr lang="en-US" sz="2200" kern="1200" dirty="0">
                <a:solidFill>
                  <a:srgbClr val="FF0000"/>
                </a:solidFill>
                <a:latin typeface="Times New Roman" pitchFamily="18" charset="0"/>
                <a:ea typeface="+mn-ea"/>
                <a:cs typeface="+mn-cs"/>
                <a:sym typeface="Mathematica1" pitchFamily="2" charset="2"/>
              </a:rPr>
              <a:t>Tri</a:t>
            </a:r>
            <a:r>
              <a:rPr lang="en-US" sz="2200" kern="1200" dirty="0">
                <a:solidFill>
                  <a:srgbClr val="000000"/>
                </a:solidFill>
                <a:latin typeface="Times New Roman" pitchFamily="18" charset="0"/>
                <a:ea typeface="+mn-ea"/>
                <a:cs typeface="+mn-cs"/>
                <a:sym typeface="Mathematica1" pitchFamily="2" charset="2"/>
              </a:rPr>
              <a:t>tium </a:t>
            </a:r>
            <a:r>
              <a:rPr lang="en-US" sz="2200" kern="1200" dirty="0">
                <a:solidFill>
                  <a:srgbClr val="FF0000"/>
                </a:solidFill>
                <a:latin typeface="Times New Roman" pitchFamily="18" charset="0"/>
                <a:ea typeface="+mn-ea"/>
                <a:cs typeface="+mn-cs"/>
                <a:sym typeface="Mathematica1" pitchFamily="2" charset="2"/>
              </a:rPr>
              <a:t>N</a:t>
            </a:r>
            <a:r>
              <a:rPr lang="en-US" sz="2200" kern="1200" dirty="0">
                <a:solidFill>
                  <a:srgbClr val="000000"/>
                </a:solidFill>
                <a:latin typeface="Times New Roman" pitchFamily="18" charset="0"/>
                <a:ea typeface="+mn-ea"/>
                <a:cs typeface="+mn-cs"/>
                <a:sym typeface="Mathematica1" pitchFamily="2" charset="2"/>
              </a:rPr>
              <a:t>eutrino Experiment</a:t>
            </a:r>
            <a:endParaRPr lang="en-US" sz="4000" dirty="0"/>
          </a:p>
        </p:txBody>
      </p:sp>
      <p:pic>
        <p:nvPicPr>
          <p:cNvPr id="94211" name="Picture 3" descr="KATRIN-Overview-with-nam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866297"/>
            <a:ext cx="9144000" cy="3543300"/>
          </a:xfrm>
          <a:prstGeom prst="rect">
            <a:avLst/>
          </a:prstGeom>
          <a:noFill/>
          <a:extLst>
            <a:ext uri="{909E8E84-426E-40DD-AFC4-6F175D3DCCD1}">
              <a14:hiddenFill xmlns:a14="http://schemas.microsoft.com/office/drawing/2010/main">
                <a:solidFill>
                  <a:srgbClr val="FFFFFF"/>
                </a:solidFill>
              </a14:hiddenFill>
            </a:ext>
          </a:extLst>
        </p:spPr>
      </p:pic>
      <p:sp>
        <p:nvSpPr>
          <p:cNvPr id="94213" name="Text Box 5"/>
          <p:cNvSpPr txBox="1">
            <a:spLocks noChangeArrowheads="1"/>
          </p:cNvSpPr>
          <p:nvPr/>
        </p:nvSpPr>
        <p:spPr bwMode="auto">
          <a:xfrm>
            <a:off x="170039" y="5117202"/>
            <a:ext cx="5787752" cy="14552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lgn="ctr">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1800" b="1" dirty="0">
                <a:solidFill>
                  <a:srgbClr val="FF5050"/>
                </a:solidFill>
              </a:rPr>
              <a:t>Main spectrometer</a:t>
            </a:r>
          </a:p>
          <a:p>
            <a:r>
              <a:rPr lang="bg-BG" sz="1800" dirty="0" err="1"/>
              <a:t>inner</a:t>
            </a:r>
            <a:r>
              <a:rPr lang="bg-BG" sz="1800" dirty="0"/>
              <a:t> </a:t>
            </a:r>
            <a:r>
              <a:rPr lang="bg-BG" sz="1800" dirty="0" err="1"/>
              <a:t>diameter</a:t>
            </a:r>
            <a:r>
              <a:rPr lang="bg-BG" sz="1800" dirty="0"/>
              <a:t> of </a:t>
            </a:r>
            <a:r>
              <a:rPr lang="bg-BG" sz="1800" dirty="0" err="1"/>
              <a:t>the</a:t>
            </a:r>
            <a:r>
              <a:rPr lang="bg-BG" sz="1800" dirty="0"/>
              <a:t> </a:t>
            </a:r>
            <a:r>
              <a:rPr lang="bg-BG" sz="1800" dirty="0" err="1" smtClean="0"/>
              <a:t>cylindrical</a:t>
            </a:r>
            <a:r>
              <a:rPr lang="bg-BG" sz="1800" dirty="0" smtClean="0"/>
              <a:t> </a:t>
            </a:r>
            <a:r>
              <a:rPr lang="bg-BG" sz="1800" dirty="0" err="1" smtClean="0"/>
              <a:t>section</a:t>
            </a:r>
            <a:r>
              <a:rPr lang="bg-BG" sz="1800" dirty="0"/>
              <a:t>: 9.8m, </a:t>
            </a:r>
            <a:r>
              <a:rPr lang="bg-BG" sz="1800" dirty="0" err="1"/>
              <a:t>total</a:t>
            </a:r>
            <a:r>
              <a:rPr lang="bg-BG" sz="1800" dirty="0"/>
              <a:t> </a:t>
            </a:r>
            <a:r>
              <a:rPr lang="bg-BG" sz="1800" dirty="0" err="1"/>
              <a:t>length</a:t>
            </a:r>
            <a:r>
              <a:rPr lang="bg-BG" sz="1800" dirty="0"/>
              <a:t>: </a:t>
            </a:r>
            <a:r>
              <a:rPr lang="bg-BG" sz="1800" dirty="0" smtClean="0"/>
              <a:t>23.28m; </a:t>
            </a:r>
            <a:r>
              <a:rPr lang="bg-BG" sz="1800" dirty="0" err="1" smtClean="0"/>
              <a:t>inner</a:t>
            </a:r>
            <a:r>
              <a:rPr lang="bg-BG" sz="1800" dirty="0" smtClean="0"/>
              <a:t> </a:t>
            </a:r>
            <a:r>
              <a:rPr lang="bg-BG" sz="1800" dirty="0" err="1"/>
              <a:t>surface</a:t>
            </a:r>
            <a:r>
              <a:rPr lang="bg-BG" sz="1800" dirty="0"/>
              <a:t>: 650m</a:t>
            </a:r>
            <a:r>
              <a:rPr lang="bg-BG" sz="1800" baseline="30000" dirty="0"/>
              <a:t>2</a:t>
            </a:r>
            <a:r>
              <a:rPr lang="bg-BG" sz="1800" dirty="0"/>
              <a:t>, </a:t>
            </a:r>
            <a:r>
              <a:rPr lang="bg-BG" sz="1800" dirty="0" err="1" smtClean="0"/>
              <a:t>volume</a:t>
            </a:r>
            <a:r>
              <a:rPr lang="bg-BG" sz="1800" dirty="0"/>
              <a:t>: </a:t>
            </a:r>
            <a:r>
              <a:rPr lang="bg-BG" sz="1800" dirty="0" smtClean="0"/>
              <a:t>1400m</a:t>
            </a:r>
            <a:r>
              <a:rPr lang="bg-BG" sz="1800" baseline="30000" dirty="0" smtClean="0"/>
              <a:t>3, </a:t>
            </a:r>
            <a:r>
              <a:rPr lang="bg-BG" sz="1800" dirty="0" err="1"/>
              <a:t>pressure</a:t>
            </a:r>
            <a:r>
              <a:rPr lang="bg-BG" sz="1800" dirty="0"/>
              <a:t> of &lt; 10</a:t>
            </a:r>
            <a:r>
              <a:rPr lang="bg-BG" sz="1800" baseline="30000" dirty="0"/>
              <a:t>−11 </a:t>
            </a:r>
            <a:r>
              <a:rPr lang="bg-BG" sz="1800" dirty="0" err="1"/>
              <a:t>mbar</a:t>
            </a:r>
            <a:endParaRPr lang="bg-BG" sz="1800" dirty="0"/>
          </a:p>
        </p:txBody>
      </p:sp>
      <p:sp>
        <p:nvSpPr>
          <p:cNvPr id="94215" name="Text Box 7"/>
          <p:cNvSpPr txBox="1">
            <a:spLocks noChangeArrowheads="1"/>
          </p:cNvSpPr>
          <p:nvPr/>
        </p:nvSpPr>
        <p:spPr bwMode="auto">
          <a:xfrm>
            <a:off x="190872" y="4409597"/>
            <a:ext cx="3276600" cy="7738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lgn="ctr">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1800" b="1" dirty="0">
                <a:solidFill>
                  <a:srgbClr val="FF5050"/>
                </a:solidFill>
              </a:rPr>
              <a:t>Pre-spectrometer</a:t>
            </a:r>
          </a:p>
          <a:p>
            <a:pPr algn="l"/>
            <a:r>
              <a:rPr lang="bg-BG" sz="1800" dirty="0" err="1"/>
              <a:t>diameter</a:t>
            </a:r>
            <a:r>
              <a:rPr lang="bg-BG" sz="1800" dirty="0"/>
              <a:t>: </a:t>
            </a:r>
            <a:r>
              <a:rPr lang="en-US" sz="1800" dirty="0"/>
              <a:t>1.68</a:t>
            </a:r>
            <a:r>
              <a:rPr lang="bg-BG" sz="1800" dirty="0"/>
              <a:t>m</a:t>
            </a:r>
            <a:r>
              <a:rPr lang="bg-BG" sz="1800" dirty="0" smtClean="0"/>
              <a:t>, </a:t>
            </a:r>
            <a:r>
              <a:rPr lang="bg-BG" sz="1800" dirty="0" err="1" smtClean="0"/>
              <a:t>length</a:t>
            </a:r>
            <a:r>
              <a:rPr lang="bg-BG" sz="1800" dirty="0"/>
              <a:t>: </a:t>
            </a:r>
            <a:r>
              <a:rPr lang="en-US" sz="1800" dirty="0"/>
              <a:t>3.3</a:t>
            </a:r>
            <a:r>
              <a:rPr lang="bg-BG" sz="1800" dirty="0"/>
              <a:t>8m</a:t>
            </a:r>
          </a:p>
        </p:txBody>
      </p:sp>
      <p:pic>
        <p:nvPicPr>
          <p:cNvPr id="8" name="Picture 5" descr="id_056199"/>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83093" y="3573016"/>
            <a:ext cx="4565495" cy="3045398"/>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6" descr="main_spectrometer_two_laye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90872" y="836713"/>
            <a:ext cx="3805064" cy="2173782"/>
          </a:xfrm>
          <a:prstGeom prst="rect">
            <a:avLst/>
          </a:prstGeom>
          <a:solidFill>
            <a:schemeClr val="bg1"/>
          </a:solidFill>
        </p:spPr>
      </p:pic>
    </p:spTree>
    <p:extLst>
      <p:ext uri="{BB962C8B-B14F-4D97-AF65-F5344CB8AC3E}">
        <p14:creationId xmlns:p14="http://schemas.microsoft.com/office/powerpoint/2010/main" val="5632337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42732" r="2782" b="14448"/>
          <a:stretch/>
        </p:blipFill>
        <p:spPr bwMode="auto">
          <a:xfrm>
            <a:off x="899592" y="240308"/>
            <a:ext cx="7560840" cy="2743200"/>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5963328" y="1611908"/>
            <a:ext cx="2630848" cy="367601"/>
          </a:xfrm>
          <a:prstGeom prst="rect">
            <a:avLst/>
          </a:prstGeom>
          <a:solidFill>
            <a:schemeClr val="bg2">
              <a:lumMod val="60000"/>
              <a:lumOff val="40000"/>
            </a:schemeClr>
          </a:solidFill>
        </p:spPr>
        <p:txBody>
          <a:bodyPr wrap="none" rtlCol="0">
            <a:spAutoFit/>
          </a:bodyPr>
          <a:lstStyle/>
          <a:p>
            <a:r>
              <a:rPr lang="en-US" sz="1600" dirty="0" smtClean="0"/>
              <a:t>Current half-life limit ~10</a:t>
            </a:r>
            <a:r>
              <a:rPr lang="en-US" sz="1600" baseline="30000" dirty="0" smtClean="0"/>
              <a:t>25</a:t>
            </a:r>
            <a:r>
              <a:rPr lang="en-US" sz="1600" dirty="0" smtClean="0"/>
              <a:t> y</a:t>
            </a:r>
            <a:endParaRPr lang="bg-BG" sz="1600" dirty="0"/>
          </a:p>
        </p:txBody>
      </p:sp>
      <p:pic>
        <p:nvPicPr>
          <p:cNvPr id="4" name="Picture 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59688" y="2786178"/>
            <a:ext cx="4953453" cy="3694444"/>
          </a:xfrm>
          <a:prstGeom prst="rect">
            <a:avLst/>
          </a:prstGeom>
          <a:noFill/>
          <a:ln w="15875">
            <a:solidFill>
              <a:schemeClr val="tx1"/>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1257" y="3196930"/>
            <a:ext cx="6947495" cy="3283692"/>
          </a:xfrm>
          <a:prstGeom prst="rect">
            <a:avLst/>
          </a:prstGeom>
          <a:noFill/>
          <a:ln w="50800">
            <a:solidFill>
              <a:schemeClr val="folHlink"/>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706692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xit" presetSubtype="4" fill="hold" nodeType="clickEffect">
                                  <p:stCondLst>
                                    <p:cond delay="0"/>
                                  </p:stCondLst>
                                  <p:childTnLst>
                                    <p:anim calcmode="lin" valueType="num">
                                      <p:cBhvr additive="base">
                                        <p:cTn id="12" dur="500"/>
                                        <p:tgtEl>
                                          <p:spTgt spid="4"/>
                                        </p:tgtEl>
                                        <p:attrNameLst>
                                          <p:attrName>ppt_x</p:attrName>
                                        </p:attrNameLst>
                                      </p:cBhvr>
                                      <p:tavLst>
                                        <p:tav tm="0">
                                          <p:val>
                                            <p:strVal val="ppt_x"/>
                                          </p:val>
                                        </p:tav>
                                        <p:tav tm="100000">
                                          <p:val>
                                            <p:strVal val="ppt_x"/>
                                          </p:val>
                                        </p:tav>
                                      </p:tavLst>
                                    </p:anim>
                                    <p:anim calcmode="lin" valueType="num">
                                      <p:cBhvr additive="base">
                                        <p:cTn id="13" dur="500"/>
                                        <p:tgtEl>
                                          <p:spTgt spid="4"/>
                                        </p:tgtEl>
                                        <p:attrNameLst>
                                          <p:attrName>ppt_y</p:attrName>
                                        </p:attrNameLst>
                                      </p:cBhvr>
                                      <p:tavLst>
                                        <p:tav tm="0">
                                          <p:val>
                                            <p:strVal val="ppt_y"/>
                                          </p:val>
                                        </p:tav>
                                        <p:tav tm="100000">
                                          <p:val>
                                            <p:strVal val="1+ppt_h/2"/>
                                          </p:val>
                                        </p:tav>
                                      </p:tavLst>
                                    </p:anim>
                                    <p:set>
                                      <p:cBhvr>
                                        <p:cTn id="14" dur="1" fill="hold">
                                          <p:stCondLst>
                                            <p:cond delay="499"/>
                                          </p:stCondLst>
                                        </p:cTn>
                                        <p:tgtEl>
                                          <p:spTgt spid="4"/>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74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1052736"/>
            <a:ext cx="7245350" cy="5429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2195736" y="176721"/>
            <a:ext cx="5484194" cy="546625"/>
          </a:xfrm>
          <a:prstGeom prst="rect">
            <a:avLst/>
          </a:prstGeom>
          <a:solidFill>
            <a:srgbClr val="F6A20A"/>
          </a:solidFill>
        </p:spPr>
        <p:txBody>
          <a:bodyPr wrap="none" rtlCol="0">
            <a:spAutoFit/>
          </a:bodyPr>
          <a:lstStyle/>
          <a:p>
            <a:r>
              <a:rPr lang="bg-BG" dirty="0" smtClean="0">
                <a:solidFill>
                  <a:srgbClr val="7030A0"/>
                </a:solidFill>
                <a:latin typeface="+mj-lt"/>
              </a:rPr>
              <a:t>Ограничения от космологични данни</a:t>
            </a:r>
            <a:endParaRPr lang="bg-BG" dirty="0">
              <a:solidFill>
                <a:srgbClr val="7030A0"/>
              </a:solidFill>
              <a:latin typeface="+mj-lt"/>
            </a:endParaRPr>
          </a:p>
        </p:txBody>
      </p:sp>
    </p:spTree>
    <p:extLst>
      <p:ext uri="{BB962C8B-B14F-4D97-AF65-F5344CB8AC3E}">
        <p14:creationId xmlns:p14="http://schemas.microsoft.com/office/powerpoint/2010/main" val="353101091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10059" y="27275"/>
            <a:ext cx="6411913" cy="516936"/>
          </a:xfrm>
        </p:spPr>
        <p:txBody>
          <a:bodyPr/>
          <a:lstStyle/>
          <a:p>
            <a:r>
              <a:rPr lang="bg-BG" dirty="0" smtClean="0"/>
              <a:t>Космически неутрина</a:t>
            </a:r>
            <a:endParaRPr lang="bg-BG" dirty="0"/>
          </a:p>
        </p:txBody>
      </p:sp>
      <p:pic>
        <p:nvPicPr>
          <p:cNvPr id="5" name="Picture 1"/>
          <p:cNvPicPr>
            <a:picLocks noChangeAspect="1" noChangeArrowheads="1"/>
          </p:cNvPicPr>
          <p:nvPr/>
        </p:nvPicPr>
        <p:blipFill rotWithShape="1">
          <a:blip r:embed="rId2">
            <a:extLst>
              <a:ext uri="{28A0092B-C50C-407E-A947-70E740481C1C}">
                <a14:useLocalDpi xmlns:a14="http://schemas.microsoft.com/office/drawing/2010/main" val="0"/>
              </a:ext>
            </a:extLst>
          </a:blip>
          <a:srcRect l="6239" r="5892"/>
          <a:stretch/>
        </p:blipFill>
        <p:spPr bwMode="auto">
          <a:xfrm>
            <a:off x="4498236" y="1208750"/>
            <a:ext cx="4638491" cy="1714862"/>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09282" name="Picture 2" descr="D:\Documents\Work_Sci\Conferences\ДенОтворениВрати2014\atm_nu.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6016" y="2923612"/>
            <a:ext cx="3872941" cy="3640701"/>
          </a:xfrm>
          <a:prstGeom prst="rect">
            <a:avLst/>
          </a:prstGeom>
          <a:noFill/>
          <a:extLst>
            <a:ext uri="{909E8E84-426E-40DD-AFC4-6F175D3DCCD1}">
              <a14:hiddenFill xmlns:a14="http://schemas.microsoft.com/office/drawing/2010/main">
                <a:solidFill>
                  <a:srgbClr val="FFFFFF"/>
                </a:solidFill>
              </a14:hiddenFill>
            </a:ext>
          </a:extLst>
        </p:spPr>
      </p:pic>
      <p:pic>
        <p:nvPicPr>
          <p:cNvPr id="609283" name="Picture 3" descr="D:\Documents\Work_Sci\Conferences\ДенОтворениВрати2014\fig-2-compilation-of-the-cosmic-ray-spectra-tk-gaisser-ams-bess-atic-jacee-gamma-fermi-wow-line-18u2.png"/>
          <p:cNvPicPr>
            <a:picLocks noChangeAspect="1" noChangeArrowheads="1"/>
          </p:cNvPicPr>
          <p:nvPr/>
        </p:nvPicPr>
        <p:blipFill rotWithShape="1">
          <a:blip r:embed="rId4">
            <a:extLst>
              <a:ext uri="{28A0092B-C50C-407E-A947-70E740481C1C}">
                <a14:useLocalDpi xmlns:a14="http://schemas.microsoft.com/office/drawing/2010/main" val="0"/>
              </a:ext>
            </a:extLst>
          </a:blip>
          <a:srcRect l="2239" t="2008" r="2227" b="36245"/>
          <a:stretch/>
        </p:blipFill>
        <p:spPr bwMode="auto">
          <a:xfrm>
            <a:off x="6214" y="3711388"/>
            <a:ext cx="4631685" cy="3146612"/>
          </a:xfrm>
          <a:prstGeom prst="rect">
            <a:avLst/>
          </a:prstGeom>
          <a:noFill/>
          <a:extLst>
            <a:ext uri="{909E8E84-426E-40DD-AFC4-6F175D3DCCD1}">
              <a14:hiddenFill xmlns:a14="http://schemas.microsoft.com/office/drawing/2010/main">
                <a:solidFill>
                  <a:srgbClr val="FFFFFF"/>
                </a:solidFill>
              </a14:hiddenFill>
            </a:ext>
          </a:extLst>
        </p:spPr>
      </p:pic>
      <p:pic>
        <p:nvPicPr>
          <p:cNvPr id="618498" name="Picture 2" descr="D:\Documents\Work_Sci\Conferences\Neutrino 2014 Boston\AtmNu.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48038" y="609348"/>
            <a:ext cx="3884886" cy="2913665"/>
          </a:xfrm>
          <a:prstGeom prst="rect">
            <a:avLst/>
          </a:prstGeom>
          <a:noFill/>
          <a:extLst>
            <a:ext uri="{909E8E84-426E-40DD-AFC4-6F175D3DCCD1}">
              <a14:hiddenFill xmlns:a14="http://schemas.microsoft.com/office/drawing/2010/main">
                <a:solidFill>
                  <a:srgbClr val="FFFFFF"/>
                </a:solidFill>
              </a14:hiddenFill>
            </a:ext>
          </a:extLst>
        </p:spPr>
      </p:pic>
      <p:pic>
        <p:nvPicPr>
          <p:cNvPr id="618499" name="Picture 3" descr="D:\Documents\Work_Sci\Conferences\Neutrino 2014 Boston\PromptNu.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11560" y="898340"/>
            <a:ext cx="3750730" cy="28130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282976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18498"/>
                                        </p:tgtEl>
                                        <p:attrNameLst>
                                          <p:attrName>style.visibility</p:attrName>
                                        </p:attrNameLst>
                                      </p:cBhvr>
                                      <p:to>
                                        <p:strVal val="visible"/>
                                      </p:to>
                                    </p:set>
                                    <p:anim calcmode="lin" valueType="num">
                                      <p:cBhvr additive="base">
                                        <p:cTn id="7" dur="500" fill="hold"/>
                                        <p:tgtEl>
                                          <p:spTgt spid="618498"/>
                                        </p:tgtEl>
                                        <p:attrNameLst>
                                          <p:attrName>ppt_x</p:attrName>
                                        </p:attrNameLst>
                                      </p:cBhvr>
                                      <p:tavLst>
                                        <p:tav tm="0">
                                          <p:val>
                                            <p:strVal val="#ppt_x"/>
                                          </p:val>
                                        </p:tav>
                                        <p:tav tm="100000">
                                          <p:val>
                                            <p:strVal val="#ppt_x"/>
                                          </p:val>
                                        </p:tav>
                                      </p:tavLst>
                                    </p:anim>
                                    <p:anim calcmode="lin" valueType="num">
                                      <p:cBhvr additive="base">
                                        <p:cTn id="8" dur="500" fill="hold"/>
                                        <p:tgtEl>
                                          <p:spTgt spid="618498"/>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609283"/>
                                        </p:tgtEl>
                                        <p:attrNameLst>
                                          <p:attrName>style.visibility</p:attrName>
                                        </p:attrNameLst>
                                      </p:cBhvr>
                                      <p:to>
                                        <p:strVal val="visible"/>
                                      </p:to>
                                    </p:set>
                                    <p:anim calcmode="lin" valueType="num">
                                      <p:cBhvr additive="base">
                                        <p:cTn id="11" dur="500" fill="hold"/>
                                        <p:tgtEl>
                                          <p:spTgt spid="609283"/>
                                        </p:tgtEl>
                                        <p:attrNameLst>
                                          <p:attrName>ppt_x</p:attrName>
                                        </p:attrNameLst>
                                      </p:cBhvr>
                                      <p:tavLst>
                                        <p:tav tm="0">
                                          <p:val>
                                            <p:strVal val="#ppt_x"/>
                                          </p:val>
                                        </p:tav>
                                        <p:tav tm="100000">
                                          <p:val>
                                            <p:strVal val="#ppt_x"/>
                                          </p:val>
                                        </p:tav>
                                      </p:tavLst>
                                    </p:anim>
                                    <p:anim calcmode="lin" valueType="num">
                                      <p:cBhvr additive="base">
                                        <p:cTn id="12" dur="500" fill="hold"/>
                                        <p:tgtEl>
                                          <p:spTgt spid="609283"/>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609282"/>
                                        </p:tgtEl>
                                        <p:attrNameLst>
                                          <p:attrName>style.visibility</p:attrName>
                                        </p:attrNameLst>
                                      </p:cBhvr>
                                      <p:to>
                                        <p:strVal val="visible"/>
                                      </p:to>
                                    </p:set>
                                    <p:anim calcmode="lin" valueType="num">
                                      <p:cBhvr additive="base">
                                        <p:cTn id="15" dur="500" fill="hold"/>
                                        <p:tgtEl>
                                          <p:spTgt spid="609282"/>
                                        </p:tgtEl>
                                        <p:attrNameLst>
                                          <p:attrName>ppt_x</p:attrName>
                                        </p:attrNameLst>
                                      </p:cBhvr>
                                      <p:tavLst>
                                        <p:tav tm="0">
                                          <p:val>
                                            <p:strVal val="#ppt_x"/>
                                          </p:val>
                                        </p:tav>
                                        <p:tav tm="100000">
                                          <p:val>
                                            <p:strVal val="#ppt_x"/>
                                          </p:val>
                                        </p:tav>
                                      </p:tavLst>
                                    </p:anim>
                                    <p:anim calcmode="lin" valueType="num">
                                      <p:cBhvr additive="base">
                                        <p:cTn id="16" dur="500" fill="hold"/>
                                        <p:tgtEl>
                                          <p:spTgt spid="609282"/>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618499"/>
                                        </p:tgtEl>
                                        <p:attrNameLst>
                                          <p:attrName>style.visibility</p:attrName>
                                        </p:attrNameLst>
                                      </p:cBhvr>
                                      <p:to>
                                        <p:strVal val="visible"/>
                                      </p:to>
                                    </p:set>
                                    <p:anim calcmode="lin" valueType="num">
                                      <p:cBhvr additive="base">
                                        <p:cTn id="21" dur="500" fill="hold"/>
                                        <p:tgtEl>
                                          <p:spTgt spid="618499"/>
                                        </p:tgtEl>
                                        <p:attrNameLst>
                                          <p:attrName>ppt_x</p:attrName>
                                        </p:attrNameLst>
                                      </p:cBhvr>
                                      <p:tavLst>
                                        <p:tav tm="0">
                                          <p:val>
                                            <p:strVal val="#ppt_x"/>
                                          </p:val>
                                        </p:tav>
                                        <p:tav tm="100000">
                                          <p:val>
                                            <p:strVal val="#ppt_x"/>
                                          </p:val>
                                        </p:tav>
                                      </p:tavLst>
                                    </p:anim>
                                    <p:anim calcmode="lin" valueType="num">
                                      <p:cBhvr additive="base">
                                        <p:cTn id="22" dur="500" fill="hold"/>
                                        <p:tgtEl>
                                          <p:spTgt spid="618499"/>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500" fill="hold"/>
                                        <p:tgtEl>
                                          <p:spTgt spid="5"/>
                                        </p:tgtEl>
                                        <p:attrNameLst>
                                          <p:attrName>ppt_x</p:attrName>
                                        </p:attrNameLst>
                                      </p:cBhvr>
                                      <p:tavLst>
                                        <p:tav tm="0">
                                          <p:val>
                                            <p:strVal val="#ppt_x"/>
                                          </p:val>
                                        </p:tav>
                                        <p:tav tm="100000">
                                          <p:val>
                                            <p:strVal val="#ppt_x"/>
                                          </p:val>
                                        </p:tav>
                                      </p:tavLst>
                                    </p:anim>
                                    <p:anim calcmode="lin" valueType="num">
                                      <p:cBhvr additive="base">
                                        <p:cTn id="2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7624" y="116632"/>
            <a:ext cx="6831564" cy="936104"/>
          </a:xfrm>
        </p:spPr>
        <p:txBody>
          <a:bodyPr/>
          <a:lstStyle/>
          <a:p>
            <a:r>
              <a:rPr lang="bg-BG" sz="2800" dirty="0" smtClean="0"/>
              <a:t>Ядреният реактор като източник на (</a:t>
            </a:r>
            <a:r>
              <a:rPr lang="bg-BG" sz="2800" dirty="0" err="1" smtClean="0"/>
              <a:t>анти</a:t>
            </a:r>
            <a:r>
              <a:rPr lang="bg-BG" sz="2800" dirty="0" smtClean="0"/>
              <a:t>)неутрина</a:t>
            </a:r>
            <a:endParaRPr lang="bg-BG" sz="2800" dirty="0"/>
          </a:p>
        </p:txBody>
      </p:sp>
      <p:pic>
        <p:nvPicPr>
          <p:cNvPr id="4" name="Picture 8"/>
          <p:cNvPicPr>
            <a:picLocks noChangeAspect="1" noChangeArrowheads="1"/>
          </p:cNvPicPr>
          <p:nvPr/>
        </p:nvPicPr>
        <p:blipFill rotWithShape="1">
          <a:blip r:embed="rId2"/>
          <a:srcRect t="15531"/>
          <a:stretch/>
        </p:blipFill>
        <p:spPr>
          <a:xfrm>
            <a:off x="0" y="1048544"/>
            <a:ext cx="3024336" cy="4407542"/>
          </a:xfrm>
          <a:prstGeom prst="rect">
            <a:avLst/>
          </a:prstGeom>
        </p:spPr>
      </p:pic>
      <p:pic>
        <p:nvPicPr>
          <p:cNvPr id="5" name="Picture 13"/>
          <p:cNvPicPr>
            <a:picLocks noChangeAspect="1" noChangeArrowheads="1"/>
          </p:cNvPicPr>
          <p:nvPr/>
        </p:nvPicPr>
        <p:blipFill>
          <a:blip r:embed="rId3"/>
          <a:srcRect t="-19333" b="-19333"/>
          <a:stretch>
            <a:fillRect/>
          </a:stretch>
        </p:blipFill>
        <p:spPr>
          <a:xfrm>
            <a:off x="2123728" y="5157192"/>
            <a:ext cx="2893740" cy="1504745"/>
          </a:xfrm>
          <a:prstGeom prst="rect">
            <a:avLst/>
          </a:prstGeom>
        </p:spPr>
      </p:pic>
      <p:pic>
        <p:nvPicPr>
          <p:cNvPr id="6" name="Picture 4" descr="PressurizedWaterReactor"/>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4211960" y="1052736"/>
            <a:ext cx="4572000" cy="236220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300px-Fission_chain_reaction_sv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40151" y="3414936"/>
            <a:ext cx="2079037" cy="320152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7129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76375" y="295664"/>
            <a:ext cx="6411913" cy="556434"/>
          </a:xfrm>
        </p:spPr>
        <p:txBody>
          <a:bodyPr/>
          <a:lstStyle/>
          <a:p>
            <a:r>
              <a:rPr lang="bg-BG" dirty="0" err="1" smtClean="0"/>
              <a:t>Детектиране</a:t>
            </a:r>
            <a:r>
              <a:rPr lang="bg-BG" dirty="0" smtClean="0"/>
              <a:t> – </a:t>
            </a:r>
            <a:r>
              <a:rPr lang="en-US" dirty="0" err="1" smtClean="0"/>
              <a:t>IceCube</a:t>
            </a:r>
            <a:r>
              <a:rPr lang="en-US" dirty="0" smtClean="0"/>
              <a:t> (km</a:t>
            </a:r>
            <a:r>
              <a:rPr lang="en-US" baseline="30000" dirty="0" smtClean="0"/>
              <a:t>3</a:t>
            </a:r>
            <a:r>
              <a:rPr lang="en-US" dirty="0" smtClean="0"/>
              <a:t>)</a:t>
            </a:r>
            <a:endParaRPr lang="bg-BG" dirty="0"/>
          </a:p>
        </p:txBody>
      </p:sp>
      <p:pic>
        <p:nvPicPr>
          <p:cNvPr id="610306" name="Picture 2" descr="D:\Documents\Work_Sci\Conferences\ДенОтворениВрати2014\antarctica.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95536" y="1124744"/>
            <a:ext cx="1944216" cy="1937552"/>
          </a:xfrm>
          <a:prstGeom prst="rect">
            <a:avLst/>
          </a:prstGeom>
          <a:noFill/>
          <a:extLst>
            <a:ext uri="{909E8E84-426E-40DD-AFC4-6F175D3DCCD1}">
              <a14:hiddenFill xmlns:a14="http://schemas.microsoft.com/office/drawing/2010/main">
                <a:solidFill>
                  <a:srgbClr val="FFFFFF"/>
                </a:solidFill>
              </a14:hiddenFill>
            </a:ext>
          </a:extLst>
        </p:spPr>
      </p:pic>
      <p:pic>
        <p:nvPicPr>
          <p:cNvPr id="610307" name="Picture 3" descr="D:\Documents\Work_Sci\Conferences\ДенОтворениВрати2014\ArrayWSeasonsLabelsAmanda.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3509"/>
          <a:stretch/>
        </p:blipFill>
        <p:spPr bwMode="auto">
          <a:xfrm>
            <a:off x="179512" y="3206312"/>
            <a:ext cx="3655792" cy="3318085"/>
          </a:xfrm>
          <a:prstGeom prst="rect">
            <a:avLst/>
          </a:prstGeom>
          <a:noFill/>
          <a:extLst>
            <a:ext uri="{909E8E84-426E-40DD-AFC4-6F175D3DCCD1}">
              <a14:hiddenFill xmlns:a14="http://schemas.microsoft.com/office/drawing/2010/main">
                <a:solidFill>
                  <a:srgbClr val="FFFFFF"/>
                </a:solidFill>
              </a14:hiddenFill>
            </a:ext>
          </a:extLst>
        </p:spPr>
      </p:pic>
      <p:pic>
        <p:nvPicPr>
          <p:cNvPr id="610308" name="Picture 4" descr="D:\Documents\Work_Sci\Conferences\ДенОтворениВрати2014\068-DOM-going-down-hole-IMG_0832.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771800" y="982765"/>
            <a:ext cx="1738291" cy="2317535"/>
          </a:xfrm>
          <a:prstGeom prst="rect">
            <a:avLst/>
          </a:prstGeom>
          <a:noFill/>
          <a:extLst>
            <a:ext uri="{909E8E84-426E-40DD-AFC4-6F175D3DCCD1}">
              <a14:hiddenFill xmlns:a14="http://schemas.microsoft.com/office/drawing/2010/main">
                <a:solidFill>
                  <a:srgbClr val="FFFFFF"/>
                </a:solidFill>
              </a14:hiddenFill>
            </a:ext>
          </a:extLst>
        </p:spPr>
      </p:pic>
      <p:pic>
        <p:nvPicPr>
          <p:cNvPr id="610309" name="Picture 5" descr="D:\Documents\Work_Sci\Conferences\ДенОтворениВрати2014\DOMstrings_blueSky.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644008" y="1268760"/>
            <a:ext cx="2537568" cy="1440160"/>
          </a:xfrm>
          <a:prstGeom prst="rect">
            <a:avLst/>
          </a:prstGeom>
          <a:noFill/>
          <a:extLst>
            <a:ext uri="{909E8E84-426E-40DD-AFC4-6F175D3DCCD1}">
              <a14:hiddenFill xmlns:a14="http://schemas.microsoft.com/office/drawing/2010/main">
                <a:solidFill>
                  <a:srgbClr val="FFFFFF"/>
                </a:solidFill>
              </a14:hiddenFill>
            </a:ext>
          </a:extLst>
        </p:spPr>
      </p:pic>
      <p:pic>
        <p:nvPicPr>
          <p:cNvPr id="609282" name="Picture 2" descr="D:\Documents\Work_Sci\Conferences\ДенОтворениВрати2014\detector-event.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788024" y="2989900"/>
            <a:ext cx="2970447" cy="3434043"/>
          </a:xfrm>
          <a:prstGeom prst="rect">
            <a:avLst/>
          </a:prstGeom>
          <a:noFill/>
          <a:extLst>
            <a:ext uri="{909E8E84-426E-40DD-AFC4-6F175D3DCCD1}">
              <a14:hiddenFill xmlns:a14="http://schemas.microsoft.com/office/drawing/2010/main">
                <a:solidFill>
                  <a:srgbClr val="FFFFFF"/>
                </a:solidFill>
              </a14:hiddenFill>
            </a:ext>
          </a:extLst>
        </p:spPr>
      </p:pic>
      <p:pic>
        <p:nvPicPr>
          <p:cNvPr id="3" name="cherenkov_smaller.wmv">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rotWithShape="1">
          <a:blip r:embed="rId9"/>
          <a:srcRect l="14073" r="13463"/>
          <a:stretch/>
        </p:blipFill>
        <p:spPr>
          <a:xfrm>
            <a:off x="4355976" y="2924944"/>
            <a:ext cx="4591262" cy="3563956"/>
          </a:xfrm>
          <a:prstGeom prst="rect">
            <a:avLst/>
          </a:prstGeom>
        </p:spPr>
      </p:pic>
    </p:spTree>
    <p:extLst>
      <p:ext uri="{BB962C8B-B14F-4D97-AF65-F5344CB8AC3E}">
        <p14:creationId xmlns:p14="http://schemas.microsoft.com/office/powerpoint/2010/main" val="161895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xit" presetSubtype="4" fill="hold" nodeType="clickEffect">
                                  <p:stCondLst>
                                    <p:cond delay="0"/>
                                  </p:stCondLst>
                                  <p:childTnLst>
                                    <p:anim calcmode="lin" valueType="num">
                                      <p:cBhvr additive="base">
                                        <p:cTn id="12" dur="500"/>
                                        <p:tgtEl>
                                          <p:spTgt spid="3"/>
                                        </p:tgtEl>
                                        <p:attrNameLst>
                                          <p:attrName>ppt_x</p:attrName>
                                        </p:attrNameLst>
                                      </p:cBhvr>
                                      <p:tavLst>
                                        <p:tav tm="0">
                                          <p:val>
                                            <p:strVal val="ppt_x"/>
                                          </p:val>
                                        </p:tav>
                                        <p:tav tm="100000">
                                          <p:val>
                                            <p:strVal val="ppt_x"/>
                                          </p:val>
                                        </p:tav>
                                      </p:tavLst>
                                    </p:anim>
                                    <p:anim calcmode="lin" valueType="num">
                                      <p:cBhvr additive="base">
                                        <p:cTn id="13" dur="500"/>
                                        <p:tgtEl>
                                          <p:spTgt spid="3"/>
                                        </p:tgtEl>
                                        <p:attrNameLst>
                                          <p:attrName>ppt_y</p:attrName>
                                        </p:attrNameLst>
                                      </p:cBhvr>
                                      <p:tavLst>
                                        <p:tav tm="0">
                                          <p:val>
                                            <p:strVal val="ppt_y"/>
                                          </p:val>
                                        </p:tav>
                                        <p:tav tm="100000">
                                          <p:val>
                                            <p:strVal val="1+ppt_h/2"/>
                                          </p:val>
                                        </p:tav>
                                      </p:tavLst>
                                    </p:anim>
                                    <p:set>
                                      <p:cBhvr>
                                        <p:cTn id="14" dur="1" fill="hold">
                                          <p:stCondLst>
                                            <p:cond delay="499"/>
                                          </p:stCondLst>
                                        </p:cTn>
                                        <p:tgtEl>
                                          <p:spTgt spid="3"/>
                                        </p:tgtEl>
                                        <p:attrNameLst>
                                          <p:attrName>style.visibility</p:attrName>
                                        </p:attrNameLst>
                                      </p:cBhvr>
                                      <p:to>
                                        <p:strVal val="hidden"/>
                                      </p:to>
                                    </p:set>
                                    <p:cmd type="call" cmd="stop">
                                      <p:cBhvr>
                                        <p:cTn id="15" dur="1">
                                          <p:stCondLst>
                                            <p:cond delay="499"/>
                                          </p:stCondLst>
                                        </p:cTn>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6" fill="hold" display="0">
                  <p:stCondLst>
                    <p:cond delay="indefinite"/>
                  </p:stCondLst>
                </p:cTn>
                <p:tgtEl>
                  <p:spTgt spid="3"/>
                </p:tgtEl>
              </p:cMediaNode>
            </p:video>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2355" name="Picture 3" descr="D:\Documents\Work_Sci\Conferences\Neutrino 2014 Boston\bert_black_log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0" y="833456"/>
            <a:ext cx="4478076" cy="3224215"/>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899592" y="248047"/>
            <a:ext cx="7416824" cy="556434"/>
          </a:xfrm>
        </p:spPr>
        <p:txBody>
          <a:bodyPr/>
          <a:lstStyle/>
          <a:p>
            <a:r>
              <a:rPr lang="bg-BG" dirty="0" smtClean="0"/>
              <a:t>Няколко събития с енергия </a:t>
            </a:r>
            <a:r>
              <a:rPr lang="en-US" dirty="0" smtClean="0"/>
              <a:t>~</a:t>
            </a:r>
            <a:r>
              <a:rPr lang="en-US" dirty="0" err="1" smtClean="0"/>
              <a:t>PeV</a:t>
            </a:r>
            <a:r>
              <a:rPr lang="en-US" dirty="0" smtClean="0"/>
              <a:t> </a:t>
            </a:r>
            <a:r>
              <a:rPr lang="en-US" sz="2000" dirty="0" smtClean="0"/>
              <a:t>(10</a:t>
            </a:r>
            <a:r>
              <a:rPr lang="en-US" sz="2000" baseline="30000" dirty="0" smtClean="0"/>
              <a:t>15</a:t>
            </a:r>
            <a:r>
              <a:rPr lang="en-US" sz="2000" dirty="0" smtClean="0"/>
              <a:t>)</a:t>
            </a:r>
            <a:endParaRPr lang="bg-BG" dirty="0"/>
          </a:p>
        </p:txBody>
      </p:sp>
      <p:pic>
        <p:nvPicPr>
          <p:cNvPr id="612354" name="Picture 2" descr="D:\Documents\Work_Sci\Conferences\ДенОтворениВрати2014\bertoverbrussels.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07904" y="3501008"/>
            <a:ext cx="5284995" cy="3038666"/>
          </a:xfrm>
          <a:prstGeom prst="rect">
            <a:avLst/>
          </a:prstGeom>
          <a:noFill/>
          <a:extLst>
            <a:ext uri="{909E8E84-426E-40DD-AFC4-6F175D3DCCD1}">
              <a14:hiddenFill xmlns:a14="http://schemas.microsoft.com/office/drawing/2010/main">
                <a:solidFill>
                  <a:srgbClr val="FFFFFF"/>
                </a:solidFill>
              </a14:hiddenFill>
            </a:ext>
          </a:extLst>
        </p:spPr>
      </p:pic>
      <p:pic>
        <p:nvPicPr>
          <p:cNvPr id="610309" name="Picture 5" descr="D:\Documents\Work_Sci\Conferences\ДенОтворениВрати2014\F4_large.jpg"/>
          <p:cNvPicPr>
            <a:picLocks noChangeAspect="1" noChangeArrowheads="1"/>
          </p:cNvPicPr>
          <p:nvPr/>
        </p:nvPicPr>
        <p:blipFill rotWithShape="1">
          <a:blip r:embed="rId4">
            <a:extLst>
              <a:ext uri="{28A0092B-C50C-407E-A947-70E740481C1C}">
                <a14:useLocalDpi xmlns:a14="http://schemas.microsoft.com/office/drawing/2010/main" val="0"/>
              </a:ext>
            </a:extLst>
          </a:blip>
          <a:srcRect r="47987"/>
          <a:stretch/>
        </p:blipFill>
        <p:spPr bwMode="auto">
          <a:xfrm>
            <a:off x="32767" y="980728"/>
            <a:ext cx="4849513" cy="43924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340675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76375" y="156523"/>
            <a:ext cx="6411913" cy="834716"/>
          </a:xfrm>
        </p:spPr>
        <p:txBody>
          <a:bodyPr/>
          <a:lstStyle/>
          <a:p>
            <a:r>
              <a:rPr lang="bg-BG" sz="2400" dirty="0" smtClean="0"/>
              <a:t>Детектиране </a:t>
            </a:r>
            <a:r>
              <a:rPr lang="bg-BG" sz="2400" dirty="0"/>
              <a:t>от </a:t>
            </a:r>
            <a:r>
              <a:rPr lang="bg-BG" sz="2400" dirty="0" smtClean="0"/>
              <a:t>космоса</a:t>
            </a:r>
            <a:r>
              <a:rPr lang="en-US" sz="2400" dirty="0" smtClean="0"/>
              <a:t> </a:t>
            </a:r>
            <a:r>
              <a:rPr lang="bg-BG" sz="2400" dirty="0" smtClean="0"/>
              <a:t>на </a:t>
            </a:r>
            <a:r>
              <a:rPr lang="bg-BG" sz="2400" dirty="0"/>
              <a:t>космични </a:t>
            </a:r>
            <a:r>
              <a:rPr lang="bg-BG" sz="2400" dirty="0" smtClean="0"/>
              <a:t>лъчи с много високи енергии, вкл. неутрина</a:t>
            </a:r>
            <a:endParaRPr lang="bg-BG" sz="2400" dirty="0"/>
          </a:p>
        </p:txBody>
      </p:sp>
      <p:pic>
        <p:nvPicPr>
          <p:cNvPr id="4" name="Picture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513" y="4232232"/>
            <a:ext cx="2880320" cy="235393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11330" name="Picture 2" descr="D:\Documents\Work_Sci\Conferences\ДенОтворениВрати2014\top_euso_img.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1117027"/>
            <a:ext cx="3586570" cy="3317578"/>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22922" y="3649521"/>
            <a:ext cx="3418236" cy="319035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11331" name="Picture 3" descr="D:\Documents\Work_Sci\Conferences\ДенОтворениВрати2014\JEM-EUSO_Aperture.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932040" y="1117027"/>
            <a:ext cx="3894175" cy="30938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20442549"/>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3378" name="Text Box 2"/>
          <p:cNvSpPr txBox="1">
            <a:spLocks noChangeArrowheads="1"/>
          </p:cNvSpPr>
          <p:nvPr/>
        </p:nvSpPr>
        <p:spPr bwMode="auto">
          <a:xfrm>
            <a:off x="2051050" y="333375"/>
            <a:ext cx="4824413" cy="641350"/>
          </a:xfrm>
          <a:prstGeom prst="rect">
            <a:avLst/>
          </a:prstGeom>
          <a:solidFill>
            <a:srgbClr val="FF9933"/>
          </a:solidFill>
          <a:ln>
            <a:noFill/>
          </a:ln>
          <a:effectLst/>
          <a:extLst>
            <a:ext uri="{91240B29-F687-4F45-9708-019B960494DF}">
              <a14:hiddenLine xmlns:a14="http://schemas.microsoft.com/office/drawing/2010/main" w="44450">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lnSpc>
                <a:spcPct val="100000"/>
              </a:lnSpc>
              <a:buClrTx/>
              <a:buSzTx/>
              <a:buFontTx/>
              <a:buNone/>
            </a:pPr>
            <a:r>
              <a:rPr lang="bg-BG" altLang="bg-BG" sz="3600" b="1">
                <a:solidFill>
                  <a:srgbClr val="6600CC"/>
                </a:solidFill>
                <a:latin typeface="Arial Unicode MS" pitchFamily="34" charset="-128"/>
                <a:ea typeface="Arial Unicode MS" pitchFamily="34" charset="-128"/>
                <a:cs typeface="Arial Unicode MS" pitchFamily="34" charset="-128"/>
              </a:rPr>
              <a:t>Неутринни загадки</a:t>
            </a:r>
            <a:endParaRPr lang="fr-CH" altLang="bg-BG" sz="3600" b="1">
              <a:solidFill>
                <a:srgbClr val="6600CC"/>
              </a:solidFill>
              <a:latin typeface="Arial Unicode MS" pitchFamily="34" charset="-128"/>
              <a:ea typeface="Arial Unicode MS" pitchFamily="34" charset="-128"/>
              <a:cs typeface="Arial Unicode MS" pitchFamily="34" charset="-128"/>
            </a:endParaRPr>
          </a:p>
        </p:txBody>
      </p:sp>
      <p:sp>
        <p:nvSpPr>
          <p:cNvPr id="613379" name="Text Box 3"/>
          <p:cNvSpPr txBox="1">
            <a:spLocks noChangeArrowheads="1"/>
          </p:cNvSpPr>
          <p:nvPr/>
        </p:nvSpPr>
        <p:spPr bwMode="auto">
          <a:xfrm>
            <a:off x="468313" y="1412875"/>
            <a:ext cx="8135937" cy="378565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457200" indent="-457200">
              <a:defRPr sz="2400">
                <a:solidFill>
                  <a:srgbClr val="000000"/>
                </a:solidFill>
                <a:latin typeface="Times New Roman" pitchFamily="18" charset="0"/>
              </a:defRPr>
            </a:lvl1pPr>
            <a:lvl2pPr marL="914400" indent="-457200">
              <a:defRPr sz="2400">
                <a:solidFill>
                  <a:srgbClr val="000000"/>
                </a:solidFill>
                <a:latin typeface="Times New Roman" pitchFamily="18" charset="0"/>
              </a:defRPr>
            </a:lvl2pPr>
            <a:lvl3pPr marL="1371600" indent="-457200">
              <a:defRPr sz="2400">
                <a:solidFill>
                  <a:srgbClr val="000000"/>
                </a:solidFill>
                <a:latin typeface="Times New Roman" pitchFamily="18" charset="0"/>
              </a:defRPr>
            </a:lvl3pPr>
            <a:lvl4pPr marL="1828800" indent="-457200">
              <a:defRPr sz="2400">
                <a:solidFill>
                  <a:srgbClr val="000000"/>
                </a:solidFill>
                <a:latin typeface="Times New Roman" pitchFamily="18" charset="0"/>
              </a:defRPr>
            </a:lvl4pPr>
            <a:lvl5pPr marL="2286000" indent="-457200">
              <a:defRPr sz="2400">
                <a:solidFill>
                  <a:srgbClr val="000000"/>
                </a:solidFill>
                <a:latin typeface="Times New Roman" pitchFamily="18" charset="0"/>
              </a:defRPr>
            </a:lvl5pPr>
            <a:lvl6pPr marL="2743200" indent="-4572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6pPr>
            <a:lvl7pPr marL="3200400" indent="-4572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7pPr>
            <a:lvl8pPr marL="3657600" indent="-4572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8pPr>
            <a:lvl9pPr marL="4114800" indent="-4572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9pPr>
          </a:lstStyle>
          <a:p>
            <a:pPr defTabSz="914400">
              <a:lnSpc>
                <a:spcPct val="100000"/>
              </a:lnSpc>
              <a:buClrTx/>
              <a:buSzTx/>
              <a:buFontTx/>
              <a:buAutoNum type="arabicPeriod"/>
            </a:pPr>
            <a:r>
              <a:rPr lang="bg-BG" altLang="bg-BG" sz="2000" b="1" dirty="0">
                <a:solidFill>
                  <a:schemeClr val="tx1"/>
                </a:solidFill>
                <a:latin typeface="Comic Sans MS" pitchFamily="66" charset="0"/>
              </a:rPr>
              <a:t>Неутрината имат различни от нула маси на покой (знаем това със сигурност, защото те </a:t>
            </a:r>
            <a:r>
              <a:rPr lang="bg-BG" altLang="bg-BG" sz="2000" b="1" dirty="0" err="1">
                <a:solidFill>
                  <a:schemeClr val="tx1"/>
                </a:solidFill>
                <a:latin typeface="Comic Sans MS" pitchFamily="66" charset="0"/>
              </a:rPr>
              <a:t>осцилират</a:t>
            </a:r>
            <a:r>
              <a:rPr lang="bg-BG" altLang="bg-BG" sz="2000" b="1" dirty="0">
                <a:solidFill>
                  <a:schemeClr val="tx1"/>
                </a:solidFill>
                <a:latin typeface="Comic Sans MS" pitchFamily="66" charset="0"/>
              </a:rPr>
              <a:t>);</a:t>
            </a:r>
          </a:p>
          <a:p>
            <a:pPr defTabSz="914400">
              <a:lnSpc>
                <a:spcPct val="100000"/>
              </a:lnSpc>
              <a:buClrTx/>
              <a:buSzTx/>
              <a:buFontTx/>
              <a:buAutoNum type="arabicPeriod"/>
            </a:pPr>
            <a:r>
              <a:rPr lang="bg-BG" altLang="bg-BG" sz="2000" b="1" dirty="0">
                <a:solidFill>
                  <a:schemeClr val="tx1"/>
                </a:solidFill>
                <a:latin typeface="Comic Sans MS" pitchFamily="66" charset="0"/>
              </a:rPr>
              <a:t>Масите им са много по-малки от тези на останалите фундаментални полета (&lt; </a:t>
            </a:r>
            <a:r>
              <a:rPr lang="en-US" altLang="bg-BG" sz="2000" b="1" dirty="0">
                <a:solidFill>
                  <a:schemeClr val="tx1"/>
                </a:solidFill>
                <a:latin typeface="Comic Sans MS" pitchFamily="66" charset="0"/>
              </a:rPr>
              <a:t>~1</a:t>
            </a:r>
            <a:r>
              <a:rPr lang="fr-CH" altLang="bg-BG" sz="2000" b="1" dirty="0">
                <a:solidFill>
                  <a:schemeClr val="tx1"/>
                </a:solidFill>
                <a:latin typeface="Comic Sans MS" pitchFamily="66" charset="0"/>
              </a:rPr>
              <a:t> eV/c</a:t>
            </a:r>
            <a:r>
              <a:rPr lang="fr-CH" altLang="bg-BG" sz="2000" b="1" baseline="30000" dirty="0">
                <a:solidFill>
                  <a:schemeClr val="tx1"/>
                </a:solidFill>
                <a:latin typeface="Comic Sans MS" pitchFamily="66" charset="0"/>
              </a:rPr>
              <a:t>2</a:t>
            </a:r>
            <a:r>
              <a:rPr lang="fr-CH" altLang="bg-BG" sz="2000" b="1" dirty="0">
                <a:solidFill>
                  <a:schemeClr val="tx1"/>
                </a:solidFill>
                <a:latin typeface="Comic Sans MS" pitchFamily="66" charset="0"/>
              </a:rPr>
              <a:t>)</a:t>
            </a:r>
            <a:r>
              <a:rPr lang="bg-BG" altLang="bg-BG" sz="2000" b="1" dirty="0">
                <a:solidFill>
                  <a:schemeClr val="tx1"/>
                </a:solidFill>
                <a:latin typeface="Comic Sans MS" pitchFamily="66" charset="0"/>
              </a:rPr>
              <a:t>. Колко малки са и защо това е така?</a:t>
            </a:r>
          </a:p>
          <a:p>
            <a:pPr defTabSz="914400">
              <a:lnSpc>
                <a:spcPct val="100000"/>
              </a:lnSpc>
              <a:buClrTx/>
              <a:buSzTx/>
              <a:buFontTx/>
              <a:buAutoNum type="arabicPeriod"/>
            </a:pPr>
            <a:r>
              <a:rPr lang="bg-BG" altLang="bg-BG" sz="2000" b="1" dirty="0">
                <a:solidFill>
                  <a:schemeClr val="tx1"/>
                </a:solidFill>
                <a:latin typeface="Comic Sans MS" pitchFamily="66" charset="0"/>
              </a:rPr>
              <a:t>Каква е природата им: </a:t>
            </a:r>
            <a:r>
              <a:rPr lang="bg-BG" altLang="bg-BG" sz="2000" b="1" dirty="0" err="1">
                <a:solidFill>
                  <a:schemeClr val="tx1"/>
                </a:solidFill>
                <a:latin typeface="Comic Sans MS" pitchFamily="66" charset="0"/>
              </a:rPr>
              <a:t>Диракови</a:t>
            </a:r>
            <a:r>
              <a:rPr lang="bg-BG" altLang="bg-BG" sz="2000" b="1" dirty="0">
                <a:solidFill>
                  <a:schemeClr val="tx1"/>
                </a:solidFill>
                <a:latin typeface="Comic Sans MS" pitchFamily="66" charset="0"/>
              </a:rPr>
              <a:t> или </a:t>
            </a:r>
            <a:r>
              <a:rPr lang="bg-BG" altLang="bg-BG" sz="2000" b="1" dirty="0" err="1">
                <a:solidFill>
                  <a:schemeClr val="tx1"/>
                </a:solidFill>
                <a:latin typeface="Comic Sans MS" pitchFamily="66" charset="0"/>
              </a:rPr>
              <a:t>Майоранови</a:t>
            </a:r>
            <a:r>
              <a:rPr lang="bg-BG" altLang="bg-BG" sz="2000" b="1" dirty="0">
                <a:solidFill>
                  <a:schemeClr val="tx1"/>
                </a:solidFill>
                <a:latin typeface="Comic Sans MS" pitchFamily="66" charset="0"/>
              </a:rPr>
              <a:t>?</a:t>
            </a:r>
            <a:endParaRPr lang="fr-CH" altLang="bg-BG" sz="2000" b="1" dirty="0">
              <a:solidFill>
                <a:schemeClr val="tx1"/>
              </a:solidFill>
              <a:latin typeface="Comic Sans MS" pitchFamily="66" charset="0"/>
            </a:endParaRPr>
          </a:p>
          <a:p>
            <a:pPr defTabSz="914400">
              <a:lnSpc>
                <a:spcPct val="100000"/>
              </a:lnSpc>
              <a:buClrTx/>
              <a:buSzTx/>
              <a:buFontTx/>
              <a:buAutoNum type="arabicPeriod"/>
            </a:pPr>
            <a:r>
              <a:rPr lang="bg-BG" altLang="bg-BG" sz="2000" b="1" dirty="0">
                <a:solidFill>
                  <a:schemeClr val="tx1"/>
                </a:solidFill>
                <a:latin typeface="Comic Sans MS" pitchFamily="66" charset="0"/>
              </a:rPr>
              <a:t>Дали неутрината се появяват само с определена </a:t>
            </a:r>
            <a:r>
              <a:rPr lang="bg-BG" altLang="bg-BG" sz="2000" b="1" dirty="0" err="1">
                <a:solidFill>
                  <a:schemeClr val="tx1"/>
                </a:solidFill>
                <a:latin typeface="Comic Sans MS" pitchFamily="66" charset="0"/>
              </a:rPr>
              <a:t>спиралност</a:t>
            </a:r>
            <a:r>
              <a:rPr lang="bg-BG" altLang="bg-BG" sz="2000" b="1" dirty="0">
                <a:solidFill>
                  <a:schemeClr val="tx1"/>
                </a:solidFill>
                <a:latin typeface="Comic Sans MS" pitchFamily="66" charset="0"/>
              </a:rPr>
              <a:t>?</a:t>
            </a:r>
            <a:r>
              <a:rPr lang="fr-CH" altLang="bg-BG" sz="2000" b="1" dirty="0">
                <a:solidFill>
                  <a:schemeClr val="tx1"/>
                </a:solidFill>
                <a:latin typeface="Comic Sans MS" pitchFamily="66" charset="0"/>
              </a:rPr>
              <a:t>  </a:t>
            </a:r>
            <a:r>
              <a:rPr lang="bg-BG" altLang="bg-BG" sz="2000" b="1" dirty="0">
                <a:solidFill>
                  <a:schemeClr val="tx1"/>
                </a:solidFill>
                <a:latin typeface="Comic Sans MS" pitchFamily="66" charset="0"/>
              </a:rPr>
              <a:t>Има ли “стерилни” неутрина?</a:t>
            </a:r>
          </a:p>
          <a:p>
            <a:pPr defTabSz="914400">
              <a:lnSpc>
                <a:spcPct val="100000"/>
              </a:lnSpc>
              <a:buClrTx/>
              <a:buSzTx/>
              <a:buFontTx/>
              <a:buAutoNum type="arabicPeriod"/>
            </a:pPr>
            <a:r>
              <a:rPr lang="bg-BG" altLang="bg-BG" sz="2000" b="1" dirty="0">
                <a:solidFill>
                  <a:schemeClr val="tx1"/>
                </a:solidFill>
                <a:latin typeface="Comic Sans MS" pitchFamily="66" charset="0"/>
              </a:rPr>
              <a:t>Три поколения правят възможно нарушението на </a:t>
            </a:r>
            <a:r>
              <a:rPr lang="fr-CH" altLang="bg-BG" sz="2000" b="1" dirty="0">
                <a:solidFill>
                  <a:schemeClr val="tx1"/>
                </a:solidFill>
                <a:latin typeface="Comic Sans MS" pitchFamily="66" charset="0"/>
              </a:rPr>
              <a:t>CP</a:t>
            </a:r>
            <a:r>
              <a:rPr lang="bg-BG" altLang="bg-BG" sz="2000" b="1" dirty="0">
                <a:solidFill>
                  <a:schemeClr val="tx1"/>
                </a:solidFill>
                <a:latin typeface="Comic Sans MS" pitchFamily="66" charset="0"/>
              </a:rPr>
              <a:t>-симетрията. Но защо имаме само три поколения</a:t>
            </a:r>
            <a:r>
              <a:rPr lang="bg-BG" altLang="bg-BG" sz="2000" b="1" dirty="0" smtClean="0">
                <a:solidFill>
                  <a:schemeClr val="tx1"/>
                </a:solidFill>
                <a:latin typeface="Comic Sans MS" pitchFamily="66" charset="0"/>
              </a:rPr>
              <a:t>?</a:t>
            </a:r>
          </a:p>
          <a:p>
            <a:pPr defTabSz="914400">
              <a:lnSpc>
                <a:spcPct val="100000"/>
              </a:lnSpc>
              <a:buClrTx/>
              <a:buSzTx/>
              <a:buFontTx/>
              <a:buAutoNum type="arabicPeriod"/>
            </a:pPr>
            <a:r>
              <a:rPr lang="bg-BG" altLang="bg-BG" sz="2000" b="1" dirty="0" smtClean="0">
                <a:solidFill>
                  <a:schemeClr val="tx1"/>
                </a:solidFill>
                <a:latin typeface="Comic Sans MS" pitchFamily="66" charset="0"/>
              </a:rPr>
              <a:t>Как се пораждат космическите неутрина и от къде идват?</a:t>
            </a:r>
            <a:endParaRPr lang="bg-BG" altLang="bg-BG" sz="2000" b="1" dirty="0">
              <a:solidFill>
                <a:schemeClr val="tx1"/>
              </a:solidFill>
              <a:latin typeface="Comic Sans MS" pitchFamily="66" charset="0"/>
            </a:endParaRPr>
          </a:p>
          <a:p>
            <a:pPr defTabSz="914400">
              <a:lnSpc>
                <a:spcPct val="100000"/>
              </a:lnSpc>
              <a:buClrTx/>
              <a:buSzTx/>
              <a:buFontTx/>
              <a:buAutoNum type="arabicPeriod"/>
            </a:pPr>
            <a:r>
              <a:rPr lang="fr-CH" altLang="bg-BG" sz="2000" b="1" dirty="0">
                <a:solidFill>
                  <a:schemeClr val="tx1"/>
                </a:solidFill>
              </a:rPr>
              <a:t>…… </a:t>
            </a:r>
          </a:p>
        </p:txBody>
      </p:sp>
      <p:sp>
        <p:nvSpPr>
          <p:cNvPr id="613380" name="Text Box 4"/>
          <p:cNvSpPr txBox="1">
            <a:spLocks noChangeArrowheads="1"/>
          </p:cNvSpPr>
          <p:nvPr/>
        </p:nvSpPr>
        <p:spPr bwMode="auto">
          <a:xfrm>
            <a:off x="107950" y="5373688"/>
            <a:ext cx="8856663" cy="579437"/>
          </a:xfrm>
          <a:prstGeom prst="rect">
            <a:avLst/>
          </a:prstGeom>
          <a:solidFill>
            <a:srgbClr val="FF9933"/>
          </a:solidFill>
          <a:ln>
            <a:noFill/>
          </a:ln>
          <a:effectLst/>
          <a:extLst>
            <a:ext uri="{91240B29-F687-4F45-9708-019B960494DF}">
              <a14:hiddenLine xmlns:a14="http://schemas.microsoft.com/office/drawing/2010/main" w="44450">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lnSpc>
                <a:spcPct val="100000"/>
              </a:lnSpc>
              <a:buClrTx/>
              <a:buSzTx/>
              <a:buFontTx/>
              <a:buNone/>
            </a:pPr>
            <a:r>
              <a:rPr lang="bg-BG" altLang="bg-BG" sz="3200" b="1">
                <a:solidFill>
                  <a:srgbClr val="6600CC"/>
                </a:solidFill>
                <a:latin typeface="Arial Unicode MS" pitchFamily="34" charset="-128"/>
                <a:ea typeface="Arial Unicode MS" pitchFamily="34" charset="-128"/>
                <a:cs typeface="Arial Unicode MS" pitchFamily="34" charset="-128"/>
              </a:rPr>
              <a:t>които чакат бъдещите си изследователи…</a:t>
            </a:r>
            <a:endParaRPr lang="fr-CH" altLang="bg-BG" sz="3200" b="1">
              <a:solidFill>
                <a:srgbClr val="6600CC"/>
              </a:solidFill>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13379"/>
                                        </p:tgtEl>
                                        <p:attrNameLst>
                                          <p:attrName>style.visibility</p:attrName>
                                        </p:attrNameLst>
                                      </p:cBhvr>
                                      <p:to>
                                        <p:strVal val="visible"/>
                                      </p:to>
                                    </p:set>
                                    <p:anim calcmode="lin" valueType="num">
                                      <p:cBhvr additive="base">
                                        <p:cTn id="7" dur="500" fill="hold"/>
                                        <p:tgtEl>
                                          <p:spTgt spid="613379"/>
                                        </p:tgtEl>
                                        <p:attrNameLst>
                                          <p:attrName>ppt_x</p:attrName>
                                        </p:attrNameLst>
                                      </p:cBhvr>
                                      <p:tavLst>
                                        <p:tav tm="0">
                                          <p:val>
                                            <p:strVal val="#ppt_x"/>
                                          </p:val>
                                        </p:tav>
                                        <p:tav tm="100000">
                                          <p:val>
                                            <p:strVal val="#ppt_x"/>
                                          </p:val>
                                        </p:tav>
                                      </p:tavLst>
                                    </p:anim>
                                    <p:anim calcmode="lin" valueType="num">
                                      <p:cBhvr additive="base">
                                        <p:cTn id="8" dur="500" fill="hold"/>
                                        <p:tgtEl>
                                          <p:spTgt spid="613379"/>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13380"/>
                                        </p:tgtEl>
                                        <p:attrNameLst>
                                          <p:attrName>style.visibility</p:attrName>
                                        </p:attrNameLst>
                                      </p:cBhvr>
                                      <p:to>
                                        <p:strVal val="visible"/>
                                      </p:to>
                                    </p:set>
                                    <p:anim calcmode="lin" valueType="num">
                                      <p:cBhvr additive="base">
                                        <p:cTn id="13" dur="500" fill="hold"/>
                                        <p:tgtEl>
                                          <p:spTgt spid="613380"/>
                                        </p:tgtEl>
                                        <p:attrNameLst>
                                          <p:attrName>ppt_x</p:attrName>
                                        </p:attrNameLst>
                                      </p:cBhvr>
                                      <p:tavLst>
                                        <p:tav tm="0">
                                          <p:val>
                                            <p:strVal val="#ppt_x"/>
                                          </p:val>
                                        </p:tav>
                                        <p:tav tm="100000">
                                          <p:val>
                                            <p:strVal val="#ppt_x"/>
                                          </p:val>
                                        </p:tav>
                                      </p:tavLst>
                                    </p:anim>
                                    <p:anim calcmode="lin" valueType="num">
                                      <p:cBhvr additive="base">
                                        <p:cTn id="14" dur="500" fill="hold"/>
                                        <p:tgtEl>
                                          <p:spTgt spid="61338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3379" grpId="0"/>
      <p:bldP spid="613380"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0066" name="Rectangle 2"/>
          <p:cNvSpPr>
            <a:spLocks noGrp="1" noChangeArrowheads="1"/>
          </p:cNvSpPr>
          <p:nvPr>
            <p:ph type="ctrTitle"/>
          </p:nvPr>
        </p:nvSpPr>
        <p:spPr>
          <a:xfrm>
            <a:off x="685800" y="2589213"/>
            <a:ext cx="7772400" cy="550862"/>
          </a:xfrm>
        </p:spPr>
        <p:txBody>
          <a:bodyPr/>
          <a:lstStyle/>
          <a:p>
            <a:r>
              <a:rPr lang="bg-BG" altLang="bg-BG"/>
              <a:t>Допълнителни</a:t>
            </a:r>
            <a:endParaRPr lang="en-US" altLang="bg-BG"/>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bwMode="auto">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bg-BG"/>
          </a:p>
        </p:txBody>
      </p:sp>
      <p:sp>
        <p:nvSpPr>
          <p:cNvPr id="38915" name="Rectangle 3"/>
          <p:cNvSpPr>
            <a:spLocks noGrp="1" noChangeArrowheads="1"/>
          </p:cNvSpPr>
          <p:nvPr>
            <p:ph type="body" idx="1"/>
          </p:nvPr>
        </p:nvSpPr>
        <p:spPr/>
        <p:txBody>
          <a:bodyPr/>
          <a:lstStyle/>
          <a:p>
            <a:endParaRPr lang="bg-BG"/>
          </a:p>
        </p:txBody>
      </p:sp>
      <p:pic>
        <p:nvPicPr>
          <p:cNvPr id="3891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8917" name="Rectangle 5"/>
          <p:cNvSpPr>
            <a:spLocks noChangeArrowheads="1"/>
          </p:cNvSpPr>
          <p:nvPr/>
        </p:nvSpPr>
        <p:spPr bwMode="auto">
          <a:xfrm>
            <a:off x="2483768" y="116632"/>
            <a:ext cx="5472286" cy="622350"/>
          </a:xfrm>
          <a:prstGeom prst="rect">
            <a:avLst/>
          </a:prstGeom>
          <a:solidFill>
            <a:srgbClr val="99CC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2800" dirty="0" smtClean="0">
                <a:solidFill>
                  <a:schemeClr val="bg1"/>
                </a:solidFill>
              </a:rPr>
              <a:t>Reactor </a:t>
            </a:r>
            <a:r>
              <a:rPr lang="en-US" sz="2800" dirty="0">
                <a:solidFill>
                  <a:schemeClr val="bg1"/>
                </a:solidFill>
              </a:rPr>
              <a:t>Neutrino Experiments</a:t>
            </a:r>
            <a:endParaRPr lang="bg-BG" sz="2800" dirty="0">
              <a:solidFill>
                <a:schemeClr val="bg1"/>
              </a:solidFill>
            </a:endParaRPr>
          </a:p>
        </p:txBody>
      </p:sp>
      <p:pic>
        <p:nvPicPr>
          <p:cNvPr id="38919" name="Picture 7" descr="nuclear_reacto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644900"/>
            <a:ext cx="4643438" cy="3213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56094373"/>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62" name="Rectangle 2"/>
          <p:cNvSpPr>
            <a:spLocks noChangeArrowheads="1"/>
          </p:cNvSpPr>
          <p:nvPr/>
        </p:nvSpPr>
        <p:spPr bwMode="auto">
          <a:xfrm>
            <a:off x="3589338" y="6134100"/>
            <a:ext cx="2455862" cy="546100"/>
          </a:xfrm>
          <a:prstGeom prst="rect">
            <a:avLst/>
          </a:prstGeom>
          <a:solidFill>
            <a:schemeClr val="bg1"/>
          </a:solidFill>
          <a:ln w="2540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bg-BG"/>
          </a:p>
        </p:txBody>
      </p:sp>
      <p:sp>
        <p:nvSpPr>
          <p:cNvPr id="604164" name="Rectangle 4"/>
          <p:cNvSpPr>
            <a:spLocks noChangeArrowheads="1"/>
          </p:cNvSpPr>
          <p:nvPr/>
        </p:nvSpPr>
        <p:spPr bwMode="auto">
          <a:xfrm>
            <a:off x="76200" y="1143000"/>
            <a:ext cx="8686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defRPr sz="2400">
                <a:solidFill>
                  <a:srgbClr val="000000"/>
                </a:solidFill>
                <a:latin typeface="Times New Roman" pitchFamily="18" charset="0"/>
              </a:defRPr>
            </a:lvl1pPr>
            <a:lvl2pPr marL="742950" indent="-285750">
              <a:defRPr sz="2400">
                <a:solidFill>
                  <a:srgbClr val="000000"/>
                </a:solidFill>
                <a:latin typeface="Times New Roman" pitchFamily="18" charset="0"/>
              </a:defRPr>
            </a:lvl2pPr>
            <a:lvl3pPr marL="1143000" indent="-228600">
              <a:defRPr sz="2400">
                <a:solidFill>
                  <a:srgbClr val="000000"/>
                </a:solidFill>
                <a:latin typeface="Times New Roman" pitchFamily="18" charset="0"/>
              </a:defRPr>
            </a:lvl3pPr>
            <a:lvl4pPr marL="1600200" indent="-228600">
              <a:defRPr sz="2400">
                <a:solidFill>
                  <a:srgbClr val="000000"/>
                </a:solidFill>
                <a:latin typeface="Times New Roman" pitchFamily="18" charset="0"/>
              </a:defRPr>
            </a:lvl4pPr>
            <a:lvl5pPr marL="2057400" indent="-228600">
              <a:defRPr sz="2400">
                <a:solidFill>
                  <a:srgbClr val="000000"/>
                </a:solidFill>
                <a:latin typeface="Times New Roman" pitchFamily="18" charset="0"/>
              </a:defRPr>
            </a:lvl5pPr>
            <a:lvl6pPr marL="25146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6pPr>
            <a:lvl7pPr marL="29718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7pPr>
            <a:lvl8pPr marL="34290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8pPr>
            <a:lvl9pPr marL="38862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9pPr>
          </a:lstStyle>
          <a:p>
            <a:pPr defTabSz="914400">
              <a:lnSpc>
                <a:spcPct val="100000"/>
              </a:lnSpc>
              <a:spcBef>
                <a:spcPct val="20000"/>
              </a:spcBef>
              <a:buClr>
                <a:srgbClr val="FF0000"/>
              </a:buClr>
              <a:buSzPct val="70000"/>
              <a:buFont typeface="Monotype Sorts" pitchFamily="2" charset="2"/>
              <a:buNone/>
            </a:pPr>
            <a:endParaRPr lang="en-US" altLang="bg-BG" sz="1800" baseline="-25000">
              <a:solidFill>
                <a:srgbClr val="FF0000"/>
              </a:solidFill>
              <a:latin typeface="Arial" pitchFamily="34" charset="0"/>
            </a:endParaRPr>
          </a:p>
        </p:txBody>
      </p:sp>
      <p:sp>
        <p:nvSpPr>
          <p:cNvPr id="604165" name="Rectangle 5"/>
          <p:cNvSpPr>
            <a:spLocks noChangeArrowheads="1"/>
          </p:cNvSpPr>
          <p:nvPr/>
        </p:nvSpPr>
        <p:spPr bwMode="auto">
          <a:xfrm>
            <a:off x="61913" y="1028700"/>
            <a:ext cx="9144000" cy="806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defRPr sz="2400">
                <a:solidFill>
                  <a:srgbClr val="000000"/>
                </a:solidFill>
                <a:latin typeface="Times New Roman" pitchFamily="18" charset="0"/>
              </a:defRPr>
            </a:lvl1pPr>
            <a:lvl2pPr marL="742950" indent="-285750">
              <a:defRPr sz="2400">
                <a:solidFill>
                  <a:srgbClr val="000000"/>
                </a:solidFill>
                <a:latin typeface="Times New Roman" pitchFamily="18" charset="0"/>
              </a:defRPr>
            </a:lvl2pPr>
            <a:lvl3pPr marL="1143000" indent="-228600">
              <a:defRPr sz="2400">
                <a:solidFill>
                  <a:srgbClr val="000000"/>
                </a:solidFill>
                <a:latin typeface="Times New Roman" pitchFamily="18" charset="0"/>
              </a:defRPr>
            </a:lvl3pPr>
            <a:lvl4pPr marL="1600200" indent="-228600">
              <a:defRPr sz="2400">
                <a:solidFill>
                  <a:srgbClr val="000000"/>
                </a:solidFill>
                <a:latin typeface="Times New Roman" pitchFamily="18" charset="0"/>
              </a:defRPr>
            </a:lvl4pPr>
            <a:lvl5pPr marL="2057400" indent="-228600">
              <a:defRPr sz="2400">
                <a:solidFill>
                  <a:srgbClr val="000000"/>
                </a:solidFill>
                <a:latin typeface="Times New Roman" pitchFamily="18" charset="0"/>
              </a:defRPr>
            </a:lvl5pPr>
            <a:lvl6pPr marL="25146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6pPr>
            <a:lvl7pPr marL="29718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7pPr>
            <a:lvl8pPr marL="34290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8pPr>
            <a:lvl9pPr marL="38862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9pPr>
          </a:lstStyle>
          <a:p>
            <a:pPr defTabSz="914400">
              <a:lnSpc>
                <a:spcPct val="100000"/>
              </a:lnSpc>
              <a:spcBef>
                <a:spcPct val="20000"/>
              </a:spcBef>
              <a:buClr>
                <a:srgbClr val="FF0000"/>
              </a:buClr>
              <a:buSzPct val="70000"/>
              <a:buFont typeface="Monotype Sorts" pitchFamily="2" charset="2"/>
              <a:buChar char="o"/>
            </a:pPr>
            <a:r>
              <a:rPr lang="en-GB" altLang="bg-BG" sz="2000">
                <a:solidFill>
                  <a:schemeClr val="tx2"/>
                </a:solidFill>
                <a:latin typeface="Arial" pitchFamily="34" charset="0"/>
              </a:rPr>
              <a:t>Super-beams: 1-4 MW proton intensity to generate beam of neutrinos from the decays of pion and kaons. </a:t>
            </a:r>
          </a:p>
        </p:txBody>
      </p:sp>
      <p:grpSp>
        <p:nvGrpSpPr>
          <p:cNvPr id="604166" name="Group 6"/>
          <p:cNvGrpSpPr>
            <a:grpSpLocks/>
          </p:cNvGrpSpPr>
          <p:nvPr/>
        </p:nvGrpSpPr>
        <p:grpSpPr bwMode="auto">
          <a:xfrm>
            <a:off x="315913" y="4627563"/>
            <a:ext cx="5780087" cy="1249362"/>
            <a:chOff x="229" y="1511"/>
            <a:chExt cx="3641" cy="787"/>
          </a:xfrm>
        </p:grpSpPr>
        <p:sp>
          <p:nvSpPr>
            <p:cNvPr id="604167" name="Text Box 7"/>
            <p:cNvSpPr txBox="1">
              <a:spLocks noChangeArrowheads="1"/>
            </p:cNvSpPr>
            <p:nvPr/>
          </p:nvSpPr>
          <p:spPr bwMode="auto">
            <a:xfrm>
              <a:off x="1073" y="1511"/>
              <a:ext cx="601" cy="4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lnSpc>
                  <a:spcPct val="100000"/>
                </a:lnSpc>
                <a:buClrTx/>
                <a:buSzTx/>
                <a:buFontTx/>
                <a:buNone/>
              </a:pPr>
              <a:r>
                <a:rPr kumimoji="1" lang="en-US" altLang="ja-JP" sz="1800" b="1">
                  <a:ea typeface="MS PGothic" pitchFamily="34" charset="-128"/>
                </a:rPr>
                <a:t>Decay Pipe</a:t>
              </a:r>
            </a:p>
          </p:txBody>
        </p:sp>
        <p:sp>
          <p:nvSpPr>
            <p:cNvPr id="604168" name="Rectangle 8"/>
            <p:cNvSpPr>
              <a:spLocks noChangeArrowheads="1"/>
            </p:cNvSpPr>
            <p:nvPr/>
          </p:nvSpPr>
          <p:spPr bwMode="auto">
            <a:xfrm>
              <a:off x="1251" y="2156"/>
              <a:ext cx="434" cy="142"/>
            </a:xfrm>
            <a:prstGeom prst="rect">
              <a:avLst/>
            </a:prstGeom>
            <a:gradFill rotWithShape="0">
              <a:gsLst>
                <a:gs pos="0">
                  <a:schemeClr val="folHlink"/>
                </a:gs>
                <a:gs pos="100000">
                  <a:schemeClr val="folHlink">
                    <a:gamma/>
                    <a:shade val="46275"/>
                    <a:invGamma/>
                  </a:scheme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bg-BG"/>
            </a:p>
          </p:txBody>
        </p:sp>
        <p:sp>
          <p:nvSpPr>
            <p:cNvPr id="604169" name="Rectangle 9"/>
            <p:cNvSpPr>
              <a:spLocks noChangeArrowheads="1"/>
            </p:cNvSpPr>
            <p:nvPr/>
          </p:nvSpPr>
          <p:spPr bwMode="auto">
            <a:xfrm>
              <a:off x="873" y="2191"/>
              <a:ext cx="144" cy="71"/>
            </a:xfrm>
            <a:prstGeom prst="rect">
              <a:avLst/>
            </a:prstGeom>
            <a:gradFill rotWithShape="0">
              <a:gsLst>
                <a:gs pos="0">
                  <a:schemeClr val="tx1"/>
                </a:gs>
                <a:gs pos="50000">
                  <a:schemeClr val="tx1">
                    <a:gamma/>
                    <a:shade val="46275"/>
                    <a:invGamma/>
                  </a:schemeClr>
                </a:gs>
                <a:gs pos="100000">
                  <a:schemeClr val="tx1"/>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bg-BG"/>
            </a:p>
          </p:txBody>
        </p:sp>
        <p:sp>
          <p:nvSpPr>
            <p:cNvPr id="604170" name="Rectangle 10"/>
            <p:cNvSpPr>
              <a:spLocks noChangeArrowheads="1"/>
            </p:cNvSpPr>
            <p:nvPr/>
          </p:nvSpPr>
          <p:spPr bwMode="auto">
            <a:xfrm>
              <a:off x="1077" y="2191"/>
              <a:ext cx="144" cy="71"/>
            </a:xfrm>
            <a:prstGeom prst="rect">
              <a:avLst/>
            </a:prstGeom>
            <a:gradFill rotWithShape="0">
              <a:gsLst>
                <a:gs pos="0">
                  <a:schemeClr val="tx1"/>
                </a:gs>
                <a:gs pos="50000">
                  <a:schemeClr val="tx1">
                    <a:gamma/>
                    <a:shade val="46275"/>
                    <a:invGamma/>
                  </a:schemeClr>
                </a:gs>
                <a:gs pos="100000">
                  <a:schemeClr val="tx1"/>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bg-BG"/>
            </a:p>
          </p:txBody>
        </p:sp>
        <p:sp>
          <p:nvSpPr>
            <p:cNvPr id="604171" name="Line 11"/>
            <p:cNvSpPr>
              <a:spLocks noChangeShapeType="1"/>
            </p:cNvSpPr>
            <p:nvPr/>
          </p:nvSpPr>
          <p:spPr bwMode="auto">
            <a:xfrm>
              <a:off x="554" y="2227"/>
              <a:ext cx="3222" cy="0"/>
            </a:xfrm>
            <a:prstGeom prst="line">
              <a:avLst/>
            </a:prstGeom>
            <a:noFill/>
            <a:ln w="28575">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bg-BG"/>
            </a:p>
          </p:txBody>
        </p:sp>
        <p:sp>
          <p:nvSpPr>
            <p:cNvPr id="604172" name="Rectangle 12"/>
            <p:cNvSpPr>
              <a:spLocks noChangeArrowheads="1"/>
            </p:cNvSpPr>
            <p:nvPr/>
          </p:nvSpPr>
          <p:spPr bwMode="auto">
            <a:xfrm>
              <a:off x="812" y="2210"/>
              <a:ext cx="58" cy="35"/>
            </a:xfrm>
            <a:prstGeom prst="rect">
              <a:avLst/>
            </a:prstGeom>
            <a:solidFill>
              <a:srgbClr val="A5002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bg-BG"/>
            </a:p>
          </p:txBody>
        </p:sp>
        <p:sp>
          <p:nvSpPr>
            <p:cNvPr id="604173" name="AutoShape 13"/>
            <p:cNvSpPr>
              <a:spLocks noChangeArrowheads="1"/>
            </p:cNvSpPr>
            <p:nvPr/>
          </p:nvSpPr>
          <p:spPr bwMode="auto">
            <a:xfrm>
              <a:off x="3456" y="1731"/>
              <a:ext cx="203" cy="319"/>
            </a:xfrm>
            <a:prstGeom prst="can">
              <a:avLst>
                <a:gd name="adj" fmla="val 39286"/>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bg-BG"/>
            </a:p>
          </p:txBody>
        </p:sp>
        <p:sp>
          <p:nvSpPr>
            <p:cNvPr id="604174" name="Line 14"/>
            <p:cNvSpPr>
              <a:spLocks noChangeShapeType="1"/>
            </p:cNvSpPr>
            <p:nvPr/>
          </p:nvSpPr>
          <p:spPr bwMode="auto">
            <a:xfrm flipV="1">
              <a:off x="1453" y="1908"/>
              <a:ext cx="2091" cy="283"/>
            </a:xfrm>
            <a:prstGeom prst="line">
              <a:avLst/>
            </a:prstGeom>
            <a:noFill/>
            <a:ln w="158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bg-BG"/>
            </a:p>
          </p:txBody>
        </p:sp>
        <p:sp>
          <p:nvSpPr>
            <p:cNvPr id="604175" name="Freeform 15"/>
            <p:cNvSpPr>
              <a:spLocks/>
            </p:cNvSpPr>
            <p:nvPr/>
          </p:nvSpPr>
          <p:spPr bwMode="auto">
            <a:xfrm>
              <a:off x="2323" y="2071"/>
              <a:ext cx="10" cy="157"/>
            </a:xfrm>
            <a:custGeom>
              <a:avLst/>
              <a:gdLst>
                <a:gd name="T0" fmla="*/ 0 w 17"/>
                <a:gd name="T1" fmla="*/ 0 h 213"/>
                <a:gd name="T2" fmla="*/ 15 w 17"/>
                <a:gd name="T3" fmla="*/ 111 h 213"/>
                <a:gd name="T4" fmla="*/ 10 w 17"/>
                <a:gd name="T5" fmla="*/ 213 h 213"/>
              </a:gdLst>
              <a:ahLst/>
              <a:cxnLst>
                <a:cxn ang="0">
                  <a:pos x="T0" y="T1"/>
                </a:cxn>
                <a:cxn ang="0">
                  <a:pos x="T2" y="T3"/>
                </a:cxn>
                <a:cxn ang="0">
                  <a:pos x="T4" y="T5"/>
                </a:cxn>
              </a:cxnLst>
              <a:rect l="0" t="0" r="r" b="b"/>
              <a:pathLst>
                <a:path w="17" h="213">
                  <a:moveTo>
                    <a:pt x="0" y="0"/>
                  </a:moveTo>
                  <a:cubicBezTo>
                    <a:pt x="6" y="38"/>
                    <a:pt x="13" y="76"/>
                    <a:pt x="15" y="111"/>
                  </a:cubicBezTo>
                  <a:cubicBezTo>
                    <a:pt x="17" y="146"/>
                    <a:pt x="13" y="179"/>
                    <a:pt x="10" y="213"/>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bg-BG"/>
            </a:p>
          </p:txBody>
        </p:sp>
        <p:sp>
          <p:nvSpPr>
            <p:cNvPr id="604176" name="Text Box 16"/>
            <p:cNvSpPr txBox="1">
              <a:spLocks noChangeArrowheads="1"/>
            </p:cNvSpPr>
            <p:nvPr/>
          </p:nvSpPr>
          <p:spPr bwMode="auto">
            <a:xfrm>
              <a:off x="2405" y="2024"/>
              <a:ext cx="199" cy="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lnSpc>
                  <a:spcPct val="100000"/>
                </a:lnSpc>
                <a:buClrTx/>
                <a:buSzTx/>
                <a:buFontTx/>
                <a:buNone/>
              </a:pPr>
              <a:r>
                <a:rPr kumimoji="1" lang="en-US" altLang="ja-JP" sz="2000" b="1">
                  <a:latin typeface="Symbol" pitchFamily="18" charset="2"/>
                  <a:ea typeface="MS PGothic" pitchFamily="34" charset="-128"/>
                </a:rPr>
                <a:t>q</a:t>
              </a:r>
            </a:p>
          </p:txBody>
        </p:sp>
        <p:sp>
          <p:nvSpPr>
            <p:cNvPr id="604177" name="Text Box 17"/>
            <p:cNvSpPr txBox="1">
              <a:spLocks noChangeArrowheads="1"/>
            </p:cNvSpPr>
            <p:nvPr/>
          </p:nvSpPr>
          <p:spPr bwMode="auto">
            <a:xfrm>
              <a:off x="229" y="1833"/>
              <a:ext cx="53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lnSpc>
                  <a:spcPct val="100000"/>
                </a:lnSpc>
                <a:buClrTx/>
                <a:buSzTx/>
                <a:buFontTx/>
                <a:buNone/>
              </a:pPr>
              <a:r>
                <a:rPr kumimoji="1" lang="en-US" altLang="ja-JP" sz="1800" b="1">
                  <a:ea typeface="MS PGothic" pitchFamily="34" charset="-128"/>
                </a:rPr>
                <a:t>Target</a:t>
              </a:r>
            </a:p>
          </p:txBody>
        </p:sp>
        <p:sp>
          <p:nvSpPr>
            <p:cNvPr id="604178" name="Text Box 18"/>
            <p:cNvSpPr txBox="1">
              <a:spLocks noChangeArrowheads="1"/>
            </p:cNvSpPr>
            <p:nvPr/>
          </p:nvSpPr>
          <p:spPr bwMode="auto">
            <a:xfrm>
              <a:off x="806" y="1979"/>
              <a:ext cx="50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lnSpc>
                  <a:spcPct val="100000"/>
                </a:lnSpc>
                <a:buClrTx/>
                <a:buSzTx/>
                <a:buFontTx/>
                <a:buNone/>
              </a:pPr>
              <a:r>
                <a:rPr kumimoji="1" lang="en-US" altLang="ja-JP" sz="1800" b="1">
                  <a:ea typeface="MS PGothic" pitchFamily="34" charset="-128"/>
                </a:rPr>
                <a:t>Horns</a:t>
              </a:r>
            </a:p>
          </p:txBody>
        </p:sp>
        <p:sp>
          <p:nvSpPr>
            <p:cNvPr id="604179" name="Text Box 19"/>
            <p:cNvSpPr txBox="1">
              <a:spLocks noChangeArrowheads="1"/>
            </p:cNvSpPr>
            <p:nvPr/>
          </p:nvSpPr>
          <p:spPr bwMode="auto">
            <a:xfrm>
              <a:off x="3226" y="1529"/>
              <a:ext cx="644" cy="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lnSpc>
                  <a:spcPct val="100000"/>
                </a:lnSpc>
                <a:buClrTx/>
                <a:buSzTx/>
                <a:buFontTx/>
                <a:buNone/>
              </a:pPr>
              <a:r>
                <a:rPr lang="en-US" altLang="ja-JP" sz="1800" b="1">
                  <a:ea typeface="MS PGothic" pitchFamily="34" charset="-128"/>
                </a:rPr>
                <a:t>Detector</a:t>
              </a:r>
              <a:endParaRPr kumimoji="1" lang="en-US" altLang="ja-JP" sz="1800" b="1">
                <a:ea typeface="MS PGothic" pitchFamily="34" charset="-128"/>
              </a:endParaRPr>
            </a:p>
          </p:txBody>
        </p:sp>
        <p:sp>
          <p:nvSpPr>
            <p:cNvPr id="604180" name="Line 20"/>
            <p:cNvSpPr>
              <a:spLocks noChangeShapeType="1"/>
            </p:cNvSpPr>
            <p:nvPr/>
          </p:nvSpPr>
          <p:spPr bwMode="auto">
            <a:xfrm>
              <a:off x="573" y="2226"/>
              <a:ext cx="224" cy="1"/>
            </a:xfrm>
            <a:prstGeom prst="line">
              <a:avLst/>
            </a:prstGeom>
            <a:noFill/>
            <a:ln w="38100">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bg-BG"/>
            </a:p>
          </p:txBody>
        </p:sp>
        <p:sp>
          <p:nvSpPr>
            <p:cNvPr id="604181" name="Line 21"/>
            <p:cNvSpPr>
              <a:spLocks noChangeShapeType="1"/>
            </p:cNvSpPr>
            <p:nvPr/>
          </p:nvSpPr>
          <p:spPr bwMode="auto">
            <a:xfrm>
              <a:off x="733" y="1960"/>
              <a:ext cx="92" cy="222"/>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bg-BG"/>
            </a:p>
          </p:txBody>
        </p:sp>
        <p:sp>
          <p:nvSpPr>
            <p:cNvPr id="604182" name="Line 22"/>
            <p:cNvSpPr>
              <a:spLocks noChangeShapeType="1"/>
            </p:cNvSpPr>
            <p:nvPr/>
          </p:nvSpPr>
          <p:spPr bwMode="auto">
            <a:xfrm>
              <a:off x="1427" y="1873"/>
              <a:ext cx="40" cy="249"/>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bg-BG"/>
            </a:p>
          </p:txBody>
        </p:sp>
      </p:grpSp>
      <p:pic>
        <p:nvPicPr>
          <p:cNvPr id="604183" name="Picture 23" descr="test3"/>
          <p:cNvPicPr>
            <a:picLocks noChangeAspect="1" noChangeArrowheads="1"/>
          </p:cNvPicPr>
          <p:nvPr/>
        </p:nvPicPr>
        <p:blipFill>
          <a:blip r:embed="rId3" cstate="print">
            <a:extLst>
              <a:ext uri="{28A0092B-C50C-407E-A947-70E740481C1C}">
                <a14:useLocalDpi xmlns:a14="http://schemas.microsoft.com/office/drawing/2010/main" val="0"/>
              </a:ext>
            </a:extLst>
          </a:blip>
          <a:srcRect t="1733" r="368" b="1122"/>
          <a:stretch>
            <a:fillRect/>
          </a:stretch>
        </p:blipFill>
        <p:spPr bwMode="auto">
          <a:xfrm>
            <a:off x="1350963" y="2168525"/>
            <a:ext cx="6800850" cy="199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04184" name="Rectangle 24"/>
          <p:cNvSpPr>
            <a:spLocks noChangeArrowheads="1"/>
          </p:cNvSpPr>
          <p:nvPr/>
        </p:nvSpPr>
        <p:spPr bwMode="auto">
          <a:xfrm>
            <a:off x="0" y="4087813"/>
            <a:ext cx="6096000" cy="690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defRPr sz="2400">
                <a:solidFill>
                  <a:srgbClr val="000000"/>
                </a:solidFill>
                <a:latin typeface="Times New Roman" pitchFamily="18" charset="0"/>
              </a:defRPr>
            </a:lvl1pPr>
            <a:lvl2pPr marL="742950" indent="-285750">
              <a:defRPr sz="2400">
                <a:solidFill>
                  <a:srgbClr val="000000"/>
                </a:solidFill>
                <a:latin typeface="Times New Roman" pitchFamily="18" charset="0"/>
              </a:defRPr>
            </a:lvl2pPr>
            <a:lvl3pPr marL="1143000" indent="-228600">
              <a:defRPr sz="2400">
                <a:solidFill>
                  <a:srgbClr val="000000"/>
                </a:solidFill>
                <a:latin typeface="Times New Roman" pitchFamily="18" charset="0"/>
              </a:defRPr>
            </a:lvl3pPr>
            <a:lvl4pPr marL="1600200" indent="-228600">
              <a:defRPr sz="2400">
                <a:solidFill>
                  <a:srgbClr val="000000"/>
                </a:solidFill>
                <a:latin typeface="Times New Roman" pitchFamily="18" charset="0"/>
              </a:defRPr>
            </a:lvl4pPr>
            <a:lvl5pPr marL="2057400" indent="-228600">
              <a:defRPr sz="2400">
                <a:solidFill>
                  <a:srgbClr val="000000"/>
                </a:solidFill>
                <a:latin typeface="Times New Roman" pitchFamily="18" charset="0"/>
              </a:defRPr>
            </a:lvl5pPr>
            <a:lvl6pPr marL="25146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6pPr>
            <a:lvl7pPr marL="29718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7pPr>
            <a:lvl8pPr marL="34290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8pPr>
            <a:lvl9pPr marL="38862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9pPr>
          </a:lstStyle>
          <a:p>
            <a:pPr defTabSz="914400">
              <a:lnSpc>
                <a:spcPct val="100000"/>
              </a:lnSpc>
              <a:spcBef>
                <a:spcPct val="20000"/>
              </a:spcBef>
              <a:buClr>
                <a:srgbClr val="FF0000"/>
              </a:buClr>
              <a:buSzPct val="70000"/>
              <a:buFont typeface="Monotype Sorts" pitchFamily="2" charset="2"/>
              <a:buChar char="o"/>
            </a:pPr>
            <a:r>
              <a:rPr lang="en-GB" altLang="bg-BG" sz="2000">
                <a:solidFill>
                  <a:schemeClr val="tx2"/>
                </a:solidFill>
                <a:latin typeface="Arial" pitchFamily="34" charset="0"/>
              </a:rPr>
              <a:t>Off-axis for better determination neutrino energy. No</a:t>
            </a:r>
            <a:r>
              <a:rPr lang="en-GB" altLang="bg-BG" sz="2000">
                <a:solidFill>
                  <a:schemeClr val="tx2"/>
                </a:solidFill>
                <a:latin typeface="Symbol" pitchFamily="18" charset="2"/>
              </a:rPr>
              <a:t>n</a:t>
            </a:r>
            <a:r>
              <a:rPr lang="en-GB" altLang="bg-BG" sz="2000">
                <a:solidFill>
                  <a:schemeClr val="tx2"/>
                </a:solidFill>
                <a:latin typeface="Arial" pitchFamily="34" charset="0"/>
              </a:rPr>
              <a:t>a off-axis (~750 km) or T2K (~250 km)</a:t>
            </a:r>
            <a:endParaRPr lang="en-GB" altLang="bg-BG" sz="1800">
              <a:solidFill>
                <a:schemeClr val="tx2"/>
              </a:solidFill>
              <a:latin typeface="Arial" pitchFamily="34" charset="0"/>
            </a:endParaRPr>
          </a:p>
        </p:txBody>
      </p:sp>
      <p:sp>
        <p:nvSpPr>
          <p:cNvPr id="604185" name="Text Box 25"/>
          <p:cNvSpPr txBox="1">
            <a:spLocks noChangeArrowheads="1"/>
          </p:cNvSpPr>
          <p:nvPr/>
        </p:nvSpPr>
        <p:spPr bwMode="auto">
          <a:xfrm>
            <a:off x="1230313" y="1593850"/>
            <a:ext cx="2195512"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lnSpc>
                <a:spcPct val="100000"/>
              </a:lnSpc>
              <a:buClrTx/>
              <a:buSzTx/>
              <a:buFontTx/>
              <a:buNone/>
            </a:pPr>
            <a:r>
              <a:rPr lang="en-US" altLang="bg-BG" sz="2000">
                <a:latin typeface="Symbol" pitchFamily="18" charset="2"/>
              </a:rPr>
              <a:t>n</a:t>
            </a:r>
            <a:r>
              <a:rPr lang="en-US" altLang="bg-BG" sz="2000" baseline="-25000">
                <a:latin typeface="Symbol" pitchFamily="18" charset="2"/>
              </a:rPr>
              <a:t>m</a:t>
            </a:r>
            <a:r>
              <a:rPr lang="en-US" altLang="bg-BG" sz="2000">
                <a:latin typeface="Arial" pitchFamily="34" charset="0"/>
              </a:rPr>
              <a:t>’s:    </a:t>
            </a:r>
            <a:r>
              <a:rPr lang="en-US" altLang="bg-BG">
                <a:latin typeface="Symbol" pitchFamily="18" charset="2"/>
              </a:rPr>
              <a:t>p</a:t>
            </a:r>
            <a:r>
              <a:rPr lang="en-US" altLang="bg-BG" baseline="30000">
                <a:latin typeface="Symbol" pitchFamily="18" charset="2"/>
              </a:rPr>
              <a:t>+</a:t>
            </a:r>
            <a:r>
              <a:rPr lang="en-US" altLang="bg-BG">
                <a:latin typeface="Arial" pitchFamily="34" charset="0"/>
                <a:cs typeface="Arial" pitchFamily="34" charset="0"/>
              </a:rPr>
              <a:t>→</a:t>
            </a:r>
            <a:r>
              <a:rPr lang="en-US" altLang="bg-BG">
                <a:latin typeface="Symbol" pitchFamily="18" charset="2"/>
              </a:rPr>
              <a:t>m</a:t>
            </a:r>
            <a:r>
              <a:rPr lang="en-US" altLang="bg-BG" baseline="30000">
                <a:latin typeface="Symbol" pitchFamily="18" charset="2"/>
              </a:rPr>
              <a:t>+</a:t>
            </a:r>
            <a:r>
              <a:rPr lang="en-US" altLang="bg-BG">
                <a:latin typeface="Symbol" pitchFamily="18" charset="2"/>
              </a:rPr>
              <a:t>n</a:t>
            </a:r>
            <a:r>
              <a:rPr lang="en-US" altLang="bg-BG" baseline="-25000">
                <a:latin typeface="Symbol" pitchFamily="18" charset="2"/>
              </a:rPr>
              <a:t>m</a:t>
            </a:r>
          </a:p>
          <a:p>
            <a:pPr eaLnBrk="1" hangingPunct="1">
              <a:lnSpc>
                <a:spcPct val="100000"/>
              </a:lnSpc>
              <a:buClrTx/>
              <a:buSzTx/>
              <a:buFontTx/>
              <a:buNone/>
            </a:pPr>
            <a:r>
              <a:rPr lang="en-US" altLang="bg-BG">
                <a:latin typeface="Arial" pitchFamily="34" charset="0"/>
              </a:rPr>
              <a:t>         K</a:t>
            </a:r>
            <a:r>
              <a:rPr lang="en-US" altLang="bg-BG" baseline="30000">
                <a:latin typeface="Arial" pitchFamily="34" charset="0"/>
              </a:rPr>
              <a:t>+</a:t>
            </a:r>
            <a:r>
              <a:rPr lang="en-US" altLang="bg-BG">
                <a:latin typeface="Arial" pitchFamily="34" charset="0"/>
              </a:rPr>
              <a:t>→</a:t>
            </a:r>
            <a:r>
              <a:rPr lang="en-US" altLang="bg-BG">
                <a:latin typeface="Symbol" pitchFamily="18" charset="2"/>
              </a:rPr>
              <a:t>m</a:t>
            </a:r>
            <a:r>
              <a:rPr lang="en-US" altLang="bg-BG" baseline="30000">
                <a:latin typeface="Symbol" pitchFamily="18" charset="2"/>
              </a:rPr>
              <a:t>+</a:t>
            </a:r>
            <a:r>
              <a:rPr lang="en-US" altLang="bg-BG">
                <a:latin typeface="Symbol" pitchFamily="18" charset="2"/>
              </a:rPr>
              <a:t>n</a:t>
            </a:r>
            <a:r>
              <a:rPr lang="en-US" altLang="bg-BG" baseline="-25000">
                <a:latin typeface="Symbol" pitchFamily="18" charset="2"/>
              </a:rPr>
              <a:t>m</a:t>
            </a:r>
            <a:endParaRPr lang="en-US" altLang="bg-BG">
              <a:latin typeface="Symbol" pitchFamily="18" charset="2"/>
            </a:endParaRPr>
          </a:p>
        </p:txBody>
      </p:sp>
      <p:sp>
        <p:nvSpPr>
          <p:cNvPr id="604186" name="Text Box 26"/>
          <p:cNvSpPr txBox="1">
            <a:spLocks noChangeArrowheads="1"/>
          </p:cNvSpPr>
          <p:nvPr/>
        </p:nvSpPr>
        <p:spPr bwMode="auto">
          <a:xfrm>
            <a:off x="4310063" y="1447800"/>
            <a:ext cx="2513012"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lnSpc>
                <a:spcPct val="100000"/>
              </a:lnSpc>
              <a:buClrTx/>
              <a:buSzTx/>
              <a:buFontTx/>
              <a:buNone/>
            </a:pPr>
            <a:r>
              <a:rPr lang="en-US" altLang="bg-BG" sz="2000">
                <a:latin typeface="Symbol" pitchFamily="18" charset="2"/>
              </a:rPr>
              <a:t>n</a:t>
            </a:r>
            <a:r>
              <a:rPr lang="en-US" altLang="bg-BG" sz="2000" baseline="-25000">
                <a:latin typeface="Arial" pitchFamily="34" charset="0"/>
              </a:rPr>
              <a:t>e</a:t>
            </a:r>
            <a:r>
              <a:rPr lang="en-US" altLang="bg-BG" sz="2000">
                <a:latin typeface="Arial" pitchFamily="34" charset="0"/>
              </a:rPr>
              <a:t>’s:   </a:t>
            </a:r>
            <a:r>
              <a:rPr lang="en-US" altLang="bg-BG">
                <a:latin typeface="Symbol" pitchFamily="18" charset="2"/>
              </a:rPr>
              <a:t>m</a:t>
            </a:r>
            <a:r>
              <a:rPr lang="en-US" altLang="bg-BG" baseline="30000">
                <a:latin typeface="Symbol" pitchFamily="18" charset="2"/>
              </a:rPr>
              <a:t>+</a:t>
            </a:r>
            <a:r>
              <a:rPr lang="en-US" altLang="bg-BG">
                <a:latin typeface="Arial" pitchFamily="34" charset="0"/>
                <a:cs typeface="Arial" pitchFamily="34" charset="0"/>
              </a:rPr>
              <a:t>→</a:t>
            </a:r>
            <a:r>
              <a:rPr lang="en-US" altLang="bg-BG">
                <a:latin typeface="Arial" pitchFamily="34" charset="0"/>
              </a:rPr>
              <a:t>e</a:t>
            </a:r>
            <a:r>
              <a:rPr lang="en-US" altLang="bg-BG" baseline="30000">
                <a:latin typeface="Symbol" pitchFamily="18" charset="2"/>
              </a:rPr>
              <a:t>+</a:t>
            </a:r>
            <a:r>
              <a:rPr lang="en-US" altLang="bg-BG">
                <a:latin typeface="Symbol" pitchFamily="18" charset="2"/>
              </a:rPr>
              <a:t>n</a:t>
            </a:r>
            <a:r>
              <a:rPr lang="en-US" altLang="bg-BG" baseline="-25000">
                <a:latin typeface="Arial" pitchFamily="34" charset="0"/>
              </a:rPr>
              <a:t>e</a:t>
            </a:r>
            <a:r>
              <a:rPr lang="en-US" altLang="bg-BG">
                <a:latin typeface="Symbol" pitchFamily="18" charset="2"/>
              </a:rPr>
              <a:t>n</a:t>
            </a:r>
            <a:r>
              <a:rPr lang="en-US" altLang="bg-BG" baseline="-25000">
                <a:latin typeface="Symbol" pitchFamily="18" charset="2"/>
              </a:rPr>
              <a:t>m</a:t>
            </a:r>
          </a:p>
          <a:p>
            <a:pPr eaLnBrk="1" hangingPunct="1">
              <a:lnSpc>
                <a:spcPct val="100000"/>
              </a:lnSpc>
              <a:buClrTx/>
              <a:buSzTx/>
              <a:buFontTx/>
              <a:buNone/>
            </a:pPr>
            <a:r>
              <a:rPr lang="en-US" altLang="bg-BG">
                <a:latin typeface="Arial" pitchFamily="34" charset="0"/>
              </a:rPr>
              <a:t>        K</a:t>
            </a:r>
            <a:r>
              <a:rPr lang="en-US" altLang="bg-BG" baseline="30000">
                <a:latin typeface="Arial" pitchFamily="34" charset="0"/>
              </a:rPr>
              <a:t>+</a:t>
            </a:r>
            <a:r>
              <a:rPr lang="en-US" altLang="bg-BG">
                <a:latin typeface="Arial" pitchFamily="34" charset="0"/>
              </a:rPr>
              <a:t>→</a:t>
            </a:r>
            <a:r>
              <a:rPr lang="en-US" altLang="bg-BG">
                <a:latin typeface="Symbol" pitchFamily="18" charset="2"/>
              </a:rPr>
              <a:t>p</a:t>
            </a:r>
            <a:r>
              <a:rPr lang="en-US" altLang="bg-BG" baseline="30000">
                <a:latin typeface="Symbol" pitchFamily="18" charset="2"/>
              </a:rPr>
              <a:t>0</a:t>
            </a:r>
            <a:r>
              <a:rPr lang="en-US" altLang="bg-BG">
                <a:latin typeface="Arial" pitchFamily="34" charset="0"/>
              </a:rPr>
              <a:t>e</a:t>
            </a:r>
            <a:r>
              <a:rPr lang="en-US" altLang="bg-BG" baseline="30000">
                <a:latin typeface="Symbol" pitchFamily="18" charset="2"/>
              </a:rPr>
              <a:t>+</a:t>
            </a:r>
            <a:r>
              <a:rPr lang="en-US" altLang="bg-BG">
                <a:latin typeface="Symbol" pitchFamily="18" charset="2"/>
              </a:rPr>
              <a:t>n</a:t>
            </a:r>
            <a:r>
              <a:rPr lang="en-US" altLang="bg-BG" baseline="-25000">
                <a:latin typeface="Arial" pitchFamily="34" charset="0"/>
              </a:rPr>
              <a:t>e</a:t>
            </a:r>
            <a:endParaRPr lang="en-US" altLang="bg-BG">
              <a:latin typeface="Arial" pitchFamily="34" charset="0"/>
            </a:endParaRPr>
          </a:p>
        </p:txBody>
      </p:sp>
      <p:sp>
        <p:nvSpPr>
          <p:cNvPr id="604187" name="Rectangle 27"/>
          <p:cNvSpPr>
            <a:spLocks noChangeArrowheads="1"/>
          </p:cNvSpPr>
          <p:nvPr/>
        </p:nvSpPr>
        <p:spPr bwMode="auto">
          <a:xfrm>
            <a:off x="315913" y="6134100"/>
            <a:ext cx="3649662" cy="395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defRPr sz="2400">
                <a:solidFill>
                  <a:srgbClr val="000000"/>
                </a:solidFill>
                <a:latin typeface="Times New Roman" pitchFamily="18" charset="0"/>
              </a:defRPr>
            </a:lvl1pPr>
            <a:lvl2pPr marL="742950" indent="-285750">
              <a:defRPr sz="2400">
                <a:solidFill>
                  <a:srgbClr val="000000"/>
                </a:solidFill>
                <a:latin typeface="Times New Roman" pitchFamily="18" charset="0"/>
              </a:defRPr>
            </a:lvl2pPr>
            <a:lvl3pPr marL="1143000" indent="-228600">
              <a:defRPr sz="2400">
                <a:solidFill>
                  <a:srgbClr val="000000"/>
                </a:solidFill>
                <a:latin typeface="Times New Roman" pitchFamily="18" charset="0"/>
              </a:defRPr>
            </a:lvl3pPr>
            <a:lvl4pPr marL="1600200" indent="-228600">
              <a:defRPr sz="2400">
                <a:solidFill>
                  <a:srgbClr val="000000"/>
                </a:solidFill>
                <a:latin typeface="Times New Roman" pitchFamily="18" charset="0"/>
              </a:defRPr>
            </a:lvl4pPr>
            <a:lvl5pPr marL="2057400" indent="-228600">
              <a:defRPr sz="2400">
                <a:solidFill>
                  <a:srgbClr val="000000"/>
                </a:solidFill>
                <a:latin typeface="Times New Roman" pitchFamily="18" charset="0"/>
              </a:defRPr>
            </a:lvl5pPr>
            <a:lvl6pPr marL="25146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6pPr>
            <a:lvl7pPr marL="29718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7pPr>
            <a:lvl8pPr marL="34290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8pPr>
            <a:lvl9pPr marL="38862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9pPr>
          </a:lstStyle>
          <a:p>
            <a:pPr defTabSz="914400">
              <a:lnSpc>
                <a:spcPct val="100000"/>
              </a:lnSpc>
              <a:spcBef>
                <a:spcPct val="20000"/>
              </a:spcBef>
              <a:buClr>
                <a:srgbClr val="FF0000"/>
              </a:buClr>
              <a:buSzPct val="70000"/>
              <a:buFontTx/>
              <a:buNone/>
            </a:pPr>
            <a:r>
              <a:rPr lang="en-GB" altLang="bg-BG" sz="1800">
                <a:solidFill>
                  <a:schemeClr val="accent2"/>
                </a:solidFill>
                <a:latin typeface="Arial" pitchFamily="34" charset="0"/>
              </a:rPr>
              <a:t>Off-axis: narrower energy band</a:t>
            </a:r>
          </a:p>
        </p:txBody>
      </p:sp>
      <p:graphicFrame>
        <p:nvGraphicFramePr>
          <p:cNvPr id="604188" name="Object 28"/>
          <p:cNvGraphicFramePr>
            <a:graphicFrameLocks noChangeAspect="1"/>
          </p:cNvGraphicFramePr>
          <p:nvPr/>
        </p:nvGraphicFramePr>
        <p:xfrm>
          <a:off x="3678238" y="5938838"/>
          <a:ext cx="2265362" cy="784225"/>
        </p:xfrm>
        <a:graphic>
          <a:graphicData uri="http://schemas.openxmlformats.org/presentationml/2006/ole">
            <mc:AlternateContent xmlns:mc="http://schemas.openxmlformats.org/markup-compatibility/2006">
              <mc:Choice xmlns:v="urn:schemas-microsoft-com:vml" Requires="v">
                <p:oleObj spid="_x0000_s604294" name="Equation" r:id="rId4" imgW="1358640" imgH="469800" progId="Equation.3">
                  <p:embed/>
                </p:oleObj>
              </mc:Choice>
              <mc:Fallback>
                <p:oleObj name="Equation" r:id="rId4" imgW="1358640" imgH="469800" progId="Equation.3">
                  <p:embed/>
                  <p:pic>
                    <p:nvPicPr>
                      <p:cNvPr id="0" name="Object 2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78238" y="5938838"/>
                        <a:ext cx="2265362" cy="784225"/>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pic>
        <p:nvPicPr>
          <p:cNvPr id="604189" name="Picture 2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456363" y="4175125"/>
            <a:ext cx="2484437" cy="2667000"/>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604191" name="Group 31"/>
          <p:cNvGraphicFramePr>
            <a:graphicFrameLocks noGrp="1"/>
          </p:cNvGraphicFramePr>
          <p:nvPr>
            <p:ph idx="1"/>
          </p:nvPr>
        </p:nvGraphicFramePr>
        <p:xfrm>
          <a:off x="539750" y="2852738"/>
          <a:ext cx="8353425" cy="1944689"/>
        </p:xfrm>
        <a:graphic>
          <a:graphicData uri="http://schemas.openxmlformats.org/drawingml/2006/table">
            <a:tbl>
              <a:tblPr/>
              <a:tblGrid>
                <a:gridCol w="2108200"/>
                <a:gridCol w="857250"/>
                <a:gridCol w="1066800"/>
                <a:gridCol w="989013"/>
                <a:gridCol w="3332162"/>
              </a:tblGrid>
              <a:tr h="649288">
                <a:tc>
                  <a:txBody>
                    <a:bodyPr/>
                    <a:lstStyle>
                      <a:lvl1pPr marL="39688">
                        <a:lnSpc>
                          <a:spcPct val="105000"/>
                        </a:lnSpc>
                        <a:spcBef>
                          <a:spcPts val="800"/>
                        </a:spcBef>
                        <a:buClr>
                          <a:srgbClr val="3333CC"/>
                        </a:buClr>
                        <a:buFont typeface="Helvetica" pitchFamily="34" charset="0"/>
                        <a:defRPr sz="2000">
                          <a:solidFill>
                            <a:srgbClr val="000000"/>
                          </a:solidFill>
                          <a:latin typeface="Comic Sans MS" pitchFamily="66" charset="0"/>
                        </a:defRPr>
                      </a:lvl1pPr>
                      <a:lvl2pPr marL="873125" indent="-339725">
                        <a:lnSpc>
                          <a:spcPct val="105000"/>
                        </a:lnSpc>
                        <a:spcBef>
                          <a:spcPts val="700"/>
                        </a:spcBef>
                        <a:buClr>
                          <a:srgbClr val="3333CC"/>
                        </a:buClr>
                        <a:buFont typeface="Helvetica" pitchFamily="34" charset="0"/>
                        <a:defRPr>
                          <a:solidFill>
                            <a:srgbClr val="000000"/>
                          </a:solidFill>
                          <a:latin typeface="Comic Sans MS" pitchFamily="66" charset="0"/>
                        </a:defRPr>
                      </a:lvl2pPr>
                      <a:lvl3pPr marL="1279525" indent="-339725">
                        <a:lnSpc>
                          <a:spcPct val="105000"/>
                        </a:lnSpc>
                        <a:spcBef>
                          <a:spcPts val="600"/>
                        </a:spcBef>
                        <a:buClr>
                          <a:srgbClr val="3333CC"/>
                        </a:buClr>
                        <a:buFont typeface="Helvetica" pitchFamily="34" charset="0"/>
                        <a:defRPr>
                          <a:solidFill>
                            <a:srgbClr val="000000"/>
                          </a:solidFill>
                          <a:latin typeface="Comic Sans MS" pitchFamily="66" charset="0"/>
                        </a:defRPr>
                      </a:lvl3pPr>
                      <a:lvl4pPr marL="1584325" indent="-339725">
                        <a:lnSpc>
                          <a:spcPct val="105000"/>
                        </a:lnSpc>
                        <a:spcBef>
                          <a:spcPts val="500"/>
                        </a:spcBef>
                        <a:buClr>
                          <a:srgbClr val="3333CC"/>
                        </a:buClr>
                        <a:buFont typeface="Helvetica" pitchFamily="34" charset="0"/>
                        <a:defRPr>
                          <a:solidFill>
                            <a:srgbClr val="000000"/>
                          </a:solidFill>
                          <a:latin typeface="Comic Sans MS" pitchFamily="66" charset="0"/>
                        </a:defRPr>
                      </a:lvl4pPr>
                      <a:lvl5pPr marL="1889125" indent="-339725">
                        <a:lnSpc>
                          <a:spcPct val="105000"/>
                        </a:lnSpc>
                        <a:spcBef>
                          <a:spcPts val="500"/>
                        </a:spcBef>
                        <a:buClr>
                          <a:srgbClr val="3333CC"/>
                        </a:buClr>
                        <a:buFont typeface="Helvetica" pitchFamily="34" charset="0"/>
                        <a:defRPr>
                          <a:solidFill>
                            <a:srgbClr val="000000"/>
                          </a:solidFill>
                          <a:latin typeface="Comic Sans MS" pitchFamily="66" charset="0"/>
                        </a:defRPr>
                      </a:lvl5pPr>
                      <a:lvl6pPr marL="23463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6pPr>
                      <a:lvl7pPr marL="28035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7pPr>
                      <a:lvl8pPr marL="32607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8pPr>
                      <a:lvl9pPr marL="37179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9pPr>
                    </a:lstStyle>
                    <a:p>
                      <a:pPr marL="39688" marR="0" lvl="0" indent="0" algn="l" defTabSz="914400" rtl="0" eaLnBrk="0" fontAlgn="base" latinLnBrk="0" hangingPunct="0">
                        <a:lnSpc>
                          <a:spcPct val="80000"/>
                        </a:lnSpc>
                        <a:spcBef>
                          <a:spcPct val="0"/>
                        </a:spcBef>
                        <a:spcAft>
                          <a:spcPct val="0"/>
                        </a:spcAft>
                        <a:buClr>
                          <a:srgbClr val="3333CC"/>
                        </a:buClr>
                        <a:buSzPct val="100000"/>
                        <a:buFont typeface="Helvetica" pitchFamily="34" charset="0"/>
                        <a:buNone/>
                        <a:tabLst/>
                      </a:pPr>
                      <a:r>
                        <a:rPr kumimoji="0" lang="en-US" altLang="bg-BG" sz="1500" b="0" i="0" u="none" strike="noStrike" cap="none" normalizeH="0" baseline="0" dirty="0" smtClean="0">
                          <a:ln>
                            <a:noFill/>
                          </a:ln>
                          <a:solidFill>
                            <a:srgbClr val="FBFF4C"/>
                          </a:solidFill>
                          <a:effectLst/>
                          <a:latin typeface="Comic Sans MS" pitchFamily="66" charset="0"/>
                          <a:sym typeface="Comic Sans MS" pitchFamily="66" charset="0"/>
                        </a:rPr>
                        <a:t>T2HK  (T2K-II)</a:t>
                      </a:r>
                    </a:p>
                  </a:txBody>
                  <a:tcPr marL="45720" marR="45720" anchor="ctr"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40E0"/>
                    </a:solidFill>
                  </a:tcPr>
                </a:tc>
                <a:tc>
                  <a:txBody>
                    <a:bodyPr/>
                    <a:lstStyle>
                      <a:lvl1pPr marL="39688">
                        <a:lnSpc>
                          <a:spcPct val="105000"/>
                        </a:lnSpc>
                        <a:spcBef>
                          <a:spcPts val="800"/>
                        </a:spcBef>
                        <a:buClr>
                          <a:srgbClr val="3333CC"/>
                        </a:buClr>
                        <a:buFont typeface="Helvetica" pitchFamily="34" charset="0"/>
                        <a:defRPr sz="2000">
                          <a:solidFill>
                            <a:srgbClr val="000000"/>
                          </a:solidFill>
                          <a:latin typeface="Comic Sans MS" pitchFamily="66" charset="0"/>
                        </a:defRPr>
                      </a:lvl1pPr>
                      <a:lvl2pPr marL="873125" indent="-339725">
                        <a:lnSpc>
                          <a:spcPct val="105000"/>
                        </a:lnSpc>
                        <a:spcBef>
                          <a:spcPts val="700"/>
                        </a:spcBef>
                        <a:buClr>
                          <a:srgbClr val="3333CC"/>
                        </a:buClr>
                        <a:buFont typeface="Helvetica" pitchFamily="34" charset="0"/>
                        <a:defRPr>
                          <a:solidFill>
                            <a:srgbClr val="000000"/>
                          </a:solidFill>
                          <a:latin typeface="Comic Sans MS" pitchFamily="66" charset="0"/>
                        </a:defRPr>
                      </a:lvl2pPr>
                      <a:lvl3pPr marL="1279525" indent="-339725">
                        <a:lnSpc>
                          <a:spcPct val="105000"/>
                        </a:lnSpc>
                        <a:spcBef>
                          <a:spcPts val="600"/>
                        </a:spcBef>
                        <a:buClr>
                          <a:srgbClr val="3333CC"/>
                        </a:buClr>
                        <a:buFont typeface="Helvetica" pitchFamily="34" charset="0"/>
                        <a:defRPr>
                          <a:solidFill>
                            <a:srgbClr val="000000"/>
                          </a:solidFill>
                          <a:latin typeface="Comic Sans MS" pitchFamily="66" charset="0"/>
                        </a:defRPr>
                      </a:lvl3pPr>
                      <a:lvl4pPr marL="1584325" indent="-339725">
                        <a:lnSpc>
                          <a:spcPct val="105000"/>
                        </a:lnSpc>
                        <a:spcBef>
                          <a:spcPts val="500"/>
                        </a:spcBef>
                        <a:buClr>
                          <a:srgbClr val="3333CC"/>
                        </a:buClr>
                        <a:buFont typeface="Helvetica" pitchFamily="34" charset="0"/>
                        <a:defRPr>
                          <a:solidFill>
                            <a:srgbClr val="000000"/>
                          </a:solidFill>
                          <a:latin typeface="Comic Sans MS" pitchFamily="66" charset="0"/>
                        </a:defRPr>
                      </a:lvl4pPr>
                      <a:lvl5pPr marL="1889125" indent="-339725">
                        <a:lnSpc>
                          <a:spcPct val="105000"/>
                        </a:lnSpc>
                        <a:spcBef>
                          <a:spcPts val="500"/>
                        </a:spcBef>
                        <a:buClr>
                          <a:srgbClr val="3333CC"/>
                        </a:buClr>
                        <a:buFont typeface="Helvetica" pitchFamily="34" charset="0"/>
                        <a:defRPr>
                          <a:solidFill>
                            <a:srgbClr val="000000"/>
                          </a:solidFill>
                          <a:latin typeface="Comic Sans MS" pitchFamily="66" charset="0"/>
                        </a:defRPr>
                      </a:lvl5pPr>
                      <a:lvl6pPr marL="23463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6pPr>
                      <a:lvl7pPr marL="28035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7pPr>
                      <a:lvl8pPr marL="32607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8pPr>
                      <a:lvl9pPr marL="37179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9pPr>
                    </a:lstStyle>
                    <a:p>
                      <a:pPr marL="39688" marR="0" lvl="0" indent="0" algn="l" defTabSz="914400" rtl="0" eaLnBrk="0" fontAlgn="base" latinLnBrk="0" hangingPunct="0">
                        <a:lnSpc>
                          <a:spcPct val="80000"/>
                        </a:lnSpc>
                        <a:spcBef>
                          <a:spcPct val="0"/>
                        </a:spcBef>
                        <a:spcAft>
                          <a:spcPct val="0"/>
                        </a:spcAft>
                        <a:buClr>
                          <a:srgbClr val="3333CC"/>
                        </a:buClr>
                        <a:buSzPct val="100000"/>
                        <a:buFont typeface="Helvetica" pitchFamily="34" charset="0"/>
                        <a:buNone/>
                        <a:tabLst/>
                      </a:pPr>
                      <a:r>
                        <a:rPr kumimoji="0" lang="en-US" altLang="bg-BG" sz="1500" b="0" i="0" u="none" strike="noStrike" cap="none" normalizeH="0" baseline="0" dirty="0" smtClean="0">
                          <a:ln>
                            <a:noFill/>
                          </a:ln>
                          <a:solidFill>
                            <a:srgbClr val="FBFF4C"/>
                          </a:solidFill>
                          <a:effectLst/>
                          <a:latin typeface="Comic Sans MS" pitchFamily="66" charset="0"/>
                          <a:sym typeface="Comic Sans MS" pitchFamily="66" charset="0"/>
                        </a:rPr>
                        <a:t>Japan</a:t>
                      </a:r>
                    </a:p>
                  </a:txBody>
                  <a:tcPr marL="45720" marR="457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40E0"/>
                    </a:solidFill>
                  </a:tcPr>
                </a:tc>
                <a:tc>
                  <a:txBody>
                    <a:bodyPr/>
                    <a:lstStyle>
                      <a:lvl1pPr marL="39688">
                        <a:lnSpc>
                          <a:spcPct val="105000"/>
                        </a:lnSpc>
                        <a:spcBef>
                          <a:spcPts val="800"/>
                        </a:spcBef>
                        <a:buClr>
                          <a:srgbClr val="3333CC"/>
                        </a:buClr>
                        <a:buFont typeface="Helvetica" pitchFamily="34" charset="0"/>
                        <a:defRPr sz="2000">
                          <a:solidFill>
                            <a:srgbClr val="000000"/>
                          </a:solidFill>
                          <a:latin typeface="Comic Sans MS" pitchFamily="66" charset="0"/>
                        </a:defRPr>
                      </a:lvl1pPr>
                      <a:lvl2pPr marL="873125" indent="-339725">
                        <a:lnSpc>
                          <a:spcPct val="105000"/>
                        </a:lnSpc>
                        <a:spcBef>
                          <a:spcPts val="700"/>
                        </a:spcBef>
                        <a:buClr>
                          <a:srgbClr val="3333CC"/>
                        </a:buClr>
                        <a:buFont typeface="Helvetica" pitchFamily="34" charset="0"/>
                        <a:defRPr>
                          <a:solidFill>
                            <a:srgbClr val="000000"/>
                          </a:solidFill>
                          <a:latin typeface="Comic Sans MS" pitchFamily="66" charset="0"/>
                        </a:defRPr>
                      </a:lvl2pPr>
                      <a:lvl3pPr marL="1279525" indent="-339725">
                        <a:lnSpc>
                          <a:spcPct val="105000"/>
                        </a:lnSpc>
                        <a:spcBef>
                          <a:spcPts val="600"/>
                        </a:spcBef>
                        <a:buClr>
                          <a:srgbClr val="3333CC"/>
                        </a:buClr>
                        <a:buFont typeface="Helvetica" pitchFamily="34" charset="0"/>
                        <a:defRPr>
                          <a:solidFill>
                            <a:srgbClr val="000000"/>
                          </a:solidFill>
                          <a:latin typeface="Comic Sans MS" pitchFamily="66" charset="0"/>
                        </a:defRPr>
                      </a:lvl3pPr>
                      <a:lvl4pPr marL="1584325" indent="-339725">
                        <a:lnSpc>
                          <a:spcPct val="105000"/>
                        </a:lnSpc>
                        <a:spcBef>
                          <a:spcPts val="500"/>
                        </a:spcBef>
                        <a:buClr>
                          <a:srgbClr val="3333CC"/>
                        </a:buClr>
                        <a:buFont typeface="Helvetica" pitchFamily="34" charset="0"/>
                        <a:defRPr>
                          <a:solidFill>
                            <a:srgbClr val="000000"/>
                          </a:solidFill>
                          <a:latin typeface="Comic Sans MS" pitchFamily="66" charset="0"/>
                        </a:defRPr>
                      </a:lvl4pPr>
                      <a:lvl5pPr marL="1889125" indent="-339725">
                        <a:lnSpc>
                          <a:spcPct val="105000"/>
                        </a:lnSpc>
                        <a:spcBef>
                          <a:spcPts val="500"/>
                        </a:spcBef>
                        <a:buClr>
                          <a:srgbClr val="3333CC"/>
                        </a:buClr>
                        <a:buFont typeface="Helvetica" pitchFamily="34" charset="0"/>
                        <a:defRPr>
                          <a:solidFill>
                            <a:srgbClr val="000000"/>
                          </a:solidFill>
                          <a:latin typeface="Comic Sans MS" pitchFamily="66" charset="0"/>
                        </a:defRPr>
                      </a:lvl5pPr>
                      <a:lvl6pPr marL="23463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6pPr>
                      <a:lvl7pPr marL="28035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7pPr>
                      <a:lvl8pPr marL="32607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8pPr>
                      <a:lvl9pPr marL="37179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9pPr>
                    </a:lstStyle>
                    <a:p>
                      <a:pPr marL="39688" marR="0" lvl="0" indent="0" algn="l" defTabSz="914400" rtl="0" eaLnBrk="0" fontAlgn="base" latinLnBrk="0" hangingPunct="0">
                        <a:lnSpc>
                          <a:spcPct val="80000"/>
                        </a:lnSpc>
                        <a:spcBef>
                          <a:spcPct val="0"/>
                        </a:spcBef>
                        <a:spcAft>
                          <a:spcPct val="0"/>
                        </a:spcAft>
                        <a:buClr>
                          <a:srgbClr val="3333CC"/>
                        </a:buClr>
                        <a:buSzPct val="100000"/>
                        <a:buFont typeface="Helvetica" pitchFamily="34" charset="0"/>
                        <a:buNone/>
                        <a:tabLst/>
                      </a:pPr>
                      <a:r>
                        <a:rPr kumimoji="0" lang="en-US" altLang="bg-BG" sz="1500" b="0" i="0" u="none" strike="noStrike" cap="none" normalizeH="0" baseline="0" smtClean="0">
                          <a:ln>
                            <a:noFill/>
                          </a:ln>
                          <a:solidFill>
                            <a:srgbClr val="FBFF4C"/>
                          </a:solidFill>
                          <a:effectLst/>
                          <a:latin typeface="Comic Sans MS" pitchFamily="66" charset="0"/>
                          <a:sym typeface="Comic Sans MS" pitchFamily="66" charset="0"/>
                        </a:rPr>
                        <a:t>0.6  GeV</a:t>
                      </a:r>
                    </a:p>
                  </a:txBody>
                  <a:tcPr marL="45720" marR="457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40E0"/>
                    </a:solidFill>
                  </a:tcPr>
                </a:tc>
                <a:tc>
                  <a:txBody>
                    <a:bodyPr/>
                    <a:lstStyle>
                      <a:lvl1pPr marL="39688">
                        <a:lnSpc>
                          <a:spcPct val="105000"/>
                        </a:lnSpc>
                        <a:spcBef>
                          <a:spcPts val="800"/>
                        </a:spcBef>
                        <a:buClr>
                          <a:srgbClr val="3333CC"/>
                        </a:buClr>
                        <a:buFont typeface="Helvetica" pitchFamily="34" charset="0"/>
                        <a:defRPr sz="2000">
                          <a:solidFill>
                            <a:srgbClr val="000000"/>
                          </a:solidFill>
                          <a:latin typeface="Comic Sans MS" pitchFamily="66" charset="0"/>
                        </a:defRPr>
                      </a:lvl1pPr>
                      <a:lvl2pPr marL="873125" indent="-339725">
                        <a:lnSpc>
                          <a:spcPct val="105000"/>
                        </a:lnSpc>
                        <a:spcBef>
                          <a:spcPts val="700"/>
                        </a:spcBef>
                        <a:buClr>
                          <a:srgbClr val="3333CC"/>
                        </a:buClr>
                        <a:buFont typeface="Helvetica" pitchFamily="34" charset="0"/>
                        <a:defRPr>
                          <a:solidFill>
                            <a:srgbClr val="000000"/>
                          </a:solidFill>
                          <a:latin typeface="Comic Sans MS" pitchFamily="66" charset="0"/>
                        </a:defRPr>
                      </a:lvl2pPr>
                      <a:lvl3pPr marL="1279525" indent="-339725">
                        <a:lnSpc>
                          <a:spcPct val="105000"/>
                        </a:lnSpc>
                        <a:spcBef>
                          <a:spcPts val="600"/>
                        </a:spcBef>
                        <a:buClr>
                          <a:srgbClr val="3333CC"/>
                        </a:buClr>
                        <a:buFont typeface="Helvetica" pitchFamily="34" charset="0"/>
                        <a:defRPr>
                          <a:solidFill>
                            <a:srgbClr val="000000"/>
                          </a:solidFill>
                          <a:latin typeface="Comic Sans MS" pitchFamily="66" charset="0"/>
                        </a:defRPr>
                      </a:lvl3pPr>
                      <a:lvl4pPr marL="1584325" indent="-339725">
                        <a:lnSpc>
                          <a:spcPct val="105000"/>
                        </a:lnSpc>
                        <a:spcBef>
                          <a:spcPts val="500"/>
                        </a:spcBef>
                        <a:buClr>
                          <a:srgbClr val="3333CC"/>
                        </a:buClr>
                        <a:buFont typeface="Helvetica" pitchFamily="34" charset="0"/>
                        <a:defRPr>
                          <a:solidFill>
                            <a:srgbClr val="000000"/>
                          </a:solidFill>
                          <a:latin typeface="Comic Sans MS" pitchFamily="66" charset="0"/>
                        </a:defRPr>
                      </a:lvl4pPr>
                      <a:lvl5pPr marL="1889125" indent="-339725">
                        <a:lnSpc>
                          <a:spcPct val="105000"/>
                        </a:lnSpc>
                        <a:spcBef>
                          <a:spcPts val="500"/>
                        </a:spcBef>
                        <a:buClr>
                          <a:srgbClr val="3333CC"/>
                        </a:buClr>
                        <a:buFont typeface="Helvetica" pitchFamily="34" charset="0"/>
                        <a:defRPr>
                          <a:solidFill>
                            <a:srgbClr val="000000"/>
                          </a:solidFill>
                          <a:latin typeface="Comic Sans MS" pitchFamily="66" charset="0"/>
                        </a:defRPr>
                      </a:lvl5pPr>
                      <a:lvl6pPr marL="23463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6pPr>
                      <a:lvl7pPr marL="28035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7pPr>
                      <a:lvl8pPr marL="32607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8pPr>
                      <a:lvl9pPr marL="37179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9pPr>
                    </a:lstStyle>
                    <a:p>
                      <a:pPr marL="39688" marR="0" lvl="0" indent="0" algn="l" defTabSz="914400" rtl="0" eaLnBrk="0" fontAlgn="base" latinLnBrk="0" hangingPunct="0">
                        <a:lnSpc>
                          <a:spcPct val="80000"/>
                        </a:lnSpc>
                        <a:spcBef>
                          <a:spcPct val="0"/>
                        </a:spcBef>
                        <a:spcAft>
                          <a:spcPct val="0"/>
                        </a:spcAft>
                        <a:buClr>
                          <a:srgbClr val="3333CC"/>
                        </a:buClr>
                        <a:buSzPct val="100000"/>
                        <a:buFont typeface="Helvetica" pitchFamily="34" charset="0"/>
                        <a:buNone/>
                        <a:tabLst/>
                      </a:pPr>
                      <a:r>
                        <a:rPr kumimoji="0" lang="en-US" altLang="bg-BG" sz="1500" b="0" i="0" u="none" strike="noStrike" cap="none" normalizeH="0" baseline="0" smtClean="0">
                          <a:ln>
                            <a:noFill/>
                          </a:ln>
                          <a:solidFill>
                            <a:srgbClr val="FBFF4C"/>
                          </a:solidFill>
                          <a:effectLst/>
                          <a:latin typeface="Comic Sans MS" pitchFamily="66" charset="0"/>
                          <a:sym typeface="Comic Sans MS" pitchFamily="66" charset="0"/>
                        </a:rPr>
                        <a:t>295 Km</a:t>
                      </a:r>
                    </a:p>
                  </a:txBody>
                  <a:tcPr marL="45720" marR="457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40E0"/>
                    </a:solidFill>
                  </a:tcPr>
                </a:tc>
                <a:tc>
                  <a:txBody>
                    <a:bodyPr/>
                    <a:lstStyle>
                      <a:lvl1pPr marL="39688">
                        <a:lnSpc>
                          <a:spcPct val="105000"/>
                        </a:lnSpc>
                        <a:spcBef>
                          <a:spcPts val="800"/>
                        </a:spcBef>
                        <a:buClr>
                          <a:srgbClr val="3333CC"/>
                        </a:buClr>
                        <a:buFont typeface="Helvetica" pitchFamily="34" charset="0"/>
                        <a:defRPr sz="2000">
                          <a:solidFill>
                            <a:srgbClr val="000000"/>
                          </a:solidFill>
                          <a:latin typeface="Comic Sans MS" pitchFamily="66" charset="0"/>
                        </a:defRPr>
                      </a:lvl1pPr>
                      <a:lvl2pPr marL="873125" indent="-339725">
                        <a:lnSpc>
                          <a:spcPct val="105000"/>
                        </a:lnSpc>
                        <a:spcBef>
                          <a:spcPts val="700"/>
                        </a:spcBef>
                        <a:buClr>
                          <a:srgbClr val="3333CC"/>
                        </a:buClr>
                        <a:buFont typeface="Helvetica" pitchFamily="34" charset="0"/>
                        <a:defRPr>
                          <a:solidFill>
                            <a:srgbClr val="000000"/>
                          </a:solidFill>
                          <a:latin typeface="Comic Sans MS" pitchFamily="66" charset="0"/>
                        </a:defRPr>
                      </a:lvl2pPr>
                      <a:lvl3pPr marL="1279525" indent="-339725">
                        <a:lnSpc>
                          <a:spcPct val="105000"/>
                        </a:lnSpc>
                        <a:spcBef>
                          <a:spcPts val="600"/>
                        </a:spcBef>
                        <a:buClr>
                          <a:srgbClr val="3333CC"/>
                        </a:buClr>
                        <a:buFont typeface="Helvetica" pitchFamily="34" charset="0"/>
                        <a:defRPr>
                          <a:solidFill>
                            <a:srgbClr val="000000"/>
                          </a:solidFill>
                          <a:latin typeface="Comic Sans MS" pitchFamily="66" charset="0"/>
                        </a:defRPr>
                      </a:lvl3pPr>
                      <a:lvl4pPr marL="1584325" indent="-339725">
                        <a:lnSpc>
                          <a:spcPct val="105000"/>
                        </a:lnSpc>
                        <a:spcBef>
                          <a:spcPts val="500"/>
                        </a:spcBef>
                        <a:buClr>
                          <a:srgbClr val="3333CC"/>
                        </a:buClr>
                        <a:buFont typeface="Helvetica" pitchFamily="34" charset="0"/>
                        <a:defRPr>
                          <a:solidFill>
                            <a:srgbClr val="000000"/>
                          </a:solidFill>
                          <a:latin typeface="Comic Sans MS" pitchFamily="66" charset="0"/>
                        </a:defRPr>
                      </a:lvl4pPr>
                      <a:lvl5pPr marL="1889125" indent="-339725">
                        <a:lnSpc>
                          <a:spcPct val="105000"/>
                        </a:lnSpc>
                        <a:spcBef>
                          <a:spcPts val="500"/>
                        </a:spcBef>
                        <a:buClr>
                          <a:srgbClr val="3333CC"/>
                        </a:buClr>
                        <a:buFont typeface="Helvetica" pitchFamily="34" charset="0"/>
                        <a:defRPr>
                          <a:solidFill>
                            <a:srgbClr val="000000"/>
                          </a:solidFill>
                          <a:latin typeface="Comic Sans MS" pitchFamily="66" charset="0"/>
                        </a:defRPr>
                      </a:lvl5pPr>
                      <a:lvl6pPr marL="23463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6pPr>
                      <a:lvl7pPr marL="28035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7pPr>
                      <a:lvl8pPr marL="32607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8pPr>
                      <a:lvl9pPr marL="37179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9pPr>
                    </a:lstStyle>
                    <a:p>
                      <a:pPr marL="39688" marR="0" lvl="0" indent="0" algn="l" defTabSz="914400" rtl="0" eaLnBrk="0" fontAlgn="base" latinLnBrk="0" hangingPunct="0">
                        <a:lnSpc>
                          <a:spcPct val="80000"/>
                        </a:lnSpc>
                        <a:spcBef>
                          <a:spcPct val="0"/>
                        </a:spcBef>
                        <a:spcAft>
                          <a:spcPct val="0"/>
                        </a:spcAft>
                        <a:buClr>
                          <a:srgbClr val="3333CC"/>
                        </a:buClr>
                        <a:buSzPct val="100000"/>
                        <a:buFont typeface="Helvetica" pitchFamily="34" charset="0"/>
                        <a:buNone/>
                        <a:tabLst/>
                      </a:pPr>
                      <a:r>
                        <a:rPr kumimoji="0" lang="en-US" altLang="bg-BG" sz="1500" b="0" i="0" u="none" strike="noStrike" cap="none" normalizeH="0" baseline="0" smtClean="0">
                          <a:ln>
                            <a:noFill/>
                          </a:ln>
                          <a:solidFill>
                            <a:srgbClr val="FBFF4C"/>
                          </a:solidFill>
                          <a:effectLst/>
                          <a:latin typeface="Comic Sans MS" pitchFamily="66" charset="0"/>
                          <a:sym typeface="Comic Sans MS" pitchFamily="66" charset="0"/>
                        </a:rPr>
                        <a:t>1000 KT Water Čerenkov</a:t>
                      </a:r>
                    </a:p>
                  </a:txBody>
                  <a:tcPr marL="45720" marR="45720" anchor="ct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40E0"/>
                    </a:solidFill>
                  </a:tcPr>
                </a:tc>
              </a:tr>
              <a:tr h="642938">
                <a:tc>
                  <a:txBody>
                    <a:bodyPr/>
                    <a:lstStyle>
                      <a:lvl1pPr marL="39688">
                        <a:lnSpc>
                          <a:spcPct val="105000"/>
                        </a:lnSpc>
                        <a:spcBef>
                          <a:spcPts val="800"/>
                        </a:spcBef>
                        <a:buClr>
                          <a:srgbClr val="3333CC"/>
                        </a:buClr>
                        <a:buFont typeface="Helvetica" pitchFamily="34" charset="0"/>
                        <a:defRPr sz="2000">
                          <a:solidFill>
                            <a:srgbClr val="000000"/>
                          </a:solidFill>
                          <a:latin typeface="Comic Sans MS" pitchFamily="66" charset="0"/>
                        </a:defRPr>
                      </a:lvl1pPr>
                      <a:lvl2pPr marL="873125" indent="-339725">
                        <a:lnSpc>
                          <a:spcPct val="105000"/>
                        </a:lnSpc>
                        <a:spcBef>
                          <a:spcPts val="700"/>
                        </a:spcBef>
                        <a:buClr>
                          <a:srgbClr val="3333CC"/>
                        </a:buClr>
                        <a:buFont typeface="Helvetica" pitchFamily="34" charset="0"/>
                        <a:defRPr>
                          <a:solidFill>
                            <a:srgbClr val="000000"/>
                          </a:solidFill>
                          <a:latin typeface="Comic Sans MS" pitchFamily="66" charset="0"/>
                        </a:defRPr>
                      </a:lvl2pPr>
                      <a:lvl3pPr marL="1279525" indent="-339725">
                        <a:lnSpc>
                          <a:spcPct val="105000"/>
                        </a:lnSpc>
                        <a:spcBef>
                          <a:spcPts val="600"/>
                        </a:spcBef>
                        <a:buClr>
                          <a:srgbClr val="3333CC"/>
                        </a:buClr>
                        <a:buFont typeface="Helvetica" pitchFamily="34" charset="0"/>
                        <a:defRPr>
                          <a:solidFill>
                            <a:srgbClr val="000000"/>
                          </a:solidFill>
                          <a:latin typeface="Comic Sans MS" pitchFamily="66" charset="0"/>
                        </a:defRPr>
                      </a:lvl3pPr>
                      <a:lvl4pPr marL="1584325" indent="-339725">
                        <a:lnSpc>
                          <a:spcPct val="105000"/>
                        </a:lnSpc>
                        <a:spcBef>
                          <a:spcPts val="500"/>
                        </a:spcBef>
                        <a:buClr>
                          <a:srgbClr val="3333CC"/>
                        </a:buClr>
                        <a:buFont typeface="Helvetica" pitchFamily="34" charset="0"/>
                        <a:defRPr>
                          <a:solidFill>
                            <a:srgbClr val="000000"/>
                          </a:solidFill>
                          <a:latin typeface="Comic Sans MS" pitchFamily="66" charset="0"/>
                        </a:defRPr>
                      </a:lvl4pPr>
                      <a:lvl5pPr marL="1889125" indent="-339725">
                        <a:lnSpc>
                          <a:spcPct val="105000"/>
                        </a:lnSpc>
                        <a:spcBef>
                          <a:spcPts val="500"/>
                        </a:spcBef>
                        <a:buClr>
                          <a:srgbClr val="3333CC"/>
                        </a:buClr>
                        <a:buFont typeface="Helvetica" pitchFamily="34" charset="0"/>
                        <a:defRPr>
                          <a:solidFill>
                            <a:srgbClr val="000000"/>
                          </a:solidFill>
                          <a:latin typeface="Comic Sans MS" pitchFamily="66" charset="0"/>
                        </a:defRPr>
                      </a:lvl5pPr>
                      <a:lvl6pPr marL="23463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6pPr>
                      <a:lvl7pPr marL="28035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7pPr>
                      <a:lvl8pPr marL="32607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8pPr>
                      <a:lvl9pPr marL="37179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9pPr>
                    </a:lstStyle>
                    <a:p>
                      <a:pPr marL="39688" marR="0" lvl="0" indent="0" algn="l" defTabSz="914400" rtl="0" eaLnBrk="0" fontAlgn="base" latinLnBrk="0" hangingPunct="0">
                        <a:lnSpc>
                          <a:spcPct val="80000"/>
                        </a:lnSpc>
                        <a:spcBef>
                          <a:spcPct val="0"/>
                        </a:spcBef>
                        <a:spcAft>
                          <a:spcPct val="0"/>
                        </a:spcAft>
                        <a:buClr>
                          <a:srgbClr val="3333CC"/>
                        </a:buClr>
                        <a:buSzPct val="100000"/>
                        <a:buFont typeface="Helvetica" pitchFamily="34" charset="0"/>
                        <a:buNone/>
                        <a:tabLst/>
                      </a:pPr>
                      <a:r>
                        <a:rPr kumimoji="0" lang="en-US" altLang="bg-BG" sz="1500" b="0" i="0" u="none" strike="noStrike" cap="none" normalizeH="0" baseline="0" dirty="0" smtClean="0">
                          <a:ln>
                            <a:noFill/>
                          </a:ln>
                          <a:solidFill>
                            <a:srgbClr val="FBFF4C"/>
                          </a:solidFill>
                          <a:effectLst/>
                          <a:latin typeface="Comic Sans MS" pitchFamily="66" charset="0"/>
                          <a:sym typeface="Comic Sans MS" pitchFamily="66" charset="0"/>
                        </a:rPr>
                        <a:t>SPL-</a:t>
                      </a:r>
                      <a:r>
                        <a:rPr kumimoji="0" lang="en-US" altLang="bg-BG" sz="1500" b="0" i="0" u="none" strike="noStrike" cap="none" normalizeH="0" baseline="0" dirty="0" err="1" smtClean="0">
                          <a:ln>
                            <a:noFill/>
                          </a:ln>
                          <a:solidFill>
                            <a:srgbClr val="FBFF4C"/>
                          </a:solidFill>
                          <a:effectLst/>
                          <a:latin typeface="Comic Sans MS" pitchFamily="66" charset="0"/>
                          <a:sym typeface="Comic Sans MS" pitchFamily="66" charset="0"/>
                        </a:rPr>
                        <a:t>Memphys</a:t>
                      </a:r>
                      <a:endParaRPr kumimoji="0" lang="en-US" altLang="bg-BG" sz="1500" b="0" i="0" u="none" strike="noStrike" cap="none" normalizeH="0" baseline="0" dirty="0" smtClean="0">
                        <a:ln>
                          <a:noFill/>
                        </a:ln>
                        <a:solidFill>
                          <a:srgbClr val="FBFF4C"/>
                        </a:solidFill>
                        <a:effectLst/>
                        <a:latin typeface="Comic Sans MS" pitchFamily="66" charset="0"/>
                        <a:sym typeface="Comic Sans MS" pitchFamily="66" charset="0"/>
                      </a:endParaRPr>
                    </a:p>
                  </a:txBody>
                  <a:tcPr marL="45720" marR="45720" anchor="ctr"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40E0"/>
                    </a:solidFill>
                  </a:tcPr>
                </a:tc>
                <a:tc>
                  <a:txBody>
                    <a:bodyPr/>
                    <a:lstStyle>
                      <a:lvl1pPr marL="39688">
                        <a:lnSpc>
                          <a:spcPct val="105000"/>
                        </a:lnSpc>
                        <a:spcBef>
                          <a:spcPts val="800"/>
                        </a:spcBef>
                        <a:buClr>
                          <a:srgbClr val="3333CC"/>
                        </a:buClr>
                        <a:buFont typeface="Helvetica" pitchFamily="34" charset="0"/>
                        <a:defRPr sz="2000">
                          <a:solidFill>
                            <a:srgbClr val="000000"/>
                          </a:solidFill>
                          <a:latin typeface="Comic Sans MS" pitchFamily="66" charset="0"/>
                        </a:defRPr>
                      </a:lvl1pPr>
                      <a:lvl2pPr marL="873125" indent="-339725">
                        <a:lnSpc>
                          <a:spcPct val="105000"/>
                        </a:lnSpc>
                        <a:spcBef>
                          <a:spcPts val="700"/>
                        </a:spcBef>
                        <a:buClr>
                          <a:srgbClr val="3333CC"/>
                        </a:buClr>
                        <a:buFont typeface="Helvetica" pitchFamily="34" charset="0"/>
                        <a:defRPr>
                          <a:solidFill>
                            <a:srgbClr val="000000"/>
                          </a:solidFill>
                          <a:latin typeface="Comic Sans MS" pitchFamily="66" charset="0"/>
                        </a:defRPr>
                      </a:lvl2pPr>
                      <a:lvl3pPr marL="1279525" indent="-339725">
                        <a:lnSpc>
                          <a:spcPct val="105000"/>
                        </a:lnSpc>
                        <a:spcBef>
                          <a:spcPts val="600"/>
                        </a:spcBef>
                        <a:buClr>
                          <a:srgbClr val="3333CC"/>
                        </a:buClr>
                        <a:buFont typeface="Helvetica" pitchFamily="34" charset="0"/>
                        <a:defRPr>
                          <a:solidFill>
                            <a:srgbClr val="000000"/>
                          </a:solidFill>
                          <a:latin typeface="Comic Sans MS" pitchFamily="66" charset="0"/>
                        </a:defRPr>
                      </a:lvl3pPr>
                      <a:lvl4pPr marL="1584325" indent="-339725">
                        <a:lnSpc>
                          <a:spcPct val="105000"/>
                        </a:lnSpc>
                        <a:spcBef>
                          <a:spcPts val="500"/>
                        </a:spcBef>
                        <a:buClr>
                          <a:srgbClr val="3333CC"/>
                        </a:buClr>
                        <a:buFont typeface="Helvetica" pitchFamily="34" charset="0"/>
                        <a:defRPr>
                          <a:solidFill>
                            <a:srgbClr val="000000"/>
                          </a:solidFill>
                          <a:latin typeface="Comic Sans MS" pitchFamily="66" charset="0"/>
                        </a:defRPr>
                      </a:lvl4pPr>
                      <a:lvl5pPr marL="1889125" indent="-339725">
                        <a:lnSpc>
                          <a:spcPct val="105000"/>
                        </a:lnSpc>
                        <a:spcBef>
                          <a:spcPts val="500"/>
                        </a:spcBef>
                        <a:buClr>
                          <a:srgbClr val="3333CC"/>
                        </a:buClr>
                        <a:buFont typeface="Helvetica" pitchFamily="34" charset="0"/>
                        <a:defRPr>
                          <a:solidFill>
                            <a:srgbClr val="000000"/>
                          </a:solidFill>
                          <a:latin typeface="Comic Sans MS" pitchFamily="66" charset="0"/>
                        </a:defRPr>
                      </a:lvl5pPr>
                      <a:lvl6pPr marL="23463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6pPr>
                      <a:lvl7pPr marL="28035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7pPr>
                      <a:lvl8pPr marL="32607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8pPr>
                      <a:lvl9pPr marL="37179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9pPr>
                    </a:lstStyle>
                    <a:p>
                      <a:pPr marL="39688" marR="0" lvl="0" indent="0" algn="l" defTabSz="914400" rtl="0" eaLnBrk="0" fontAlgn="base" latinLnBrk="0" hangingPunct="0">
                        <a:lnSpc>
                          <a:spcPct val="80000"/>
                        </a:lnSpc>
                        <a:spcBef>
                          <a:spcPct val="0"/>
                        </a:spcBef>
                        <a:spcAft>
                          <a:spcPct val="0"/>
                        </a:spcAft>
                        <a:buClr>
                          <a:srgbClr val="3333CC"/>
                        </a:buClr>
                        <a:buSzPct val="100000"/>
                        <a:buFont typeface="Helvetica" pitchFamily="34" charset="0"/>
                        <a:buNone/>
                        <a:tabLst/>
                      </a:pPr>
                      <a:r>
                        <a:rPr kumimoji="0" lang="en-US" altLang="bg-BG" sz="1500" b="0" i="0" u="none" strike="noStrike" cap="none" normalizeH="0" baseline="0" dirty="0" smtClean="0">
                          <a:ln>
                            <a:noFill/>
                          </a:ln>
                          <a:solidFill>
                            <a:srgbClr val="FBFF4C"/>
                          </a:solidFill>
                          <a:effectLst/>
                          <a:latin typeface="Comic Sans MS" pitchFamily="66" charset="0"/>
                          <a:sym typeface="Comic Sans MS" pitchFamily="66" charset="0"/>
                        </a:rPr>
                        <a:t>Europe</a:t>
                      </a:r>
                    </a:p>
                  </a:txBody>
                  <a:tcPr marL="45720" marR="457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40E0"/>
                    </a:solidFill>
                  </a:tcPr>
                </a:tc>
                <a:tc>
                  <a:txBody>
                    <a:bodyPr/>
                    <a:lstStyle>
                      <a:lvl1pPr marL="39688">
                        <a:lnSpc>
                          <a:spcPct val="105000"/>
                        </a:lnSpc>
                        <a:spcBef>
                          <a:spcPts val="800"/>
                        </a:spcBef>
                        <a:buClr>
                          <a:srgbClr val="3333CC"/>
                        </a:buClr>
                        <a:buFont typeface="Helvetica" pitchFamily="34" charset="0"/>
                        <a:defRPr sz="2000">
                          <a:solidFill>
                            <a:srgbClr val="000000"/>
                          </a:solidFill>
                          <a:latin typeface="Comic Sans MS" pitchFamily="66" charset="0"/>
                        </a:defRPr>
                      </a:lvl1pPr>
                      <a:lvl2pPr marL="873125" indent="-339725">
                        <a:lnSpc>
                          <a:spcPct val="105000"/>
                        </a:lnSpc>
                        <a:spcBef>
                          <a:spcPts val="700"/>
                        </a:spcBef>
                        <a:buClr>
                          <a:srgbClr val="3333CC"/>
                        </a:buClr>
                        <a:buFont typeface="Helvetica" pitchFamily="34" charset="0"/>
                        <a:defRPr>
                          <a:solidFill>
                            <a:srgbClr val="000000"/>
                          </a:solidFill>
                          <a:latin typeface="Comic Sans MS" pitchFamily="66" charset="0"/>
                        </a:defRPr>
                      </a:lvl2pPr>
                      <a:lvl3pPr marL="1279525" indent="-339725">
                        <a:lnSpc>
                          <a:spcPct val="105000"/>
                        </a:lnSpc>
                        <a:spcBef>
                          <a:spcPts val="600"/>
                        </a:spcBef>
                        <a:buClr>
                          <a:srgbClr val="3333CC"/>
                        </a:buClr>
                        <a:buFont typeface="Helvetica" pitchFamily="34" charset="0"/>
                        <a:defRPr>
                          <a:solidFill>
                            <a:srgbClr val="000000"/>
                          </a:solidFill>
                          <a:latin typeface="Comic Sans MS" pitchFamily="66" charset="0"/>
                        </a:defRPr>
                      </a:lvl3pPr>
                      <a:lvl4pPr marL="1584325" indent="-339725">
                        <a:lnSpc>
                          <a:spcPct val="105000"/>
                        </a:lnSpc>
                        <a:spcBef>
                          <a:spcPts val="500"/>
                        </a:spcBef>
                        <a:buClr>
                          <a:srgbClr val="3333CC"/>
                        </a:buClr>
                        <a:buFont typeface="Helvetica" pitchFamily="34" charset="0"/>
                        <a:defRPr>
                          <a:solidFill>
                            <a:srgbClr val="000000"/>
                          </a:solidFill>
                          <a:latin typeface="Comic Sans MS" pitchFamily="66" charset="0"/>
                        </a:defRPr>
                      </a:lvl4pPr>
                      <a:lvl5pPr marL="1889125" indent="-339725">
                        <a:lnSpc>
                          <a:spcPct val="105000"/>
                        </a:lnSpc>
                        <a:spcBef>
                          <a:spcPts val="500"/>
                        </a:spcBef>
                        <a:buClr>
                          <a:srgbClr val="3333CC"/>
                        </a:buClr>
                        <a:buFont typeface="Helvetica" pitchFamily="34" charset="0"/>
                        <a:defRPr>
                          <a:solidFill>
                            <a:srgbClr val="000000"/>
                          </a:solidFill>
                          <a:latin typeface="Comic Sans MS" pitchFamily="66" charset="0"/>
                        </a:defRPr>
                      </a:lvl5pPr>
                      <a:lvl6pPr marL="23463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6pPr>
                      <a:lvl7pPr marL="28035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7pPr>
                      <a:lvl8pPr marL="32607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8pPr>
                      <a:lvl9pPr marL="37179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9pPr>
                    </a:lstStyle>
                    <a:p>
                      <a:pPr marL="39688" marR="0" lvl="0" indent="0" algn="l" defTabSz="914400" rtl="0" eaLnBrk="0" fontAlgn="base" latinLnBrk="0" hangingPunct="0">
                        <a:lnSpc>
                          <a:spcPct val="80000"/>
                        </a:lnSpc>
                        <a:spcBef>
                          <a:spcPct val="0"/>
                        </a:spcBef>
                        <a:spcAft>
                          <a:spcPct val="0"/>
                        </a:spcAft>
                        <a:buClr>
                          <a:srgbClr val="3333CC"/>
                        </a:buClr>
                        <a:buSzPct val="100000"/>
                        <a:buFont typeface="Helvetica" pitchFamily="34" charset="0"/>
                        <a:buNone/>
                        <a:tabLst/>
                      </a:pPr>
                      <a:r>
                        <a:rPr kumimoji="0" lang="en-US" altLang="bg-BG" sz="1500" b="0" i="0" u="none" strike="noStrike" cap="none" normalizeH="0" baseline="0" dirty="0" smtClean="0">
                          <a:ln>
                            <a:noFill/>
                          </a:ln>
                          <a:solidFill>
                            <a:srgbClr val="FBFF4C"/>
                          </a:solidFill>
                          <a:effectLst/>
                          <a:latin typeface="Comic Sans MS" pitchFamily="66" charset="0"/>
                          <a:sym typeface="Comic Sans MS" pitchFamily="66" charset="0"/>
                        </a:rPr>
                        <a:t>0.25 </a:t>
                      </a:r>
                      <a:r>
                        <a:rPr kumimoji="0" lang="en-US" altLang="bg-BG" sz="1500" b="0" i="0" u="none" strike="noStrike" cap="none" normalizeH="0" baseline="0" dirty="0" err="1" smtClean="0">
                          <a:ln>
                            <a:noFill/>
                          </a:ln>
                          <a:solidFill>
                            <a:srgbClr val="FBFF4C"/>
                          </a:solidFill>
                          <a:effectLst/>
                          <a:latin typeface="Comic Sans MS" pitchFamily="66" charset="0"/>
                          <a:sym typeface="Comic Sans MS" pitchFamily="66" charset="0"/>
                        </a:rPr>
                        <a:t>GeV</a:t>
                      </a:r>
                      <a:endParaRPr kumimoji="0" lang="en-US" altLang="bg-BG" sz="1500" b="0" i="0" u="none" strike="noStrike" cap="none" normalizeH="0" baseline="0" dirty="0" smtClean="0">
                        <a:ln>
                          <a:noFill/>
                        </a:ln>
                        <a:solidFill>
                          <a:srgbClr val="FBFF4C"/>
                        </a:solidFill>
                        <a:effectLst/>
                        <a:latin typeface="Comic Sans MS" pitchFamily="66" charset="0"/>
                        <a:sym typeface="Comic Sans MS" pitchFamily="66" charset="0"/>
                      </a:endParaRPr>
                    </a:p>
                  </a:txBody>
                  <a:tcPr marL="45720" marR="457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40E0"/>
                    </a:solidFill>
                  </a:tcPr>
                </a:tc>
                <a:tc>
                  <a:txBody>
                    <a:bodyPr/>
                    <a:lstStyle>
                      <a:lvl1pPr marL="39688">
                        <a:lnSpc>
                          <a:spcPct val="105000"/>
                        </a:lnSpc>
                        <a:spcBef>
                          <a:spcPts val="800"/>
                        </a:spcBef>
                        <a:buClr>
                          <a:srgbClr val="3333CC"/>
                        </a:buClr>
                        <a:buFont typeface="Helvetica" pitchFamily="34" charset="0"/>
                        <a:defRPr sz="2000">
                          <a:solidFill>
                            <a:srgbClr val="000000"/>
                          </a:solidFill>
                          <a:latin typeface="Comic Sans MS" pitchFamily="66" charset="0"/>
                        </a:defRPr>
                      </a:lvl1pPr>
                      <a:lvl2pPr marL="873125" indent="-339725">
                        <a:lnSpc>
                          <a:spcPct val="105000"/>
                        </a:lnSpc>
                        <a:spcBef>
                          <a:spcPts val="700"/>
                        </a:spcBef>
                        <a:buClr>
                          <a:srgbClr val="3333CC"/>
                        </a:buClr>
                        <a:buFont typeface="Helvetica" pitchFamily="34" charset="0"/>
                        <a:defRPr>
                          <a:solidFill>
                            <a:srgbClr val="000000"/>
                          </a:solidFill>
                          <a:latin typeface="Comic Sans MS" pitchFamily="66" charset="0"/>
                        </a:defRPr>
                      </a:lvl2pPr>
                      <a:lvl3pPr marL="1279525" indent="-339725">
                        <a:lnSpc>
                          <a:spcPct val="105000"/>
                        </a:lnSpc>
                        <a:spcBef>
                          <a:spcPts val="600"/>
                        </a:spcBef>
                        <a:buClr>
                          <a:srgbClr val="3333CC"/>
                        </a:buClr>
                        <a:buFont typeface="Helvetica" pitchFamily="34" charset="0"/>
                        <a:defRPr>
                          <a:solidFill>
                            <a:srgbClr val="000000"/>
                          </a:solidFill>
                          <a:latin typeface="Comic Sans MS" pitchFamily="66" charset="0"/>
                        </a:defRPr>
                      </a:lvl3pPr>
                      <a:lvl4pPr marL="1584325" indent="-339725">
                        <a:lnSpc>
                          <a:spcPct val="105000"/>
                        </a:lnSpc>
                        <a:spcBef>
                          <a:spcPts val="500"/>
                        </a:spcBef>
                        <a:buClr>
                          <a:srgbClr val="3333CC"/>
                        </a:buClr>
                        <a:buFont typeface="Helvetica" pitchFamily="34" charset="0"/>
                        <a:defRPr>
                          <a:solidFill>
                            <a:srgbClr val="000000"/>
                          </a:solidFill>
                          <a:latin typeface="Comic Sans MS" pitchFamily="66" charset="0"/>
                        </a:defRPr>
                      </a:lvl4pPr>
                      <a:lvl5pPr marL="1889125" indent="-339725">
                        <a:lnSpc>
                          <a:spcPct val="105000"/>
                        </a:lnSpc>
                        <a:spcBef>
                          <a:spcPts val="500"/>
                        </a:spcBef>
                        <a:buClr>
                          <a:srgbClr val="3333CC"/>
                        </a:buClr>
                        <a:buFont typeface="Helvetica" pitchFamily="34" charset="0"/>
                        <a:defRPr>
                          <a:solidFill>
                            <a:srgbClr val="000000"/>
                          </a:solidFill>
                          <a:latin typeface="Comic Sans MS" pitchFamily="66" charset="0"/>
                        </a:defRPr>
                      </a:lvl5pPr>
                      <a:lvl6pPr marL="23463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6pPr>
                      <a:lvl7pPr marL="28035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7pPr>
                      <a:lvl8pPr marL="32607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8pPr>
                      <a:lvl9pPr marL="37179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9pPr>
                    </a:lstStyle>
                    <a:p>
                      <a:pPr marL="39688" marR="0" lvl="0" indent="0" algn="l" defTabSz="914400" rtl="0" eaLnBrk="0" fontAlgn="base" latinLnBrk="0" hangingPunct="0">
                        <a:lnSpc>
                          <a:spcPct val="80000"/>
                        </a:lnSpc>
                        <a:spcBef>
                          <a:spcPct val="0"/>
                        </a:spcBef>
                        <a:spcAft>
                          <a:spcPct val="0"/>
                        </a:spcAft>
                        <a:buClr>
                          <a:srgbClr val="3333CC"/>
                        </a:buClr>
                        <a:buSzPct val="100000"/>
                        <a:buFont typeface="Helvetica" pitchFamily="34" charset="0"/>
                        <a:buNone/>
                        <a:tabLst/>
                      </a:pPr>
                      <a:r>
                        <a:rPr kumimoji="0" lang="en-US" altLang="bg-BG" sz="1500" b="0" i="0" u="none" strike="noStrike" cap="none" normalizeH="0" baseline="0" smtClean="0">
                          <a:ln>
                            <a:noFill/>
                          </a:ln>
                          <a:solidFill>
                            <a:srgbClr val="FBFF4C"/>
                          </a:solidFill>
                          <a:effectLst/>
                          <a:latin typeface="Comic Sans MS" pitchFamily="66" charset="0"/>
                          <a:sym typeface="Comic Sans MS" pitchFamily="66" charset="0"/>
                        </a:rPr>
                        <a:t>130 Km</a:t>
                      </a:r>
                    </a:p>
                  </a:txBody>
                  <a:tcPr marL="45720" marR="457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40E0"/>
                    </a:solidFill>
                  </a:tcPr>
                </a:tc>
                <a:tc>
                  <a:txBody>
                    <a:bodyPr/>
                    <a:lstStyle>
                      <a:lvl1pPr marL="39688">
                        <a:lnSpc>
                          <a:spcPct val="105000"/>
                        </a:lnSpc>
                        <a:spcBef>
                          <a:spcPts val="800"/>
                        </a:spcBef>
                        <a:buClr>
                          <a:srgbClr val="3333CC"/>
                        </a:buClr>
                        <a:buFont typeface="Helvetica" pitchFamily="34" charset="0"/>
                        <a:defRPr sz="2000">
                          <a:solidFill>
                            <a:srgbClr val="000000"/>
                          </a:solidFill>
                          <a:latin typeface="Comic Sans MS" pitchFamily="66" charset="0"/>
                        </a:defRPr>
                      </a:lvl1pPr>
                      <a:lvl2pPr marL="873125" indent="-339725">
                        <a:lnSpc>
                          <a:spcPct val="105000"/>
                        </a:lnSpc>
                        <a:spcBef>
                          <a:spcPts val="700"/>
                        </a:spcBef>
                        <a:buClr>
                          <a:srgbClr val="3333CC"/>
                        </a:buClr>
                        <a:buFont typeface="Helvetica" pitchFamily="34" charset="0"/>
                        <a:defRPr>
                          <a:solidFill>
                            <a:srgbClr val="000000"/>
                          </a:solidFill>
                          <a:latin typeface="Comic Sans MS" pitchFamily="66" charset="0"/>
                        </a:defRPr>
                      </a:lvl2pPr>
                      <a:lvl3pPr marL="1279525" indent="-339725">
                        <a:lnSpc>
                          <a:spcPct val="105000"/>
                        </a:lnSpc>
                        <a:spcBef>
                          <a:spcPts val="600"/>
                        </a:spcBef>
                        <a:buClr>
                          <a:srgbClr val="3333CC"/>
                        </a:buClr>
                        <a:buFont typeface="Helvetica" pitchFamily="34" charset="0"/>
                        <a:defRPr>
                          <a:solidFill>
                            <a:srgbClr val="000000"/>
                          </a:solidFill>
                          <a:latin typeface="Comic Sans MS" pitchFamily="66" charset="0"/>
                        </a:defRPr>
                      </a:lvl3pPr>
                      <a:lvl4pPr marL="1584325" indent="-339725">
                        <a:lnSpc>
                          <a:spcPct val="105000"/>
                        </a:lnSpc>
                        <a:spcBef>
                          <a:spcPts val="500"/>
                        </a:spcBef>
                        <a:buClr>
                          <a:srgbClr val="3333CC"/>
                        </a:buClr>
                        <a:buFont typeface="Helvetica" pitchFamily="34" charset="0"/>
                        <a:defRPr>
                          <a:solidFill>
                            <a:srgbClr val="000000"/>
                          </a:solidFill>
                          <a:latin typeface="Comic Sans MS" pitchFamily="66" charset="0"/>
                        </a:defRPr>
                      </a:lvl4pPr>
                      <a:lvl5pPr marL="1889125" indent="-339725">
                        <a:lnSpc>
                          <a:spcPct val="105000"/>
                        </a:lnSpc>
                        <a:spcBef>
                          <a:spcPts val="500"/>
                        </a:spcBef>
                        <a:buClr>
                          <a:srgbClr val="3333CC"/>
                        </a:buClr>
                        <a:buFont typeface="Helvetica" pitchFamily="34" charset="0"/>
                        <a:defRPr>
                          <a:solidFill>
                            <a:srgbClr val="000000"/>
                          </a:solidFill>
                          <a:latin typeface="Comic Sans MS" pitchFamily="66" charset="0"/>
                        </a:defRPr>
                      </a:lvl5pPr>
                      <a:lvl6pPr marL="23463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6pPr>
                      <a:lvl7pPr marL="28035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7pPr>
                      <a:lvl8pPr marL="32607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8pPr>
                      <a:lvl9pPr marL="37179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9pPr>
                    </a:lstStyle>
                    <a:p>
                      <a:pPr marL="39688" marR="0" lvl="0" indent="0" algn="l" defTabSz="914400" rtl="0" eaLnBrk="0" fontAlgn="base" latinLnBrk="0" hangingPunct="0">
                        <a:lnSpc>
                          <a:spcPct val="80000"/>
                        </a:lnSpc>
                        <a:spcBef>
                          <a:spcPct val="0"/>
                        </a:spcBef>
                        <a:spcAft>
                          <a:spcPct val="0"/>
                        </a:spcAft>
                        <a:buClr>
                          <a:srgbClr val="3333CC"/>
                        </a:buClr>
                        <a:buSzPct val="100000"/>
                        <a:buFont typeface="Helvetica" pitchFamily="34" charset="0"/>
                        <a:buNone/>
                        <a:tabLst/>
                      </a:pPr>
                      <a:r>
                        <a:rPr kumimoji="0" lang="en-US" altLang="bg-BG" sz="1500" b="0" i="0" u="none" strike="noStrike" cap="none" normalizeH="0" baseline="0" dirty="0" smtClean="0">
                          <a:ln>
                            <a:noFill/>
                          </a:ln>
                          <a:solidFill>
                            <a:srgbClr val="FBFF4C"/>
                          </a:solidFill>
                          <a:effectLst/>
                          <a:latin typeface="Comic Sans MS" pitchFamily="66" charset="0"/>
                          <a:sym typeface="Comic Sans MS" pitchFamily="66" charset="0"/>
                        </a:rPr>
                        <a:t>440 KT Water </a:t>
                      </a:r>
                      <a:r>
                        <a:rPr kumimoji="0" lang="en-US" altLang="bg-BG" sz="1500" b="0" i="0" u="none" strike="noStrike" cap="none" normalizeH="0" baseline="0" dirty="0" err="1" smtClean="0">
                          <a:ln>
                            <a:noFill/>
                          </a:ln>
                          <a:solidFill>
                            <a:srgbClr val="FBFF4C"/>
                          </a:solidFill>
                          <a:effectLst/>
                          <a:latin typeface="Comic Sans MS" pitchFamily="66" charset="0"/>
                          <a:sym typeface="Comic Sans MS" pitchFamily="66" charset="0"/>
                        </a:rPr>
                        <a:t>Čerenkov</a:t>
                      </a:r>
                      <a:endParaRPr kumimoji="0" lang="en-US" altLang="bg-BG" sz="1500" b="0" i="0" u="none" strike="noStrike" cap="none" normalizeH="0" baseline="0" dirty="0" smtClean="0">
                        <a:ln>
                          <a:noFill/>
                        </a:ln>
                        <a:solidFill>
                          <a:srgbClr val="FBFF4C"/>
                        </a:solidFill>
                        <a:effectLst/>
                        <a:latin typeface="Comic Sans MS" pitchFamily="66" charset="0"/>
                        <a:sym typeface="Comic Sans MS" pitchFamily="66" charset="0"/>
                      </a:endParaRPr>
                    </a:p>
                  </a:txBody>
                  <a:tcPr marL="45720" marR="45720" anchor="ct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40E0"/>
                    </a:solidFill>
                  </a:tcPr>
                </a:tc>
              </a:tr>
              <a:tr h="652463">
                <a:tc>
                  <a:txBody>
                    <a:bodyPr/>
                    <a:lstStyle>
                      <a:lvl1pPr marL="39688">
                        <a:lnSpc>
                          <a:spcPct val="105000"/>
                        </a:lnSpc>
                        <a:spcBef>
                          <a:spcPts val="800"/>
                        </a:spcBef>
                        <a:buClr>
                          <a:srgbClr val="3333CC"/>
                        </a:buClr>
                        <a:buFont typeface="Helvetica" pitchFamily="34" charset="0"/>
                        <a:defRPr sz="2000">
                          <a:solidFill>
                            <a:srgbClr val="000000"/>
                          </a:solidFill>
                          <a:latin typeface="Comic Sans MS" pitchFamily="66" charset="0"/>
                        </a:defRPr>
                      </a:lvl1pPr>
                      <a:lvl2pPr marL="873125" indent="-339725">
                        <a:lnSpc>
                          <a:spcPct val="105000"/>
                        </a:lnSpc>
                        <a:spcBef>
                          <a:spcPts val="700"/>
                        </a:spcBef>
                        <a:buClr>
                          <a:srgbClr val="3333CC"/>
                        </a:buClr>
                        <a:buFont typeface="Helvetica" pitchFamily="34" charset="0"/>
                        <a:defRPr>
                          <a:solidFill>
                            <a:srgbClr val="000000"/>
                          </a:solidFill>
                          <a:latin typeface="Comic Sans MS" pitchFamily="66" charset="0"/>
                        </a:defRPr>
                      </a:lvl2pPr>
                      <a:lvl3pPr marL="1279525" indent="-339725">
                        <a:lnSpc>
                          <a:spcPct val="105000"/>
                        </a:lnSpc>
                        <a:spcBef>
                          <a:spcPts val="600"/>
                        </a:spcBef>
                        <a:buClr>
                          <a:srgbClr val="3333CC"/>
                        </a:buClr>
                        <a:buFont typeface="Helvetica" pitchFamily="34" charset="0"/>
                        <a:defRPr>
                          <a:solidFill>
                            <a:srgbClr val="000000"/>
                          </a:solidFill>
                          <a:latin typeface="Comic Sans MS" pitchFamily="66" charset="0"/>
                        </a:defRPr>
                      </a:lvl3pPr>
                      <a:lvl4pPr marL="1584325" indent="-339725">
                        <a:lnSpc>
                          <a:spcPct val="105000"/>
                        </a:lnSpc>
                        <a:spcBef>
                          <a:spcPts val="500"/>
                        </a:spcBef>
                        <a:buClr>
                          <a:srgbClr val="3333CC"/>
                        </a:buClr>
                        <a:buFont typeface="Helvetica" pitchFamily="34" charset="0"/>
                        <a:defRPr>
                          <a:solidFill>
                            <a:srgbClr val="000000"/>
                          </a:solidFill>
                          <a:latin typeface="Comic Sans MS" pitchFamily="66" charset="0"/>
                        </a:defRPr>
                      </a:lvl4pPr>
                      <a:lvl5pPr marL="1889125" indent="-339725">
                        <a:lnSpc>
                          <a:spcPct val="105000"/>
                        </a:lnSpc>
                        <a:spcBef>
                          <a:spcPts val="500"/>
                        </a:spcBef>
                        <a:buClr>
                          <a:srgbClr val="3333CC"/>
                        </a:buClr>
                        <a:buFont typeface="Helvetica" pitchFamily="34" charset="0"/>
                        <a:defRPr>
                          <a:solidFill>
                            <a:srgbClr val="000000"/>
                          </a:solidFill>
                          <a:latin typeface="Comic Sans MS" pitchFamily="66" charset="0"/>
                        </a:defRPr>
                      </a:lvl5pPr>
                      <a:lvl6pPr marL="23463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6pPr>
                      <a:lvl7pPr marL="28035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7pPr>
                      <a:lvl8pPr marL="32607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8pPr>
                      <a:lvl9pPr marL="37179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9pPr>
                    </a:lstStyle>
                    <a:p>
                      <a:pPr marL="39688" marR="0" lvl="0" indent="0" algn="l" defTabSz="914400" rtl="0" eaLnBrk="0" fontAlgn="base" latinLnBrk="0" hangingPunct="0">
                        <a:lnSpc>
                          <a:spcPct val="80000"/>
                        </a:lnSpc>
                        <a:spcBef>
                          <a:spcPct val="0"/>
                        </a:spcBef>
                        <a:spcAft>
                          <a:spcPct val="0"/>
                        </a:spcAft>
                        <a:buClr>
                          <a:srgbClr val="3333CC"/>
                        </a:buClr>
                        <a:buSzPct val="100000"/>
                        <a:buFont typeface="Helvetica" pitchFamily="34" charset="0"/>
                        <a:buNone/>
                        <a:tabLst/>
                      </a:pPr>
                      <a:r>
                        <a:rPr kumimoji="0" lang="en-US" altLang="bg-BG" sz="1500" b="0" i="0" u="none" strike="noStrike" cap="none" normalizeH="0" baseline="0" smtClean="0">
                          <a:ln>
                            <a:noFill/>
                          </a:ln>
                          <a:solidFill>
                            <a:srgbClr val="FBFF4C"/>
                          </a:solidFill>
                          <a:effectLst/>
                          <a:latin typeface="Comic Sans MS" pitchFamily="66" charset="0"/>
                          <a:sym typeface="Comic Sans MS" pitchFamily="66" charset="0"/>
                        </a:rPr>
                        <a:t>NuMI-SuperNOvA</a:t>
                      </a:r>
                    </a:p>
                  </a:txBody>
                  <a:tcPr marL="45720" marR="45720" anchor="ctr"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rgbClr val="0040E0"/>
                    </a:solidFill>
                  </a:tcPr>
                </a:tc>
                <a:tc>
                  <a:txBody>
                    <a:bodyPr/>
                    <a:lstStyle>
                      <a:lvl1pPr marL="39688">
                        <a:lnSpc>
                          <a:spcPct val="105000"/>
                        </a:lnSpc>
                        <a:spcBef>
                          <a:spcPts val="800"/>
                        </a:spcBef>
                        <a:buClr>
                          <a:srgbClr val="3333CC"/>
                        </a:buClr>
                        <a:buFont typeface="Helvetica" pitchFamily="34" charset="0"/>
                        <a:defRPr sz="2000">
                          <a:solidFill>
                            <a:srgbClr val="000000"/>
                          </a:solidFill>
                          <a:latin typeface="Comic Sans MS" pitchFamily="66" charset="0"/>
                        </a:defRPr>
                      </a:lvl1pPr>
                      <a:lvl2pPr marL="873125" indent="-339725">
                        <a:lnSpc>
                          <a:spcPct val="105000"/>
                        </a:lnSpc>
                        <a:spcBef>
                          <a:spcPts val="700"/>
                        </a:spcBef>
                        <a:buClr>
                          <a:srgbClr val="3333CC"/>
                        </a:buClr>
                        <a:buFont typeface="Helvetica" pitchFamily="34" charset="0"/>
                        <a:defRPr>
                          <a:solidFill>
                            <a:srgbClr val="000000"/>
                          </a:solidFill>
                          <a:latin typeface="Comic Sans MS" pitchFamily="66" charset="0"/>
                        </a:defRPr>
                      </a:lvl2pPr>
                      <a:lvl3pPr marL="1279525" indent="-339725">
                        <a:lnSpc>
                          <a:spcPct val="105000"/>
                        </a:lnSpc>
                        <a:spcBef>
                          <a:spcPts val="600"/>
                        </a:spcBef>
                        <a:buClr>
                          <a:srgbClr val="3333CC"/>
                        </a:buClr>
                        <a:buFont typeface="Helvetica" pitchFamily="34" charset="0"/>
                        <a:defRPr>
                          <a:solidFill>
                            <a:srgbClr val="000000"/>
                          </a:solidFill>
                          <a:latin typeface="Comic Sans MS" pitchFamily="66" charset="0"/>
                        </a:defRPr>
                      </a:lvl3pPr>
                      <a:lvl4pPr marL="1584325" indent="-339725">
                        <a:lnSpc>
                          <a:spcPct val="105000"/>
                        </a:lnSpc>
                        <a:spcBef>
                          <a:spcPts val="500"/>
                        </a:spcBef>
                        <a:buClr>
                          <a:srgbClr val="3333CC"/>
                        </a:buClr>
                        <a:buFont typeface="Helvetica" pitchFamily="34" charset="0"/>
                        <a:defRPr>
                          <a:solidFill>
                            <a:srgbClr val="000000"/>
                          </a:solidFill>
                          <a:latin typeface="Comic Sans MS" pitchFamily="66" charset="0"/>
                        </a:defRPr>
                      </a:lvl4pPr>
                      <a:lvl5pPr marL="1889125" indent="-339725">
                        <a:lnSpc>
                          <a:spcPct val="105000"/>
                        </a:lnSpc>
                        <a:spcBef>
                          <a:spcPts val="500"/>
                        </a:spcBef>
                        <a:buClr>
                          <a:srgbClr val="3333CC"/>
                        </a:buClr>
                        <a:buFont typeface="Helvetica" pitchFamily="34" charset="0"/>
                        <a:defRPr>
                          <a:solidFill>
                            <a:srgbClr val="000000"/>
                          </a:solidFill>
                          <a:latin typeface="Comic Sans MS" pitchFamily="66" charset="0"/>
                        </a:defRPr>
                      </a:lvl5pPr>
                      <a:lvl6pPr marL="23463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6pPr>
                      <a:lvl7pPr marL="28035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7pPr>
                      <a:lvl8pPr marL="32607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8pPr>
                      <a:lvl9pPr marL="37179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9pPr>
                    </a:lstStyle>
                    <a:p>
                      <a:pPr marL="39688" marR="0" lvl="0" indent="0" algn="l" defTabSz="914400" rtl="0" eaLnBrk="0" fontAlgn="base" latinLnBrk="0" hangingPunct="0">
                        <a:lnSpc>
                          <a:spcPct val="80000"/>
                        </a:lnSpc>
                        <a:spcBef>
                          <a:spcPct val="0"/>
                        </a:spcBef>
                        <a:spcAft>
                          <a:spcPct val="0"/>
                        </a:spcAft>
                        <a:buClr>
                          <a:srgbClr val="3333CC"/>
                        </a:buClr>
                        <a:buSzPct val="100000"/>
                        <a:buFont typeface="Helvetica" pitchFamily="34" charset="0"/>
                        <a:buNone/>
                        <a:tabLst/>
                      </a:pPr>
                      <a:r>
                        <a:rPr kumimoji="0" lang="en-US" altLang="bg-BG" sz="1500" b="0" i="0" u="none" strike="noStrike" cap="none" normalizeH="0" baseline="0" smtClean="0">
                          <a:ln>
                            <a:noFill/>
                          </a:ln>
                          <a:solidFill>
                            <a:srgbClr val="FBFF4C"/>
                          </a:solidFill>
                          <a:effectLst/>
                          <a:latin typeface="Comic Sans MS" pitchFamily="66" charset="0"/>
                          <a:sym typeface="Comic Sans MS" pitchFamily="66" charset="0"/>
                        </a:rPr>
                        <a:t>US</a:t>
                      </a:r>
                    </a:p>
                  </a:txBody>
                  <a:tcPr marL="45720" marR="457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rgbClr val="0040E0"/>
                    </a:solidFill>
                  </a:tcPr>
                </a:tc>
                <a:tc>
                  <a:txBody>
                    <a:bodyPr/>
                    <a:lstStyle>
                      <a:lvl1pPr marL="39688">
                        <a:lnSpc>
                          <a:spcPct val="105000"/>
                        </a:lnSpc>
                        <a:spcBef>
                          <a:spcPts val="800"/>
                        </a:spcBef>
                        <a:buClr>
                          <a:srgbClr val="3333CC"/>
                        </a:buClr>
                        <a:buFont typeface="Helvetica" pitchFamily="34" charset="0"/>
                        <a:defRPr sz="2000">
                          <a:solidFill>
                            <a:srgbClr val="000000"/>
                          </a:solidFill>
                          <a:latin typeface="Comic Sans MS" pitchFamily="66" charset="0"/>
                        </a:defRPr>
                      </a:lvl1pPr>
                      <a:lvl2pPr marL="873125" indent="-339725">
                        <a:lnSpc>
                          <a:spcPct val="105000"/>
                        </a:lnSpc>
                        <a:spcBef>
                          <a:spcPts val="700"/>
                        </a:spcBef>
                        <a:buClr>
                          <a:srgbClr val="3333CC"/>
                        </a:buClr>
                        <a:buFont typeface="Helvetica" pitchFamily="34" charset="0"/>
                        <a:defRPr>
                          <a:solidFill>
                            <a:srgbClr val="000000"/>
                          </a:solidFill>
                          <a:latin typeface="Comic Sans MS" pitchFamily="66" charset="0"/>
                        </a:defRPr>
                      </a:lvl2pPr>
                      <a:lvl3pPr marL="1279525" indent="-339725">
                        <a:lnSpc>
                          <a:spcPct val="105000"/>
                        </a:lnSpc>
                        <a:spcBef>
                          <a:spcPts val="600"/>
                        </a:spcBef>
                        <a:buClr>
                          <a:srgbClr val="3333CC"/>
                        </a:buClr>
                        <a:buFont typeface="Helvetica" pitchFamily="34" charset="0"/>
                        <a:defRPr>
                          <a:solidFill>
                            <a:srgbClr val="000000"/>
                          </a:solidFill>
                          <a:latin typeface="Comic Sans MS" pitchFamily="66" charset="0"/>
                        </a:defRPr>
                      </a:lvl3pPr>
                      <a:lvl4pPr marL="1584325" indent="-339725">
                        <a:lnSpc>
                          <a:spcPct val="105000"/>
                        </a:lnSpc>
                        <a:spcBef>
                          <a:spcPts val="500"/>
                        </a:spcBef>
                        <a:buClr>
                          <a:srgbClr val="3333CC"/>
                        </a:buClr>
                        <a:buFont typeface="Helvetica" pitchFamily="34" charset="0"/>
                        <a:defRPr>
                          <a:solidFill>
                            <a:srgbClr val="000000"/>
                          </a:solidFill>
                          <a:latin typeface="Comic Sans MS" pitchFamily="66" charset="0"/>
                        </a:defRPr>
                      </a:lvl4pPr>
                      <a:lvl5pPr marL="1889125" indent="-339725">
                        <a:lnSpc>
                          <a:spcPct val="105000"/>
                        </a:lnSpc>
                        <a:spcBef>
                          <a:spcPts val="500"/>
                        </a:spcBef>
                        <a:buClr>
                          <a:srgbClr val="3333CC"/>
                        </a:buClr>
                        <a:buFont typeface="Helvetica" pitchFamily="34" charset="0"/>
                        <a:defRPr>
                          <a:solidFill>
                            <a:srgbClr val="000000"/>
                          </a:solidFill>
                          <a:latin typeface="Comic Sans MS" pitchFamily="66" charset="0"/>
                        </a:defRPr>
                      </a:lvl5pPr>
                      <a:lvl6pPr marL="23463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6pPr>
                      <a:lvl7pPr marL="28035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7pPr>
                      <a:lvl8pPr marL="32607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8pPr>
                      <a:lvl9pPr marL="37179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9pPr>
                    </a:lstStyle>
                    <a:p>
                      <a:pPr marL="39688" marR="0" lvl="0" indent="0" algn="l" defTabSz="914400" rtl="0" eaLnBrk="0" fontAlgn="base" latinLnBrk="0" hangingPunct="0">
                        <a:lnSpc>
                          <a:spcPct val="80000"/>
                        </a:lnSpc>
                        <a:spcBef>
                          <a:spcPct val="0"/>
                        </a:spcBef>
                        <a:spcAft>
                          <a:spcPct val="0"/>
                        </a:spcAft>
                        <a:buClr>
                          <a:srgbClr val="3333CC"/>
                        </a:buClr>
                        <a:buSzPct val="100000"/>
                        <a:buFont typeface="Helvetica" pitchFamily="34" charset="0"/>
                        <a:buNone/>
                        <a:tabLst/>
                      </a:pPr>
                      <a:r>
                        <a:rPr kumimoji="0" lang="en-US" altLang="bg-BG" sz="1500" b="0" i="0" u="none" strike="noStrike" cap="none" normalizeH="0" baseline="0" dirty="0" smtClean="0">
                          <a:ln>
                            <a:noFill/>
                          </a:ln>
                          <a:solidFill>
                            <a:srgbClr val="FBFF4C"/>
                          </a:solidFill>
                          <a:effectLst/>
                          <a:latin typeface="Comic Sans MS" pitchFamily="66" charset="0"/>
                          <a:sym typeface="Comic Sans MS" pitchFamily="66" charset="0"/>
                        </a:rPr>
                        <a:t>2     </a:t>
                      </a:r>
                      <a:r>
                        <a:rPr kumimoji="0" lang="en-US" altLang="bg-BG" sz="1500" b="0" i="0" u="none" strike="noStrike" cap="none" normalizeH="0" baseline="0" dirty="0" err="1" smtClean="0">
                          <a:ln>
                            <a:noFill/>
                          </a:ln>
                          <a:solidFill>
                            <a:srgbClr val="FBFF4C"/>
                          </a:solidFill>
                          <a:effectLst/>
                          <a:latin typeface="Comic Sans MS" pitchFamily="66" charset="0"/>
                          <a:sym typeface="Comic Sans MS" pitchFamily="66" charset="0"/>
                        </a:rPr>
                        <a:t>GeV</a:t>
                      </a:r>
                      <a:endParaRPr kumimoji="0" lang="en-US" altLang="bg-BG" sz="1500" b="0" i="0" u="none" strike="noStrike" cap="none" normalizeH="0" baseline="0" dirty="0" smtClean="0">
                        <a:ln>
                          <a:noFill/>
                        </a:ln>
                        <a:solidFill>
                          <a:srgbClr val="FBFF4C"/>
                        </a:solidFill>
                        <a:effectLst/>
                        <a:latin typeface="Comic Sans MS" pitchFamily="66" charset="0"/>
                        <a:sym typeface="Comic Sans MS" pitchFamily="66" charset="0"/>
                      </a:endParaRPr>
                    </a:p>
                  </a:txBody>
                  <a:tcPr marL="45720" marR="457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rgbClr val="0040E0"/>
                    </a:solidFill>
                  </a:tcPr>
                </a:tc>
                <a:tc>
                  <a:txBody>
                    <a:bodyPr/>
                    <a:lstStyle>
                      <a:lvl1pPr marL="39688">
                        <a:lnSpc>
                          <a:spcPct val="105000"/>
                        </a:lnSpc>
                        <a:spcBef>
                          <a:spcPts val="800"/>
                        </a:spcBef>
                        <a:buClr>
                          <a:srgbClr val="3333CC"/>
                        </a:buClr>
                        <a:buFont typeface="Helvetica" pitchFamily="34" charset="0"/>
                        <a:defRPr sz="2000">
                          <a:solidFill>
                            <a:srgbClr val="000000"/>
                          </a:solidFill>
                          <a:latin typeface="Comic Sans MS" pitchFamily="66" charset="0"/>
                        </a:defRPr>
                      </a:lvl1pPr>
                      <a:lvl2pPr marL="873125" indent="-339725">
                        <a:lnSpc>
                          <a:spcPct val="105000"/>
                        </a:lnSpc>
                        <a:spcBef>
                          <a:spcPts val="700"/>
                        </a:spcBef>
                        <a:buClr>
                          <a:srgbClr val="3333CC"/>
                        </a:buClr>
                        <a:buFont typeface="Helvetica" pitchFamily="34" charset="0"/>
                        <a:defRPr>
                          <a:solidFill>
                            <a:srgbClr val="000000"/>
                          </a:solidFill>
                          <a:latin typeface="Comic Sans MS" pitchFamily="66" charset="0"/>
                        </a:defRPr>
                      </a:lvl2pPr>
                      <a:lvl3pPr marL="1279525" indent="-339725">
                        <a:lnSpc>
                          <a:spcPct val="105000"/>
                        </a:lnSpc>
                        <a:spcBef>
                          <a:spcPts val="600"/>
                        </a:spcBef>
                        <a:buClr>
                          <a:srgbClr val="3333CC"/>
                        </a:buClr>
                        <a:buFont typeface="Helvetica" pitchFamily="34" charset="0"/>
                        <a:defRPr>
                          <a:solidFill>
                            <a:srgbClr val="000000"/>
                          </a:solidFill>
                          <a:latin typeface="Comic Sans MS" pitchFamily="66" charset="0"/>
                        </a:defRPr>
                      </a:lvl3pPr>
                      <a:lvl4pPr marL="1584325" indent="-339725">
                        <a:lnSpc>
                          <a:spcPct val="105000"/>
                        </a:lnSpc>
                        <a:spcBef>
                          <a:spcPts val="500"/>
                        </a:spcBef>
                        <a:buClr>
                          <a:srgbClr val="3333CC"/>
                        </a:buClr>
                        <a:buFont typeface="Helvetica" pitchFamily="34" charset="0"/>
                        <a:defRPr>
                          <a:solidFill>
                            <a:srgbClr val="000000"/>
                          </a:solidFill>
                          <a:latin typeface="Comic Sans MS" pitchFamily="66" charset="0"/>
                        </a:defRPr>
                      </a:lvl4pPr>
                      <a:lvl5pPr marL="1889125" indent="-339725">
                        <a:lnSpc>
                          <a:spcPct val="105000"/>
                        </a:lnSpc>
                        <a:spcBef>
                          <a:spcPts val="500"/>
                        </a:spcBef>
                        <a:buClr>
                          <a:srgbClr val="3333CC"/>
                        </a:buClr>
                        <a:buFont typeface="Helvetica" pitchFamily="34" charset="0"/>
                        <a:defRPr>
                          <a:solidFill>
                            <a:srgbClr val="000000"/>
                          </a:solidFill>
                          <a:latin typeface="Comic Sans MS" pitchFamily="66" charset="0"/>
                        </a:defRPr>
                      </a:lvl5pPr>
                      <a:lvl6pPr marL="23463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6pPr>
                      <a:lvl7pPr marL="28035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7pPr>
                      <a:lvl8pPr marL="32607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8pPr>
                      <a:lvl9pPr marL="37179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9pPr>
                    </a:lstStyle>
                    <a:p>
                      <a:pPr marL="39688" marR="0" lvl="0" indent="0" algn="l" defTabSz="914400" rtl="0" eaLnBrk="0" fontAlgn="base" latinLnBrk="0" hangingPunct="0">
                        <a:lnSpc>
                          <a:spcPct val="80000"/>
                        </a:lnSpc>
                        <a:spcBef>
                          <a:spcPct val="0"/>
                        </a:spcBef>
                        <a:spcAft>
                          <a:spcPct val="0"/>
                        </a:spcAft>
                        <a:buClr>
                          <a:srgbClr val="3333CC"/>
                        </a:buClr>
                        <a:buSzPct val="100000"/>
                        <a:buFont typeface="Helvetica" pitchFamily="34" charset="0"/>
                        <a:buNone/>
                        <a:tabLst/>
                      </a:pPr>
                      <a:r>
                        <a:rPr kumimoji="0" lang="en-US" altLang="bg-BG" sz="1500" b="0" i="0" u="none" strike="noStrike" cap="none" normalizeH="0" baseline="0" dirty="0" smtClean="0">
                          <a:ln>
                            <a:noFill/>
                          </a:ln>
                          <a:solidFill>
                            <a:srgbClr val="FBFF4C"/>
                          </a:solidFill>
                          <a:effectLst/>
                          <a:latin typeface="Comic Sans MS" pitchFamily="66" charset="0"/>
                          <a:sym typeface="Comic Sans MS" pitchFamily="66" charset="0"/>
                        </a:rPr>
                        <a:t>890 Km</a:t>
                      </a:r>
                    </a:p>
                  </a:txBody>
                  <a:tcPr marL="45720" marR="457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rgbClr val="0040E0"/>
                    </a:solidFill>
                  </a:tcPr>
                </a:tc>
                <a:tc>
                  <a:txBody>
                    <a:bodyPr/>
                    <a:lstStyle>
                      <a:lvl1pPr marL="39688">
                        <a:lnSpc>
                          <a:spcPct val="105000"/>
                        </a:lnSpc>
                        <a:spcBef>
                          <a:spcPts val="800"/>
                        </a:spcBef>
                        <a:buClr>
                          <a:srgbClr val="3333CC"/>
                        </a:buClr>
                        <a:buFont typeface="Helvetica" pitchFamily="34" charset="0"/>
                        <a:defRPr sz="2000">
                          <a:solidFill>
                            <a:srgbClr val="000000"/>
                          </a:solidFill>
                          <a:latin typeface="Comic Sans MS" pitchFamily="66" charset="0"/>
                        </a:defRPr>
                      </a:lvl1pPr>
                      <a:lvl2pPr marL="873125" indent="-339725">
                        <a:lnSpc>
                          <a:spcPct val="105000"/>
                        </a:lnSpc>
                        <a:spcBef>
                          <a:spcPts val="700"/>
                        </a:spcBef>
                        <a:buClr>
                          <a:srgbClr val="3333CC"/>
                        </a:buClr>
                        <a:buFont typeface="Helvetica" pitchFamily="34" charset="0"/>
                        <a:defRPr>
                          <a:solidFill>
                            <a:srgbClr val="000000"/>
                          </a:solidFill>
                          <a:latin typeface="Comic Sans MS" pitchFamily="66" charset="0"/>
                        </a:defRPr>
                      </a:lvl2pPr>
                      <a:lvl3pPr marL="1279525" indent="-339725">
                        <a:lnSpc>
                          <a:spcPct val="105000"/>
                        </a:lnSpc>
                        <a:spcBef>
                          <a:spcPts val="600"/>
                        </a:spcBef>
                        <a:buClr>
                          <a:srgbClr val="3333CC"/>
                        </a:buClr>
                        <a:buFont typeface="Helvetica" pitchFamily="34" charset="0"/>
                        <a:defRPr>
                          <a:solidFill>
                            <a:srgbClr val="000000"/>
                          </a:solidFill>
                          <a:latin typeface="Comic Sans MS" pitchFamily="66" charset="0"/>
                        </a:defRPr>
                      </a:lvl3pPr>
                      <a:lvl4pPr marL="1584325" indent="-339725">
                        <a:lnSpc>
                          <a:spcPct val="105000"/>
                        </a:lnSpc>
                        <a:spcBef>
                          <a:spcPts val="500"/>
                        </a:spcBef>
                        <a:buClr>
                          <a:srgbClr val="3333CC"/>
                        </a:buClr>
                        <a:buFont typeface="Helvetica" pitchFamily="34" charset="0"/>
                        <a:defRPr>
                          <a:solidFill>
                            <a:srgbClr val="000000"/>
                          </a:solidFill>
                          <a:latin typeface="Comic Sans MS" pitchFamily="66" charset="0"/>
                        </a:defRPr>
                      </a:lvl4pPr>
                      <a:lvl5pPr marL="1889125" indent="-339725">
                        <a:lnSpc>
                          <a:spcPct val="105000"/>
                        </a:lnSpc>
                        <a:spcBef>
                          <a:spcPts val="500"/>
                        </a:spcBef>
                        <a:buClr>
                          <a:srgbClr val="3333CC"/>
                        </a:buClr>
                        <a:buFont typeface="Helvetica" pitchFamily="34" charset="0"/>
                        <a:defRPr>
                          <a:solidFill>
                            <a:srgbClr val="000000"/>
                          </a:solidFill>
                          <a:latin typeface="Comic Sans MS" pitchFamily="66" charset="0"/>
                        </a:defRPr>
                      </a:lvl5pPr>
                      <a:lvl6pPr marL="23463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6pPr>
                      <a:lvl7pPr marL="28035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7pPr>
                      <a:lvl8pPr marL="32607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8pPr>
                      <a:lvl9pPr marL="37179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9pPr>
                    </a:lstStyle>
                    <a:p>
                      <a:pPr marL="39688" marR="0" lvl="0" indent="0" algn="l" defTabSz="914400" rtl="0" eaLnBrk="0" fontAlgn="base" latinLnBrk="0" hangingPunct="0">
                        <a:lnSpc>
                          <a:spcPct val="80000"/>
                        </a:lnSpc>
                        <a:spcBef>
                          <a:spcPct val="0"/>
                        </a:spcBef>
                        <a:spcAft>
                          <a:spcPct val="0"/>
                        </a:spcAft>
                        <a:buClr>
                          <a:srgbClr val="3333CC"/>
                        </a:buClr>
                        <a:buSzPct val="100000"/>
                        <a:buFont typeface="Helvetica" pitchFamily="34" charset="0"/>
                        <a:buNone/>
                        <a:tabLst/>
                      </a:pPr>
                      <a:r>
                        <a:rPr kumimoji="0" lang="en-US" altLang="bg-BG" sz="1500" b="0" i="0" u="none" strike="noStrike" cap="none" normalizeH="0" baseline="0" dirty="0" smtClean="0">
                          <a:ln>
                            <a:noFill/>
                          </a:ln>
                          <a:solidFill>
                            <a:srgbClr val="FBFF4C"/>
                          </a:solidFill>
                          <a:effectLst/>
                          <a:latin typeface="Comic Sans MS" pitchFamily="66" charset="0"/>
                          <a:sym typeface="Comic Sans MS" pitchFamily="66" charset="0"/>
                        </a:rPr>
                        <a:t>130 KT</a:t>
                      </a:r>
                      <a:r>
                        <a:rPr kumimoji="0" lang="en-US" altLang="bg-BG" sz="1500" b="0" i="0" u="none" strike="noStrike" cap="none" normalizeH="0" baseline="0" dirty="0" smtClean="0">
                          <a:ln>
                            <a:noFill/>
                          </a:ln>
                          <a:solidFill>
                            <a:srgbClr val="000000"/>
                          </a:solidFill>
                          <a:effectLst/>
                          <a:latin typeface="Comic Sans MS" pitchFamily="66" charset="0"/>
                          <a:sym typeface="Comic Sans MS" pitchFamily="66" charset="0"/>
                        </a:rPr>
                        <a:t> </a:t>
                      </a:r>
                      <a:r>
                        <a:rPr kumimoji="0" lang="en-US" altLang="bg-BG" sz="1500" b="0" i="0" u="none" strike="noStrike" cap="none" normalizeH="0" baseline="0" dirty="0" smtClean="0">
                          <a:ln>
                            <a:noFill/>
                          </a:ln>
                          <a:solidFill>
                            <a:srgbClr val="FBFF4C"/>
                          </a:solidFill>
                          <a:effectLst/>
                          <a:latin typeface="Comic Sans MS" pitchFamily="66" charset="0"/>
                          <a:sym typeface="Comic Sans MS" pitchFamily="66" charset="0"/>
                        </a:rPr>
                        <a:t>fully active calorimeter</a:t>
                      </a:r>
                    </a:p>
                  </a:txBody>
                  <a:tcPr marL="45720" marR="45720" anchor="ct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rgbClr val="0040E0"/>
                    </a:solidFill>
                  </a:tcPr>
                </a:tc>
              </a:tr>
            </a:tbl>
          </a:graphicData>
        </a:graphic>
      </p:graphicFrame>
      <p:sp>
        <p:nvSpPr>
          <p:cNvPr id="604246" name="Rectangle 86"/>
          <p:cNvSpPr>
            <a:spLocks noGrp="1" noChangeArrowheads="1"/>
          </p:cNvSpPr>
          <p:nvPr>
            <p:ph type="title"/>
          </p:nvPr>
        </p:nvSpPr>
        <p:spPr>
          <a:xfrm>
            <a:off x="1476375" y="92075"/>
            <a:ext cx="6411913" cy="965200"/>
          </a:xfrm>
        </p:spPr>
        <p:txBody>
          <a:bodyPr/>
          <a:lstStyle/>
          <a:p>
            <a:r>
              <a:rPr lang="bg-BG" altLang="bg-BG" sz="2800" dirty="0">
                <a:latin typeface="Comic Sans MS" pitchFamily="66" charset="0"/>
                <a:sym typeface="Comic Sans MS" pitchFamily="66" charset="0"/>
              </a:rPr>
              <a:t>Второ поколение конвенционални снопове (</a:t>
            </a:r>
            <a:r>
              <a:rPr lang="en-US" altLang="bg-BG" sz="2800" dirty="0">
                <a:latin typeface="Comic Sans MS" pitchFamily="66" charset="0"/>
                <a:sym typeface="Comic Sans MS" pitchFamily="66" charset="0"/>
              </a:rPr>
              <a:t>super-beams</a:t>
            </a:r>
            <a:r>
              <a:rPr lang="bg-BG" altLang="bg-BG" sz="2800" dirty="0">
                <a:latin typeface="Comic Sans MS" pitchFamily="66" charset="0"/>
                <a:sym typeface="Comic Sans MS" pitchFamily="66" charset="0"/>
              </a:rPr>
              <a:t>)</a:t>
            </a:r>
            <a:endParaRPr lang="en-US" altLang="bg-BG" sz="2800" dirty="0">
              <a:latin typeface="Comic Sans MS" pitchFamily="66" charset="0"/>
              <a:sym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604191"/>
                                        </p:tgtEl>
                                        <p:attrNameLst>
                                          <p:attrName>style.visibility</p:attrName>
                                        </p:attrNameLst>
                                      </p:cBhvr>
                                      <p:to>
                                        <p:strVal val="visible"/>
                                      </p:to>
                                    </p:set>
                                    <p:anim calcmode="lin" valueType="num">
                                      <p:cBhvr additive="base">
                                        <p:cTn id="7" dur="500" fill="hold"/>
                                        <p:tgtEl>
                                          <p:spTgt spid="604191"/>
                                        </p:tgtEl>
                                        <p:attrNameLst>
                                          <p:attrName>ppt_x</p:attrName>
                                        </p:attrNameLst>
                                      </p:cBhvr>
                                      <p:tavLst>
                                        <p:tav tm="0">
                                          <p:val>
                                            <p:strVal val="#ppt_x"/>
                                          </p:val>
                                        </p:tav>
                                        <p:tav tm="100000">
                                          <p:val>
                                            <p:strVal val="#ppt_x"/>
                                          </p:val>
                                        </p:tav>
                                      </p:tavLst>
                                    </p:anim>
                                    <p:anim calcmode="lin" valueType="num">
                                      <p:cBhvr additive="base">
                                        <p:cTn id="8" dur="500" fill="hold"/>
                                        <p:tgtEl>
                                          <p:spTgt spid="60419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Rectangle 4"/>
          <p:cNvSpPr>
            <a:spLocks noChangeArrowheads="1"/>
          </p:cNvSpPr>
          <p:nvPr/>
        </p:nvSpPr>
        <p:spPr bwMode="auto">
          <a:xfrm>
            <a:off x="1016211" y="260648"/>
            <a:ext cx="7200799" cy="546625"/>
          </a:xfrm>
          <a:prstGeom prst="rect">
            <a:avLst/>
          </a:prstGeom>
          <a:solidFill>
            <a:srgbClr val="FFC000"/>
          </a:solidFill>
          <a:ln>
            <a:noFill/>
          </a:ln>
          <a:effectLst/>
          <a:extLst/>
        </p:spPr>
        <p:txBody>
          <a:bodyPr wrap="square">
            <a:spAutoFit/>
          </a:bodyPr>
          <a:lstStyle/>
          <a:p>
            <a:r>
              <a:rPr lang="en-US" dirty="0" smtClean="0">
                <a:solidFill>
                  <a:srgbClr val="7030A0"/>
                </a:solidFill>
                <a:latin typeface="+mn-lt"/>
              </a:rPr>
              <a:t>Long </a:t>
            </a:r>
            <a:r>
              <a:rPr lang="en-US" dirty="0">
                <a:solidFill>
                  <a:srgbClr val="7030A0"/>
                </a:solidFill>
                <a:latin typeface="+mn-lt"/>
              </a:rPr>
              <a:t>Baseline Accelerator Neutrino Experiments</a:t>
            </a:r>
            <a:endParaRPr lang="bg-BG" dirty="0">
              <a:solidFill>
                <a:srgbClr val="7030A0"/>
              </a:solidFill>
              <a:latin typeface="+mn-lt"/>
            </a:endParaRPr>
          </a:p>
        </p:txBody>
      </p:sp>
      <p:pic>
        <p:nvPicPr>
          <p:cNvPr id="22546" name="Picture 18" descr="neutrinoNOV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43768" y="2997200"/>
            <a:ext cx="3817632" cy="3168104"/>
          </a:xfrm>
          <a:prstGeom prst="rect">
            <a:avLst/>
          </a:prstGeom>
          <a:noFill/>
          <a:extLst>
            <a:ext uri="{909E8E84-426E-40DD-AFC4-6F175D3DCCD1}">
              <a14:hiddenFill xmlns:a14="http://schemas.microsoft.com/office/drawing/2010/main">
                <a:solidFill>
                  <a:srgbClr val="FFFFFF"/>
                </a:solidFill>
              </a14:hiddenFill>
            </a:ext>
          </a:extLst>
        </p:spPr>
      </p:pic>
      <p:grpSp>
        <p:nvGrpSpPr>
          <p:cNvPr id="22555" name="Group 27"/>
          <p:cNvGrpSpPr>
            <a:grpSpLocks/>
          </p:cNvGrpSpPr>
          <p:nvPr/>
        </p:nvGrpSpPr>
        <p:grpSpPr bwMode="auto">
          <a:xfrm>
            <a:off x="107504" y="1196752"/>
            <a:ext cx="4608959" cy="4602386"/>
            <a:chOff x="340" y="1253"/>
            <a:chExt cx="2631" cy="2400"/>
          </a:xfrm>
        </p:grpSpPr>
        <p:pic>
          <p:nvPicPr>
            <p:cNvPr id="22545" name="Picture 17" descr="t2k"/>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0" y="1253"/>
              <a:ext cx="2574" cy="2400"/>
            </a:xfrm>
            <a:prstGeom prst="rect">
              <a:avLst/>
            </a:prstGeom>
            <a:noFill/>
            <a:extLst>
              <a:ext uri="{909E8E84-426E-40DD-AFC4-6F175D3DCCD1}">
                <a14:hiddenFill xmlns:a14="http://schemas.microsoft.com/office/drawing/2010/main">
                  <a:solidFill>
                    <a:srgbClr val="FFFFFF"/>
                  </a:solidFill>
                </a14:hiddenFill>
              </a:ext>
            </a:extLst>
          </p:spPr>
        </p:pic>
        <p:sp>
          <p:nvSpPr>
            <p:cNvPr id="22550" name="Text Box 22"/>
            <p:cNvSpPr txBox="1">
              <a:spLocks noChangeArrowheads="1"/>
            </p:cNvSpPr>
            <p:nvPr/>
          </p:nvSpPr>
          <p:spPr bwMode="auto">
            <a:xfrm>
              <a:off x="1519" y="1253"/>
              <a:ext cx="1452" cy="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sz="5400" b="1" i="1">
                  <a:solidFill>
                    <a:schemeClr val="hlink"/>
                  </a:solidFill>
                </a:rPr>
                <a:t>T2K</a:t>
              </a:r>
              <a:endParaRPr lang="bg-BG" sz="5400" b="1" i="1">
                <a:solidFill>
                  <a:schemeClr val="hlink"/>
                </a:solidFill>
              </a:endParaRPr>
            </a:p>
          </p:txBody>
        </p:sp>
      </p:grpSp>
      <p:pic>
        <p:nvPicPr>
          <p:cNvPr id="22552" name="Picture 24" descr="nov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87627" y="1556792"/>
            <a:ext cx="2195711" cy="1646783"/>
          </a:xfrm>
          <a:prstGeom prst="rect">
            <a:avLst/>
          </a:prstGeom>
          <a:noFill/>
          <a:extLst>
            <a:ext uri="{909E8E84-426E-40DD-AFC4-6F175D3DCCD1}">
              <a14:hiddenFill xmlns:a14="http://schemas.microsoft.com/office/drawing/2010/main">
                <a:solidFill>
                  <a:srgbClr val="FFFFFF"/>
                </a:solidFill>
              </a14:hiddenFill>
            </a:ext>
          </a:extLst>
        </p:spPr>
      </p:pic>
      <p:pic>
        <p:nvPicPr>
          <p:cNvPr id="22553"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372224" y="1749039"/>
            <a:ext cx="2200643" cy="145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54" name="テキスト ボックス 4"/>
          <p:cNvSpPr txBox="1">
            <a:spLocks noChangeArrowheads="1"/>
          </p:cNvSpPr>
          <p:nvPr/>
        </p:nvSpPr>
        <p:spPr bwMode="auto">
          <a:xfrm>
            <a:off x="7092950" y="3716338"/>
            <a:ext cx="1595438" cy="70167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a:defRPr>
                <a:solidFill>
                  <a:schemeClr val="tx1"/>
                </a:solidFill>
                <a:latin typeface="Arial" pitchFamily="34" charset="0"/>
                <a:cs typeface="Arial" pitchFamily="34" charset="0"/>
              </a:defRPr>
            </a:lvl1pPr>
            <a:lvl2pPr marL="742950" indent="-285750" algn="l">
              <a:defRPr>
                <a:solidFill>
                  <a:schemeClr val="tx1"/>
                </a:solidFill>
                <a:latin typeface="Arial" pitchFamily="34" charset="0"/>
                <a:cs typeface="Arial" pitchFamily="34" charset="0"/>
              </a:defRPr>
            </a:lvl2pPr>
            <a:lvl3pPr marL="1143000" indent="-228600" algn="l">
              <a:defRPr>
                <a:solidFill>
                  <a:schemeClr val="tx1"/>
                </a:solidFill>
                <a:latin typeface="Arial" pitchFamily="34" charset="0"/>
                <a:cs typeface="Arial" pitchFamily="34" charset="0"/>
              </a:defRPr>
            </a:lvl3pPr>
            <a:lvl4pPr marL="1600200" indent="-228600" algn="l">
              <a:defRPr>
                <a:solidFill>
                  <a:schemeClr val="tx1"/>
                </a:solidFill>
                <a:latin typeface="Arial" pitchFamily="34" charset="0"/>
                <a:cs typeface="Arial" pitchFamily="34" charset="0"/>
              </a:defRPr>
            </a:lvl4pPr>
            <a:lvl5pPr marL="2057400" indent="-228600" algn="l">
              <a:defRPr>
                <a:solidFill>
                  <a:schemeClr val="tx1"/>
                </a:solidFill>
                <a:latin typeface="Arial" pitchFamily="34" charset="0"/>
                <a:cs typeface="Arial" pitchFamily="34" charset="0"/>
              </a:defRPr>
            </a:lvl5pPr>
            <a:lvl6pPr marL="2514600" indent="-228600" fontAlgn="base">
              <a:spcBef>
                <a:spcPct val="0"/>
              </a:spcBef>
              <a:spcAft>
                <a:spcPct val="0"/>
              </a:spcAft>
              <a:defRPr>
                <a:solidFill>
                  <a:schemeClr val="tx1"/>
                </a:solidFill>
                <a:latin typeface="Arial" pitchFamily="34" charset="0"/>
                <a:cs typeface="Arial" pitchFamily="34" charset="0"/>
              </a:defRPr>
            </a:lvl6pPr>
            <a:lvl7pPr marL="2971800" indent="-228600" fontAlgn="base">
              <a:spcBef>
                <a:spcPct val="0"/>
              </a:spcBef>
              <a:spcAft>
                <a:spcPct val="0"/>
              </a:spcAft>
              <a:defRPr>
                <a:solidFill>
                  <a:schemeClr val="tx1"/>
                </a:solidFill>
                <a:latin typeface="Arial" pitchFamily="34" charset="0"/>
                <a:cs typeface="Arial" pitchFamily="34" charset="0"/>
              </a:defRPr>
            </a:lvl7pPr>
            <a:lvl8pPr marL="3429000" indent="-228600" fontAlgn="base">
              <a:spcBef>
                <a:spcPct val="0"/>
              </a:spcBef>
              <a:spcAft>
                <a:spcPct val="0"/>
              </a:spcAft>
              <a:defRPr>
                <a:solidFill>
                  <a:schemeClr val="tx1"/>
                </a:solidFill>
                <a:latin typeface="Arial" pitchFamily="34" charset="0"/>
                <a:cs typeface="Arial" pitchFamily="34" charset="0"/>
              </a:defRPr>
            </a:lvl8pPr>
            <a:lvl9pPr marL="3886200" indent="-228600" fontAlgn="base">
              <a:spcBef>
                <a:spcPct val="0"/>
              </a:spcBef>
              <a:spcAft>
                <a:spcPct val="0"/>
              </a:spcAft>
              <a:defRPr>
                <a:solidFill>
                  <a:schemeClr val="tx1"/>
                </a:solidFill>
                <a:latin typeface="Arial" pitchFamily="34" charset="0"/>
                <a:cs typeface="Arial" pitchFamily="34" charset="0"/>
              </a:defRPr>
            </a:lvl9pPr>
          </a:lstStyle>
          <a:p>
            <a:r>
              <a:rPr kumimoji="1" lang="en-US" altLang="ja-JP" sz="4000" b="1">
                <a:solidFill>
                  <a:srgbClr val="FFFF00"/>
                </a:solidFill>
                <a:latin typeface="Gill Sans MT" pitchFamily="34" charset="0"/>
              </a:rPr>
              <a:t>NOvA</a:t>
            </a:r>
            <a:endParaRPr kumimoji="1" lang="ja-JP" altLang="en-US" sz="4000" b="1">
              <a:solidFill>
                <a:srgbClr val="FFFF00"/>
              </a:solidFill>
              <a:latin typeface="Gill Sans MT" pitchFamily="34" charset="0"/>
            </a:endParaRPr>
          </a:p>
        </p:txBody>
      </p:sp>
      <p:pic>
        <p:nvPicPr>
          <p:cNvPr id="609282"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76056" y="6141522"/>
            <a:ext cx="3582920" cy="4754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60064199"/>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9890" name="Rectangle 2"/>
          <p:cNvSpPr>
            <a:spLocks noGrp="1" noChangeArrowheads="1"/>
          </p:cNvSpPr>
          <p:nvPr>
            <p:ph type="title"/>
          </p:nvPr>
        </p:nvSpPr>
        <p:spPr>
          <a:xfrm>
            <a:off x="684213" y="514350"/>
            <a:ext cx="7488237" cy="482600"/>
          </a:xfrm>
        </p:spPr>
        <p:txBody>
          <a:bodyPr/>
          <a:lstStyle/>
          <a:p>
            <a:r>
              <a:rPr lang="bg-BG" altLang="bg-BG" sz="2800"/>
              <a:t>Слабо вз</a:t>
            </a:r>
            <a:r>
              <a:rPr lang="en-US" altLang="bg-BG" sz="2800"/>
              <a:t>a</a:t>
            </a:r>
            <a:r>
              <a:rPr lang="bg-BG" altLang="bg-BG" sz="2800"/>
              <a:t>имодействие: ток </a:t>
            </a:r>
            <a:r>
              <a:rPr lang="bg-BG" altLang="bg-BG" sz="1600"/>
              <a:t>х </a:t>
            </a:r>
            <a:r>
              <a:rPr lang="bg-BG" altLang="bg-BG" sz="2800"/>
              <a:t>ток </a:t>
            </a:r>
            <a:endParaRPr lang="en-US" altLang="bg-BG" sz="2800"/>
          </a:p>
        </p:txBody>
      </p:sp>
      <p:pic>
        <p:nvPicPr>
          <p:cNvPr id="549891" name="Picture 3"/>
          <p:cNvPicPr>
            <a:picLocks noChangeAspect="1" noChangeArrowheads="1"/>
          </p:cNvPicPr>
          <p:nvPr/>
        </p:nvPicPr>
        <p:blipFill>
          <a:blip r:embed="rId2">
            <a:lum contrast="6000"/>
            <a:extLst>
              <a:ext uri="{28A0092B-C50C-407E-A947-70E740481C1C}">
                <a14:useLocalDpi xmlns:a14="http://schemas.microsoft.com/office/drawing/2010/main" val="0"/>
              </a:ext>
            </a:extLst>
          </a:blip>
          <a:srcRect/>
          <a:stretch>
            <a:fillRect/>
          </a:stretch>
        </p:blipFill>
        <p:spPr bwMode="auto">
          <a:xfrm>
            <a:off x="179388" y="1700213"/>
            <a:ext cx="8964612" cy="2205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989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2988" y="4149725"/>
            <a:ext cx="7127875"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9893" name="Picture 5"/>
          <p:cNvPicPr>
            <a:picLocks noChangeAspect="1" noChangeArrowheads="1"/>
          </p:cNvPicPr>
          <p:nvPr/>
        </p:nvPicPr>
        <p:blipFill>
          <a:blip r:embed="rId4">
            <a:lum contrast="6000"/>
            <a:extLst>
              <a:ext uri="{28A0092B-C50C-407E-A947-70E740481C1C}">
                <a14:useLocalDpi xmlns:a14="http://schemas.microsoft.com/office/drawing/2010/main" val="0"/>
              </a:ext>
            </a:extLst>
          </a:blip>
          <a:srcRect/>
          <a:stretch>
            <a:fillRect/>
          </a:stretch>
        </p:blipFill>
        <p:spPr bwMode="auto">
          <a:xfrm>
            <a:off x="1116013" y="5373688"/>
            <a:ext cx="6911975" cy="684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0914" name="Rectangle 2"/>
          <p:cNvSpPr>
            <a:spLocks noGrp="1" noChangeArrowheads="1"/>
          </p:cNvSpPr>
          <p:nvPr>
            <p:ph type="title"/>
          </p:nvPr>
        </p:nvSpPr>
        <p:spPr>
          <a:xfrm>
            <a:off x="684213" y="585788"/>
            <a:ext cx="7772400" cy="482600"/>
          </a:xfrm>
        </p:spPr>
        <p:txBody>
          <a:bodyPr/>
          <a:lstStyle/>
          <a:p>
            <a:r>
              <a:rPr lang="bg-BG" altLang="bg-BG" sz="2800"/>
              <a:t>Слабо вз</a:t>
            </a:r>
            <a:r>
              <a:rPr lang="en-US" altLang="bg-BG" sz="2800"/>
              <a:t>a</a:t>
            </a:r>
            <a:r>
              <a:rPr lang="bg-BG" altLang="bg-BG" sz="2800"/>
              <a:t>имодействие: масов член </a:t>
            </a:r>
            <a:endParaRPr lang="en-US" altLang="bg-BG" sz="2800"/>
          </a:p>
        </p:txBody>
      </p:sp>
      <p:pic>
        <p:nvPicPr>
          <p:cNvPr id="550915" name="Picture 3"/>
          <p:cNvPicPr>
            <a:picLocks noChangeAspect="1" noChangeArrowheads="1"/>
          </p:cNvPicPr>
          <p:nvPr/>
        </p:nvPicPr>
        <p:blipFill>
          <a:blip r:embed="rId2">
            <a:lum contrast="12000"/>
            <a:extLst>
              <a:ext uri="{28A0092B-C50C-407E-A947-70E740481C1C}">
                <a14:useLocalDpi xmlns:a14="http://schemas.microsoft.com/office/drawing/2010/main" val="0"/>
              </a:ext>
            </a:extLst>
          </a:blip>
          <a:srcRect/>
          <a:stretch>
            <a:fillRect/>
          </a:stretch>
        </p:blipFill>
        <p:spPr bwMode="auto">
          <a:xfrm>
            <a:off x="468313" y="1484313"/>
            <a:ext cx="5111750" cy="345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0916" name="Picture 4"/>
          <p:cNvPicPr>
            <a:picLocks noChangeAspect="1" noChangeArrowheads="1"/>
          </p:cNvPicPr>
          <p:nvPr/>
        </p:nvPicPr>
        <p:blipFill>
          <a:blip r:embed="rId3" cstate="print">
            <a:lum contrast="12000"/>
            <a:extLst>
              <a:ext uri="{28A0092B-C50C-407E-A947-70E740481C1C}">
                <a14:useLocalDpi xmlns:a14="http://schemas.microsoft.com/office/drawing/2010/main" val="0"/>
              </a:ext>
            </a:extLst>
          </a:blip>
          <a:srcRect/>
          <a:stretch>
            <a:fillRect/>
          </a:stretch>
        </p:blipFill>
        <p:spPr bwMode="auto">
          <a:xfrm>
            <a:off x="6227763" y="5300663"/>
            <a:ext cx="2016125" cy="966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0917" name="Text Box 5"/>
          <p:cNvSpPr txBox="1">
            <a:spLocks noChangeArrowheads="1"/>
          </p:cNvSpPr>
          <p:nvPr/>
        </p:nvSpPr>
        <p:spPr bwMode="auto">
          <a:xfrm>
            <a:off x="2700338" y="5516563"/>
            <a:ext cx="296703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44450" algn="ctr">
                <a:solidFill>
                  <a:srgbClr val="FF0000"/>
                </a:solidFill>
                <a:miter lim="800000"/>
                <a:headEnd/>
                <a:tailEnd type="none" w="med"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1" hangingPunct="1">
              <a:lnSpc>
                <a:spcPct val="100000"/>
              </a:lnSpc>
              <a:spcBef>
                <a:spcPct val="50000"/>
              </a:spcBef>
              <a:buClrTx/>
              <a:buSzTx/>
              <a:buFontTx/>
              <a:buNone/>
            </a:pPr>
            <a:r>
              <a:rPr lang="bg-BG" altLang="bg-BG">
                <a:latin typeface="Comic Sans MS" pitchFamily="66" charset="0"/>
              </a:rPr>
              <a:t>маса на електрона:</a:t>
            </a:r>
            <a:endParaRPr lang="en-US" altLang="bg-BG">
              <a:latin typeface="Comic Sans MS" pitchFamily="66" charset="0"/>
            </a:endParaRPr>
          </a:p>
        </p:txBody>
      </p:sp>
      <p:sp>
        <p:nvSpPr>
          <p:cNvPr id="550918" name="Text Box 6"/>
          <p:cNvSpPr txBox="1">
            <a:spLocks noChangeArrowheads="1"/>
          </p:cNvSpPr>
          <p:nvPr/>
        </p:nvSpPr>
        <p:spPr bwMode="auto">
          <a:xfrm>
            <a:off x="4932363" y="3933825"/>
            <a:ext cx="4165600" cy="1311275"/>
          </a:xfrm>
          <a:prstGeom prst="rect">
            <a:avLst/>
          </a:prstGeom>
          <a:solidFill>
            <a:srgbClr val="99CCFF"/>
          </a:solidFill>
          <a:ln>
            <a:noFill/>
          </a:ln>
          <a:effectLst/>
          <a:extLst>
            <a:ext uri="{91240B29-F687-4F45-9708-019B960494DF}">
              <a14:hiddenLine xmlns:a14="http://schemas.microsoft.com/office/drawing/2010/main" w="44450" algn="ctr">
                <a:solidFill>
                  <a:srgbClr val="FF0000"/>
                </a:solidFill>
                <a:miter lim="800000"/>
                <a:headEnd/>
                <a:tailEnd type="none" w="med"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1" hangingPunct="1">
              <a:lnSpc>
                <a:spcPct val="100000"/>
              </a:lnSpc>
              <a:spcBef>
                <a:spcPct val="50000"/>
              </a:spcBef>
              <a:buClrTx/>
              <a:buSzTx/>
              <a:buFontTx/>
              <a:buNone/>
            </a:pPr>
            <a:r>
              <a:rPr lang="bg-BG" altLang="bg-BG" sz="2000" b="1">
                <a:latin typeface="Comic Sans MS" pitchFamily="66" charset="0"/>
              </a:rPr>
              <a:t>За неутрината такъв член </a:t>
            </a:r>
          </a:p>
          <a:p>
            <a:pPr eaLnBrk="1" hangingPunct="1">
              <a:lnSpc>
                <a:spcPct val="100000"/>
              </a:lnSpc>
              <a:spcBef>
                <a:spcPct val="50000"/>
              </a:spcBef>
              <a:buClrTx/>
              <a:buSzTx/>
              <a:buFontTx/>
              <a:buNone/>
            </a:pPr>
            <a:r>
              <a:rPr lang="bg-BG" altLang="bg-BG" sz="2000" b="1">
                <a:latin typeface="Comic Sans MS" pitchFamily="66" charset="0"/>
              </a:rPr>
              <a:t>не може да се напише, защото</a:t>
            </a:r>
          </a:p>
          <a:p>
            <a:pPr eaLnBrk="1" hangingPunct="1">
              <a:lnSpc>
                <a:spcPct val="100000"/>
              </a:lnSpc>
              <a:spcBef>
                <a:spcPct val="50000"/>
              </a:spcBef>
              <a:buClrTx/>
              <a:buSzTx/>
              <a:buFontTx/>
              <a:buNone/>
            </a:pPr>
            <a:r>
              <a:rPr lang="bg-BG" altLang="bg-BG" sz="2000" b="1">
                <a:latin typeface="Comic Sans MS" pitchFamily="66" charset="0"/>
              </a:rPr>
              <a:t> липсват десни компоненти.</a:t>
            </a:r>
            <a:endParaRPr lang="en-US" altLang="bg-BG" sz="2000" b="1">
              <a:latin typeface="Comic Sans MS" pitchFamily="66"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8210" name="Text Box 2"/>
          <p:cNvSpPr txBox="1">
            <a:spLocks noChangeArrowheads="1"/>
          </p:cNvSpPr>
          <p:nvPr/>
        </p:nvSpPr>
        <p:spPr bwMode="auto">
          <a:xfrm>
            <a:off x="1295400" y="1905000"/>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100000"/>
              </a:lnSpc>
              <a:buClrTx/>
              <a:buSzTx/>
              <a:buFontTx/>
              <a:buNone/>
            </a:pPr>
            <a:endParaRPr lang="fr-CH" altLang="bg-BG">
              <a:latin typeface="Arial" pitchFamily="34" charset="0"/>
            </a:endParaRPr>
          </a:p>
        </p:txBody>
      </p:sp>
      <p:sp>
        <p:nvSpPr>
          <p:cNvPr id="478211" name="Text Box 3"/>
          <p:cNvSpPr txBox="1">
            <a:spLocks noChangeArrowheads="1"/>
          </p:cNvSpPr>
          <p:nvPr/>
        </p:nvSpPr>
        <p:spPr bwMode="auto">
          <a:xfrm>
            <a:off x="945126" y="343694"/>
            <a:ext cx="4663455" cy="579438"/>
          </a:xfrm>
          <a:prstGeom prst="rect">
            <a:avLst/>
          </a:prstGeom>
          <a:solidFill>
            <a:srgbClr val="FF993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lnSpc>
                <a:spcPct val="100000"/>
              </a:lnSpc>
              <a:buClrTx/>
              <a:buSzTx/>
              <a:buFontTx/>
              <a:buNone/>
            </a:pPr>
            <a:r>
              <a:rPr lang="bg-BG" altLang="bg-BG" sz="2800" dirty="0">
                <a:solidFill>
                  <a:srgbClr val="6600CC"/>
                </a:solidFill>
                <a:latin typeface="Arial Rounded MT Bold" pitchFamily="34" charset="0"/>
              </a:rPr>
              <a:t>Пряко регистриране на </a:t>
            </a:r>
            <a:r>
              <a:rPr lang="el-GR" altLang="bg-BG" sz="2800" dirty="0">
                <a:solidFill>
                  <a:srgbClr val="6600CC"/>
                </a:solidFill>
                <a:cs typeface="Times New Roman" pitchFamily="18" charset="0"/>
              </a:rPr>
              <a:t>ν</a:t>
            </a:r>
            <a:r>
              <a:rPr lang="en-US" altLang="bg-BG" sz="3200" dirty="0">
                <a:solidFill>
                  <a:srgbClr val="6600CC"/>
                </a:solidFill>
                <a:latin typeface="Arial Rounded MT Bold" pitchFamily="34" charset="0"/>
              </a:rPr>
              <a:t> </a:t>
            </a:r>
            <a:endParaRPr lang="en-US" altLang="bg-BG" i="1" dirty="0">
              <a:solidFill>
                <a:srgbClr val="6600CC"/>
              </a:solidFill>
              <a:latin typeface="Arial Rounded MT Bold" pitchFamily="34" charset="0"/>
            </a:endParaRPr>
          </a:p>
        </p:txBody>
      </p:sp>
      <p:sp>
        <p:nvSpPr>
          <p:cNvPr id="478213" name="Text Box 5"/>
          <p:cNvSpPr txBox="1">
            <a:spLocks noChangeArrowheads="1"/>
          </p:cNvSpPr>
          <p:nvPr/>
        </p:nvSpPr>
        <p:spPr bwMode="auto">
          <a:xfrm>
            <a:off x="228600" y="1104900"/>
            <a:ext cx="4631432" cy="646331"/>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00000"/>
              </a:lnSpc>
              <a:buClrTx/>
              <a:buSzTx/>
              <a:buFontTx/>
              <a:buNone/>
            </a:pPr>
            <a:r>
              <a:rPr lang="bg-BG" altLang="bg-BG" sz="1800" dirty="0" smtClean="0">
                <a:latin typeface="Arial" pitchFamily="34" charset="0"/>
              </a:rPr>
              <a:t>Източник на (</a:t>
            </a:r>
            <a:r>
              <a:rPr lang="bg-BG" altLang="bg-BG" sz="1800" dirty="0" err="1" smtClean="0">
                <a:latin typeface="Arial" pitchFamily="34" charset="0"/>
              </a:rPr>
              <a:t>анти</a:t>
            </a:r>
            <a:r>
              <a:rPr lang="bg-BG" altLang="bg-BG" sz="1800" dirty="0" smtClean="0">
                <a:latin typeface="Arial" pitchFamily="34" charset="0"/>
              </a:rPr>
              <a:t>)неутрина</a:t>
            </a:r>
          </a:p>
          <a:p>
            <a:pPr>
              <a:lnSpc>
                <a:spcPct val="100000"/>
              </a:lnSpc>
              <a:buClrTx/>
              <a:buSzTx/>
              <a:buFontTx/>
              <a:buNone/>
            </a:pPr>
            <a:r>
              <a:rPr lang="bg-BG" altLang="bg-BG" sz="1800" dirty="0">
                <a:latin typeface="Arial" pitchFamily="34" charset="0"/>
              </a:rPr>
              <a:t> </a:t>
            </a:r>
            <a:r>
              <a:rPr lang="bg-BG" altLang="bg-BG" sz="1800" dirty="0" smtClean="0">
                <a:latin typeface="Arial" pitchFamily="34" charset="0"/>
              </a:rPr>
              <a:t>                            – ядрен реактор</a:t>
            </a:r>
            <a:endParaRPr lang="en-US" altLang="bg-BG" sz="1800" dirty="0">
              <a:latin typeface="Arial" pitchFamily="34" charset="0"/>
            </a:endParaRPr>
          </a:p>
        </p:txBody>
      </p:sp>
      <p:pic>
        <p:nvPicPr>
          <p:cNvPr id="478214" name="Picture 6" descr="rein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27963" y="660400"/>
            <a:ext cx="1277937" cy="2163763"/>
          </a:xfrm>
          <a:prstGeom prst="rect">
            <a:avLst/>
          </a:prstGeom>
          <a:noFill/>
          <a:extLst>
            <a:ext uri="{909E8E84-426E-40DD-AFC4-6F175D3DCCD1}">
              <a14:hiddenFill xmlns:a14="http://schemas.microsoft.com/office/drawing/2010/main">
                <a:solidFill>
                  <a:srgbClr val="FFFFFF"/>
                </a:solidFill>
              </a14:hiddenFill>
            </a:ext>
          </a:extLst>
        </p:spPr>
      </p:pic>
      <p:pic>
        <p:nvPicPr>
          <p:cNvPr id="478215" name="Picture 7" descr="reinesdet"/>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76611" y="2857500"/>
            <a:ext cx="3567389" cy="345182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478217" name="Object 9"/>
          <p:cNvGraphicFramePr>
            <a:graphicFrameLocks noChangeAspect="1"/>
          </p:cNvGraphicFramePr>
          <p:nvPr>
            <p:extLst>
              <p:ext uri="{D42A27DB-BD31-4B8C-83A1-F6EECF244321}">
                <p14:modId xmlns:p14="http://schemas.microsoft.com/office/powerpoint/2010/main" val="2008296744"/>
              </p:ext>
            </p:extLst>
          </p:nvPr>
        </p:nvGraphicFramePr>
        <p:xfrm>
          <a:off x="1187624" y="2257976"/>
          <a:ext cx="2290762" cy="539750"/>
        </p:xfrm>
        <a:graphic>
          <a:graphicData uri="http://schemas.openxmlformats.org/presentationml/2006/ole">
            <mc:AlternateContent xmlns:mc="http://schemas.openxmlformats.org/markup-compatibility/2006">
              <mc:Choice xmlns:v="urn:schemas-microsoft-com:vml" Requires="v">
                <p:oleObj spid="_x0000_s478270" name="Equation" r:id="rId5" imgW="1079280" imgH="253800" progId="Equation.3">
                  <p:embed/>
                </p:oleObj>
              </mc:Choice>
              <mc:Fallback>
                <p:oleObj name="Equation" r:id="rId5" imgW="1079280" imgH="253800" progId="Equation.3">
                  <p:embed/>
                  <p:pic>
                    <p:nvPicPr>
                      <p:cNvPr id="0" name="Object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87624" y="2257976"/>
                        <a:ext cx="2290762" cy="539750"/>
                      </a:xfrm>
                      <a:prstGeom prst="rect">
                        <a:avLst/>
                      </a:prstGeom>
                      <a:solidFill>
                        <a:srgbClr val="FFFF00"/>
                      </a:solidFill>
                      <a:ln w="57150" cmpd="thinThick">
                        <a:solidFill>
                          <a:schemeClr val="accent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78218" name="Text Box 10"/>
          <p:cNvSpPr txBox="1">
            <a:spLocks noChangeArrowheads="1"/>
          </p:cNvSpPr>
          <p:nvPr/>
        </p:nvSpPr>
        <p:spPr bwMode="auto">
          <a:xfrm>
            <a:off x="5800725" y="0"/>
            <a:ext cx="2443163" cy="396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00000"/>
              </a:lnSpc>
              <a:buClrTx/>
              <a:buSzTx/>
              <a:buFontTx/>
              <a:buNone/>
            </a:pPr>
            <a:r>
              <a:rPr lang="en-US" altLang="bg-BG" sz="2000" b="1">
                <a:latin typeface="Arial" pitchFamily="34" charset="0"/>
              </a:rPr>
              <a:t>Reines and Cowan</a:t>
            </a:r>
            <a:endParaRPr lang="en-GB" altLang="bg-BG" sz="1400" b="1"/>
          </a:p>
        </p:txBody>
      </p:sp>
      <p:sp>
        <p:nvSpPr>
          <p:cNvPr id="478219" name="Text Box 11"/>
          <p:cNvSpPr txBox="1">
            <a:spLocks noChangeArrowheads="1"/>
          </p:cNvSpPr>
          <p:nvPr/>
        </p:nvSpPr>
        <p:spPr bwMode="auto">
          <a:xfrm>
            <a:off x="5608581" y="633413"/>
            <a:ext cx="2100319" cy="1355427"/>
          </a:xfrm>
          <a:prstGeom prst="rect">
            <a:avLst/>
          </a:prstGeom>
          <a:solidFill>
            <a:srgbClr val="FFFF99"/>
          </a:solidFill>
          <a:ln w="38100" cmpd="dbl">
            <a:solidFill>
              <a:schemeClr val="hlink"/>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lnSpc>
                <a:spcPct val="100000"/>
              </a:lnSpc>
              <a:buClrTx/>
              <a:buSzTx/>
              <a:buFontTx/>
              <a:buNone/>
            </a:pPr>
            <a:r>
              <a:rPr lang="bg-BG" altLang="bg-BG" sz="2000" dirty="0">
                <a:solidFill>
                  <a:srgbClr val="A50021"/>
                </a:solidFill>
                <a:cs typeface="Times New Roman" panose="02020603050405020304" pitchFamily="18" charset="0"/>
              </a:rPr>
              <a:t>Мишената се състои от </a:t>
            </a:r>
            <a:r>
              <a:rPr lang="bg-BG" altLang="bg-BG" sz="2000" dirty="0" smtClean="0">
                <a:solidFill>
                  <a:srgbClr val="A50021"/>
                </a:solidFill>
                <a:cs typeface="Times New Roman" panose="02020603050405020304" pitchFamily="18" charset="0"/>
              </a:rPr>
              <a:t>400 </a:t>
            </a:r>
            <a:r>
              <a:rPr lang="en-US" altLang="bg-BG" sz="2000" i="1" dirty="0" smtClean="0">
                <a:solidFill>
                  <a:srgbClr val="A50021"/>
                </a:solidFill>
                <a:cs typeface="Times New Roman" panose="02020603050405020304" pitchFamily="18" charset="0"/>
              </a:rPr>
              <a:t>l</a:t>
            </a:r>
            <a:r>
              <a:rPr lang="bg-BG" altLang="bg-BG" sz="2000" dirty="0" smtClean="0">
                <a:solidFill>
                  <a:srgbClr val="A50021"/>
                </a:solidFill>
                <a:cs typeface="Times New Roman" panose="02020603050405020304" pitchFamily="18" charset="0"/>
              </a:rPr>
              <a:t> вода, в която е разтворен </a:t>
            </a:r>
            <a:r>
              <a:rPr lang="en-US" altLang="bg-BG" sz="2000" i="1" dirty="0" smtClean="0">
                <a:solidFill>
                  <a:srgbClr val="A50021"/>
                </a:solidFill>
                <a:cs typeface="Times New Roman" panose="02020603050405020304" pitchFamily="18" charset="0"/>
              </a:rPr>
              <a:t>CdCl</a:t>
            </a:r>
            <a:r>
              <a:rPr lang="en-US" altLang="bg-BG" sz="2000" i="1" baseline="-25000" dirty="0" smtClean="0">
                <a:solidFill>
                  <a:srgbClr val="A50021"/>
                </a:solidFill>
                <a:cs typeface="Times New Roman" panose="02020603050405020304" pitchFamily="18" charset="0"/>
              </a:rPr>
              <a:t>2</a:t>
            </a:r>
            <a:endParaRPr lang="en-US" altLang="bg-BG" sz="2000" i="1" baseline="-25000" dirty="0">
              <a:solidFill>
                <a:srgbClr val="A50021"/>
              </a:solidFill>
              <a:cs typeface="Times New Roman" panose="02020603050405020304" pitchFamily="18" charset="0"/>
            </a:endParaRPr>
          </a:p>
        </p:txBody>
      </p:sp>
      <p:sp>
        <p:nvSpPr>
          <p:cNvPr id="478220" name="Text Box 12"/>
          <p:cNvSpPr txBox="1">
            <a:spLocks noChangeArrowheads="1"/>
          </p:cNvSpPr>
          <p:nvPr/>
        </p:nvSpPr>
        <p:spPr bwMode="auto">
          <a:xfrm>
            <a:off x="228600" y="3284984"/>
            <a:ext cx="5264150" cy="286232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nSpc>
                <a:spcPct val="100000"/>
              </a:lnSpc>
              <a:buClrTx/>
              <a:buSzTx/>
              <a:buFontTx/>
              <a:buNone/>
            </a:pPr>
            <a:r>
              <a:rPr lang="bg-BG" altLang="bg-BG" sz="1800" dirty="0" smtClean="0">
                <a:latin typeface="Arial" pitchFamily="34" charset="0"/>
              </a:rPr>
              <a:t>- Позитронът </a:t>
            </a:r>
            <a:r>
              <a:rPr lang="bg-BG" altLang="bg-BG" sz="1800" dirty="0" err="1" smtClean="0">
                <a:latin typeface="Arial" pitchFamily="34" charset="0"/>
              </a:rPr>
              <a:t>анихилира</a:t>
            </a:r>
            <a:r>
              <a:rPr lang="bg-BG" altLang="bg-BG" sz="1800" dirty="0" smtClean="0">
                <a:latin typeface="Arial" pitchFamily="34" charset="0"/>
              </a:rPr>
              <a:t> с електрон от средата и се генерират два едновременни гама-кванта: </a:t>
            </a:r>
            <a:r>
              <a:rPr lang="en-US" altLang="bg-BG" sz="1800" dirty="0" smtClean="0">
                <a:latin typeface="Arial" pitchFamily="34" charset="0"/>
              </a:rPr>
              <a:t>e</a:t>
            </a:r>
            <a:r>
              <a:rPr lang="en-US" altLang="bg-BG" sz="1800" baseline="30000" dirty="0">
                <a:latin typeface="Arial" pitchFamily="34" charset="0"/>
              </a:rPr>
              <a:t>+</a:t>
            </a:r>
            <a:r>
              <a:rPr lang="en-US" altLang="bg-BG" sz="1800" dirty="0">
                <a:latin typeface="Arial" pitchFamily="34" charset="0"/>
              </a:rPr>
              <a:t> + e</a:t>
            </a:r>
            <a:r>
              <a:rPr lang="en-US" altLang="bg-BG" sz="1800" baseline="30000" dirty="0">
                <a:latin typeface="Arial" pitchFamily="34" charset="0"/>
              </a:rPr>
              <a:t>-</a:t>
            </a:r>
            <a:r>
              <a:rPr lang="en-US" altLang="bg-BG" sz="1800" dirty="0">
                <a:latin typeface="Arial" pitchFamily="34" charset="0"/>
              </a:rPr>
              <a:t> </a:t>
            </a:r>
            <a:r>
              <a:rPr lang="en-US" altLang="bg-BG" sz="1800" dirty="0" smtClean="0">
                <a:latin typeface="Arial" pitchFamily="34" charset="0"/>
                <a:sym typeface="Symbol" pitchFamily="18" charset="2"/>
              </a:rPr>
              <a:t> </a:t>
            </a:r>
            <a:r>
              <a:rPr lang="en-US" altLang="bg-BG" sz="1800" dirty="0">
                <a:latin typeface="Arial" pitchFamily="34" charset="0"/>
              </a:rPr>
              <a:t>. </a:t>
            </a:r>
          </a:p>
          <a:p>
            <a:pPr>
              <a:lnSpc>
                <a:spcPct val="100000"/>
              </a:lnSpc>
              <a:buClrTx/>
              <a:buSzTx/>
              <a:buFontTx/>
              <a:buNone/>
            </a:pPr>
            <a:r>
              <a:rPr lang="bg-BG" altLang="bg-BG" sz="1800" dirty="0" smtClean="0">
                <a:latin typeface="Arial" pitchFamily="34" charset="0"/>
              </a:rPr>
              <a:t>- Неутронът се забавя в средата за около </a:t>
            </a:r>
            <a:r>
              <a:rPr lang="en-US" altLang="bg-BG" sz="1800" dirty="0">
                <a:latin typeface="Arial" pitchFamily="34" charset="0"/>
              </a:rPr>
              <a:t>15 </a:t>
            </a:r>
            <a:r>
              <a:rPr lang="el-GR" altLang="bg-BG" sz="1800" dirty="0">
                <a:latin typeface="Arial" pitchFamily="34" charset="0"/>
                <a:cs typeface="Arial" pitchFamily="34" charset="0"/>
              </a:rPr>
              <a:t>μ</a:t>
            </a:r>
            <a:r>
              <a:rPr lang="en-US" altLang="bg-BG" sz="1800" dirty="0">
                <a:latin typeface="Arial" pitchFamily="34" charset="0"/>
                <a:cs typeface="Arial" pitchFamily="34" charset="0"/>
              </a:rPr>
              <a:t>s</a:t>
            </a:r>
            <a:r>
              <a:rPr lang="bg-BG" altLang="bg-BG" sz="1800" dirty="0" smtClean="0">
                <a:latin typeface="Arial" pitchFamily="34" charset="0"/>
              </a:rPr>
              <a:t> и с голяма вероятност се поглъща от </a:t>
            </a:r>
            <a:r>
              <a:rPr lang="en-US" altLang="bg-BG" sz="1800" dirty="0" smtClean="0">
                <a:latin typeface="Arial" pitchFamily="34" charset="0"/>
              </a:rPr>
              <a:t>Cd </a:t>
            </a:r>
            <a:r>
              <a:rPr lang="bg-BG" altLang="bg-BG" sz="1800" dirty="0" smtClean="0">
                <a:latin typeface="Arial" pitchFamily="34" charset="0"/>
              </a:rPr>
              <a:t>ядро, което остава във възбудено състояние. Възбуждането се снема чрез 2 гама-прехода. </a:t>
            </a:r>
            <a:endParaRPr lang="en-US" altLang="bg-BG" sz="1800" dirty="0">
              <a:latin typeface="Arial" pitchFamily="34" charset="0"/>
            </a:endParaRPr>
          </a:p>
          <a:p>
            <a:pPr>
              <a:lnSpc>
                <a:spcPct val="100000"/>
              </a:lnSpc>
              <a:buClrTx/>
              <a:buSzTx/>
              <a:buFontTx/>
              <a:buNone/>
            </a:pPr>
            <a:r>
              <a:rPr lang="bg-BG" altLang="bg-BG" sz="1800" dirty="0" smtClean="0">
                <a:latin typeface="Arial" pitchFamily="34" charset="0"/>
              </a:rPr>
              <a:t>Регистрирането на всичките 4 фотона чрез 4-кратни задържани съвпадения идентифицира еднозначно реакцията. </a:t>
            </a:r>
            <a:endParaRPr lang="en-GB" altLang="bg-BG" sz="1800" dirty="0">
              <a:latin typeface="Arial" pitchFamily="34" charset="0"/>
            </a:endParaRPr>
          </a:p>
        </p:txBody>
      </p:sp>
      <p:sp>
        <p:nvSpPr>
          <p:cNvPr id="478212" name="Text Box 4"/>
          <p:cNvSpPr txBox="1">
            <a:spLocks noChangeArrowheads="1"/>
          </p:cNvSpPr>
          <p:nvPr/>
        </p:nvSpPr>
        <p:spPr bwMode="auto">
          <a:xfrm>
            <a:off x="5041900" y="2492896"/>
            <a:ext cx="901700" cy="495300"/>
          </a:xfrm>
          <a:prstGeom prst="rect">
            <a:avLst/>
          </a:prstGeom>
          <a:solidFill>
            <a:srgbClr val="FEFCAC"/>
          </a:solidFill>
          <a:ln w="38100">
            <a:solidFill>
              <a:srgbClr val="CC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100000"/>
              </a:lnSpc>
              <a:buClrTx/>
              <a:buSzTx/>
              <a:buFontTx/>
              <a:buNone/>
            </a:pPr>
            <a:r>
              <a:rPr lang="en-US" altLang="bg-BG" b="1" dirty="0">
                <a:solidFill>
                  <a:srgbClr val="CC0000"/>
                </a:solidFill>
                <a:latin typeface="Arial" pitchFamily="34" charset="0"/>
              </a:rPr>
              <a:t>1953</a:t>
            </a: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1938" name="Rectangle 2"/>
          <p:cNvSpPr>
            <a:spLocks noGrp="1" noChangeArrowheads="1"/>
          </p:cNvSpPr>
          <p:nvPr>
            <p:ph type="title"/>
          </p:nvPr>
        </p:nvSpPr>
        <p:spPr>
          <a:xfrm>
            <a:off x="684213" y="433388"/>
            <a:ext cx="7772400" cy="965200"/>
          </a:xfrm>
        </p:spPr>
        <p:txBody>
          <a:bodyPr/>
          <a:lstStyle/>
          <a:p>
            <a:r>
              <a:rPr lang="bg-BG" altLang="bg-BG" sz="2800"/>
              <a:t>Слабо взаимодействие: смесване на долните кварки и СКМ матрица </a:t>
            </a:r>
            <a:endParaRPr lang="en-US" altLang="bg-BG" sz="2800"/>
          </a:p>
        </p:txBody>
      </p:sp>
      <p:pic>
        <p:nvPicPr>
          <p:cNvPr id="55193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388" y="2420938"/>
            <a:ext cx="8964612" cy="168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1941" name="Picture 5"/>
          <p:cNvPicPr>
            <a:picLocks noChangeAspect="1" noChangeArrowheads="1"/>
          </p:cNvPicPr>
          <p:nvPr/>
        </p:nvPicPr>
        <p:blipFill>
          <a:blip r:embed="rId3">
            <a:extLst>
              <a:ext uri="{28A0092B-C50C-407E-A947-70E740481C1C}">
                <a14:useLocalDpi xmlns:a14="http://schemas.microsoft.com/office/drawing/2010/main" val="0"/>
              </a:ext>
            </a:extLst>
          </a:blip>
          <a:srcRect l="12494"/>
          <a:stretch>
            <a:fillRect/>
          </a:stretch>
        </p:blipFill>
        <p:spPr bwMode="auto">
          <a:xfrm>
            <a:off x="611188" y="4437063"/>
            <a:ext cx="7921625" cy="1268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1943" name="Text Box 7"/>
          <p:cNvSpPr txBox="1">
            <a:spLocks noChangeArrowheads="1"/>
          </p:cNvSpPr>
          <p:nvPr/>
        </p:nvSpPr>
        <p:spPr bwMode="auto">
          <a:xfrm>
            <a:off x="6877050" y="5805488"/>
            <a:ext cx="16033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44450" algn="ctr">
                <a:solidFill>
                  <a:srgbClr val="FF0000"/>
                </a:solidFill>
                <a:miter lim="800000"/>
                <a:headEnd/>
                <a:tailEnd type="none" w="med"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eaLnBrk="1" hangingPunct="1">
              <a:lnSpc>
                <a:spcPct val="100000"/>
              </a:lnSpc>
              <a:spcBef>
                <a:spcPct val="50000"/>
              </a:spcBef>
              <a:buClrTx/>
              <a:buSzTx/>
              <a:buFontTx/>
              <a:buNone/>
            </a:pPr>
            <a:r>
              <a:rPr lang="en-US" altLang="ja-JP" sz="2000" b="1" i="1">
                <a:solidFill>
                  <a:srgbClr val="3333FF"/>
                </a:solidFill>
                <a:latin typeface="Comic Sans MS" pitchFamily="66" charset="0"/>
                <a:ea typeface="MS PGothic" pitchFamily="34" charset="-128"/>
              </a:rPr>
              <a:t>[PDG200</a:t>
            </a:r>
            <a:r>
              <a:rPr lang="bg-BG" altLang="ja-JP" sz="2000" b="1" i="1">
                <a:solidFill>
                  <a:srgbClr val="3333FF"/>
                </a:solidFill>
                <a:latin typeface="Comic Sans MS" pitchFamily="66" charset="0"/>
              </a:rPr>
              <a:t>8</a:t>
            </a:r>
            <a:r>
              <a:rPr lang="en-US" altLang="ja-JP" sz="2000" b="1" i="1">
                <a:solidFill>
                  <a:srgbClr val="3333FF"/>
                </a:solidFill>
                <a:latin typeface="Comic Sans MS" pitchFamily="66" charset="0"/>
                <a:ea typeface="MS PGothic" pitchFamily="34" charset="-128"/>
              </a:rPr>
              <a:t>]</a:t>
            </a:r>
            <a:endParaRPr lang="en-US" altLang="bg-BG" sz="2000" b="1">
              <a:latin typeface="Comic Sans MS" pitchFamily="66" charset="0"/>
            </a:endParaRP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4290" name="Picture 2" descr="nuosc-b-0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550" y="692150"/>
            <a:ext cx="6688138" cy="3905250"/>
          </a:xfrm>
          <a:prstGeom prst="rect">
            <a:avLst/>
          </a:prstGeom>
          <a:noFill/>
          <a:extLst>
            <a:ext uri="{909E8E84-426E-40DD-AFC4-6F175D3DCCD1}">
              <a14:hiddenFill xmlns:a14="http://schemas.microsoft.com/office/drawing/2010/main">
                <a:solidFill>
                  <a:srgbClr val="FFFFFF"/>
                </a:solidFill>
              </a14:hiddenFill>
            </a:ext>
          </a:extLst>
        </p:spPr>
      </p:pic>
      <p:sp>
        <p:nvSpPr>
          <p:cNvPr id="524291" name="Text Box 3"/>
          <p:cNvSpPr txBox="1">
            <a:spLocks noChangeArrowheads="1"/>
          </p:cNvSpPr>
          <p:nvPr/>
        </p:nvSpPr>
        <p:spPr bwMode="auto">
          <a:xfrm>
            <a:off x="179388" y="5013325"/>
            <a:ext cx="4752975" cy="396875"/>
          </a:xfrm>
          <a:prstGeom prst="rect">
            <a:avLst/>
          </a:prstGeom>
          <a:solidFill>
            <a:srgbClr val="CCFF66"/>
          </a:solidFill>
          <a:ln>
            <a:noFill/>
          </a:ln>
          <a:effectLst/>
          <a:extLst>
            <a:ext uri="{91240B29-F687-4F45-9708-019B960494DF}">
              <a14:hiddenLine xmlns:a14="http://schemas.microsoft.com/office/drawing/2010/main" w="38100">
                <a:solidFill>
                  <a:srgbClr val="CC0000"/>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00000"/>
              </a:lnSpc>
              <a:buClrTx/>
              <a:buSzTx/>
              <a:buFontTx/>
              <a:buNone/>
            </a:pPr>
            <a:r>
              <a:rPr lang="en-US" altLang="bg-BG" sz="2000" b="1">
                <a:solidFill>
                  <a:srgbClr val="CC0000"/>
                </a:solidFill>
                <a:latin typeface="Arial" pitchFamily="34" charset="0"/>
              </a:rPr>
              <a:t>Path length from ~20km to 12700 km</a:t>
            </a:r>
            <a:endParaRPr lang="en-US" altLang="bg-BG" sz="2000" b="1">
              <a:solidFill>
                <a:srgbClr val="CC0000"/>
              </a:solidFill>
            </a:endParaRPr>
          </a:p>
        </p:txBody>
      </p:sp>
      <p:pic>
        <p:nvPicPr>
          <p:cNvPr id="524292" name="Picture 4" descr="nuosc-b-0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54563" y="3860800"/>
            <a:ext cx="4389437" cy="2595563"/>
          </a:xfrm>
          <a:prstGeom prst="rect">
            <a:avLst/>
          </a:prstGeom>
          <a:noFill/>
          <a:extLst>
            <a:ext uri="{909E8E84-426E-40DD-AFC4-6F175D3DCCD1}">
              <a14:hiddenFill xmlns:a14="http://schemas.microsoft.com/office/drawing/2010/main">
                <a:solidFill>
                  <a:srgbClr val="FFFFFF"/>
                </a:solidFill>
              </a14:hiddenFill>
            </a:ext>
          </a:extLst>
        </p:spPr>
      </p:pic>
      <p:sp>
        <p:nvSpPr>
          <p:cNvPr id="524293" name="Text Box 5"/>
          <p:cNvSpPr txBox="1">
            <a:spLocks noChangeArrowheads="1"/>
          </p:cNvSpPr>
          <p:nvPr/>
        </p:nvSpPr>
        <p:spPr bwMode="auto">
          <a:xfrm>
            <a:off x="2411413" y="188913"/>
            <a:ext cx="4443412" cy="692150"/>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bg-BG" altLang="bg-BG" sz="3200">
                <a:latin typeface="Georgia" pitchFamily="18" charset="0"/>
              </a:rPr>
              <a:t>Атмосферни неутрина</a:t>
            </a:r>
            <a:endParaRPr lang="en-US" altLang="bg-BG" sz="3200">
              <a:latin typeface="Georgia" pitchFamily="18" charset="0"/>
            </a:endParaRPr>
          </a:p>
        </p:txBody>
      </p:sp>
      <p:pic>
        <p:nvPicPr>
          <p:cNvPr id="524294"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16013" y="1268413"/>
            <a:ext cx="6913562" cy="5113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37652767"/>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xit" presetSubtype="4" fill="hold" nodeType="clickEffect">
                                  <p:stCondLst>
                                    <p:cond delay="0"/>
                                  </p:stCondLst>
                                  <p:childTnLst>
                                    <p:anim calcmode="lin" valueType="num">
                                      <p:cBhvr additive="base">
                                        <p:cTn id="6" dur="500"/>
                                        <p:tgtEl>
                                          <p:spTgt spid="524294"/>
                                        </p:tgtEl>
                                        <p:attrNameLst>
                                          <p:attrName>ppt_x</p:attrName>
                                        </p:attrNameLst>
                                      </p:cBhvr>
                                      <p:tavLst>
                                        <p:tav tm="0">
                                          <p:val>
                                            <p:strVal val="ppt_x"/>
                                          </p:val>
                                        </p:tav>
                                        <p:tav tm="100000">
                                          <p:val>
                                            <p:strVal val="ppt_x"/>
                                          </p:val>
                                        </p:tav>
                                      </p:tavLst>
                                    </p:anim>
                                    <p:anim calcmode="lin" valueType="num">
                                      <p:cBhvr additive="base">
                                        <p:cTn id="7" dur="500"/>
                                        <p:tgtEl>
                                          <p:spTgt spid="524294"/>
                                        </p:tgtEl>
                                        <p:attrNameLst>
                                          <p:attrName>ppt_y</p:attrName>
                                        </p:attrNameLst>
                                      </p:cBhvr>
                                      <p:tavLst>
                                        <p:tav tm="0">
                                          <p:val>
                                            <p:strVal val="ppt_y"/>
                                          </p:val>
                                        </p:tav>
                                        <p:tav tm="100000">
                                          <p:val>
                                            <p:strVal val="1+ppt_h/2"/>
                                          </p:val>
                                        </p:tav>
                                      </p:tavLst>
                                    </p:anim>
                                    <p:set>
                                      <p:cBhvr>
                                        <p:cTn id="8" dur="1" fill="hold">
                                          <p:stCondLst>
                                            <p:cond delay="499"/>
                                          </p:stCondLst>
                                        </p:cTn>
                                        <p:tgtEl>
                                          <p:spTgt spid="52429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5314" name="Picture 2" descr="sk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1052513"/>
            <a:ext cx="4959350" cy="3968750"/>
          </a:xfrm>
          <a:prstGeom prst="rect">
            <a:avLst/>
          </a:prstGeom>
          <a:noFill/>
          <a:extLst>
            <a:ext uri="{909E8E84-426E-40DD-AFC4-6F175D3DCCD1}">
              <a14:hiddenFill xmlns:a14="http://schemas.microsoft.com/office/drawing/2010/main">
                <a:solidFill>
                  <a:srgbClr val="FFFFFF"/>
                </a:solidFill>
              </a14:hiddenFill>
            </a:ext>
          </a:extLst>
        </p:spPr>
      </p:pic>
      <p:sp>
        <p:nvSpPr>
          <p:cNvPr id="525315" name="Rectangle 3"/>
          <p:cNvSpPr>
            <a:spLocks noGrp="1" noChangeArrowheads="1"/>
          </p:cNvSpPr>
          <p:nvPr>
            <p:ph type="title"/>
          </p:nvPr>
        </p:nvSpPr>
        <p:spPr>
          <a:xfrm>
            <a:off x="1476375" y="115888"/>
            <a:ext cx="6411913" cy="550862"/>
          </a:xfrm>
        </p:spPr>
        <p:txBody>
          <a:bodyPr/>
          <a:lstStyle/>
          <a:p>
            <a:r>
              <a:rPr lang="en-US" altLang="bg-BG"/>
              <a:t>Super-KamiokaNDE detector</a:t>
            </a:r>
          </a:p>
        </p:txBody>
      </p:sp>
      <p:graphicFrame>
        <p:nvGraphicFramePr>
          <p:cNvPr id="525316" name="Object 4"/>
          <p:cNvGraphicFramePr>
            <a:graphicFrameLocks noChangeAspect="1"/>
          </p:cNvGraphicFramePr>
          <p:nvPr/>
        </p:nvGraphicFramePr>
        <p:xfrm>
          <a:off x="4533900" y="7054850"/>
          <a:ext cx="114300" cy="215900"/>
        </p:xfrm>
        <a:graphic>
          <a:graphicData uri="http://schemas.openxmlformats.org/presentationml/2006/ole">
            <mc:AlternateContent xmlns:mc="http://schemas.openxmlformats.org/markup-compatibility/2006">
              <mc:Choice xmlns:v="urn:schemas-microsoft-com:vml" Requires="v">
                <p:oleObj spid="_x0000_s606250" name="Equation" r:id="rId4" imgW="114120" imgH="215640" progId="Equation.3">
                  <p:embed/>
                </p:oleObj>
              </mc:Choice>
              <mc:Fallback>
                <p:oleObj name="Equation" r:id="rId4" imgW="114120" imgH="21564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33900" y="7054850"/>
                        <a:ext cx="114300" cy="215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25317" name="Line 5"/>
          <p:cNvSpPr>
            <a:spLocks noChangeShapeType="1"/>
          </p:cNvSpPr>
          <p:nvPr/>
        </p:nvSpPr>
        <p:spPr bwMode="auto">
          <a:xfrm flipV="1">
            <a:off x="1331913" y="4437063"/>
            <a:ext cx="2133600" cy="215900"/>
          </a:xfrm>
          <a:prstGeom prst="line">
            <a:avLst/>
          </a:prstGeom>
          <a:noFill/>
          <a:ln w="38100">
            <a:solidFill>
              <a:srgbClr val="FF0000"/>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bg-BG"/>
          </a:p>
        </p:txBody>
      </p:sp>
      <p:sp>
        <p:nvSpPr>
          <p:cNvPr id="525318" name="Line 6"/>
          <p:cNvSpPr>
            <a:spLocks noChangeShapeType="1"/>
          </p:cNvSpPr>
          <p:nvPr/>
        </p:nvSpPr>
        <p:spPr bwMode="auto">
          <a:xfrm>
            <a:off x="3708400" y="2205038"/>
            <a:ext cx="0" cy="2232025"/>
          </a:xfrm>
          <a:prstGeom prst="line">
            <a:avLst/>
          </a:prstGeom>
          <a:noFill/>
          <a:ln w="38100">
            <a:solidFill>
              <a:srgbClr val="FF0000"/>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bg-BG"/>
          </a:p>
        </p:txBody>
      </p:sp>
      <p:sp>
        <p:nvSpPr>
          <p:cNvPr id="525319" name="Text Box 7"/>
          <p:cNvSpPr txBox="1">
            <a:spLocks noChangeArrowheads="1"/>
          </p:cNvSpPr>
          <p:nvPr/>
        </p:nvSpPr>
        <p:spPr bwMode="auto">
          <a:xfrm>
            <a:off x="2700338" y="4652963"/>
            <a:ext cx="152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lnSpc>
                <a:spcPct val="100000"/>
              </a:lnSpc>
              <a:spcBef>
                <a:spcPct val="50000"/>
              </a:spcBef>
              <a:buClrTx/>
              <a:buSzTx/>
              <a:buFontTx/>
              <a:buNone/>
            </a:pPr>
            <a:r>
              <a:rPr lang="en-US" altLang="bg-BG" b="1">
                <a:solidFill>
                  <a:srgbClr val="FFFFFF"/>
                </a:solidFill>
                <a:latin typeface="Arial" pitchFamily="34" charset="0"/>
              </a:rPr>
              <a:t>39.3  m</a:t>
            </a:r>
          </a:p>
        </p:txBody>
      </p:sp>
      <p:sp>
        <p:nvSpPr>
          <p:cNvPr id="525320" name="Text Box 8"/>
          <p:cNvSpPr txBox="1">
            <a:spLocks noChangeArrowheads="1"/>
          </p:cNvSpPr>
          <p:nvPr/>
        </p:nvSpPr>
        <p:spPr bwMode="auto">
          <a:xfrm>
            <a:off x="3779838" y="3284538"/>
            <a:ext cx="1219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lnSpc>
                <a:spcPct val="100000"/>
              </a:lnSpc>
              <a:spcBef>
                <a:spcPct val="50000"/>
              </a:spcBef>
              <a:buClrTx/>
              <a:buSzTx/>
              <a:buFontTx/>
              <a:buNone/>
            </a:pPr>
            <a:r>
              <a:rPr lang="en-US" altLang="bg-BG" b="1">
                <a:solidFill>
                  <a:srgbClr val="FFFFFF"/>
                </a:solidFill>
                <a:latin typeface="Arial" pitchFamily="34" charset="0"/>
              </a:rPr>
              <a:t>41.3 m</a:t>
            </a:r>
          </a:p>
        </p:txBody>
      </p:sp>
      <p:sp>
        <p:nvSpPr>
          <p:cNvPr id="525321" name="Rectangle 9"/>
          <p:cNvSpPr>
            <a:spLocks noChangeArrowheads="1"/>
          </p:cNvSpPr>
          <p:nvPr/>
        </p:nvSpPr>
        <p:spPr bwMode="auto">
          <a:xfrm>
            <a:off x="5795963" y="908050"/>
            <a:ext cx="2743200" cy="2070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1313" indent="-341313">
              <a:lnSpc>
                <a:spcPct val="105000"/>
              </a:lnSpc>
              <a:spcBef>
                <a:spcPts val="800"/>
              </a:spcBef>
              <a:buClr>
                <a:srgbClr val="3333CC"/>
              </a:buClr>
              <a:buFont typeface="Helvetica" pitchFamily="34" charset="0"/>
              <a:buChar char="•"/>
              <a:defRPr sz="2200">
                <a:solidFill>
                  <a:srgbClr val="000000"/>
                </a:solidFill>
                <a:latin typeface="Comic Sans MS" pitchFamily="66" charset="0"/>
              </a:defRPr>
            </a:lvl1pPr>
            <a:lvl2pPr marL="741363" indent="-284163">
              <a:lnSpc>
                <a:spcPct val="105000"/>
              </a:lnSpc>
              <a:spcBef>
                <a:spcPts val="700"/>
              </a:spcBef>
              <a:buClr>
                <a:srgbClr val="3333CC"/>
              </a:buClr>
              <a:buFont typeface="Helvetica" pitchFamily="34" charset="0"/>
              <a:buChar char="–"/>
              <a:defRPr sz="2000">
                <a:solidFill>
                  <a:srgbClr val="000000"/>
                </a:solidFill>
                <a:latin typeface="Comic Sans MS" pitchFamily="66" charset="0"/>
              </a:defRPr>
            </a:lvl2pPr>
            <a:lvl3pPr marL="1143000" indent="-228600">
              <a:lnSpc>
                <a:spcPct val="105000"/>
              </a:lnSpc>
              <a:spcBef>
                <a:spcPts val="600"/>
              </a:spcBef>
              <a:buClr>
                <a:srgbClr val="3333CC"/>
              </a:buClr>
              <a:buFont typeface="Helvetica" pitchFamily="34" charset="0"/>
              <a:buChar char="•"/>
              <a:defRPr sz="2000">
                <a:solidFill>
                  <a:srgbClr val="000000"/>
                </a:solidFill>
                <a:latin typeface="Comic Sans MS" pitchFamily="66" charset="0"/>
              </a:defRPr>
            </a:lvl3pPr>
            <a:lvl4pPr marL="1600200" indent="-228600">
              <a:lnSpc>
                <a:spcPct val="105000"/>
              </a:lnSpc>
              <a:spcBef>
                <a:spcPts val="500"/>
              </a:spcBef>
              <a:buClr>
                <a:srgbClr val="3333CC"/>
              </a:buClr>
              <a:buFont typeface="Helvetica" pitchFamily="34" charset="0"/>
              <a:buChar char="–"/>
              <a:defRPr sz="2000">
                <a:solidFill>
                  <a:srgbClr val="000000"/>
                </a:solidFill>
                <a:latin typeface="Comic Sans MS" pitchFamily="66" charset="0"/>
              </a:defRPr>
            </a:lvl4pPr>
            <a:lvl5pPr marL="2057400" indent="-228600">
              <a:lnSpc>
                <a:spcPct val="105000"/>
              </a:lnSpc>
              <a:spcBef>
                <a:spcPts val="500"/>
              </a:spcBef>
              <a:buClr>
                <a:srgbClr val="3333CC"/>
              </a:buClr>
              <a:buFont typeface="Helvetica" pitchFamily="34" charset="0"/>
              <a:buChar char="»"/>
              <a:defRPr sz="2000">
                <a:solidFill>
                  <a:srgbClr val="000000"/>
                </a:solidFill>
                <a:latin typeface="Comic Sans MS" pitchFamily="66" charset="0"/>
              </a:defRPr>
            </a:lvl5pPr>
            <a:lvl6pPr marL="2514600" indent="-228600" defTabSz="457200" eaLnBrk="0" fontAlgn="base" hangingPunct="0">
              <a:lnSpc>
                <a:spcPct val="105000"/>
              </a:lnSpc>
              <a:spcBef>
                <a:spcPts val="500"/>
              </a:spcBef>
              <a:spcAft>
                <a:spcPct val="0"/>
              </a:spcAft>
              <a:buClr>
                <a:srgbClr val="3333CC"/>
              </a:buClr>
              <a:buSzPct val="100000"/>
              <a:buFont typeface="Helvetica" pitchFamily="34" charset="0"/>
              <a:buChar char="»"/>
              <a:defRPr sz="2000">
                <a:solidFill>
                  <a:srgbClr val="000000"/>
                </a:solidFill>
                <a:latin typeface="Comic Sans MS" pitchFamily="66" charset="0"/>
              </a:defRPr>
            </a:lvl6pPr>
            <a:lvl7pPr marL="2971800" indent="-228600" defTabSz="457200" eaLnBrk="0" fontAlgn="base" hangingPunct="0">
              <a:lnSpc>
                <a:spcPct val="105000"/>
              </a:lnSpc>
              <a:spcBef>
                <a:spcPts val="500"/>
              </a:spcBef>
              <a:spcAft>
                <a:spcPct val="0"/>
              </a:spcAft>
              <a:buClr>
                <a:srgbClr val="3333CC"/>
              </a:buClr>
              <a:buSzPct val="100000"/>
              <a:buFont typeface="Helvetica" pitchFamily="34" charset="0"/>
              <a:buChar char="»"/>
              <a:defRPr sz="2000">
                <a:solidFill>
                  <a:srgbClr val="000000"/>
                </a:solidFill>
                <a:latin typeface="Comic Sans MS" pitchFamily="66" charset="0"/>
              </a:defRPr>
            </a:lvl7pPr>
            <a:lvl8pPr marL="3429000" indent="-228600" defTabSz="457200" eaLnBrk="0" fontAlgn="base" hangingPunct="0">
              <a:lnSpc>
                <a:spcPct val="105000"/>
              </a:lnSpc>
              <a:spcBef>
                <a:spcPts val="500"/>
              </a:spcBef>
              <a:spcAft>
                <a:spcPct val="0"/>
              </a:spcAft>
              <a:buClr>
                <a:srgbClr val="3333CC"/>
              </a:buClr>
              <a:buSzPct val="100000"/>
              <a:buFont typeface="Helvetica" pitchFamily="34" charset="0"/>
              <a:buChar char="»"/>
              <a:defRPr sz="2000">
                <a:solidFill>
                  <a:srgbClr val="000000"/>
                </a:solidFill>
                <a:latin typeface="Comic Sans MS" pitchFamily="66" charset="0"/>
              </a:defRPr>
            </a:lvl8pPr>
            <a:lvl9pPr marL="3886200" indent="-228600" defTabSz="457200" eaLnBrk="0" fontAlgn="base" hangingPunct="0">
              <a:lnSpc>
                <a:spcPct val="105000"/>
              </a:lnSpc>
              <a:spcBef>
                <a:spcPts val="500"/>
              </a:spcBef>
              <a:spcAft>
                <a:spcPct val="0"/>
              </a:spcAft>
              <a:buClr>
                <a:srgbClr val="3333CC"/>
              </a:buClr>
              <a:buSzPct val="100000"/>
              <a:buFont typeface="Helvetica" pitchFamily="34" charset="0"/>
              <a:buChar char="»"/>
              <a:defRPr sz="2000">
                <a:solidFill>
                  <a:srgbClr val="000000"/>
                </a:solidFill>
                <a:latin typeface="Comic Sans MS" pitchFamily="66" charset="0"/>
              </a:defRPr>
            </a:lvl9pPr>
          </a:lstStyle>
          <a:p>
            <a:pPr>
              <a:buFont typeface="Helvetica" pitchFamily="34" charset="0"/>
              <a:buNone/>
            </a:pPr>
            <a:r>
              <a:rPr lang="en-US" altLang="en-US"/>
              <a:t>Water Cerenkov</a:t>
            </a:r>
            <a:br>
              <a:rPr lang="en-US" altLang="en-US"/>
            </a:br>
            <a:r>
              <a:rPr lang="en-US" altLang="en-US"/>
              <a:t>detector</a:t>
            </a:r>
          </a:p>
          <a:p>
            <a:pPr>
              <a:buFont typeface="Helvetica" pitchFamily="34" charset="0"/>
              <a:buNone/>
            </a:pPr>
            <a:r>
              <a:rPr lang="en-US" altLang="en-US"/>
              <a:t>50000 tons of </a:t>
            </a:r>
            <a:br>
              <a:rPr lang="en-US" altLang="en-US"/>
            </a:br>
            <a:r>
              <a:rPr lang="en-US" altLang="en-US"/>
              <a:t>pure light water</a:t>
            </a:r>
          </a:p>
          <a:p>
            <a:pPr>
              <a:buFont typeface="Helvetica" pitchFamily="34" charset="0"/>
              <a:buNone/>
            </a:pPr>
            <a:r>
              <a:rPr lang="en-US" altLang="en-US">
                <a:sym typeface="Symbol" pitchFamily="18" charset="2"/>
              </a:rPr>
              <a:t></a:t>
            </a:r>
            <a:r>
              <a:rPr lang="en-US" altLang="en-US"/>
              <a:t>10000 PMTs</a:t>
            </a:r>
          </a:p>
        </p:txBody>
      </p:sp>
      <p:pic>
        <p:nvPicPr>
          <p:cNvPr id="525322" name="Picture 10" descr="Super-k"/>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608513" y="3644900"/>
            <a:ext cx="4535487" cy="2941638"/>
          </a:xfrm>
          <a:prstGeom prst="rect">
            <a:avLst/>
          </a:prstGeom>
          <a:noFill/>
          <a:extLst>
            <a:ext uri="{909E8E84-426E-40DD-AFC4-6F175D3DCCD1}">
              <a14:hiddenFill xmlns:a14="http://schemas.microsoft.com/office/drawing/2010/main">
                <a:solidFill>
                  <a:srgbClr val="FFFFFF"/>
                </a:solidFill>
              </a14:hiddenFill>
            </a:ext>
          </a:extLst>
        </p:spPr>
      </p:pic>
      <p:pic>
        <p:nvPicPr>
          <p:cNvPr id="525323" name="Picture 1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1052513"/>
            <a:ext cx="7416800" cy="3633787"/>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118750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525323"/>
                                        </p:tgtEl>
                                        <p:attrNameLst>
                                          <p:attrName>style.visibility</p:attrName>
                                        </p:attrNameLst>
                                      </p:cBhvr>
                                      <p:to>
                                        <p:strVal val="visible"/>
                                      </p:to>
                                    </p:set>
                                    <p:anim calcmode="lin" valueType="num">
                                      <p:cBhvr additive="base">
                                        <p:cTn id="7" dur="500" fill="hold"/>
                                        <p:tgtEl>
                                          <p:spTgt spid="525323"/>
                                        </p:tgtEl>
                                        <p:attrNameLst>
                                          <p:attrName>ppt_x</p:attrName>
                                        </p:attrNameLst>
                                      </p:cBhvr>
                                      <p:tavLst>
                                        <p:tav tm="0">
                                          <p:val>
                                            <p:strVal val="#ppt_x"/>
                                          </p:val>
                                        </p:tav>
                                        <p:tav tm="100000">
                                          <p:val>
                                            <p:strVal val="#ppt_x"/>
                                          </p:val>
                                        </p:tav>
                                      </p:tavLst>
                                    </p:anim>
                                    <p:anim calcmode="lin" valueType="num">
                                      <p:cBhvr additive="base">
                                        <p:cTn id="8" dur="500" fill="hold"/>
                                        <p:tgtEl>
                                          <p:spTgt spid="5253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9522"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366838"/>
            <a:ext cx="6156325" cy="5491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2"/>
          <p:cNvSpPr>
            <a:spLocks noGrp="1" noChangeArrowheads="1"/>
          </p:cNvSpPr>
          <p:nvPr>
            <p:ph type="title" idx="4294967295"/>
          </p:nvPr>
        </p:nvSpPr>
        <p:spPr>
          <a:xfrm>
            <a:off x="1403350" y="188913"/>
            <a:ext cx="5803900" cy="504825"/>
          </a:xfrm>
        </p:spPr>
        <p:txBody>
          <a:bodyPr lIns="91440" tIns="45720" rIns="91440" bIns="45720"/>
          <a:lstStyle/>
          <a:p>
            <a:pPr eaLnBrk="1" hangingPunct="1"/>
            <a:r>
              <a:rPr lang="en-US" altLang="ja-JP" sz="2400">
                <a:effectLst>
                  <a:outerShdw blurRad="38100" dist="38100" dir="2700000" algn="tl">
                    <a:srgbClr val="000000"/>
                  </a:outerShdw>
                </a:effectLst>
                <a:ea typeface="MS PGothic" pitchFamily="34" charset="-128"/>
              </a:rPr>
              <a:t>2-flavor oscillation analysis results</a:t>
            </a:r>
          </a:p>
        </p:txBody>
      </p:sp>
      <p:sp>
        <p:nvSpPr>
          <p:cNvPr id="619524" name="スライド番号プレースホルダ 5"/>
          <p:cNvSpPr txBox="1">
            <a:spLocks noGrp="1"/>
          </p:cNvSpPr>
          <p:nvPr/>
        </p:nvSpPr>
        <p:spPr bwMode="auto">
          <a:xfrm>
            <a:off x="6553200" y="6572250"/>
            <a:ext cx="21336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rgbClr val="000000"/>
                </a:solidFill>
                <a:latin typeface="Times New Roman" pitchFamily="18" charset="0"/>
              </a:defRPr>
            </a:lvl1pPr>
            <a:lvl2pPr marL="742950" indent="-285750">
              <a:defRPr sz="2400">
                <a:solidFill>
                  <a:srgbClr val="000000"/>
                </a:solidFill>
                <a:latin typeface="Times New Roman" pitchFamily="18" charset="0"/>
              </a:defRPr>
            </a:lvl2pPr>
            <a:lvl3pPr marL="1143000" indent="-228600">
              <a:defRPr sz="2400">
                <a:solidFill>
                  <a:srgbClr val="000000"/>
                </a:solidFill>
                <a:latin typeface="Times New Roman" pitchFamily="18" charset="0"/>
              </a:defRPr>
            </a:lvl3pPr>
            <a:lvl4pPr marL="1600200" indent="-228600">
              <a:defRPr sz="2400">
                <a:solidFill>
                  <a:srgbClr val="000000"/>
                </a:solidFill>
                <a:latin typeface="Times New Roman" pitchFamily="18" charset="0"/>
              </a:defRPr>
            </a:lvl4pPr>
            <a:lvl5pPr marL="2057400" indent="-228600">
              <a:defRPr sz="2400">
                <a:solidFill>
                  <a:srgbClr val="000000"/>
                </a:solidFill>
                <a:latin typeface="Times New Roman" pitchFamily="18" charset="0"/>
              </a:defRPr>
            </a:lvl5pPr>
            <a:lvl6pPr marL="25146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6pPr>
            <a:lvl7pPr marL="29718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7pPr>
            <a:lvl8pPr marL="34290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8pPr>
            <a:lvl9pPr marL="38862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9pPr>
          </a:lstStyle>
          <a:p>
            <a:pPr algn="r" defTabSz="914400" eaLnBrk="1" hangingPunct="1">
              <a:lnSpc>
                <a:spcPct val="100000"/>
              </a:lnSpc>
              <a:buClrTx/>
              <a:buSzTx/>
              <a:buFontTx/>
              <a:buNone/>
            </a:pPr>
            <a:fld id="{849EB41C-12AF-4733-B027-0F3C0E8182A9}" type="slidenum">
              <a:rPr lang="en-US" altLang="ja-JP" sz="1400">
                <a:solidFill>
                  <a:schemeClr val="tx1"/>
                </a:solidFill>
                <a:latin typeface="Arial" pitchFamily="34" charset="0"/>
                <a:ea typeface="MS PGothic" pitchFamily="34" charset="-128"/>
              </a:rPr>
              <a:pPr algn="r" defTabSz="914400" eaLnBrk="1" hangingPunct="1">
                <a:lnSpc>
                  <a:spcPct val="100000"/>
                </a:lnSpc>
                <a:buClrTx/>
                <a:buSzTx/>
                <a:buFontTx/>
                <a:buNone/>
              </a:pPr>
              <a:t>63</a:t>
            </a:fld>
            <a:endParaRPr lang="en-US" altLang="ja-JP" sz="1400">
              <a:solidFill>
                <a:schemeClr val="tx1"/>
              </a:solidFill>
              <a:latin typeface="Arial" pitchFamily="34" charset="0"/>
              <a:ea typeface="MS PGothic" pitchFamily="34" charset="-128"/>
            </a:endParaRPr>
          </a:p>
        </p:txBody>
      </p:sp>
      <p:sp>
        <p:nvSpPr>
          <p:cNvPr id="11" name="Text Box 8"/>
          <p:cNvSpPr txBox="1">
            <a:spLocks noChangeArrowheads="1"/>
          </p:cNvSpPr>
          <p:nvPr/>
        </p:nvSpPr>
        <p:spPr bwMode="auto">
          <a:xfrm>
            <a:off x="5643563" y="4508500"/>
            <a:ext cx="3500437" cy="2225675"/>
          </a:xfrm>
          <a:prstGeom prst="rect">
            <a:avLst/>
          </a:prstGeom>
          <a:solidFill>
            <a:srgbClr val="FFFFCC"/>
          </a:solidFill>
          <a:ln w="9525">
            <a:noFill/>
            <a:miter lim="800000"/>
            <a:headEnd/>
            <a:tailEnd/>
          </a:ln>
        </p:spPr>
        <p:txBody>
          <a:bodyPr>
            <a:spAutoFit/>
          </a:bodyPr>
          <a:lstStyle>
            <a:lvl1pPr>
              <a:defRPr sz="2400">
                <a:solidFill>
                  <a:srgbClr val="000000"/>
                </a:solidFill>
                <a:latin typeface="Times New Roman" pitchFamily="18" charset="0"/>
              </a:defRPr>
            </a:lvl1pPr>
            <a:lvl2pPr marL="742950" indent="-285750">
              <a:defRPr sz="2400">
                <a:solidFill>
                  <a:srgbClr val="000000"/>
                </a:solidFill>
                <a:latin typeface="Times New Roman" pitchFamily="18" charset="0"/>
              </a:defRPr>
            </a:lvl2pPr>
            <a:lvl3pPr marL="1143000" indent="-228600">
              <a:defRPr sz="2400">
                <a:solidFill>
                  <a:srgbClr val="000000"/>
                </a:solidFill>
                <a:latin typeface="Times New Roman" pitchFamily="18" charset="0"/>
              </a:defRPr>
            </a:lvl3pPr>
            <a:lvl4pPr marL="1600200" indent="-228600">
              <a:defRPr sz="2400">
                <a:solidFill>
                  <a:srgbClr val="000000"/>
                </a:solidFill>
                <a:latin typeface="Times New Roman" pitchFamily="18" charset="0"/>
              </a:defRPr>
            </a:lvl4pPr>
            <a:lvl5pPr marL="2057400" indent="-228600">
              <a:defRPr sz="2400">
                <a:solidFill>
                  <a:srgbClr val="000000"/>
                </a:solidFill>
                <a:latin typeface="Times New Roman" pitchFamily="18" charset="0"/>
              </a:defRPr>
            </a:lvl5pPr>
            <a:lvl6pPr marL="25146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6pPr>
            <a:lvl7pPr marL="29718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7pPr>
            <a:lvl8pPr marL="34290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8pPr>
            <a:lvl9pPr marL="38862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9pPr>
          </a:lstStyle>
          <a:p>
            <a:pPr defTabSz="914400" eaLnBrk="1" hangingPunct="1">
              <a:lnSpc>
                <a:spcPct val="100000"/>
              </a:lnSpc>
              <a:buClrTx/>
              <a:buSzTx/>
              <a:buFont typeface="Wingdings" pitchFamily="2" charset="2"/>
              <a:buChar char="n"/>
            </a:pPr>
            <a:r>
              <a:rPr kumimoji="1" lang="en-US" altLang="ja-JP" sz="2000" b="1">
                <a:solidFill>
                  <a:schemeClr val="tx1"/>
                </a:solidFill>
                <a:latin typeface="Arial" pitchFamily="34" charset="0"/>
                <a:ea typeface="MS PGothic" pitchFamily="34" charset="-128"/>
              </a:rPr>
              <a:t> Both results of zenith angle analysis and L/E analysis are consistent.</a:t>
            </a:r>
          </a:p>
          <a:p>
            <a:pPr defTabSz="914400" eaLnBrk="1" hangingPunct="1">
              <a:lnSpc>
                <a:spcPct val="100000"/>
              </a:lnSpc>
              <a:buClrTx/>
              <a:buSzTx/>
              <a:buFont typeface="Wingdings" pitchFamily="2" charset="2"/>
              <a:buChar char="n"/>
            </a:pPr>
            <a:endParaRPr kumimoji="1" lang="en-US" altLang="ja-JP" sz="2000" b="1">
              <a:solidFill>
                <a:schemeClr val="tx1"/>
              </a:solidFill>
              <a:latin typeface="Arial" pitchFamily="34" charset="0"/>
              <a:ea typeface="MS PGothic" pitchFamily="34" charset="-128"/>
            </a:endParaRPr>
          </a:p>
          <a:p>
            <a:pPr defTabSz="914400" eaLnBrk="1" hangingPunct="1">
              <a:lnSpc>
                <a:spcPct val="100000"/>
              </a:lnSpc>
              <a:buClrTx/>
              <a:buSzTx/>
              <a:buFont typeface="Wingdings" pitchFamily="2" charset="2"/>
              <a:buChar char="n"/>
            </a:pPr>
            <a:r>
              <a:rPr kumimoji="1" lang="en-US" altLang="ja-JP" sz="2000" b="1">
                <a:solidFill>
                  <a:schemeClr val="tx1"/>
                </a:solidFill>
                <a:latin typeface="Arial" pitchFamily="34" charset="0"/>
                <a:ea typeface="MS PGothic" pitchFamily="34" charset="-128"/>
              </a:rPr>
              <a:t> SK provides the most stringent limit for sin</a:t>
            </a:r>
            <a:r>
              <a:rPr kumimoji="1" lang="en-US" altLang="ja-JP" sz="2000" b="1" baseline="30000">
                <a:solidFill>
                  <a:schemeClr val="tx1"/>
                </a:solidFill>
                <a:latin typeface="Arial" pitchFamily="34" charset="0"/>
                <a:ea typeface="MS PGothic" pitchFamily="34" charset="-128"/>
              </a:rPr>
              <a:t>2</a:t>
            </a:r>
            <a:r>
              <a:rPr kumimoji="1" lang="en-US" altLang="ja-JP" sz="2000" b="1">
                <a:solidFill>
                  <a:schemeClr val="tx1"/>
                </a:solidFill>
                <a:latin typeface="Arial" pitchFamily="34" charset="0"/>
                <a:ea typeface="MS PGothic" pitchFamily="34" charset="-128"/>
              </a:rPr>
              <a:t>(2</a:t>
            </a:r>
            <a:r>
              <a:rPr kumimoji="1" lang="el-GR" altLang="ja-JP" sz="2000" b="1">
                <a:solidFill>
                  <a:schemeClr val="tx1"/>
                </a:solidFill>
                <a:latin typeface="Arial" pitchFamily="34" charset="0"/>
                <a:ea typeface="MS PGothic" pitchFamily="34" charset="-128"/>
              </a:rPr>
              <a:t>θ</a:t>
            </a:r>
            <a:r>
              <a:rPr kumimoji="1" lang="en-US" altLang="ja-JP" sz="2000" b="1" baseline="-25000">
                <a:solidFill>
                  <a:schemeClr val="tx1"/>
                </a:solidFill>
                <a:latin typeface="Arial" pitchFamily="34" charset="0"/>
                <a:ea typeface="MS PGothic" pitchFamily="34" charset="-128"/>
              </a:rPr>
              <a:t>23</a:t>
            </a:r>
            <a:r>
              <a:rPr kumimoji="1" lang="en-US" altLang="ja-JP" sz="2000" b="1">
                <a:solidFill>
                  <a:schemeClr val="tx1"/>
                </a:solidFill>
                <a:latin typeface="Arial" pitchFamily="34" charset="0"/>
                <a:ea typeface="MS PGothic" pitchFamily="34" charset="-128"/>
              </a:rPr>
              <a:t>).</a:t>
            </a:r>
            <a:endParaRPr kumimoji="1" lang="ja-JP" altLang="en-US" sz="2000" b="1">
              <a:solidFill>
                <a:schemeClr val="tx1"/>
              </a:solidFill>
              <a:latin typeface="Arial" pitchFamily="34" charset="0"/>
              <a:ea typeface="MS PGothic" pitchFamily="34" charset="-128"/>
            </a:endParaRPr>
          </a:p>
        </p:txBody>
      </p:sp>
      <p:sp>
        <p:nvSpPr>
          <p:cNvPr id="619527" name="Text Box 13"/>
          <p:cNvSpPr txBox="1">
            <a:spLocks noChangeArrowheads="1"/>
          </p:cNvSpPr>
          <p:nvPr/>
        </p:nvSpPr>
        <p:spPr bwMode="auto">
          <a:xfrm>
            <a:off x="5076825" y="692150"/>
            <a:ext cx="18034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rgbClr val="000000"/>
                </a:solidFill>
                <a:latin typeface="Times New Roman" pitchFamily="18" charset="0"/>
              </a:defRPr>
            </a:lvl1pPr>
            <a:lvl2pPr marL="742950" indent="-285750">
              <a:defRPr sz="2400">
                <a:solidFill>
                  <a:srgbClr val="000000"/>
                </a:solidFill>
                <a:latin typeface="Times New Roman" pitchFamily="18" charset="0"/>
              </a:defRPr>
            </a:lvl2pPr>
            <a:lvl3pPr marL="1143000" indent="-228600">
              <a:defRPr sz="2400">
                <a:solidFill>
                  <a:srgbClr val="000000"/>
                </a:solidFill>
                <a:latin typeface="Times New Roman" pitchFamily="18" charset="0"/>
              </a:defRPr>
            </a:lvl3pPr>
            <a:lvl4pPr marL="1600200" indent="-228600">
              <a:defRPr sz="2400">
                <a:solidFill>
                  <a:srgbClr val="000000"/>
                </a:solidFill>
                <a:latin typeface="Times New Roman" pitchFamily="18" charset="0"/>
              </a:defRPr>
            </a:lvl4pPr>
            <a:lvl5pPr marL="2057400" indent="-228600">
              <a:defRPr sz="2400">
                <a:solidFill>
                  <a:srgbClr val="000000"/>
                </a:solidFill>
                <a:latin typeface="Times New Roman" pitchFamily="18" charset="0"/>
              </a:defRPr>
            </a:lvl5pPr>
            <a:lvl6pPr marL="25146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6pPr>
            <a:lvl7pPr marL="29718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7pPr>
            <a:lvl8pPr marL="34290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8pPr>
            <a:lvl9pPr marL="38862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9pPr>
          </a:lstStyle>
          <a:p>
            <a:pPr defTabSz="914400" eaLnBrk="1" hangingPunct="1">
              <a:lnSpc>
                <a:spcPct val="100000"/>
              </a:lnSpc>
              <a:buClrTx/>
              <a:buSzTx/>
              <a:buFontTx/>
              <a:buNone/>
            </a:pPr>
            <a:r>
              <a:rPr kumimoji="1" lang="en-US" altLang="ja-JP" sz="2800" b="1">
                <a:solidFill>
                  <a:srgbClr val="CC3399"/>
                </a:solidFill>
                <a:latin typeface="Arial" pitchFamily="34" charset="0"/>
                <a:ea typeface="MS PGothic" pitchFamily="34" charset="-128"/>
              </a:rPr>
              <a:t>SK-I+II+III</a:t>
            </a:r>
          </a:p>
        </p:txBody>
      </p:sp>
      <p:sp>
        <p:nvSpPr>
          <p:cNvPr id="619528" name="Text Box 13"/>
          <p:cNvSpPr txBox="1">
            <a:spLocks noChangeArrowheads="1"/>
          </p:cNvSpPr>
          <p:nvPr/>
        </p:nvSpPr>
        <p:spPr bwMode="auto">
          <a:xfrm>
            <a:off x="6443663" y="1125538"/>
            <a:ext cx="15113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000000"/>
                </a:solidFill>
                <a:latin typeface="Times New Roman" pitchFamily="18" charset="0"/>
              </a:defRPr>
            </a:lvl1pPr>
            <a:lvl2pPr marL="742950" indent="-285750">
              <a:defRPr sz="2400">
                <a:solidFill>
                  <a:srgbClr val="000000"/>
                </a:solidFill>
                <a:latin typeface="Times New Roman" pitchFamily="18" charset="0"/>
              </a:defRPr>
            </a:lvl2pPr>
            <a:lvl3pPr marL="1143000" indent="-228600">
              <a:defRPr sz="2400">
                <a:solidFill>
                  <a:srgbClr val="000000"/>
                </a:solidFill>
                <a:latin typeface="Times New Roman" pitchFamily="18" charset="0"/>
              </a:defRPr>
            </a:lvl3pPr>
            <a:lvl4pPr marL="1600200" indent="-228600">
              <a:defRPr sz="2400">
                <a:solidFill>
                  <a:srgbClr val="000000"/>
                </a:solidFill>
                <a:latin typeface="Times New Roman" pitchFamily="18" charset="0"/>
              </a:defRPr>
            </a:lvl4pPr>
            <a:lvl5pPr marL="2057400" indent="-228600">
              <a:defRPr sz="2400">
                <a:solidFill>
                  <a:srgbClr val="000000"/>
                </a:solidFill>
                <a:latin typeface="Times New Roman" pitchFamily="18" charset="0"/>
              </a:defRPr>
            </a:lvl5pPr>
            <a:lvl6pPr marL="25146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6pPr>
            <a:lvl7pPr marL="29718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7pPr>
            <a:lvl8pPr marL="34290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8pPr>
            <a:lvl9pPr marL="38862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9pPr>
          </a:lstStyle>
          <a:p>
            <a:pPr defTabSz="914400" eaLnBrk="1" hangingPunct="1">
              <a:lnSpc>
                <a:spcPct val="100000"/>
              </a:lnSpc>
              <a:spcBef>
                <a:spcPct val="50000"/>
              </a:spcBef>
              <a:buClrTx/>
              <a:buSzTx/>
              <a:buFontTx/>
              <a:buNone/>
            </a:pPr>
            <a:r>
              <a:rPr kumimoji="1" lang="en-US" altLang="ja-JP" sz="1800" b="1" i="1">
                <a:solidFill>
                  <a:srgbClr val="009900"/>
                </a:solidFill>
                <a:latin typeface="Arial" pitchFamily="34" charset="0"/>
                <a:ea typeface="MS PGothic" pitchFamily="34" charset="-128"/>
              </a:rPr>
              <a:t>Preliminary</a:t>
            </a:r>
          </a:p>
        </p:txBody>
      </p:sp>
      <p:sp>
        <p:nvSpPr>
          <p:cNvPr id="619529" name="テキスト ボックス 12"/>
          <p:cNvSpPr txBox="1">
            <a:spLocks noChangeArrowheads="1"/>
          </p:cNvSpPr>
          <p:nvPr/>
        </p:nvSpPr>
        <p:spPr bwMode="auto">
          <a:xfrm>
            <a:off x="5724525" y="1628775"/>
            <a:ext cx="3209925" cy="923925"/>
          </a:xfrm>
          <a:prstGeom prst="rect">
            <a:avLst/>
          </a:prstGeom>
          <a:noFill/>
          <a:ln w="28575">
            <a:solidFill>
              <a:srgbClr val="7030A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defRPr sz="2400">
                <a:solidFill>
                  <a:srgbClr val="000000"/>
                </a:solidFill>
                <a:latin typeface="Times New Roman" pitchFamily="18" charset="0"/>
              </a:defRPr>
            </a:lvl1pPr>
            <a:lvl2pPr marL="742950" indent="-285750">
              <a:defRPr sz="2400">
                <a:solidFill>
                  <a:srgbClr val="000000"/>
                </a:solidFill>
                <a:latin typeface="Times New Roman" pitchFamily="18" charset="0"/>
              </a:defRPr>
            </a:lvl2pPr>
            <a:lvl3pPr marL="1143000" indent="-228600">
              <a:defRPr sz="2400">
                <a:solidFill>
                  <a:srgbClr val="000000"/>
                </a:solidFill>
                <a:latin typeface="Times New Roman" pitchFamily="18" charset="0"/>
              </a:defRPr>
            </a:lvl3pPr>
            <a:lvl4pPr marL="1600200" indent="-228600">
              <a:defRPr sz="2400">
                <a:solidFill>
                  <a:srgbClr val="000000"/>
                </a:solidFill>
                <a:latin typeface="Times New Roman" pitchFamily="18" charset="0"/>
              </a:defRPr>
            </a:lvl4pPr>
            <a:lvl5pPr marL="2057400" indent="-228600">
              <a:defRPr sz="2400">
                <a:solidFill>
                  <a:srgbClr val="000000"/>
                </a:solidFill>
                <a:latin typeface="Times New Roman" pitchFamily="18" charset="0"/>
              </a:defRPr>
            </a:lvl5pPr>
            <a:lvl6pPr marL="25146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6pPr>
            <a:lvl7pPr marL="29718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7pPr>
            <a:lvl8pPr marL="34290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8pPr>
            <a:lvl9pPr marL="38862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9pPr>
          </a:lstStyle>
          <a:p>
            <a:pPr defTabSz="914400" eaLnBrk="1" hangingPunct="1">
              <a:lnSpc>
                <a:spcPct val="100000"/>
              </a:lnSpc>
              <a:buClrTx/>
              <a:buSzTx/>
              <a:buFontTx/>
              <a:buNone/>
            </a:pPr>
            <a:r>
              <a:rPr kumimoji="1" lang="en-US" altLang="ja-JP" sz="1800" b="1">
                <a:solidFill>
                  <a:srgbClr val="7030A0"/>
                </a:solidFill>
                <a:latin typeface="Arial" pitchFamily="34" charset="0"/>
                <a:ea typeface="MS PGothic" pitchFamily="34" charset="-128"/>
              </a:rPr>
              <a:t>Zenith Physical Region (1</a:t>
            </a:r>
            <a:r>
              <a:rPr kumimoji="1" lang="en-US" altLang="ja-JP" sz="1800" b="1">
                <a:solidFill>
                  <a:srgbClr val="7030A0"/>
                </a:solidFill>
                <a:latin typeface="Symbol" pitchFamily="18" charset="2"/>
                <a:ea typeface="MS PGothic" pitchFamily="34" charset="-128"/>
              </a:rPr>
              <a:t>s</a:t>
            </a:r>
            <a:r>
              <a:rPr kumimoji="1" lang="en-US" altLang="ja-JP" sz="1800" b="1">
                <a:solidFill>
                  <a:srgbClr val="7030A0"/>
                </a:solidFill>
                <a:latin typeface="Arial" pitchFamily="34" charset="0"/>
                <a:ea typeface="MS PGothic" pitchFamily="34" charset="-128"/>
              </a:rPr>
              <a:t>)</a:t>
            </a:r>
          </a:p>
          <a:p>
            <a:pPr defTabSz="914400" eaLnBrk="1" hangingPunct="1">
              <a:lnSpc>
                <a:spcPct val="100000"/>
              </a:lnSpc>
              <a:buClrTx/>
              <a:buSzTx/>
              <a:buFontTx/>
              <a:buNone/>
            </a:pPr>
            <a:r>
              <a:rPr kumimoji="1" lang="en-US" altLang="ja-JP" sz="1800" b="1">
                <a:solidFill>
                  <a:schemeClr val="tx1"/>
                </a:solidFill>
                <a:latin typeface="Symbol" pitchFamily="18" charset="2"/>
                <a:ea typeface="MS PGothic" pitchFamily="34" charset="-128"/>
              </a:rPr>
              <a:t>D</a:t>
            </a:r>
            <a:r>
              <a:rPr kumimoji="1" lang="en-US" altLang="ja-JP" sz="1800" b="1">
                <a:solidFill>
                  <a:schemeClr val="tx1"/>
                </a:solidFill>
                <a:latin typeface="Arial" pitchFamily="34" charset="0"/>
                <a:ea typeface="MS PGothic" pitchFamily="34" charset="-128"/>
              </a:rPr>
              <a:t>m</a:t>
            </a:r>
            <a:r>
              <a:rPr kumimoji="1" lang="en-US" altLang="ja-JP" sz="1800" b="1" baseline="-25000">
                <a:solidFill>
                  <a:schemeClr val="tx1"/>
                </a:solidFill>
                <a:latin typeface="Arial" pitchFamily="34" charset="0"/>
                <a:ea typeface="MS PGothic" pitchFamily="34" charset="-128"/>
              </a:rPr>
              <a:t>23</a:t>
            </a:r>
            <a:r>
              <a:rPr kumimoji="1" lang="en-US" altLang="ja-JP" sz="1800" b="1" baseline="30000">
                <a:solidFill>
                  <a:schemeClr val="tx1"/>
                </a:solidFill>
                <a:latin typeface="Arial" pitchFamily="34" charset="0"/>
                <a:ea typeface="MS PGothic" pitchFamily="34" charset="-128"/>
              </a:rPr>
              <a:t>2</a:t>
            </a:r>
            <a:r>
              <a:rPr kumimoji="1" lang="en-US" altLang="ja-JP" sz="1800" b="1">
                <a:solidFill>
                  <a:schemeClr val="tx1"/>
                </a:solidFill>
                <a:latin typeface="Arial" pitchFamily="34" charset="0"/>
                <a:ea typeface="MS PGothic" pitchFamily="34" charset="-128"/>
              </a:rPr>
              <a:t>=2.11+0.11/-0.19 x10</a:t>
            </a:r>
            <a:r>
              <a:rPr kumimoji="1" lang="en-US" altLang="ja-JP" sz="1800" b="1" baseline="30000">
                <a:solidFill>
                  <a:schemeClr val="tx1"/>
                </a:solidFill>
                <a:latin typeface="Arial" pitchFamily="34" charset="0"/>
                <a:ea typeface="MS PGothic" pitchFamily="34" charset="-128"/>
              </a:rPr>
              <a:t>-3</a:t>
            </a:r>
          </a:p>
          <a:p>
            <a:pPr defTabSz="914400" eaLnBrk="1" hangingPunct="1">
              <a:lnSpc>
                <a:spcPct val="100000"/>
              </a:lnSpc>
              <a:buClrTx/>
              <a:buSzTx/>
              <a:buFontTx/>
              <a:buNone/>
            </a:pPr>
            <a:r>
              <a:rPr kumimoji="1" lang="en-US" altLang="ja-JP" sz="1800" b="1">
                <a:solidFill>
                  <a:schemeClr val="tx1"/>
                </a:solidFill>
                <a:latin typeface="Arial" pitchFamily="34" charset="0"/>
                <a:ea typeface="MS PGothic" pitchFamily="34" charset="-128"/>
              </a:rPr>
              <a:t>sin</a:t>
            </a:r>
            <a:r>
              <a:rPr kumimoji="1" lang="en-US" altLang="ja-JP" sz="1800" b="1" baseline="30000">
                <a:solidFill>
                  <a:schemeClr val="tx1"/>
                </a:solidFill>
                <a:latin typeface="Arial" pitchFamily="34" charset="0"/>
                <a:ea typeface="MS PGothic" pitchFamily="34" charset="-128"/>
              </a:rPr>
              <a:t>2</a:t>
            </a:r>
            <a:r>
              <a:rPr kumimoji="1" lang="en-US" altLang="ja-JP" sz="1800" b="1">
                <a:solidFill>
                  <a:schemeClr val="tx1"/>
                </a:solidFill>
                <a:latin typeface="Arial" pitchFamily="34" charset="0"/>
                <a:ea typeface="MS PGothic" pitchFamily="34" charset="-128"/>
              </a:rPr>
              <a:t>2</a:t>
            </a:r>
            <a:r>
              <a:rPr kumimoji="1" lang="en-US" altLang="ja-JP" sz="1800" b="1">
                <a:solidFill>
                  <a:schemeClr val="tx1"/>
                </a:solidFill>
                <a:latin typeface="Symbol" pitchFamily="18" charset="2"/>
                <a:ea typeface="MS PGothic" pitchFamily="34" charset="-128"/>
              </a:rPr>
              <a:t>q</a:t>
            </a:r>
            <a:r>
              <a:rPr kumimoji="1" lang="en-US" altLang="ja-JP" sz="1800" b="1" baseline="-25000">
                <a:solidFill>
                  <a:schemeClr val="tx1"/>
                </a:solidFill>
                <a:latin typeface="Arial" pitchFamily="34" charset="0"/>
                <a:ea typeface="MS PGothic" pitchFamily="34" charset="-128"/>
              </a:rPr>
              <a:t>23</a:t>
            </a:r>
            <a:r>
              <a:rPr kumimoji="1" lang="en-US" altLang="ja-JP" sz="1800" b="1">
                <a:solidFill>
                  <a:schemeClr val="tx1"/>
                </a:solidFill>
                <a:latin typeface="Arial" pitchFamily="34" charset="0"/>
                <a:ea typeface="MS PGothic" pitchFamily="34" charset="-128"/>
              </a:rPr>
              <a:t>&gt;0.96 (90%C.L.)</a:t>
            </a:r>
            <a:endParaRPr kumimoji="1" lang="ja-JP" altLang="en-US" sz="1800" b="1">
              <a:solidFill>
                <a:schemeClr val="tx1"/>
              </a:solidFill>
              <a:latin typeface="Arial" pitchFamily="34" charset="0"/>
              <a:ea typeface="MS PGothic" pitchFamily="34" charset="-128"/>
            </a:endParaRPr>
          </a:p>
        </p:txBody>
      </p:sp>
      <p:sp>
        <p:nvSpPr>
          <p:cNvPr id="619530" name="テキスト ボックス 13"/>
          <p:cNvSpPr txBox="1">
            <a:spLocks noChangeArrowheads="1"/>
          </p:cNvSpPr>
          <p:nvPr/>
        </p:nvSpPr>
        <p:spPr bwMode="auto">
          <a:xfrm>
            <a:off x="5724525" y="2914650"/>
            <a:ext cx="3214688" cy="923925"/>
          </a:xfrm>
          <a:prstGeom prst="rect">
            <a:avLst/>
          </a:prstGeom>
          <a:noFill/>
          <a:ln w="28575">
            <a:solidFill>
              <a:srgbClr val="C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2400">
                <a:solidFill>
                  <a:srgbClr val="000000"/>
                </a:solidFill>
                <a:latin typeface="Times New Roman" pitchFamily="18" charset="0"/>
              </a:defRPr>
            </a:lvl1pPr>
            <a:lvl2pPr marL="742950" indent="-285750">
              <a:defRPr sz="2400">
                <a:solidFill>
                  <a:srgbClr val="000000"/>
                </a:solidFill>
                <a:latin typeface="Times New Roman" pitchFamily="18" charset="0"/>
              </a:defRPr>
            </a:lvl2pPr>
            <a:lvl3pPr marL="1143000" indent="-228600">
              <a:defRPr sz="2400">
                <a:solidFill>
                  <a:srgbClr val="000000"/>
                </a:solidFill>
                <a:latin typeface="Times New Roman" pitchFamily="18" charset="0"/>
              </a:defRPr>
            </a:lvl3pPr>
            <a:lvl4pPr marL="1600200" indent="-228600">
              <a:defRPr sz="2400">
                <a:solidFill>
                  <a:srgbClr val="000000"/>
                </a:solidFill>
                <a:latin typeface="Times New Roman" pitchFamily="18" charset="0"/>
              </a:defRPr>
            </a:lvl4pPr>
            <a:lvl5pPr marL="2057400" indent="-228600">
              <a:defRPr sz="2400">
                <a:solidFill>
                  <a:srgbClr val="000000"/>
                </a:solidFill>
                <a:latin typeface="Times New Roman" pitchFamily="18" charset="0"/>
              </a:defRPr>
            </a:lvl5pPr>
            <a:lvl6pPr marL="25146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6pPr>
            <a:lvl7pPr marL="29718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7pPr>
            <a:lvl8pPr marL="34290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8pPr>
            <a:lvl9pPr marL="38862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9pPr>
          </a:lstStyle>
          <a:p>
            <a:pPr defTabSz="914400" eaLnBrk="1" hangingPunct="1">
              <a:lnSpc>
                <a:spcPct val="100000"/>
              </a:lnSpc>
              <a:buClrTx/>
              <a:buSzTx/>
              <a:buFontTx/>
              <a:buNone/>
            </a:pPr>
            <a:r>
              <a:rPr kumimoji="1" lang="en-US" altLang="ja-JP" sz="1800" b="1">
                <a:solidFill>
                  <a:srgbClr val="C00000"/>
                </a:solidFill>
                <a:latin typeface="Arial" pitchFamily="34" charset="0"/>
                <a:ea typeface="MS PGothic" pitchFamily="34" charset="-128"/>
              </a:rPr>
              <a:t>L/E Physical Region (1</a:t>
            </a:r>
            <a:r>
              <a:rPr kumimoji="1" lang="en-US" altLang="ja-JP" sz="1800" b="1">
                <a:solidFill>
                  <a:srgbClr val="C00000"/>
                </a:solidFill>
                <a:latin typeface="Symbol" pitchFamily="18" charset="2"/>
                <a:ea typeface="MS PGothic" pitchFamily="34" charset="-128"/>
              </a:rPr>
              <a:t>s</a:t>
            </a:r>
            <a:r>
              <a:rPr kumimoji="1" lang="en-US" altLang="ja-JP" sz="1800" b="1">
                <a:solidFill>
                  <a:srgbClr val="C00000"/>
                </a:solidFill>
                <a:latin typeface="Arial" pitchFamily="34" charset="0"/>
                <a:ea typeface="MS PGothic" pitchFamily="34" charset="-128"/>
              </a:rPr>
              <a:t>)</a:t>
            </a:r>
          </a:p>
          <a:p>
            <a:pPr defTabSz="914400" eaLnBrk="1" hangingPunct="1">
              <a:lnSpc>
                <a:spcPct val="100000"/>
              </a:lnSpc>
              <a:buClrTx/>
              <a:buSzTx/>
              <a:buFontTx/>
              <a:buNone/>
            </a:pPr>
            <a:r>
              <a:rPr kumimoji="1" lang="en-US" altLang="ja-JP" sz="1800" b="1">
                <a:solidFill>
                  <a:schemeClr val="tx1"/>
                </a:solidFill>
                <a:latin typeface="Symbol" pitchFamily="18" charset="2"/>
                <a:ea typeface="MS PGothic" pitchFamily="34" charset="-128"/>
              </a:rPr>
              <a:t>D</a:t>
            </a:r>
            <a:r>
              <a:rPr kumimoji="1" lang="en-US" altLang="ja-JP" sz="1800" b="1">
                <a:solidFill>
                  <a:schemeClr val="tx1"/>
                </a:solidFill>
                <a:latin typeface="Arial" pitchFamily="34" charset="0"/>
                <a:ea typeface="MS PGothic" pitchFamily="34" charset="-128"/>
              </a:rPr>
              <a:t>m</a:t>
            </a:r>
            <a:r>
              <a:rPr kumimoji="1" lang="en-US" altLang="ja-JP" sz="1800" b="1" baseline="-25000">
                <a:solidFill>
                  <a:schemeClr val="tx1"/>
                </a:solidFill>
                <a:latin typeface="Arial" pitchFamily="34" charset="0"/>
                <a:ea typeface="MS PGothic" pitchFamily="34" charset="-128"/>
              </a:rPr>
              <a:t>23</a:t>
            </a:r>
            <a:r>
              <a:rPr kumimoji="1" lang="en-US" altLang="ja-JP" sz="1800" b="1" baseline="30000">
                <a:solidFill>
                  <a:schemeClr val="tx1"/>
                </a:solidFill>
                <a:latin typeface="Arial" pitchFamily="34" charset="0"/>
                <a:ea typeface="MS PGothic" pitchFamily="34" charset="-128"/>
              </a:rPr>
              <a:t>2</a:t>
            </a:r>
            <a:r>
              <a:rPr kumimoji="1" lang="en-US" altLang="ja-JP" sz="1800" b="1">
                <a:solidFill>
                  <a:schemeClr val="tx1"/>
                </a:solidFill>
                <a:latin typeface="Arial" pitchFamily="34" charset="0"/>
                <a:ea typeface="MS PGothic" pitchFamily="34" charset="-128"/>
              </a:rPr>
              <a:t>=2.19+0.14/-0.13 x10</a:t>
            </a:r>
            <a:r>
              <a:rPr kumimoji="1" lang="en-US" altLang="ja-JP" sz="1800" b="1" baseline="30000">
                <a:solidFill>
                  <a:schemeClr val="tx1"/>
                </a:solidFill>
                <a:latin typeface="Arial" pitchFamily="34" charset="0"/>
                <a:ea typeface="MS PGothic" pitchFamily="34" charset="-128"/>
              </a:rPr>
              <a:t>-3</a:t>
            </a:r>
          </a:p>
          <a:p>
            <a:pPr defTabSz="914400" eaLnBrk="1" hangingPunct="1">
              <a:lnSpc>
                <a:spcPct val="100000"/>
              </a:lnSpc>
              <a:buClrTx/>
              <a:buSzTx/>
              <a:buFontTx/>
              <a:buNone/>
            </a:pPr>
            <a:r>
              <a:rPr kumimoji="1" lang="en-US" altLang="ja-JP" sz="1800" b="1">
                <a:solidFill>
                  <a:schemeClr val="tx1"/>
                </a:solidFill>
                <a:latin typeface="Arial" pitchFamily="34" charset="0"/>
                <a:ea typeface="MS PGothic" pitchFamily="34" charset="-128"/>
              </a:rPr>
              <a:t>sin</a:t>
            </a:r>
            <a:r>
              <a:rPr kumimoji="1" lang="en-US" altLang="ja-JP" sz="1800" b="1" baseline="30000">
                <a:solidFill>
                  <a:schemeClr val="tx1"/>
                </a:solidFill>
                <a:latin typeface="Arial" pitchFamily="34" charset="0"/>
                <a:ea typeface="MS PGothic" pitchFamily="34" charset="-128"/>
              </a:rPr>
              <a:t>2</a:t>
            </a:r>
            <a:r>
              <a:rPr kumimoji="1" lang="en-US" altLang="ja-JP" sz="1800" b="1">
                <a:solidFill>
                  <a:schemeClr val="tx1"/>
                </a:solidFill>
                <a:latin typeface="Arial" pitchFamily="34" charset="0"/>
                <a:ea typeface="MS PGothic" pitchFamily="34" charset="-128"/>
              </a:rPr>
              <a:t>2</a:t>
            </a:r>
            <a:r>
              <a:rPr kumimoji="1" lang="en-US" altLang="ja-JP" sz="1800" b="1">
                <a:solidFill>
                  <a:schemeClr val="tx1"/>
                </a:solidFill>
                <a:latin typeface="Symbol" pitchFamily="18" charset="2"/>
                <a:ea typeface="MS PGothic" pitchFamily="34" charset="-128"/>
              </a:rPr>
              <a:t>q</a:t>
            </a:r>
            <a:r>
              <a:rPr kumimoji="1" lang="en-US" altLang="ja-JP" sz="1800" b="1" baseline="-25000">
                <a:solidFill>
                  <a:schemeClr val="tx1"/>
                </a:solidFill>
                <a:latin typeface="Arial" pitchFamily="34" charset="0"/>
                <a:ea typeface="MS PGothic" pitchFamily="34" charset="-128"/>
              </a:rPr>
              <a:t>23</a:t>
            </a:r>
            <a:r>
              <a:rPr kumimoji="1" lang="en-US" altLang="ja-JP" sz="1800" b="1">
                <a:solidFill>
                  <a:schemeClr val="tx1"/>
                </a:solidFill>
                <a:latin typeface="Arial" pitchFamily="34" charset="0"/>
                <a:ea typeface="MS PGothic" pitchFamily="34" charset="-128"/>
              </a:rPr>
              <a:t>&gt;0.96 (90%C.L.)</a:t>
            </a:r>
            <a:endParaRPr kumimoji="1" lang="ja-JP" altLang="en-US" sz="1800" b="1">
              <a:solidFill>
                <a:schemeClr val="tx1"/>
              </a:solidFill>
              <a:latin typeface="Arial" pitchFamily="34" charset="0"/>
              <a:ea typeface="MS PGothic" pitchFamily="34" charset="-128"/>
            </a:endParaRPr>
          </a:p>
        </p:txBody>
      </p:sp>
      <p:sp>
        <p:nvSpPr>
          <p:cNvPr id="619531" name="Text Box 11"/>
          <p:cNvSpPr txBox="1">
            <a:spLocks noChangeArrowheads="1"/>
          </p:cNvSpPr>
          <p:nvPr/>
        </p:nvSpPr>
        <p:spPr bwMode="auto">
          <a:xfrm>
            <a:off x="7324725" y="765175"/>
            <a:ext cx="1819275" cy="466725"/>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bg-BG" sz="2000">
                <a:latin typeface="Comic Sans MS" pitchFamily="66" charset="0"/>
              </a:rPr>
              <a:t>Neutrino2010</a:t>
            </a:r>
          </a:p>
        </p:txBody>
      </p:sp>
      <p:pic>
        <p:nvPicPr>
          <p:cNvPr id="619533" name="Picture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4213" y="620713"/>
            <a:ext cx="4248150" cy="3095625"/>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628582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xit" presetSubtype="8" fill="hold" nodeType="clickEffect">
                                  <p:stCondLst>
                                    <p:cond delay="0"/>
                                  </p:stCondLst>
                                  <p:childTnLst>
                                    <p:anim calcmode="lin" valueType="num">
                                      <p:cBhvr additive="base">
                                        <p:cTn id="6" dur="500"/>
                                        <p:tgtEl>
                                          <p:spTgt spid="619533"/>
                                        </p:tgtEl>
                                        <p:attrNameLst>
                                          <p:attrName>ppt_x</p:attrName>
                                        </p:attrNameLst>
                                      </p:cBhvr>
                                      <p:tavLst>
                                        <p:tav tm="0">
                                          <p:val>
                                            <p:strVal val="ppt_x"/>
                                          </p:val>
                                        </p:tav>
                                        <p:tav tm="100000">
                                          <p:val>
                                            <p:strVal val="0-ppt_w/2"/>
                                          </p:val>
                                        </p:tav>
                                      </p:tavLst>
                                    </p:anim>
                                    <p:anim calcmode="lin" valueType="num">
                                      <p:cBhvr additive="base">
                                        <p:cTn id="7" dur="500"/>
                                        <p:tgtEl>
                                          <p:spTgt spid="619533"/>
                                        </p:tgtEl>
                                        <p:attrNameLst>
                                          <p:attrName>ppt_y</p:attrName>
                                        </p:attrNameLst>
                                      </p:cBhvr>
                                      <p:tavLst>
                                        <p:tav tm="0">
                                          <p:val>
                                            <p:strVal val="ppt_y"/>
                                          </p:val>
                                        </p:tav>
                                        <p:tav tm="100000">
                                          <p:val>
                                            <p:strVal val="ppt_y"/>
                                          </p:val>
                                        </p:tav>
                                      </p:tavLst>
                                    </p:anim>
                                    <p:set>
                                      <p:cBhvr>
                                        <p:cTn id="8" dur="1" fill="hold">
                                          <p:stCondLst>
                                            <p:cond delay="499"/>
                                          </p:stCondLst>
                                        </p:cTn>
                                        <p:tgtEl>
                                          <p:spTgt spid="61953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1458" name="Rectangle 2"/>
          <p:cNvSpPr>
            <a:spLocks noGrp="1" noChangeArrowheads="1"/>
          </p:cNvSpPr>
          <p:nvPr>
            <p:ph type="title"/>
          </p:nvPr>
        </p:nvSpPr>
        <p:spPr>
          <a:xfrm>
            <a:off x="1187450" y="188913"/>
            <a:ext cx="6700838" cy="550862"/>
          </a:xfrm>
        </p:spPr>
        <p:txBody>
          <a:bodyPr/>
          <a:lstStyle/>
          <a:p>
            <a:r>
              <a:rPr lang="en-US" altLang="bg-BG"/>
              <a:t>MINOS long base-line experiment </a:t>
            </a:r>
          </a:p>
        </p:txBody>
      </p:sp>
      <p:pic>
        <p:nvPicPr>
          <p:cNvPr id="531459" name="Picture 3"/>
          <p:cNvPicPr>
            <a:picLocks noChangeAspect="1" noChangeArrowheads="1"/>
          </p:cNvPicPr>
          <p:nvPr/>
        </p:nvPicPr>
        <p:blipFill>
          <a:blip r:embed="rId2">
            <a:extLst>
              <a:ext uri="{28A0092B-C50C-407E-A947-70E740481C1C}">
                <a14:useLocalDpi xmlns:a14="http://schemas.microsoft.com/office/drawing/2010/main" val="0"/>
              </a:ext>
            </a:extLst>
          </a:blip>
          <a:srcRect t="7782" b="7912"/>
          <a:stretch>
            <a:fillRect/>
          </a:stretch>
        </p:blipFill>
        <p:spPr bwMode="auto">
          <a:xfrm>
            <a:off x="827088" y="981075"/>
            <a:ext cx="8131175" cy="5256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31460" name="Text Box 4"/>
          <p:cNvSpPr txBox="1">
            <a:spLocks noChangeArrowheads="1"/>
          </p:cNvSpPr>
          <p:nvPr/>
        </p:nvSpPr>
        <p:spPr bwMode="auto">
          <a:xfrm>
            <a:off x="323850" y="6021388"/>
            <a:ext cx="2160588" cy="466725"/>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l-GR" altLang="bg-BG" sz="2000">
                <a:cs typeface="Times New Roman" pitchFamily="18" charset="0"/>
              </a:rPr>
              <a:t>ν</a:t>
            </a:r>
            <a:r>
              <a:rPr lang="el-GR" altLang="bg-BG" sz="2000" baseline="-25000">
                <a:cs typeface="Times New Roman" pitchFamily="18" charset="0"/>
              </a:rPr>
              <a:t>μ</a:t>
            </a:r>
            <a:r>
              <a:rPr lang="el-GR" altLang="bg-BG" sz="2000">
                <a:cs typeface="Times New Roman" pitchFamily="18" charset="0"/>
              </a:rPr>
              <a:t>→ ν</a:t>
            </a:r>
            <a:r>
              <a:rPr lang="en-US" altLang="bg-BG" sz="2000" baseline="-25000">
                <a:cs typeface="Times New Roman" pitchFamily="18" charset="0"/>
              </a:rPr>
              <a:t>e,</a:t>
            </a:r>
            <a:r>
              <a:rPr lang="el-GR" altLang="bg-BG" sz="2000" baseline="-25000">
                <a:cs typeface="Times New Roman" pitchFamily="18" charset="0"/>
              </a:rPr>
              <a:t>τ</a:t>
            </a:r>
            <a:r>
              <a:rPr lang="en-US" altLang="bg-BG" sz="2000">
                <a:cs typeface="Times New Roman" pitchFamily="18" charset="0"/>
              </a:rPr>
              <a:t> transition</a:t>
            </a:r>
            <a:endParaRPr lang="el-GR" altLang="bg-BG" sz="2000" baseline="-25000">
              <a:cs typeface="Times New Roman" pitchFamily="18" charset="0"/>
            </a:endParaRPr>
          </a:p>
        </p:txBody>
      </p:sp>
      <p:pic>
        <p:nvPicPr>
          <p:cNvPr id="531461" name="Picture 5"/>
          <p:cNvPicPr>
            <a:picLocks noChangeAspect="1" noChangeArrowheads="1"/>
          </p:cNvPicPr>
          <p:nvPr/>
        </p:nvPicPr>
        <p:blipFill>
          <a:blip r:embed="rId3">
            <a:extLst>
              <a:ext uri="{28A0092B-C50C-407E-A947-70E740481C1C}">
                <a14:useLocalDpi xmlns:a14="http://schemas.microsoft.com/office/drawing/2010/main" val="0"/>
              </a:ext>
            </a:extLst>
          </a:blip>
          <a:srcRect l="10863" t="30736" r="12077" b="32907"/>
          <a:stretch>
            <a:fillRect/>
          </a:stretch>
        </p:blipFill>
        <p:spPr bwMode="auto">
          <a:xfrm>
            <a:off x="755650" y="549275"/>
            <a:ext cx="5776913" cy="3255963"/>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040375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531461"/>
                                        </p:tgtEl>
                                        <p:attrNameLst>
                                          <p:attrName>style.visibility</p:attrName>
                                        </p:attrNameLst>
                                      </p:cBhvr>
                                      <p:to>
                                        <p:strVal val="visible"/>
                                      </p:to>
                                    </p:set>
                                    <p:anim calcmode="lin" valueType="num">
                                      <p:cBhvr additive="base">
                                        <p:cTn id="7" dur="1000" fill="hold"/>
                                        <p:tgtEl>
                                          <p:spTgt spid="531461"/>
                                        </p:tgtEl>
                                        <p:attrNameLst>
                                          <p:attrName>ppt_x</p:attrName>
                                        </p:attrNameLst>
                                      </p:cBhvr>
                                      <p:tavLst>
                                        <p:tav tm="0">
                                          <p:val>
                                            <p:strVal val="#ppt_x"/>
                                          </p:val>
                                        </p:tav>
                                        <p:tav tm="100000">
                                          <p:val>
                                            <p:strVal val="#ppt_x"/>
                                          </p:val>
                                        </p:tav>
                                      </p:tavLst>
                                    </p:anim>
                                    <p:anim calcmode="lin" valueType="num">
                                      <p:cBhvr additive="base">
                                        <p:cTn id="8" dur="1000" fill="hold"/>
                                        <p:tgtEl>
                                          <p:spTgt spid="531461"/>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xit" presetSubtype="4" fill="hold" nodeType="clickEffect">
                                  <p:stCondLst>
                                    <p:cond delay="0"/>
                                  </p:stCondLst>
                                  <p:childTnLst>
                                    <p:anim calcmode="lin" valueType="num">
                                      <p:cBhvr additive="base">
                                        <p:cTn id="12" dur="500"/>
                                        <p:tgtEl>
                                          <p:spTgt spid="531461"/>
                                        </p:tgtEl>
                                        <p:attrNameLst>
                                          <p:attrName>ppt_x</p:attrName>
                                        </p:attrNameLst>
                                      </p:cBhvr>
                                      <p:tavLst>
                                        <p:tav tm="0">
                                          <p:val>
                                            <p:strVal val="ppt_x"/>
                                          </p:val>
                                        </p:tav>
                                        <p:tav tm="100000">
                                          <p:val>
                                            <p:strVal val="ppt_x"/>
                                          </p:val>
                                        </p:tav>
                                      </p:tavLst>
                                    </p:anim>
                                    <p:anim calcmode="lin" valueType="num">
                                      <p:cBhvr additive="base">
                                        <p:cTn id="13" dur="500"/>
                                        <p:tgtEl>
                                          <p:spTgt spid="531461"/>
                                        </p:tgtEl>
                                        <p:attrNameLst>
                                          <p:attrName>ppt_y</p:attrName>
                                        </p:attrNameLst>
                                      </p:cBhvr>
                                      <p:tavLst>
                                        <p:tav tm="0">
                                          <p:val>
                                            <p:strVal val="ppt_y"/>
                                          </p:val>
                                        </p:tav>
                                        <p:tav tm="100000">
                                          <p:val>
                                            <p:strVal val="1+ppt_h/2"/>
                                          </p:val>
                                        </p:tav>
                                      </p:tavLst>
                                    </p:anim>
                                    <p:set>
                                      <p:cBhvr>
                                        <p:cTn id="14" dur="1" fill="hold">
                                          <p:stCondLst>
                                            <p:cond delay="499"/>
                                          </p:stCondLst>
                                        </p:cTn>
                                        <p:tgtEl>
                                          <p:spTgt spid="53146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5794" name="Picture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6800" y="3498850"/>
            <a:ext cx="4052888" cy="282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5795" name="Slide Number Placeholder 2"/>
          <p:cNvSpPr txBox="1">
            <a:spLocks noGrp="1"/>
          </p:cNvSpPr>
          <p:nvPr/>
        </p:nvSpPr>
        <p:spPr bwMode="auto">
          <a:xfrm>
            <a:off x="4267200" y="6324600"/>
            <a:ext cx="6096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rgbClr val="000000"/>
                </a:solidFill>
                <a:latin typeface="Times New Roman" pitchFamily="18" charset="0"/>
              </a:defRPr>
            </a:lvl1pPr>
            <a:lvl2pPr marL="742950" indent="-285750">
              <a:defRPr sz="2400">
                <a:solidFill>
                  <a:srgbClr val="000000"/>
                </a:solidFill>
                <a:latin typeface="Times New Roman" pitchFamily="18" charset="0"/>
              </a:defRPr>
            </a:lvl2pPr>
            <a:lvl3pPr marL="1143000" indent="-228600">
              <a:defRPr sz="2400">
                <a:solidFill>
                  <a:srgbClr val="000000"/>
                </a:solidFill>
                <a:latin typeface="Times New Roman" pitchFamily="18" charset="0"/>
              </a:defRPr>
            </a:lvl3pPr>
            <a:lvl4pPr marL="1600200" indent="-228600">
              <a:defRPr sz="2400">
                <a:solidFill>
                  <a:srgbClr val="000000"/>
                </a:solidFill>
                <a:latin typeface="Times New Roman" pitchFamily="18" charset="0"/>
              </a:defRPr>
            </a:lvl4pPr>
            <a:lvl5pPr marL="2057400" indent="-228600">
              <a:defRPr sz="2400">
                <a:solidFill>
                  <a:srgbClr val="000000"/>
                </a:solidFill>
                <a:latin typeface="Times New Roman" pitchFamily="18" charset="0"/>
              </a:defRPr>
            </a:lvl5pPr>
            <a:lvl6pPr marL="25146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6pPr>
            <a:lvl7pPr marL="29718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7pPr>
            <a:lvl8pPr marL="34290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8pPr>
            <a:lvl9pPr marL="38862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9pPr>
          </a:lstStyle>
          <a:p>
            <a:pPr algn="ctr" defTabSz="914400">
              <a:lnSpc>
                <a:spcPct val="100000"/>
              </a:lnSpc>
              <a:buClrTx/>
              <a:buSzTx/>
              <a:buFontTx/>
              <a:buNone/>
            </a:pPr>
            <a:fld id="{9C9B7C21-F6CC-4F79-B39D-25F1C3A373B0}" type="slidenum">
              <a:rPr lang="en-GB" altLang="bg-BG" sz="1400">
                <a:solidFill>
                  <a:schemeClr val="tx1"/>
                </a:solidFill>
                <a:latin typeface="Comic Sans MS" pitchFamily="66" charset="0"/>
                <a:cs typeface="Arial" pitchFamily="34" charset="0"/>
              </a:rPr>
              <a:pPr algn="ctr" defTabSz="914400">
                <a:lnSpc>
                  <a:spcPct val="100000"/>
                </a:lnSpc>
                <a:buClrTx/>
                <a:buSzTx/>
                <a:buFontTx/>
                <a:buNone/>
              </a:pPr>
              <a:t>65</a:t>
            </a:fld>
            <a:endParaRPr lang="en-US" altLang="bg-BG" sz="1400">
              <a:solidFill>
                <a:schemeClr val="tx1"/>
              </a:solidFill>
              <a:latin typeface="Comic Sans MS" pitchFamily="66" charset="0"/>
              <a:cs typeface="Arial" pitchFamily="34" charset="0"/>
            </a:endParaRPr>
          </a:p>
        </p:txBody>
      </p:sp>
      <p:pic>
        <p:nvPicPr>
          <p:cNvPr id="545796" name="Picture 9"/>
          <p:cNvPicPr>
            <a:picLocks noChangeAspect="1" noChangeArrowheads="1"/>
          </p:cNvPicPr>
          <p:nvPr/>
        </p:nvPicPr>
        <p:blipFill>
          <a:blip r:embed="rId4">
            <a:extLst>
              <a:ext uri="{28A0092B-C50C-407E-A947-70E740481C1C}">
                <a14:useLocalDpi xmlns:a14="http://schemas.microsoft.com/office/drawing/2010/main" val="0"/>
              </a:ext>
            </a:extLst>
          </a:blip>
          <a:srcRect b="6250"/>
          <a:stretch>
            <a:fillRect/>
          </a:stretch>
        </p:blipFill>
        <p:spPr bwMode="auto">
          <a:xfrm>
            <a:off x="685800" y="1046163"/>
            <a:ext cx="2819400" cy="197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2215" name="Rectangle 7"/>
          <p:cNvSpPr>
            <a:spLocks noGrp="1" noChangeArrowheads="1"/>
          </p:cNvSpPr>
          <p:nvPr>
            <p:ph type="title" idx="4294967295"/>
          </p:nvPr>
        </p:nvSpPr>
        <p:spPr>
          <a:xfrm>
            <a:off x="900113" y="188913"/>
            <a:ext cx="6350000" cy="642937"/>
          </a:xfrm>
        </p:spPr>
        <p:txBody>
          <a:bodyPr lIns="91440" tIns="45720" rIns="91440" bIns="45720"/>
          <a:lstStyle/>
          <a:p>
            <a:r>
              <a:rPr lang="en-US" altLang="bg-BG">
                <a:cs typeface="Times New Roman" pitchFamily="18" charset="0"/>
                <a:sym typeface="Wingdings" pitchFamily="2" charset="2"/>
              </a:rPr>
              <a:t>Lepton flavour violation</a:t>
            </a:r>
            <a:endParaRPr lang="en-US" altLang="bg-BG"/>
          </a:p>
        </p:txBody>
      </p:sp>
      <p:sp>
        <p:nvSpPr>
          <p:cNvPr id="545798" name="Text Box 8"/>
          <p:cNvSpPr txBox="1">
            <a:spLocks noChangeArrowheads="1"/>
          </p:cNvSpPr>
          <p:nvPr/>
        </p:nvSpPr>
        <p:spPr bwMode="auto">
          <a:xfrm>
            <a:off x="685800" y="838200"/>
            <a:ext cx="7772400" cy="5456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000000"/>
                </a:solidFill>
                <a:latin typeface="Times New Roman" pitchFamily="18" charset="0"/>
              </a:defRPr>
            </a:lvl1pPr>
            <a:lvl2pPr>
              <a:defRPr sz="2400">
                <a:solidFill>
                  <a:srgbClr val="000000"/>
                </a:solidFill>
                <a:latin typeface="Times New Roman" pitchFamily="18" charset="0"/>
              </a:defRPr>
            </a:lvl2pPr>
            <a:lvl3pPr>
              <a:defRPr sz="2400">
                <a:solidFill>
                  <a:srgbClr val="000000"/>
                </a:solidFill>
                <a:latin typeface="Times New Roman" pitchFamily="18" charset="0"/>
              </a:defRPr>
            </a:lvl3pPr>
            <a:lvl4pPr marL="1600200" indent="-228600">
              <a:defRPr sz="2400">
                <a:solidFill>
                  <a:srgbClr val="000000"/>
                </a:solidFill>
                <a:latin typeface="Times New Roman" pitchFamily="18" charset="0"/>
              </a:defRPr>
            </a:lvl4pPr>
            <a:lvl5pPr marL="2057400" indent="-228600">
              <a:defRPr sz="2400">
                <a:solidFill>
                  <a:srgbClr val="000000"/>
                </a:solidFill>
                <a:latin typeface="Times New Roman" pitchFamily="18" charset="0"/>
              </a:defRPr>
            </a:lvl5pPr>
            <a:lvl6pPr marL="25146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6pPr>
            <a:lvl7pPr marL="29718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7pPr>
            <a:lvl8pPr marL="34290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8pPr>
            <a:lvl9pPr marL="38862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9pPr>
          </a:lstStyle>
          <a:p>
            <a:pPr defTabSz="914400">
              <a:lnSpc>
                <a:spcPct val="100000"/>
              </a:lnSpc>
              <a:spcBef>
                <a:spcPct val="50000"/>
              </a:spcBef>
              <a:buClrTx/>
              <a:buSzTx/>
              <a:buFont typeface="Arial" pitchFamily="34" charset="0"/>
              <a:buChar char="•"/>
            </a:pPr>
            <a:r>
              <a:rPr lang="en-US" altLang="bg-BG" sz="2000" dirty="0">
                <a:solidFill>
                  <a:srgbClr val="0000FF"/>
                </a:solidFill>
                <a:latin typeface="Comic Sans MS" pitchFamily="66" charset="0"/>
                <a:cs typeface="Arial" pitchFamily="34" charset="0"/>
              </a:rPr>
              <a:t> </a:t>
            </a:r>
            <a:r>
              <a:rPr lang="en-US" altLang="bg-BG" sz="1800" dirty="0">
                <a:solidFill>
                  <a:srgbClr val="0000FF"/>
                </a:solidFill>
                <a:latin typeface="Comic Sans MS" pitchFamily="66" charset="0"/>
                <a:cs typeface="Arial" pitchFamily="34" charset="0"/>
              </a:rPr>
              <a:t>SM: Dirac </a:t>
            </a:r>
            <a:r>
              <a:rPr lang="el-GR" altLang="bg-BG" sz="1800" dirty="0">
                <a:solidFill>
                  <a:srgbClr val="0000FF"/>
                </a:solidFill>
                <a:cs typeface="Times New Roman" pitchFamily="18" charset="0"/>
              </a:rPr>
              <a:t>ν</a:t>
            </a:r>
            <a:r>
              <a:rPr lang="en-US" altLang="bg-BG" sz="1800" dirty="0">
                <a:solidFill>
                  <a:srgbClr val="0000FF"/>
                </a:solidFill>
                <a:latin typeface="Comic Sans MS" pitchFamily="66" charset="0"/>
                <a:cs typeface="Arial" pitchFamily="34" charset="0"/>
              </a:rPr>
              <a:t>-oscillations</a:t>
            </a:r>
            <a:r>
              <a:rPr lang="en-US" altLang="bg-BG" sz="1800" dirty="0">
                <a:solidFill>
                  <a:srgbClr val="FF0000"/>
                </a:solidFill>
                <a:latin typeface="Comic Sans MS" pitchFamily="66" charset="0"/>
                <a:cs typeface="Arial" pitchFamily="34" charset="0"/>
              </a:rPr>
              <a:t> </a:t>
            </a:r>
            <a:r>
              <a:rPr lang="en-US" altLang="bg-BG" sz="1800" dirty="0">
                <a:solidFill>
                  <a:srgbClr val="FF0000"/>
                </a:solidFill>
                <a:latin typeface="Comic Sans MS" pitchFamily="66" charset="0"/>
                <a:cs typeface="Arial" pitchFamily="34" charset="0"/>
                <a:sym typeface="Symbol" pitchFamily="18" charset="2"/>
              </a:rPr>
              <a:t> </a:t>
            </a:r>
            <a:r>
              <a:rPr lang="en-US" altLang="bg-BG" sz="1800" dirty="0" err="1">
                <a:solidFill>
                  <a:srgbClr val="FF0000"/>
                </a:solidFill>
                <a:latin typeface="Comic Sans MS" pitchFamily="66" charset="0"/>
                <a:cs typeface="Arial" pitchFamily="34" charset="0"/>
                <a:sym typeface="Symbol" pitchFamily="18" charset="2"/>
              </a:rPr>
              <a:t>flavour</a:t>
            </a:r>
            <a:r>
              <a:rPr lang="en-US" altLang="bg-BG" sz="1800" dirty="0">
                <a:solidFill>
                  <a:srgbClr val="FF0000"/>
                </a:solidFill>
                <a:latin typeface="Comic Sans MS" pitchFamily="66" charset="0"/>
                <a:cs typeface="Arial" pitchFamily="34" charset="0"/>
                <a:sym typeface="Symbol" pitchFamily="18" charset="2"/>
              </a:rPr>
              <a:t> mixing in lepton sector</a:t>
            </a:r>
          </a:p>
          <a:p>
            <a:pPr defTabSz="914400">
              <a:lnSpc>
                <a:spcPct val="100000"/>
              </a:lnSpc>
              <a:spcBef>
                <a:spcPct val="50000"/>
              </a:spcBef>
              <a:buClrTx/>
              <a:buSzTx/>
              <a:buFont typeface="Arial" pitchFamily="34" charset="0"/>
              <a:buChar char="•"/>
            </a:pPr>
            <a:endParaRPr lang="en-US" altLang="bg-BG" sz="2000" dirty="0">
              <a:solidFill>
                <a:srgbClr val="FF0000"/>
              </a:solidFill>
              <a:latin typeface="Comic Sans MS" pitchFamily="66" charset="0"/>
              <a:cs typeface="Arial" pitchFamily="34" charset="0"/>
              <a:sym typeface="Symbol" pitchFamily="18" charset="2"/>
            </a:endParaRPr>
          </a:p>
          <a:p>
            <a:pPr defTabSz="914400">
              <a:lnSpc>
                <a:spcPct val="200000"/>
              </a:lnSpc>
              <a:spcBef>
                <a:spcPct val="50000"/>
              </a:spcBef>
              <a:buClrTx/>
              <a:buSzTx/>
              <a:buFontTx/>
              <a:buNone/>
            </a:pPr>
            <a:r>
              <a:rPr lang="en-US" altLang="bg-BG" sz="2000" dirty="0">
                <a:solidFill>
                  <a:srgbClr val="FF0000"/>
                </a:solidFill>
                <a:latin typeface="Comic Sans MS" pitchFamily="66" charset="0"/>
                <a:cs typeface="Arial" pitchFamily="34" charset="0"/>
                <a:sym typeface="Symbol" pitchFamily="18" charset="2"/>
              </a:rPr>
              <a:t>                                             </a:t>
            </a:r>
          </a:p>
          <a:p>
            <a:pPr defTabSz="914400">
              <a:lnSpc>
                <a:spcPct val="100000"/>
              </a:lnSpc>
              <a:spcBef>
                <a:spcPct val="50000"/>
              </a:spcBef>
              <a:buClrTx/>
              <a:buSzTx/>
              <a:buFontTx/>
              <a:buNone/>
            </a:pPr>
            <a:r>
              <a:rPr lang="en-US" altLang="bg-BG" sz="2000" dirty="0">
                <a:solidFill>
                  <a:srgbClr val="FF0000"/>
                </a:solidFill>
                <a:latin typeface="Comic Sans MS" pitchFamily="66" charset="0"/>
                <a:cs typeface="Arial" pitchFamily="34" charset="0"/>
                <a:sym typeface="Symbol" pitchFamily="18" charset="2"/>
              </a:rPr>
              <a:t>				too tiny </a:t>
            </a:r>
            <a:r>
              <a:rPr lang="en-US" altLang="bg-BG" sz="2000" dirty="0">
                <a:solidFill>
                  <a:srgbClr val="0000FF"/>
                </a:solidFill>
                <a:latin typeface="Comic Sans MS" pitchFamily="66" charset="0"/>
                <a:cs typeface="Arial" pitchFamily="34" charset="0"/>
                <a:sym typeface="Symbol" pitchFamily="18" charset="2"/>
              </a:rPr>
              <a:t>to be ever observed!</a:t>
            </a:r>
            <a:endParaRPr lang="en-US" altLang="bg-BG" sz="2000" dirty="0">
              <a:solidFill>
                <a:srgbClr val="FF0000"/>
              </a:solidFill>
              <a:latin typeface="Comic Sans MS" pitchFamily="66" charset="0"/>
              <a:cs typeface="Arial" pitchFamily="34" charset="0"/>
              <a:sym typeface="Symbol" pitchFamily="18" charset="2"/>
            </a:endParaRPr>
          </a:p>
          <a:p>
            <a:pPr defTabSz="914400">
              <a:lnSpc>
                <a:spcPct val="100000"/>
              </a:lnSpc>
              <a:spcBef>
                <a:spcPct val="50000"/>
              </a:spcBef>
              <a:buClrTx/>
              <a:buSzTx/>
              <a:buFont typeface="Arial" pitchFamily="34" charset="0"/>
              <a:buChar char="•"/>
            </a:pPr>
            <a:r>
              <a:rPr lang="en-US" altLang="bg-BG" sz="2000" dirty="0">
                <a:solidFill>
                  <a:srgbClr val="FF0000"/>
                </a:solidFill>
                <a:latin typeface="Comic Sans MS" pitchFamily="66" charset="0"/>
                <a:cs typeface="Arial" pitchFamily="34" charset="0"/>
                <a:sym typeface="Symbol" pitchFamily="18" charset="2"/>
              </a:rPr>
              <a:t> </a:t>
            </a:r>
            <a:r>
              <a:rPr lang="en-US" altLang="bg-BG" sz="1800" dirty="0">
                <a:solidFill>
                  <a:srgbClr val="FF0000"/>
                </a:solidFill>
                <a:latin typeface="Comic Sans MS" pitchFamily="66" charset="0"/>
                <a:cs typeface="Arial" pitchFamily="34" charset="0"/>
                <a:sym typeface="Symbol" pitchFamily="18" charset="2"/>
              </a:rPr>
              <a:t>SUSY theories </a:t>
            </a:r>
            <a:r>
              <a:rPr lang="en-US" altLang="bg-BG" sz="1800" dirty="0">
                <a:solidFill>
                  <a:srgbClr val="0000FF"/>
                </a:solidFill>
                <a:latin typeface="Comic Sans MS" pitchFamily="66" charset="0"/>
                <a:cs typeface="Arial" pitchFamily="34" charset="0"/>
                <a:sym typeface="Symbol" pitchFamily="18" charset="2"/>
              </a:rPr>
              <a:t>can give rise to </a:t>
            </a:r>
            <a:r>
              <a:rPr lang="en-US" altLang="bg-BG" sz="1800" dirty="0">
                <a:solidFill>
                  <a:srgbClr val="FF0000"/>
                </a:solidFill>
                <a:latin typeface="Comic Sans MS" pitchFamily="66" charset="0"/>
                <a:cs typeface="Arial" pitchFamily="34" charset="0"/>
                <a:sym typeface="Symbol" pitchFamily="18" charset="2"/>
              </a:rPr>
              <a:t>LFV </a:t>
            </a:r>
            <a:r>
              <a:rPr lang="en-US" altLang="bg-BG" sz="1800" dirty="0">
                <a:solidFill>
                  <a:srgbClr val="0000FF"/>
                </a:solidFill>
                <a:latin typeface="Comic Sans MS" pitchFamily="66" charset="0"/>
                <a:cs typeface="Arial" pitchFamily="34" charset="0"/>
                <a:sym typeface="Symbol" pitchFamily="18" charset="2"/>
              </a:rPr>
              <a:t>through radiative corrections induced by </a:t>
            </a:r>
            <a:r>
              <a:rPr lang="en-US" altLang="bg-BG" sz="1800" dirty="0">
                <a:solidFill>
                  <a:srgbClr val="FF0000"/>
                </a:solidFill>
                <a:latin typeface="Comic Sans MS" pitchFamily="66" charset="0"/>
                <a:cs typeface="Arial" pitchFamily="34" charset="0"/>
                <a:sym typeface="Symbol" pitchFamily="18" charset="2"/>
              </a:rPr>
              <a:t>mixing </a:t>
            </a:r>
            <a:r>
              <a:rPr lang="en-US" altLang="bg-BG" sz="1800" dirty="0">
                <a:solidFill>
                  <a:srgbClr val="0000FF"/>
                </a:solidFill>
                <a:latin typeface="Comic Sans MS" pitchFamily="66" charset="0"/>
                <a:cs typeface="Arial" pitchFamily="34" charset="0"/>
                <a:sym typeface="Symbol" pitchFamily="18" charset="2"/>
              </a:rPr>
              <a:t>in the </a:t>
            </a:r>
            <a:r>
              <a:rPr lang="en-US" altLang="bg-BG" sz="1800" dirty="0">
                <a:solidFill>
                  <a:srgbClr val="FF0000"/>
                </a:solidFill>
                <a:latin typeface="Comic Sans MS" pitchFamily="66" charset="0"/>
                <a:cs typeface="Arial" pitchFamily="34" charset="0"/>
                <a:sym typeface="Symbol" pitchFamily="18" charset="2"/>
              </a:rPr>
              <a:t>high energy </a:t>
            </a:r>
            <a:r>
              <a:rPr lang="en-US" altLang="bg-BG" sz="1800" dirty="0">
                <a:solidFill>
                  <a:srgbClr val="0000FF"/>
                </a:solidFill>
                <a:latin typeface="Comic Sans MS" pitchFamily="66" charset="0"/>
                <a:cs typeface="Arial" pitchFamily="34" charset="0"/>
                <a:sym typeface="Symbol" pitchFamily="18" charset="2"/>
              </a:rPr>
              <a:t>sector</a:t>
            </a:r>
          </a:p>
          <a:p>
            <a:pPr lvl="1" defTabSz="914400">
              <a:lnSpc>
                <a:spcPct val="80000"/>
              </a:lnSpc>
              <a:spcBef>
                <a:spcPct val="50000"/>
              </a:spcBef>
              <a:buClrTx/>
              <a:buSzTx/>
              <a:buFontTx/>
              <a:buNone/>
            </a:pPr>
            <a:r>
              <a:rPr lang="en-US" altLang="bg-BG" sz="1800" dirty="0">
                <a:solidFill>
                  <a:srgbClr val="FF0000"/>
                </a:solidFill>
                <a:latin typeface="Comic Sans MS" pitchFamily="66" charset="0"/>
                <a:cs typeface="Arial" pitchFamily="34" charset="0"/>
              </a:rPr>
              <a:t>- </a:t>
            </a:r>
            <a:r>
              <a:rPr lang="en-US" altLang="bg-BG" sz="1600" dirty="0">
                <a:solidFill>
                  <a:srgbClr val="FF0000"/>
                </a:solidFill>
                <a:latin typeface="Comic Sans MS" pitchFamily="66" charset="0"/>
                <a:cs typeface="Arial" pitchFamily="34" charset="0"/>
              </a:rPr>
              <a:t>mixing matrix </a:t>
            </a:r>
            <a:r>
              <a:rPr lang="en-US" altLang="bg-BG" sz="1600" dirty="0">
                <a:solidFill>
                  <a:srgbClr val="0000FF"/>
                </a:solidFill>
                <a:latin typeface="Comic Sans MS" pitchFamily="66" charset="0"/>
                <a:cs typeface="Arial" pitchFamily="34" charset="0"/>
              </a:rPr>
              <a:t>may be </a:t>
            </a:r>
            <a:r>
              <a:rPr lang="en-US" altLang="bg-BG" sz="1600" dirty="0">
                <a:solidFill>
                  <a:srgbClr val="FF0000"/>
                </a:solidFill>
                <a:latin typeface="Comic Sans MS" pitchFamily="66" charset="0"/>
                <a:cs typeface="Arial" pitchFamily="34" charset="0"/>
              </a:rPr>
              <a:t>proportional</a:t>
            </a:r>
            <a:r>
              <a:rPr lang="en-US" altLang="bg-BG" sz="1600" dirty="0">
                <a:solidFill>
                  <a:srgbClr val="0000FF"/>
                </a:solidFill>
                <a:latin typeface="Comic Sans MS" pitchFamily="66" charset="0"/>
                <a:cs typeface="Arial" pitchFamily="34" charset="0"/>
              </a:rPr>
              <a:t> to </a:t>
            </a:r>
          </a:p>
          <a:p>
            <a:pPr lvl="2" defTabSz="914400">
              <a:lnSpc>
                <a:spcPct val="80000"/>
              </a:lnSpc>
              <a:spcBef>
                <a:spcPct val="50000"/>
              </a:spcBef>
              <a:buClrTx/>
              <a:buSzTx/>
              <a:buFont typeface="Arial" pitchFamily="34" charset="0"/>
              <a:buChar char="•"/>
            </a:pPr>
            <a:r>
              <a:rPr lang="en-US" altLang="bg-BG" sz="1400" dirty="0">
                <a:solidFill>
                  <a:srgbClr val="00B050"/>
                </a:solidFill>
                <a:latin typeface="Comic Sans MS" pitchFamily="66" charset="0"/>
                <a:cs typeface="Arial" pitchFamily="34" charset="0"/>
              </a:rPr>
              <a:t> PMNS </a:t>
            </a:r>
            <a:r>
              <a:rPr lang="en-US" altLang="bg-BG" sz="1400" dirty="0">
                <a:solidFill>
                  <a:srgbClr val="0000FF"/>
                </a:solidFill>
                <a:latin typeface="Comic Sans MS" pitchFamily="66" charset="0"/>
                <a:cs typeface="Arial" pitchFamily="34" charset="0"/>
              </a:rPr>
              <a:t>(enhanced due to </a:t>
            </a:r>
            <a:r>
              <a:rPr lang="en-US" altLang="bg-BG" sz="1400" dirty="0">
                <a:solidFill>
                  <a:srgbClr val="FF0000"/>
                </a:solidFill>
                <a:latin typeface="Comic Sans MS" pitchFamily="66" charset="0"/>
                <a:cs typeface="Arial" pitchFamily="34" charset="0"/>
              </a:rPr>
              <a:t>solar </a:t>
            </a:r>
            <a:r>
              <a:rPr lang="el-GR" altLang="bg-BG" sz="1400" dirty="0">
                <a:solidFill>
                  <a:srgbClr val="FF0000"/>
                </a:solidFill>
                <a:cs typeface="Times New Roman" pitchFamily="18" charset="0"/>
              </a:rPr>
              <a:t>ν</a:t>
            </a:r>
            <a:r>
              <a:rPr lang="en-US" altLang="bg-BG" sz="1400" dirty="0">
                <a:solidFill>
                  <a:srgbClr val="FF0000"/>
                </a:solidFill>
                <a:latin typeface="Comic Sans MS" pitchFamily="66" charset="0"/>
                <a:cs typeface="Times New Roman" pitchFamily="18" charset="0"/>
              </a:rPr>
              <a:t>s)</a:t>
            </a:r>
            <a:endParaRPr lang="en-US" altLang="bg-BG" sz="1400" dirty="0">
              <a:solidFill>
                <a:srgbClr val="FF0000"/>
              </a:solidFill>
              <a:latin typeface="Comic Sans MS" pitchFamily="66" charset="0"/>
              <a:cs typeface="Arial" pitchFamily="34" charset="0"/>
            </a:endParaRPr>
          </a:p>
          <a:p>
            <a:pPr lvl="2" defTabSz="914400">
              <a:lnSpc>
                <a:spcPct val="80000"/>
              </a:lnSpc>
              <a:spcBef>
                <a:spcPct val="50000"/>
              </a:spcBef>
              <a:buClrTx/>
              <a:buSzTx/>
              <a:buFont typeface="Arial" pitchFamily="34" charset="0"/>
              <a:buChar char="•"/>
            </a:pPr>
            <a:r>
              <a:rPr lang="en-US" altLang="bg-BG" sz="1400" dirty="0">
                <a:solidFill>
                  <a:srgbClr val="00B050"/>
                </a:solidFill>
                <a:latin typeface="Comic Sans MS" pitchFamily="66" charset="0"/>
                <a:cs typeface="Arial" pitchFamily="34" charset="0"/>
              </a:rPr>
              <a:t> CKM</a:t>
            </a:r>
          </a:p>
          <a:p>
            <a:pPr lvl="1" defTabSz="914400">
              <a:lnSpc>
                <a:spcPct val="80000"/>
              </a:lnSpc>
              <a:spcBef>
                <a:spcPct val="50000"/>
              </a:spcBef>
              <a:buClrTx/>
              <a:buSzTx/>
              <a:buFontTx/>
              <a:buNone/>
            </a:pPr>
            <a:r>
              <a:rPr lang="en-US" altLang="bg-BG" sz="1400" dirty="0">
                <a:solidFill>
                  <a:srgbClr val="0000FF"/>
                </a:solidFill>
                <a:latin typeface="Comic Sans MS" pitchFamily="66" charset="0"/>
                <a:cs typeface="Arial" pitchFamily="34" charset="0"/>
              </a:rPr>
              <a:t>- </a:t>
            </a:r>
            <a:r>
              <a:rPr lang="en-US" altLang="bg-BG" sz="1600" dirty="0">
                <a:solidFill>
                  <a:srgbClr val="0000FF"/>
                </a:solidFill>
                <a:latin typeface="Comic Sans MS" pitchFamily="66" charset="0"/>
                <a:cs typeface="Arial" pitchFamily="34" charset="0"/>
              </a:rPr>
              <a:t>constrained by </a:t>
            </a:r>
            <a:r>
              <a:rPr lang="en-US" altLang="bg-BG" sz="1600" dirty="0">
                <a:solidFill>
                  <a:srgbClr val="FF0000"/>
                </a:solidFill>
                <a:latin typeface="Comic Sans MS" pitchFamily="66" charset="0"/>
                <a:cs typeface="Arial" pitchFamily="34" charset="0"/>
              </a:rPr>
              <a:t>MEG </a:t>
            </a:r>
            <a:r>
              <a:rPr lang="en-US" altLang="bg-BG" sz="1600" dirty="0">
                <a:solidFill>
                  <a:srgbClr val="0000FF"/>
                </a:solidFill>
                <a:latin typeface="Comic Sans MS" pitchFamily="66" charset="0"/>
                <a:cs typeface="Arial" pitchFamily="34" charset="0"/>
              </a:rPr>
              <a:t>also if </a:t>
            </a:r>
            <a:r>
              <a:rPr lang="en-US" altLang="bg-BG" sz="1600" dirty="0">
                <a:solidFill>
                  <a:srgbClr val="00B050"/>
                </a:solidFill>
                <a:latin typeface="Comic Sans MS" pitchFamily="66" charset="0"/>
                <a:cs typeface="Arial" pitchFamily="34" charset="0"/>
              </a:rPr>
              <a:t>U</a:t>
            </a:r>
            <a:r>
              <a:rPr lang="en-US" altLang="bg-BG" sz="1600" baseline="-25000" dirty="0">
                <a:solidFill>
                  <a:srgbClr val="00B050"/>
                </a:solidFill>
                <a:latin typeface="Comic Sans MS" pitchFamily="66" charset="0"/>
                <a:cs typeface="Arial" pitchFamily="34" charset="0"/>
              </a:rPr>
              <a:t>e3</a:t>
            </a:r>
            <a:r>
              <a:rPr lang="en-US" altLang="bg-BG" sz="1600" dirty="0">
                <a:solidFill>
                  <a:srgbClr val="00B050"/>
                </a:solidFill>
                <a:latin typeface="Comic Sans MS" pitchFamily="66" charset="0"/>
                <a:cs typeface="Arial" pitchFamily="34" charset="0"/>
              </a:rPr>
              <a:t> = 0</a:t>
            </a:r>
            <a:endParaRPr lang="it-IT" altLang="bg-BG" sz="1600" dirty="0">
              <a:solidFill>
                <a:srgbClr val="00B050"/>
              </a:solidFill>
              <a:latin typeface="Comic Sans MS" pitchFamily="66" charset="0"/>
              <a:cs typeface="Arial" pitchFamily="34" charset="0"/>
            </a:endParaRPr>
          </a:p>
          <a:p>
            <a:pPr defTabSz="914400">
              <a:lnSpc>
                <a:spcPct val="100000"/>
              </a:lnSpc>
              <a:spcBef>
                <a:spcPct val="50000"/>
              </a:spcBef>
              <a:buClrTx/>
              <a:buSzTx/>
              <a:buFontTx/>
              <a:buNone/>
            </a:pPr>
            <a:r>
              <a:rPr lang="en-GB" altLang="bg-BG" sz="1200" dirty="0">
                <a:latin typeface="Comic Sans MS" pitchFamily="66" charset="0"/>
                <a:cs typeface="Arial" pitchFamily="34" charset="0"/>
              </a:rPr>
              <a:t>R. </a:t>
            </a:r>
            <a:r>
              <a:rPr lang="en-GB" altLang="bg-BG" sz="1200" dirty="0" err="1">
                <a:latin typeface="Comic Sans MS" pitchFamily="66" charset="0"/>
                <a:cs typeface="Arial" pitchFamily="34" charset="0"/>
              </a:rPr>
              <a:t>Barbieri</a:t>
            </a:r>
            <a:r>
              <a:rPr lang="en-GB" altLang="bg-BG" sz="1200" dirty="0">
                <a:latin typeface="Comic Sans MS" pitchFamily="66" charset="0"/>
                <a:cs typeface="Arial" pitchFamily="34" charset="0"/>
              </a:rPr>
              <a:t> </a:t>
            </a:r>
            <a:r>
              <a:rPr lang="en-GB" altLang="bg-BG" sz="1200" i="1" dirty="0">
                <a:latin typeface="Comic Sans MS" pitchFamily="66" charset="0"/>
                <a:cs typeface="Arial" pitchFamily="34" charset="0"/>
              </a:rPr>
              <a:t>et al.,</a:t>
            </a:r>
            <a:r>
              <a:rPr lang="it-IT" altLang="bg-BG" sz="1200" i="1" dirty="0">
                <a:latin typeface="Comic Sans MS" pitchFamily="66" charset="0"/>
                <a:cs typeface="Arial" pitchFamily="34" charset="0"/>
              </a:rPr>
              <a:t> </a:t>
            </a:r>
            <a:r>
              <a:rPr lang="en-GB" altLang="bg-BG" sz="1200" dirty="0" err="1">
                <a:latin typeface="Comic Sans MS" pitchFamily="66" charset="0"/>
                <a:cs typeface="Arial" pitchFamily="34" charset="0"/>
              </a:rPr>
              <a:t>Nucl</a:t>
            </a:r>
            <a:r>
              <a:rPr lang="en-GB" altLang="bg-BG" sz="1200" dirty="0">
                <a:latin typeface="Comic Sans MS" pitchFamily="66" charset="0"/>
                <a:cs typeface="Arial" pitchFamily="34" charset="0"/>
              </a:rPr>
              <a:t>. Phys. B445(1995) 215</a:t>
            </a:r>
          </a:p>
          <a:p>
            <a:pPr defTabSz="914400">
              <a:lnSpc>
                <a:spcPct val="100000"/>
              </a:lnSpc>
              <a:spcBef>
                <a:spcPct val="50000"/>
              </a:spcBef>
              <a:buClrTx/>
              <a:buSzTx/>
              <a:buFontTx/>
              <a:buNone/>
            </a:pPr>
            <a:r>
              <a:rPr lang="en-US" altLang="bg-BG" sz="1200" dirty="0">
                <a:latin typeface="Comic Sans MS" pitchFamily="66" charset="0"/>
                <a:cs typeface="Arial" pitchFamily="34" charset="0"/>
              </a:rPr>
              <a:t>J. </a:t>
            </a:r>
            <a:r>
              <a:rPr lang="en-US" altLang="bg-BG" sz="1200" dirty="0" err="1">
                <a:latin typeface="Comic Sans MS" pitchFamily="66" charset="0"/>
                <a:cs typeface="Arial" pitchFamily="34" charset="0"/>
              </a:rPr>
              <a:t>Hisano</a:t>
            </a:r>
            <a:r>
              <a:rPr lang="en-US" altLang="bg-BG" sz="1200" dirty="0">
                <a:latin typeface="Comic Sans MS" pitchFamily="66" charset="0"/>
                <a:cs typeface="Arial" pitchFamily="34" charset="0"/>
              </a:rPr>
              <a:t>, N. Nomura, Phys. Rev. D59 (1999)</a:t>
            </a:r>
          </a:p>
          <a:p>
            <a:pPr defTabSz="914400">
              <a:lnSpc>
                <a:spcPct val="100000"/>
              </a:lnSpc>
              <a:spcBef>
                <a:spcPct val="50000"/>
              </a:spcBef>
              <a:buClrTx/>
              <a:buSzTx/>
              <a:buFontTx/>
              <a:buNone/>
            </a:pPr>
            <a:r>
              <a:rPr lang="en-US" altLang="bg-BG" sz="1200" dirty="0" err="1">
                <a:latin typeface="Comic Sans MS" pitchFamily="66" charset="0"/>
                <a:cs typeface="Arial" pitchFamily="34" charset="0"/>
              </a:rPr>
              <a:t>A.Masiero</a:t>
            </a:r>
            <a:r>
              <a:rPr lang="en-US" altLang="bg-BG" sz="1200" dirty="0">
                <a:latin typeface="Comic Sans MS" pitchFamily="66" charset="0"/>
                <a:cs typeface="Arial" pitchFamily="34" charset="0"/>
              </a:rPr>
              <a:t> </a:t>
            </a:r>
            <a:r>
              <a:rPr lang="en-US" altLang="bg-BG" sz="1200" i="1" dirty="0">
                <a:latin typeface="Comic Sans MS" pitchFamily="66" charset="0"/>
                <a:cs typeface="Arial" pitchFamily="34" charset="0"/>
              </a:rPr>
              <a:t>et al. </a:t>
            </a:r>
            <a:r>
              <a:rPr lang="en-US" altLang="bg-BG" sz="1200" dirty="0" err="1">
                <a:latin typeface="Comic Sans MS" pitchFamily="66" charset="0"/>
                <a:cs typeface="Arial" pitchFamily="34" charset="0"/>
              </a:rPr>
              <a:t>Nucl</a:t>
            </a:r>
            <a:r>
              <a:rPr lang="en-US" altLang="bg-BG" sz="1200" dirty="0">
                <a:latin typeface="Comic Sans MS" pitchFamily="66" charset="0"/>
                <a:cs typeface="Arial" pitchFamily="34" charset="0"/>
              </a:rPr>
              <a:t>. Phys. B649 (2003) 189</a:t>
            </a:r>
          </a:p>
          <a:p>
            <a:pPr defTabSz="914400">
              <a:lnSpc>
                <a:spcPct val="100000"/>
              </a:lnSpc>
              <a:spcBef>
                <a:spcPct val="50000"/>
              </a:spcBef>
              <a:buClrTx/>
              <a:buSzTx/>
              <a:buFontTx/>
              <a:buNone/>
            </a:pPr>
            <a:r>
              <a:rPr lang="en-US" altLang="bg-BG" sz="1200" dirty="0" err="1">
                <a:latin typeface="Comic Sans MS" pitchFamily="66" charset="0"/>
                <a:cs typeface="Arial" pitchFamily="34" charset="0"/>
              </a:rPr>
              <a:t>L.Calibbi</a:t>
            </a:r>
            <a:r>
              <a:rPr lang="en-US" altLang="bg-BG" sz="1200" dirty="0">
                <a:latin typeface="Comic Sans MS" pitchFamily="66" charset="0"/>
                <a:cs typeface="Arial" pitchFamily="34" charset="0"/>
              </a:rPr>
              <a:t> </a:t>
            </a:r>
            <a:r>
              <a:rPr lang="en-US" altLang="bg-BG" sz="1200" i="1" dirty="0">
                <a:latin typeface="Comic Sans MS" pitchFamily="66" charset="0"/>
                <a:cs typeface="Arial" pitchFamily="34" charset="0"/>
              </a:rPr>
              <a:t>et al. </a:t>
            </a:r>
            <a:r>
              <a:rPr lang="en-US" altLang="bg-BG" sz="1200" dirty="0">
                <a:latin typeface="Comic Sans MS" pitchFamily="66" charset="0"/>
                <a:cs typeface="Arial" pitchFamily="34" charset="0"/>
              </a:rPr>
              <a:t>Phys. Rev. D74 (2006) 116002</a:t>
            </a:r>
          </a:p>
          <a:p>
            <a:pPr defTabSz="914400">
              <a:lnSpc>
                <a:spcPct val="100000"/>
              </a:lnSpc>
              <a:spcBef>
                <a:spcPct val="50000"/>
              </a:spcBef>
              <a:buClrTx/>
              <a:buSzTx/>
              <a:buFontTx/>
              <a:buNone/>
            </a:pPr>
            <a:r>
              <a:rPr lang="en-US" altLang="bg-BG" sz="1200" dirty="0">
                <a:latin typeface="Comic Sans MS" pitchFamily="66" charset="0"/>
                <a:cs typeface="Arial" pitchFamily="34" charset="0"/>
              </a:rPr>
              <a:t>J. Valle, this conference</a:t>
            </a:r>
          </a:p>
        </p:txBody>
      </p:sp>
      <p:graphicFrame>
        <p:nvGraphicFramePr>
          <p:cNvPr id="545799" name="Object 7"/>
          <p:cNvGraphicFramePr>
            <a:graphicFrameLocks noChangeAspect="1"/>
          </p:cNvGraphicFramePr>
          <p:nvPr/>
        </p:nvGraphicFramePr>
        <p:xfrm>
          <a:off x="3159125" y="1220788"/>
          <a:ext cx="4156075" cy="742950"/>
        </p:xfrm>
        <a:graphic>
          <a:graphicData uri="http://schemas.openxmlformats.org/presentationml/2006/ole">
            <mc:AlternateContent xmlns:mc="http://schemas.openxmlformats.org/markup-compatibility/2006">
              <mc:Choice xmlns:v="urn:schemas-microsoft-com:vml" Requires="v">
                <p:oleObj spid="_x0000_s545855" name="Equation" r:id="rId5" imgW="2844720" imgH="507960" progId="Equation.3">
                  <p:embed/>
                </p:oleObj>
              </mc:Choice>
              <mc:Fallback>
                <p:oleObj name="Equation" r:id="rId5" imgW="2844720" imgH="507960" progId="Equation.3">
                  <p:embed/>
                  <p:pic>
                    <p:nvPicPr>
                      <p:cNvPr id="0"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59125" y="1220788"/>
                        <a:ext cx="4156075" cy="742950"/>
                      </a:xfrm>
                      <a:prstGeom prst="rect">
                        <a:avLst/>
                      </a:prstGeom>
                      <a:noFill/>
                      <a:extLst>
                        <a:ext uri="{909E8E84-426E-40DD-AFC4-6F175D3DCCD1}">
                          <a14:hiddenFill xmlns:a14="http://schemas.microsoft.com/office/drawing/2010/main">
                            <a:solidFill>
                              <a:srgbClr val="009900"/>
                            </a:solidFill>
                          </a14:hiddenFill>
                        </a:ext>
                      </a:extLst>
                    </p:spPr>
                  </p:pic>
                </p:oleObj>
              </mc:Fallback>
            </mc:AlternateContent>
          </a:graphicData>
        </a:graphic>
      </p:graphicFrame>
      <p:sp>
        <p:nvSpPr>
          <p:cNvPr id="545800" name="Oval 12"/>
          <p:cNvSpPr>
            <a:spLocks noChangeArrowheads="1"/>
          </p:cNvSpPr>
          <p:nvPr/>
        </p:nvSpPr>
        <p:spPr bwMode="auto">
          <a:xfrm>
            <a:off x="5943600" y="1219200"/>
            <a:ext cx="533400" cy="457200"/>
          </a:xfrm>
          <a:prstGeom prst="ellipse">
            <a:avLst/>
          </a:prstGeom>
          <a:noFill/>
          <a:ln w="1905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rgbClr val="000000"/>
                </a:solidFill>
                <a:latin typeface="Times New Roman" pitchFamily="18" charset="0"/>
              </a:defRPr>
            </a:lvl1pPr>
            <a:lvl2pPr marL="742950" indent="-285750">
              <a:defRPr sz="2400">
                <a:solidFill>
                  <a:srgbClr val="000000"/>
                </a:solidFill>
                <a:latin typeface="Times New Roman" pitchFamily="18" charset="0"/>
              </a:defRPr>
            </a:lvl2pPr>
            <a:lvl3pPr marL="1143000" indent="-228600">
              <a:defRPr sz="2400">
                <a:solidFill>
                  <a:srgbClr val="000000"/>
                </a:solidFill>
                <a:latin typeface="Times New Roman" pitchFamily="18" charset="0"/>
              </a:defRPr>
            </a:lvl3pPr>
            <a:lvl4pPr marL="1600200" indent="-228600">
              <a:defRPr sz="2400">
                <a:solidFill>
                  <a:srgbClr val="000000"/>
                </a:solidFill>
                <a:latin typeface="Times New Roman" pitchFamily="18" charset="0"/>
              </a:defRPr>
            </a:lvl4pPr>
            <a:lvl5pPr marL="2057400" indent="-228600">
              <a:defRPr sz="2400">
                <a:solidFill>
                  <a:srgbClr val="000000"/>
                </a:solidFill>
                <a:latin typeface="Times New Roman" pitchFamily="18" charset="0"/>
              </a:defRPr>
            </a:lvl5pPr>
            <a:lvl6pPr marL="25146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6pPr>
            <a:lvl7pPr marL="29718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7pPr>
            <a:lvl8pPr marL="34290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8pPr>
            <a:lvl9pPr marL="38862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9pPr>
          </a:lstStyle>
          <a:p>
            <a:pPr algn="ctr" defTabSz="914400">
              <a:lnSpc>
                <a:spcPct val="100000"/>
              </a:lnSpc>
              <a:buClrTx/>
              <a:buSzTx/>
              <a:buFontTx/>
              <a:buNone/>
            </a:pPr>
            <a:endParaRPr lang="en-US" altLang="bg-BG" sz="1400">
              <a:solidFill>
                <a:schemeClr val="tx1"/>
              </a:solidFill>
              <a:latin typeface="Comic Sans MS" pitchFamily="66" charset="0"/>
              <a:cs typeface="Arial" pitchFamily="34" charset="0"/>
            </a:endParaRPr>
          </a:p>
        </p:txBody>
      </p:sp>
      <p:sp>
        <p:nvSpPr>
          <p:cNvPr id="545801" name="Line 13"/>
          <p:cNvSpPr>
            <a:spLocks noChangeShapeType="1"/>
          </p:cNvSpPr>
          <p:nvPr/>
        </p:nvSpPr>
        <p:spPr bwMode="auto">
          <a:xfrm>
            <a:off x="6400800" y="1600200"/>
            <a:ext cx="381000" cy="304800"/>
          </a:xfrm>
          <a:prstGeom prst="line">
            <a:avLst/>
          </a:prstGeom>
          <a:noFill/>
          <a:ln w="1905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bg-BG"/>
          </a:p>
        </p:txBody>
      </p:sp>
      <p:sp>
        <p:nvSpPr>
          <p:cNvPr id="545802" name="Text Box 14"/>
          <p:cNvSpPr txBox="1">
            <a:spLocks noChangeArrowheads="1"/>
          </p:cNvSpPr>
          <p:nvPr/>
        </p:nvSpPr>
        <p:spPr bwMode="auto">
          <a:xfrm>
            <a:off x="6705600" y="1752600"/>
            <a:ext cx="1828800"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000000"/>
                </a:solidFill>
                <a:latin typeface="Times New Roman" pitchFamily="18" charset="0"/>
              </a:defRPr>
            </a:lvl1pPr>
            <a:lvl2pPr marL="742950" indent="-285750">
              <a:defRPr sz="2400">
                <a:solidFill>
                  <a:srgbClr val="000000"/>
                </a:solidFill>
                <a:latin typeface="Times New Roman" pitchFamily="18" charset="0"/>
              </a:defRPr>
            </a:lvl2pPr>
            <a:lvl3pPr marL="1143000" indent="-228600">
              <a:defRPr sz="2400">
                <a:solidFill>
                  <a:srgbClr val="000000"/>
                </a:solidFill>
                <a:latin typeface="Times New Roman" pitchFamily="18" charset="0"/>
              </a:defRPr>
            </a:lvl3pPr>
            <a:lvl4pPr marL="1600200" indent="-228600">
              <a:defRPr sz="2400">
                <a:solidFill>
                  <a:srgbClr val="000000"/>
                </a:solidFill>
                <a:latin typeface="Times New Roman" pitchFamily="18" charset="0"/>
              </a:defRPr>
            </a:lvl4pPr>
            <a:lvl5pPr marL="2057400" indent="-228600">
              <a:defRPr sz="2400">
                <a:solidFill>
                  <a:srgbClr val="000000"/>
                </a:solidFill>
                <a:latin typeface="Times New Roman" pitchFamily="18" charset="0"/>
              </a:defRPr>
            </a:lvl5pPr>
            <a:lvl6pPr marL="25146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6pPr>
            <a:lvl7pPr marL="29718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7pPr>
            <a:lvl8pPr marL="34290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8pPr>
            <a:lvl9pPr marL="38862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9pPr>
          </a:lstStyle>
          <a:p>
            <a:pPr algn="ctr" defTabSz="914400">
              <a:lnSpc>
                <a:spcPct val="100000"/>
              </a:lnSpc>
              <a:spcBef>
                <a:spcPct val="50000"/>
              </a:spcBef>
              <a:buClrTx/>
              <a:buSzTx/>
              <a:buFontTx/>
              <a:buNone/>
            </a:pPr>
            <a:r>
              <a:rPr lang="it-IT" altLang="bg-BG" sz="1600" dirty="0">
                <a:solidFill>
                  <a:srgbClr val="FF0000"/>
                </a:solidFill>
                <a:latin typeface="Comic Sans MS" pitchFamily="66" charset="0"/>
                <a:cs typeface="Arial" pitchFamily="34" charset="0"/>
              </a:rPr>
              <a:t>larger mass scale needed </a:t>
            </a:r>
            <a:r>
              <a:rPr lang="it-IT" altLang="bg-BG" sz="1600" dirty="0">
                <a:solidFill>
                  <a:srgbClr val="FF0000"/>
                </a:solidFill>
                <a:latin typeface="Comic Sans MS" pitchFamily="66" charset="0"/>
                <a:cs typeface="Arial" pitchFamily="34" charset="0"/>
                <a:sym typeface="Wingdings" pitchFamily="2" charset="2"/>
              </a:rPr>
              <a:t> SUSY</a:t>
            </a:r>
            <a:endParaRPr lang="en-GB" altLang="bg-BG" sz="1600" dirty="0">
              <a:solidFill>
                <a:srgbClr val="FF0000"/>
              </a:solidFill>
              <a:latin typeface="Comic Sans MS" pitchFamily="66" charset="0"/>
              <a:cs typeface="Arial" pitchFamily="34" charset="0"/>
            </a:endParaRPr>
          </a:p>
        </p:txBody>
      </p:sp>
      <p:sp>
        <p:nvSpPr>
          <p:cNvPr id="545803" name="TextBox 13"/>
          <p:cNvSpPr txBox="1">
            <a:spLocks noChangeArrowheads="1"/>
          </p:cNvSpPr>
          <p:nvPr/>
        </p:nvSpPr>
        <p:spPr bwMode="auto">
          <a:xfrm>
            <a:off x="2895600" y="2057400"/>
            <a:ext cx="3810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000000"/>
                </a:solidFill>
                <a:latin typeface="Times New Roman" pitchFamily="18" charset="0"/>
              </a:defRPr>
            </a:lvl1pPr>
            <a:lvl2pPr marL="742950" indent="-285750">
              <a:defRPr sz="2400">
                <a:solidFill>
                  <a:srgbClr val="000000"/>
                </a:solidFill>
                <a:latin typeface="Times New Roman" pitchFamily="18" charset="0"/>
              </a:defRPr>
            </a:lvl2pPr>
            <a:lvl3pPr marL="1143000" indent="-228600">
              <a:defRPr sz="2400">
                <a:solidFill>
                  <a:srgbClr val="000000"/>
                </a:solidFill>
                <a:latin typeface="Times New Roman" pitchFamily="18" charset="0"/>
              </a:defRPr>
            </a:lvl3pPr>
            <a:lvl4pPr marL="1600200" indent="-228600">
              <a:defRPr sz="2400">
                <a:solidFill>
                  <a:srgbClr val="000000"/>
                </a:solidFill>
                <a:latin typeface="Times New Roman" pitchFamily="18" charset="0"/>
              </a:defRPr>
            </a:lvl4pPr>
            <a:lvl5pPr marL="2057400" indent="-228600">
              <a:defRPr sz="2400">
                <a:solidFill>
                  <a:srgbClr val="000000"/>
                </a:solidFill>
                <a:latin typeface="Times New Roman" pitchFamily="18" charset="0"/>
              </a:defRPr>
            </a:lvl5pPr>
            <a:lvl6pPr marL="25146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6pPr>
            <a:lvl7pPr marL="29718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7pPr>
            <a:lvl8pPr marL="34290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8pPr>
            <a:lvl9pPr marL="38862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9pPr>
          </a:lstStyle>
          <a:p>
            <a:pPr algn="ctr" defTabSz="914400">
              <a:lnSpc>
                <a:spcPct val="100000"/>
              </a:lnSpc>
              <a:buClrTx/>
              <a:buSzTx/>
              <a:buFontTx/>
              <a:buNone/>
            </a:pPr>
            <a:r>
              <a:rPr lang="en-US" altLang="bg-BG" sz="1200">
                <a:solidFill>
                  <a:schemeClr val="tx1"/>
                </a:solidFill>
                <a:latin typeface="Comic Sans MS" pitchFamily="66" charset="0"/>
                <a:cs typeface="Arial" pitchFamily="34" charset="0"/>
              </a:rPr>
              <a:t>S.M. Bilenky, S.T. Petcov, B.Pontecorvo</a:t>
            </a:r>
          </a:p>
          <a:p>
            <a:pPr algn="ctr" defTabSz="914400">
              <a:lnSpc>
                <a:spcPct val="100000"/>
              </a:lnSpc>
              <a:buClrTx/>
              <a:buSzTx/>
              <a:buFontTx/>
              <a:buNone/>
            </a:pPr>
            <a:r>
              <a:rPr lang="en-US" altLang="bg-BG" sz="1200">
                <a:solidFill>
                  <a:schemeClr val="tx1"/>
                </a:solidFill>
                <a:latin typeface="Comic Sans MS" pitchFamily="66" charset="0"/>
                <a:cs typeface="Arial" pitchFamily="34" charset="0"/>
              </a:rPr>
              <a:t>Phys. Lett. B67 (1977)309</a:t>
            </a:r>
          </a:p>
        </p:txBody>
      </p:sp>
      <p:sp>
        <p:nvSpPr>
          <p:cNvPr id="545804" name="TextBox 17"/>
          <p:cNvSpPr txBox="1">
            <a:spLocks noChangeArrowheads="1"/>
          </p:cNvSpPr>
          <p:nvPr/>
        </p:nvSpPr>
        <p:spPr bwMode="auto">
          <a:xfrm>
            <a:off x="6172200" y="3667125"/>
            <a:ext cx="1905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000000"/>
                </a:solidFill>
                <a:latin typeface="Times New Roman" pitchFamily="18" charset="0"/>
              </a:defRPr>
            </a:lvl1pPr>
            <a:lvl2pPr marL="742950" indent="-285750">
              <a:defRPr sz="2400">
                <a:solidFill>
                  <a:srgbClr val="000000"/>
                </a:solidFill>
                <a:latin typeface="Times New Roman" pitchFamily="18" charset="0"/>
              </a:defRPr>
            </a:lvl2pPr>
            <a:lvl3pPr marL="1143000" indent="-228600">
              <a:defRPr sz="2400">
                <a:solidFill>
                  <a:srgbClr val="000000"/>
                </a:solidFill>
                <a:latin typeface="Times New Roman" pitchFamily="18" charset="0"/>
              </a:defRPr>
            </a:lvl3pPr>
            <a:lvl4pPr marL="1600200" indent="-228600">
              <a:defRPr sz="2400">
                <a:solidFill>
                  <a:srgbClr val="000000"/>
                </a:solidFill>
                <a:latin typeface="Times New Roman" pitchFamily="18" charset="0"/>
              </a:defRPr>
            </a:lvl4pPr>
            <a:lvl5pPr marL="2057400" indent="-228600">
              <a:defRPr sz="2400">
                <a:solidFill>
                  <a:srgbClr val="000000"/>
                </a:solidFill>
                <a:latin typeface="Times New Roman" pitchFamily="18" charset="0"/>
              </a:defRPr>
            </a:lvl5pPr>
            <a:lvl6pPr marL="25146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6pPr>
            <a:lvl7pPr marL="29718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7pPr>
            <a:lvl8pPr marL="34290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8pPr>
            <a:lvl9pPr marL="38862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9pPr>
          </a:lstStyle>
          <a:p>
            <a:pPr algn="ctr" defTabSz="914400">
              <a:lnSpc>
                <a:spcPct val="100000"/>
              </a:lnSpc>
              <a:buClrTx/>
              <a:buSzTx/>
              <a:buFontTx/>
              <a:buNone/>
            </a:pPr>
            <a:r>
              <a:rPr lang="en-US" altLang="bg-BG" sz="1400">
                <a:solidFill>
                  <a:srgbClr val="0000FF"/>
                </a:solidFill>
                <a:latin typeface="Comic Sans MS" pitchFamily="66" charset="0"/>
                <a:cs typeface="Arial" pitchFamily="34" charset="0"/>
              </a:rPr>
              <a:t>Scan of LHC parameter space</a:t>
            </a:r>
          </a:p>
        </p:txBody>
      </p:sp>
      <p:sp>
        <p:nvSpPr>
          <p:cNvPr id="545805" name="Text Box 7"/>
          <p:cNvSpPr txBox="1">
            <a:spLocks noChangeArrowheads="1"/>
          </p:cNvSpPr>
          <p:nvPr/>
        </p:nvSpPr>
        <p:spPr bwMode="auto">
          <a:xfrm>
            <a:off x="7308850" y="188913"/>
            <a:ext cx="1503363" cy="68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692" tIns="41347" rIns="82692" bIns="41347">
            <a:spAutoFit/>
          </a:bodyPr>
          <a:lstStyle/>
          <a:p>
            <a:r>
              <a:rPr lang="en-US" altLang="bg-BG" sz="1600" b="1" dirty="0">
                <a:solidFill>
                  <a:srgbClr val="33CC33"/>
                </a:solidFill>
              </a:rPr>
              <a:t>N. Donato</a:t>
            </a:r>
          </a:p>
          <a:p>
            <a:r>
              <a:rPr lang="en-US" altLang="bg-BG" sz="1600" b="1" dirty="0">
                <a:solidFill>
                  <a:srgbClr val="33CC33"/>
                </a:solidFill>
              </a:rPr>
              <a:t>  Neutrino 2010</a:t>
            </a:r>
            <a:endParaRPr lang="en-US" altLang="bg-BG" dirty="0"/>
          </a:p>
        </p:txBody>
      </p:sp>
      <p:pic>
        <p:nvPicPr>
          <p:cNvPr id="545814" name="Picture 22"/>
          <p:cNvPicPr>
            <a:picLocks noChangeAspect="1" noChangeArrowheads="1"/>
          </p:cNvPicPr>
          <p:nvPr/>
        </p:nvPicPr>
        <p:blipFill rotWithShape="1">
          <a:blip r:embed="rId7">
            <a:extLst>
              <a:ext uri="{28A0092B-C50C-407E-A947-70E740481C1C}">
                <a14:useLocalDpi xmlns:a14="http://schemas.microsoft.com/office/drawing/2010/main" val="0"/>
              </a:ext>
            </a:extLst>
          </a:blip>
          <a:srcRect l="50000" t="19503" b="68628"/>
          <a:stretch/>
        </p:blipFill>
        <p:spPr bwMode="auto">
          <a:xfrm>
            <a:off x="3601357" y="6185467"/>
            <a:ext cx="3213100" cy="4439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8802" name="Rectangle 2"/>
          <p:cNvSpPr>
            <a:spLocks noGrp="1" noChangeArrowheads="1"/>
          </p:cNvSpPr>
          <p:nvPr>
            <p:ph type="title"/>
          </p:nvPr>
        </p:nvSpPr>
        <p:spPr>
          <a:solidFill>
            <a:srgbClr val="FF9933"/>
          </a:solidFill>
          <a:ln/>
        </p:spPr>
        <p:txBody>
          <a:bodyPr rIns="34290"/>
          <a:lstStyle/>
          <a:p>
            <a:r>
              <a:rPr lang="bg-BG" altLang="bg-BG"/>
              <a:t>А сега накъде?</a:t>
            </a:r>
            <a:endParaRPr lang="en-US" altLang="bg-BG"/>
          </a:p>
        </p:txBody>
      </p:sp>
      <p:sp>
        <p:nvSpPr>
          <p:cNvPr id="588804" name="Rectangle 4"/>
          <p:cNvSpPr>
            <a:spLocks/>
          </p:cNvSpPr>
          <p:nvPr/>
        </p:nvSpPr>
        <p:spPr bwMode="auto">
          <a:xfrm rot="5400000">
            <a:off x="2565400" y="1949450"/>
            <a:ext cx="2343150" cy="714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bg-BG"/>
          </a:p>
        </p:txBody>
      </p:sp>
      <p:sp>
        <p:nvSpPr>
          <p:cNvPr id="588805" name="Rectangle 5"/>
          <p:cNvSpPr>
            <a:spLocks/>
          </p:cNvSpPr>
          <p:nvPr/>
        </p:nvSpPr>
        <p:spPr bwMode="auto">
          <a:xfrm>
            <a:off x="171450" y="1060450"/>
            <a:ext cx="7132638" cy="148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rIns="82296"/>
          <a:lstStyle>
            <a:lvl1pPr marL="296863" indent="-158750" defTabSz="822325">
              <a:defRPr sz="2400">
                <a:solidFill>
                  <a:srgbClr val="000000"/>
                </a:solidFill>
                <a:latin typeface="Times New Roman" pitchFamily="18" charset="0"/>
              </a:defRPr>
            </a:lvl1pPr>
            <a:lvl2pPr marL="411163" defTabSz="822325">
              <a:defRPr sz="2400">
                <a:solidFill>
                  <a:srgbClr val="000000"/>
                </a:solidFill>
                <a:latin typeface="Times New Roman" pitchFamily="18" charset="0"/>
              </a:defRPr>
            </a:lvl2pPr>
            <a:lvl3pPr marL="822325" defTabSz="822325">
              <a:defRPr sz="2400">
                <a:solidFill>
                  <a:srgbClr val="000000"/>
                </a:solidFill>
                <a:latin typeface="Times New Roman" pitchFamily="18" charset="0"/>
              </a:defRPr>
            </a:lvl3pPr>
            <a:lvl4pPr marL="1235075" defTabSz="822325">
              <a:defRPr sz="2400">
                <a:solidFill>
                  <a:srgbClr val="000000"/>
                </a:solidFill>
                <a:latin typeface="Times New Roman" pitchFamily="18" charset="0"/>
              </a:defRPr>
            </a:lvl4pPr>
            <a:lvl5pPr marL="1646238" defTabSz="822325">
              <a:defRPr sz="2400">
                <a:solidFill>
                  <a:srgbClr val="000000"/>
                </a:solidFill>
                <a:latin typeface="Times New Roman" pitchFamily="18" charset="0"/>
              </a:defRPr>
            </a:lvl5pPr>
            <a:lvl6pPr marL="21034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6pPr>
            <a:lvl7pPr marL="25606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7pPr>
            <a:lvl8pPr marL="30178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8pPr>
            <a:lvl9pPr marL="34750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9pPr>
          </a:lstStyle>
          <a:p>
            <a:pPr eaLnBrk="1" hangingPunct="1">
              <a:lnSpc>
                <a:spcPct val="100000"/>
              </a:lnSpc>
              <a:buClrTx/>
              <a:buSzTx/>
              <a:buFontTx/>
              <a:buNone/>
            </a:pPr>
            <a:r>
              <a:rPr lang="en-US" altLang="bg-BG" sz="1800" b="1">
                <a:solidFill>
                  <a:schemeClr val="tx1"/>
                </a:solidFill>
                <a:effectLst>
                  <a:outerShdw blurRad="38100" dist="38100" dir="2700000" algn="tl">
                    <a:srgbClr val="C0C0C0"/>
                  </a:outerShdw>
                </a:effectLst>
                <a:latin typeface="Tahoma" pitchFamily="34" charset="0"/>
                <a:cs typeface="Tahoma" pitchFamily="34" charset="0"/>
                <a:sym typeface="Tahoma" pitchFamily="34" charset="0"/>
              </a:rPr>
              <a:t>1</a:t>
            </a:r>
            <a:r>
              <a:rPr lang="en-US" altLang="bg-BG" sz="1800" b="1" baseline="30000">
                <a:solidFill>
                  <a:schemeClr val="tx1"/>
                </a:solidFill>
                <a:effectLst>
                  <a:outerShdw blurRad="38100" dist="38100" dir="2700000" algn="tl">
                    <a:srgbClr val="C0C0C0"/>
                  </a:outerShdw>
                </a:effectLst>
                <a:latin typeface="Tahoma" pitchFamily="34" charset="0"/>
                <a:cs typeface="Tahoma" pitchFamily="34" charset="0"/>
                <a:sym typeface="Tahoma" pitchFamily="34" charset="0"/>
              </a:rPr>
              <a:t>st</a:t>
            </a:r>
            <a:r>
              <a:rPr lang="en-US" altLang="bg-BG" sz="1800" b="1">
                <a:solidFill>
                  <a:schemeClr val="tx1"/>
                </a:solidFill>
                <a:effectLst>
                  <a:outerShdw blurRad="38100" dist="38100" dir="2700000" algn="tl">
                    <a:srgbClr val="C0C0C0"/>
                  </a:outerShdw>
                </a:effectLst>
                <a:latin typeface="Tahoma" pitchFamily="34" charset="0"/>
                <a:cs typeface="Tahoma" pitchFamily="34" charset="0"/>
                <a:sym typeface="Tahoma" pitchFamily="34" charset="0"/>
              </a:rPr>
              <a:t> step:  </a:t>
            </a:r>
            <a:r>
              <a:rPr lang="en-US" altLang="bg-BG" sz="2200" b="1">
                <a:solidFill>
                  <a:srgbClr val="00FF00"/>
                </a:solidFill>
                <a:effectLst>
                  <a:outerShdw blurRad="38100" dist="38100" dir="2700000" algn="tl">
                    <a:srgbClr val="C0C0C0"/>
                  </a:outerShdw>
                </a:effectLst>
                <a:latin typeface="Tahoma" pitchFamily="34" charset="0"/>
                <a:cs typeface="Tahoma" pitchFamily="34" charset="0"/>
                <a:sym typeface="Tahoma" pitchFamily="34" charset="0"/>
              </a:rPr>
              <a:t>transition era</a:t>
            </a:r>
            <a:r>
              <a:rPr lang="en-US" altLang="bg-BG" sz="1800" b="1">
                <a:solidFill>
                  <a:srgbClr val="00D25E"/>
                </a:solidFill>
                <a:effectLst>
                  <a:outerShdw blurRad="38100" dist="38100" dir="2700000" algn="tl">
                    <a:srgbClr val="C0C0C0"/>
                  </a:outerShdw>
                </a:effectLst>
                <a:latin typeface="Tahoma" pitchFamily="34" charset="0"/>
                <a:cs typeface="Tahoma" pitchFamily="34" charset="0"/>
                <a:sym typeface="Tahoma" pitchFamily="34" charset="0"/>
              </a:rPr>
              <a:t> </a:t>
            </a:r>
          </a:p>
          <a:p>
            <a:pPr eaLnBrk="1" hangingPunct="1">
              <a:lnSpc>
                <a:spcPct val="100000"/>
              </a:lnSpc>
              <a:buClr>
                <a:srgbClr val="E9BBFF"/>
              </a:buClr>
              <a:buFont typeface="Tahoma" pitchFamily="34" charset="0"/>
              <a:buChar char="•"/>
            </a:pPr>
            <a:r>
              <a:rPr lang="en-US" altLang="bg-BG" sz="1700">
                <a:solidFill>
                  <a:srgbClr val="3366CC"/>
                </a:solidFill>
                <a:effectLst>
                  <a:outerShdw blurRad="38100" dist="38100" dir="2700000" algn="tl">
                    <a:srgbClr val="C0C0C0"/>
                  </a:outerShdw>
                </a:effectLst>
                <a:latin typeface="Comic Sans MS" pitchFamily="66" charset="0"/>
                <a:sym typeface="Comic Sans MS" pitchFamily="66" charset="0"/>
              </a:rPr>
              <a:t>Improve the precision on the atmospheric parameters looking at  ν</a:t>
            </a:r>
            <a:r>
              <a:rPr lang="en-US" altLang="bg-BG" sz="1700" baseline="-34000">
                <a:solidFill>
                  <a:srgbClr val="3366CC"/>
                </a:solidFill>
                <a:effectLst>
                  <a:outerShdw blurRad="38100" dist="38100" dir="2700000" algn="tl">
                    <a:srgbClr val="C0C0C0"/>
                  </a:outerShdw>
                </a:effectLst>
                <a:latin typeface="Comic Sans MS" pitchFamily="66" charset="0"/>
                <a:sym typeface="Comic Sans MS" pitchFamily="66" charset="0"/>
              </a:rPr>
              <a:t>μ</a:t>
            </a:r>
            <a:r>
              <a:rPr lang="en-US" altLang="bg-BG" sz="1700">
                <a:solidFill>
                  <a:srgbClr val="3366CC"/>
                </a:solidFill>
                <a:effectLst>
                  <a:outerShdw blurRad="38100" dist="38100" dir="2700000" algn="tl">
                    <a:srgbClr val="C0C0C0"/>
                  </a:outerShdw>
                </a:effectLst>
                <a:latin typeface="Comic Sans MS" pitchFamily="66" charset="0"/>
                <a:sym typeface="Comic Sans MS" pitchFamily="66" charset="0"/>
              </a:rPr>
              <a:t> disappearance</a:t>
            </a:r>
            <a:r>
              <a:rPr lang="en-US" altLang="bg-BG" sz="1800">
                <a:solidFill>
                  <a:srgbClr val="3366CC"/>
                </a:solidFill>
                <a:effectLst>
                  <a:outerShdw blurRad="38100" dist="38100" dir="2700000" algn="tl">
                    <a:srgbClr val="C0C0C0"/>
                  </a:outerShdw>
                </a:effectLst>
                <a:latin typeface="Tahoma" pitchFamily="34" charset="0"/>
                <a:cs typeface="Tahoma" pitchFamily="34" charset="0"/>
                <a:sym typeface="Tahoma" pitchFamily="34" charset="0"/>
              </a:rPr>
              <a:t> </a:t>
            </a:r>
          </a:p>
          <a:p>
            <a:pPr eaLnBrk="1" hangingPunct="1">
              <a:lnSpc>
                <a:spcPct val="100000"/>
              </a:lnSpc>
              <a:buClr>
                <a:srgbClr val="E9BBFF"/>
              </a:buClr>
              <a:buFont typeface="Tahoma" pitchFamily="34" charset="0"/>
              <a:buChar char="•"/>
            </a:pPr>
            <a:r>
              <a:rPr lang="en-US" altLang="bg-BG" sz="1800">
                <a:solidFill>
                  <a:srgbClr val="3366CC"/>
                </a:solidFill>
                <a:effectLst>
                  <a:outerShdw blurRad="38100" dist="38100" dir="2700000" algn="tl">
                    <a:srgbClr val="C0C0C0"/>
                  </a:outerShdw>
                </a:effectLst>
                <a:latin typeface="Comic Sans MS" pitchFamily="66" charset="0"/>
                <a:sym typeface="Comic Sans MS" pitchFamily="66" charset="0"/>
              </a:rPr>
              <a:t>Confirm (atm. osc)=(ν</a:t>
            </a:r>
            <a:r>
              <a:rPr lang="en-US" altLang="bg-BG" sz="1800" baseline="-33000">
                <a:solidFill>
                  <a:srgbClr val="3366CC"/>
                </a:solidFill>
                <a:effectLst>
                  <a:outerShdw blurRad="38100" dist="38100" dir="2700000" algn="tl">
                    <a:srgbClr val="C0C0C0"/>
                  </a:outerShdw>
                </a:effectLst>
                <a:latin typeface="Comic Sans MS" pitchFamily="66" charset="0"/>
                <a:sym typeface="Comic Sans MS" pitchFamily="66" charset="0"/>
              </a:rPr>
              <a:t>μ</a:t>
            </a:r>
            <a:r>
              <a:rPr lang="en-US" altLang="bg-BG" sz="1800">
                <a:solidFill>
                  <a:srgbClr val="3366CC"/>
                </a:solidFill>
                <a:effectLst>
                  <a:outerShdw blurRad="38100" dist="38100" dir="2700000" algn="tl">
                    <a:srgbClr val="C0C0C0"/>
                  </a:outerShdw>
                </a:effectLst>
                <a:latin typeface="Comic Sans MS" pitchFamily="66" charset="0"/>
                <a:sym typeface="Comic Sans MS" pitchFamily="66" charset="0"/>
              </a:rPr>
              <a:t> → ν</a:t>
            </a:r>
            <a:r>
              <a:rPr lang="en-US" altLang="bg-BG" sz="1800" baseline="-33000">
                <a:solidFill>
                  <a:srgbClr val="3366CC"/>
                </a:solidFill>
                <a:effectLst>
                  <a:outerShdw blurRad="38100" dist="38100" dir="2700000" algn="tl">
                    <a:srgbClr val="C0C0C0"/>
                  </a:outerShdw>
                </a:effectLst>
                <a:latin typeface="Comic Sans MS" pitchFamily="66" charset="0"/>
                <a:sym typeface="Comic Sans MS" pitchFamily="66" charset="0"/>
              </a:rPr>
              <a:t>τ </a:t>
            </a:r>
            <a:r>
              <a:rPr lang="en-US" altLang="bg-BG" sz="1800">
                <a:solidFill>
                  <a:srgbClr val="3366CC"/>
                </a:solidFill>
                <a:effectLst>
                  <a:outerShdw blurRad="38100" dist="38100" dir="2700000" algn="tl">
                    <a:srgbClr val="C0C0C0"/>
                  </a:outerShdw>
                </a:effectLst>
                <a:latin typeface="Comic Sans MS" pitchFamily="66" charset="0"/>
                <a:sym typeface="Comic Sans MS" pitchFamily="66" charset="0"/>
              </a:rPr>
              <a:t>)</a:t>
            </a:r>
            <a:r>
              <a:rPr lang="en-US" altLang="bg-BG" sz="1800" baseline="-25000">
                <a:solidFill>
                  <a:srgbClr val="3366CC"/>
                </a:solidFill>
                <a:effectLst>
                  <a:outerShdw blurRad="38100" dist="38100" dir="2700000" algn="tl">
                    <a:srgbClr val="C0C0C0"/>
                  </a:outerShdw>
                </a:effectLst>
                <a:latin typeface="Comic Sans MS" pitchFamily="66" charset="0"/>
                <a:sym typeface="Comic Sans MS" pitchFamily="66" charset="0"/>
              </a:rPr>
              <a:t> </a:t>
            </a:r>
            <a:r>
              <a:rPr lang="en-US" altLang="bg-BG" sz="1800">
                <a:solidFill>
                  <a:srgbClr val="3366CC"/>
                </a:solidFill>
                <a:effectLst>
                  <a:outerShdw blurRad="38100" dist="38100" dir="2700000" algn="tl">
                    <a:srgbClr val="C0C0C0"/>
                  </a:outerShdw>
                </a:effectLst>
                <a:latin typeface="Comic Sans MS" pitchFamily="66" charset="0"/>
                <a:sym typeface="Comic Sans MS" pitchFamily="66" charset="0"/>
              </a:rPr>
              <a:t> and first look at  ν</a:t>
            </a:r>
            <a:r>
              <a:rPr lang="en-US" altLang="bg-BG" sz="1800" baseline="-33000">
                <a:solidFill>
                  <a:srgbClr val="3366CC"/>
                </a:solidFill>
                <a:effectLst>
                  <a:outerShdw blurRad="38100" dist="38100" dir="2700000" algn="tl">
                    <a:srgbClr val="C0C0C0"/>
                  </a:outerShdw>
                </a:effectLst>
                <a:latin typeface="Comic Sans MS" pitchFamily="66" charset="0"/>
                <a:sym typeface="Comic Sans MS" pitchFamily="66" charset="0"/>
              </a:rPr>
              <a:t>μ</a:t>
            </a:r>
            <a:r>
              <a:rPr lang="en-US" altLang="bg-BG" sz="1800">
                <a:solidFill>
                  <a:srgbClr val="3366CC"/>
                </a:solidFill>
                <a:effectLst>
                  <a:outerShdw blurRad="38100" dist="38100" dir="2700000" algn="tl">
                    <a:srgbClr val="C0C0C0"/>
                  </a:outerShdw>
                </a:effectLst>
                <a:latin typeface="Comic Sans MS" pitchFamily="66" charset="0"/>
                <a:sym typeface="Comic Sans MS" pitchFamily="66" charset="0"/>
              </a:rPr>
              <a:t> → ν</a:t>
            </a:r>
            <a:r>
              <a:rPr lang="en-US" altLang="bg-BG" sz="1800" baseline="-33000">
                <a:solidFill>
                  <a:srgbClr val="3366CC"/>
                </a:solidFill>
                <a:effectLst>
                  <a:outerShdw blurRad="38100" dist="38100" dir="2700000" algn="tl">
                    <a:srgbClr val="C0C0C0"/>
                  </a:outerShdw>
                </a:effectLst>
                <a:latin typeface="Comic Sans MS" pitchFamily="66" charset="0"/>
                <a:sym typeface="Comic Sans MS" pitchFamily="66" charset="0"/>
              </a:rPr>
              <a:t>e</a:t>
            </a:r>
            <a:r>
              <a:rPr lang="en-US" altLang="bg-BG" sz="1800">
                <a:solidFill>
                  <a:srgbClr val="E9BBFF"/>
                </a:solidFill>
                <a:effectLst>
                  <a:outerShdw blurRad="38100" dist="38100" dir="2700000" algn="tl">
                    <a:srgbClr val="C0C0C0"/>
                  </a:outerShdw>
                </a:effectLst>
                <a:latin typeface="Tahoma" pitchFamily="34" charset="0"/>
                <a:cs typeface="Tahoma" pitchFamily="34" charset="0"/>
                <a:sym typeface="Tahoma" pitchFamily="34" charset="0"/>
              </a:rPr>
              <a:t> </a:t>
            </a:r>
          </a:p>
        </p:txBody>
      </p:sp>
      <p:sp>
        <p:nvSpPr>
          <p:cNvPr id="588806" name="Rectangle 6"/>
          <p:cNvSpPr>
            <a:spLocks/>
          </p:cNvSpPr>
          <p:nvPr/>
        </p:nvSpPr>
        <p:spPr bwMode="auto">
          <a:xfrm>
            <a:off x="171450" y="2749550"/>
            <a:ext cx="7132638" cy="148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rIns="82296"/>
          <a:lstStyle>
            <a:lvl1pPr marL="296863" indent="-158750" defTabSz="822325">
              <a:defRPr sz="2400">
                <a:solidFill>
                  <a:srgbClr val="000000"/>
                </a:solidFill>
                <a:latin typeface="Times New Roman" pitchFamily="18" charset="0"/>
              </a:defRPr>
            </a:lvl1pPr>
            <a:lvl2pPr marL="411163" defTabSz="822325">
              <a:defRPr sz="2400">
                <a:solidFill>
                  <a:srgbClr val="000000"/>
                </a:solidFill>
                <a:latin typeface="Times New Roman" pitchFamily="18" charset="0"/>
              </a:defRPr>
            </a:lvl2pPr>
            <a:lvl3pPr marL="822325" defTabSz="822325">
              <a:defRPr sz="2400">
                <a:solidFill>
                  <a:srgbClr val="000000"/>
                </a:solidFill>
                <a:latin typeface="Times New Roman" pitchFamily="18" charset="0"/>
              </a:defRPr>
            </a:lvl3pPr>
            <a:lvl4pPr marL="1235075" defTabSz="822325">
              <a:defRPr sz="2400">
                <a:solidFill>
                  <a:srgbClr val="000000"/>
                </a:solidFill>
                <a:latin typeface="Times New Roman" pitchFamily="18" charset="0"/>
              </a:defRPr>
            </a:lvl4pPr>
            <a:lvl5pPr marL="1646238" defTabSz="822325">
              <a:defRPr sz="2400">
                <a:solidFill>
                  <a:srgbClr val="000000"/>
                </a:solidFill>
                <a:latin typeface="Times New Roman" pitchFamily="18" charset="0"/>
              </a:defRPr>
            </a:lvl5pPr>
            <a:lvl6pPr marL="21034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6pPr>
            <a:lvl7pPr marL="25606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7pPr>
            <a:lvl8pPr marL="30178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8pPr>
            <a:lvl9pPr marL="34750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9pPr>
          </a:lstStyle>
          <a:p>
            <a:pPr eaLnBrk="1" hangingPunct="1">
              <a:lnSpc>
                <a:spcPct val="100000"/>
              </a:lnSpc>
              <a:buClrTx/>
              <a:buSzTx/>
              <a:buFontTx/>
              <a:buNone/>
            </a:pPr>
            <a:r>
              <a:rPr lang="en-US" altLang="bg-BG" sz="1800" b="1">
                <a:solidFill>
                  <a:schemeClr val="tx1"/>
                </a:solidFill>
                <a:effectLst>
                  <a:outerShdw blurRad="38100" dist="38100" dir="2700000" algn="tl">
                    <a:srgbClr val="C0C0C0"/>
                  </a:outerShdw>
                </a:effectLst>
                <a:latin typeface="Tahoma" pitchFamily="34" charset="0"/>
                <a:cs typeface="Tahoma" pitchFamily="34" charset="0"/>
                <a:sym typeface="Tahoma" pitchFamily="34" charset="0"/>
              </a:rPr>
              <a:t>2 </a:t>
            </a:r>
            <a:r>
              <a:rPr lang="en-US" altLang="bg-BG" sz="1800" b="1" baseline="30000">
                <a:solidFill>
                  <a:schemeClr val="tx1"/>
                </a:solidFill>
                <a:effectLst>
                  <a:outerShdw blurRad="38100" dist="38100" dir="2700000" algn="tl">
                    <a:srgbClr val="C0C0C0"/>
                  </a:outerShdw>
                </a:effectLst>
                <a:latin typeface="Tahoma" pitchFamily="34" charset="0"/>
                <a:cs typeface="Tahoma" pitchFamily="34" charset="0"/>
                <a:sym typeface="Tahoma" pitchFamily="34" charset="0"/>
              </a:rPr>
              <a:t>nd</a:t>
            </a:r>
            <a:r>
              <a:rPr lang="en-US" altLang="bg-BG" sz="1800" b="1">
                <a:solidFill>
                  <a:schemeClr val="tx1"/>
                </a:solidFill>
                <a:effectLst>
                  <a:outerShdw blurRad="38100" dist="38100" dir="2700000" algn="tl">
                    <a:srgbClr val="C0C0C0"/>
                  </a:outerShdw>
                </a:effectLst>
                <a:latin typeface="Tahoma" pitchFamily="34" charset="0"/>
                <a:cs typeface="Tahoma" pitchFamily="34" charset="0"/>
                <a:sym typeface="Tahoma" pitchFamily="34" charset="0"/>
              </a:rPr>
              <a:t> step:  </a:t>
            </a:r>
            <a:r>
              <a:rPr lang="el-GR" altLang="bg-BG" sz="2200">
                <a:solidFill>
                  <a:srgbClr val="FBFF4C"/>
                </a:solidFill>
                <a:effectLst>
                  <a:outerShdw blurRad="38100" dist="38100" dir="2700000" algn="tl">
                    <a:srgbClr val="C0C0C0"/>
                  </a:outerShdw>
                </a:effectLst>
                <a:latin typeface="Comic Sans MS" pitchFamily="66" charset="0"/>
                <a:sym typeface="Symbol" pitchFamily="18" charset="2"/>
              </a:rPr>
              <a:t>θ</a:t>
            </a:r>
            <a:r>
              <a:rPr lang="en-US" altLang="bg-BG" sz="2200" b="1" baseline="-25000">
                <a:solidFill>
                  <a:srgbClr val="FBFF4C"/>
                </a:solidFill>
                <a:effectLst>
                  <a:outerShdw blurRad="38100" dist="38100" dir="2700000" algn="tl">
                    <a:srgbClr val="C0C0C0"/>
                  </a:outerShdw>
                </a:effectLst>
                <a:latin typeface="Tahoma" pitchFamily="34" charset="0"/>
                <a:cs typeface="Tahoma" pitchFamily="34" charset="0"/>
                <a:sym typeface="Tahoma" pitchFamily="34" charset="0"/>
              </a:rPr>
              <a:t>13</a:t>
            </a:r>
            <a:r>
              <a:rPr lang="en-US" altLang="bg-BG" sz="2200" b="1">
                <a:solidFill>
                  <a:srgbClr val="FBFF4C"/>
                </a:solidFill>
                <a:effectLst>
                  <a:outerShdw blurRad="38100" dist="38100" dir="2700000" algn="tl">
                    <a:srgbClr val="C0C0C0"/>
                  </a:outerShdw>
                </a:effectLst>
                <a:latin typeface="Tahoma" pitchFamily="34" charset="0"/>
                <a:cs typeface="Tahoma" pitchFamily="34" charset="0"/>
                <a:sym typeface="Tahoma" pitchFamily="34" charset="0"/>
              </a:rPr>
              <a:t>  era</a:t>
            </a:r>
          </a:p>
          <a:p>
            <a:pPr eaLnBrk="1" hangingPunct="1">
              <a:lnSpc>
                <a:spcPct val="100000"/>
              </a:lnSpc>
              <a:buClr>
                <a:srgbClr val="E9BBFF"/>
              </a:buClr>
              <a:buFont typeface="Tahoma" pitchFamily="34" charset="0"/>
              <a:buChar char="•"/>
            </a:pPr>
            <a:r>
              <a:rPr lang="en-US" altLang="bg-BG" sz="1800">
                <a:solidFill>
                  <a:srgbClr val="3366CC"/>
                </a:solidFill>
                <a:effectLst>
                  <a:outerShdw blurRad="38100" dist="38100" dir="2700000" algn="tl">
                    <a:srgbClr val="C0C0C0"/>
                  </a:outerShdw>
                </a:effectLst>
                <a:latin typeface="Comic Sans MS" pitchFamily="66" charset="0"/>
                <a:sym typeface="Comic Sans MS" pitchFamily="66" charset="0"/>
              </a:rPr>
              <a:t>Demonstrate visibility of sub-leading transitions: </a:t>
            </a:r>
          </a:p>
          <a:p>
            <a:pPr eaLnBrk="1" hangingPunct="1">
              <a:lnSpc>
                <a:spcPct val="80000"/>
              </a:lnSpc>
              <a:buClrTx/>
              <a:buSzTx/>
              <a:buFontTx/>
              <a:buNone/>
            </a:pPr>
            <a:r>
              <a:rPr lang="en-US" altLang="bg-BG" sz="1800">
                <a:solidFill>
                  <a:srgbClr val="3366CC"/>
                </a:solidFill>
                <a:effectLst>
                  <a:outerShdw blurRad="38100" dist="38100" dir="2700000" algn="tl">
                    <a:srgbClr val="C0C0C0"/>
                  </a:outerShdw>
                </a:effectLst>
                <a:latin typeface="Comic Sans MS" pitchFamily="66" charset="0"/>
                <a:sym typeface="Comic Sans MS" pitchFamily="66" charset="0"/>
              </a:rPr>
              <a:t>   ν</a:t>
            </a:r>
            <a:r>
              <a:rPr lang="en-US" altLang="bg-BG" sz="1800" baseline="-33000">
                <a:solidFill>
                  <a:srgbClr val="3366CC"/>
                </a:solidFill>
                <a:effectLst>
                  <a:outerShdw blurRad="38100" dist="38100" dir="2700000" algn="tl">
                    <a:srgbClr val="C0C0C0"/>
                  </a:outerShdw>
                </a:effectLst>
                <a:latin typeface="Comic Sans MS" pitchFamily="66" charset="0"/>
                <a:sym typeface="Comic Sans MS" pitchFamily="66" charset="0"/>
              </a:rPr>
              <a:t>μ</a:t>
            </a:r>
            <a:r>
              <a:rPr lang="en-US" altLang="bg-BG" sz="1800">
                <a:solidFill>
                  <a:srgbClr val="3366CC"/>
                </a:solidFill>
                <a:effectLst>
                  <a:outerShdw blurRad="38100" dist="38100" dir="2700000" algn="tl">
                    <a:srgbClr val="C0C0C0"/>
                  </a:outerShdw>
                </a:effectLst>
                <a:latin typeface="Comic Sans MS" pitchFamily="66" charset="0"/>
                <a:sym typeface="Comic Sans MS" pitchFamily="66" charset="0"/>
              </a:rPr>
              <a:t> → ν</a:t>
            </a:r>
            <a:r>
              <a:rPr lang="en-US" altLang="bg-BG" sz="1800" baseline="-33000">
                <a:solidFill>
                  <a:srgbClr val="3366CC"/>
                </a:solidFill>
                <a:effectLst>
                  <a:outerShdw blurRad="38100" dist="38100" dir="2700000" algn="tl">
                    <a:srgbClr val="C0C0C0"/>
                  </a:outerShdw>
                </a:effectLst>
                <a:latin typeface="Comic Sans MS" pitchFamily="66" charset="0"/>
                <a:sym typeface="Comic Sans MS" pitchFamily="66" charset="0"/>
              </a:rPr>
              <a:t>e</a:t>
            </a:r>
            <a:r>
              <a:rPr lang="en-US" altLang="bg-BG" sz="1800">
                <a:solidFill>
                  <a:srgbClr val="3366CC"/>
                </a:solidFill>
                <a:effectLst>
                  <a:outerShdw blurRad="38100" dist="38100" dir="2700000" algn="tl">
                    <a:srgbClr val="C0C0C0"/>
                  </a:outerShdw>
                </a:effectLst>
                <a:latin typeface="Comic Sans MS" pitchFamily="66" charset="0"/>
                <a:sym typeface="Comic Sans MS" pitchFamily="66" charset="0"/>
              </a:rPr>
              <a:t> , ν</a:t>
            </a:r>
            <a:r>
              <a:rPr lang="en-US" altLang="bg-BG" sz="1800" baseline="-33000">
                <a:solidFill>
                  <a:srgbClr val="3366CC"/>
                </a:solidFill>
                <a:effectLst>
                  <a:outerShdw blurRad="38100" dist="38100" dir="2700000" algn="tl">
                    <a:srgbClr val="C0C0C0"/>
                  </a:outerShdw>
                </a:effectLst>
                <a:latin typeface="Comic Sans MS" pitchFamily="66" charset="0"/>
                <a:sym typeface="Comic Sans MS" pitchFamily="66" charset="0"/>
              </a:rPr>
              <a:t>e</a:t>
            </a:r>
            <a:r>
              <a:rPr lang="en-US" altLang="bg-BG" sz="1800">
                <a:solidFill>
                  <a:srgbClr val="3366CC"/>
                </a:solidFill>
                <a:effectLst>
                  <a:outerShdw blurRad="38100" dist="38100" dir="2700000" algn="tl">
                    <a:srgbClr val="C0C0C0"/>
                  </a:outerShdw>
                </a:effectLst>
                <a:latin typeface="Comic Sans MS" pitchFamily="66" charset="0"/>
                <a:sym typeface="Comic Sans MS" pitchFamily="66" charset="0"/>
              </a:rPr>
              <a:t> →ν</a:t>
            </a:r>
            <a:r>
              <a:rPr lang="en-US" altLang="bg-BG" sz="1800" baseline="-33000">
                <a:solidFill>
                  <a:srgbClr val="3366CC"/>
                </a:solidFill>
                <a:effectLst>
                  <a:outerShdw blurRad="38100" dist="38100" dir="2700000" algn="tl">
                    <a:srgbClr val="C0C0C0"/>
                  </a:outerShdw>
                </a:effectLst>
                <a:latin typeface="Comic Sans MS" pitchFamily="66" charset="0"/>
                <a:sym typeface="Comic Sans MS" pitchFamily="66" charset="0"/>
              </a:rPr>
              <a:t>e</a:t>
            </a:r>
          </a:p>
          <a:p>
            <a:pPr eaLnBrk="1" hangingPunct="1">
              <a:lnSpc>
                <a:spcPct val="80000"/>
              </a:lnSpc>
              <a:spcBef>
                <a:spcPts val="625"/>
              </a:spcBef>
              <a:buClr>
                <a:srgbClr val="E9BBFF"/>
              </a:buClr>
              <a:buFont typeface="Tahoma" pitchFamily="34" charset="0"/>
              <a:buChar char="•"/>
            </a:pPr>
            <a:r>
              <a:rPr lang="en-US" altLang="bg-BG" sz="1800">
                <a:solidFill>
                  <a:srgbClr val="3366CC"/>
                </a:solidFill>
                <a:effectLst>
                  <a:outerShdw blurRad="38100" dist="38100" dir="2700000" algn="tl">
                    <a:srgbClr val="C0C0C0"/>
                  </a:outerShdw>
                </a:effectLst>
                <a:latin typeface="Comic Sans MS" pitchFamily="66" charset="0"/>
                <a:sym typeface="Comic Sans MS" pitchFamily="66" charset="0"/>
              </a:rPr>
              <a:t>Explore θ</a:t>
            </a:r>
            <a:r>
              <a:rPr lang="en-US" altLang="bg-BG" sz="1800" baseline="-25000">
                <a:solidFill>
                  <a:srgbClr val="3366CC"/>
                </a:solidFill>
                <a:effectLst>
                  <a:outerShdw blurRad="38100" dist="38100" dir="2700000" algn="tl">
                    <a:srgbClr val="C0C0C0"/>
                  </a:outerShdw>
                </a:effectLst>
                <a:latin typeface="Comic Sans MS" pitchFamily="66" charset="0"/>
                <a:sym typeface="Comic Sans MS" pitchFamily="66" charset="0"/>
              </a:rPr>
              <a:t>13</a:t>
            </a:r>
            <a:r>
              <a:rPr lang="en-US" altLang="bg-BG" sz="1800">
                <a:solidFill>
                  <a:srgbClr val="3366CC"/>
                </a:solidFill>
                <a:effectLst>
                  <a:outerShdw blurRad="38100" dist="38100" dir="2700000" algn="tl">
                    <a:srgbClr val="C0C0C0"/>
                  </a:outerShdw>
                </a:effectLst>
                <a:latin typeface="Comic Sans MS" pitchFamily="66" charset="0"/>
                <a:sym typeface="Comic Sans MS" pitchFamily="66" charset="0"/>
              </a:rPr>
              <a:t> down to 2</a:t>
            </a:r>
            <a:r>
              <a:rPr lang="en-US" altLang="bg-BG" sz="1800" baseline="30000">
                <a:solidFill>
                  <a:srgbClr val="3366CC"/>
                </a:solidFill>
                <a:effectLst>
                  <a:outerShdw blurRad="38100" dist="38100" dir="2700000" algn="tl">
                    <a:srgbClr val="C0C0C0"/>
                  </a:outerShdw>
                </a:effectLst>
                <a:latin typeface="Comic Sans MS" pitchFamily="66" charset="0"/>
                <a:sym typeface="Comic Sans MS" pitchFamily="66" charset="0"/>
              </a:rPr>
              <a:t>0</a:t>
            </a:r>
            <a:r>
              <a:rPr lang="en-US" altLang="bg-BG" sz="1800">
                <a:solidFill>
                  <a:srgbClr val="3366CC"/>
                </a:solidFill>
                <a:effectLst>
                  <a:outerShdw blurRad="38100" dist="38100" dir="2700000" algn="tl">
                    <a:srgbClr val="C0C0C0"/>
                  </a:outerShdw>
                </a:effectLst>
                <a:latin typeface="Comic Sans MS" pitchFamily="66" charset="0"/>
                <a:sym typeface="Comic Sans MS" pitchFamily="66" charset="0"/>
              </a:rPr>
              <a:t>   (today &lt;10</a:t>
            </a:r>
            <a:r>
              <a:rPr lang="en-US" altLang="bg-BG" sz="1800" baseline="30000">
                <a:solidFill>
                  <a:srgbClr val="3366CC"/>
                </a:solidFill>
                <a:effectLst>
                  <a:outerShdw blurRad="38100" dist="38100" dir="2700000" algn="tl">
                    <a:srgbClr val="C0C0C0"/>
                  </a:outerShdw>
                </a:effectLst>
                <a:latin typeface="Comic Sans MS" pitchFamily="66" charset="0"/>
                <a:sym typeface="Comic Sans MS" pitchFamily="66" charset="0"/>
              </a:rPr>
              <a:t>0</a:t>
            </a:r>
            <a:r>
              <a:rPr lang="en-US" altLang="bg-BG" sz="1800">
                <a:solidFill>
                  <a:srgbClr val="3366CC"/>
                </a:solidFill>
                <a:effectLst>
                  <a:outerShdw blurRad="38100" dist="38100" dir="2700000" algn="tl">
                    <a:srgbClr val="C0C0C0"/>
                  </a:outerShdw>
                </a:effectLst>
                <a:latin typeface="Comic Sans MS" pitchFamily="66" charset="0"/>
                <a:sym typeface="Comic Sans MS" pitchFamily="66" charset="0"/>
              </a:rPr>
              <a:t>)</a:t>
            </a:r>
          </a:p>
        </p:txBody>
      </p:sp>
      <p:sp>
        <p:nvSpPr>
          <p:cNvPr id="588807" name="Rectangle 7"/>
          <p:cNvSpPr>
            <a:spLocks/>
          </p:cNvSpPr>
          <p:nvPr/>
        </p:nvSpPr>
        <p:spPr bwMode="auto">
          <a:xfrm>
            <a:off x="263525" y="5232400"/>
            <a:ext cx="3633788" cy="1062038"/>
          </a:xfrm>
          <a:prstGeom prst="rect">
            <a:avLst/>
          </a:prstGeom>
          <a:solidFill>
            <a:srgbClr val="5F46C4"/>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5720" rIns="82296"/>
          <a:lstStyle>
            <a:lvl1pPr defTabSz="411163">
              <a:defRPr sz="2400">
                <a:solidFill>
                  <a:srgbClr val="000000"/>
                </a:solidFill>
                <a:latin typeface="Times New Roman" pitchFamily="18" charset="0"/>
              </a:defRPr>
            </a:lvl1pPr>
            <a:lvl2pPr marL="411163" defTabSz="411163">
              <a:defRPr sz="2400">
                <a:solidFill>
                  <a:srgbClr val="000000"/>
                </a:solidFill>
                <a:latin typeface="Times New Roman" pitchFamily="18" charset="0"/>
              </a:defRPr>
            </a:lvl2pPr>
            <a:lvl3pPr marL="822325" defTabSz="411163">
              <a:defRPr sz="2400">
                <a:solidFill>
                  <a:srgbClr val="000000"/>
                </a:solidFill>
                <a:latin typeface="Times New Roman" pitchFamily="18" charset="0"/>
              </a:defRPr>
            </a:lvl3pPr>
            <a:lvl4pPr marL="1235075" defTabSz="411163">
              <a:defRPr sz="2400">
                <a:solidFill>
                  <a:srgbClr val="000000"/>
                </a:solidFill>
                <a:latin typeface="Times New Roman" pitchFamily="18" charset="0"/>
              </a:defRPr>
            </a:lvl4pPr>
            <a:lvl5pPr marL="1646238" defTabSz="411163">
              <a:defRPr sz="2400">
                <a:solidFill>
                  <a:srgbClr val="000000"/>
                </a:solidFill>
                <a:latin typeface="Times New Roman" pitchFamily="18" charset="0"/>
              </a:defRPr>
            </a:lvl5pPr>
            <a:lvl6pPr marL="2103438" defTabSz="411163"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6pPr>
            <a:lvl7pPr marL="2560638" defTabSz="411163"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7pPr>
            <a:lvl8pPr marL="3017838" defTabSz="411163"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8pPr>
            <a:lvl9pPr marL="3475038" defTabSz="411163"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9pPr>
          </a:lstStyle>
          <a:p>
            <a:pPr eaLnBrk="1" hangingPunct="1">
              <a:lnSpc>
                <a:spcPct val="100000"/>
              </a:lnSpc>
              <a:buClr>
                <a:srgbClr val="E9BBFF"/>
              </a:buClr>
              <a:buFont typeface="Tahoma" pitchFamily="34" charset="0"/>
              <a:buChar char="•"/>
            </a:pPr>
            <a:r>
              <a:rPr lang="en-US" altLang="bg-BG" sz="1700">
                <a:solidFill>
                  <a:srgbClr val="EABCFF"/>
                </a:solidFill>
                <a:effectLst>
                  <a:outerShdw blurRad="38100" dist="38100" dir="2700000" algn="tl">
                    <a:srgbClr val="000000"/>
                  </a:outerShdw>
                </a:effectLst>
                <a:latin typeface="Comic Sans MS" pitchFamily="66" charset="0"/>
                <a:sym typeface="Comic Sans MS" pitchFamily="66" charset="0"/>
              </a:rPr>
              <a:t>Existing facilities could reach it</a:t>
            </a:r>
          </a:p>
          <a:p>
            <a:pPr eaLnBrk="1" hangingPunct="1">
              <a:lnSpc>
                <a:spcPct val="100000"/>
              </a:lnSpc>
              <a:buClr>
                <a:srgbClr val="E9BBFF"/>
              </a:buClr>
              <a:buFont typeface="Tahoma" pitchFamily="34" charset="0"/>
              <a:buChar char="•"/>
            </a:pPr>
            <a:r>
              <a:rPr lang="en-US" altLang="bg-BG" sz="1700">
                <a:solidFill>
                  <a:srgbClr val="EABCFF"/>
                </a:solidFill>
                <a:effectLst>
                  <a:outerShdw blurRad="38100" dist="38100" dir="2700000" algn="tl">
                    <a:srgbClr val="000000"/>
                  </a:outerShdw>
                </a:effectLst>
                <a:latin typeface="Comic Sans MS" pitchFamily="66" charset="0"/>
                <a:sym typeface="Comic Sans MS" pitchFamily="66" charset="0"/>
              </a:rPr>
              <a:t>… but with very small sensitivity to δ</a:t>
            </a:r>
            <a:r>
              <a:rPr lang="en-US" altLang="bg-BG" sz="1700" baseline="-26000">
                <a:solidFill>
                  <a:srgbClr val="EABCFF"/>
                </a:solidFill>
                <a:effectLst>
                  <a:outerShdw blurRad="38100" dist="38100" dir="2700000" algn="tl">
                    <a:srgbClr val="000000"/>
                  </a:outerShdw>
                </a:effectLst>
                <a:latin typeface="Comic Sans MS" pitchFamily="66" charset="0"/>
                <a:sym typeface="Comic Sans MS" pitchFamily="66" charset="0"/>
              </a:rPr>
              <a:t>CP</a:t>
            </a:r>
            <a:r>
              <a:rPr lang="en-US" altLang="bg-BG" sz="1700">
                <a:solidFill>
                  <a:srgbClr val="EABCFF"/>
                </a:solidFill>
                <a:effectLst>
                  <a:outerShdw blurRad="38100" dist="38100" dir="2700000" algn="tl">
                    <a:srgbClr val="000000"/>
                  </a:outerShdw>
                </a:effectLst>
                <a:latin typeface="Comic Sans MS" pitchFamily="66" charset="0"/>
                <a:sym typeface="Comic Sans MS" pitchFamily="66" charset="0"/>
              </a:rPr>
              <a:t> and mass hierarchy</a:t>
            </a:r>
          </a:p>
        </p:txBody>
      </p:sp>
      <p:sp>
        <p:nvSpPr>
          <p:cNvPr id="588808" name="Rectangle 8"/>
          <p:cNvSpPr>
            <a:spLocks/>
          </p:cNvSpPr>
          <p:nvPr/>
        </p:nvSpPr>
        <p:spPr bwMode="auto">
          <a:xfrm>
            <a:off x="5013325" y="1095375"/>
            <a:ext cx="2249488" cy="366713"/>
          </a:xfrm>
          <a:prstGeom prst="rect">
            <a:avLst/>
          </a:prstGeom>
          <a:solidFill>
            <a:srgbClr val="6C5E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45720" rIns="82296">
            <a:spAutoFit/>
          </a:bodyPr>
          <a:lstStyle>
            <a:lvl1pPr marL="36513" defTabSz="822325">
              <a:defRPr sz="2400">
                <a:solidFill>
                  <a:srgbClr val="000000"/>
                </a:solidFill>
                <a:latin typeface="Times New Roman" pitchFamily="18" charset="0"/>
              </a:defRPr>
            </a:lvl1pPr>
            <a:lvl2pPr marL="411163" defTabSz="822325">
              <a:defRPr sz="2400">
                <a:solidFill>
                  <a:srgbClr val="000000"/>
                </a:solidFill>
                <a:latin typeface="Times New Roman" pitchFamily="18" charset="0"/>
              </a:defRPr>
            </a:lvl2pPr>
            <a:lvl3pPr marL="822325" defTabSz="822325">
              <a:defRPr sz="2400">
                <a:solidFill>
                  <a:srgbClr val="000000"/>
                </a:solidFill>
                <a:latin typeface="Times New Roman" pitchFamily="18" charset="0"/>
              </a:defRPr>
            </a:lvl3pPr>
            <a:lvl4pPr marL="1235075" defTabSz="822325">
              <a:defRPr sz="2400">
                <a:solidFill>
                  <a:srgbClr val="000000"/>
                </a:solidFill>
                <a:latin typeface="Times New Roman" pitchFamily="18" charset="0"/>
              </a:defRPr>
            </a:lvl4pPr>
            <a:lvl5pPr marL="1646238" defTabSz="822325">
              <a:defRPr sz="2400">
                <a:solidFill>
                  <a:srgbClr val="000000"/>
                </a:solidFill>
                <a:latin typeface="Times New Roman" pitchFamily="18" charset="0"/>
              </a:defRPr>
            </a:lvl5pPr>
            <a:lvl6pPr marL="21034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6pPr>
            <a:lvl7pPr marL="25606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7pPr>
            <a:lvl8pPr marL="30178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8pPr>
            <a:lvl9pPr marL="34750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9pPr>
          </a:lstStyle>
          <a:p>
            <a:pPr algn="ctr" eaLnBrk="1" hangingPunct="1">
              <a:lnSpc>
                <a:spcPct val="100000"/>
              </a:lnSpc>
              <a:buClrTx/>
              <a:buSzTx/>
              <a:buFontTx/>
              <a:buNone/>
            </a:pPr>
            <a:r>
              <a:rPr lang="en-US" altLang="bg-BG" sz="1800">
                <a:solidFill>
                  <a:srgbClr val="FCFF8C"/>
                </a:solidFill>
                <a:effectLst>
                  <a:outerShdw blurRad="38100" dist="38100" dir="2700000" algn="tl">
                    <a:srgbClr val="000000"/>
                  </a:outerShdw>
                </a:effectLst>
                <a:latin typeface="Tahoma" pitchFamily="34" charset="0"/>
                <a:cs typeface="Tahoma" pitchFamily="34" charset="0"/>
                <a:sym typeface="Tahoma" pitchFamily="34" charset="0"/>
              </a:rPr>
              <a:t>Ongoing: 2005-201</a:t>
            </a:r>
            <a:r>
              <a:rPr lang="bg-BG" altLang="bg-BG" sz="1800">
                <a:solidFill>
                  <a:srgbClr val="FCFF8C"/>
                </a:solidFill>
                <a:effectLst>
                  <a:outerShdw blurRad="38100" dist="38100" dir="2700000" algn="tl">
                    <a:srgbClr val="000000"/>
                  </a:outerShdw>
                </a:effectLst>
                <a:latin typeface="Tahoma" pitchFamily="34" charset="0"/>
                <a:cs typeface="Tahoma" pitchFamily="34" charset="0"/>
                <a:sym typeface="Tahoma" pitchFamily="34" charset="0"/>
              </a:rPr>
              <a:t>2</a:t>
            </a:r>
            <a:endParaRPr lang="en-US" altLang="bg-BG" sz="1800">
              <a:solidFill>
                <a:srgbClr val="FCFF8C"/>
              </a:solidFill>
              <a:effectLst>
                <a:outerShdw blurRad="38100" dist="38100" dir="2700000" algn="tl">
                  <a:srgbClr val="000000"/>
                </a:outerShdw>
              </a:effectLst>
              <a:latin typeface="Tahoma" pitchFamily="34" charset="0"/>
              <a:cs typeface="Tahoma" pitchFamily="34" charset="0"/>
              <a:sym typeface="Tahoma" pitchFamily="34" charset="0"/>
            </a:endParaRPr>
          </a:p>
        </p:txBody>
      </p:sp>
      <p:sp>
        <p:nvSpPr>
          <p:cNvPr id="588809" name="Rectangle 9"/>
          <p:cNvSpPr>
            <a:spLocks/>
          </p:cNvSpPr>
          <p:nvPr/>
        </p:nvSpPr>
        <p:spPr bwMode="auto">
          <a:xfrm>
            <a:off x="3962400" y="2789238"/>
            <a:ext cx="3281363" cy="365125"/>
          </a:xfrm>
          <a:prstGeom prst="rect">
            <a:avLst/>
          </a:prstGeom>
          <a:solidFill>
            <a:srgbClr val="6C5E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45720" rIns="82296">
            <a:spAutoFit/>
          </a:bodyPr>
          <a:lstStyle>
            <a:lvl1pPr marL="36513" defTabSz="822325">
              <a:defRPr sz="2400">
                <a:solidFill>
                  <a:srgbClr val="000000"/>
                </a:solidFill>
                <a:latin typeface="Times New Roman" pitchFamily="18" charset="0"/>
              </a:defRPr>
            </a:lvl1pPr>
            <a:lvl2pPr marL="411163" defTabSz="822325">
              <a:defRPr sz="2400">
                <a:solidFill>
                  <a:srgbClr val="000000"/>
                </a:solidFill>
                <a:latin typeface="Times New Roman" pitchFamily="18" charset="0"/>
              </a:defRPr>
            </a:lvl2pPr>
            <a:lvl3pPr marL="822325" defTabSz="822325">
              <a:defRPr sz="2400">
                <a:solidFill>
                  <a:srgbClr val="000000"/>
                </a:solidFill>
                <a:latin typeface="Times New Roman" pitchFamily="18" charset="0"/>
              </a:defRPr>
            </a:lvl3pPr>
            <a:lvl4pPr marL="1235075" defTabSz="822325">
              <a:defRPr sz="2400">
                <a:solidFill>
                  <a:srgbClr val="000000"/>
                </a:solidFill>
                <a:latin typeface="Times New Roman" pitchFamily="18" charset="0"/>
              </a:defRPr>
            </a:lvl4pPr>
            <a:lvl5pPr marL="1646238" defTabSz="822325">
              <a:defRPr sz="2400">
                <a:solidFill>
                  <a:srgbClr val="000000"/>
                </a:solidFill>
                <a:latin typeface="Times New Roman" pitchFamily="18" charset="0"/>
              </a:defRPr>
            </a:lvl5pPr>
            <a:lvl6pPr marL="21034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6pPr>
            <a:lvl7pPr marL="25606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7pPr>
            <a:lvl8pPr marL="30178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8pPr>
            <a:lvl9pPr marL="34750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9pPr>
          </a:lstStyle>
          <a:p>
            <a:pPr algn="ctr" eaLnBrk="1" hangingPunct="1">
              <a:lnSpc>
                <a:spcPct val="100000"/>
              </a:lnSpc>
              <a:buClrTx/>
              <a:buSzTx/>
              <a:buFontTx/>
              <a:buNone/>
            </a:pPr>
            <a:r>
              <a:rPr lang="en-US" altLang="bg-BG" sz="1800">
                <a:solidFill>
                  <a:srgbClr val="FCFF8C"/>
                </a:solidFill>
                <a:effectLst>
                  <a:outerShdw blurRad="38100" dist="38100" dir="2700000" algn="tl">
                    <a:srgbClr val="000000"/>
                  </a:outerShdw>
                </a:effectLst>
                <a:latin typeface="Tahoma" pitchFamily="34" charset="0"/>
                <a:cs typeface="Tahoma" pitchFamily="34" charset="0"/>
                <a:sym typeface="Tahoma" pitchFamily="34" charset="0"/>
              </a:rPr>
              <a:t>Under construction: 2008-2015</a:t>
            </a:r>
          </a:p>
        </p:txBody>
      </p:sp>
      <p:sp>
        <p:nvSpPr>
          <p:cNvPr id="588810" name="Rectangle 10"/>
          <p:cNvSpPr>
            <a:spLocks/>
          </p:cNvSpPr>
          <p:nvPr/>
        </p:nvSpPr>
        <p:spPr bwMode="auto">
          <a:xfrm>
            <a:off x="4346575" y="4387850"/>
            <a:ext cx="2900363" cy="365125"/>
          </a:xfrm>
          <a:prstGeom prst="rect">
            <a:avLst/>
          </a:prstGeom>
          <a:solidFill>
            <a:srgbClr val="6C5E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45720" rIns="82296">
            <a:spAutoFit/>
          </a:bodyPr>
          <a:lstStyle>
            <a:lvl1pPr marL="36513" defTabSz="822325">
              <a:defRPr sz="2400">
                <a:solidFill>
                  <a:srgbClr val="000000"/>
                </a:solidFill>
                <a:latin typeface="Times New Roman" pitchFamily="18" charset="0"/>
              </a:defRPr>
            </a:lvl1pPr>
            <a:lvl2pPr marL="411163" defTabSz="822325">
              <a:defRPr sz="2400">
                <a:solidFill>
                  <a:srgbClr val="000000"/>
                </a:solidFill>
                <a:latin typeface="Times New Roman" pitchFamily="18" charset="0"/>
              </a:defRPr>
            </a:lvl2pPr>
            <a:lvl3pPr marL="822325" defTabSz="822325">
              <a:defRPr sz="2400">
                <a:solidFill>
                  <a:srgbClr val="000000"/>
                </a:solidFill>
                <a:latin typeface="Times New Roman" pitchFamily="18" charset="0"/>
              </a:defRPr>
            </a:lvl3pPr>
            <a:lvl4pPr marL="1235075" defTabSz="822325">
              <a:defRPr sz="2400">
                <a:solidFill>
                  <a:srgbClr val="000000"/>
                </a:solidFill>
                <a:latin typeface="Times New Roman" pitchFamily="18" charset="0"/>
              </a:defRPr>
            </a:lvl4pPr>
            <a:lvl5pPr marL="1646238" defTabSz="822325">
              <a:defRPr sz="2400">
                <a:solidFill>
                  <a:srgbClr val="000000"/>
                </a:solidFill>
                <a:latin typeface="Times New Roman" pitchFamily="18" charset="0"/>
              </a:defRPr>
            </a:lvl5pPr>
            <a:lvl6pPr marL="21034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6pPr>
            <a:lvl7pPr marL="25606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7pPr>
            <a:lvl8pPr marL="30178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8pPr>
            <a:lvl9pPr marL="34750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9pPr>
          </a:lstStyle>
          <a:p>
            <a:pPr algn="ctr" eaLnBrk="1" hangingPunct="1">
              <a:lnSpc>
                <a:spcPct val="100000"/>
              </a:lnSpc>
              <a:buClrTx/>
              <a:buSzTx/>
              <a:buFontTx/>
              <a:buNone/>
            </a:pPr>
            <a:r>
              <a:rPr lang="en-US" altLang="bg-BG" sz="1800">
                <a:solidFill>
                  <a:srgbClr val="FCFF8C"/>
                </a:solidFill>
                <a:effectLst>
                  <a:outerShdw blurRad="38100" dist="38100" dir="2700000" algn="tl">
                    <a:srgbClr val="000000"/>
                  </a:outerShdw>
                </a:effectLst>
                <a:latin typeface="Tahoma" pitchFamily="34" charset="0"/>
                <a:cs typeface="Tahoma" pitchFamily="34" charset="0"/>
                <a:sym typeface="Tahoma" pitchFamily="34" charset="0"/>
              </a:rPr>
              <a:t>To be prepared: 2015-2030</a:t>
            </a:r>
          </a:p>
        </p:txBody>
      </p:sp>
      <p:sp>
        <p:nvSpPr>
          <p:cNvPr id="588811" name="Rectangle 11"/>
          <p:cNvSpPr>
            <a:spLocks/>
          </p:cNvSpPr>
          <p:nvPr/>
        </p:nvSpPr>
        <p:spPr bwMode="auto">
          <a:xfrm>
            <a:off x="3965575" y="5232400"/>
            <a:ext cx="3109913" cy="708025"/>
          </a:xfrm>
          <a:prstGeom prst="rect">
            <a:avLst/>
          </a:prstGeom>
          <a:solidFill>
            <a:srgbClr val="5F46C4"/>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5720" rIns="82296"/>
          <a:lstStyle>
            <a:lvl1pPr defTabSz="411163">
              <a:defRPr sz="2400">
                <a:solidFill>
                  <a:srgbClr val="000000"/>
                </a:solidFill>
                <a:latin typeface="Times New Roman" pitchFamily="18" charset="0"/>
              </a:defRPr>
            </a:lvl1pPr>
            <a:lvl2pPr marL="411163" defTabSz="411163">
              <a:defRPr sz="2400">
                <a:solidFill>
                  <a:srgbClr val="000000"/>
                </a:solidFill>
                <a:latin typeface="Times New Roman" pitchFamily="18" charset="0"/>
              </a:defRPr>
            </a:lvl2pPr>
            <a:lvl3pPr marL="822325" defTabSz="411163">
              <a:defRPr sz="2400">
                <a:solidFill>
                  <a:srgbClr val="000000"/>
                </a:solidFill>
                <a:latin typeface="Times New Roman" pitchFamily="18" charset="0"/>
              </a:defRPr>
            </a:lvl3pPr>
            <a:lvl4pPr marL="1235075" defTabSz="411163">
              <a:defRPr sz="2400">
                <a:solidFill>
                  <a:srgbClr val="000000"/>
                </a:solidFill>
                <a:latin typeface="Times New Roman" pitchFamily="18" charset="0"/>
              </a:defRPr>
            </a:lvl4pPr>
            <a:lvl5pPr marL="1646238" defTabSz="411163">
              <a:defRPr sz="2400">
                <a:solidFill>
                  <a:srgbClr val="000000"/>
                </a:solidFill>
                <a:latin typeface="Times New Roman" pitchFamily="18" charset="0"/>
              </a:defRPr>
            </a:lvl5pPr>
            <a:lvl6pPr marL="2103438" defTabSz="411163"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6pPr>
            <a:lvl7pPr marL="2560638" defTabSz="411163"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7pPr>
            <a:lvl8pPr marL="3017838" defTabSz="411163"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8pPr>
            <a:lvl9pPr marL="3475038" defTabSz="411163"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9pPr>
          </a:lstStyle>
          <a:p>
            <a:pPr eaLnBrk="1" hangingPunct="1">
              <a:lnSpc>
                <a:spcPct val="100000"/>
              </a:lnSpc>
              <a:buClr>
                <a:srgbClr val="E9BBFF"/>
              </a:buClr>
              <a:buFont typeface="Tahoma" pitchFamily="34" charset="0"/>
              <a:buChar char="•"/>
            </a:pPr>
            <a:r>
              <a:rPr lang="en-US" altLang="bg-BG" sz="1700">
                <a:solidFill>
                  <a:srgbClr val="EABCFF"/>
                </a:solidFill>
                <a:effectLst>
                  <a:outerShdw blurRad="38100" dist="38100" dir="2700000" algn="tl">
                    <a:srgbClr val="000000"/>
                  </a:outerShdw>
                </a:effectLst>
                <a:latin typeface="Comic Sans MS" pitchFamily="66" charset="0"/>
                <a:sym typeface="Comic Sans MS" pitchFamily="66" charset="0"/>
              </a:rPr>
              <a:t>No access for ongoing experiments at that time </a:t>
            </a:r>
          </a:p>
        </p:txBody>
      </p:sp>
      <p:sp>
        <p:nvSpPr>
          <p:cNvPr id="588812" name="Rectangle 12"/>
          <p:cNvSpPr>
            <a:spLocks/>
          </p:cNvSpPr>
          <p:nvPr/>
        </p:nvSpPr>
        <p:spPr bwMode="auto">
          <a:xfrm>
            <a:off x="207963" y="4332288"/>
            <a:ext cx="3133725" cy="42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45720" rIns="82296">
            <a:spAutoFit/>
          </a:bodyPr>
          <a:lstStyle>
            <a:lvl1pPr marL="36513" defTabSz="822325">
              <a:defRPr sz="2400">
                <a:solidFill>
                  <a:srgbClr val="000000"/>
                </a:solidFill>
                <a:latin typeface="Times New Roman" pitchFamily="18" charset="0"/>
              </a:defRPr>
            </a:lvl1pPr>
            <a:lvl2pPr marL="411163" defTabSz="822325">
              <a:defRPr sz="2400">
                <a:solidFill>
                  <a:srgbClr val="000000"/>
                </a:solidFill>
                <a:latin typeface="Times New Roman" pitchFamily="18" charset="0"/>
              </a:defRPr>
            </a:lvl2pPr>
            <a:lvl3pPr marL="822325" defTabSz="822325">
              <a:defRPr sz="2400">
                <a:solidFill>
                  <a:srgbClr val="000000"/>
                </a:solidFill>
                <a:latin typeface="Times New Roman" pitchFamily="18" charset="0"/>
              </a:defRPr>
            </a:lvl3pPr>
            <a:lvl4pPr marL="1235075" defTabSz="822325">
              <a:defRPr sz="2400">
                <a:solidFill>
                  <a:srgbClr val="000000"/>
                </a:solidFill>
                <a:latin typeface="Times New Roman" pitchFamily="18" charset="0"/>
              </a:defRPr>
            </a:lvl4pPr>
            <a:lvl5pPr marL="1646238" defTabSz="822325">
              <a:defRPr sz="2400">
                <a:solidFill>
                  <a:srgbClr val="000000"/>
                </a:solidFill>
                <a:latin typeface="Times New Roman" pitchFamily="18" charset="0"/>
              </a:defRPr>
            </a:lvl5pPr>
            <a:lvl6pPr marL="21034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6pPr>
            <a:lvl7pPr marL="25606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7pPr>
            <a:lvl8pPr marL="30178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8pPr>
            <a:lvl9pPr marL="34750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9pPr>
          </a:lstStyle>
          <a:p>
            <a:pPr eaLnBrk="1" hangingPunct="1">
              <a:lnSpc>
                <a:spcPct val="100000"/>
              </a:lnSpc>
              <a:buClrTx/>
              <a:buSzTx/>
              <a:buFontTx/>
              <a:buNone/>
            </a:pPr>
            <a:r>
              <a:rPr lang="en-US" altLang="bg-BG" sz="1800" b="1">
                <a:solidFill>
                  <a:schemeClr val="tx1"/>
                </a:solidFill>
                <a:effectLst>
                  <a:outerShdw blurRad="38100" dist="38100" dir="2700000" algn="tl">
                    <a:srgbClr val="C0C0C0"/>
                  </a:outerShdw>
                </a:effectLst>
                <a:latin typeface="Tahoma" pitchFamily="34" charset="0"/>
                <a:cs typeface="Tahoma" pitchFamily="34" charset="0"/>
                <a:sym typeface="Tahoma" pitchFamily="34" charset="0"/>
              </a:rPr>
              <a:t>3 </a:t>
            </a:r>
            <a:r>
              <a:rPr lang="en-US" altLang="bg-BG" sz="1800" b="1" baseline="30000">
                <a:solidFill>
                  <a:schemeClr val="tx1"/>
                </a:solidFill>
                <a:effectLst>
                  <a:outerShdw blurRad="38100" dist="38100" dir="2700000" algn="tl">
                    <a:srgbClr val="C0C0C0"/>
                  </a:outerShdw>
                </a:effectLst>
                <a:latin typeface="Tahoma" pitchFamily="34" charset="0"/>
                <a:cs typeface="Tahoma" pitchFamily="34" charset="0"/>
                <a:sym typeface="Tahoma" pitchFamily="34" charset="0"/>
              </a:rPr>
              <a:t>rd</a:t>
            </a:r>
            <a:r>
              <a:rPr lang="en-US" altLang="bg-BG" sz="1800" b="1">
                <a:solidFill>
                  <a:schemeClr val="tx1"/>
                </a:solidFill>
                <a:effectLst>
                  <a:outerShdw blurRad="38100" dist="38100" dir="2700000" algn="tl">
                    <a:srgbClr val="C0C0C0"/>
                  </a:outerShdw>
                </a:effectLst>
                <a:latin typeface="Tahoma" pitchFamily="34" charset="0"/>
                <a:cs typeface="Tahoma" pitchFamily="34" charset="0"/>
                <a:sym typeface="Tahoma" pitchFamily="34" charset="0"/>
              </a:rPr>
              <a:t> step:  </a:t>
            </a:r>
            <a:r>
              <a:rPr lang="en-US" altLang="bg-BG" sz="2200" b="1">
                <a:solidFill>
                  <a:srgbClr val="FF2100"/>
                </a:solidFill>
                <a:effectLst>
                  <a:outerShdw blurRad="38100" dist="38100" dir="2700000" algn="tl">
                    <a:srgbClr val="C0C0C0"/>
                  </a:outerShdw>
                </a:effectLst>
                <a:latin typeface="Tahoma" pitchFamily="34" charset="0"/>
                <a:cs typeface="Tahoma" pitchFamily="34" charset="0"/>
                <a:sym typeface="Tahoma" pitchFamily="34" charset="0"/>
              </a:rPr>
              <a:t>precision era</a:t>
            </a:r>
            <a:r>
              <a:rPr lang="en-US" altLang="bg-BG" sz="1800" b="1">
                <a:solidFill>
                  <a:srgbClr val="FF2100"/>
                </a:solidFill>
                <a:effectLst>
                  <a:outerShdw blurRad="38100" dist="38100" dir="2700000" algn="tl">
                    <a:srgbClr val="C0C0C0"/>
                  </a:outerShdw>
                </a:effectLst>
                <a:latin typeface="Tahoma" pitchFamily="34" charset="0"/>
                <a:cs typeface="Tahoma" pitchFamily="34" charset="0"/>
                <a:sym typeface="Tahoma" pitchFamily="34" charset="0"/>
              </a:rPr>
              <a:t> </a:t>
            </a:r>
          </a:p>
        </p:txBody>
      </p:sp>
      <p:sp>
        <p:nvSpPr>
          <p:cNvPr id="588813" name="Rectangle 13"/>
          <p:cNvSpPr>
            <a:spLocks/>
          </p:cNvSpPr>
          <p:nvPr/>
        </p:nvSpPr>
        <p:spPr bwMode="auto">
          <a:xfrm>
            <a:off x="1189038" y="4802188"/>
            <a:ext cx="1217612" cy="427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45720" rIns="82296">
            <a:spAutoFit/>
          </a:bodyPr>
          <a:lstStyle>
            <a:lvl1pPr marL="36513" defTabSz="822325">
              <a:defRPr sz="2400">
                <a:solidFill>
                  <a:srgbClr val="000000"/>
                </a:solidFill>
                <a:latin typeface="Times New Roman" pitchFamily="18" charset="0"/>
              </a:defRPr>
            </a:lvl1pPr>
            <a:lvl2pPr marL="411163" defTabSz="822325">
              <a:defRPr sz="2400">
                <a:solidFill>
                  <a:srgbClr val="000000"/>
                </a:solidFill>
                <a:latin typeface="Times New Roman" pitchFamily="18" charset="0"/>
              </a:defRPr>
            </a:lvl2pPr>
            <a:lvl3pPr marL="822325" defTabSz="822325">
              <a:defRPr sz="2400">
                <a:solidFill>
                  <a:srgbClr val="000000"/>
                </a:solidFill>
                <a:latin typeface="Times New Roman" pitchFamily="18" charset="0"/>
              </a:defRPr>
            </a:lvl3pPr>
            <a:lvl4pPr marL="1235075" defTabSz="822325">
              <a:defRPr sz="2400">
                <a:solidFill>
                  <a:srgbClr val="000000"/>
                </a:solidFill>
                <a:latin typeface="Times New Roman" pitchFamily="18" charset="0"/>
              </a:defRPr>
            </a:lvl4pPr>
            <a:lvl5pPr marL="1646238" defTabSz="822325">
              <a:defRPr sz="2400">
                <a:solidFill>
                  <a:srgbClr val="000000"/>
                </a:solidFill>
                <a:latin typeface="Times New Roman" pitchFamily="18" charset="0"/>
              </a:defRPr>
            </a:lvl5pPr>
            <a:lvl6pPr marL="21034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6pPr>
            <a:lvl7pPr marL="25606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7pPr>
            <a:lvl8pPr marL="30178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8pPr>
            <a:lvl9pPr marL="34750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9pPr>
          </a:lstStyle>
          <a:p>
            <a:pPr algn="ctr" eaLnBrk="1" hangingPunct="1">
              <a:lnSpc>
                <a:spcPct val="100000"/>
              </a:lnSpc>
              <a:buClrTx/>
              <a:buSzTx/>
              <a:buFontTx/>
              <a:buNone/>
            </a:pPr>
            <a:r>
              <a:rPr lang="el-GR" altLang="bg-BG" sz="2200">
                <a:solidFill>
                  <a:srgbClr val="E9BBFF"/>
                </a:solidFill>
                <a:effectLst>
                  <a:outerShdw blurRad="38100" dist="38100" dir="2700000" algn="tl">
                    <a:srgbClr val="C0C0C0"/>
                  </a:outerShdw>
                </a:effectLst>
                <a:latin typeface="Comic Sans MS" pitchFamily="66" charset="0"/>
                <a:sym typeface="Symbol" pitchFamily="18" charset="2"/>
              </a:rPr>
              <a:t>θ</a:t>
            </a:r>
            <a:r>
              <a:rPr lang="en-US" altLang="bg-BG" sz="2200" baseline="-25000">
                <a:solidFill>
                  <a:srgbClr val="E9BBFF"/>
                </a:solidFill>
                <a:effectLst>
                  <a:outerShdw blurRad="38100" dist="38100" dir="2700000" algn="tl">
                    <a:srgbClr val="C0C0C0"/>
                  </a:outerShdw>
                </a:effectLst>
                <a:latin typeface="Symbol" pitchFamily="18" charset="2"/>
                <a:sym typeface="Symbol" pitchFamily="18" charset="2"/>
              </a:rPr>
              <a:t>13</a:t>
            </a:r>
            <a:r>
              <a:rPr lang="en-US" altLang="bg-BG" sz="2200" b="1">
                <a:solidFill>
                  <a:srgbClr val="E9BBFF"/>
                </a:solidFill>
                <a:effectLst>
                  <a:outerShdw blurRad="38100" dist="38100" dir="2700000" algn="tl">
                    <a:srgbClr val="C0C0C0"/>
                  </a:outerShdw>
                </a:effectLst>
                <a:latin typeface="Tahoma" pitchFamily="34" charset="0"/>
                <a:cs typeface="Tahoma" pitchFamily="34" charset="0"/>
                <a:sym typeface="Tahoma" pitchFamily="34" charset="0"/>
              </a:rPr>
              <a:t>&gt; 3 </a:t>
            </a:r>
            <a:r>
              <a:rPr lang="en-US" altLang="bg-BG" sz="2200" b="1" baseline="30000">
                <a:solidFill>
                  <a:srgbClr val="E9BBFF"/>
                </a:solidFill>
                <a:effectLst>
                  <a:outerShdw blurRad="38100" dist="38100" dir="2700000" algn="tl">
                    <a:srgbClr val="C0C0C0"/>
                  </a:outerShdw>
                </a:effectLst>
                <a:latin typeface="Tahoma" pitchFamily="34" charset="0"/>
                <a:cs typeface="Tahoma" pitchFamily="34" charset="0"/>
                <a:sym typeface="Tahoma" pitchFamily="34" charset="0"/>
              </a:rPr>
              <a:t>0</a:t>
            </a:r>
          </a:p>
        </p:txBody>
      </p:sp>
      <p:sp>
        <p:nvSpPr>
          <p:cNvPr id="588814" name="Rectangle 14"/>
          <p:cNvSpPr>
            <a:spLocks/>
          </p:cNvSpPr>
          <p:nvPr/>
        </p:nvSpPr>
        <p:spPr bwMode="auto">
          <a:xfrm>
            <a:off x="5594350" y="4822825"/>
            <a:ext cx="1217613"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45720" rIns="82296">
            <a:spAutoFit/>
          </a:bodyPr>
          <a:lstStyle>
            <a:lvl1pPr marL="36513" defTabSz="822325">
              <a:defRPr sz="2400">
                <a:solidFill>
                  <a:srgbClr val="000000"/>
                </a:solidFill>
                <a:latin typeface="Times New Roman" pitchFamily="18" charset="0"/>
              </a:defRPr>
            </a:lvl1pPr>
            <a:lvl2pPr marL="411163" defTabSz="822325">
              <a:defRPr sz="2400">
                <a:solidFill>
                  <a:srgbClr val="000000"/>
                </a:solidFill>
                <a:latin typeface="Times New Roman" pitchFamily="18" charset="0"/>
              </a:defRPr>
            </a:lvl2pPr>
            <a:lvl3pPr marL="822325" defTabSz="822325">
              <a:defRPr sz="2400">
                <a:solidFill>
                  <a:srgbClr val="000000"/>
                </a:solidFill>
                <a:latin typeface="Times New Roman" pitchFamily="18" charset="0"/>
              </a:defRPr>
            </a:lvl3pPr>
            <a:lvl4pPr marL="1235075" defTabSz="822325">
              <a:defRPr sz="2400">
                <a:solidFill>
                  <a:srgbClr val="000000"/>
                </a:solidFill>
                <a:latin typeface="Times New Roman" pitchFamily="18" charset="0"/>
              </a:defRPr>
            </a:lvl4pPr>
            <a:lvl5pPr marL="1646238" defTabSz="822325">
              <a:defRPr sz="2400">
                <a:solidFill>
                  <a:srgbClr val="000000"/>
                </a:solidFill>
                <a:latin typeface="Times New Roman" pitchFamily="18" charset="0"/>
              </a:defRPr>
            </a:lvl5pPr>
            <a:lvl6pPr marL="21034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6pPr>
            <a:lvl7pPr marL="25606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7pPr>
            <a:lvl8pPr marL="30178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8pPr>
            <a:lvl9pPr marL="34750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9pPr>
          </a:lstStyle>
          <a:p>
            <a:pPr algn="ctr" eaLnBrk="1" hangingPunct="1">
              <a:lnSpc>
                <a:spcPct val="100000"/>
              </a:lnSpc>
              <a:buClrTx/>
              <a:buSzTx/>
              <a:buFontTx/>
              <a:buNone/>
            </a:pPr>
            <a:r>
              <a:rPr lang="el-GR" altLang="bg-BG" sz="2200">
                <a:solidFill>
                  <a:srgbClr val="E9BBFF"/>
                </a:solidFill>
                <a:effectLst>
                  <a:outerShdw blurRad="38100" dist="38100" dir="2700000" algn="tl">
                    <a:srgbClr val="C0C0C0"/>
                  </a:outerShdw>
                </a:effectLst>
                <a:latin typeface="Comic Sans MS" pitchFamily="66" charset="0"/>
                <a:sym typeface="Symbol" pitchFamily="18" charset="2"/>
              </a:rPr>
              <a:t>θ</a:t>
            </a:r>
            <a:r>
              <a:rPr lang="en-US" altLang="bg-BG" sz="2200" baseline="-25000">
                <a:solidFill>
                  <a:srgbClr val="E9BBFF"/>
                </a:solidFill>
                <a:effectLst>
                  <a:outerShdw blurRad="38100" dist="38100" dir="2700000" algn="tl">
                    <a:srgbClr val="C0C0C0"/>
                  </a:outerShdw>
                </a:effectLst>
                <a:latin typeface="Symbol" pitchFamily="18" charset="2"/>
                <a:sym typeface="Symbol" pitchFamily="18" charset="2"/>
              </a:rPr>
              <a:t>13</a:t>
            </a:r>
            <a:r>
              <a:rPr lang="en-US" altLang="bg-BG" sz="2200" b="1">
                <a:solidFill>
                  <a:srgbClr val="E9BBFF"/>
                </a:solidFill>
                <a:effectLst>
                  <a:outerShdw blurRad="38100" dist="38100" dir="2700000" algn="tl">
                    <a:srgbClr val="C0C0C0"/>
                  </a:outerShdw>
                </a:effectLst>
                <a:latin typeface="Tahoma" pitchFamily="34" charset="0"/>
                <a:cs typeface="Tahoma" pitchFamily="34" charset="0"/>
                <a:sym typeface="Tahoma" pitchFamily="34" charset="0"/>
              </a:rPr>
              <a:t>&lt; 3 </a:t>
            </a:r>
            <a:r>
              <a:rPr lang="en-US" altLang="bg-BG" sz="2200" b="1" baseline="30000">
                <a:solidFill>
                  <a:srgbClr val="E9BBFF"/>
                </a:solidFill>
                <a:effectLst>
                  <a:outerShdw blurRad="38100" dist="38100" dir="2700000" algn="tl">
                    <a:srgbClr val="C0C0C0"/>
                  </a:outerShdw>
                </a:effectLst>
                <a:latin typeface="Tahoma" pitchFamily="34" charset="0"/>
                <a:cs typeface="Tahoma" pitchFamily="34" charset="0"/>
                <a:sym typeface="Tahoma" pitchFamily="34" charset="0"/>
              </a:rPr>
              <a:t>0</a:t>
            </a:r>
          </a:p>
        </p:txBody>
      </p:sp>
      <p:sp>
        <p:nvSpPr>
          <p:cNvPr id="588815" name="Rectangle 15"/>
          <p:cNvSpPr>
            <a:spLocks/>
          </p:cNvSpPr>
          <p:nvPr/>
        </p:nvSpPr>
        <p:spPr bwMode="auto">
          <a:xfrm>
            <a:off x="3130550" y="4873625"/>
            <a:ext cx="17399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45720" rIns="82296">
            <a:spAutoFit/>
          </a:bodyPr>
          <a:lstStyle>
            <a:lvl1pPr marL="36513" defTabSz="822325">
              <a:defRPr sz="2400">
                <a:solidFill>
                  <a:srgbClr val="000000"/>
                </a:solidFill>
                <a:latin typeface="Times New Roman" pitchFamily="18" charset="0"/>
              </a:defRPr>
            </a:lvl1pPr>
            <a:lvl2pPr marL="411163" defTabSz="822325">
              <a:defRPr sz="2400">
                <a:solidFill>
                  <a:srgbClr val="000000"/>
                </a:solidFill>
                <a:latin typeface="Times New Roman" pitchFamily="18" charset="0"/>
              </a:defRPr>
            </a:lvl2pPr>
            <a:lvl3pPr marL="822325" defTabSz="822325">
              <a:defRPr sz="2400">
                <a:solidFill>
                  <a:srgbClr val="000000"/>
                </a:solidFill>
                <a:latin typeface="Times New Roman" pitchFamily="18" charset="0"/>
              </a:defRPr>
            </a:lvl3pPr>
            <a:lvl4pPr marL="1235075" defTabSz="822325">
              <a:defRPr sz="2400">
                <a:solidFill>
                  <a:srgbClr val="000000"/>
                </a:solidFill>
                <a:latin typeface="Times New Roman" pitchFamily="18" charset="0"/>
              </a:defRPr>
            </a:lvl4pPr>
            <a:lvl5pPr marL="1646238" defTabSz="822325">
              <a:defRPr sz="2400">
                <a:solidFill>
                  <a:srgbClr val="000000"/>
                </a:solidFill>
                <a:latin typeface="Times New Roman" pitchFamily="18" charset="0"/>
              </a:defRPr>
            </a:lvl5pPr>
            <a:lvl6pPr marL="21034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6pPr>
            <a:lvl7pPr marL="25606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7pPr>
            <a:lvl8pPr marL="30178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8pPr>
            <a:lvl9pPr marL="34750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9pPr>
          </a:lstStyle>
          <a:p>
            <a:pPr algn="ctr" eaLnBrk="1" hangingPunct="1">
              <a:lnSpc>
                <a:spcPct val="100000"/>
              </a:lnSpc>
              <a:buClrTx/>
              <a:buSzTx/>
              <a:buFontTx/>
              <a:buNone/>
            </a:pPr>
            <a:r>
              <a:rPr lang="en-US" altLang="bg-BG" sz="1800">
                <a:solidFill>
                  <a:schemeClr val="tx1"/>
                </a:solidFill>
                <a:latin typeface="Arial" pitchFamily="34" charset="0"/>
                <a:cs typeface="Arial" pitchFamily="34" charset="0"/>
                <a:sym typeface="Arial" pitchFamily="34" charset="0"/>
              </a:rPr>
              <a:t>Known by 201</a:t>
            </a:r>
            <a:r>
              <a:rPr lang="bg-BG" altLang="bg-BG" sz="1800">
                <a:solidFill>
                  <a:schemeClr val="tx1"/>
                </a:solidFill>
                <a:latin typeface="Arial" pitchFamily="34" charset="0"/>
                <a:cs typeface="Arial" pitchFamily="34" charset="0"/>
                <a:sym typeface="Arial" pitchFamily="34" charset="0"/>
              </a:rPr>
              <a:t>2</a:t>
            </a:r>
            <a:endParaRPr lang="en-US" altLang="bg-BG" sz="1800">
              <a:solidFill>
                <a:schemeClr val="tx1"/>
              </a:solidFill>
              <a:latin typeface="Arial" pitchFamily="34" charset="0"/>
              <a:cs typeface="Arial" pitchFamily="34" charset="0"/>
              <a:sym typeface="Arial" pitchFamily="34" charset="0"/>
            </a:endParaRPr>
          </a:p>
        </p:txBody>
      </p:sp>
      <p:sp>
        <p:nvSpPr>
          <p:cNvPr id="588816" name="Rectangle 16"/>
          <p:cNvSpPr>
            <a:spLocks/>
          </p:cNvSpPr>
          <p:nvPr/>
        </p:nvSpPr>
        <p:spPr bwMode="auto">
          <a:xfrm rot="5400000">
            <a:off x="2736850" y="4670426"/>
            <a:ext cx="66675" cy="762000"/>
          </a:xfrm>
          <a:prstGeom prst="rect">
            <a:avLst/>
          </a:prstGeom>
          <a:gradFill rotWithShape="0">
            <a:gsLst>
              <a:gs pos="0">
                <a:srgbClr val="F9E95F"/>
              </a:gs>
              <a:gs pos="100000">
                <a:srgbClr val="968C2A"/>
              </a:gs>
            </a:gsLst>
            <a:lin ang="27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bg-BG"/>
          </a:p>
        </p:txBody>
      </p:sp>
      <p:sp>
        <p:nvSpPr>
          <p:cNvPr id="588817" name="Rectangle 17"/>
          <p:cNvSpPr>
            <a:spLocks/>
          </p:cNvSpPr>
          <p:nvPr/>
        </p:nvSpPr>
        <p:spPr bwMode="auto">
          <a:xfrm rot="5400000">
            <a:off x="5220494" y="4645819"/>
            <a:ext cx="68263" cy="822325"/>
          </a:xfrm>
          <a:prstGeom prst="rect">
            <a:avLst/>
          </a:prstGeom>
          <a:gradFill rotWithShape="0">
            <a:gsLst>
              <a:gs pos="0">
                <a:srgbClr val="F9E95F"/>
              </a:gs>
              <a:gs pos="100000">
                <a:srgbClr val="968C2A"/>
              </a:gs>
            </a:gsLst>
            <a:lin ang="27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bg-BG"/>
          </a:p>
        </p:txBody>
      </p:sp>
      <p:sp>
        <p:nvSpPr>
          <p:cNvPr id="588818" name="Rectangle 18"/>
          <p:cNvSpPr>
            <a:spLocks/>
          </p:cNvSpPr>
          <p:nvPr/>
        </p:nvSpPr>
        <p:spPr bwMode="auto">
          <a:xfrm>
            <a:off x="1547813" y="6237288"/>
            <a:ext cx="5691187" cy="366712"/>
          </a:xfrm>
          <a:prstGeom prst="rect">
            <a:avLst/>
          </a:prstGeom>
          <a:solidFill>
            <a:srgbClr val="68FF9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5720" rIns="82296"/>
          <a:lstStyle>
            <a:lvl1pPr marL="296863" indent="-158750" defTabSz="822325">
              <a:defRPr sz="2400">
                <a:solidFill>
                  <a:srgbClr val="000000"/>
                </a:solidFill>
                <a:latin typeface="Times New Roman" pitchFamily="18" charset="0"/>
              </a:defRPr>
            </a:lvl1pPr>
            <a:lvl2pPr marL="411163" defTabSz="822325">
              <a:defRPr sz="2400">
                <a:solidFill>
                  <a:srgbClr val="000000"/>
                </a:solidFill>
                <a:latin typeface="Times New Roman" pitchFamily="18" charset="0"/>
              </a:defRPr>
            </a:lvl2pPr>
            <a:lvl3pPr marL="822325" defTabSz="822325">
              <a:defRPr sz="2400">
                <a:solidFill>
                  <a:srgbClr val="000000"/>
                </a:solidFill>
                <a:latin typeface="Times New Roman" pitchFamily="18" charset="0"/>
              </a:defRPr>
            </a:lvl3pPr>
            <a:lvl4pPr marL="1235075" defTabSz="822325">
              <a:defRPr sz="2400">
                <a:solidFill>
                  <a:srgbClr val="000000"/>
                </a:solidFill>
                <a:latin typeface="Times New Roman" pitchFamily="18" charset="0"/>
              </a:defRPr>
            </a:lvl4pPr>
            <a:lvl5pPr marL="1646238" defTabSz="822325">
              <a:defRPr sz="2400">
                <a:solidFill>
                  <a:srgbClr val="000000"/>
                </a:solidFill>
                <a:latin typeface="Times New Roman" pitchFamily="18" charset="0"/>
              </a:defRPr>
            </a:lvl5pPr>
            <a:lvl6pPr marL="21034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6pPr>
            <a:lvl7pPr marL="25606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7pPr>
            <a:lvl8pPr marL="30178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8pPr>
            <a:lvl9pPr marL="34750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9pPr>
          </a:lstStyle>
          <a:p>
            <a:pPr eaLnBrk="1" hangingPunct="1">
              <a:lnSpc>
                <a:spcPct val="100000"/>
              </a:lnSpc>
              <a:buClrTx/>
              <a:buSzTx/>
              <a:buFontTx/>
              <a:buNone/>
            </a:pPr>
            <a:r>
              <a:rPr lang="en-US" altLang="bg-BG" sz="1800">
                <a:solidFill>
                  <a:srgbClr val="006900"/>
                </a:solidFill>
                <a:effectLst>
                  <a:outerShdw blurRad="38100" dist="38100" dir="2700000" algn="tl">
                    <a:srgbClr val="000000"/>
                  </a:outerShdw>
                </a:effectLst>
                <a:latin typeface="Tahoma" pitchFamily="34" charset="0"/>
                <a:cs typeface="Tahoma" pitchFamily="34" charset="0"/>
                <a:sym typeface="Tahoma" pitchFamily="34" charset="0"/>
              </a:rPr>
              <a:t>Cleaner and more intense beams + bigger detectors</a:t>
            </a:r>
          </a:p>
        </p:txBody>
      </p:sp>
      <p:sp>
        <p:nvSpPr>
          <p:cNvPr id="588819" name="Rectangle 19"/>
          <p:cNvSpPr>
            <a:spLocks/>
          </p:cNvSpPr>
          <p:nvPr/>
        </p:nvSpPr>
        <p:spPr bwMode="auto">
          <a:xfrm>
            <a:off x="7154863" y="1609725"/>
            <a:ext cx="1806575" cy="857250"/>
          </a:xfrm>
          <a:prstGeom prst="rect">
            <a:avLst/>
          </a:prstGeom>
          <a:solidFill>
            <a:srgbClr val="6C5E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5720" rIns="82296"/>
          <a:lstStyle>
            <a:lvl1pPr marL="36513" defTabSz="822325">
              <a:defRPr sz="2400">
                <a:solidFill>
                  <a:srgbClr val="000000"/>
                </a:solidFill>
                <a:latin typeface="Times New Roman" pitchFamily="18" charset="0"/>
              </a:defRPr>
            </a:lvl1pPr>
            <a:lvl2pPr marL="411163" defTabSz="822325">
              <a:defRPr sz="2400">
                <a:solidFill>
                  <a:srgbClr val="000000"/>
                </a:solidFill>
                <a:latin typeface="Times New Roman" pitchFamily="18" charset="0"/>
              </a:defRPr>
            </a:lvl2pPr>
            <a:lvl3pPr marL="822325" defTabSz="822325">
              <a:defRPr sz="2400">
                <a:solidFill>
                  <a:srgbClr val="000000"/>
                </a:solidFill>
                <a:latin typeface="Times New Roman" pitchFamily="18" charset="0"/>
              </a:defRPr>
            </a:lvl3pPr>
            <a:lvl4pPr marL="1235075" defTabSz="822325">
              <a:defRPr sz="2400">
                <a:solidFill>
                  <a:srgbClr val="000000"/>
                </a:solidFill>
                <a:latin typeface="Times New Roman" pitchFamily="18" charset="0"/>
              </a:defRPr>
            </a:lvl4pPr>
            <a:lvl5pPr marL="1646238" defTabSz="822325">
              <a:defRPr sz="2400">
                <a:solidFill>
                  <a:srgbClr val="000000"/>
                </a:solidFill>
                <a:latin typeface="Times New Roman" pitchFamily="18" charset="0"/>
              </a:defRPr>
            </a:lvl5pPr>
            <a:lvl6pPr marL="21034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6pPr>
            <a:lvl7pPr marL="25606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7pPr>
            <a:lvl8pPr marL="30178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8pPr>
            <a:lvl9pPr marL="34750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9pPr>
          </a:lstStyle>
          <a:p>
            <a:pPr eaLnBrk="1" hangingPunct="1">
              <a:lnSpc>
                <a:spcPct val="100000"/>
              </a:lnSpc>
              <a:buClrTx/>
              <a:buSzTx/>
              <a:buFontTx/>
              <a:buNone/>
            </a:pPr>
            <a:r>
              <a:rPr lang="en-US" altLang="bg-BG" sz="1400">
                <a:solidFill>
                  <a:srgbClr val="FCFF8C"/>
                </a:solidFill>
                <a:effectLst>
                  <a:outerShdw blurRad="38100" dist="38100" dir="2700000" algn="tl">
                    <a:srgbClr val="000000"/>
                  </a:outerShdw>
                </a:effectLst>
                <a:latin typeface="Tahoma" pitchFamily="34" charset="0"/>
                <a:cs typeface="Tahoma" pitchFamily="34" charset="0"/>
                <a:sym typeface="Tahoma" pitchFamily="34" charset="0"/>
              </a:rPr>
              <a:t>Conventional beams</a:t>
            </a:r>
            <a:endParaRPr lang="en-US" altLang="bg-BG" sz="1800">
              <a:solidFill>
                <a:srgbClr val="FCFF8C"/>
              </a:solidFill>
              <a:effectLst>
                <a:outerShdw blurRad="38100" dist="38100" dir="2700000" algn="tl">
                  <a:srgbClr val="000000"/>
                </a:outerShdw>
              </a:effectLst>
              <a:latin typeface="Tahoma" pitchFamily="34" charset="0"/>
              <a:cs typeface="Tahoma" pitchFamily="34" charset="0"/>
              <a:sym typeface="Tahoma" pitchFamily="34" charset="0"/>
            </a:endParaRPr>
          </a:p>
          <a:p>
            <a:pPr eaLnBrk="1" hangingPunct="1">
              <a:lnSpc>
                <a:spcPct val="100000"/>
              </a:lnSpc>
              <a:buClr>
                <a:srgbClr val="FEFC8E"/>
              </a:buClr>
              <a:buSzPct val="125000"/>
              <a:buFont typeface="Lucida Grande" charset="0"/>
              <a:buChar char="•"/>
            </a:pPr>
            <a:r>
              <a:rPr lang="en-US" altLang="bg-BG" sz="1800">
                <a:solidFill>
                  <a:srgbClr val="FCFF8C"/>
                </a:solidFill>
                <a:effectLst>
                  <a:outerShdw blurRad="38100" dist="38100" dir="2700000" algn="tl">
                    <a:srgbClr val="000000"/>
                  </a:outerShdw>
                </a:effectLst>
                <a:latin typeface="Tahoma" pitchFamily="34" charset="0"/>
                <a:cs typeface="Tahoma" pitchFamily="34" charset="0"/>
                <a:sym typeface="Tahoma" pitchFamily="34" charset="0"/>
              </a:rPr>
              <a:t>MINOS</a:t>
            </a:r>
          </a:p>
          <a:p>
            <a:pPr eaLnBrk="1" hangingPunct="1">
              <a:lnSpc>
                <a:spcPct val="100000"/>
              </a:lnSpc>
              <a:buClr>
                <a:srgbClr val="FEFC8E"/>
              </a:buClr>
              <a:buSzPct val="125000"/>
              <a:buFont typeface="Lucida Grande" charset="0"/>
              <a:buChar char="•"/>
            </a:pPr>
            <a:r>
              <a:rPr lang="en-US" altLang="bg-BG" sz="1800">
                <a:solidFill>
                  <a:srgbClr val="FCFF8C"/>
                </a:solidFill>
                <a:effectLst>
                  <a:outerShdw blurRad="38100" dist="38100" dir="2700000" algn="tl">
                    <a:srgbClr val="000000"/>
                  </a:outerShdw>
                </a:effectLst>
                <a:latin typeface="Tahoma" pitchFamily="34" charset="0"/>
                <a:cs typeface="Tahoma" pitchFamily="34" charset="0"/>
                <a:sym typeface="Tahoma" pitchFamily="34" charset="0"/>
              </a:rPr>
              <a:t>OPERA</a:t>
            </a:r>
          </a:p>
        </p:txBody>
      </p:sp>
      <p:sp>
        <p:nvSpPr>
          <p:cNvPr id="588820" name="Rectangle 20"/>
          <p:cNvSpPr>
            <a:spLocks/>
          </p:cNvSpPr>
          <p:nvPr/>
        </p:nvSpPr>
        <p:spPr bwMode="auto">
          <a:xfrm>
            <a:off x="7397750" y="5291138"/>
            <a:ext cx="1639888" cy="846137"/>
          </a:xfrm>
          <a:prstGeom prst="rect">
            <a:avLst/>
          </a:prstGeom>
          <a:solidFill>
            <a:srgbClr val="6C5E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45720" rIns="82296">
            <a:spAutoFit/>
          </a:bodyPr>
          <a:lstStyle>
            <a:lvl1pPr marL="36513" defTabSz="822325">
              <a:defRPr sz="2400">
                <a:solidFill>
                  <a:srgbClr val="000000"/>
                </a:solidFill>
                <a:latin typeface="Times New Roman" pitchFamily="18" charset="0"/>
              </a:defRPr>
            </a:lvl1pPr>
            <a:lvl2pPr marL="411163" defTabSz="822325">
              <a:defRPr sz="2400">
                <a:solidFill>
                  <a:srgbClr val="000000"/>
                </a:solidFill>
                <a:latin typeface="Times New Roman" pitchFamily="18" charset="0"/>
              </a:defRPr>
            </a:lvl2pPr>
            <a:lvl3pPr marL="822325" defTabSz="822325">
              <a:defRPr sz="2400">
                <a:solidFill>
                  <a:srgbClr val="000000"/>
                </a:solidFill>
                <a:latin typeface="Times New Roman" pitchFamily="18" charset="0"/>
              </a:defRPr>
            </a:lvl3pPr>
            <a:lvl4pPr marL="1235075" defTabSz="822325">
              <a:defRPr sz="2400">
                <a:solidFill>
                  <a:srgbClr val="000000"/>
                </a:solidFill>
                <a:latin typeface="Times New Roman" pitchFamily="18" charset="0"/>
              </a:defRPr>
            </a:lvl4pPr>
            <a:lvl5pPr marL="1646238" defTabSz="822325">
              <a:defRPr sz="2400">
                <a:solidFill>
                  <a:srgbClr val="000000"/>
                </a:solidFill>
                <a:latin typeface="Times New Roman" pitchFamily="18" charset="0"/>
              </a:defRPr>
            </a:lvl5pPr>
            <a:lvl6pPr marL="21034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6pPr>
            <a:lvl7pPr marL="25606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7pPr>
            <a:lvl8pPr marL="30178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8pPr>
            <a:lvl9pPr marL="34750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9pPr>
          </a:lstStyle>
          <a:p>
            <a:pPr algn="ctr" eaLnBrk="1" hangingPunct="1">
              <a:lnSpc>
                <a:spcPct val="100000"/>
              </a:lnSpc>
              <a:buClrTx/>
              <a:buSzTx/>
              <a:buFontTx/>
              <a:buNone/>
            </a:pPr>
            <a:r>
              <a:rPr lang="en-US" altLang="bg-BG" sz="1600">
                <a:solidFill>
                  <a:srgbClr val="FCFF8C"/>
                </a:solidFill>
                <a:effectLst>
                  <a:outerShdw blurRad="38100" dist="38100" dir="2700000" algn="tl">
                    <a:srgbClr val="000000"/>
                  </a:outerShdw>
                </a:effectLst>
                <a:latin typeface="Tahoma" pitchFamily="34" charset="0"/>
                <a:cs typeface="Tahoma" pitchFamily="34" charset="0"/>
                <a:sym typeface="Tahoma" pitchFamily="34" charset="0"/>
              </a:rPr>
              <a:t>Super-beams II</a:t>
            </a:r>
          </a:p>
          <a:p>
            <a:pPr algn="ctr" eaLnBrk="1" hangingPunct="1">
              <a:lnSpc>
                <a:spcPct val="100000"/>
              </a:lnSpc>
              <a:buClrTx/>
              <a:buSzTx/>
              <a:buFontTx/>
              <a:buNone/>
            </a:pPr>
            <a:r>
              <a:rPr lang="en-US" altLang="bg-BG" sz="1600">
                <a:solidFill>
                  <a:srgbClr val="FCFF8C"/>
                </a:solidFill>
                <a:effectLst>
                  <a:outerShdw blurRad="38100" dist="38100" dir="2700000" algn="tl">
                    <a:srgbClr val="000000"/>
                  </a:outerShdw>
                </a:effectLst>
                <a:latin typeface="Tahoma" pitchFamily="34" charset="0"/>
                <a:cs typeface="Tahoma" pitchFamily="34" charset="0"/>
                <a:sym typeface="Tahoma" pitchFamily="34" charset="0"/>
              </a:rPr>
              <a:t>Beta-beams</a:t>
            </a:r>
          </a:p>
          <a:p>
            <a:pPr algn="ctr" eaLnBrk="1" hangingPunct="1">
              <a:lnSpc>
                <a:spcPct val="100000"/>
              </a:lnSpc>
              <a:buClrTx/>
              <a:buSzTx/>
              <a:buFontTx/>
              <a:buNone/>
            </a:pPr>
            <a:r>
              <a:rPr lang="en-US" altLang="bg-BG" sz="1600">
                <a:solidFill>
                  <a:srgbClr val="FCFF8C"/>
                </a:solidFill>
                <a:effectLst>
                  <a:outerShdw blurRad="38100" dist="38100" dir="2700000" algn="tl">
                    <a:srgbClr val="000000"/>
                  </a:outerShdw>
                </a:effectLst>
                <a:latin typeface="Tahoma" pitchFamily="34" charset="0"/>
                <a:cs typeface="Tahoma" pitchFamily="34" charset="0"/>
                <a:sym typeface="Tahoma" pitchFamily="34" charset="0"/>
              </a:rPr>
              <a:t>Neutrino Factory</a:t>
            </a:r>
          </a:p>
        </p:txBody>
      </p:sp>
      <p:sp>
        <p:nvSpPr>
          <p:cNvPr id="588821" name="Rectangle 21"/>
          <p:cNvSpPr>
            <a:spLocks/>
          </p:cNvSpPr>
          <p:nvPr/>
        </p:nvSpPr>
        <p:spPr bwMode="auto">
          <a:xfrm>
            <a:off x="7508875" y="2695575"/>
            <a:ext cx="1417638" cy="1543050"/>
          </a:xfrm>
          <a:prstGeom prst="rect">
            <a:avLst/>
          </a:prstGeom>
          <a:solidFill>
            <a:srgbClr val="6C5E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5720" rIns="82296"/>
          <a:lstStyle>
            <a:lvl1pPr marL="36513" defTabSz="822325">
              <a:defRPr sz="2400">
                <a:solidFill>
                  <a:srgbClr val="000000"/>
                </a:solidFill>
                <a:latin typeface="Times New Roman" pitchFamily="18" charset="0"/>
              </a:defRPr>
            </a:lvl1pPr>
            <a:lvl2pPr marL="411163" defTabSz="822325">
              <a:defRPr sz="2400">
                <a:solidFill>
                  <a:srgbClr val="000000"/>
                </a:solidFill>
                <a:latin typeface="Times New Roman" pitchFamily="18" charset="0"/>
              </a:defRPr>
            </a:lvl2pPr>
            <a:lvl3pPr marL="822325" defTabSz="822325">
              <a:defRPr sz="2400">
                <a:solidFill>
                  <a:srgbClr val="000000"/>
                </a:solidFill>
                <a:latin typeface="Times New Roman" pitchFamily="18" charset="0"/>
              </a:defRPr>
            </a:lvl3pPr>
            <a:lvl4pPr marL="1235075" defTabSz="822325">
              <a:defRPr sz="2400">
                <a:solidFill>
                  <a:srgbClr val="000000"/>
                </a:solidFill>
                <a:latin typeface="Times New Roman" pitchFamily="18" charset="0"/>
              </a:defRPr>
            </a:lvl4pPr>
            <a:lvl5pPr marL="1646238" defTabSz="822325">
              <a:defRPr sz="2400">
                <a:solidFill>
                  <a:srgbClr val="000000"/>
                </a:solidFill>
                <a:latin typeface="Times New Roman" pitchFamily="18" charset="0"/>
              </a:defRPr>
            </a:lvl5pPr>
            <a:lvl6pPr marL="21034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6pPr>
            <a:lvl7pPr marL="25606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7pPr>
            <a:lvl8pPr marL="30178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8pPr>
            <a:lvl9pPr marL="34750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9pPr>
          </a:lstStyle>
          <a:p>
            <a:pPr eaLnBrk="1" hangingPunct="1">
              <a:lnSpc>
                <a:spcPct val="80000"/>
              </a:lnSpc>
              <a:buClrTx/>
              <a:buSzTx/>
              <a:buFontTx/>
              <a:buNone/>
            </a:pPr>
            <a:r>
              <a:rPr lang="en-US" altLang="bg-BG" sz="1400">
                <a:solidFill>
                  <a:srgbClr val="FCFF8C"/>
                </a:solidFill>
                <a:effectLst>
                  <a:outerShdw blurRad="38100" dist="38100" dir="2700000" algn="tl">
                    <a:srgbClr val="000000"/>
                  </a:outerShdw>
                </a:effectLst>
                <a:latin typeface="Tahoma" pitchFamily="34" charset="0"/>
                <a:cs typeface="Tahoma" pitchFamily="34" charset="0"/>
                <a:sym typeface="Tahoma" pitchFamily="34" charset="0"/>
              </a:rPr>
              <a:t>Reactors</a:t>
            </a:r>
          </a:p>
          <a:p>
            <a:pPr eaLnBrk="1" hangingPunct="1">
              <a:lnSpc>
                <a:spcPct val="80000"/>
              </a:lnSpc>
              <a:buClr>
                <a:srgbClr val="FEFC8E"/>
              </a:buClr>
              <a:buSzPct val="125000"/>
              <a:buFont typeface="Lucida Grande" charset="0"/>
              <a:buChar char="•"/>
            </a:pPr>
            <a:r>
              <a:rPr lang="en-US" altLang="bg-BG" sz="1800">
                <a:solidFill>
                  <a:srgbClr val="FCFF8C"/>
                </a:solidFill>
                <a:effectLst>
                  <a:outerShdw blurRad="38100" dist="38100" dir="2700000" algn="tl">
                    <a:srgbClr val="000000"/>
                  </a:outerShdw>
                </a:effectLst>
                <a:latin typeface="Tahoma" pitchFamily="34" charset="0"/>
                <a:cs typeface="Tahoma" pitchFamily="34" charset="0"/>
                <a:sym typeface="Tahoma" pitchFamily="34" charset="0"/>
              </a:rPr>
              <a:t>D-Chooz</a:t>
            </a:r>
          </a:p>
          <a:p>
            <a:pPr eaLnBrk="1" hangingPunct="1">
              <a:lnSpc>
                <a:spcPct val="80000"/>
              </a:lnSpc>
              <a:buClr>
                <a:srgbClr val="FEFC8E"/>
              </a:buClr>
              <a:buSzPct val="125000"/>
              <a:buFont typeface="Lucida Grande" charset="0"/>
              <a:buChar char="•"/>
            </a:pPr>
            <a:r>
              <a:rPr lang="en-US" altLang="bg-BG" sz="1700">
                <a:solidFill>
                  <a:srgbClr val="FCFF8C"/>
                </a:solidFill>
                <a:effectLst>
                  <a:outerShdw blurRad="38100" dist="38100" dir="2700000" algn="tl">
                    <a:srgbClr val="000000"/>
                  </a:outerShdw>
                </a:effectLst>
                <a:latin typeface="Tahoma" pitchFamily="34" charset="0"/>
                <a:cs typeface="Tahoma" pitchFamily="34" charset="0"/>
                <a:sym typeface="Tahoma" pitchFamily="34" charset="0"/>
              </a:rPr>
              <a:t>DayaBay</a:t>
            </a:r>
            <a:endParaRPr lang="en-US" altLang="bg-BG" sz="1400">
              <a:solidFill>
                <a:srgbClr val="FCFF8C"/>
              </a:solidFill>
              <a:effectLst>
                <a:outerShdw blurRad="38100" dist="38100" dir="2700000" algn="tl">
                  <a:srgbClr val="000000"/>
                </a:outerShdw>
              </a:effectLst>
              <a:latin typeface="Tahoma" pitchFamily="34" charset="0"/>
              <a:cs typeface="Tahoma" pitchFamily="34" charset="0"/>
              <a:sym typeface="Tahoma" pitchFamily="34" charset="0"/>
            </a:endParaRPr>
          </a:p>
          <a:p>
            <a:pPr eaLnBrk="1" hangingPunct="1">
              <a:lnSpc>
                <a:spcPct val="80000"/>
              </a:lnSpc>
              <a:buClr>
                <a:srgbClr val="FEFC8E"/>
              </a:buClr>
              <a:buSzPct val="125000"/>
              <a:buFont typeface="Lucida Grande" charset="0"/>
              <a:buChar char="•"/>
            </a:pPr>
            <a:r>
              <a:rPr lang="en-US" altLang="bg-BG" sz="1400">
                <a:solidFill>
                  <a:srgbClr val="FCFF8C"/>
                </a:solidFill>
                <a:effectLst>
                  <a:outerShdw blurRad="38100" dist="38100" dir="2700000" algn="tl">
                    <a:srgbClr val="000000"/>
                  </a:outerShdw>
                </a:effectLst>
                <a:latin typeface="Tahoma" pitchFamily="34" charset="0"/>
                <a:cs typeface="Tahoma" pitchFamily="34" charset="0"/>
                <a:sym typeface="Tahoma" pitchFamily="34" charset="0"/>
              </a:rPr>
              <a:t>...</a:t>
            </a:r>
          </a:p>
          <a:p>
            <a:pPr eaLnBrk="1" hangingPunct="1">
              <a:lnSpc>
                <a:spcPct val="80000"/>
              </a:lnSpc>
              <a:buClrTx/>
              <a:buSzTx/>
              <a:buFontTx/>
              <a:buNone/>
            </a:pPr>
            <a:r>
              <a:rPr lang="en-US" altLang="bg-BG" sz="1400">
                <a:solidFill>
                  <a:srgbClr val="FCFF8C"/>
                </a:solidFill>
                <a:effectLst>
                  <a:outerShdw blurRad="38100" dist="38100" dir="2700000" algn="tl">
                    <a:srgbClr val="000000"/>
                  </a:outerShdw>
                </a:effectLst>
                <a:latin typeface="Tahoma" pitchFamily="34" charset="0"/>
                <a:cs typeface="Tahoma" pitchFamily="34" charset="0"/>
                <a:sym typeface="Tahoma" pitchFamily="34" charset="0"/>
              </a:rPr>
              <a:t>Super-beams</a:t>
            </a:r>
            <a:endParaRPr lang="en-US" altLang="bg-BG" sz="1800">
              <a:solidFill>
                <a:srgbClr val="FCFF8C"/>
              </a:solidFill>
              <a:effectLst>
                <a:outerShdw blurRad="38100" dist="38100" dir="2700000" algn="tl">
                  <a:srgbClr val="000000"/>
                </a:outerShdw>
              </a:effectLst>
              <a:latin typeface="Tahoma" pitchFamily="34" charset="0"/>
              <a:cs typeface="Tahoma" pitchFamily="34" charset="0"/>
              <a:sym typeface="Tahoma" pitchFamily="34" charset="0"/>
            </a:endParaRPr>
          </a:p>
          <a:p>
            <a:pPr eaLnBrk="1" hangingPunct="1">
              <a:lnSpc>
                <a:spcPct val="80000"/>
              </a:lnSpc>
              <a:buClr>
                <a:srgbClr val="FEFC8E"/>
              </a:buClr>
              <a:buSzPct val="125000"/>
              <a:buFont typeface="Lucida Grande" charset="0"/>
              <a:buChar char="•"/>
            </a:pPr>
            <a:r>
              <a:rPr lang="en-US" altLang="bg-BG" sz="1800">
                <a:solidFill>
                  <a:srgbClr val="FCFF8C"/>
                </a:solidFill>
                <a:effectLst>
                  <a:outerShdw blurRad="38100" dist="38100" dir="2700000" algn="tl">
                    <a:srgbClr val="000000"/>
                  </a:outerShdw>
                </a:effectLst>
                <a:latin typeface="Tahoma" pitchFamily="34" charset="0"/>
                <a:cs typeface="Tahoma" pitchFamily="34" charset="0"/>
                <a:sym typeface="Tahoma" pitchFamily="34" charset="0"/>
              </a:rPr>
              <a:t>T2K</a:t>
            </a:r>
          </a:p>
          <a:p>
            <a:pPr eaLnBrk="1" hangingPunct="1">
              <a:lnSpc>
                <a:spcPct val="80000"/>
              </a:lnSpc>
              <a:buClr>
                <a:srgbClr val="FEFC8E"/>
              </a:buClr>
              <a:buSzPct val="125000"/>
              <a:buFont typeface="Lucida Grande" charset="0"/>
              <a:buChar char="•"/>
            </a:pPr>
            <a:r>
              <a:rPr lang="en-US" altLang="bg-BG" sz="1800">
                <a:solidFill>
                  <a:srgbClr val="FCFF8C"/>
                </a:solidFill>
                <a:effectLst>
                  <a:outerShdw blurRad="38100" dist="38100" dir="2700000" algn="tl">
                    <a:srgbClr val="000000"/>
                  </a:outerShdw>
                </a:effectLst>
                <a:latin typeface="Tahoma" pitchFamily="34" charset="0"/>
                <a:cs typeface="Tahoma" pitchFamily="34" charset="0"/>
                <a:sym typeface="Tahoma" pitchFamily="34" charset="0"/>
              </a:rPr>
              <a:t>NOvA</a:t>
            </a:r>
          </a:p>
        </p:txBody>
      </p:sp>
      <p:sp>
        <p:nvSpPr>
          <p:cNvPr id="588822" name="Line 22"/>
          <p:cNvSpPr>
            <a:spLocks noChangeShapeType="1"/>
          </p:cNvSpPr>
          <p:nvPr/>
        </p:nvSpPr>
        <p:spPr bwMode="auto">
          <a:xfrm rot="10800000" flipH="1">
            <a:off x="333375" y="4316413"/>
            <a:ext cx="8720138" cy="9525"/>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bg-BG"/>
          </a:p>
        </p:txBody>
      </p:sp>
      <p:sp>
        <p:nvSpPr>
          <p:cNvPr id="588823" name="Line 23"/>
          <p:cNvSpPr>
            <a:spLocks noChangeShapeType="1"/>
          </p:cNvSpPr>
          <p:nvPr/>
        </p:nvSpPr>
        <p:spPr bwMode="auto">
          <a:xfrm rot="10800000" flipH="1">
            <a:off x="333375" y="2624138"/>
            <a:ext cx="8720138" cy="11112"/>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bg-BG"/>
          </a:p>
        </p:txBody>
      </p:sp>
    </p:spTree>
    <p:extLst>
      <p:ext uri="{BB962C8B-B14F-4D97-AF65-F5344CB8AC3E}">
        <p14:creationId xmlns:p14="http://schemas.microsoft.com/office/powerpoint/2010/main" val="189181596"/>
      </p:ext>
    </p:extLst>
  </p:cSld>
  <p:clrMapOvr>
    <a:masterClrMapping/>
  </p:clrMapOvr>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2115" name="Rectangle 3"/>
          <p:cNvSpPr>
            <a:spLocks noChangeArrowheads="1"/>
          </p:cNvSpPr>
          <p:nvPr/>
        </p:nvSpPr>
        <p:spPr bwMode="auto">
          <a:xfrm>
            <a:off x="76200" y="1143000"/>
            <a:ext cx="8686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defRPr sz="2400">
                <a:solidFill>
                  <a:srgbClr val="000000"/>
                </a:solidFill>
                <a:latin typeface="Times New Roman" pitchFamily="18" charset="0"/>
              </a:defRPr>
            </a:lvl1pPr>
            <a:lvl2pPr marL="742950" indent="-285750">
              <a:defRPr sz="2400">
                <a:solidFill>
                  <a:srgbClr val="000000"/>
                </a:solidFill>
                <a:latin typeface="Times New Roman" pitchFamily="18" charset="0"/>
              </a:defRPr>
            </a:lvl2pPr>
            <a:lvl3pPr marL="1143000" indent="-228600">
              <a:defRPr sz="2400">
                <a:solidFill>
                  <a:srgbClr val="000000"/>
                </a:solidFill>
                <a:latin typeface="Times New Roman" pitchFamily="18" charset="0"/>
              </a:defRPr>
            </a:lvl3pPr>
            <a:lvl4pPr marL="1600200" indent="-228600">
              <a:defRPr sz="2400">
                <a:solidFill>
                  <a:srgbClr val="000000"/>
                </a:solidFill>
                <a:latin typeface="Times New Roman" pitchFamily="18" charset="0"/>
              </a:defRPr>
            </a:lvl4pPr>
            <a:lvl5pPr marL="2057400" indent="-228600">
              <a:defRPr sz="2400">
                <a:solidFill>
                  <a:srgbClr val="000000"/>
                </a:solidFill>
                <a:latin typeface="Times New Roman" pitchFamily="18" charset="0"/>
              </a:defRPr>
            </a:lvl5pPr>
            <a:lvl6pPr marL="25146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6pPr>
            <a:lvl7pPr marL="29718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7pPr>
            <a:lvl8pPr marL="34290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8pPr>
            <a:lvl9pPr marL="38862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9pPr>
          </a:lstStyle>
          <a:p>
            <a:pPr defTabSz="914400">
              <a:lnSpc>
                <a:spcPct val="100000"/>
              </a:lnSpc>
              <a:spcBef>
                <a:spcPct val="20000"/>
              </a:spcBef>
              <a:buClr>
                <a:srgbClr val="FF0000"/>
              </a:buClr>
              <a:buSzPct val="70000"/>
              <a:buFont typeface="Monotype Sorts" pitchFamily="2" charset="2"/>
              <a:buNone/>
            </a:pPr>
            <a:endParaRPr lang="en-US" altLang="bg-BG" sz="1800" baseline="-25000">
              <a:solidFill>
                <a:srgbClr val="FF0000"/>
              </a:solidFill>
              <a:latin typeface="Arial" pitchFamily="34" charset="0"/>
            </a:endParaRPr>
          </a:p>
        </p:txBody>
      </p:sp>
      <p:sp>
        <p:nvSpPr>
          <p:cNvPr id="602116" name="Rectangle 4"/>
          <p:cNvSpPr>
            <a:spLocks noChangeArrowheads="1"/>
          </p:cNvSpPr>
          <p:nvPr/>
        </p:nvSpPr>
        <p:spPr bwMode="auto">
          <a:xfrm>
            <a:off x="323850" y="1052513"/>
            <a:ext cx="9144000" cy="5600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defRPr sz="2400">
                <a:solidFill>
                  <a:srgbClr val="000000"/>
                </a:solidFill>
                <a:latin typeface="Times New Roman" pitchFamily="18" charset="0"/>
              </a:defRPr>
            </a:lvl1pPr>
            <a:lvl2pPr marL="742950" indent="-285750">
              <a:defRPr sz="2400">
                <a:solidFill>
                  <a:srgbClr val="000000"/>
                </a:solidFill>
                <a:latin typeface="Times New Roman" pitchFamily="18" charset="0"/>
              </a:defRPr>
            </a:lvl2pPr>
            <a:lvl3pPr marL="1143000" indent="-228600">
              <a:defRPr sz="2400">
                <a:solidFill>
                  <a:srgbClr val="000000"/>
                </a:solidFill>
                <a:latin typeface="Times New Roman" pitchFamily="18" charset="0"/>
              </a:defRPr>
            </a:lvl3pPr>
            <a:lvl4pPr marL="1600200" indent="-228600">
              <a:defRPr sz="2400">
                <a:solidFill>
                  <a:srgbClr val="000000"/>
                </a:solidFill>
                <a:latin typeface="Times New Roman" pitchFamily="18" charset="0"/>
              </a:defRPr>
            </a:lvl4pPr>
            <a:lvl5pPr marL="2057400" indent="-228600">
              <a:defRPr sz="2400">
                <a:solidFill>
                  <a:srgbClr val="000000"/>
                </a:solidFill>
                <a:latin typeface="Times New Roman" pitchFamily="18" charset="0"/>
              </a:defRPr>
            </a:lvl5pPr>
            <a:lvl6pPr marL="25146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6pPr>
            <a:lvl7pPr marL="29718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7pPr>
            <a:lvl8pPr marL="34290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8pPr>
            <a:lvl9pPr marL="38862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9pPr>
          </a:lstStyle>
          <a:p>
            <a:pPr defTabSz="914400">
              <a:lnSpc>
                <a:spcPct val="100000"/>
              </a:lnSpc>
              <a:spcBef>
                <a:spcPct val="40000"/>
              </a:spcBef>
              <a:buClr>
                <a:srgbClr val="FF0000"/>
              </a:buClr>
              <a:buSzPct val="70000"/>
              <a:buFont typeface="Monotype Sorts" pitchFamily="2" charset="2"/>
              <a:buChar char="o"/>
            </a:pPr>
            <a:r>
              <a:rPr lang="en-GB" altLang="bg-BG">
                <a:solidFill>
                  <a:srgbClr val="FF0000"/>
                </a:solidFill>
                <a:latin typeface="Arial" pitchFamily="34" charset="0"/>
              </a:rPr>
              <a:t>Neutrino Factories</a:t>
            </a:r>
            <a:r>
              <a:rPr lang="en-GB" altLang="bg-BG">
                <a:solidFill>
                  <a:schemeClr val="tx1"/>
                </a:solidFill>
                <a:latin typeface="Arial" pitchFamily="34" charset="0"/>
              </a:rPr>
              <a:t> </a:t>
            </a:r>
            <a:r>
              <a:rPr lang="en-GB" altLang="bg-BG">
                <a:solidFill>
                  <a:schemeClr val="accent2"/>
                </a:solidFill>
                <a:latin typeface="Arial" pitchFamily="34" charset="0"/>
              </a:rPr>
              <a:t>produce neutrinos from muon decays in a storage ring. </a:t>
            </a:r>
          </a:p>
          <a:p>
            <a:pPr defTabSz="914400">
              <a:lnSpc>
                <a:spcPct val="100000"/>
              </a:lnSpc>
              <a:spcBef>
                <a:spcPct val="40000"/>
              </a:spcBef>
              <a:buClr>
                <a:srgbClr val="FF0000"/>
              </a:buClr>
              <a:buSzPct val="70000"/>
              <a:buFont typeface="Monotype Sorts" pitchFamily="2" charset="2"/>
              <a:buChar char="o"/>
            </a:pPr>
            <a:r>
              <a:rPr lang="en-GB" altLang="bg-BG">
                <a:solidFill>
                  <a:schemeClr val="accent2"/>
                </a:solidFill>
                <a:latin typeface="Arial" pitchFamily="34" charset="0"/>
              </a:rPr>
              <a:t>Rate calculable by kinematics of decay (Michel spectrum)</a:t>
            </a:r>
          </a:p>
          <a:p>
            <a:pPr defTabSz="914400">
              <a:lnSpc>
                <a:spcPct val="100000"/>
              </a:lnSpc>
              <a:spcBef>
                <a:spcPct val="40000"/>
              </a:spcBef>
              <a:buClr>
                <a:srgbClr val="FF0000"/>
              </a:buClr>
              <a:buSzPct val="70000"/>
              <a:buFont typeface="Monotype Sorts" pitchFamily="2" charset="2"/>
              <a:buChar char="o"/>
            </a:pPr>
            <a:endParaRPr lang="en-GB" altLang="bg-BG">
              <a:solidFill>
                <a:schemeClr val="accent2"/>
              </a:solidFill>
              <a:latin typeface="Arial" pitchFamily="34" charset="0"/>
            </a:endParaRPr>
          </a:p>
          <a:p>
            <a:pPr defTabSz="914400">
              <a:lnSpc>
                <a:spcPct val="100000"/>
              </a:lnSpc>
              <a:spcBef>
                <a:spcPct val="40000"/>
              </a:spcBef>
              <a:buClr>
                <a:srgbClr val="FF0000"/>
              </a:buClr>
              <a:buSzPct val="70000"/>
              <a:buFont typeface="Monotype Sorts" pitchFamily="2" charset="2"/>
              <a:buChar char="o"/>
            </a:pPr>
            <a:endParaRPr lang="en-GB" altLang="bg-BG">
              <a:solidFill>
                <a:schemeClr val="accent2"/>
              </a:solidFill>
              <a:latin typeface="Arial" pitchFamily="34" charset="0"/>
            </a:endParaRPr>
          </a:p>
          <a:p>
            <a:pPr defTabSz="914400">
              <a:lnSpc>
                <a:spcPct val="100000"/>
              </a:lnSpc>
              <a:spcBef>
                <a:spcPct val="20000"/>
              </a:spcBef>
              <a:buClr>
                <a:srgbClr val="FF0000"/>
              </a:buClr>
              <a:buSzPct val="70000"/>
              <a:buFont typeface="Monotype Sorts" pitchFamily="2" charset="2"/>
              <a:buChar char="o"/>
            </a:pPr>
            <a:r>
              <a:rPr lang="en-GB" altLang="bg-BG" sz="2200">
                <a:solidFill>
                  <a:schemeClr val="accent2"/>
                </a:solidFill>
                <a:latin typeface="Arial" pitchFamily="34" charset="0"/>
              </a:rPr>
              <a:t>For example, if </a:t>
            </a:r>
            <a:r>
              <a:rPr lang="en-GB" altLang="bg-BG" sz="2200">
                <a:solidFill>
                  <a:schemeClr val="accent2"/>
                </a:solidFill>
                <a:latin typeface="Symbol" pitchFamily="18" charset="2"/>
              </a:rPr>
              <a:t>m</a:t>
            </a:r>
            <a:r>
              <a:rPr lang="en-GB" altLang="bg-BG" sz="2200" baseline="30000">
                <a:solidFill>
                  <a:schemeClr val="accent2"/>
                </a:solidFill>
                <a:latin typeface="Arial" pitchFamily="34" charset="0"/>
              </a:rPr>
              <a:t>+</a:t>
            </a:r>
            <a:r>
              <a:rPr lang="en-GB" altLang="bg-BG" sz="2200">
                <a:solidFill>
                  <a:schemeClr val="accent2"/>
                </a:solidFill>
                <a:latin typeface="Arial" pitchFamily="34" charset="0"/>
              </a:rPr>
              <a:t> accelerated to 25 GeV:</a:t>
            </a:r>
          </a:p>
          <a:p>
            <a:pPr defTabSz="914400">
              <a:lnSpc>
                <a:spcPct val="100000"/>
              </a:lnSpc>
              <a:spcBef>
                <a:spcPct val="20000"/>
              </a:spcBef>
              <a:buClr>
                <a:srgbClr val="FF0000"/>
              </a:buClr>
              <a:buSzPct val="70000"/>
              <a:buFont typeface="Monotype Sorts" pitchFamily="2" charset="2"/>
              <a:buChar char="o"/>
            </a:pPr>
            <a:endParaRPr lang="en-GB" altLang="bg-BG" sz="2200">
              <a:solidFill>
                <a:schemeClr val="accent2"/>
              </a:solidFill>
              <a:latin typeface="Arial" pitchFamily="34" charset="0"/>
            </a:endParaRPr>
          </a:p>
          <a:p>
            <a:pPr defTabSz="914400">
              <a:lnSpc>
                <a:spcPct val="100000"/>
              </a:lnSpc>
              <a:spcBef>
                <a:spcPct val="20000"/>
              </a:spcBef>
              <a:buClr>
                <a:srgbClr val="FF0000"/>
              </a:buClr>
              <a:buSzPct val="70000"/>
              <a:buFont typeface="Monotype Sorts" pitchFamily="2" charset="2"/>
              <a:buChar char="o"/>
            </a:pPr>
            <a:endParaRPr lang="en-GB" altLang="bg-BG">
              <a:solidFill>
                <a:schemeClr val="accent2"/>
              </a:solidFill>
              <a:latin typeface="Arial" pitchFamily="34" charset="0"/>
            </a:endParaRPr>
          </a:p>
          <a:p>
            <a:pPr defTabSz="914400">
              <a:lnSpc>
                <a:spcPct val="50000"/>
              </a:lnSpc>
              <a:spcBef>
                <a:spcPct val="20000"/>
              </a:spcBef>
              <a:buClr>
                <a:srgbClr val="FF0000"/>
              </a:buClr>
              <a:buSzPct val="70000"/>
              <a:buFont typeface="Monotype Sorts" pitchFamily="2" charset="2"/>
              <a:buChar char="o"/>
            </a:pPr>
            <a:endParaRPr lang="en-GB" altLang="bg-BG">
              <a:solidFill>
                <a:schemeClr val="accent2"/>
              </a:solidFill>
              <a:latin typeface="Arial" pitchFamily="34" charset="0"/>
            </a:endParaRPr>
          </a:p>
          <a:p>
            <a:pPr defTabSz="914400">
              <a:lnSpc>
                <a:spcPct val="100000"/>
              </a:lnSpc>
              <a:spcBef>
                <a:spcPct val="20000"/>
              </a:spcBef>
              <a:buClr>
                <a:srgbClr val="FF0000"/>
              </a:buClr>
              <a:buSzPct val="70000"/>
              <a:buFont typeface="Monotype Sorts" pitchFamily="2" charset="2"/>
              <a:buChar char="o"/>
            </a:pPr>
            <a:r>
              <a:rPr lang="en-GB" altLang="bg-BG">
                <a:solidFill>
                  <a:schemeClr val="accent2"/>
                </a:solidFill>
                <a:latin typeface="Arial" pitchFamily="34" charset="0"/>
              </a:rPr>
              <a:t>Defines detector requirements: </a:t>
            </a:r>
          </a:p>
          <a:p>
            <a:pPr lvl="1" defTabSz="914400">
              <a:lnSpc>
                <a:spcPct val="100000"/>
              </a:lnSpc>
              <a:spcBef>
                <a:spcPct val="20000"/>
              </a:spcBef>
              <a:buClr>
                <a:srgbClr val="FF0000"/>
              </a:buClr>
              <a:buSzTx/>
              <a:buFont typeface="Tahoma" pitchFamily="34" charset="0"/>
              <a:buChar char="̶"/>
            </a:pPr>
            <a:r>
              <a:rPr lang="en-GB" altLang="bg-BG" sz="2000">
                <a:solidFill>
                  <a:schemeClr val="accent2"/>
                </a:solidFill>
                <a:latin typeface="Arial" pitchFamily="34" charset="0"/>
              </a:rPr>
              <a:t>Since muon and electron neutrino and anti-neutrino species are produced simultaneously we need to determine the charge and lepton identity to separate from background</a:t>
            </a:r>
            <a:r>
              <a:rPr lang="en-GB" altLang="bg-BG">
                <a:solidFill>
                  <a:schemeClr val="accent2"/>
                </a:solidFill>
                <a:latin typeface="Arial" pitchFamily="34" charset="0"/>
              </a:rPr>
              <a:t>  </a:t>
            </a:r>
            <a:r>
              <a:rPr lang="en-GB" altLang="bg-BG">
                <a:solidFill>
                  <a:schemeClr val="accent2"/>
                </a:solidFill>
                <a:latin typeface="Arial" pitchFamily="34" charset="0"/>
                <a:sym typeface="Symbol" pitchFamily="18" charset="2"/>
              </a:rPr>
              <a:t></a:t>
            </a:r>
            <a:r>
              <a:rPr lang="en-GB" altLang="bg-BG">
                <a:solidFill>
                  <a:schemeClr val="accent2"/>
                </a:solidFill>
                <a:latin typeface="Arial" pitchFamily="34" charset="0"/>
              </a:rPr>
              <a:t>  </a:t>
            </a:r>
            <a:r>
              <a:rPr lang="en-GB" altLang="bg-BG">
                <a:solidFill>
                  <a:srgbClr val="FF0000"/>
                </a:solidFill>
                <a:latin typeface="Arial" pitchFamily="34" charset="0"/>
              </a:rPr>
              <a:t>Magnetic detectors.</a:t>
            </a:r>
            <a:endParaRPr lang="en-GB" altLang="bg-BG" sz="2000">
              <a:solidFill>
                <a:srgbClr val="FF0000"/>
              </a:solidFill>
              <a:latin typeface="Arial" pitchFamily="34" charset="0"/>
            </a:endParaRPr>
          </a:p>
        </p:txBody>
      </p:sp>
      <p:graphicFrame>
        <p:nvGraphicFramePr>
          <p:cNvPr id="602117" name="Object 5"/>
          <p:cNvGraphicFramePr>
            <a:graphicFrameLocks noChangeAspect="1"/>
          </p:cNvGraphicFramePr>
          <p:nvPr/>
        </p:nvGraphicFramePr>
        <p:xfrm>
          <a:off x="2916238" y="2349500"/>
          <a:ext cx="1863725" cy="889000"/>
        </p:xfrm>
        <a:graphic>
          <a:graphicData uri="http://schemas.openxmlformats.org/presentationml/2006/ole">
            <mc:AlternateContent xmlns:mc="http://schemas.openxmlformats.org/markup-compatibility/2006">
              <mc:Choice xmlns:v="urn:schemas-microsoft-com:vml" Requires="v">
                <p:oleObj spid="_x0000_s607274" name="Equation" r:id="rId3" imgW="1117440" imgH="533160" progId="Equation.3">
                  <p:embed/>
                </p:oleObj>
              </mc:Choice>
              <mc:Fallback>
                <p:oleObj name="Equation" r:id="rId3" imgW="1117440" imgH="53316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16238" y="2349500"/>
                        <a:ext cx="1863725" cy="889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602118" name="Group 6"/>
          <p:cNvGrpSpPr>
            <a:grpSpLocks/>
          </p:cNvGrpSpPr>
          <p:nvPr/>
        </p:nvGrpSpPr>
        <p:grpSpPr bwMode="auto">
          <a:xfrm>
            <a:off x="5791200" y="2351088"/>
            <a:ext cx="3352800" cy="2970212"/>
            <a:chOff x="1760" y="2393"/>
            <a:chExt cx="2112" cy="1871"/>
          </a:xfrm>
        </p:grpSpPr>
        <p:pic>
          <p:nvPicPr>
            <p:cNvPr id="602119"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60" y="2393"/>
              <a:ext cx="2112" cy="1823"/>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02120" name="Text Box 8"/>
            <p:cNvSpPr txBox="1">
              <a:spLocks noChangeArrowheads="1"/>
            </p:cNvSpPr>
            <p:nvPr/>
          </p:nvSpPr>
          <p:spPr bwMode="auto">
            <a:xfrm>
              <a:off x="1856" y="3976"/>
              <a:ext cx="1936" cy="288"/>
            </a:xfrm>
            <a:prstGeom prst="rect">
              <a:avLst/>
            </a:prstGeom>
            <a:solidFill>
              <a:schemeClr val="bg1"/>
            </a:solidFill>
            <a:ln>
              <a:noFill/>
            </a:ln>
            <a:effectLst/>
            <a:extLs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nSpc>
                  <a:spcPct val="100000"/>
                </a:lnSpc>
                <a:buClrTx/>
                <a:buSzTx/>
                <a:buFontTx/>
                <a:buNone/>
              </a:pPr>
              <a:r>
                <a:rPr lang="en-GB" altLang="bg-BG" sz="1200" b="1">
                  <a:latin typeface="Times" pitchFamily="18" charset="0"/>
                </a:rPr>
                <a:t>0             5           10           15         20           25 </a:t>
              </a:r>
            </a:p>
            <a:p>
              <a:pPr algn="ctr">
                <a:lnSpc>
                  <a:spcPct val="100000"/>
                </a:lnSpc>
                <a:buClrTx/>
                <a:buSzTx/>
                <a:buFontTx/>
                <a:buNone/>
              </a:pPr>
              <a:r>
                <a:rPr lang="en-GB" altLang="bg-BG" sz="1200" b="1">
                  <a:latin typeface="Times" pitchFamily="18" charset="0"/>
                </a:rPr>
                <a:t>Neutrino Energy (GeV)</a:t>
              </a:r>
              <a:endParaRPr lang="en-US" altLang="bg-BG" sz="1200" b="1">
                <a:latin typeface="Times" pitchFamily="18" charset="0"/>
              </a:endParaRPr>
            </a:p>
          </p:txBody>
        </p:sp>
      </p:grpSp>
      <p:sp>
        <p:nvSpPr>
          <p:cNvPr id="602122" name="Rectangle 10"/>
          <p:cNvSpPr>
            <a:spLocks noGrp="1" noChangeArrowheads="1"/>
          </p:cNvSpPr>
          <p:nvPr>
            <p:ph type="title"/>
          </p:nvPr>
        </p:nvSpPr>
        <p:spPr>
          <a:solidFill>
            <a:srgbClr val="FF9933"/>
          </a:solidFill>
          <a:ln/>
        </p:spPr>
        <p:txBody>
          <a:bodyPr/>
          <a:lstStyle/>
          <a:p>
            <a:r>
              <a:rPr lang="bg-BG" altLang="bg-BG"/>
              <a:t>Неутринна фабрика</a:t>
            </a:r>
            <a:endParaRPr lang="en-US" altLang="bg-BG"/>
          </a:p>
        </p:txBody>
      </p:sp>
    </p:spTree>
    <p:extLst>
      <p:ext uri="{BB962C8B-B14F-4D97-AF65-F5344CB8AC3E}">
        <p14:creationId xmlns:p14="http://schemas.microsoft.com/office/powerpoint/2010/main" val="1688834933"/>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3140" name="Rectangle 4"/>
          <p:cNvSpPr>
            <a:spLocks noChangeArrowheads="1"/>
          </p:cNvSpPr>
          <p:nvPr/>
        </p:nvSpPr>
        <p:spPr bwMode="auto">
          <a:xfrm>
            <a:off x="76200" y="1143000"/>
            <a:ext cx="8686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defRPr sz="2400">
                <a:solidFill>
                  <a:srgbClr val="000000"/>
                </a:solidFill>
                <a:latin typeface="Times New Roman" pitchFamily="18" charset="0"/>
              </a:defRPr>
            </a:lvl1pPr>
            <a:lvl2pPr marL="742950" indent="-285750">
              <a:defRPr sz="2400">
                <a:solidFill>
                  <a:srgbClr val="000000"/>
                </a:solidFill>
                <a:latin typeface="Times New Roman" pitchFamily="18" charset="0"/>
              </a:defRPr>
            </a:lvl2pPr>
            <a:lvl3pPr marL="1143000" indent="-228600">
              <a:defRPr sz="2400">
                <a:solidFill>
                  <a:srgbClr val="000000"/>
                </a:solidFill>
                <a:latin typeface="Times New Roman" pitchFamily="18" charset="0"/>
              </a:defRPr>
            </a:lvl3pPr>
            <a:lvl4pPr marL="1600200" indent="-228600">
              <a:defRPr sz="2400">
                <a:solidFill>
                  <a:srgbClr val="000000"/>
                </a:solidFill>
                <a:latin typeface="Times New Roman" pitchFamily="18" charset="0"/>
              </a:defRPr>
            </a:lvl4pPr>
            <a:lvl5pPr marL="2057400" indent="-228600">
              <a:defRPr sz="2400">
                <a:solidFill>
                  <a:srgbClr val="000000"/>
                </a:solidFill>
                <a:latin typeface="Times New Roman" pitchFamily="18" charset="0"/>
              </a:defRPr>
            </a:lvl5pPr>
            <a:lvl6pPr marL="25146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6pPr>
            <a:lvl7pPr marL="29718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7pPr>
            <a:lvl8pPr marL="34290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8pPr>
            <a:lvl9pPr marL="38862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9pPr>
          </a:lstStyle>
          <a:p>
            <a:pPr defTabSz="914400">
              <a:lnSpc>
                <a:spcPct val="100000"/>
              </a:lnSpc>
              <a:spcBef>
                <a:spcPct val="20000"/>
              </a:spcBef>
              <a:buClr>
                <a:srgbClr val="FF0000"/>
              </a:buClr>
              <a:buSzPct val="70000"/>
              <a:buFont typeface="Monotype Sorts" pitchFamily="2" charset="2"/>
              <a:buNone/>
            </a:pPr>
            <a:endParaRPr lang="en-US" altLang="bg-BG" sz="1800" baseline="-25000">
              <a:solidFill>
                <a:srgbClr val="FF0000"/>
              </a:solidFill>
              <a:latin typeface="Arial" pitchFamily="34" charset="0"/>
            </a:endParaRPr>
          </a:p>
        </p:txBody>
      </p:sp>
      <p:sp>
        <p:nvSpPr>
          <p:cNvPr id="603141" name="Rectangle 5"/>
          <p:cNvSpPr>
            <a:spLocks noChangeArrowheads="1"/>
          </p:cNvSpPr>
          <p:nvPr/>
        </p:nvSpPr>
        <p:spPr bwMode="auto">
          <a:xfrm>
            <a:off x="0" y="1054100"/>
            <a:ext cx="87757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defRPr sz="2400">
                <a:solidFill>
                  <a:srgbClr val="000000"/>
                </a:solidFill>
                <a:latin typeface="Times New Roman" pitchFamily="18" charset="0"/>
              </a:defRPr>
            </a:lvl1pPr>
            <a:lvl2pPr marL="742950" indent="-285750">
              <a:defRPr sz="2400">
                <a:solidFill>
                  <a:srgbClr val="000000"/>
                </a:solidFill>
                <a:latin typeface="Times New Roman" pitchFamily="18" charset="0"/>
              </a:defRPr>
            </a:lvl2pPr>
            <a:lvl3pPr marL="1143000" indent="-228600">
              <a:defRPr sz="2400">
                <a:solidFill>
                  <a:srgbClr val="000000"/>
                </a:solidFill>
                <a:latin typeface="Times New Roman" pitchFamily="18" charset="0"/>
              </a:defRPr>
            </a:lvl3pPr>
            <a:lvl4pPr marL="1600200" indent="-228600">
              <a:defRPr sz="2400">
                <a:solidFill>
                  <a:srgbClr val="000000"/>
                </a:solidFill>
                <a:latin typeface="Times New Roman" pitchFamily="18" charset="0"/>
              </a:defRPr>
            </a:lvl4pPr>
            <a:lvl5pPr marL="2057400" indent="-228600">
              <a:defRPr sz="2400">
                <a:solidFill>
                  <a:srgbClr val="000000"/>
                </a:solidFill>
                <a:latin typeface="Times New Roman" pitchFamily="18" charset="0"/>
              </a:defRPr>
            </a:lvl5pPr>
            <a:lvl6pPr marL="25146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6pPr>
            <a:lvl7pPr marL="29718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7pPr>
            <a:lvl8pPr marL="34290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8pPr>
            <a:lvl9pPr marL="38862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9pPr>
          </a:lstStyle>
          <a:p>
            <a:pPr defTabSz="914400">
              <a:lnSpc>
                <a:spcPct val="100000"/>
              </a:lnSpc>
              <a:spcBef>
                <a:spcPct val="20000"/>
              </a:spcBef>
              <a:buClr>
                <a:srgbClr val="FF0000"/>
              </a:buClr>
              <a:buSzPct val="70000"/>
              <a:buFont typeface="Monotype Sorts" pitchFamily="2" charset="2"/>
              <a:buChar char="o"/>
            </a:pPr>
            <a:r>
              <a:rPr lang="en-GB" altLang="bg-BG" sz="2000">
                <a:solidFill>
                  <a:schemeClr val="accent2"/>
                </a:solidFill>
                <a:latin typeface="Arial" pitchFamily="34" charset="0"/>
              </a:rPr>
              <a:t>Baseline design for a Neutrino Factory from </a:t>
            </a:r>
            <a:r>
              <a:rPr lang="en-GB" altLang="bg-BG" sz="2000">
                <a:solidFill>
                  <a:srgbClr val="FF0000"/>
                </a:solidFill>
                <a:latin typeface="Arial" pitchFamily="34" charset="0"/>
              </a:rPr>
              <a:t>International Design Study</a:t>
            </a:r>
            <a:r>
              <a:rPr lang="en-GB" altLang="bg-BG" sz="2000">
                <a:solidFill>
                  <a:schemeClr val="accent2"/>
                </a:solidFill>
                <a:latin typeface="Arial" pitchFamily="34" charset="0"/>
              </a:rPr>
              <a:t> </a:t>
            </a:r>
          </a:p>
          <a:p>
            <a:pPr defTabSz="914400">
              <a:lnSpc>
                <a:spcPct val="100000"/>
              </a:lnSpc>
              <a:spcBef>
                <a:spcPct val="20000"/>
              </a:spcBef>
              <a:buClr>
                <a:srgbClr val="FF0000"/>
              </a:buClr>
              <a:buSzPct val="70000"/>
              <a:buFont typeface="Monotype Sorts" pitchFamily="2" charset="2"/>
              <a:buChar char="o"/>
            </a:pPr>
            <a:r>
              <a:rPr lang="en-GB" altLang="bg-BG" sz="2000">
                <a:solidFill>
                  <a:schemeClr val="accent2"/>
                </a:solidFill>
                <a:latin typeface="Arial" pitchFamily="34" charset="0"/>
              </a:rPr>
              <a:t>Design can fire neutrino beams to two different detectors at two different baselines</a:t>
            </a:r>
          </a:p>
          <a:p>
            <a:pPr defTabSz="914400">
              <a:lnSpc>
                <a:spcPct val="100000"/>
              </a:lnSpc>
              <a:spcBef>
                <a:spcPct val="20000"/>
              </a:spcBef>
              <a:buClr>
                <a:srgbClr val="FF0000"/>
              </a:buClr>
              <a:buSzPct val="70000"/>
              <a:buFont typeface="Monotype Sorts" pitchFamily="2" charset="2"/>
              <a:buNone/>
            </a:pPr>
            <a:endParaRPr lang="en-GB" altLang="bg-BG" sz="2000">
              <a:solidFill>
                <a:schemeClr val="accent2"/>
              </a:solidFill>
              <a:latin typeface="Arial" pitchFamily="34" charset="0"/>
            </a:endParaRPr>
          </a:p>
          <a:p>
            <a:pPr defTabSz="914400">
              <a:lnSpc>
                <a:spcPct val="100000"/>
              </a:lnSpc>
              <a:spcBef>
                <a:spcPct val="20000"/>
              </a:spcBef>
              <a:buClr>
                <a:srgbClr val="FF0000"/>
              </a:buClr>
              <a:buSzPct val="70000"/>
              <a:buFont typeface="Monotype Sorts" pitchFamily="2" charset="2"/>
              <a:buNone/>
            </a:pPr>
            <a:r>
              <a:rPr lang="en-GB" altLang="bg-BG" sz="2000">
                <a:solidFill>
                  <a:schemeClr val="accent2"/>
                </a:solidFill>
                <a:latin typeface="Arial" pitchFamily="34" charset="0"/>
              </a:rPr>
              <a:t>  </a:t>
            </a:r>
          </a:p>
        </p:txBody>
      </p:sp>
      <p:sp>
        <p:nvSpPr>
          <p:cNvPr id="603143" name="Rectangle 7"/>
          <p:cNvSpPr>
            <a:spLocks noChangeArrowheads="1"/>
          </p:cNvSpPr>
          <p:nvPr/>
        </p:nvSpPr>
        <p:spPr bwMode="auto">
          <a:xfrm>
            <a:off x="250825" y="2349500"/>
            <a:ext cx="4876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defRPr sz="2400">
                <a:solidFill>
                  <a:srgbClr val="000000"/>
                </a:solidFill>
                <a:latin typeface="Times New Roman" pitchFamily="18" charset="0"/>
              </a:defRPr>
            </a:lvl1pPr>
            <a:lvl2pPr marL="742950" indent="-285750">
              <a:defRPr sz="2400">
                <a:solidFill>
                  <a:srgbClr val="000000"/>
                </a:solidFill>
                <a:latin typeface="Times New Roman" pitchFamily="18" charset="0"/>
              </a:defRPr>
            </a:lvl2pPr>
            <a:lvl3pPr marL="1143000" indent="-228600">
              <a:defRPr sz="2400">
                <a:solidFill>
                  <a:srgbClr val="000000"/>
                </a:solidFill>
                <a:latin typeface="Times New Roman" pitchFamily="18" charset="0"/>
              </a:defRPr>
            </a:lvl3pPr>
            <a:lvl4pPr marL="1600200" indent="-228600">
              <a:defRPr sz="2400">
                <a:solidFill>
                  <a:srgbClr val="000000"/>
                </a:solidFill>
                <a:latin typeface="Times New Roman" pitchFamily="18" charset="0"/>
              </a:defRPr>
            </a:lvl4pPr>
            <a:lvl5pPr marL="2057400" indent="-228600">
              <a:defRPr sz="2400">
                <a:solidFill>
                  <a:srgbClr val="000000"/>
                </a:solidFill>
                <a:latin typeface="Times New Roman" pitchFamily="18" charset="0"/>
              </a:defRPr>
            </a:lvl5pPr>
            <a:lvl6pPr marL="25146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6pPr>
            <a:lvl7pPr marL="29718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7pPr>
            <a:lvl8pPr marL="34290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8pPr>
            <a:lvl9pPr marL="38862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9pPr>
          </a:lstStyle>
          <a:p>
            <a:pPr defTabSz="914400">
              <a:lnSpc>
                <a:spcPct val="100000"/>
              </a:lnSpc>
              <a:spcBef>
                <a:spcPct val="20000"/>
              </a:spcBef>
              <a:buClr>
                <a:srgbClr val="FF0000"/>
              </a:buClr>
              <a:buSzPct val="70000"/>
              <a:buFont typeface="Monotype Sorts" pitchFamily="2" charset="2"/>
              <a:buChar char="o"/>
            </a:pPr>
            <a:r>
              <a:rPr lang="en-GB" altLang="bg-BG" sz="2000">
                <a:solidFill>
                  <a:schemeClr val="accent2"/>
                </a:solidFill>
                <a:latin typeface="Arial" pitchFamily="34" charset="0"/>
              </a:rPr>
              <a:t>Neutrino factory can provide sufficient neutrino luminosity to perform CP violation experiments at very long baselines 3000-7500 km.</a:t>
            </a:r>
          </a:p>
        </p:txBody>
      </p:sp>
      <p:graphicFrame>
        <p:nvGraphicFramePr>
          <p:cNvPr id="603144" name="Object 8"/>
          <p:cNvGraphicFramePr>
            <a:graphicFrameLocks noGrp="1" noChangeAspect="1"/>
          </p:cNvGraphicFramePr>
          <p:nvPr>
            <p:ph idx="1"/>
          </p:nvPr>
        </p:nvGraphicFramePr>
        <p:xfrm>
          <a:off x="3851275" y="5445125"/>
          <a:ext cx="1735138" cy="828675"/>
        </p:xfrm>
        <a:graphic>
          <a:graphicData uri="http://schemas.openxmlformats.org/presentationml/2006/ole">
            <mc:AlternateContent xmlns:mc="http://schemas.openxmlformats.org/markup-compatibility/2006">
              <mc:Choice xmlns:v="urn:schemas-microsoft-com:vml" Requires="v">
                <p:oleObj spid="_x0000_s608298" name="Equation" r:id="rId3" imgW="1117440" imgH="533160" progId="Equation.3">
                  <p:embed/>
                </p:oleObj>
              </mc:Choice>
              <mc:Fallback>
                <p:oleObj name="Equation" r:id="rId3" imgW="1117440" imgH="53316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51275" y="5445125"/>
                        <a:ext cx="1735138" cy="828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03146" name="Rectangle 10"/>
          <p:cNvSpPr>
            <a:spLocks noGrp="1" noChangeArrowheads="1"/>
          </p:cNvSpPr>
          <p:nvPr>
            <p:ph type="title"/>
          </p:nvPr>
        </p:nvSpPr>
        <p:spPr>
          <a:ln/>
        </p:spPr>
        <p:txBody>
          <a:bodyPr/>
          <a:lstStyle/>
          <a:p>
            <a:r>
              <a:rPr lang="bg-BG" altLang="bg-BG"/>
              <a:t>Има вече идея за проект…</a:t>
            </a:r>
            <a:endParaRPr lang="en-US" altLang="bg-BG"/>
          </a:p>
        </p:txBody>
      </p:sp>
      <p:sp>
        <p:nvSpPr>
          <p:cNvPr id="603147" name="Text Box 11"/>
          <p:cNvSpPr txBox="1">
            <a:spLocks noChangeArrowheads="1"/>
          </p:cNvSpPr>
          <p:nvPr/>
        </p:nvSpPr>
        <p:spPr bwMode="auto">
          <a:xfrm>
            <a:off x="6300788" y="5661025"/>
            <a:ext cx="2170112"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1" hangingPunct="1">
              <a:lnSpc>
                <a:spcPct val="100000"/>
              </a:lnSpc>
              <a:buClrTx/>
              <a:buSzTx/>
              <a:buFontTx/>
              <a:buNone/>
            </a:pPr>
            <a:r>
              <a:rPr lang="en-US" altLang="bg-BG" sz="1800">
                <a:solidFill>
                  <a:srgbClr val="CC3300"/>
                </a:solidFill>
                <a:latin typeface="Comic Sans MS" pitchFamily="66" charset="0"/>
                <a:cs typeface="Arial" pitchFamily="34" charset="0"/>
              </a:rPr>
              <a:t>10</a:t>
            </a:r>
            <a:r>
              <a:rPr lang="en-US" altLang="bg-BG" sz="1800" baseline="30000">
                <a:solidFill>
                  <a:srgbClr val="CC3300"/>
                </a:solidFill>
                <a:latin typeface="Comic Sans MS" pitchFamily="66" charset="0"/>
                <a:cs typeface="Arial" pitchFamily="34" charset="0"/>
              </a:rPr>
              <a:t>21 </a:t>
            </a:r>
            <a:r>
              <a:rPr lang="bg-BG" altLang="bg-BG" sz="1800">
                <a:solidFill>
                  <a:srgbClr val="CC3300"/>
                </a:solidFill>
                <a:latin typeface="Comic Sans MS" pitchFamily="66" charset="0"/>
                <a:cs typeface="Arial" pitchFamily="34" charset="0"/>
              </a:rPr>
              <a:t>мюонни </a:t>
            </a:r>
          </a:p>
          <a:p>
            <a:pPr algn="ctr" eaLnBrk="1" hangingPunct="1">
              <a:lnSpc>
                <a:spcPct val="100000"/>
              </a:lnSpc>
              <a:buClrTx/>
              <a:buSzTx/>
              <a:buFontTx/>
              <a:buNone/>
            </a:pPr>
            <a:r>
              <a:rPr lang="bg-BG" altLang="bg-BG" sz="1800">
                <a:solidFill>
                  <a:srgbClr val="CC3300"/>
                </a:solidFill>
                <a:latin typeface="Comic Sans MS" pitchFamily="66" charset="0"/>
                <a:cs typeface="Arial" pitchFamily="34" charset="0"/>
              </a:rPr>
              <a:t>разпада на година</a:t>
            </a:r>
          </a:p>
        </p:txBody>
      </p:sp>
      <p:pic>
        <p:nvPicPr>
          <p:cNvPr id="603148" name="Picture 12" descr="NF_Baseline_Design"/>
          <p:cNvPicPr>
            <a:picLocks noChangeAspect="1" noChangeArrowheads="1"/>
          </p:cNvPicPr>
          <p:nvPr/>
        </p:nvPicPr>
        <p:blipFill>
          <a:blip r:embed="rId5" cstate="print">
            <a:extLst>
              <a:ext uri="{28A0092B-C50C-407E-A947-70E740481C1C}">
                <a14:useLocalDpi xmlns:a14="http://schemas.microsoft.com/office/drawing/2010/main" val="0"/>
              </a:ext>
            </a:extLst>
          </a:blip>
          <a:srcRect l="7640" r="5351" b="12056"/>
          <a:stretch>
            <a:fillRect/>
          </a:stretch>
        </p:blipFill>
        <p:spPr bwMode="auto">
          <a:xfrm>
            <a:off x="5148263" y="1844675"/>
            <a:ext cx="3478212" cy="3602038"/>
          </a:xfrm>
          <a:prstGeom prst="rect">
            <a:avLst/>
          </a:prstGeom>
          <a:noFill/>
          <a:extLst>
            <a:ext uri="{909E8E84-426E-40DD-AFC4-6F175D3DCCD1}">
              <a14:hiddenFill xmlns:a14="http://schemas.microsoft.com/office/drawing/2010/main">
                <a:solidFill>
                  <a:srgbClr val="FFFFFF"/>
                </a:solidFill>
              </a14:hiddenFill>
            </a:ext>
          </a:extLst>
        </p:spPr>
      </p:pic>
      <p:pic>
        <p:nvPicPr>
          <p:cNvPr id="603149" name="Picture 13"/>
          <p:cNvPicPr>
            <a:picLocks noChangeAspect="1" noChangeArrowheads="1"/>
          </p:cNvPicPr>
          <p:nvPr/>
        </p:nvPicPr>
        <p:blipFill>
          <a:blip r:embed="rId6" cstate="print">
            <a:extLst>
              <a:ext uri="{28A0092B-C50C-407E-A947-70E740481C1C}">
                <a14:useLocalDpi xmlns:a14="http://schemas.microsoft.com/office/drawing/2010/main" val="0"/>
              </a:ext>
            </a:extLst>
          </a:blip>
          <a:srcRect b="13373"/>
          <a:stretch>
            <a:fillRect/>
          </a:stretch>
        </p:blipFill>
        <p:spPr bwMode="auto">
          <a:xfrm>
            <a:off x="827088" y="4076700"/>
            <a:ext cx="2879725" cy="2038350"/>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94409810"/>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4467" name="Picture 4"/>
          <p:cNvPicPr>
            <a:picLocks noChangeAspect="1" noChangeArrowheads="1"/>
          </p:cNvPicPr>
          <p:nvPr/>
        </p:nvPicPr>
        <p:blipFill>
          <a:blip r:embed="rId2">
            <a:extLst>
              <a:ext uri="{28A0092B-C50C-407E-A947-70E740481C1C}">
                <a14:useLocalDpi xmlns:a14="http://schemas.microsoft.com/office/drawing/2010/main" val="0"/>
              </a:ext>
            </a:extLst>
          </a:blip>
          <a:srcRect l="3514" r="3650" b="9338"/>
          <a:stretch>
            <a:fillRect/>
          </a:stretch>
        </p:blipFill>
        <p:spPr bwMode="auto">
          <a:xfrm>
            <a:off x="0" y="692150"/>
            <a:ext cx="5292725" cy="3217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4469" name="Picture 6"/>
          <p:cNvPicPr>
            <a:picLocks noChangeAspect="1"/>
          </p:cNvPicPr>
          <p:nvPr/>
        </p:nvPicPr>
        <p:blipFill>
          <a:blip r:embed="rId3">
            <a:extLst>
              <a:ext uri="{28A0092B-C50C-407E-A947-70E740481C1C}">
                <a14:useLocalDpi xmlns:a14="http://schemas.microsoft.com/office/drawing/2010/main" val="0"/>
              </a:ext>
            </a:extLst>
          </a:blip>
          <a:srcRect t="8311" r="22980"/>
          <a:stretch>
            <a:fillRect/>
          </a:stretch>
        </p:blipFill>
        <p:spPr bwMode="auto">
          <a:xfrm>
            <a:off x="5508625" y="981075"/>
            <a:ext cx="2767013" cy="165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574470" name="Rectangle 6"/>
          <p:cNvSpPr>
            <a:spLocks noGrp="1" noChangeArrowheads="1"/>
          </p:cNvSpPr>
          <p:nvPr>
            <p:ph type="title"/>
          </p:nvPr>
        </p:nvSpPr>
        <p:spPr>
          <a:xfrm>
            <a:off x="1042988" y="188913"/>
            <a:ext cx="6845300" cy="688975"/>
          </a:xfrm>
        </p:spPr>
        <p:txBody>
          <a:bodyPr/>
          <a:lstStyle/>
          <a:p>
            <a:r>
              <a:rPr lang="bg-BG" altLang="bg-BG" sz="2000">
                <a:sym typeface="Arial" pitchFamily="34" charset="0"/>
              </a:rPr>
              <a:t>Търсенето на СР нарушение изисква измерването на осцилации с малка вероятност</a:t>
            </a:r>
            <a:endParaRPr lang="en-US" altLang="bg-BG" sz="2000">
              <a:sym typeface="Arial" pitchFamily="34" charset="0"/>
            </a:endParaRPr>
          </a:p>
        </p:txBody>
      </p:sp>
      <p:sp>
        <p:nvSpPr>
          <p:cNvPr id="15364" name="Rectangle 4"/>
          <p:cNvSpPr>
            <a:spLocks/>
          </p:cNvSpPr>
          <p:nvPr/>
        </p:nvSpPr>
        <p:spPr bwMode="auto">
          <a:xfrm>
            <a:off x="0" y="3716338"/>
            <a:ext cx="4791075" cy="350837"/>
          </a:xfrm>
          <a:prstGeom prst="rect">
            <a:avLst/>
          </a:prstGeom>
          <a:solidFill>
            <a:srgbClr val="FFFFCC"/>
          </a:solidFill>
          <a:ln w="9525">
            <a:noFill/>
            <a:miter lim="800000"/>
            <a:headEnd/>
            <a:tailEnd/>
          </a:ln>
          <a:effectLst>
            <a:outerShdw dist="38099" dir="2700000" algn="ctr" rotWithShape="0">
              <a:schemeClr val="bg2">
                <a:alpha val="75000"/>
              </a:schemeClr>
            </a:outerShdw>
          </a:effectLst>
        </p:spPr>
        <p:txBody>
          <a:bodyPr lIns="38100" tIns="38100" rIns="86397" bIns="38100">
            <a:spAutoFit/>
          </a:bodyPr>
          <a:lstStyle/>
          <a:p>
            <a:pPr algn="ctr" defTabSz="914400" eaLnBrk="1" hangingPunct="1">
              <a:lnSpc>
                <a:spcPct val="100000"/>
              </a:lnSpc>
              <a:spcBef>
                <a:spcPts val="2200"/>
              </a:spcBef>
              <a:buClrTx/>
              <a:buSzTx/>
              <a:buFontTx/>
              <a:buNone/>
              <a:defRPr/>
            </a:pPr>
            <a:r>
              <a:rPr lang="en-US" sz="1800">
                <a:latin typeface="Times New Roman Bold" charset="0"/>
              </a:rPr>
              <a:t>MIND - Magnetized Iron Neutrino Detector</a:t>
            </a:r>
            <a:endParaRPr lang="en-US" sz="1800">
              <a:latin typeface="Arial" charset="0"/>
            </a:endParaRPr>
          </a:p>
        </p:txBody>
      </p:sp>
      <p:sp>
        <p:nvSpPr>
          <p:cNvPr id="15366" name="Rectangle 6"/>
          <p:cNvSpPr>
            <a:spLocks/>
          </p:cNvSpPr>
          <p:nvPr/>
        </p:nvSpPr>
        <p:spPr bwMode="auto">
          <a:xfrm>
            <a:off x="4972050" y="3743325"/>
            <a:ext cx="3997325" cy="350838"/>
          </a:xfrm>
          <a:prstGeom prst="rect">
            <a:avLst/>
          </a:prstGeom>
          <a:solidFill>
            <a:srgbClr val="FFFFCC"/>
          </a:solidFill>
          <a:ln w="9525">
            <a:noFill/>
            <a:miter lim="800000"/>
            <a:headEnd/>
            <a:tailEnd/>
          </a:ln>
          <a:effectLst>
            <a:outerShdw dist="38099" dir="2700000" algn="ctr" rotWithShape="0">
              <a:schemeClr val="bg2">
                <a:alpha val="75000"/>
              </a:schemeClr>
            </a:outerShdw>
          </a:effectLst>
        </p:spPr>
        <p:txBody>
          <a:bodyPr lIns="38100" tIns="38100" rIns="86397" bIns="38100">
            <a:spAutoFit/>
          </a:bodyPr>
          <a:lstStyle/>
          <a:p>
            <a:pPr algn="ctr" defTabSz="914400" eaLnBrk="1" hangingPunct="1">
              <a:lnSpc>
                <a:spcPct val="100000"/>
              </a:lnSpc>
              <a:spcBef>
                <a:spcPts val="2200"/>
              </a:spcBef>
              <a:buClrTx/>
              <a:buSzTx/>
              <a:buFontTx/>
              <a:buNone/>
              <a:defRPr/>
            </a:pPr>
            <a:r>
              <a:rPr lang="en-US" sz="1800">
                <a:latin typeface="Times New Roman Bold" charset="0"/>
              </a:rPr>
              <a:t>Giant Liquid Argon TPCs</a:t>
            </a:r>
            <a:endParaRPr lang="en-US" sz="1800">
              <a:latin typeface="Arial" charset="0"/>
            </a:endParaRPr>
          </a:p>
        </p:txBody>
      </p:sp>
      <p:pic>
        <p:nvPicPr>
          <p:cNvPr id="574473"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48275" y="4870450"/>
            <a:ext cx="3192463" cy="179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574474" name="Picture 11"/>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31788" y="4416425"/>
            <a:ext cx="4078287" cy="216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574475" name="Picture 19"/>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5291138" y="4418013"/>
            <a:ext cx="26987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574476" name="Text Box 20"/>
          <p:cNvSpPr txBox="1">
            <a:spLocks noChangeArrowheads="1"/>
          </p:cNvSpPr>
          <p:nvPr/>
        </p:nvSpPr>
        <p:spPr bwMode="auto">
          <a:xfrm>
            <a:off x="5470525" y="4133850"/>
            <a:ext cx="2501900" cy="2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rgbClr val="000000"/>
                </a:solidFill>
                <a:latin typeface="Times New Roman" pitchFamily="18" charset="0"/>
              </a:defRPr>
            </a:lvl1pPr>
            <a:lvl2pPr marL="742950" indent="-285750">
              <a:defRPr sz="2400">
                <a:solidFill>
                  <a:srgbClr val="000000"/>
                </a:solidFill>
                <a:latin typeface="Times New Roman" pitchFamily="18" charset="0"/>
              </a:defRPr>
            </a:lvl2pPr>
            <a:lvl3pPr marL="1143000" indent="-228600">
              <a:defRPr sz="2400">
                <a:solidFill>
                  <a:srgbClr val="000000"/>
                </a:solidFill>
                <a:latin typeface="Times New Roman" pitchFamily="18" charset="0"/>
              </a:defRPr>
            </a:lvl3pPr>
            <a:lvl4pPr marL="1600200" indent="-228600">
              <a:defRPr sz="2400">
                <a:solidFill>
                  <a:srgbClr val="000000"/>
                </a:solidFill>
                <a:latin typeface="Times New Roman" pitchFamily="18" charset="0"/>
              </a:defRPr>
            </a:lvl4pPr>
            <a:lvl5pPr marL="2057400" indent="-228600">
              <a:defRPr sz="2400">
                <a:solidFill>
                  <a:srgbClr val="000000"/>
                </a:solidFill>
                <a:latin typeface="Times New Roman" pitchFamily="18" charset="0"/>
              </a:defRPr>
            </a:lvl5pPr>
            <a:lvl6pPr marL="25146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6pPr>
            <a:lvl7pPr marL="29718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7pPr>
            <a:lvl8pPr marL="34290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8pPr>
            <a:lvl9pPr marL="38862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9pPr>
          </a:lstStyle>
          <a:p>
            <a:pPr defTabSz="914400" eaLnBrk="1" hangingPunct="1">
              <a:lnSpc>
                <a:spcPct val="100000"/>
              </a:lnSpc>
              <a:buClrTx/>
              <a:buSzTx/>
              <a:buFontTx/>
              <a:buNone/>
            </a:pPr>
            <a:r>
              <a:rPr lang="en-US" altLang="bg-BG" sz="1300">
                <a:solidFill>
                  <a:schemeClr val="tx1"/>
                </a:solidFill>
                <a:latin typeface="Arial" pitchFamily="34" charset="0"/>
              </a:rPr>
              <a:t>One of the options for LAr TPC:</a:t>
            </a:r>
          </a:p>
        </p:txBody>
      </p:sp>
      <p:sp>
        <p:nvSpPr>
          <p:cNvPr id="574477" name="Text Box 21"/>
          <p:cNvSpPr txBox="1">
            <a:spLocks noChangeArrowheads="1"/>
          </p:cNvSpPr>
          <p:nvPr/>
        </p:nvSpPr>
        <p:spPr bwMode="auto">
          <a:xfrm>
            <a:off x="1547813" y="4219575"/>
            <a:ext cx="9715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rgbClr val="000000"/>
                </a:solidFill>
                <a:latin typeface="Times New Roman" pitchFamily="18" charset="0"/>
              </a:defRPr>
            </a:lvl1pPr>
            <a:lvl2pPr marL="742950" indent="-285750">
              <a:defRPr sz="2400">
                <a:solidFill>
                  <a:srgbClr val="000000"/>
                </a:solidFill>
                <a:latin typeface="Times New Roman" pitchFamily="18" charset="0"/>
              </a:defRPr>
            </a:lvl2pPr>
            <a:lvl3pPr marL="1143000" indent="-228600">
              <a:defRPr sz="2400">
                <a:solidFill>
                  <a:srgbClr val="000000"/>
                </a:solidFill>
                <a:latin typeface="Times New Roman" pitchFamily="18" charset="0"/>
              </a:defRPr>
            </a:lvl3pPr>
            <a:lvl4pPr marL="1600200" indent="-228600">
              <a:defRPr sz="2400">
                <a:solidFill>
                  <a:srgbClr val="000000"/>
                </a:solidFill>
                <a:latin typeface="Times New Roman" pitchFamily="18" charset="0"/>
              </a:defRPr>
            </a:lvl4pPr>
            <a:lvl5pPr marL="2057400" indent="-228600">
              <a:defRPr sz="2400">
                <a:solidFill>
                  <a:srgbClr val="000000"/>
                </a:solidFill>
                <a:latin typeface="Times New Roman" pitchFamily="18" charset="0"/>
              </a:defRPr>
            </a:lvl5pPr>
            <a:lvl6pPr marL="25146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6pPr>
            <a:lvl7pPr marL="29718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7pPr>
            <a:lvl8pPr marL="34290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8pPr>
            <a:lvl9pPr marL="38862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9pPr>
          </a:lstStyle>
          <a:p>
            <a:pPr defTabSz="914400" eaLnBrk="1" hangingPunct="1">
              <a:lnSpc>
                <a:spcPct val="100000"/>
              </a:lnSpc>
              <a:buClrTx/>
              <a:buSzTx/>
              <a:buFontTx/>
              <a:buNone/>
            </a:pPr>
            <a:r>
              <a:rPr lang="en-US" altLang="bg-BG" sz="1400" b="1">
                <a:solidFill>
                  <a:schemeClr val="tx1"/>
                </a:solidFill>
                <a:latin typeface="Arial" pitchFamily="34" charset="0"/>
              </a:rPr>
              <a:t>Baseline:</a:t>
            </a:r>
          </a:p>
        </p:txBody>
      </p:sp>
      <p:pic>
        <p:nvPicPr>
          <p:cNvPr id="574478" name="Picture 12"/>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580063" y="1125538"/>
            <a:ext cx="2505075" cy="1720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574479" name="Picture 13"/>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5795963" y="2852738"/>
            <a:ext cx="2320925" cy="88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15365" name="Rectangle 5"/>
          <p:cNvSpPr>
            <a:spLocks/>
          </p:cNvSpPr>
          <p:nvPr/>
        </p:nvSpPr>
        <p:spPr bwMode="auto">
          <a:xfrm>
            <a:off x="4284663" y="765175"/>
            <a:ext cx="4692650" cy="320675"/>
          </a:xfrm>
          <a:prstGeom prst="rect">
            <a:avLst/>
          </a:prstGeom>
          <a:solidFill>
            <a:srgbClr val="FFFFCC"/>
          </a:solidFill>
          <a:ln w="9525">
            <a:noFill/>
            <a:miter lim="800000"/>
            <a:headEnd/>
            <a:tailEnd/>
          </a:ln>
          <a:effectLst>
            <a:outerShdw dist="38099" dir="2700000" algn="ctr" rotWithShape="0">
              <a:schemeClr val="bg2">
                <a:alpha val="75000"/>
              </a:schemeClr>
            </a:outerShdw>
          </a:effectLst>
        </p:spPr>
        <p:txBody>
          <a:bodyPr lIns="38100" tIns="38100" rIns="86397" bIns="38100">
            <a:spAutoFit/>
          </a:bodyPr>
          <a:lstStyle>
            <a:lvl1pPr>
              <a:defRPr sz="2400">
                <a:solidFill>
                  <a:srgbClr val="000000"/>
                </a:solidFill>
                <a:latin typeface="Times New Roman" pitchFamily="18" charset="0"/>
              </a:defRPr>
            </a:lvl1pPr>
            <a:lvl2pPr marL="742950" indent="-285750">
              <a:defRPr sz="2400">
                <a:solidFill>
                  <a:srgbClr val="000000"/>
                </a:solidFill>
                <a:latin typeface="Times New Roman" pitchFamily="18" charset="0"/>
              </a:defRPr>
            </a:lvl2pPr>
            <a:lvl3pPr marL="1143000" indent="-228600">
              <a:defRPr sz="2400">
                <a:solidFill>
                  <a:srgbClr val="000000"/>
                </a:solidFill>
                <a:latin typeface="Times New Roman" pitchFamily="18" charset="0"/>
              </a:defRPr>
            </a:lvl3pPr>
            <a:lvl4pPr marL="1600200" indent="-228600">
              <a:defRPr sz="2400">
                <a:solidFill>
                  <a:srgbClr val="000000"/>
                </a:solidFill>
                <a:latin typeface="Times New Roman" pitchFamily="18" charset="0"/>
              </a:defRPr>
            </a:lvl4pPr>
            <a:lvl5pPr marL="2057400" indent="-228600">
              <a:defRPr sz="2400">
                <a:solidFill>
                  <a:srgbClr val="000000"/>
                </a:solidFill>
                <a:latin typeface="Times New Roman" pitchFamily="18" charset="0"/>
              </a:defRPr>
            </a:lvl5pPr>
            <a:lvl6pPr marL="25146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6pPr>
            <a:lvl7pPr marL="29718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7pPr>
            <a:lvl8pPr marL="34290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8pPr>
            <a:lvl9pPr marL="38862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9pPr>
          </a:lstStyle>
          <a:p>
            <a:pPr algn="ctr" defTabSz="914400" eaLnBrk="1" hangingPunct="1">
              <a:lnSpc>
                <a:spcPct val="100000"/>
              </a:lnSpc>
              <a:spcBef>
                <a:spcPts val="2200"/>
              </a:spcBef>
              <a:buClrTx/>
              <a:buSzTx/>
              <a:buFontTx/>
              <a:buNone/>
            </a:pPr>
            <a:r>
              <a:rPr lang="en-US" altLang="bg-BG" sz="1600">
                <a:solidFill>
                  <a:schemeClr val="tx1"/>
                </a:solidFill>
                <a:latin typeface="Times New Roman Bold" charset="0"/>
              </a:rPr>
              <a:t>TASD - Totally Active Scintillating Detector</a:t>
            </a:r>
            <a:endParaRPr lang="en-US" altLang="bg-BG" sz="1600">
              <a:solidFill>
                <a:schemeClr val="tx1"/>
              </a:solidFill>
              <a:latin typeface="Arial" pitchFamily="34" charset="0"/>
            </a:endParaRPr>
          </a:p>
        </p:txBody>
      </p:sp>
    </p:spTree>
    <p:extLst>
      <p:ext uri="{BB962C8B-B14F-4D97-AF65-F5344CB8AC3E}">
        <p14:creationId xmlns:p14="http://schemas.microsoft.com/office/powerpoint/2010/main" val="282878361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5364"/>
                                        </p:tgtEl>
                                        <p:attrNameLst>
                                          <p:attrName>style.visibility</p:attrName>
                                        </p:attrNameLst>
                                      </p:cBhvr>
                                      <p:to>
                                        <p:strVal val="visible"/>
                                      </p:to>
                                    </p:set>
                                    <p:anim calcmode="lin" valueType="num">
                                      <p:cBhvr additive="base">
                                        <p:cTn id="7" dur="500" fill="hold"/>
                                        <p:tgtEl>
                                          <p:spTgt spid="15364"/>
                                        </p:tgtEl>
                                        <p:attrNameLst>
                                          <p:attrName>ppt_x</p:attrName>
                                        </p:attrNameLst>
                                      </p:cBhvr>
                                      <p:tavLst>
                                        <p:tav tm="0">
                                          <p:val>
                                            <p:strVal val="#ppt_x"/>
                                          </p:val>
                                        </p:tav>
                                        <p:tav tm="100000">
                                          <p:val>
                                            <p:strVal val="#ppt_x"/>
                                          </p:val>
                                        </p:tav>
                                      </p:tavLst>
                                    </p:anim>
                                    <p:anim calcmode="lin" valueType="num">
                                      <p:cBhvr additive="base">
                                        <p:cTn id="8" dur="500" fill="hold"/>
                                        <p:tgtEl>
                                          <p:spTgt spid="1536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74477"/>
                                        </p:tgtEl>
                                        <p:attrNameLst>
                                          <p:attrName>style.visibility</p:attrName>
                                        </p:attrNameLst>
                                      </p:cBhvr>
                                      <p:to>
                                        <p:strVal val="visible"/>
                                      </p:to>
                                    </p:set>
                                    <p:anim calcmode="lin" valueType="num">
                                      <p:cBhvr additive="base">
                                        <p:cTn id="11" dur="500" fill="hold"/>
                                        <p:tgtEl>
                                          <p:spTgt spid="574477"/>
                                        </p:tgtEl>
                                        <p:attrNameLst>
                                          <p:attrName>ppt_x</p:attrName>
                                        </p:attrNameLst>
                                      </p:cBhvr>
                                      <p:tavLst>
                                        <p:tav tm="0">
                                          <p:val>
                                            <p:strVal val="#ppt_x"/>
                                          </p:val>
                                        </p:tav>
                                        <p:tav tm="100000">
                                          <p:val>
                                            <p:strVal val="#ppt_x"/>
                                          </p:val>
                                        </p:tav>
                                      </p:tavLst>
                                    </p:anim>
                                    <p:anim calcmode="lin" valueType="num">
                                      <p:cBhvr additive="base">
                                        <p:cTn id="12" dur="500" fill="hold"/>
                                        <p:tgtEl>
                                          <p:spTgt spid="574477"/>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574474"/>
                                        </p:tgtEl>
                                        <p:attrNameLst>
                                          <p:attrName>style.visibility</p:attrName>
                                        </p:attrNameLst>
                                      </p:cBhvr>
                                      <p:to>
                                        <p:strVal val="visible"/>
                                      </p:to>
                                    </p:set>
                                    <p:anim calcmode="lin" valueType="num">
                                      <p:cBhvr additive="base">
                                        <p:cTn id="15" dur="500" fill="hold"/>
                                        <p:tgtEl>
                                          <p:spTgt spid="574474"/>
                                        </p:tgtEl>
                                        <p:attrNameLst>
                                          <p:attrName>ppt_x</p:attrName>
                                        </p:attrNameLst>
                                      </p:cBhvr>
                                      <p:tavLst>
                                        <p:tav tm="0">
                                          <p:val>
                                            <p:strVal val="#ppt_x"/>
                                          </p:val>
                                        </p:tav>
                                        <p:tav tm="100000">
                                          <p:val>
                                            <p:strVal val="#ppt_x"/>
                                          </p:val>
                                        </p:tav>
                                      </p:tavLst>
                                    </p:anim>
                                    <p:anim calcmode="lin" valueType="num">
                                      <p:cBhvr additive="base">
                                        <p:cTn id="16" dur="500" fill="hold"/>
                                        <p:tgtEl>
                                          <p:spTgt spid="574474"/>
                                        </p:tgtEl>
                                        <p:attrNameLst>
                                          <p:attrName>ppt_y</p:attrName>
                                        </p:attrNameLst>
                                      </p:cBhvr>
                                      <p:tavLst>
                                        <p:tav tm="0">
                                          <p:val>
                                            <p:strVal val="1+#ppt_h/2"/>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15366"/>
                                        </p:tgtEl>
                                        <p:attrNameLst>
                                          <p:attrName>style.visibility</p:attrName>
                                        </p:attrNameLst>
                                      </p:cBhvr>
                                      <p:to>
                                        <p:strVal val="visible"/>
                                      </p:to>
                                    </p:set>
                                    <p:anim calcmode="lin" valueType="num">
                                      <p:cBhvr additive="base">
                                        <p:cTn id="21" dur="500" fill="hold"/>
                                        <p:tgtEl>
                                          <p:spTgt spid="15366"/>
                                        </p:tgtEl>
                                        <p:attrNameLst>
                                          <p:attrName>ppt_x</p:attrName>
                                        </p:attrNameLst>
                                      </p:cBhvr>
                                      <p:tavLst>
                                        <p:tav tm="0">
                                          <p:val>
                                            <p:strVal val="#ppt_x"/>
                                          </p:val>
                                        </p:tav>
                                        <p:tav tm="100000">
                                          <p:val>
                                            <p:strVal val="#ppt_x"/>
                                          </p:val>
                                        </p:tav>
                                      </p:tavLst>
                                    </p:anim>
                                    <p:anim calcmode="lin" valueType="num">
                                      <p:cBhvr additive="base">
                                        <p:cTn id="22" dur="500" fill="hold"/>
                                        <p:tgtEl>
                                          <p:spTgt spid="15366"/>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74476"/>
                                        </p:tgtEl>
                                        <p:attrNameLst>
                                          <p:attrName>style.visibility</p:attrName>
                                        </p:attrNameLst>
                                      </p:cBhvr>
                                      <p:to>
                                        <p:strVal val="visible"/>
                                      </p:to>
                                    </p:set>
                                    <p:anim calcmode="lin" valueType="num">
                                      <p:cBhvr additive="base">
                                        <p:cTn id="25" dur="500" fill="hold"/>
                                        <p:tgtEl>
                                          <p:spTgt spid="574476"/>
                                        </p:tgtEl>
                                        <p:attrNameLst>
                                          <p:attrName>ppt_x</p:attrName>
                                        </p:attrNameLst>
                                      </p:cBhvr>
                                      <p:tavLst>
                                        <p:tav tm="0">
                                          <p:val>
                                            <p:strVal val="#ppt_x"/>
                                          </p:val>
                                        </p:tav>
                                        <p:tav tm="100000">
                                          <p:val>
                                            <p:strVal val="#ppt_x"/>
                                          </p:val>
                                        </p:tav>
                                      </p:tavLst>
                                    </p:anim>
                                    <p:anim calcmode="lin" valueType="num">
                                      <p:cBhvr additive="base">
                                        <p:cTn id="26" dur="500" fill="hold"/>
                                        <p:tgtEl>
                                          <p:spTgt spid="574476"/>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574475"/>
                                        </p:tgtEl>
                                        <p:attrNameLst>
                                          <p:attrName>style.visibility</p:attrName>
                                        </p:attrNameLst>
                                      </p:cBhvr>
                                      <p:to>
                                        <p:strVal val="visible"/>
                                      </p:to>
                                    </p:set>
                                    <p:anim calcmode="lin" valueType="num">
                                      <p:cBhvr additive="base">
                                        <p:cTn id="29" dur="500" fill="hold"/>
                                        <p:tgtEl>
                                          <p:spTgt spid="574475"/>
                                        </p:tgtEl>
                                        <p:attrNameLst>
                                          <p:attrName>ppt_x</p:attrName>
                                        </p:attrNameLst>
                                      </p:cBhvr>
                                      <p:tavLst>
                                        <p:tav tm="0">
                                          <p:val>
                                            <p:strVal val="#ppt_x"/>
                                          </p:val>
                                        </p:tav>
                                        <p:tav tm="100000">
                                          <p:val>
                                            <p:strVal val="#ppt_x"/>
                                          </p:val>
                                        </p:tav>
                                      </p:tavLst>
                                    </p:anim>
                                    <p:anim calcmode="lin" valueType="num">
                                      <p:cBhvr additive="base">
                                        <p:cTn id="30" dur="500" fill="hold"/>
                                        <p:tgtEl>
                                          <p:spTgt spid="574475"/>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574473"/>
                                        </p:tgtEl>
                                        <p:attrNameLst>
                                          <p:attrName>style.visibility</p:attrName>
                                        </p:attrNameLst>
                                      </p:cBhvr>
                                      <p:to>
                                        <p:strVal val="visible"/>
                                      </p:to>
                                    </p:set>
                                    <p:anim calcmode="lin" valueType="num">
                                      <p:cBhvr additive="base">
                                        <p:cTn id="33" dur="500" fill="hold"/>
                                        <p:tgtEl>
                                          <p:spTgt spid="574473"/>
                                        </p:tgtEl>
                                        <p:attrNameLst>
                                          <p:attrName>ppt_x</p:attrName>
                                        </p:attrNameLst>
                                      </p:cBhvr>
                                      <p:tavLst>
                                        <p:tav tm="0">
                                          <p:val>
                                            <p:strVal val="#ppt_x"/>
                                          </p:val>
                                        </p:tav>
                                        <p:tav tm="100000">
                                          <p:val>
                                            <p:strVal val="#ppt_x"/>
                                          </p:val>
                                        </p:tav>
                                      </p:tavLst>
                                    </p:anim>
                                    <p:anim calcmode="lin" valueType="num">
                                      <p:cBhvr additive="base">
                                        <p:cTn id="34" dur="500" fill="hold"/>
                                        <p:tgtEl>
                                          <p:spTgt spid="574473"/>
                                        </p:tgtEl>
                                        <p:attrNameLst>
                                          <p:attrName>ppt_y</p:attrName>
                                        </p:attrNameLst>
                                      </p:cBhvr>
                                      <p:tavLst>
                                        <p:tav tm="0">
                                          <p:val>
                                            <p:strVal val="1+#ppt_h/2"/>
                                          </p:val>
                                        </p:tav>
                                        <p:tav tm="100000">
                                          <p:val>
                                            <p:strVal val="#ppt_y"/>
                                          </p:val>
                                        </p:tav>
                                      </p:tavLst>
                                    </p:anim>
                                  </p:childTnLst>
                                </p:cTn>
                              </p:par>
                            </p:childTnLst>
                          </p:cTn>
                        </p:par>
                      </p:childTnLst>
                    </p:cTn>
                  </p:par>
                  <p:par>
                    <p:cTn id="35" fill="hold" nodeType="clickPar">
                      <p:stCondLst>
                        <p:cond delay="indefinite"/>
                      </p:stCondLst>
                      <p:childTnLst>
                        <p:par>
                          <p:cTn id="36" fill="hold" nodeType="withGroup">
                            <p:stCondLst>
                              <p:cond delay="0"/>
                            </p:stCondLst>
                            <p:childTnLst>
                              <p:par>
                                <p:cTn id="37" presetID="2" presetClass="entr" presetSubtype="2" fill="hold" grpId="0" nodeType="clickEffect">
                                  <p:stCondLst>
                                    <p:cond delay="0"/>
                                  </p:stCondLst>
                                  <p:childTnLst>
                                    <p:set>
                                      <p:cBhvr>
                                        <p:cTn id="38" dur="1" fill="hold">
                                          <p:stCondLst>
                                            <p:cond delay="0"/>
                                          </p:stCondLst>
                                        </p:cTn>
                                        <p:tgtEl>
                                          <p:spTgt spid="15365"/>
                                        </p:tgtEl>
                                        <p:attrNameLst>
                                          <p:attrName>style.visibility</p:attrName>
                                        </p:attrNameLst>
                                      </p:cBhvr>
                                      <p:to>
                                        <p:strVal val="visible"/>
                                      </p:to>
                                    </p:set>
                                    <p:anim calcmode="lin" valueType="num">
                                      <p:cBhvr additive="base">
                                        <p:cTn id="39" dur="500" fill="hold"/>
                                        <p:tgtEl>
                                          <p:spTgt spid="15365"/>
                                        </p:tgtEl>
                                        <p:attrNameLst>
                                          <p:attrName>ppt_x</p:attrName>
                                        </p:attrNameLst>
                                      </p:cBhvr>
                                      <p:tavLst>
                                        <p:tav tm="0">
                                          <p:val>
                                            <p:strVal val="1+#ppt_w/2"/>
                                          </p:val>
                                        </p:tav>
                                        <p:tav tm="100000">
                                          <p:val>
                                            <p:strVal val="#ppt_x"/>
                                          </p:val>
                                        </p:tav>
                                      </p:tavLst>
                                    </p:anim>
                                    <p:anim calcmode="lin" valueType="num">
                                      <p:cBhvr additive="base">
                                        <p:cTn id="40" dur="500" fill="hold"/>
                                        <p:tgtEl>
                                          <p:spTgt spid="15365"/>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stCondLst>
                                    <p:cond delay="0"/>
                                  </p:stCondLst>
                                  <p:childTnLst>
                                    <p:set>
                                      <p:cBhvr>
                                        <p:cTn id="42" dur="1" fill="hold">
                                          <p:stCondLst>
                                            <p:cond delay="0"/>
                                          </p:stCondLst>
                                        </p:cTn>
                                        <p:tgtEl>
                                          <p:spTgt spid="574478"/>
                                        </p:tgtEl>
                                        <p:attrNameLst>
                                          <p:attrName>style.visibility</p:attrName>
                                        </p:attrNameLst>
                                      </p:cBhvr>
                                      <p:to>
                                        <p:strVal val="visible"/>
                                      </p:to>
                                    </p:set>
                                    <p:anim calcmode="lin" valueType="num">
                                      <p:cBhvr additive="base">
                                        <p:cTn id="43" dur="500" fill="hold"/>
                                        <p:tgtEl>
                                          <p:spTgt spid="574478"/>
                                        </p:tgtEl>
                                        <p:attrNameLst>
                                          <p:attrName>ppt_x</p:attrName>
                                        </p:attrNameLst>
                                      </p:cBhvr>
                                      <p:tavLst>
                                        <p:tav tm="0">
                                          <p:val>
                                            <p:strVal val="1+#ppt_w/2"/>
                                          </p:val>
                                        </p:tav>
                                        <p:tav tm="100000">
                                          <p:val>
                                            <p:strVal val="#ppt_x"/>
                                          </p:val>
                                        </p:tav>
                                      </p:tavLst>
                                    </p:anim>
                                    <p:anim calcmode="lin" valueType="num">
                                      <p:cBhvr additive="base">
                                        <p:cTn id="44" dur="500" fill="hold"/>
                                        <p:tgtEl>
                                          <p:spTgt spid="574478"/>
                                        </p:tgtEl>
                                        <p:attrNameLst>
                                          <p:attrName>ppt_y</p:attrName>
                                        </p:attrNameLst>
                                      </p:cBhvr>
                                      <p:tavLst>
                                        <p:tav tm="0">
                                          <p:val>
                                            <p:strVal val="#ppt_y"/>
                                          </p:val>
                                        </p:tav>
                                        <p:tav tm="100000">
                                          <p:val>
                                            <p:strVal val="#ppt_y"/>
                                          </p:val>
                                        </p:tav>
                                      </p:tavLst>
                                    </p:anim>
                                  </p:childTnLst>
                                </p:cTn>
                              </p:par>
                              <p:par>
                                <p:cTn id="45" presetID="2" presetClass="entr" presetSubtype="2" fill="hold" nodeType="withEffect">
                                  <p:stCondLst>
                                    <p:cond delay="0"/>
                                  </p:stCondLst>
                                  <p:childTnLst>
                                    <p:set>
                                      <p:cBhvr>
                                        <p:cTn id="46" dur="1" fill="hold">
                                          <p:stCondLst>
                                            <p:cond delay="0"/>
                                          </p:stCondLst>
                                        </p:cTn>
                                        <p:tgtEl>
                                          <p:spTgt spid="574479"/>
                                        </p:tgtEl>
                                        <p:attrNameLst>
                                          <p:attrName>style.visibility</p:attrName>
                                        </p:attrNameLst>
                                      </p:cBhvr>
                                      <p:to>
                                        <p:strVal val="visible"/>
                                      </p:to>
                                    </p:set>
                                    <p:anim calcmode="lin" valueType="num">
                                      <p:cBhvr additive="base">
                                        <p:cTn id="47" dur="500" fill="hold"/>
                                        <p:tgtEl>
                                          <p:spTgt spid="574479"/>
                                        </p:tgtEl>
                                        <p:attrNameLst>
                                          <p:attrName>ppt_x</p:attrName>
                                        </p:attrNameLst>
                                      </p:cBhvr>
                                      <p:tavLst>
                                        <p:tav tm="0">
                                          <p:val>
                                            <p:strVal val="1+#ppt_w/2"/>
                                          </p:val>
                                        </p:tav>
                                        <p:tav tm="100000">
                                          <p:val>
                                            <p:strVal val="#ppt_x"/>
                                          </p:val>
                                        </p:tav>
                                      </p:tavLst>
                                    </p:anim>
                                    <p:anim calcmode="lin" valueType="num">
                                      <p:cBhvr additive="base">
                                        <p:cTn id="48" dur="500" fill="hold"/>
                                        <p:tgtEl>
                                          <p:spTgt spid="57447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4" grpId="0" animBg="1"/>
      <p:bldP spid="15366" grpId="0" animBg="1"/>
      <p:bldP spid="574476" grpId="0"/>
      <p:bldP spid="574477" grpId="0"/>
      <p:bldP spid="1536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9234" name="Text Box 2"/>
          <p:cNvSpPr txBox="1">
            <a:spLocks noChangeArrowheads="1"/>
          </p:cNvSpPr>
          <p:nvPr/>
        </p:nvSpPr>
        <p:spPr bwMode="auto">
          <a:xfrm>
            <a:off x="323527" y="4244796"/>
            <a:ext cx="4788024" cy="240065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marL="457200" indent="-457200">
              <a:defRPr sz="2400">
                <a:solidFill>
                  <a:srgbClr val="000000"/>
                </a:solidFill>
                <a:latin typeface="Times New Roman" pitchFamily="18" charset="0"/>
              </a:defRPr>
            </a:lvl1pPr>
            <a:lvl2pPr marL="914400" indent="-457200">
              <a:defRPr sz="2400">
                <a:solidFill>
                  <a:srgbClr val="000000"/>
                </a:solidFill>
                <a:latin typeface="Times New Roman" pitchFamily="18" charset="0"/>
              </a:defRPr>
            </a:lvl2pPr>
            <a:lvl3pPr marL="1371600" indent="-457200">
              <a:defRPr sz="2400">
                <a:solidFill>
                  <a:srgbClr val="000000"/>
                </a:solidFill>
                <a:latin typeface="Times New Roman" pitchFamily="18" charset="0"/>
              </a:defRPr>
            </a:lvl3pPr>
            <a:lvl4pPr marL="1828800" indent="-457200">
              <a:defRPr sz="2400">
                <a:solidFill>
                  <a:srgbClr val="000000"/>
                </a:solidFill>
                <a:latin typeface="Times New Roman" pitchFamily="18" charset="0"/>
              </a:defRPr>
            </a:lvl4pPr>
            <a:lvl5pPr marL="2286000" indent="-457200">
              <a:defRPr sz="2400">
                <a:solidFill>
                  <a:srgbClr val="000000"/>
                </a:solidFill>
                <a:latin typeface="Times New Roman" pitchFamily="18" charset="0"/>
              </a:defRPr>
            </a:lvl5pPr>
            <a:lvl6pPr marL="2743200" indent="-4572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6pPr>
            <a:lvl7pPr marL="3200400" indent="-4572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7pPr>
            <a:lvl8pPr marL="3657600" indent="-4572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8pPr>
            <a:lvl9pPr marL="4114800" indent="-4572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9pPr>
          </a:lstStyle>
          <a:p>
            <a:pPr marL="0" indent="0" defTabSz="914400">
              <a:lnSpc>
                <a:spcPct val="100000"/>
              </a:lnSpc>
              <a:buClrTx/>
              <a:buSzTx/>
            </a:pPr>
            <a:r>
              <a:rPr lang="bg-BG" altLang="bg-BG" sz="2000" b="1" dirty="0" smtClean="0">
                <a:solidFill>
                  <a:schemeClr val="tx1"/>
                </a:solidFill>
              </a:rPr>
              <a:t>1959</a:t>
            </a:r>
            <a:r>
              <a:rPr lang="bg-BG" altLang="bg-BG" sz="2000" dirty="0" smtClean="0">
                <a:solidFill>
                  <a:schemeClr val="tx1"/>
                </a:solidFill>
              </a:rPr>
              <a:t> </a:t>
            </a:r>
            <a:r>
              <a:rPr lang="fr-CH" altLang="bg-BG" sz="2000" dirty="0" smtClean="0">
                <a:solidFill>
                  <a:schemeClr val="tx1"/>
                </a:solidFill>
              </a:rPr>
              <a:t>Ray </a:t>
            </a:r>
            <a:r>
              <a:rPr lang="fr-CH" altLang="bg-BG" sz="2000" dirty="0">
                <a:solidFill>
                  <a:schemeClr val="tx1"/>
                </a:solidFill>
              </a:rPr>
              <a:t>Davis </a:t>
            </a:r>
            <a:r>
              <a:rPr lang="bg-BG" altLang="bg-BG" sz="2000" dirty="0" smtClean="0">
                <a:solidFill>
                  <a:schemeClr val="tx1"/>
                </a:solidFill>
              </a:rPr>
              <a:t>установява, че (</a:t>
            </a:r>
            <a:r>
              <a:rPr lang="bg-BG" altLang="bg-BG" sz="2000" dirty="0" err="1" smtClean="0">
                <a:solidFill>
                  <a:schemeClr val="tx1"/>
                </a:solidFill>
              </a:rPr>
              <a:t>анти</a:t>
            </a:r>
            <a:r>
              <a:rPr lang="bg-BG" altLang="bg-BG" sz="2000" dirty="0" smtClean="0">
                <a:solidFill>
                  <a:schemeClr val="tx1"/>
                </a:solidFill>
              </a:rPr>
              <a:t>) неутрината от ядрен реактор не взаимодействат с </a:t>
            </a:r>
            <a:r>
              <a:rPr lang="en-US" altLang="bg-BG" sz="2000" dirty="0" smtClean="0">
                <a:solidFill>
                  <a:schemeClr val="tx1"/>
                </a:solidFill>
              </a:rPr>
              <a:t>Cl</a:t>
            </a:r>
            <a:r>
              <a:rPr lang="bg-BG" altLang="bg-BG" sz="2000" dirty="0" smtClean="0">
                <a:solidFill>
                  <a:schemeClr val="tx1"/>
                </a:solidFill>
              </a:rPr>
              <a:t>, за да генерират </a:t>
            </a:r>
            <a:r>
              <a:rPr lang="fr-CH" altLang="bg-BG" sz="2000" dirty="0" smtClean="0">
                <a:solidFill>
                  <a:schemeClr val="tx1"/>
                </a:solidFill>
              </a:rPr>
              <a:t>Ar:</a:t>
            </a:r>
            <a:endParaRPr lang="fr-CH" altLang="bg-BG" sz="1800" dirty="0">
              <a:solidFill>
                <a:schemeClr val="tx1"/>
              </a:solidFill>
            </a:endParaRPr>
          </a:p>
          <a:p>
            <a:pPr defTabSz="914400">
              <a:lnSpc>
                <a:spcPct val="100000"/>
              </a:lnSpc>
              <a:buClrTx/>
              <a:buSzTx/>
              <a:buFontTx/>
              <a:buNone/>
            </a:pPr>
            <a:r>
              <a:rPr lang="fr-CH" altLang="bg-BG" sz="1800" dirty="0">
                <a:solidFill>
                  <a:schemeClr val="tx1"/>
                </a:solidFill>
              </a:rPr>
              <a:t>         </a:t>
            </a:r>
            <a:r>
              <a:rPr lang="fr-CH" altLang="bg-BG" sz="1800" dirty="0" smtClean="0">
                <a:solidFill>
                  <a:schemeClr val="tx1"/>
                </a:solidFill>
              </a:rPr>
              <a:t> n  </a:t>
            </a:r>
            <a:r>
              <a:rPr lang="fr-CH" altLang="bg-BG" sz="1800" dirty="0">
                <a:solidFill>
                  <a:schemeClr val="tx1"/>
                </a:solidFill>
                <a:sym typeface="Symbol" pitchFamily="18" charset="2"/>
              </a:rPr>
              <a:t></a:t>
            </a:r>
            <a:r>
              <a:rPr lang="fr-CH" altLang="bg-BG" sz="1800" dirty="0">
                <a:solidFill>
                  <a:schemeClr val="tx1"/>
                </a:solidFill>
              </a:rPr>
              <a:t>  p  </a:t>
            </a:r>
            <a:r>
              <a:rPr lang="fr-CH" altLang="bg-BG" sz="1800" dirty="0">
                <a:solidFill>
                  <a:srgbClr val="FF0000"/>
                </a:solidFill>
              </a:rPr>
              <a:t>e</a:t>
            </a:r>
            <a:r>
              <a:rPr lang="fr-CH" altLang="bg-BG" sz="1800" baseline="30000" dirty="0">
                <a:solidFill>
                  <a:srgbClr val="FF0000"/>
                </a:solidFill>
              </a:rPr>
              <a:t>- </a:t>
            </a:r>
            <a:r>
              <a:rPr lang="fr-CH" altLang="bg-BG" sz="1800" baseline="30000" dirty="0">
                <a:solidFill>
                  <a:schemeClr val="tx1"/>
                </a:solidFill>
              </a:rPr>
              <a:t>  </a:t>
            </a:r>
            <a:r>
              <a:rPr lang="fr-CH" altLang="bg-BG" sz="1800" dirty="0">
                <a:solidFill>
                  <a:schemeClr val="tx1"/>
                </a:solidFill>
                <a:latin typeface="Symbol" pitchFamily="18" charset="2"/>
              </a:rPr>
              <a:t>n</a:t>
            </a:r>
            <a:r>
              <a:rPr lang="fr-CH" altLang="bg-BG" sz="1800" baseline="-25000" dirty="0">
                <a:solidFill>
                  <a:srgbClr val="FF0000"/>
                </a:solidFill>
              </a:rPr>
              <a:t>e</a:t>
            </a:r>
            <a:r>
              <a:rPr lang="fr-CH" altLang="bg-BG" sz="1800" dirty="0">
                <a:solidFill>
                  <a:srgbClr val="FF0000"/>
                </a:solidFill>
                <a:latin typeface="Symbol" pitchFamily="18" charset="2"/>
              </a:rPr>
              <a:t>  </a:t>
            </a:r>
            <a:r>
              <a:rPr lang="fr-CH" altLang="bg-BG" sz="1800" dirty="0">
                <a:solidFill>
                  <a:srgbClr val="FF0000"/>
                </a:solidFill>
                <a:latin typeface="Comic Sans MS" pitchFamily="66" charset="0"/>
              </a:rPr>
              <a:t>or</a:t>
            </a:r>
            <a:r>
              <a:rPr lang="fr-CH" altLang="bg-BG" sz="1800" dirty="0">
                <a:solidFill>
                  <a:srgbClr val="FF0000"/>
                </a:solidFill>
                <a:latin typeface="Symbol" pitchFamily="18" charset="2"/>
              </a:rPr>
              <a:t> </a:t>
            </a:r>
            <a:r>
              <a:rPr lang="fr-CH" altLang="bg-BG" sz="1800" dirty="0">
                <a:solidFill>
                  <a:schemeClr val="tx1"/>
                </a:solidFill>
                <a:latin typeface="Symbol" pitchFamily="18" charset="2"/>
              </a:rPr>
              <a:t>n</a:t>
            </a:r>
            <a:r>
              <a:rPr lang="fr-CH" altLang="bg-BG" sz="1800" baseline="-25000" dirty="0">
                <a:solidFill>
                  <a:srgbClr val="FF0000"/>
                </a:solidFill>
              </a:rPr>
              <a:t>e</a:t>
            </a:r>
            <a:r>
              <a:rPr lang="fr-CH" altLang="bg-BG" sz="1800" dirty="0">
                <a:solidFill>
                  <a:schemeClr val="tx1"/>
                </a:solidFill>
              </a:rPr>
              <a:t> ?</a:t>
            </a:r>
          </a:p>
          <a:p>
            <a:pPr defTabSz="914400">
              <a:lnSpc>
                <a:spcPct val="100000"/>
              </a:lnSpc>
              <a:buClrTx/>
              <a:buSzTx/>
              <a:buFontTx/>
              <a:buNone/>
            </a:pPr>
            <a:r>
              <a:rPr lang="bg-BG" altLang="bg-BG" sz="1800" dirty="0" smtClean="0">
                <a:solidFill>
                  <a:schemeClr val="tx1"/>
                </a:solidFill>
                <a:cs typeface="Times New Roman" panose="02020603050405020304" pitchFamily="18" charset="0"/>
              </a:rPr>
              <a:t>Излъчените при разпадането неутрина не осъществяват реакцията</a:t>
            </a:r>
          </a:p>
          <a:p>
            <a:pPr defTabSz="914400">
              <a:lnSpc>
                <a:spcPct val="100000"/>
              </a:lnSpc>
              <a:buClrTx/>
              <a:buSzTx/>
              <a:buFontTx/>
              <a:buNone/>
            </a:pPr>
            <a:r>
              <a:rPr lang="bg-BG" altLang="bg-BG" sz="1800" dirty="0" smtClean="0">
                <a:solidFill>
                  <a:schemeClr val="tx1"/>
                </a:solidFill>
                <a:latin typeface="Symbol" pitchFamily="18" charset="2"/>
              </a:rPr>
              <a:t> </a:t>
            </a:r>
            <a:r>
              <a:rPr lang="fr-CH" altLang="bg-BG" sz="1800" dirty="0" smtClean="0">
                <a:solidFill>
                  <a:schemeClr val="tx1"/>
                </a:solidFill>
                <a:latin typeface="Symbol" pitchFamily="18" charset="2"/>
              </a:rPr>
              <a:t>n</a:t>
            </a:r>
            <a:r>
              <a:rPr lang="fr-CH" altLang="bg-BG" sz="1800" dirty="0" smtClean="0">
                <a:solidFill>
                  <a:srgbClr val="FF0000"/>
                </a:solidFill>
                <a:latin typeface="Symbol" pitchFamily="18" charset="2"/>
              </a:rPr>
              <a:t> </a:t>
            </a:r>
            <a:r>
              <a:rPr lang="fr-CH" altLang="bg-BG" sz="1800" dirty="0" smtClean="0">
                <a:solidFill>
                  <a:schemeClr val="tx1"/>
                </a:solidFill>
              </a:rPr>
              <a:t> </a:t>
            </a:r>
            <a:r>
              <a:rPr lang="fr-CH" altLang="bg-BG" sz="1800" dirty="0">
                <a:solidFill>
                  <a:schemeClr val="tx1"/>
                </a:solidFill>
              </a:rPr>
              <a:t>+  </a:t>
            </a:r>
            <a:r>
              <a:rPr lang="fr-CH" altLang="bg-BG" sz="1800" baseline="30000" dirty="0">
                <a:solidFill>
                  <a:schemeClr val="tx1"/>
                </a:solidFill>
              </a:rPr>
              <a:t>37</a:t>
            </a:r>
            <a:r>
              <a:rPr lang="fr-CH" altLang="bg-BG" sz="1800" dirty="0">
                <a:solidFill>
                  <a:schemeClr val="tx1"/>
                </a:solidFill>
              </a:rPr>
              <a:t>Cl </a:t>
            </a:r>
            <a:r>
              <a:rPr lang="fr-CH" altLang="bg-BG" sz="1800" dirty="0">
                <a:solidFill>
                  <a:schemeClr val="tx1"/>
                </a:solidFill>
                <a:sym typeface="Symbol" pitchFamily="18" charset="2"/>
              </a:rPr>
              <a:t></a:t>
            </a:r>
            <a:r>
              <a:rPr lang="fr-CH" altLang="bg-BG" sz="1800" dirty="0">
                <a:solidFill>
                  <a:schemeClr val="tx1"/>
                </a:solidFill>
              </a:rPr>
              <a:t> </a:t>
            </a:r>
            <a:r>
              <a:rPr lang="fr-CH" altLang="bg-BG" sz="1800" baseline="30000" dirty="0">
                <a:solidFill>
                  <a:schemeClr val="tx1"/>
                </a:solidFill>
              </a:rPr>
              <a:t>37</a:t>
            </a:r>
            <a:r>
              <a:rPr lang="fr-CH" altLang="bg-BG" sz="1800" dirty="0">
                <a:solidFill>
                  <a:schemeClr val="tx1"/>
                </a:solidFill>
              </a:rPr>
              <a:t>Ar  + </a:t>
            </a:r>
            <a:r>
              <a:rPr lang="fr-CH" altLang="bg-BG" sz="1800" dirty="0">
                <a:solidFill>
                  <a:srgbClr val="FF0000"/>
                </a:solidFill>
              </a:rPr>
              <a:t>e</a:t>
            </a:r>
            <a:r>
              <a:rPr lang="fr-CH" altLang="bg-BG" sz="1800" baseline="30000" dirty="0">
                <a:solidFill>
                  <a:srgbClr val="FF0000"/>
                </a:solidFill>
              </a:rPr>
              <a:t>- </a:t>
            </a:r>
            <a:r>
              <a:rPr lang="bg-BG" altLang="bg-BG" sz="1800" dirty="0" smtClean="0">
                <a:solidFill>
                  <a:schemeClr val="tx2"/>
                </a:solidFill>
              </a:rPr>
              <a:t>, </a:t>
            </a:r>
            <a:r>
              <a:rPr lang="fr-CH" altLang="bg-BG" sz="1800" dirty="0" smtClean="0">
                <a:solidFill>
                  <a:schemeClr val="tx2"/>
                </a:solidFill>
              </a:rPr>
              <a:t> </a:t>
            </a:r>
            <a:endParaRPr lang="bg-BG" altLang="bg-BG" sz="1800" dirty="0" smtClean="0">
              <a:solidFill>
                <a:schemeClr val="tx2"/>
              </a:solidFill>
            </a:endParaRPr>
          </a:p>
          <a:p>
            <a:pPr defTabSz="914400">
              <a:lnSpc>
                <a:spcPct val="100000"/>
              </a:lnSpc>
              <a:buClrTx/>
              <a:buSzTx/>
              <a:buFontTx/>
              <a:buNone/>
            </a:pPr>
            <a:r>
              <a:rPr lang="bg-BG" altLang="bg-BG" sz="1800" dirty="0">
                <a:solidFill>
                  <a:schemeClr val="tx2"/>
                </a:solidFill>
              </a:rPr>
              <a:t> </a:t>
            </a:r>
            <a:r>
              <a:rPr lang="bg-BG" altLang="bg-BG" sz="1800" dirty="0" smtClean="0">
                <a:solidFill>
                  <a:schemeClr val="tx2"/>
                </a:solidFill>
              </a:rPr>
              <a:t>       т.е. те са </a:t>
            </a:r>
            <a:r>
              <a:rPr lang="bg-BG" altLang="bg-BG" sz="1800" dirty="0" err="1" smtClean="0">
                <a:solidFill>
                  <a:srgbClr val="FF0000"/>
                </a:solidFill>
              </a:rPr>
              <a:t>антинеутрина</a:t>
            </a:r>
            <a:r>
              <a:rPr lang="bg-BG" altLang="bg-BG" sz="1800" dirty="0" smtClean="0">
                <a:solidFill>
                  <a:schemeClr val="tx2"/>
                </a:solidFill>
              </a:rPr>
              <a:t>.</a:t>
            </a:r>
            <a:r>
              <a:rPr lang="fr-CH" altLang="bg-BG" sz="1800" dirty="0" smtClean="0">
                <a:solidFill>
                  <a:schemeClr val="tx2"/>
                </a:solidFill>
              </a:rPr>
              <a:t>  </a:t>
            </a:r>
            <a:endParaRPr lang="fr-CH" altLang="bg-BG" sz="1400" dirty="0">
              <a:solidFill>
                <a:schemeClr val="tx1"/>
              </a:solidFill>
            </a:endParaRPr>
          </a:p>
        </p:txBody>
      </p:sp>
      <p:sp>
        <p:nvSpPr>
          <p:cNvPr id="479235" name="Text Box 3"/>
          <p:cNvSpPr txBox="1">
            <a:spLocks noChangeArrowheads="1"/>
          </p:cNvSpPr>
          <p:nvPr/>
        </p:nvSpPr>
        <p:spPr bwMode="auto">
          <a:xfrm>
            <a:off x="323527" y="824140"/>
            <a:ext cx="7546975" cy="22806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457200" indent="-457200">
              <a:defRPr sz="2400">
                <a:solidFill>
                  <a:srgbClr val="000000"/>
                </a:solidFill>
                <a:latin typeface="Times New Roman" pitchFamily="18" charset="0"/>
              </a:defRPr>
            </a:lvl1pPr>
            <a:lvl2pPr marL="914400" indent="-457200">
              <a:defRPr sz="2400">
                <a:solidFill>
                  <a:srgbClr val="000000"/>
                </a:solidFill>
                <a:latin typeface="Times New Roman" pitchFamily="18" charset="0"/>
              </a:defRPr>
            </a:lvl2pPr>
            <a:lvl3pPr marL="1371600" indent="-457200">
              <a:defRPr sz="2400">
                <a:solidFill>
                  <a:srgbClr val="000000"/>
                </a:solidFill>
                <a:latin typeface="Times New Roman" pitchFamily="18" charset="0"/>
              </a:defRPr>
            </a:lvl3pPr>
            <a:lvl4pPr marL="1828800" indent="-457200">
              <a:defRPr sz="2400">
                <a:solidFill>
                  <a:srgbClr val="000000"/>
                </a:solidFill>
                <a:latin typeface="Times New Roman" pitchFamily="18" charset="0"/>
              </a:defRPr>
            </a:lvl4pPr>
            <a:lvl5pPr marL="2286000" indent="-457200">
              <a:defRPr sz="2400">
                <a:solidFill>
                  <a:srgbClr val="000000"/>
                </a:solidFill>
                <a:latin typeface="Times New Roman" pitchFamily="18" charset="0"/>
              </a:defRPr>
            </a:lvl5pPr>
            <a:lvl6pPr marL="2743200" indent="-4572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6pPr>
            <a:lvl7pPr marL="3200400" indent="-4572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7pPr>
            <a:lvl8pPr marL="3657600" indent="-4572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8pPr>
            <a:lvl9pPr marL="4114800" indent="-4572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9pPr>
          </a:lstStyle>
          <a:p>
            <a:pPr marL="0" indent="0" defTabSz="914400">
              <a:lnSpc>
                <a:spcPct val="100000"/>
              </a:lnSpc>
              <a:spcBef>
                <a:spcPct val="50000"/>
              </a:spcBef>
              <a:buClrTx/>
              <a:buSzTx/>
            </a:pPr>
            <a:r>
              <a:rPr lang="bg-BG" altLang="bg-BG" sz="2000" b="1" dirty="0" smtClean="0">
                <a:solidFill>
                  <a:schemeClr val="tx1"/>
                </a:solidFill>
              </a:rPr>
              <a:t>1956</a:t>
            </a:r>
            <a:r>
              <a:rPr lang="bg-BG" altLang="bg-BG" sz="2000" dirty="0" smtClean="0">
                <a:solidFill>
                  <a:schemeClr val="tx1"/>
                </a:solidFill>
              </a:rPr>
              <a:t> Незапазване на пространствената четност в </a:t>
            </a:r>
            <a:r>
              <a:rPr lang="el-GR" altLang="bg-BG" sz="2000" dirty="0" smtClean="0">
                <a:solidFill>
                  <a:schemeClr val="tx1"/>
                </a:solidFill>
                <a:latin typeface="Times New Roman"/>
                <a:cs typeface="Times New Roman"/>
              </a:rPr>
              <a:t>β</a:t>
            </a:r>
            <a:r>
              <a:rPr lang="bg-BG" altLang="bg-BG" sz="2000" dirty="0" smtClean="0">
                <a:solidFill>
                  <a:schemeClr val="tx1"/>
                </a:solidFill>
                <a:latin typeface="Times New Roman"/>
                <a:cs typeface="Times New Roman"/>
              </a:rPr>
              <a:t>-разпадането на</a:t>
            </a:r>
            <a:r>
              <a:rPr lang="bg-BG" altLang="bg-BG" sz="2000" dirty="0" smtClean="0">
                <a:solidFill>
                  <a:schemeClr val="tx1"/>
                </a:solidFill>
              </a:rPr>
              <a:t> </a:t>
            </a:r>
            <a:r>
              <a:rPr lang="fr-CH" altLang="bg-BG" sz="2000" dirty="0" smtClean="0">
                <a:solidFill>
                  <a:schemeClr val="tx1"/>
                </a:solidFill>
              </a:rPr>
              <a:t> </a:t>
            </a:r>
            <a:r>
              <a:rPr lang="fr-CH" altLang="bg-BG" sz="2000" baseline="30000" dirty="0" smtClean="0">
                <a:solidFill>
                  <a:schemeClr val="tx1"/>
                </a:solidFill>
              </a:rPr>
              <a:t>60</a:t>
            </a:r>
            <a:r>
              <a:rPr lang="fr-CH" altLang="bg-BG" sz="2000" dirty="0" smtClean="0">
                <a:solidFill>
                  <a:schemeClr val="tx1"/>
                </a:solidFill>
              </a:rPr>
              <a:t>Co: </a:t>
            </a:r>
            <a:r>
              <a:rPr lang="bg-BG" altLang="bg-BG" sz="2000" dirty="0" smtClean="0">
                <a:solidFill>
                  <a:schemeClr val="tx1"/>
                </a:solidFill>
              </a:rPr>
              <a:t>излъченият електрон има лява </a:t>
            </a:r>
            <a:r>
              <a:rPr lang="bg-BG" altLang="bg-BG" sz="2000" dirty="0" err="1" smtClean="0">
                <a:solidFill>
                  <a:schemeClr val="tx1"/>
                </a:solidFill>
              </a:rPr>
              <a:t>спиралност</a:t>
            </a:r>
            <a:r>
              <a:rPr lang="bg-BG" altLang="bg-BG" sz="2000" dirty="0" smtClean="0">
                <a:solidFill>
                  <a:schemeClr val="tx1"/>
                </a:solidFill>
              </a:rPr>
              <a:t> </a:t>
            </a:r>
            <a:r>
              <a:rPr lang="fr-CH" altLang="bg-BG" sz="2000" dirty="0" smtClean="0">
                <a:solidFill>
                  <a:schemeClr val="tx1"/>
                </a:solidFill>
              </a:rPr>
              <a:t>(</a:t>
            </a:r>
            <a:r>
              <a:rPr lang="fr-CH" altLang="bg-BG" sz="2000" dirty="0">
                <a:solidFill>
                  <a:schemeClr val="tx1"/>
                </a:solidFill>
              </a:rPr>
              <a:t>C.S. Wu et </a:t>
            </a:r>
            <a:r>
              <a:rPr lang="fr-CH" altLang="bg-BG" sz="2000" dirty="0" smtClean="0">
                <a:solidFill>
                  <a:schemeClr val="tx1"/>
                </a:solidFill>
              </a:rPr>
              <a:t>al.)</a:t>
            </a:r>
            <a:endParaRPr lang="bg-BG" altLang="bg-BG" sz="2000" dirty="0">
              <a:solidFill>
                <a:schemeClr val="tx1"/>
              </a:solidFill>
            </a:endParaRPr>
          </a:p>
          <a:p>
            <a:pPr marL="0" indent="0" defTabSz="914400">
              <a:lnSpc>
                <a:spcPct val="100000"/>
              </a:lnSpc>
              <a:spcBef>
                <a:spcPct val="50000"/>
              </a:spcBef>
              <a:buClrTx/>
              <a:buSzTx/>
            </a:pPr>
            <a:r>
              <a:rPr lang="bg-BG" altLang="bg-BG" sz="2000" b="1" dirty="0" smtClean="0">
                <a:solidFill>
                  <a:schemeClr val="tx1"/>
                </a:solidFill>
              </a:rPr>
              <a:t>1957</a:t>
            </a:r>
            <a:r>
              <a:rPr lang="bg-BG" altLang="bg-BG" sz="2000" dirty="0" smtClean="0">
                <a:solidFill>
                  <a:schemeClr val="tx1"/>
                </a:solidFill>
              </a:rPr>
              <a:t> Измерване на </a:t>
            </a:r>
            <a:r>
              <a:rPr lang="bg-BG" altLang="bg-BG" sz="2000" dirty="0" err="1" smtClean="0">
                <a:solidFill>
                  <a:schemeClr val="tx1"/>
                </a:solidFill>
              </a:rPr>
              <a:t>спиралността</a:t>
            </a:r>
            <a:r>
              <a:rPr lang="bg-BG" altLang="bg-BG" sz="2000" dirty="0" smtClean="0">
                <a:solidFill>
                  <a:schemeClr val="tx1"/>
                </a:solidFill>
              </a:rPr>
              <a:t> на неутриното </a:t>
            </a:r>
            <a:r>
              <a:rPr lang="fr-CH" altLang="bg-BG" sz="2000" dirty="0" smtClean="0">
                <a:solidFill>
                  <a:schemeClr val="tx1"/>
                </a:solidFill>
              </a:rPr>
              <a:t>(M</a:t>
            </a:r>
            <a:r>
              <a:rPr lang="fr-CH" altLang="bg-BG" sz="2000" dirty="0">
                <a:solidFill>
                  <a:schemeClr val="tx1"/>
                </a:solidFill>
              </a:rPr>
              <a:t>. </a:t>
            </a:r>
            <a:r>
              <a:rPr lang="fr-CH" altLang="bg-BG" sz="2000" dirty="0" err="1">
                <a:solidFill>
                  <a:schemeClr val="tx1"/>
                </a:solidFill>
              </a:rPr>
              <a:t>Goldhaber</a:t>
            </a:r>
            <a:r>
              <a:rPr lang="fr-CH" altLang="bg-BG" sz="2000" dirty="0">
                <a:solidFill>
                  <a:schemeClr val="tx1"/>
                </a:solidFill>
              </a:rPr>
              <a:t>,</a:t>
            </a:r>
          </a:p>
          <a:p>
            <a:pPr defTabSz="914400">
              <a:lnSpc>
                <a:spcPct val="30000"/>
              </a:lnSpc>
              <a:spcBef>
                <a:spcPct val="50000"/>
              </a:spcBef>
              <a:buClrTx/>
              <a:buSzTx/>
              <a:buFontTx/>
              <a:buNone/>
            </a:pPr>
            <a:r>
              <a:rPr lang="fr-CH" altLang="bg-BG" sz="2000" dirty="0">
                <a:solidFill>
                  <a:schemeClr val="tx1"/>
                </a:solidFill>
              </a:rPr>
              <a:t>        L. </a:t>
            </a:r>
            <a:r>
              <a:rPr lang="fr-CH" altLang="bg-BG" sz="2000" dirty="0" err="1">
                <a:solidFill>
                  <a:schemeClr val="tx1"/>
                </a:solidFill>
              </a:rPr>
              <a:t>Grodzins</a:t>
            </a:r>
            <a:r>
              <a:rPr lang="fr-CH" altLang="bg-BG" sz="2000" dirty="0">
                <a:solidFill>
                  <a:schemeClr val="tx1"/>
                </a:solidFill>
              </a:rPr>
              <a:t>, A.W. </a:t>
            </a:r>
            <a:r>
              <a:rPr lang="fr-CH" altLang="bg-BG" sz="2000" dirty="0" err="1">
                <a:solidFill>
                  <a:schemeClr val="tx1"/>
                </a:solidFill>
              </a:rPr>
              <a:t>Sunyar</a:t>
            </a:r>
            <a:r>
              <a:rPr lang="fr-CH" altLang="bg-BG" sz="2000" dirty="0">
                <a:solidFill>
                  <a:schemeClr val="tx1"/>
                </a:solidFill>
              </a:rPr>
              <a:t>): </a:t>
            </a:r>
          </a:p>
          <a:p>
            <a:pPr defTabSz="914400">
              <a:lnSpc>
                <a:spcPct val="30000"/>
              </a:lnSpc>
              <a:spcBef>
                <a:spcPct val="50000"/>
              </a:spcBef>
              <a:buClrTx/>
              <a:buSzTx/>
              <a:buFontTx/>
              <a:buNone/>
            </a:pPr>
            <a:r>
              <a:rPr lang="fr-CH" altLang="bg-BG" sz="2000" dirty="0">
                <a:solidFill>
                  <a:schemeClr val="tx1"/>
                </a:solidFill>
              </a:rPr>
              <a:t>        </a:t>
            </a:r>
            <a:r>
              <a:rPr lang="bg-BG" altLang="bg-BG" sz="2000" dirty="0" smtClean="0">
                <a:solidFill>
                  <a:srgbClr val="A50021"/>
                </a:solidFill>
              </a:rPr>
              <a:t>неутрината имат лява </a:t>
            </a:r>
            <a:r>
              <a:rPr lang="bg-BG" altLang="bg-BG" sz="2000" dirty="0" err="1" smtClean="0">
                <a:solidFill>
                  <a:srgbClr val="A50021"/>
                </a:solidFill>
              </a:rPr>
              <a:t>спиралност</a:t>
            </a:r>
            <a:r>
              <a:rPr lang="bg-BG" altLang="bg-BG" sz="2000" dirty="0" smtClean="0">
                <a:solidFill>
                  <a:srgbClr val="A50021"/>
                </a:solidFill>
              </a:rPr>
              <a:t>.</a:t>
            </a:r>
            <a:r>
              <a:rPr lang="fr-CH" altLang="bg-BG" sz="2000" u="sng" dirty="0">
                <a:solidFill>
                  <a:schemeClr val="tx1"/>
                </a:solidFill>
              </a:rPr>
              <a:t/>
            </a:r>
            <a:br>
              <a:rPr lang="fr-CH" altLang="bg-BG" sz="2000" u="sng" dirty="0">
                <a:solidFill>
                  <a:schemeClr val="tx1"/>
                </a:solidFill>
              </a:rPr>
            </a:br>
            <a:endParaRPr lang="fr-CH" altLang="bg-BG" sz="2000" u="sng" dirty="0">
              <a:solidFill>
                <a:schemeClr val="tx1"/>
              </a:solidFill>
            </a:endParaRPr>
          </a:p>
          <a:p>
            <a:pPr defTabSz="914400">
              <a:lnSpc>
                <a:spcPct val="70000"/>
              </a:lnSpc>
              <a:spcBef>
                <a:spcPct val="50000"/>
              </a:spcBef>
              <a:buClrTx/>
              <a:buSzTx/>
              <a:buFontTx/>
              <a:buNone/>
            </a:pPr>
            <a:r>
              <a:rPr lang="fr-CH" altLang="bg-BG" sz="1800" dirty="0">
                <a:solidFill>
                  <a:srgbClr val="0066FF"/>
                </a:solidFill>
                <a:sym typeface="Symbol" pitchFamily="18" charset="2"/>
              </a:rPr>
              <a:t>	</a:t>
            </a:r>
            <a:r>
              <a:rPr lang="bg-BG" altLang="bg-BG" sz="1800" dirty="0" smtClean="0">
                <a:solidFill>
                  <a:srgbClr val="0066FF"/>
                </a:solidFill>
                <a:sym typeface="Symbol" pitchFamily="18" charset="2"/>
              </a:rPr>
              <a:t>поляризацията на </a:t>
            </a:r>
            <a:r>
              <a:rPr lang="fr-CH" altLang="bg-BG" sz="1800" dirty="0" smtClean="0">
                <a:solidFill>
                  <a:srgbClr val="0066FF"/>
                </a:solidFill>
                <a:sym typeface="Symbol" pitchFamily="18" charset="2"/>
              </a:rPr>
              <a:t></a:t>
            </a:r>
            <a:r>
              <a:rPr lang="bg-BG" altLang="bg-BG" sz="1800" dirty="0" smtClean="0">
                <a:solidFill>
                  <a:srgbClr val="0066FF"/>
                </a:solidFill>
                <a:sym typeface="Symbol" pitchFamily="18" charset="2"/>
              </a:rPr>
              <a:t>-квантите</a:t>
            </a:r>
            <a:r>
              <a:rPr lang="fr-CH" altLang="bg-BG" sz="1800" dirty="0" smtClean="0">
                <a:solidFill>
                  <a:srgbClr val="0066FF"/>
                </a:solidFill>
                <a:sym typeface="Symbol" pitchFamily="18" charset="2"/>
              </a:rPr>
              <a:t> </a:t>
            </a:r>
            <a:r>
              <a:rPr lang="bg-BG" altLang="bg-BG" sz="1800" dirty="0" smtClean="0">
                <a:solidFill>
                  <a:srgbClr val="0066FF"/>
                </a:solidFill>
                <a:sym typeface="Symbol" pitchFamily="18" charset="2"/>
              </a:rPr>
              <a:t>се измерва чрез </a:t>
            </a:r>
            <a:r>
              <a:rPr lang="bg-BG" altLang="bg-BG" sz="1800" dirty="0" err="1" smtClean="0">
                <a:solidFill>
                  <a:srgbClr val="0066FF"/>
                </a:solidFill>
                <a:sym typeface="Symbol" pitchFamily="18" charset="2"/>
              </a:rPr>
              <a:t>Комптъновото</a:t>
            </a:r>
            <a:r>
              <a:rPr lang="bg-BG" altLang="bg-BG" sz="1800" dirty="0" smtClean="0">
                <a:solidFill>
                  <a:srgbClr val="0066FF"/>
                </a:solidFill>
                <a:sym typeface="Symbol" pitchFamily="18" charset="2"/>
              </a:rPr>
              <a:t> им разсейване от </a:t>
            </a:r>
            <a:r>
              <a:rPr lang="bg-BG" altLang="bg-BG" sz="1800" dirty="0" err="1" smtClean="0">
                <a:solidFill>
                  <a:srgbClr val="0066FF"/>
                </a:solidFill>
                <a:sym typeface="Symbol" pitchFamily="18" charset="2"/>
              </a:rPr>
              <a:t>намагнитено</a:t>
            </a:r>
            <a:r>
              <a:rPr lang="bg-BG" altLang="bg-BG" sz="1800" dirty="0" smtClean="0">
                <a:solidFill>
                  <a:srgbClr val="0066FF"/>
                </a:solidFill>
                <a:sym typeface="Symbol" pitchFamily="18" charset="2"/>
              </a:rPr>
              <a:t> желязо</a:t>
            </a:r>
            <a:endParaRPr lang="fr-CH" altLang="bg-BG" sz="2000" dirty="0">
              <a:solidFill>
                <a:schemeClr val="tx1"/>
              </a:solidFill>
              <a:sym typeface="Symbol" pitchFamily="18" charset="2"/>
            </a:endParaRPr>
          </a:p>
        </p:txBody>
      </p:sp>
      <p:pic>
        <p:nvPicPr>
          <p:cNvPr id="47923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650" y="3141663"/>
            <a:ext cx="2716213" cy="10302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79237" name="Line 5"/>
          <p:cNvSpPr>
            <a:spLocks noChangeShapeType="1"/>
          </p:cNvSpPr>
          <p:nvPr/>
        </p:nvSpPr>
        <p:spPr bwMode="auto">
          <a:xfrm>
            <a:off x="2628025" y="5445125"/>
            <a:ext cx="179028" cy="0"/>
          </a:xfrm>
          <a:prstGeom prst="line">
            <a:avLst/>
          </a:prstGeom>
          <a:noFill/>
          <a:ln w="4445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bg-BG"/>
          </a:p>
        </p:txBody>
      </p:sp>
      <p:sp>
        <p:nvSpPr>
          <p:cNvPr id="479238" name="Text Box 6"/>
          <p:cNvSpPr txBox="1">
            <a:spLocks noChangeArrowheads="1"/>
          </p:cNvSpPr>
          <p:nvPr/>
        </p:nvSpPr>
        <p:spPr bwMode="auto">
          <a:xfrm>
            <a:off x="1692275" y="115888"/>
            <a:ext cx="5832475" cy="579437"/>
          </a:xfrm>
          <a:prstGeom prst="rect">
            <a:avLst/>
          </a:prstGeom>
          <a:solidFill>
            <a:srgbClr val="FF993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100000"/>
              </a:lnSpc>
              <a:buClrTx/>
              <a:buSzTx/>
              <a:buFontTx/>
              <a:buNone/>
            </a:pPr>
            <a:r>
              <a:rPr lang="bg-BG" altLang="bg-BG" sz="3200" dirty="0">
                <a:solidFill>
                  <a:srgbClr val="6600CC"/>
                </a:solidFill>
                <a:latin typeface="Arial Rounded MT Bold" pitchFamily="34" charset="0"/>
              </a:rPr>
              <a:t>Двукомпонентният модел</a:t>
            </a:r>
            <a:endParaRPr lang="en-US" altLang="bg-BG" i="1" dirty="0">
              <a:solidFill>
                <a:srgbClr val="6600CC"/>
              </a:solidFill>
              <a:latin typeface="Arial Rounded MT Bold" pitchFamily="34" charset="0"/>
            </a:endParaRPr>
          </a:p>
        </p:txBody>
      </p:sp>
      <p:pic>
        <p:nvPicPr>
          <p:cNvPr id="479239"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20072" y="2924944"/>
            <a:ext cx="3698796" cy="3526904"/>
          </a:xfrm>
          <a:prstGeom prst="rect">
            <a:avLst/>
          </a:prstGeom>
          <a:noFill/>
          <a:ln w="50800">
            <a:solidFill>
              <a:srgbClr val="808080"/>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0258" name="Text Box 2"/>
          <p:cNvSpPr txBox="1">
            <a:spLocks noChangeArrowheads="1"/>
          </p:cNvSpPr>
          <p:nvPr/>
        </p:nvSpPr>
        <p:spPr bwMode="auto">
          <a:xfrm>
            <a:off x="914400" y="1066800"/>
            <a:ext cx="74676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lnSpc>
                <a:spcPct val="100000"/>
              </a:lnSpc>
              <a:buClrTx/>
              <a:buSzTx/>
              <a:buFontTx/>
              <a:buNone/>
            </a:pPr>
            <a:endParaRPr lang="fr-CH" altLang="bg-BG" sz="2000" b="1" i="1">
              <a:solidFill>
                <a:schemeClr val="accent2"/>
              </a:solidFill>
              <a:latin typeface="Arial" pitchFamily="34" charset="0"/>
              <a:cs typeface="Times New Roman" pitchFamily="18" charset="0"/>
            </a:endParaRPr>
          </a:p>
        </p:txBody>
      </p:sp>
      <p:sp>
        <p:nvSpPr>
          <p:cNvPr id="480259" name="Text Box 3"/>
          <p:cNvSpPr txBox="1">
            <a:spLocks noChangeArrowheads="1"/>
          </p:cNvSpPr>
          <p:nvPr/>
        </p:nvSpPr>
        <p:spPr bwMode="auto">
          <a:xfrm>
            <a:off x="1295400" y="1905000"/>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100000"/>
              </a:lnSpc>
              <a:buClrTx/>
              <a:buSzTx/>
              <a:buFontTx/>
              <a:buNone/>
            </a:pPr>
            <a:endParaRPr lang="fr-CH" altLang="bg-BG">
              <a:latin typeface="Arial" pitchFamily="34" charset="0"/>
            </a:endParaRPr>
          </a:p>
        </p:txBody>
      </p:sp>
      <p:sp>
        <p:nvSpPr>
          <p:cNvPr id="480260" name="Text Box 4"/>
          <p:cNvSpPr txBox="1">
            <a:spLocks noChangeArrowheads="1"/>
          </p:cNvSpPr>
          <p:nvPr/>
        </p:nvSpPr>
        <p:spPr bwMode="auto">
          <a:xfrm>
            <a:off x="4696488" y="4741912"/>
            <a:ext cx="4247701"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100000"/>
              </a:lnSpc>
              <a:buClrTx/>
              <a:buSzTx/>
              <a:buFontTx/>
              <a:buNone/>
            </a:pPr>
            <a:r>
              <a:rPr lang="bg-BG" sz="2000" dirty="0" err="1"/>
              <a:t>Chen</a:t>
            </a:r>
            <a:r>
              <a:rPr lang="bg-BG" sz="2000" dirty="0"/>
              <a:t> </a:t>
            </a:r>
            <a:r>
              <a:rPr lang="bg-BG" sz="2000" dirty="0" err="1"/>
              <a:t>Ning</a:t>
            </a:r>
            <a:r>
              <a:rPr lang="bg-BG" sz="2000" dirty="0"/>
              <a:t> </a:t>
            </a:r>
            <a:r>
              <a:rPr lang="en-US" altLang="bg-BG" sz="2000" dirty="0" smtClean="0">
                <a:latin typeface="Arial" pitchFamily="34" charset="0"/>
              </a:rPr>
              <a:t>Lee </a:t>
            </a:r>
            <a:r>
              <a:rPr lang="en-US" altLang="bg-BG" sz="2000" dirty="0">
                <a:latin typeface="Arial" pitchFamily="34" charset="0"/>
              </a:rPr>
              <a:t>and </a:t>
            </a:r>
            <a:r>
              <a:rPr lang="en-US" altLang="bg-BG" sz="2000" dirty="0" err="1">
                <a:latin typeface="Arial" pitchFamily="34" charset="0"/>
              </a:rPr>
              <a:t>Tsung</a:t>
            </a:r>
            <a:r>
              <a:rPr lang="en-US" altLang="bg-BG" sz="2000" dirty="0">
                <a:latin typeface="Arial" pitchFamily="34" charset="0"/>
              </a:rPr>
              <a:t>-Dao Yang</a:t>
            </a:r>
          </a:p>
        </p:txBody>
      </p:sp>
      <p:sp>
        <p:nvSpPr>
          <p:cNvPr id="480261" name="Text Box 5"/>
          <p:cNvSpPr txBox="1">
            <a:spLocks noChangeArrowheads="1"/>
          </p:cNvSpPr>
          <p:nvPr/>
        </p:nvSpPr>
        <p:spPr bwMode="auto">
          <a:xfrm>
            <a:off x="1042988" y="333375"/>
            <a:ext cx="6337300" cy="519113"/>
          </a:xfrm>
          <a:prstGeom prst="rect">
            <a:avLst/>
          </a:prstGeom>
          <a:solidFill>
            <a:srgbClr val="FF993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100000"/>
              </a:lnSpc>
              <a:buClrTx/>
              <a:buSzTx/>
              <a:buFontTx/>
              <a:buNone/>
            </a:pPr>
            <a:r>
              <a:rPr lang="bg-BG" altLang="bg-BG" sz="2800" dirty="0">
                <a:solidFill>
                  <a:srgbClr val="6600CC"/>
                </a:solidFill>
                <a:latin typeface="Arial Rounded MT Bold" pitchFamily="34" charset="0"/>
              </a:rPr>
              <a:t>Различни лептонни числа: </a:t>
            </a:r>
            <a:r>
              <a:rPr lang="en-US" altLang="bg-BG" sz="2800" i="1" dirty="0">
                <a:solidFill>
                  <a:srgbClr val="6600CC"/>
                </a:solidFill>
                <a:cs typeface="Times New Roman" pitchFamily="18" charset="0"/>
              </a:rPr>
              <a:t>L</a:t>
            </a:r>
            <a:r>
              <a:rPr lang="en-US" altLang="bg-BG" sz="2800" i="1" baseline="-25000" dirty="0">
                <a:solidFill>
                  <a:srgbClr val="6600CC"/>
                </a:solidFill>
                <a:cs typeface="Times New Roman" pitchFamily="18" charset="0"/>
              </a:rPr>
              <a:t>e</a:t>
            </a:r>
            <a:r>
              <a:rPr lang="bg-BG" altLang="bg-BG" sz="2800" dirty="0">
                <a:solidFill>
                  <a:srgbClr val="6600CC"/>
                </a:solidFill>
                <a:latin typeface="Arial Rounded MT Bold" pitchFamily="34" charset="0"/>
              </a:rPr>
              <a:t> и </a:t>
            </a:r>
            <a:r>
              <a:rPr lang="en-US" altLang="bg-BG" sz="2800" dirty="0">
                <a:solidFill>
                  <a:srgbClr val="6600CC"/>
                </a:solidFill>
                <a:latin typeface="Arial Rounded MT Bold" pitchFamily="34" charset="0"/>
              </a:rPr>
              <a:t> </a:t>
            </a:r>
            <a:r>
              <a:rPr lang="en-US" altLang="bg-BG" sz="2800" i="1" dirty="0">
                <a:solidFill>
                  <a:srgbClr val="6600CC"/>
                </a:solidFill>
                <a:cs typeface="Times New Roman" pitchFamily="18" charset="0"/>
              </a:rPr>
              <a:t>L</a:t>
            </a:r>
            <a:r>
              <a:rPr lang="el-GR" altLang="bg-BG" sz="2800" i="1" baseline="-25000" dirty="0">
                <a:solidFill>
                  <a:srgbClr val="6600CC"/>
                </a:solidFill>
                <a:cs typeface="Times New Roman" pitchFamily="18" charset="0"/>
              </a:rPr>
              <a:t>μ</a:t>
            </a:r>
          </a:p>
        </p:txBody>
      </p:sp>
      <p:sp>
        <p:nvSpPr>
          <p:cNvPr id="480262" name="Text Box 6"/>
          <p:cNvSpPr txBox="1">
            <a:spLocks noChangeArrowheads="1"/>
          </p:cNvSpPr>
          <p:nvPr/>
        </p:nvSpPr>
        <p:spPr bwMode="auto">
          <a:xfrm>
            <a:off x="7451725" y="908050"/>
            <a:ext cx="901700" cy="495300"/>
          </a:xfrm>
          <a:prstGeom prst="rect">
            <a:avLst/>
          </a:prstGeom>
          <a:solidFill>
            <a:srgbClr val="FEFCAC"/>
          </a:solidFill>
          <a:ln w="38100">
            <a:solidFill>
              <a:srgbClr val="CC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100000"/>
              </a:lnSpc>
              <a:buClrTx/>
              <a:buSzTx/>
              <a:buFontTx/>
              <a:buNone/>
            </a:pPr>
            <a:r>
              <a:rPr lang="en-US" altLang="bg-BG" b="1">
                <a:solidFill>
                  <a:srgbClr val="CC0000"/>
                </a:solidFill>
                <a:latin typeface="Arial" pitchFamily="34" charset="0"/>
              </a:rPr>
              <a:t>1960</a:t>
            </a:r>
          </a:p>
        </p:txBody>
      </p:sp>
      <p:sp>
        <p:nvSpPr>
          <p:cNvPr id="480263" name="Text Box 7"/>
          <p:cNvSpPr txBox="1">
            <a:spLocks noChangeArrowheads="1"/>
          </p:cNvSpPr>
          <p:nvPr/>
        </p:nvSpPr>
        <p:spPr bwMode="auto">
          <a:xfrm>
            <a:off x="323850" y="1125538"/>
            <a:ext cx="4679950" cy="38164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00000"/>
              </a:lnSpc>
              <a:buClrTx/>
              <a:buSzTx/>
              <a:buFontTx/>
              <a:buNone/>
            </a:pPr>
            <a:r>
              <a:rPr lang="en-US" altLang="bg-BG" b="1" dirty="0" smtClean="0">
                <a:latin typeface="Arial" pitchFamily="34" charset="0"/>
              </a:rPr>
              <a:t>1960 </a:t>
            </a:r>
            <a:r>
              <a:rPr lang="en-US" altLang="bg-BG" sz="2000" dirty="0">
                <a:latin typeface="Arial" pitchFamily="34" charset="0"/>
              </a:rPr>
              <a:t>Lee </a:t>
            </a:r>
            <a:r>
              <a:rPr lang="bg-BG" altLang="bg-BG" sz="2000" dirty="0">
                <a:latin typeface="Arial" pitchFamily="34" charset="0"/>
              </a:rPr>
              <a:t>и</a:t>
            </a:r>
            <a:r>
              <a:rPr lang="en-US" altLang="bg-BG" sz="2000" dirty="0" smtClean="0">
                <a:latin typeface="Arial" pitchFamily="34" charset="0"/>
              </a:rPr>
              <a:t> Yang</a:t>
            </a:r>
            <a:r>
              <a:rPr lang="bg-BG" altLang="bg-BG" sz="2000" dirty="0" smtClean="0">
                <a:latin typeface="Arial" pitchFamily="34" charset="0"/>
              </a:rPr>
              <a:t> предполагат, че отсъствието на разпадане от типа</a:t>
            </a:r>
            <a:r>
              <a:rPr lang="en-US" altLang="bg-BG" sz="2000" dirty="0" smtClean="0">
                <a:latin typeface="Arial" pitchFamily="34" charset="0"/>
              </a:rPr>
              <a:t>  </a:t>
            </a:r>
            <a:endParaRPr lang="en-US" altLang="bg-BG" sz="2000" dirty="0">
              <a:latin typeface="Arial" pitchFamily="34" charset="0"/>
            </a:endParaRPr>
          </a:p>
          <a:p>
            <a:pPr>
              <a:lnSpc>
                <a:spcPct val="100000"/>
              </a:lnSpc>
              <a:buClrTx/>
              <a:buSzTx/>
              <a:buFontTx/>
              <a:buNone/>
            </a:pPr>
            <a:endParaRPr lang="en-US" altLang="bg-BG" b="1" dirty="0">
              <a:latin typeface="Arial" pitchFamily="34" charset="0"/>
            </a:endParaRPr>
          </a:p>
          <a:p>
            <a:pPr>
              <a:lnSpc>
                <a:spcPct val="100000"/>
              </a:lnSpc>
              <a:buClrTx/>
              <a:buSzTx/>
              <a:buFontTx/>
              <a:buNone/>
            </a:pPr>
            <a:r>
              <a:rPr lang="en-US" altLang="bg-BG" b="1" dirty="0">
                <a:latin typeface="Arial" pitchFamily="34" charset="0"/>
                <a:sym typeface="Symbol" pitchFamily="18" charset="2"/>
              </a:rPr>
              <a:t></a:t>
            </a:r>
            <a:r>
              <a:rPr lang="en-US" altLang="bg-BG" b="1" baseline="30000" dirty="0">
                <a:latin typeface="Arial" pitchFamily="34" charset="0"/>
                <a:sym typeface="Symbol" pitchFamily="18" charset="2"/>
              </a:rPr>
              <a:t>-</a:t>
            </a:r>
            <a:r>
              <a:rPr lang="en-US" altLang="bg-BG" b="1" dirty="0">
                <a:latin typeface="Arial" pitchFamily="34" charset="0"/>
                <a:sym typeface="Symbol" pitchFamily="18" charset="2"/>
              </a:rPr>
              <a:t>    </a:t>
            </a:r>
            <a:r>
              <a:rPr lang="en-US" altLang="bg-BG" b="1" dirty="0">
                <a:latin typeface="Arial" pitchFamily="34" charset="0"/>
                <a:cs typeface="Arial" pitchFamily="34" charset="0"/>
                <a:sym typeface="Symbol" pitchFamily="18" charset="2"/>
              </a:rPr>
              <a:t>e</a:t>
            </a:r>
            <a:r>
              <a:rPr lang="en-US" altLang="bg-BG" b="1" baseline="30000" dirty="0">
                <a:latin typeface="Arial" pitchFamily="34" charset="0"/>
                <a:cs typeface="Arial" pitchFamily="34" charset="0"/>
                <a:sym typeface="Symbol" pitchFamily="18" charset="2"/>
              </a:rPr>
              <a:t>-</a:t>
            </a:r>
            <a:r>
              <a:rPr lang="en-US" altLang="bg-BG" b="1" dirty="0">
                <a:latin typeface="Arial" pitchFamily="34" charset="0"/>
                <a:cs typeface="Arial" pitchFamily="34" charset="0"/>
                <a:sym typeface="Symbol" pitchFamily="18" charset="2"/>
              </a:rPr>
              <a:t>   </a:t>
            </a:r>
            <a:r>
              <a:rPr lang="en-US" altLang="bg-BG" sz="1800" dirty="0">
                <a:cs typeface="Times New Roman" pitchFamily="18" charset="0"/>
                <a:sym typeface="Symbol" pitchFamily="18" charset="2"/>
              </a:rPr>
              <a:t>(</a:t>
            </a:r>
            <a:r>
              <a:rPr lang="en-US" altLang="bg-BG" sz="1800" dirty="0" smtClean="0">
                <a:cs typeface="Times New Roman" pitchFamily="18" charset="0"/>
                <a:sym typeface="Symbol" pitchFamily="18" charset="2"/>
              </a:rPr>
              <a:t>BR&lt;5x10</a:t>
            </a:r>
            <a:r>
              <a:rPr lang="en-US" altLang="bg-BG" sz="1800" baseline="30000" dirty="0" smtClean="0">
                <a:cs typeface="Times New Roman" pitchFamily="18" charset="0"/>
                <a:sym typeface="Symbol" pitchFamily="18" charset="2"/>
              </a:rPr>
              <a:t>-13</a:t>
            </a:r>
            <a:r>
              <a:rPr lang="en-US" altLang="bg-BG" sz="1800" dirty="0" smtClean="0">
                <a:cs typeface="Times New Roman" pitchFamily="18" charset="0"/>
                <a:sym typeface="Symbol" pitchFamily="18" charset="2"/>
              </a:rPr>
              <a:t>, </a:t>
            </a:r>
            <a:r>
              <a:rPr lang="en-US" altLang="bg-BG" sz="1600" i="1" dirty="0" smtClean="0">
                <a:cs typeface="Times New Roman" pitchFamily="18" charset="0"/>
                <a:sym typeface="Symbol" pitchFamily="18" charset="2"/>
              </a:rPr>
              <a:t>2013</a:t>
            </a:r>
            <a:r>
              <a:rPr lang="en-US" altLang="bg-BG" sz="1800" dirty="0" smtClean="0">
                <a:cs typeface="Times New Roman" pitchFamily="18" charset="0"/>
                <a:sym typeface="Symbol" pitchFamily="18" charset="2"/>
              </a:rPr>
              <a:t>)</a:t>
            </a:r>
            <a:endParaRPr lang="en-US" altLang="bg-BG" sz="1800" dirty="0">
              <a:cs typeface="Times New Roman" pitchFamily="18" charset="0"/>
            </a:endParaRPr>
          </a:p>
          <a:p>
            <a:pPr>
              <a:lnSpc>
                <a:spcPct val="100000"/>
              </a:lnSpc>
              <a:buClrTx/>
              <a:buSzTx/>
              <a:buFontTx/>
              <a:buNone/>
            </a:pPr>
            <a:endParaRPr lang="en-US" altLang="bg-BG" sz="1800" dirty="0">
              <a:cs typeface="Times New Roman" pitchFamily="18" charset="0"/>
            </a:endParaRPr>
          </a:p>
          <a:p>
            <a:pPr>
              <a:lnSpc>
                <a:spcPct val="100000"/>
              </a:lnSpc>
              <a:buClrTx/>
              <a:buSzTx/>
              <a:buFontTx/>
              <a:buNone/>
            </a:pPr>
            <a:r>
              <a:rPr lang="bg-BG" altLang="bg-BG" sz="2000" dirty="0">
                <a:latin typeface="Arial" pitchFamily="34" charset="0"/>
              </a:rPr>
              <a:t>е</a:t>
            </a:r>
            <a:r>
              <a:rPr lang="bg-BG" altLang="bg-BG" sz="2000" dirty="0" smtClean="0">
                <a:latin typeface="Arial" pitchFamily="34" charset="0"/>
              </a:rPr>
              <a:t> указание за наличието на 2 типа неутрина:</a:t>
            </a:r>
            <a:r>
              <a:rPr lang="bg-BG" altLang="bg-BG" dirty="0" smtClean="0">
                <a:latin typeface="Arial" pitchFamily="34" charset="0"/>
              </a:rPr>
              <a:t> </a:t>
            </a:r>
            <a:r>
              <a:rPr lang="en-US" altLang="bg-BG" dirty="0" smtClean="0">
                <a:latin typeface="Symbol" pitchFamily="18" charset="2"/>
              </a:rPr>
              <a:t>n</a:t>
            </a:r>
            <a:r>
              <a:rPr lang="en-US" altLang="bg-BG" baseline="-25000" dirty="0" smtClean="0">
                <a:latin typeface="Symbol" pitchFamily="18" charset="2"/>
              </a:rPr>
              <a:t>m</a:t>
            </a:r>
            <a:r>
              <a:rPr lang="en-US" altLang="bg-BG" dirty="0" smtClean="0">
                <a:latin typeface="Arial" pitchFamily="34" charset="0"/>
              </a:rPr>
              <a:t> </a:t>
            </a:r>
            <a:r>
              <a:rPr lang="bg-BG" altLang="bg-BG" dirty="0" smtClean="0">
                <a:latin typeface="Arial" pitchFamily="34" charset="0"/>
              </a:rPr>
              <a:t>и </a:t>
            </a:r>
            <a:r>
              <a:rPr lang="en-US" altLang="bg-BG" dirty="0" smtClean="0">
                <a:latin typeface="Symbol" pitchFamily="18" charset="2"/>
              </a:rPr>
              <a:t>n</a:t>
            </a:r>
            <a:r>
              <a:rPr lang="en-US" altLang="bg-BG" baseline="-25000" dirty="0" smtClean="0">
                <a:latin typeface="Arial" pitchFamily="34" charset="0"/>
              </a:rPr>
              <a:t>e</a:t>
            </a:r>
            <a:r>
              <a:rPr lang="bg-BG" altLang="bg-BG" baseline="-25000" dirty="0">
                <a:latin typeface="Arial" pitchFamily="34" charset="0"/>
              </a:rPr>
              <a:t> </a:t>
            </a:r>
            <a:r>
              <a:rPr lang="bg-BG" altLang="bg-BG" dirty="0" smtClean="0">
                <a:latin typeface="Arial" pitchFamily="34" charset="0"/>
              </a:rPr>
              <a:t>:</a:t>
            </a:r>
            <a:endParaRPr lang="en-US" altLang="bg-BG" baseline="-25000" dirty="0">
              <a:latin typeface="Arial" pitchFamily="34" charset="0"/>
            </a:endParaRPr>
          </a:p>
          <a:p>
            <a:pPr>
              <a:lnSpc>
                <a:spcPct val="100000"/>
              </a:lnSpc>
              <a:buClrTx/>
              <a:buSzTx/>
              <a:buFontTx/>
              <a:buNone/>
            </a:pPr>
            <a:endParaRPr lang="fr-CH" altLang="bg-BG" b="1" baseline="-25000" dirty="0">
              <a:latin typeface="Arial" pitchFamily="34" charset="0"/>
            </a:endParaRPr>
          </a:p>
          <a:p>
            <a:pPr>
              <a:lnSpc>
                <a:spcPct val="100000"/>
              </a:lnSpc>
              <a:buClrTx/>
              <a:buSzTx/>
              <a:buFontTx/>
              <a:buNone/>
            </a:pPr>
            <a:r>
              <a:rPr lang="en-US" altLang="bg-BG" b="1" dirty="0">
                <a:solidFill>
                  <a:srgbClr val="0000FF"/>
                </a:solidFill>
                <a:latin typeface="Arial" pitchFamily="34" charset="0"/>
                <a:sym typeface="Symbol" pitchFamily="18" charset="2"/>
              </a:rPr>
              <a:t></a:t>
            </a:r>
            <a:r>
              <a:rPr lang="en-US" altLang="bg-BG" b="1" baseline="30000" dirty="0">
                <a:solidFill>
                  <a:srgbClr val="0000FF"/>
                </a:solidFill>
                <a:latin typeface="Arial" pitchFamily="34" charset="0"/>
                <a:sym typeface="Symbol" pitchFamily="18" charset="2"/>
              </a:rPr>
              <a:t>-</a:t>
            </a:r>
            <a:r>
              <a:rPr lang="en-US" altLang="bg-BG" b="1" dirty="0">
                <a:solidFill>
                  <a:srgbClr val="0000FF"/>
                </a:solidFill>
                <a:latin typeface="Arial" pitchFamily="34" charset="0"/>
                <a:sym typeface="Symbol" pitchFamily="18" charset="2"/>
              </a:rPr>
              <a:t>    </a:t>
            </a:r>
            <a:r>
              <a:rPr lang="en-US" altLang="bg-BG" b="1" dirty="0">
                <a:solidFill>
                  <a:srgbClr val="0000FF"/>
                </a:solidFill>
                <a:latin typeface="Arial" pitchFamily="34" charset="0"/>
                <a:cs typeface="Arial" pitchFamily="34" charset="0"/>
                <a:sym typeface="Symbol" pitchFamily="18" charset="2"/>
              </a:rPr>
              <a:t>e</a:t>
            </a:r>
            <a:r>
              <a:rPr lang="en-US" altLang="bg-BG" b="1" baseline="30000" dirty="0">
                <a:solidFill>
                  <a:srgbClr val="0000FF"/>
                </a:solidFill>
                <a:latin typeface="Arial" pitchFamily="34" charset="0"/>
                <a:cs typeface="Arial" pitchFamily="34" charset="0"/>
                <a:sym typeface="Symbol" pitchFamily="18" charset="2"/>
              </a:rPr>
              <a:t>-</a:t>
            </a:r>
            <a:r>
              <a:rPr lang="en-US" altLang="bg-BG" b="1" dirty="0">
                <a:solidFill>
                  <a:srgbClr val="0000FF"/>
                </a:solidFill>
                <a:latin typeface="Arial" pitchFamily="34" charset="0"/>
                <a:cs typeface="Arial" pitchFamily="34" charset="0"/>
                <a:sym typeface="Symbol" pitchFamily="18" charset="2"/>
              </a:rPr>
              <a:t>  </a:t>
            </a:r>
            <a:r>
              <a:rPr lang="en-US" altLang="bg-BG" b="1" dirty="0">
                <a:solidFill>
                  <a:srgbClr val="0000FF"/>
                </a:solidFill>
                <a:latin typeface="Symbol" pitchFamily="18" charset="2"/>
                <a:cs typeface="Arial" pitchFamily="34" charset="0"/>
                <a:sym typeface="Symbol" pitchFamily="18" charset="2"/>
              </a:rPr>
              <a:t>n</a:t>
            </a:r>
            <a:r>
              <a:rPr lang="en-US" altLang="bg-BG" b="1" baseline="-25000" dirty="0">
                <a:solidFill>
                  <a:srgbClr val="0000FF"/>
                </a:solidFill>
                <a:latin typeface="Symbol" pitchFamily="18" charset="2"/>
                <a:cs typeface="Arial" pitchFamily="34" charset="0"/>
                <a:sym typeface="Symbol" pitchFamily="18" charset="2"/>
              </a:rPr>
              <a:t></a:t>
            </a:r>
            <a:r>
              <a:rPr lang="en-US" altLang="bg-BG" b="1" dirty="0">
                <a:solidFill>
                  <a:srgbClr val="0000FF"/>
                </a:solidFill>
                <a:latin typeface="Symbol" pitchFamily="18" charset="2"/>
                <a:cs typeface="Arial" pitchFamily="34" charset="0"/>
                <a:sym typeface="Symbol" pitchFamily="18" charset="2"/>
              </a:rPr>
              <a:t> + n</a:t>
            </a:r>
            <a:r>
              <a:rPr lang="en-US" altLang="bg-BG" b="1" baseline="-25000" dirty="0">
                <a:solidFill>
                  <a:srgbClr val="0000FF"/>
                </a:solidFill>
                <a:latin typeface="Comic Sans MS" pitchFamily="66" charset="0"/>
                <a:cs typeface="Arial" pitchFamily="34" charset="0"/>
                <a:sym typeface="Symbol" pitchFamily="18" charset="2"/>
              </a:rPr>
              <a:t>e</a:t>
            </a:r>
          </a:p>
          <a:p>
            <a:pPr>
              <a:lnSpc>
                <a:spcPct val="100000"/>
              </a:lnSpc>
              <a:buClrTx/>
              <a:buSzTx/>
              <a:buFontTx/>
              <a:buNone/>
            </a:pPr>
            <a:endParaRPr lang="en-US" altLang="bg-BG" b="1" dirty="0">
              <a:solidFill>
                <a:srgbClr val="0000FF"/>
              </a:solidFill>
              <a:latin typeface="Arial" pitchFamily="34" charset="0"/>
            </a:endParaRPr>
          </a:p>
          <a:p>
            <a:pPr>
              <a:lnSpc>
                <a:spcPct val="100000"/>
              </a:lnSpc>
              <a:buClrTx/>
              <a:buSzTx/>
              <a:buFontTx/>
              <a:buNone/>
            </a:pPr>
            <a:endParaRPr lang="en-US" altLang="bg-BG" sz="2000" b="1" dirty="0">
              <a:solidFill>
                <a:srgbClr val="009900"/>
              </a:solidFill>
              <a:latin typeface="Arial" pitchFamily="34" charset="0"/>
            </a:endParaRPr>
          </a:p>
        </p:txBody>
      </p:sp>
      <p:pic>
        <p:nvPicPr>
          <p:cNvPr id="480264" name="Picture 8" descr="leeya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29200" y="1695450"/>
            <a:ext cx="3886200" cy="2914650"/>
          </a:xfrm>
          <a:prstGeom prst="rect">
            <a:avLst/>
          </a:prstGeom>
          <a:noFill/>
          <a:extLst>
            <a:ext uri="{909E8E84-426E-40DD-AFC4-6F175D3DCCD1}">
              <a14:hiddenFill xmlns:a14="http://schemas.microsoft.com/office/drawing/2010/main">
                <a:solidFill>
                  <a:srgbClr val="FFFFFF"/>
                </a:solidFill>
              </a14:hiddenFill>
            </a:ext>
          </a:extLst>
        </p:spPr>
      </p:pic>
      <p:sp>
        <p:nvSpPr>
          <p:cNvPr id="480265" name="Line 9"/>
          <p:cNvSpPr>
            <a:spLocks noChangeShapeType="1"/>
          </p:cNvSpPr>
          <p:nvPr/>
        </p:nvSpPr>
        <p:spPr bwMode="auto">
          <a:xfrm>
            <a:off x="2435225" y="3861048"/>
            <a:ext cx="228600" cy="0"/>
          </a:xfrm>
          <a:prstGeom prst="line">
            <a:avLst/>
          </a:prstGeom>
          <a:noFill/>
          <a:ln w="4445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bg-BG"/>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82" name="Text Box 2"/>
          <p:cNvSpPr txBox="1">
            <a:spLocks noChangeArrowheads="1"/>
          </p:cNvSpPr>
          <p:nvPr/>
        </p:nvSpPr>
        <p:spPr bwMode="auto">
          <a:xfrm>
            <a:off x="914400" y="1066800"/>
            <a:ext cx="74676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lnSpc>
                <a:spcPct val="100000"/>
              </a:lnSpc>
              <a:buClrTx/>
              <a:buSzTx/>
              <a:buFontTx/>
              <a:buNone/>
            </a:pPr>
            <a:endParaRPr lang="fr-CH" altLang="bg-BG" sz="2000" b="1" i="1">
              <a:solidFill>
                <a:schemeClr val="accent2"/>
              </a:solidFill>
              <a:latin typeface="Arial" pitchFamily="34" charset="0"/>
              <a:cs typeface="Times New Roman" pitchFamily="18" charset="0"/>
            </a:endParaRPr>
          </a:p>
        </p:txBody>
      </p:sp>
      <p:sp>
        <p:nvSpPr>
          <p:cNvPr id="481283" name="Text Box 3"/>
          <p:cNvSpPr txBox="1">
            <a:spLocks noChangeArrowheads="1"/>
          </p:cNvSpPr>
          <p:nvPr/>
        </p:nvSpPr>
        <p:spPr bwMode="auto">
          <a:xfrm>
            <a:off x="1295400" y="1905000"/>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100000"/>
              </a:lnSpc>
              <a:buClrTx/>
              <a:buSzTx/>
              <a:buFontTx/>
              <a:buNone/>
            </a:pPr>
            <a:endParaRPr lang="fr-CH" altLang="bg-BG">
              <a:latin typeface="Arial" pitchFamily="34" charset="0"/>
            </a:endParaRPr>
          </a:p>
        </p:txBody>
      </p:sp>
      <p:sp>
        <p:nvSpPr>
          <p:cNvPr id="481284" name="Text Box 4"/>
          <p:cNvSpPr txBox="1">
            <a:spLocks noChangeArrowheads="1"/>
          </p:cNvSpPr>
          <p:nvPr/>
        </p:nvSpPr>
        <p:spPr bwMode="auto">
          <a:xfrm>
            <a:off x="129730" y="657135"/>
            <a:ext cx="3605812" cy="1200329"/>
          </a:xfrm>
          <a:prstGeom prst="rect">
            <a:avLst/>
          </a:prstGeom>
          <a:solidFill>
            <a:srgbClr val="FF993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lnSpc>
                <a:spcPct val="100000"/>
              </a:lnSpc>
              <a:buClrTx/>
              <a:buSzTx/>
              <a:buFontTx/>
              <a:buNone/>
            </a:pPr>
            <a:r>
              <a:rPr lang="bg-BG" altLang="bg-BG" dirty="0" smtClean="0">
                <a:solidFill>
                  <a:srgbClr val="6600CC"/>
                </a:solidFill>
                <a:latin typeface="Arial Rounded MT Bold" pitchFamily="34" charset="0"/>
              </a:rPr>
              <a:t>Пряка проверка за наличието на два типа неутрина</a:t>
            </a:r>
            <a:endParaRPr lang="en-US" altLang="bg-BG" i="1" dirty="0">
              <a:solidFill>
                <a:srgbClr val="6600CC"/>
              </a:solidFill>
              <a:latin typeface="Arial Rounded MT Bold" pitchFamily="34" charset="0"/>
            </a:endParaRPr>
          </a:p>
        </p:txBody>
      </p:sp>
      <p:sp>
        <p:nvSpPr>
          <p:cNvPr id="481285" name="Text Box 5"/>
          <p:cNvSpPr txBox="1">
            <a:spLocks noChangeArrowheads="1"/>
          </p:cNvSpPr>
          <p:nvPr/>
        </p:nvSpPr>
        <p:spPr bwMode="auto">
          <a:xfrm>
            <a:off x="833214" y="2996952"/>
            <a:ext cx="901700" cy="495300"/>
          </a:xfrm>
          <a:prstGeom prst="rect">
            <a:avLst/>
          </a:prstGeom>
          <a:solidFill>
            <a:srgbClr val="FEFCAC"/>
          </a:solidFill>
          <a:ln w="38100">
            <a:solidFill>
              <a:srgbClr val="CC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100000"/>
              </a:lnSpc>
              <a:buClrTx/>
              <a:buSzTx/>
              <a:buFontTx/>
              <a:buNone/>
            </a:pPr>
            <a:r>
              <a:rPr lang="en-US" altLang="bg-BG" b="1">
                <a:solidFill>
                  <a:srgbClr val="CC0000"/>
                </a:solidFill>
                <a:latin typeface="Arial" pitchFamily="34" charset="0"/>
              </a:rPr>
              <a:t>1962</a:t>
            </a:r>
          </a:p>
        </p:txBody>
      </p:sp>
      <p:sp>
        <p:nvSpPr>
          <p:cNvPr id="481286" name="Text Box 6"/>
          <p:cNvSpPr txBox="1">
            <a:spLocks noChangeArrowheads="1"/>
          </p:cNvSpPr>
          <p:nvPr/>
        </p:nvSpPr>
        <p:spPr bwMode="auto">
          <a:xfrm>
            <a:off x="4419600" y="5670550"/>
            <a:ext cx="4495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00000"/>
              </a:lnSpc>
              <a:buClrTx/>
              <a:buSzTx/>
              <a:buFontTx/>
              <a:buNone/>
            </a:pPr>
            <a:endParaRPr lang="fr-CH" altLang="bg-BG" b="1">
              <a:latin typeface="Arial" pitchFamily="34" charset="0"/>
            </a:endParaRPr>
          </a:p>
        </p:txBody>
      </p:sp>
      <p:pic>
        <p:nvPicPr>
          <p:cNvPr id="481287" name="Picture 7" descr="lederman"/>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34000" y="381000"/>
            <a:ext cx="1225550" cy="1752600"/>
          </a:xfrm>
          <a:prstGeom prst="rect">
            <a:avLst/>
          </a:prstGeom>
          <a:noFill/>
          <a:extLst>
            <a:ext uri="{909E8E84-426E-40DD-AFC4-6F175D3DCCD1}">
              <a14:hiddenFill xmlns:a14="http://schemas.microsoft.com/office/drawing/2010/main">
                <a:solidFill>
                  <a:srgbClr val="FFFFFF"/>
                </a:solidFill>
              </a14:hiddenFill>
            </a:ext>
          </a:extLst>
        </p:spPr>
      </p:pic>
      <p:pic>
        <p:nvPicPr>
          <p:cNvPr id="481288" name="Picture 8" descr="steinberg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10400" y="381000"/>
            <a:ext cx="1362075" cy="1752600"/>
          </a:xfrm>
          <a:prstGeom prst="rect">
            <a:avLst/>
          </a:prstGeom>
          <a:noFill/>
          <a:extLst>
            <a:ext uri="{909E8E84-426E-40DD-AFC4-6F175D3DCCD1}">
              <a14:hiddenFill xmlns:a14="http://schemas.microsoft.com/office/drawing/2010/main">
                <a:solidFill>
                  <a:srgbClr val="FFFFFF"/>
                </a:solidFill>
              </a14:hiddenFill>
            </a:ext>
          </a:extLst>
        </p:spPr>
      </p:pic>
      <p:sp>
        <p:nvSpPr>
          <p:cNvPr id="481289" name="Text Box 9"/>
          <p:cNvSpPr txBox="1">
            <a:spLocks noChangeArrowheads="1"/>
          </p:cNvSpPr>
          <p:nvPr/>
        </p:nvSpPr>
        <p:spPr bwMode="auto">
          <a:xfrm>
            <a:off x="3581400" y="2209800"/>
            <a:ext cx="49720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100000"/>
              </a:lnSpc>
              <a:buClrTx/>
              <a:buSzTx/>
              <a:buFontTx/>
              <a:buNone/>
            </a:pPr>
            <a:r>
              <a:rPr lang="en-US" altLang="bg-BG" sz="2000" b="1">
                <a:latin typeface="Arial" pitchFamily="34" charset="0"/>
              </a:rPr>
              <a:t>  Schwartz       Lederman      Steinberger</a:t>
            </a:r>
          </a:p>
        </p:txBody>
      </p:sp>
      <p:pic>
        <p:nvPicPr>
          <p:cNvPr id="481290" name="Picture 10" descr="neutri_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38400" y="2608263"/>
            <a:ext cx="6705600" cy="3557587"/>
          </a:xfrm>
          <a:prstGeom prst="rect">
            <a:avLst/>
          </a:prstGeom>
          <a:noFill/>
          <a:extLst>
            <a:ext uri="{909E8E84-426E-40DD-AFC4-6F175D3DCCD1}">
              <a14:hiddenFill xmlns:a14="http://schemas.microsoft.com/office/drawing/2010/main">
                <a:solidFill>
                  <a:srgbClr val="FFFFFF"/>
                </a:solidFill>
              </a14:hiddenFill>
            </a:ext>
          </a:extLst>
        </p:spPr>
      </p:pic>
      <p:sp>
        <p:nvSpPr>
          <p:cNvPr id="481291" name="Text Box 11"/>
          <p:cNvSpPr txBox="1">
            <a:spLocks noChangeArrowheads="1"/>
          </p:cNvSpPr>
          <p:nvPr/>
        </p:nvSpPr>
        <p:spPr bwMode="auto">
          <a:xfrm>
            <a:off x="1143000" y="4038600"/>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00000"/>
              </a:lnSpc>
              <a:spcBef>
                <a:spcPct val="50000"/>
              </a:spcBef>
              <a:buClrTx/>
              <a:buSzTx/>
              <a:buFontTx/>
              <a:buNone/>
            </a:pPr>
            <a:r>
              <a:rPr lang="en-US" altLang="bg-BG">
                <a:latin typeface="Arial" pitchFamily="34" charset="0"/>
              </a:rPr>
              <a:t>     </a:t>
            </a:r>
          </a:p>
        </p:txBody>
      </p:sp>
      <p:sp>
        <p:nvSpPr>
          <p:cNvPr id="481292" name="Text Box 12"/>
          <p:cNvSpPr txBox="1">
            <a:spLocks noChangeArrowheads="1"/>
          </p:cNvSpPr>
          <p:nvPr/>
        </p:nvSpPr>
        <p:spPr bwMode="auto">
          <a:xfrm>
            <a:off x="0" y="3794174"/>
            <a:ext cx="4859338" cy="2616101"/>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00000"/>
              </a:lnSpc>
              <a:buClrTx/>
              <a:buSzTx/>
              <a:buFontTx/>
              <a:buNone/>
            </a:pPr>
            <a:r>
              <a:rPr lang="bg-BG" altLang="bg-BG" sz="2000" dirty="0" smtClean="0">
                <a:latin typeface="Arial" pitchFamily="34" charset="0"/>
              </a:rPr>
              <a:t>Неутрината от разпадането на пионите:</a:t>
            </a:r>
            <a:endParaRPr lang="en-US" altLang="bg-BG" sz="2000" dirty="0" smtClean="0">
              <a:latin typeface="Arial" pitchFamily="34" charset="0"/>
            </a:endParaRPr>
          </a:p>
          <a:p>
            <a:pPr>
              <a:lnSpc>
                <a:spcPct val="100000"/>
              </a:lnSpc>
              <a:buClrTx/>
              <a:buSzTx/>
            </a:pPr>
            <a:r>
              <a:rPr lang="el-GR" altLang="bg-BG" i="1" dirty="0">
                <a:cs typeface="Times New Roman" pitchFamily="18" charset="0"/>
              </a:rPr>
              <a:t>π</a:t>
            </a:r>
            <a:r>
              <a:rPr lang="bg-BG" altLang="bg-BG" i="1" baseline="30000" dirty="0">
                <a:cs typeface="Times New Roman" pitchFamily="18" charset="0"/>
              </a:rPr>
              <a:t>+</a:t>
            </a:r>
            <a:r>
              <a:rPr lang="el-GR" altLang="bg-BG" i="1" dirty="0">
                <a:cs typeface="Times New Roman" pitchFamily="18" charset="0"/>
              </a:rPr>
              <a:t>→μ</a:t>
            </a:r>
            <a:r>
              <a:rPr lang="bg-BG" altLang="bg-BG" i="1" baseline="30000" dirty="0">
                <a:cs typeface="Times New Roman" pitchFamily="18" charset="0"/>
              </a:rPr>
              <a:t>+</a:t>
            </a:r>
            <a:r>
              <a:rPr lang="bg-BG" altLang="bg-BG" i="1" dirty="0">
                <a:cs typeface="Times New Roman" pitchFamily="18" charset="0"/>
              </a:rPr>
              <a:t>+</a:t>
            </a:r>
            <a:r>
              <a:rPr lang="el-GR" altLang="bg-BG" i="1" dirty="0" smtClean="0">
                <a:cs typeface="Times New Roman" pitchFamily="18" charset="0"/>
              </a:rPr>
              <a:t>ν</a:t>
            </a:r>
            <a:r>
              <a:rPr lang="el-GR" altLang="bg-BG" i="1" baseline="-25000" dirty="0" smtClean="0">
                <a:cs typeface="Times New Roman" pitchFamily="18" charset="0"/>
              </a:rPr>
              <a:t>μ</a:t>
            </a:r>
            <a:endParaRPr lang="en-US" altLang="bg-BG" dirty="0">
              <a:latin typeface="Arial" pitchFamily="34" charset="0"/>
            </a:endParaRPr>
          </a:p>
          <a:p>
            <a:pPr>
              <a:lnSpc>
                <a:spcPct val="100000"/>
              </a:lnSpc>
              <a:buClrTx/>
              <a:buSzTx/>
              <a:buFontTx/>
              <a:buNone/>
            </a:pPr>
            <a:r>
              <a:rPr lang="bg-BG" altLang="bg-BG" sz="2000" dirty="0" smtClean="0">
                <a:latin typeface="Arial" pitchFamily="34" charset="0"/>
              </a:rPr>
              <a:t>раждат само мюони, </a:t>
            </a:r>
          </a:p>
          <a:p>
            <a:pPr>
              <a:lnSpc>
                <a:spcPct val="100000"/>
              </a:lnSpc>
              <a:buClrTx/>
              <a:buSzTx/>
              <a:buFontTx/>
              <a:buNone/>
            </a:pPr>
            <a:r>
              <a:rPr lang="bg-BG" altLang="bg-BG" sz="2000" dirty="0" smtClean="0">
                <a:latin typeface="Arial" pitchFamily="34" charset="0"/>
              </a:rPr>
              <a:t>но не и електрони,</a:t>
            </a:r>
          </a:p>
          <a:p>
            <a:pPr>
              <a:lnSpc>
                <a:spcPct val="100000"/>
              </a:lnSpc>
              <a:buClrTx/>
              <a:buSzTx/>
              <a:buFontTx/>
              <a:buNone/>
            </a:pPr>
            <a:r>
              <a:rPr lang="bg-BG" altLang="bg-BG" sz="2000" dirty="0" smtClean="0">
                <a:latin typeface="Arial" pitchFamily="34" charset="0"/>
              </a:rPr>
              <a:t>когато взаимодей-</a:t>
            </a:r>
          </a:p>
          <a:p>
            <a:pPr>
              <a:lnSpc>
                <a:spcPct val="100000"/>
              </a:lnSpc>
              <a:buClrTx/>
              <a:buSzTx/>
              <a:buFontTx/>
              <a:buNone/>
            </a:pPr>
            <a:r>
              <a:rPr lang="bg-BG" altLang="bg-BG" sz="2000" dirty="0" smtClean="0">
                <a:latin typeface="Arial" pitchFamily="34" charset="0"/>
              </a:rPr>
              <a:t>стват  с веществото.</a:t>
            </a:r>
          </a:p>
          <a:p>
            <a:pPr>
              <a:lnSpc>
                <a:spcPct val="100000"/>
              </a:lnSpc>
              <a:buClrTx/>
              <a:buSzTx/>
              <a:buFontTx/>
              <a:buNone/>
            </a:pPr>
            <a:endParaRPr lang="en-US" altLang="bg-BG" sz="2000" dirty="0">
              <a:latin typeface="Arial" pitchFamily="34" charset="0"/>
            </a:endParaRPr>
          </a:p>
        </p:txBody>
      </p:sp>
      <p:sp>
        <p:nvSpPr>
          <p:cNvPr id="481293" name="Text Box 13"/>
          <p:cNvSpPr txBox="1">
            <a:spLocks noChangeArrowheads="1"/>
          </p:cNvSpPr>
          <p:nvPr/>
        </p:nvSpPr>
        <p:spPr bwMode="auto">
          <a:xfrm>
            <a:off x="129730" y="2057400"/>
            <a:ext cx="2308669"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00000"/>
              </a:lnSpc>
              <a:buClrTx/>
              <a:buSzTx/>
              <a:buFontTx/>
              <a:buNone/>
            </a:pPr>
            <a:r>
              <a:rPr lang="bg-BG" altLang="bg-BG" sz="2000" dirty="0" err="1" smtClean="0">
                <a:latin typeface="Arial" pitchFamily="34" charset="0"/>
              </a:rPr>
              <a:t>протонен</a:t>
            </a:r>
            <a:r>
              <a:rPr lang="bg-BG" altLang="bg-BG" sz="2000" dirty="0" smtClean="0">
                <a:latin typeface="Arial" pitchFamily="34" charset="0"/>
              </a:rPr>
              <a:t> сноп от </a:t>
            </a:r>
            <a:r>
              <a:rPr lang="en-US" altLang="bg-BG" sz="2000" dirty="0" smtClean="0">
                <a:latin typeface="Arial" pitchFamily="34" charset="0"/>
              </a:rPr>
              <a:t>AGS</a:t>
            </a:r>
            <a:r>
              <a:rPr lang="bg-BG" altLang="bg-BG" sz="2000" dirty="0" smtClean="0">
                <a:latin typeface="Arial" pitchFamily="34" charset="0"/>
              </a:rPr>
              <a:t> (33 </a:t>
            </a:r>
            <a:r>
              <a:rPr lang="en-US" altLang="bg-BG" sz="2000" dirty="0" err="1" smtClean="0">
                <a:latin typeface="Arial" pitchFamily="34" charset="0"/>
              </a:rPr>
              <a:t>GeV</a:t>
            </a:r>
            <a:r>
              <a:rPr lang="en-US" altLang="bg-BG" sz="2000" dirty="0" smtClean="0">
                <a:latin typeface="Arial" pitchFamily="34" charset="0"/>
              </a:rPr>
              <a:t>)</a:t>
            </a:r>
            <a:r>
              <a:rPr lang="bg-BG" altLang="bg-BG" sz="2000" dirty="0" smtClean="0">
                <a:latin typeface="Arial" pitchFamily="34" charset="0"/>
              </a:rPr>
              <a:t> </a:t>
            </a:r>
            <a:endParaRPr lang="en-US" altLang="bg-BG" sz="2000" dirty="0">
              <a:latin typeface="Arial" pitchFamily="34" charset="0"/>
            </a:endParaRPr>
          </a:p>
        </p:txBody>
      </p:sp>
      <p:pic>
        <p:nvPicPr>
          <p:cNvPr id="481294" name="Picture 14" descr="schwartz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68725" y="381000"/>
            <a:ext cx="1222375" cy="1676400"/>
          </a:xfrm>
          <a:prstGeom prst="rect">
            <a:avLst/>
          </a:prstGeom>
          <a:noFill/>
          <a:extLst>
            <a:ext uri="{909E8E84-426E-40DD-AFC4-6F175D3DCCD1}">
              <a14:hiddenFill xmlns:a14="http://schemas.microsoft.com/office/drawing/2010/main">
                <a:solidFill>
                  <a:srgbClr val="FFFFFF"/>
                </a:solidFill>
              </a14:hiddenFill>
            </a:ext>
          </a:extLst>
        </p:spPr>
      </p:pic>
      <p:sp>
        <p:nvSpPr>
          <p:cNvPr id="481295" name="Rectangle 15"/>
          <p:cNvSpPr>
            <a:spLocks noChangeArrowheads="1"/>
          </p:cNvSpPr>
          <p:nvPr/>
        </p:nvSpPr>
        <p:spPr bwMode="auto">
          <a:xfrm>
            <a:off x="2246313" y="4064000"/>
            <a:ext cx="803275"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100000"/>
              </a:lnSpc>
              <a:buClrTx/>
              <a:buSzTx/>
              <a:buFontTx/>
              <a:buNone/>
            </a:pPr>
            <a:r>
              <a:rPr lang="en-US" altLang="bg-BG" sz="1800" b="1">
                <a:latin typeface="Symbol" pitchFamily="18" charset="2"/>
              </a:rPr>
              <a:t>n</a:t>
            </a:r>
            <a:r>
              <a:rPr lang="en-US" altLang="bg-BG" sz="2800" b="1" baseline="-25000">
                <a:solidFill>
                  <a:srgbClr val="0066FF"/>
                </a:solidFill>
                <a:latin typeface="Symbol" pitchFamily="18" charset="2"/>
              </a:rPr>
              <a:t>m</a:t>
            </a:r>
          </a:p>
        </p:txBody>
      </p:sp>
      <p:sp>
        <p:nvSpPr>
          <p:cNvPr id="481296" name="Line 16"/>
          <p:cNvSpPr>
            <a:spLocks noChangeShapeType="1"/>
          </p:cNvSpPr>
          <p:nvPr/>
        </p:nvSpPr>
        <p:spPr bwMode="auto">
          <a:xfrm>
            <a:off x="2755900" y="4254500"/>
            <a:ext cx="825500" cy="40640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bg-BG"/>
          </a:p>
        </p:txBody>
      </p:sp>
      <p:sp>
        <p:nvSpPr>
          <p:cNvPr id="481297" name="Freeform 17"/>
          <p:cNvSpPr>
            <a:spLocks/>
          </p:cNvSpPr>
          <p:nvPr/>
        </p:nvSpPr>
        <p:spPr bwMode="auto">
          <a:xfrm>
            <a:off x="2755900" y="5219700"/>
            <a:ext cx="825500" cy="393700"/>
          </a:xfrm>
          <a:custGeom>
            <a:avLst/>
            <a:gdLst>
              <a:gd name="T0" fmla="*/ 0 w 520"/>
              <a:gd name="T1" fmla="*/ 248 h 248"/>
              <a:gd name="T2" fmla="*/ 520 w 520"/>
              <a:gd name="T3" fmla="*/ 0 h 248"/>
            </a:gdLst>
            <a:ahLst/>
            <a:cxnLst>
              <a:cxn ang="0">
                <a:pos x="T0" y="T1"/>
              </a:cxn>
              <a:cxn ang="0">
                <a:pos x="T2" y="T3"/>
              </a:cxn>
            </a:cxnLst>
            <a:rect l="0" t="0" r="r" b="b"/>
            <a:pathLst>
              <a:path w="520" h="248">
                <a:moveTo>
                  <a:pt x="0" y="248"/>
                </a:moveTo>
                <a:lnTo>
                  <a:pt x="520" y="0"/>
                </a:lnTo>
              </a:path>
            </a:pathLst>
          </a:custGeom>
          <a:noFill/>
          <a:ln w="38100"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bg-BG"/>
          </a:p>
        </p:txBody>
      </p:sp>
      <p:sp>
        <p:nvSpPr>
          <p:cNvPr id="481298" name="Freeform 18"/>
          <p:cNvSpPr>
            <a:spLocks/>
          </p:cNvSpPr>
          <p:nvPr/>
        </p:nvSpPr>
        <p:spPr bwMode="auto">
          <a:xfrm>
            <a:off x="3581400" y="4267200"/>
            <a:ext cx="825500" cy="393700"/>
          </a:xfrm>
          <a:custGeom>
            <a:avLst/>
            <a:gdLst>
              <a:gd name="T0" fmla="*/ 0 w 520"/>
              <a:gd name="T1" fmla="*/ 248 h 248"/>
              <a:gd name="T2" fmla="*/ 520 w 520"/>
              <a:gd name="T3" fmla="*/ 0 h 248"/>
            </a:gdLst>
            <a:ahLst/>
            <a:cxnLst>
              <a:cxn ang="0">
                <a:pos x="T0" y="T1"/>
              </a:cxn>
              <a:cxn ang="0">
                <a:pos x="T2" y="T3"/>
              </a:cxn>
            </a:cxnLst>
            <a:rect l="0" t="0" r="r" b="b"/>
            <a:pathLst>
              <a:path w="520" h="248">
                <a:moveTo>
                  <a:pt x="0" y="248"/>
                </a:moveTo>
                <a:lnTo>
                  <a:pt x="520" y="0"/>
                </a:lnTo>
              </a:path>
            </a:pathLst>
          </a:custGeom>
          <a:noFill/>
          <a:ln w="38100"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bg-BG"/>
          </a:p>
        </p:txBody>
      </p:sp>
      <p:sp>
        <p:nvSpPr>
          <p:cNvPr id="481299" name="Freeform 19"/>
          <p:cNvSpPr>
            <a:spLocks/>
          </p:cNvSpPr>
          <p:nvPr/>
        </p:nvSpPr>
        <p:spPr bwMode="auto">
          <a:xfrm>
            <a:off x="3581400" y="5219700"/>
            <a:ext cx="1155700" cy="1588"/>
          </a:xfrm>
          <a:custGeom>
            <a:avLst/>
            <a:gdLst>
              <a:gd name="T0" fmla="*/ 0 w 728"/>
              <a:gd name="T1" fmla="*/ 0 h 1"/>
              <a:gd name="T2" fmla="*/ 728 w 728"/>
              <a:gd name="T3" fmla="*/ 0 h 1"/>
            </a:gdLst>
            <a:ahLst/>
            <a:cxnLst>
              <a:cxn ang="0">
                <a:pos x="T0" y="T1"/>
              </a:cxn>
              <a:cxn ang="0">
                <a:pos x="T2" y="T3"/>
              </a:cxn>
            </a:cxnLst>
            <a:rect l="0" t="0" r="r" b="b"/>
            <a:pathLst>
              <a:path w="728" h="1">
                <a:moveTo>
                  <a:pt x="0" y="0"/>
                </a:moveTo>
                <a:lnTo>
                  <a:pt x="728" y="0"/>
                </a:lnTo>
              </a:path>
            </a:pathLst>
          </a:custGeom>
          <a:noFill/>
          <a:ln w="38100">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bg-BG"/>
          </a:p>
        </p:txBody>
      </p:sp>
      <p:sp>
        <p:nvSpPr>
          <p:cNvPr id="481300" name="Freeform 20"/>
          <p:cNvSpPr>
            <a:spLocks/>
          </p:cNvSpPr>
          <p:nvPr/>
        </p:nvSpPr>
        <p:spPr bwMode="auto">
          <a:xfrm>
            <a:off x="3509963" y="4686300"/>
            <a:ext cx="136525" cy="533400"/>
          </a:xfrm>
          <a:custGeom>
            <a:avLst/>
            <a:gdLst>
              <a:gd name="T0" fmla="*/ 53 w 86"/>
              <a:gd name="T1" fmla="*/ 336 h 336"/>
              <a:gd name="T2" fmla="*/ 5 w 86"/>
              <a:gd name="T3" fmla="*/ 280 h 336"/>
              <a:gd name="T4" fmla="*/ 85 w 86"/>
              <a:gd name="T5" fmla="*/ 240 h 336"/>
              <a:gd name="T6" fmla="*/ 13 w 86"/>
              <a:gd name="T7" fmla="*/ 184 h 336"/>
              <a:gd name="T8" fmla="*/ 85 w 86"/>
              <a:gd name="T9" fmla="*/ 152 h 336"/>
              <a:gd name="T10" fmla="*/ 5 w 86"/>
              <a:gd name="T11" fmla="*/ 96 h 336"/>
              <a:gd name="T12" fmla="*/ 77 w 86"/>
              <a:gd name="T13" fmla="*/ 56 h 336"/>
              <a:gd name="T14" fmla="*/ 53 w 86"/>
              <a:gd name="T15" fmla="*/ 0 h 3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6" h="336">
                <a:moveTo>
                  <a:pt x="53" y="336"/>
                </a:moveTo>
                <a:cubicBezTo>
                  <a:pt x="26" y="316"/>
                  <a:pt x="0" y="296"/>
                  <a:pt x="5" y="280"/>
                </a:cubicBezTo>
                <a:cubicBezTo>
                  <a:pt x="10" y="264"/>
                  <a:pt x="84" y="256"/>
                  <a:pt x="85" y="240"/>
                </a:cubicBezTo>
                <a:cubicBezTo>
                  <a:pt x="86" y="224"/>
                  <a:pt x="13" y="199"/>
                  <a:pt x="13" y="184"/>
                </a:cubicBezTo>
                <a:cubicBezTo>
                  <a:pt x="13" y="169"/>
                  <a:pt x="86" y="167"/>
                  <a:pt x="85" y="152"/>
                </a:cubicBezTo>
                <a:cubicBezTo>
                  <a:pt x="84" y="137"/>
                  <a:pt x="6" y="112"/>
                  <a:pt x="5" y="96"/>
                </a:cubicBezTo>
                <a:cubicBezTo>
                  <a:pt x="4" y="80"/>
                  <a:pt x="69" y="72"/>
                  <a:pt x="77" y="56"/>
                </a:cubicBezTo>
                <a:cubicBezTo>
                  <a:pt x="85" y="40"/>
                  <a:pt x="69" y="20"/>
                  <a:pt x="53" y="0"/>
                </a:cubicBezTo>
              </a:path>
            </a:pathLst>
          </a:custGeom>
          <a:noFill/>
          <a:ln w="38100"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bg-BG"/>
          </a:p>
        </p:txBody>
      </p:sp>
      <p:sp>
        <p:nvSpPr>
          <p:cNvPr id="481301" name="Text Box 21"/>
          <p:cNvSpPr txBox="1">
            <a:spLocks noChangeArrowheads="1"/>
          </p:cNvSpPr>
          <p:nvPr/>
        </p:nvSpPr>
        <p:spPr bwMode="auto">
          <a:xfrm>
            <a:off x="3635375" y="4797425"/>
            <a:ext cx="4000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lnSpc>
                <a:spcPct val="100000"/>
              </a:lnSpc>
              <a:buClrTx/>
              <a:buSzTx/>
              <a:buFontTx/>
              <a:buNone/>
            </a:pPr>
            <a:r>
              <a:rPr lang="en-US" altLang="bg-BG" sz="1400" b="1"/>
              <a:t>W</a:t>
            </a:r>
            <a:r>
              <a:rPr lang="en-US" altLang="bg-BG" sz="1400" b="1" baseline="30000"/>
              <a:t>-</a:t>
            </a:r>
            <a:endParaRPr lang="en-US" altLang="bg-BG" sz="1400" b="1"/>
          </a:p>
        </p:txBody>
      </p:sp>
      <p:sp>
        <p:nvSpPr>
          <p:cNvPr id="481302" name="Rectangle 22"/>
          <p:cNvSpPr>
            <a:spLocks noChangeArrowheads="1"/>
          </p:cNvSpPr>
          <p:nvPr/>
        </p:nvSpPr>
        <p:spPr bwMode="auto">
          <a:xfrm>
            <a:off x="3253133" y="5393359"/>
            <a:ext cx="1030287" cy="669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lnSpc>
                <a:spcPct val="100000"/>
              </a:lnSpc>
              <a:buClrTx/>
              <a:buSzTx/>
              <a:buFontTx/>
              <a:buNone/>
            </a:pPr>
            <a:r>
              <a:rPr lang="en-US" altLang="bg-BG" sz="2800" b="1" baseline="-25000" dirty="0">
                <a:solidFill>
                  <a:srgbClr val="339933"/>
                </a:solidFill>
              </a:rPr>
              <a:t>hadrons</a:t>
            </a:r>
          </a:p>
          <a:p>
            <a:pPr algn="ctr">
              <a:lnSpc>
                <a:spcPct val="100000"/>
              </a:lnSpc>
              <a:buClrTx/>
              <a:buSzTx/>
              <a:buFontTx/>
              <a:buNone/>
            </a:pPr>
            <a:endParaRPr lang="en-US" altLang="bg-BG" sz="2800" b="1" baseline="-25000" dirty="0">
              <a:solidFill>
                <a:srgbClr val="FF3300"/>
              </a:solidFill>
            </a:endParaRPr>
          </a:p>
        </p:txBody>
      </p:sp>
      <p:sp>
        <p:nvSpPr>
          <p:cNvPr id="481303" name="Text Box 23"/>
          <p:cNvSpPr txBox="1">
            <a:spLocks noChangeArrowheads="1"/>
          </p:cNvSpPr>
          <p:nvPr/>
        </p:nvSpPr>
        <p:spPr bwMode="auto">
          <a:xfrm>
            <a:off x="4421188" y="4046538"/>
            <a:ext cx="455612"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100000"/>
              </a:lnSpc>
              <a:buClrTx/>
              <a:buSzTx/>
              <a:buFontTx/>
              <a:buNone/>
            </a:pPr>
            <a:r>
              <a:rPr lang="en-US" altLang="bg-BG" sz="2800" b="1" baseline="-25000">
                <a:solidFill>
                  <a:srgbClr val="0066FF"/>
                </a:solidFill>
                <a:latin typeface="Symbol" pitchFamily="18" charset="2"/>
              </a:rPr>
              <a:t>m</a:t>
            </a:r>
            <a:r>
              <a:rPr lang="en-US" altLang="bg-BG" sz="2800" b="1" baseline="30000">
                <a:solidFill>
                  <a:srgbClr val="0066FF"/>
                </a:solidFill>
                <a:latin typeface="Symbol" pitchFamily="18" charset="2"/>
              </a:rPr>
              <a:t>-</a:t>
            </a:r>
          </a:p>
          <a:p>
            <a:pPr algn="ctr">
              <a:lnSpc>
                <a:spcPct val="100000"/>
              </a:lnSpc>
              <a:buClrTx/>
              <a:buSzTx/>
              <a:buFontTx/>
              <a:buNone/>
            </a:pPr>
            <a:endParaRPr lang="en-US" altLang="bg-BG" sz="2000" b="1" baseline="30000">
              <a:solidFill>
                <a:srgbClr val="FF3300"/>
              </a:solidFill>
            </a:endParaRPr>
          </a:p>
        </p:txBody>
      </p:sp>
      <p:sp>
        <p:nvSpPr>
          <p:cNvPr id="481304" name="Text Box 24"/>
          <p:cNvSpPr txBox="1">
            <a:spLocks noChangeArrowheads="1"/>
          </p:cNvSpPr>
          <p:nvPr/>
        </p:nvSpPr>
        <p:spPr bwMode="auto">
          <a:xfrm>
            <a:off x="2366963" y="5424488"/>
            <a:ext cx="3683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lnSpc>
                <a:spcPct val="100000"/>
              </a:lnSpc>
              <a:buClrTx/>
              <a:buSzTx/>
              <a:buFontTx/>
              <a:buNone/>
            </a:pPr>
            <a:r>
              <a:rPr lang="en-US" altLang="bg-BG" sz="2000" b="1"/>
              <a:t>N</a:t>
            </a:r>
          </a:p>
        </p:txBody>
      </p:sp>
      <p:sp>
        <p:nvSpPr>
          <p:cNvPr id="481305" name="Freeform 25"/>
          <p:cNvSpPr>
            <a:spLocks/>
          </p:cNvSpPr>
          <p:nvPr/>
        </p:nvSpPr>
        <p:spPr bwMode="auto">
          <a:xfrm>
            <a:off x="3594100" y="5232400"/>
            <a:ext cx="1054100" cy="266700"/>
          </a:xfrm>
          <a:custGeom>
            <a:avLst/>
            <a:gdLst>
              <a:gd name="T0" fmla="*/ 0 w 664"/>
              <a:gd name="T1" fmla="*/ 0 h 168"/>
              <a:gd name="T2" fmla="*/ 664 w 664"/>
              <a:gd name="T3" fmla="*/ 168 h 168"/>
            </a:gdLst>
            <a:ahLst/>
            <a:cxnLst>
              <a:cxn ang="0">
                <a:pos x="T0" y="T1"/>
              </a:cxn>
              <a:cxn ang="0">
                <a:pos x="T2" y="T3"/>
              </a:cxn>
            </a:cxnLst>
            <a:rect l="0" t="0" r="r" b="b"/>
            <a:pathLst>
              <a:path w="664" h="168">
                <a:moveTo>
                  <a:pt x="0" y="0"/>
                </a:moveTo>
                <a:lnTo>
                  <a:pt x="664" y="168"/>
                </a:lnTo>
              </a:path>
            </a:pathLst>
          </a:custGeom>
          <a:noFill/>
          <a:ln w="38100">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bg-BG"/>
          </a:p>
        </p:txBody>
      </p:sp>
      <p:sp>
        <p:nvSpPr>
          <p:cNvPr id="481306" name="Freeform 26"/>
          <p:cNvSpPr>
            <a:spLocks/>
          </p:cNvSpPr>
          <p:nvPr/>
        </p:nvSpPr>
        <p:spPr bwMode="auto">
          <a:xfrm>
            <a:off x="3657600" y="5245100"/>
            <a:ext cx="825500" cy="406400"/>
          </a:xfrm>
          <a:custGeom>
            <a:avLst/>
            <a:gdLst>
              <a:gd name="T0" fmla="*/ 0 w 520"/>
              <a:gd name="T1" fmla="*/ 0 h 256"/>
              <a:gd name="T2" fmla="*/ 240 w 520"/>
              <a:gd name="T3" fmla="*/ 112 h 256"/>
              <a:gd name="T4" fmla="*/ 520 w 520"/>
              <a:gd name="T5" fmla="*/ 256 h 256"/>
            </a:gdLst>
            <a:ahLst/>
            <a:cxnLst>
              <a:cxn ang="0">
                <a:pos x="T0" y="T1"/>
              </a:cxn>
              <a:cxn ang="0">
                <a:pos x="T2" y="T3"/>
              </a:cxn>
              <a:cxn ang="0">
                <a:pos x="T4" y="T5"/>
              </a:cxn>
            </a:cxnLst>
            <a:rect l="0" t="0" r="r" b="b"/>
            <a:pathLst>
              <a:path w="520" h="256">
                <a:moveTo>
                  <a:pt x="0" y="0"/>
                </a:moveTo>
                <a:lnTo>
                  <a:pt x="240" y="112"/>
                </a:lnTo>
                <a:lnTo>
                  <a:pt x="520" y="256"/>
                </a:lnTo>
              </a:path>
            </a:pathLst>
          </a:custGeom>
          <a:noFill/>
          <a:ln w="38100">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bg-BG"/>
          </a:p>
        </p:txBody>
      </p:sp>
      <p:sp>
        <p:nvSpPr>
          <p:cNvPr id="481307" name="Oval 27"/>
          <p:cNvSpPr>
            <a:spLocks noChangeArrowheads="1"/>
          </p:cNvSpPr>
          <p:nvPr/>
        </p:nvSpPr>
        <p:spPr bwMode="auto">
          <a:xfrm>
            <a:off x="3517900" y="5194300"/>
            <a:ext cx="139700" cy="127000"/>
          </a:xfrm>
          <a:prstGeom prst="ellipse">
            <a:avLst/>
          </a:prstGeom>
          <a:noFill/>
          <a:ln w="44450">
            <a:solidFill>
              <a:schemeClr val="accent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bg-BG"/>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Arial Unicode MS"/>
        <a:ea typeface="Arial Unicode MS"/>
        <a:cs typeface="Arial Unicode MS"/>
      </a:majorFont>
      <a:minorFont>
        <a:latin typeface="Comic Sans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57200" rtl="0" eaLnBrk="0" fontAlgn="base" latinLnBrk="0" hangingPunct="0">
          <a:lnSpc>
            <a:spcPct val="123000"/>
          </a:lnSpc>
          <a:spcBef>
            <a:spcPct val="0"/>
          </a:spcBef>
          <a:spcAft>
            <a:spcPct val="0"/>
          </a:spcAft>
          <a:buClr>
            <a:srgbClr val="000000"/>
          </a:buClr>
          <a:buSzPct val="100000"/>
          <a:buFont typeface="Times New Roman" pitchFamily="18" charset="0"/>
          <a:buNone/>
          <a:tabLst/>
          <a:defRPr kumimoji="0" lang="en-GB" altLang="bg-BG"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57200" rtl="0" eaLnBrk="0" fontAlgn="base" latinLnBrk="0" hangingPunct="0">
          <a:lnSpc>
            <a:spcPct val="123000"/>
          </a:lnSpc>
          <a:spcBef>
            <a:spcPct val="0"/>
          </a:spcBef>
          <a:spcAft>
            <a:spcPct val="0"/>
          </a:spcAft>
          <a:buClr>
            <a:srgbClr val="000000"/>
          </a:buClr>
          <a:buSzPct val="100000"/>
          <a:buFont typeface="Times New Roman" pitchFamily="18" charset="0"/>
          <a:buNone/>
          <a:tabLst/>
          <a:defRPr kumimoji="0" lang="en-GB" altLang="bg-BG"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7450</TotalTime>
  <Words>2910</Words>
  <Application>Microsoft Office PowerPoint</Application>
  <PresentationFormat>On-screen Show (4:3)</PresentationFormat>
  <Paragraphs>538</Paragraphs>
  <Slides>69</Slides>
  <Notes>6</Notes>
  <HiddenSlides>1</HiddenSlides>
  <MMClips>6</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69</vt:i4>
      </vt:variant>
    </vt:vector>
  </HeadingPairs>
  <TitlesOfParts>
    <vt:vector size="72" baseType="lpstr">
      <vt:lpstr>Default Design</vt:lpstr>
      <vt:lpstr>Equation</vt:lpstr>
      <vt:lpstr>Bitmap Image</vt:lpstr>
      <vt:lpstr>Неуловимите неутрина –мистерии и загадки</vt:lpstr>
      <vt:lpstr>PowerPoint Presentation</vt:lpstr>
      <vt:lpstr>PowerPoint Presentation</vt:lpstr>
      <vt:lpstr> - разпадане</vt:lpstr>
      <vt:lpstr>Ядреният реактор като източник на (анти)неутрина</vt:lpstr>
      <vt:lpstr>PowerPoint Presentation</vt:lpstr>
      <vt:lpstr>PowerPoint Presentation</vt:lpstr>
      <vt:lpstr>PowerPoint Presentation</vt:lpstr>
      <vt:lpstr>PowerPoint Presentation</vt:lpstr>
      <vt:lpstr>Третото поколение лептони</vt:lpstr>
      <vt:lpstr>PowerPoint Presentation</vt:lpstr>
      <vt:lpstr>Модел на Glashow-Weinberg-Salam за слабото взаимодействие</vt:lpstr>
      <vt:lpstr>Взаимодействие на неутриното с веществото</vt:lpstr>
      <vt:lpstr>Кварк-партонна картина на взаимодействието на неутрината с веществото</vt:lpstr>
      <vt:lpstr>Пълно сечение на СС - взаимодействие  на неутриното с веществото</vt:lpstr>
      <vt:lpstr>PowerPoint Presentation</vt:lpstr>
      <vt:lpstr>PowerPoint Presentation</vt:lpstr>
      <vt:lpstr>ne - неутрина от Слънцето </vt:lpstr>
      <vt:lpstr>Дефицит на електронни неутрина? </vt:lpstr>
      <vt:lpstr>Експеримент SNO  (Sudbury Neutrino Observatory)</vt:lpstr>
      <vt:lpstr>PowerPoint Presentation</vt:lpstr>
      <vt:lpstr>Как това може да се случва? </vt:lpstr>
      <vt:lpstr>PowerPoint Presentation</vt:lpstr>
      <vt:lpstr>PowerPoint Presentation</vt:lpstr>
      <vt:lpstr>Вероятност за осцилации</vt:lpstr>
      <vt:lpstr>Случай с три неутринни състояния</vt:lpstr>
      <vt:lpstr>Матрица на Pontecorvo-Maki-Nakagawa-Sakata</vt:lpstr>
      <vt:lpstr>PowerPoint Presentation</vt:lpstr>
      <vt:lpstr>PowerPoint Presentation</vt:lpstr>
      <vt:lpstr>PowerPoint Presentation</vt:lpstr>
      <vt:lpstr>Super-KamiokaNDE</vt:lpstr>
      <vt:lpstr>PowerPoint Presentation</vt:lpstr>
      <vt:lpstr>/e различаване</vt:lpstr>
      <vt:lpstr>PowerPoint Presentation</vt:lpstr>
      <vt:lpstr>PowerPoint Presentation</vt:lpstr>
      <vt:lpstr>PowerPoint Presentation</vt:lpstr>
      <vt:lpstr>Zenith angle &amp; lepton momentum distributions</vt:lpstr>
      <vt:lpstr>PowerPoint Presentation</vt:lpstr>
      <vt:lpstr>PowerPoint Presentation</vt:lpstr>
      <vt:lpstr>Неутрина от CERN към Gran Sasso</vt:lpstr>
      <vt:lpstr>Формиране на снопа на CNGS </vt:lpstr>
      <vt:lpstr>Първото събитие с раждане на  τ-лептон</vt:lpstr>
      <vt:lpstr>Ситуацията днес: ъглите в матрицата на PNMS са измерени, остава фазата d</vt:lpstr>
      <vt:lpstr>Какво знаем сега?</vt:lpstr>
      <vt:lpstr>PowerPoint Presentation</vt:lpstr>
      <vt:lpstr>KATRIN - Karlsruhe Tritium Neutrino Experiment</vt:lpstr>
      <vt:lpstr>PowerPoint Presentation</vt:lpstr>
      <vt:lpstr>PowerPoint Presentation</vt:lpstr>
      <vt:lpstr>Космически неутрина</vt:lpstr>
      <vt:lpstr>Детектиране – IceCube (km3)</vt:lpstr>
      <vt:lpstr>Няколко събития с енергия ~PeV (1015)</vt:lpstr>
      <vt:lpstr>Детектиране от космоса на космични лъчи с много високи енергии, вкл. неутрина</vt:lpstr>
      <vt:lpstr>PowerPoint Presentation</vt:lpstr>
      <vt:lpstr>Допълнителни</vt:lpstr>
      <vt:lpstr>PowerPoint Presentation</vt:lpstr>
      <vt:lpstr>Второ поколение конвенционални снопове (super-beams)</vt:lpstr>
      <vt:lpstr>PowerPoint Presentation</vt:lpstr>
      <vt:lpstr>Слабо взaимодействие: ток х ток </vt:lpstr>
      <vt:lpstr>Слабо взaимодействие: масов член </vt:lpstr>
      <vt:lpstr>Слабо взаимодействие: смесване на долните кварки и СКМ матрица </vt:lpstr>
      <vt:lpstr>PowerPoint Presentation</vt:lpstr>
      <vt:lpstr>Super-KamiokaNDE detector</vt:lpstr>
      <vt:lpstr>2-flavor oscillation analysis results</vt:lpstr>
      <vt:lpstr>MINOS long base-line experiment </vt:lpstr>
      <vt:lpstr>Lepton flavour violation</vt:lpstr>
      <vt:lpstr>А сега накъде?</vt:lpstr>
      <vt:lpstr>Неутринна фабрика</vt:lpstr>
      <vt:lpstr>Има вече идея за проект…</vt:lpstr>
      <vt:lpstr>Търсенето на СР нарушение изисква измерването на осцилации с малка вероятност</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HARP collaboration results on the proton-nuclei interactions at a few GeV energies</dc:title>
  <dc:creator>ROUMEN</dc:creator>
  <cp:lastModifiedBy>Roumen Tsenov</cp:lastModifiedBy>
  <cp:revision>195</cp:revision>
  <dcterms:modified xsi:type="dcterms:W3CDTF">2015-04-24T16:41:00Z</dcterms:modified>
</cp:coreProperties>
</file>