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773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532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147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377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8223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375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740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522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4204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7835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6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047C3-054C-4FC2-96C0-3CDF1427072C}" type="datetimeFigureOut">
              <a:rPr lang="hu-HU" smtClean="0"/>
              <a:t>2013.06.04.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83098-4782-4099-BEC6-355795F4F10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1133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8" y="1504372"/>
            <a:ext cx="880110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6699040" y="1475956"/>
            <a:ext cx="17075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400" b="1" dirty="0" smtClean="0">
                <a:solidFill>
                  <a:srgbClr val="FF0000"/>
                </a:solidFill>
              </a:rPr>
              <a:t>~20 °C</a:t>
            </a:r>
            <a:r>
              <a:rPr lang="hu-HU" dirty="0" smtClean="0"/>
              <a:t> </a:t>
            </a:r>
            <a:endParaRPr lang="hu-HU" dirty="0"/>
          </a:p>
        </p:txBody>
      </p:sp>
      <p:cxnSp>
        <p:nvCxnSpPr>
          <p:cNvPr id="6" name="Egyenes összekötő nyíllal 5"/>
          <p:cNvCxnSpPr/>
          <p:nvPr/>
        </p:nvCxnSpPr>
        <p:spPr>
          <a:xfrm flipH="1">
            <a:off x="5796136" y="1916832"/>
            <a:ext cx="792088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églalap 6"/>
          <p:cNvSpPr/>
          <p:nvPr/>
        </p:nvSpPr>
        <p:spPr>
          <a:xfrm>
            <a:off x="3203848" y="4077072"/>
            <a:ext cx="29883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6192180" y="5157192"/>
            <a:ext cx="16001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400" b="1" dirty="0" smtClean="0">
                <a:solidFill>
                  <a:srgbClr val="00B0F0"/>
                </a:solidFill>
              </a:rPr>
              <a:t>-78 °C</a:t>
            </a:r>
            <a:r>
              <a:rPr lang="hu-HU" dirty="0" smtClean="0">
                <a:solidFill>
                  <a:srgbClr val="00B0F0"/>
                </a:solidFill>
              </a:rPr>
              <a:t> </a:t>
            </a:r>
            <a:endParaRPr lang="hu-HU" dirty="0">
              <a:solidFill>
                <a:srgbClr val="00B0F0"/>
              </a:solidFill>
            </a:endParaRPr>
          </a:p>
        </p:txBody>
      </p:sp>
      <p:cxnSp>
        <p:nvCxnSpPr>
          <p:cNvPr id="10" name="Egyenes összekötő nyíllal 9"/>
          <p:cNvCxnSpPr/>
          <p:nvPr/>
        </p:nvCxnSpPr>
        <p:spPr>
          <a:xfrm flipH="1" flipV="1">
            <a:off x="5685320" y="4221088"/>
            <a:ext cx="396044" cy="1376980"/>
          </a:xfrm>
          <a:prstGeom prst="straightConnector1">
            <a:avLst/>
          </a:prstGeom>
          <a:ln w="635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églalap 10"/>
          <p:cNvSpPr/>
          <p:nvPr/>
        </p:nvSpPr>
        <p:spPr>
          <a:xfrm>
            <a:off x="3273052" y="3212976"/>
            <a:ext cx="2919128" cy="504056"/>
          </a:xfrm>
          <a:prstGeom prst="rect">
            <a:avLst/>
          </a:prstGeom>
          <a:pattFill prst="pct20">
            <a:fgClr>
              <a:srgbClr val="00B05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Szövegdoboz 11"/>
          <p:cNvSpPr txBox="1"/>
          <p:nvPr/>
        </p:nvSpPr>
        <p:spPr>
          <a:xfrm>
            <a:off x="3203616" y="3212976"/>
            <a:ext cx="2976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="1" dirty="0" err="1" smtClean="0">
                <a:solidFill>
                  <a:srgbClr val="00B050"/>
                </a:solidFill>
              </a:rPr>
              <a:t>Supercooled</a:t>
            </a:r>
            <a:r>
              <a:rPr lang="hu-HU" sz="2800" b="1" dirty="0" smtClean="0">
                <a:solidFill>
                  <a:srgbClr val="00B050"/>
                </a:solidFill>
              </a:rPr>
              <a:t> </a:t>
            </a:r>
            <a:r>
              <a:rPr lang="hu-HU" sz="2800" b="1" dirty="0" err="1" smtClean="0">
                <a:solidFill>
                  <a:srgbClr val="00B050"/>
                </a:solidFill>
              </a:rPr>
              <a:t>vapor</a:t>
            </a:r>
            <a:endParaRPr lang="hu-HU" sz="2800" b="1" dirty="0">
              <a:solidFill>
                <a:srgbClr val="00B050"/>
              </a:solidFill>
            </a:endParaRPr>
          </a:p>
        </p:txBody>
      </p:sp>
      <p:sp>
        <p:nvSpPr>
          <p:cNvPr id="13" name="Téglalap 12"/>
          <p:cNvSpPr/>
          <p:nvPr/>
        </p:nvSpPr>
        <p:spPr>
          <a:xfrm>
            <a:off x="3431662" y="1916832"/>
            <a:ext cx="2364474" cy="864096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3890436" y="2087270"/>
            <a:ext cx="1970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="1" dirty="0" err="1" smtClean="0">
                <a:solidFill>
                  <a:srgbClr val="FF0000"/>
                </a:solidFill>
              </a:rPr>
              <a:t>Evaporation</a:t>
            </a:r>
            <a:endParaRPr lang="hu-H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9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 animBg="1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403648" y="908720"/>
            <a:ext cx="7479933" cy="5493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b="1" dirty="0" smtClean="0"/>
              <a:t>Charles Thomson </a:t>
            </a:r>
            <a:r>
              <a:rPr lang="hu-HU" b="1" dirty="0" err="1" smtClean="0"/>
              <a:t>Rees</a:t>
            </a:r>
            <a:r>
              <a:rPr lang="hu-HU" b="1" dirty="0" smtClean="0"/>
              <a:t> Wilson </a:t>
            </a:r>
            <a:r>
              <a:rPr lang="hu-HU" dirty="0" smtClean="0"/>
              <a:t>(1869 - 1959)</a:t>
            </a:r>
            <a:endParaRPr lang="hu-HU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Modelling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cloud</a:t>
            </a:r>
            <a:r>
              <a:rPr lang="hu-HU" dirty="0" smtClean="0"/>
              <a:t> </a:t>
            </a:r>
            <a:r>
              <a:rPr lang="hu-HU" dirty="0" err="1" smtClean="0"/>
              <a:t>formation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</a:t>
            </a:r>
            <a:r>
              <a:rPr lang="hu-HU" dirty="0" err="1" smtClean="0"/>
              <a:t>expansion</a:t>
            </a:r>
            <a:r>
              <a:rPr lang="hu-HU" dirty="0" smtClean="0"/>
              <a:t> </a:t>
            </a:r>
            <a:r>
              <a:rPr lang="hu-HU" dirty="0" err="1" smtClean="0"/>
              <a:t>cloud</a:t>
            </a:r>
            <a:r>
              <a:rPr lang="hu-HU" dirty="0" smtClean="0"/>
              <a:t> </a:t>
            </a:r>
            <a:r>
              <a:rPr lang="hu-HU" dirty="0" err="1" smtClean="0"/>
              <a:t>chambers</a:t>
            </a:r>
            <a:r>
              <a:rPr lang="hu-HU" dirty="0" smtClean="0"/>
              <a:t> (1911)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Ionization</a:t>
            </a:r>
            <a:endParaRPr lang="hu-HU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(</a:t>
            </a:r>
            <a:r>
              <a:rPr lang="hu-HU" dirty="0" err="1" smtClean="0"/>
              <a:t>shared</a:t>
            </a:r>
            <a:r>
              <a:rPr lang="hu-HU" dirty="0" smtClean="0"/>
              <a:t>) </a:t>
            </a:r>
            <a:r>
              <a:rPr lang="hu-HU" dirty="0" err="1" smtClean="0"/>
              <a:t>Nobel-prize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1927 (Arthur </a:t>
            </a:r>
            <a:r>
              <a:rPr lang="hu-HU" dirty="0" err="1" smtClean="0"/>
              <a:t>Compton</a:t>
            </a:r>
            <a:r>
              <a:rPr lang="hu-HU" dirty="0" smtClean="0"/>
              <a:t>) </a:t>
            </a:r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smtClean="0"/>
              <a:t>Alexander </a:t>
            </a:r>
            <a:r>
              <a:rPr lang="hu-HU" b="1" dirty="0" err="1" smtClean="0"/>
              <a:t>Langsdorf</a:t>
            </a:r>
            <a:endParaRPr lang="hu-HU" b="1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Diffusion</a:t>
            </a:r>
            <a:r>
              <a:rPr lang="hu-HU" dirty="0" smtClean="0"/>
              <a:t> </a:t>
            </a:r>
            <a:r>
              <a:rPr lang="hu-HU" dirty="0" err="1" smtClean="0"/>
              <a:t>cloud</a:t>
            </a:r>
            <a:r>
              <a:rPr lang="hu-HU" dirty="0" smtClean="0"/>
              <a:t> </a:t>
            </a:r>
            <a:r>
              <a:rPr lang="hu-HU" dirty="0" err="1" smtClean="0"/>
              <a:t>chamber</a:t>
            </a:r>
            <a:r>
              <a:rPr lang="hu-HU" dirty="0" smtClean="0"/>
              <a:t> (</a:t>
            </a:r>
            <a:r>
              <a:rPr lang="hu-HU" dirty="0" err="1" smtClean="0"/>
              <a:t>exactly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same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table</a:t>
            </a:r>
            <a:r>
              <a:rPr lang="hu-HU" dirty="0" smtClean="0"/>
              <a:t>!)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Continuous</a:t>
            </a:r>
            <a:r>
              <a:rPr lang="hu-HU" dirty="0" smtClean="0"/>
              <a:t> </a:t>
            </a:r>
            <a:r>
              <a:rPr lang="hu-HU" dirty="0" err="1" smtClean="0"/>
              <a:t>operation</a:t>
            </a:r>
            <a:endParaRPr lang="hu-HU" dirty="0" smtClean="0"/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smtClean="0"/>
              <a:t>Rochester </a:t>
            </a:r>
            <a:r>
              <a:rPr lang="hu-HU" b="1" dirty="0" smtClean="0"/>
              <a:t>and </a:t>
            </a:r>
            <a:r>
              <a:rPr lang="hu-HU" b="1" dirty="0" smtClean="0"/>
              <a:t>Butler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Kaon</a:t>
            </a:r>
            <a:r>
              <a:rPr lang="hu-HU" dirty="0" smtClean="0"/>
              <a:t> (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/>
              <a:t>cosmic</a:t>
            </a:r>
            <a:r>
              <a:rPr lang="hu-HU" dirty="0" smtClean="0"/>
              <a:t> </a:t>
            </a:r>
            <a:r>
              <a:rPr lang="hu-HU" dirty="0" err="1" smtClean="0"/>
              <a:t>rays</a:t>
            </a:r>
            <a:r>
              <a:rPr lang="hu-HU" dirty="0" smtClean="0"/>
              <a:t>) 1947</a:t>
            </a:r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smtClean="0"/>
              <a:t>Donald A. Glaser (1926 - )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Bubble</a:t>
            </a:r>
            <a:r>
              <a:rPr lang="hu-HU" dirty="0" smtClean="0"/>
              <a:t> </a:t>
            </a:r>
            <a:r>
              <a:rPr lang="hu-HU" dirty="0" err="1" smtClean="0"/>
              <a:t>chamber</a:t>
            </a:r>
            <a:r>
              <a:rPr lang="hu-HU" dirty="0" smtClean="0"/>
              <a:t> 1952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Liquid </a:t>
            </a:r>
            <a:r>
              <a:rPr lang="hu-HU" dirty="0" smtClean="0"/>
              <a:t>hidrogen</a:t>
            </a:r>
            <a:endParaRPr lang="hu-HU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Big </a:t>
            </a:r>
            <a:r>
              <a:rPr lang="hu-HU" dirty="0" err="1" smtClean="0"/>
              <a:t>chambers</a:t>
            </a:r>
            <a:r>
              <a:rPr lang="hu-HU" dirty="0" smtClean="0"/>
              <a:t> (</a:t>
            </a:r>
            <a:r>
              <a:rPr lang="hu-HU" dirty="0" err="1" smtClean="0"/>
              <a:t>Gargamelle</a:t>
            </a:r>
            <a:r>
              <a:rPr lang="hu-HU" dirty="0" smtClean="0"/>
              <a:t>, BEBC)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Nobel-prize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1960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23339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" y="0"/>
            <a:ext cx="4618076" cy="702940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5148065" y="548680"/>
            <a:ext cx="38164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hu-HU" dirty="0" err="1"/>
              <a:t>father</a:t>
            </a:r>
            <a:r>
              <a:rPr lang="hu-HU" dirty="0"/>
              <a:t> </a:t>
            </a:r>
            <a:r>
              <a:rPr lang="hu-HU" b="1" dirty="0" smtClean="0"/>
              <a:t>Theodor </a:t>
            </a:r>
            <a:r>
              <a:rPr lang="hu-HU" b="1" dirty="0" err="1" smtClean="0"/>
              <a:t>Wulf</a:t>
            </a:r>
            <a:r>
              <a:rPr lang="hu-HU" dirty="0" smtClean="0"/>
              <a:t>,</a:t>
            </a:r>
            <a:r>
              <a:rPr lang="hu-HU" b="1" dirty="0" smtClean="0"/>
              <a:t> </a:t>
            </a:r>
            <a:r>
              <a:rPr lang="hu-HU" dirty="0" smtClean="0"/>
              <a:t>1910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Top of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Eiffel-tower</a:t>
            </a:r>
            <a:endParaRPr lang="hu-HU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hu-HU" b="1" dirty="0" smtClean="0"/>
              <a:t>Victor Hess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1911-12 ballon </a:t>
            </a:r>
            <a:r>
              <a:rPr lang="hu-HU" dirty="0" err="1" smtClean="0"/>
              <a:t>up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5000 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Radiation</a:t>
            </a:r>
            <a:r>
              <a:rPr lang="hu-HU" dirty="0" smtClean="0"/>
              <a:t> </a:t>
            </a:r>
            <a:r>
              <a:rPr lang="hu-HU" dirty="0" err="1" smtClean="0"/>
              <a:t>increases</a:t>
            </a:r>
            <a:r>
              <a:rPr lang="hu-HU" dirty="0" smtClean="0"/>
              <a:t> </a:t>
            </a:r>
            <a:r>
              <a:rPr lang="hu-HU" dirty="0" err="1" smtClean="0"/>
              <a:t>rapidly</a:t>
            </a:r>
            <a:r>
              <a:rPr lang="hu-HU" dirty="0" smtClean="0"/>
              <a:t> over 1000 m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Nobel-prize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1926</a:t>
            </a:r>
          </a:p>
          <a:p>
            <a:pPr marL="285750" indent="-285750">
              <a:lnSpc>
                <a:spcPct val="250000"/>
              </a:lnSpc>
              <a:buFont typeface="Arial" pitchFamily="34" charset="0"/>
              <a:buChar char="•"/>
            </a:pPr>
            <a:r>
              <a:rPr lang="hu-HU" b="1" dirty="0" smtClean="0"/>
              <a:t>Carl Anderson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smtClean="0"/>
              <a:t>1932 </a:t>
            </a:r>
            <a:r>
              <a:rPr lang="hu-HU" dirty="0" smtClean="0"/>
              <a:t>(August </a:t>
            </a:r>
            <a:r>
              <a:rPr lang="hu-HU" dirty="0" smtClean="0"/>
              <a:t>2) </a:t>
            </a:r>
            <a:r>
              <a:rPr lang="hu-HU" dirty="0" smtClean="0"/>
              <a:t>positron </a:t>
            </a:r>
            <a:r>
              <a:rPr lang="hu-HU" dirty="0" smtClean="0"/>
              <a:t>in the cosmic rays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hu-HU" dirty="0" err="1" smtClean="0"/>
              <a:t>Nobel-prize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1936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254070"/>
            <a:ext cx="2180315" cy="194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131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Office-téma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szillasi</dc:creator>
  <cp:lastModifiedBy>Zoltan Szillasi</cp:lastModifiedBy>
  <cp:revision>14</cp:revision>
  <dcterms:created xsi:type="dcterms:W3CDTF">2012-08-14T08:54:52Z</dcterms:created>
  <dcterms:modified xsi:type="dcterms:W3CDTF">2013-06-04T11:06:18Z</dcterms:modified>
</cp:coreProperties>
</file>