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2"/>
  </p:notesMasterIdLst>
  <p:sldIdLst>
    <p:sldId id="259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267" r:id="rId13"/>
    <p:sldId id="292" r:id="rId14"/>
    <p:sldId id="295" r:id="rId15"/>
    <p:sldId id="293" r:id="rId16"/>
    <p:sldId id="327" r:id="rId17"/>
    <p:sldId id="271" r:id="rId18"/>
    <p:sldId id="274" r:id="rId19"/>
    <p:sldId id="279" r:id="rId20"/>
    <p:sldId id="281" r:id="rId21"/>
    <p:sldId id="282" r:id="rId22"/>
    <p:sldId id="296" r:id="rId23"/>
    <p:sldId id="297" r:id="rId24"/>
    <p:sldId id="299" r:id="rId25"/>
    <p:sldId id="300" r:id="rId26"/>
    <p:sldId id="303" r:id="rId27"/>
    <p:sldId id="304" r:id="rId28"/>
    <p:sldId id="321" r:id="rId29"/>
    <p:sldId id="286" r:id="rId30"/>
    <p:sldId id="262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4" autoAdjust="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1195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21/11/2014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869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779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846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Up@9th CERN-KEK committe@KEK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Up@9th CERN-KEK committe@KEK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Up@9th CERN-KEK committe@KEK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Up@9th CERN-KEK committe@KEK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Up@9th CERN-KEK committe@KEK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Up@9th CERN-KEK committe@KEK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928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5212" y="6311960"/>
            <a:ext cx="3316406" cy="226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Up@9th CERN-KEK committe@KEK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France-icon.html" TargetMode="External"/><Relationship Id="rId13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12" Type="http://schemas.openxmlformats.org/officeDocument/2006/relationships/hyperlink" Target="http://www.iconarchive.com/show/flag-icons-by-gosquared/Spain-icon.html" TargetMode="External"/><Relationship Id="rId2" Type="http://schemas.openxmlformats.org/officeDocument/2006/relationships/image" Target="../media/image21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iconarchive.com/show/flag-icons-by-gosquared/Japan-icon.html" TargetMode="External"/><Relationship Id="rId11" Type="http://schemas.openxmlformats.org/officeDocument/2006/relationships/image" Target="../media/image26.png"/><Relationship Id="rId5" Type="http://schemas.openxmlformats.org/officeDocument/2006/relationships/image" Target="../media/image23.png"/><Relationship Id="rId15" Type="http://schemas.openxmlformats.org/officeDocument/2006/relationships/hyperlink" Target="http://www.iconarchive.com/show/flag-icons-by-gosquared/United-Kingdom-icon.html" TargetMode="External"/><Relationship Id="rId10" Type="http://schemas.openxmlformats.org/officeDocument/2006/relationships/hyperlink" Target="http://www.iconarchive.com/show/flag-icons-by-gosquared/Italy-icon.html" TargetMode="External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image" Target="../media/image25.png"/><Relationship Id="rId1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png"/><Relationship Id="rId7" Type="http://schemas.openxmlformats.org/officeDocument/2006/relationships/image" Target="../media/image49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gif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jpeg"/><Relationship Id="rId7" Type="http://schemas.microsoft.com/office/2007/relationships/hdphoto" Target="../media/hdphoto1.wdp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LHC Upgrade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54243" y="4114800"/>
            <a:ext cx="7300210" cy="1828800"/>
          </a:xfrm>
        </p:spPr>
        <p:txBody>
          <a:bodyPr>
            <a:normAutofit lnSpcReduction="10000"/>
          </a:bodyPr>
          <a:lstStyle/>
          <a:p>
            <a:r>
              <a:rPr lang="fr-CH" dirty="0" smtClean="0"/>
              <a:t>Lucio Rossi – CERN</a:t>
            </a:r>
          </a:p>
          <a:p>
            <a:r>
              <a:rPr lang="fr-CH" dirty="0" smtClean="0"/>
              <a:t>HL-LHC </a:t>
            </a:r>
            <a:r>
              <a:rPr lang="fr-CH" dirty="0" err="1" smtClean="0"/>
              <a:t>project</a:t>
            </a:r>
            <a:r>
              <a:rPr lang="fr-CH" dirty="0" smtClean="0"/>
              <a:t> leader</a:t>
            </a:r>
          </a:p>
          <a:p>
            <a:endParaRPr lang="fr-CH" dirty="0"/>
          </a:p>
          <a:p>
            <a:r>
              <a:rPr lang="en-GB" dirty="0"/>
              <a:t>talk </a:t>
            </a:r>
            <a:r>
              <a:rPr lang="en-GB" dirty="0" smtClean="0"/>
              <a:t>to 9</a:t>
            </a:r>
            <a:r>
              <a:rPr lang="en-GB" baseline="30000" dirty="0" smtClean="0"/>
              <a:t>th</a:t>
            </a:r>
            <a:r>
              <a:rPr lang="en-GB" dirty="0" smtClean="0"/>
              <a:t> CERN-KEK committee</a:t>
            </a:r>
            <a:br>
              <a:rPr lang="en-GB" dirty="0" smtClean="0"/>
            </a:br>
            <a:r>
              <a:rPr lang="en-GB" dirty="0" smtClean="0"/>
              <a:t>21 November 2014  @ KEK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64" y="316152"/>
            <a:ext cx="1689203" cy="13684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106" y="161209"/>
            <a:ext cx="2144536" cy="17846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309" y="316152"/>
            <a:ext cx="1536492" cy="154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Two</a:t>
            </a:r>
            <a:r>
              <a:rPr lang="fr-CH" dirty="0" smtClean="0"/>
              <a:t> important International </a:t>
            </a:r>
            <a:r>
              <a:rPr lang="fr-CH" dirty="0" err="1" smtClean="0"/>
              <a:t>Reviews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>
                <a:solidFill>
                  <a:schemeClr val="tx1"/>
                </a:solidFill>
              </a:rPr>
              <a:t>(May 2013 : Collimation </a:t>
            </a:r>
            <a:r>
              <a:rPr lang="fr-CH" dirty="0" err="1" smtClean="0">
                <a:solidFill>
                  <a:schemeClr val="tx1"/>
                </a:solidFill>
              </a:rPr>
              <a:t>Review</a:t>
            </a:r>
            <a:r>
              <a:rPr lang="fr-CH" dirty="0" smtClean="0">
                <a:solidFill>
                  <a:schemeClr val="tx1"/>
                </a:solidFill>
              </a:rPr>
              <a:t>)</a:t>
            </a:r>
          </a:p>
          <a:p>
            <a:r>
              <a:rPr lang="fr-CH" dirty="0" smtClean="0">
                <a:solidFill>
                  <a:srgbClr val="C00000"/>
                </a:solidFill>
              </a:rPr>
              <a:t>International </a:t>
            </a:r>
            <a:r>
              <a:rPr lang="fr-CH" dirty="0" err="1">
                <a:solidFill>
                  <a:srgbClr val="C00000"/>
                </a:solidFill>
              </a:rPr>
              <a:t>Review</a:t>
            </a:r>
            <a:r>
              <a:rPr lang="fr-CH" dirty="0">
                <a:solidFill>
                  <a:srgbClr val="C00000"/>
                </a:solidFill>
              </a:rPr>
              <a:t> of the </a:t>
            </a:r>
            <a:r>
              <a:rPr lang="fr-CH" dirty="0" err="1">
                <a:solidFill>
                  <a:srgbClr val="C00000"/>
                </a:solidFill>
              </a:rPr>
              <a:t>Crab</a:t>
            </a:r>
            <a:r>
              <a:rPr lang="fr-CH" dirty="0">
                <a:solidFill>
                  <a:srgbClr val="C00000"/>
                </a:solidFill>
              </a:rPr>
              <a:t> </a:t>
            </a:r>
            <a:r>
              <a:rPr lang="fr-CH" dirty="0" err="1">
                <a:solidFill>
                  <a:srgbClr val="C00000"/>
                </a:solidFill>
              </a:rPr>
              <a:t>Cavity</a:t>
            </a:r>
            <a:r>
              <a:rPr lang="en-GB" dirty="0">
                <a:solidFill>
                  <a:srgbClr val="C00000"/>
                </a:solidFill>
              </a:rPr>
              <a:t> (BNL,  5-6 May 2014): </a:t>
            </a:r>
            <a:r>
              <a:rPr lang="en-GB" dirty="0" err="1">
                <a:solidFill>
                  <a:srgbClr val="C00000"/>
                </a:solidFill>
              </a:rPr>
              <a:t>Downselection</a:t>
            </a:r>
            <a:r>
              <a:rPr lang="en-GB" dirty="0">
                <a:solidFill>
                  <a:srgbClr val="C00000"/>
                </a:solidFill>
              </a:rPr>
              <a:t> &amp; Prioritization. SPS TEST!</a:t>
            </a:r>
          </a:p>
          <a:p>
            <a:r>
              <a:rPr lang="fr-CH" dirty="0">
                <a:solidFill>
                  <a:srgbClr val="C00000"/>
                </a:solidFill>
              </a:rPr>
              <a:t>International </a:t>
            </a:r>
            <a:r>
              <a:rPr lang="fr-CH" dirty="0" err="1">
                <a:solidFill>
                  <a:srgbClr val="C00000"/>
                </a:solidFill>
              </a:rPr>
              <a:t>Review</a:t>
            </a:r>
            <a:r>
              <a:rPr lang="fr-CH" dirty="0">
                <a:solidFill>
                  <a:srgbClr val="C00000"/>
                </a:solidFill>
              </a:rPr>
              <a:t> of the MQXF SC </a:t>
            </a:r>
            <a:r>
              <a:rPr lang="fr-CH" dirty="0" err="1">
                <a:solidFill>
                  <a:srgbClr val="C00000"/>
                </a:solidFill>
              </a:rPr>
              <a:t>Cable</a:t>
            </a:r>
            <a:r>
              <a:rPr lang="fr-CH" dirty="0">
                <a:solidFill>
                  <a:srgbClr val="C00000"/>
                </a:solidFill>
              </a:rPr>
              <a:t> (CERN 5-6 </a:t>
            </a:r>
            <a:r>
              <a:rPr lang="fr-CH" dirty="0" err="1">
                <a:solidFill>
                  <a:srgbClr val="C00000"/>
                </a:solidFill>
              </a:rPr>
              <a:t>November</a:t>
            </a:r>
            <a:r>
              <a:rPr lang="fr-CH" dirty="0">
                <a:solidFill>
                  <a:srgbClr val="C00000"/>
                </a:solidFill>
              </a:rPr>
              <a:t>  2014): more </a:t>
            </a:r>
            <a:r>
              <a:rPr lang="fr-CH" dirty="0" err="1">
                <a:solidFill>
                  <a:srgbClr val="C00000"/>
                </a:solidFill>
              </a:rPr>
              <a:t>margin</a:t>
            </a:r>
            <a:r>
              <a:rPr lang="fr-CH" dirty="0">
                <a:solidFill>
                  <a:srgbClr val="C00000"/>
                </a:solidFill>
              </a:rPr>
              <a:t>, </a:t>
            </a:r>
            <a:r>
              <a:rPr lang="fr-CH" dirty="0" err="1">
                <a:solidFill>
                  <a:srgbClr val="C00000"/>
                </a:solidFill>
              </a:rPr>
              <a:t>finalize</a:t>
            </a:r>
            <a:r>
              <a:rPr lang="fr-CH" dirty="0">
                <a:solidFill>
                  <a:srgbClr val="C00000"/>
                </a:solidFill>
              </a:rPr>
              <a:t> </a:t>
            </a:r>
            <a:r>
              <a:rPr lang="fr-CH" dirty="0" err="1">
                <a:solidFill>
                  <a:srgbClr val="C00000"/>
                </a:solidFill>
              </a:rPr>
              <a:t>optimization</a:t>
            </a:r>
            <a:r>
              <a:rPr lang="fr-CH" dirty="0">
                <a:solidFill>
                  <a:srgbClr val="C00000"/>
                </a:solidFill>
              </a:rPr>
              <a:t> &amp; </a:t>
            </a:r>
            <a:r>
              <a:rPr lang="fr-CH" dirty="0" err="1">
                <a:solidFill>
                  <a:srgbClr val="C00000"/>
                </a:solidFill>
              </a:rPr>
              <a:t>need</a:t>
            </a:r>
            <a:r>
              <a:rPr lang="fr-CH" dirty="0">
                <a:solidFill>
                  <a:srgbClr val="C00000"/>
                </a:solidFill>
              </a:rPr>
              <a:t> more </a:t>
            </a:r>
            <a:r>
              <a:rPr lang="fr-CH" dirty="0" err="1">
                <a:solidFill>
                  <a:srgbClr val="C00000"/>
                </a:solidFill>
              </a:rPr>
              <a:t>Industrialization</a:t>
            </a:r>
            <a:r>
              <a:rPr lang="fr-CH" dirty="0">
                <a:solidFill>
                  <a:srgbClr val="C00000"/>
                </a:solidFill>
              </a:rPr>
              <a:t> </a:t>
            </a:r>
            <a:r>
              <a:rPr lang="fr-CH" dirty="0" err="1">
                <a:solidFill>
                  <a:srgbClr val="C00000"/>
                </a:solidFill>
              </a:rPr>
              <a:t>especially</a:t>
            </a:r>
            <a:r>
              <a:rPr lang="fr-CH" dirty="0">
                <a:solidFill>
                  <a:srgbClr val="C00000"/>
                </a:solidFill>
              </a:rPr>
              <a:t> </a:t>
            </a:r>
            <a:r>
              <a:rPr lang="fr-CH" dirty="0" err="1">
                <a:solidFill>
                  <a:srgbClr val="C00000"/>
                </a:solidFill>
              </a:rPr>
              <a:t>with</a:t>
            </a:r>
            <a:r>
              <a:rPr lang="fr-CH" dirty="0">
                <a:solidFill>
                  <a:srgbClr val="C00000"/>
                </a:solidFill>
              </a:rPr>
              <a:t> EU Nb</a:t>
            </a:r>
            <a:r>
              <a:rPr lang="fr-CH" baseline="-25000" dirty="0">
                <a:solidFill>
                  <a:srgbClr val="C00000"/>
                </a:solidFill>
              </a:rPr>
              <a:t>3</a:t>
            </a:r>
            <a:r>
              <a:rPr lang="fr-CH" dirty="0">
                <a:solidFill>
                  <a:srgbClr val="C00000"/>
                </a:solidFill>
              </a:rPr>
              <a:t>Sn.</a:t>
            </a:r>
            <a:endParaRPr lang="en-GB" dirty="0">
              <a:solidFill>
                <a:srgbClr val="C00000"/>
              </a:solidFill>
            </a:endParaRPr>
          </a:p>
          <a:p>
            <a:endParaRPr lang="fr-CH" dirty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399" y="3869958"/>
            <a:ext cx="3663001" cy="24420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007299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19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HL-LHC Baseline </a:t>
            </a:r>
            <a:r>
              <a:rPr lang="en-GB" sz="3200" dirty="0" smtClean="0"/>
              <a:t>Parameters</a:t>
            </a:r>
            <a:br>
              <a:rPr lang="en-GB" sz="3200" dirty="0" smtClean="0"/>
            </a:br>
            <a:r>
              <a:rPr lang="en-GB" sz="3200" dirty="0" smtClean="0"/>
              <a:t>WP2 charge – PLC webpage</a:t>
            </a:r>
            <a:endParaRPr lang="en-GB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189038"/>
          <a:ext cx="8264105" cy="54781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92437"/>
                <a:gridCol w="1079993"/>
                <a:gridCol w="1120821"/>
                <a:gridCol w="949388"/>
                <a:gridCol w="92146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Parameter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Nominal LHC​ (design report)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HL-LHC 25ns </a:t>
                      </a:r>
                    </a:p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(standard)​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HL-LHC 25 ns</a:t>
                      </a:r>
                    </a:p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(BCMS)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HL-LHC 50ns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Beam energy in collision [TeV]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US" sz="1200" u="none" strike="noStrike" baseline="-25000" dirty="0" err="1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1.15E+11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​2.2E+11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2.2E11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3.5E+11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US" sz="1200" u="none" strike="noStrike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en-US" sz="1200" u="none" strike="noStrike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​2808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​2748</a:t>
                      </a:r>
                      <a:r>
                        <a:rPr lang="en-US" sz="1200" b="1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2604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​1404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Number of collisions at IP1 and IP5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2808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2736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2592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1404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US" sz="1200" u="none" strike="noStrike" baseline="-25000" dirty="0" err="1">
                          <a:solidFill>
                            <a:schemeClr val="tx1"/>
                          </a:solidFill>
                          <a:effectLst/>
                        </a:rPr>
                        <a:t>tot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3.2E+14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6.0E+14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5.7E+14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4.9E+14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beam current [A]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​0.58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1.09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1.03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0.89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x-ing angle [</a:t>
                      </a:r>
                      <a:r>
                        <a:rPr lang="el-GR" sz="1200" u="none" strike="noStrike">
                          <a:solidFill>
                            <a:schemeClr val="tx1"/>
                          </a:solidFill>
                          <a:effectLst/>
                        </a:rPr>
                        <a:t>μ</a:t>
                      </a:r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rad]​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285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590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590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590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20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beam separation [</a:t>
                      </a:r>
                      <a:r>
                        <a:rPr lang="el-GR" sz="1200" u="none" strike="noStrike">
                          <a:solidFill>
                            <a:schemeClr val="tx1"/>
                          </a:solidFill>
                          <a:effectLst/>
                        </a:rPr>
                        <a:t>σ]</a:t>
                      </a:r>
                      <a:endParaRPr lang="el-GR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9.4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12.5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12.5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11.4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ctr"/>
                      <a:r>
                        <a:rPr lang="el-GR" sz="1200" u="none" strike="noStrike">
                          <a:solidFill>
                            <a:schemeClr val="tx1"/>
                          </a:solidFill>
                          <a:effectLst/>
                        </a:rPr>
                        <a:t>β</a:t>
                      </a:r>
                      <a:r>
                        <a:rPr lang="el-GR" sz="1200" u="none" strike="noStrike" baseline="3000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r>
                        <a:rPr lang="el-GR" sz="1200" u="none" strike="noStrike">
                          <a:solidFill>
                            <a:schemeClr val="tx1"/>
                          </a:solidFill>
                          <a:effectLst/>
                        </a:rPr>
                        <a:t> [</a:t>
                      </a:r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m]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0.55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​0.15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​0.15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el-G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ε</a:t>
                      </a:r>
                      <a:r>
                        <a:rPr lang="en-US" sz="1200" u="none" strike="noStrike" baseline="-25000" dirty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[</a:t>
                      </a:r>
                      <a:r>
                        <a:rPr lang="el-G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μ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m]​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3.75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​2.50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2.50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l-GR" sz="1200" u="none" strike="noStrike">
                          <a:solidFill>
                            <a:schemeClr val="tx1"/>
                          </a:solidFill>
                          <a:effectLst/>
                        </a:rPr>
                        <a:t>ε</a:t>
                      </a:r>
                      <a:r>
                        <a:rPr lang="en-US" sz="1200" u="none" strike="noStrike" baseline="-2500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 [eVs]​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2.50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2.50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2.50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2.50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r.m.s. bunch 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length [m]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7.55E-02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7.55E-02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7.55E-02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7.55E-02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Piwinski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angle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0.65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3.14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3.14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2.87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Geometric loss factor R0  without crab-cavity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0.836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0.305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0.305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0.331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Geometric loss factor R1 with</a:t>
                      </a:r>
                      <a:r>
                        <a:rPr lang="en-GB" sz="12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crab-cavity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(0.981)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0.829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0.829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0.838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solidFill>
                            <a:schemeClr val="tx1"/>
                          </a:solidFill>
                          <a:effectLst/>
                        </a:rPr>
                        <a:t>beam-beam / IP without Crab Cavity 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3.1E-03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​3.3E-03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​3.3E-03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4.7E-03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solidFill>
                            <a:schemeClr val="tx1"/>
                          </a:solidFill>
                          <a:effectLst/>
                        </a:rPr>
                        <a:t>beam-beam / IP with Crab cavity 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3.8E-03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1.1E-02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1.1E-02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1.4E-02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Peak Luminosity without </a:t>
                      </a:r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crab-cavity [cm</a:t>
                      </a:r>
                      <a:r>
                        <a:rPr lang="en-GB" sz="120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r>
                        <a:rPr lang="en-GB" sz="12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1.00E+34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7.18E+34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6.80E+34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8.44E+34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Virtual Luminosity with</a:t>
                      </a:r>
                      <a:r>
                        <a:rPr lang="pt-BR" sz="120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crab-cavity</a:t>
                      </a:r>
                      <a:r>
                        <a:rPr lang="pt-BR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: Lpeak*R1/R0   </a:t>
                      </a:r>
                      <a:r>
                        <a:rPr lang="pt-B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[cm</a:t>
                      </a:r>
                      <a:r>
                        <a:rPr lang="pt-BR" sz="12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r>
                        <a:rPr lang="pt-B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s</a:t>
                      </a:r>
                      <a:r>
                        <a:rPr lang="pt-BR" sz="12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r>
                        <a:rPr lang="pt-B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pt-BR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(1.18E+34)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19.54E+34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18.52E+34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21.38E+34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Events / crossing without 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levelling w/o</a:t>
                      </a:r>
                      <a:r>
                        <a:rPr lang="en-US" sz="120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crab-cavity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​27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198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454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Levelled Luminosity [cm</a:t>
                      </a:r>
                      <a:r>
                        <a:rPr lang="en-US" sz="1200" u="none" strike="noStrike" baseline="3000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 s</a:t>
                      </a:r>
                      <a:r>
                        <a:rPr lang="en-US" sz="1200" u="none" strike="noStrike" baseline="3000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5.00E+34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5.00E34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2.50E+34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Events / crossing (with </a:t>
                      </a:r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levelling and crab-cavities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for HL-LHC)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138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135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Peak line</a:t>
                      </a: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density of pile up event [</a:t>
                      </a:r>
                      <a:r>
                        <a:rPr lang="en-GB" sz="12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evt</a:t>
                      </a: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/mm] (max over stable beam)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0.21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1.25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1.31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1.20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Levelling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time [h] (assuming no emittance growth)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8.3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7.6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18.0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5" name="Oval 24"/>
          <p:cNvSpPr/>
          <p:nvPr/>
        </p:nvSpPr>
        <p:spPr>
          <a:xfrm>
            <a:off x="5819973" y="2694543"/>
            <a:ext cx="914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834660" y="3317461"/>
            <a:ext cx="914400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5745187" y="4321594"/>
            <a:ext cx="1090343" cy="49715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830867" y="6026187"/>
            <a:ext cx="914400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955" y="253187"/>
            <a:ext cx="2219325" cy="69931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30" name="TextBox 29"/>
          <p:cNvSpPr txBox="1"/>
          <p:nvPr/>
        </p:nvSpPr>
        <p:spPr>
          <a:xfrm>
            <a:off x="2518348" y="3241443"/>
            <a:ext cx="2132582" cy="369332"/>
          </a:xfrm>
          <a:prstGeom prst="rect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prstClr val="white"/>
                </a:solidFill>
                <a:latin typeface="Calibri"/>
              </a:rPr>
              <a:t>New IT Quads &amp; ATS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8021853" y="2190563"/>
            <a:ext cx="178714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>
                <a:solidFill>
                  <a:prstClr val="white"/>
                </a:solidFill>
                <a:latin typeface="Calibri"/>
              </a:rPr>
              <a:t>Collision values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5802503" y="1771463"/>
            <a:ext cx="914400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830871" y="3520551"/>
            <a:ext cx="914400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5819973" y="6443236"/>
            <a:ext cx="914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25798" y="4378985"/>
            <a:ext cx="2147305" cy="369332"/>
          </a:xfrm>
          <a:prstGeom prst="rect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Crab Cavity required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39048" y="2098426"/>
            <a:ext cx="1371514" cy="369332"/>
          </a:xfrm>
          <a:prstGeom prst="rect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LIU required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74898" y="2624177"/>
            <a:ext cx="26760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Impedance, efficiency etc.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74738" y="5900042"/>
            <a:ext cx="1888274" cy="369332"/>
          </a:xfrm>
          <a:prstGeom prst="rect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 err="1" smtClean="0">
                <a:solidFill>
                  <a:prstClr val="white"/>
                </a:solidFill>
                <a:latin typeface="Calibri"/>
              </a:rPr>
              <a:t>Levelling</a:t>
            </a:r>
            <a:r>
              <a:rPr lang="fr-CH" b="1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fr-CH" b="1" dirty="0">
                <a:solidFill>
                  <a:prstClr val="white"/>
                </a:solidFill>
                <a:latin typeface="Calibri"/>
              </a:rPr>
              <a:t>required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5830871" y="5391187"/>
            <a:ext cx="914400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68981" y="6291618"/>
            <a:ext cx="423201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Efficiency requires long fill times (ca. 10h)!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 rot="20794110">
            <a:off x="1961817" y="4115061"/>
            <a:ext cx="5922583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3200" b="1" dirty="0" smtClean="0"/>
              <a:t>This </a:t>
            </a:r>
            <a:r>
              <a:rPr lang="fr-CH" sz="3200" b="1" dirty="0" err="1" smtClean="0"/>
              <a:t>makes</a:t>
            </a:r>
            <a:r>
              <a:rPr lang="fr-CH" sz="3200" b="1" dirty="0" smtClean="0"/>
              <a:t> 250 fb</a:t>
            </a:r>
            <a:r>
              <a:rPr lang="fr-CH" sz="3200" b="1" baseline="30000" dirty="0" smtClean="0"/>
              <a:t>-1</a:t>
            </a:r>
            <a:r>
              <a:rPr lang="fr-CH" sz="3200" b="1" dirty="0" smtClean="0"/>
              <a:t>/y a </a:t>
            </a:r>
            <a:r>
              <a:rPr lang="fr-CH" sz="3200" b="1" dirty="0" err="1" smtClean="0"/>
              <a:t>solid</a:t>
            </a:r>
            <a:r>
              <a:rPr lang="fr-CH" sz="3200" b="1" dirty="0" smtClean="0"/>
              <a:t> goal</a:t>
            </a:r>
            <a:endParaRPr lang="en-GB" sz="32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0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In-</a:t>
            </a:r>
            <a:r>
              <a:rPr lang="fr-CH" dirty="0" err="1" smtClean="0"/>
              <a:t>kind</a:t>
            </a:r>
            <a:r>
              <a:rPr lang="fr-CH" dirty="0" smtClean="0"/>
              <a:t> contribution and Collaboration for HW design and prototypes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43" y="1623913"/>
            <a:ext cx="8748465" cy="24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07" y="4221088"/>
            <a:ext cx="5579293" cy="194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630" y="25794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905" y="221366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86" y="456478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6" descr="Japan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109" y="195339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0" descr="France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342" y="4485015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224" y="204409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904" y="210261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190" y="2443980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223" y="232141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619" y="270014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220" y="488269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816" y="242509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20414" y="4288480"/>
            <a:ext cx="3254065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Q1-Q3 : R&amp;D, Design, Prototypes and in-</a:t>
            </a:r>
            <a:r>
              <a:rPr lang="fr-CH" dirty="0" err="1" smtClean="0"/>
              <a:t>kind</a:t>
            </a:r>
            <a:r>
              <a:rPr lang="fr-CH" dirty="0" smtClean="0"/>
              <a:t> </a:t>
            </a:r>
            <a:r>
              <a:rPr lang="fr-CH" b="1" dirty="0" smtClean="0"/>
              <a:t>USA</a:t>
            </a:r>
          </a:p>
          <a:p>
            <a:r>
              <a:rPr lang="fr-CH" dirty="0" smtClean="0"/>
              <a:t>D1 : </a:t>
            </a:r>
            <a:r>
              <a:rPr lang="fr-CH" dirty="0"/>
              <a:t>R&amp;D, Design, </a:t>
            </a:r>
            <a:r>
              <a:rPr lang="fr-CH" dirty="0" smtClean="0"/>
              <a:t>Prototypes </a:t>
            </a:r>
            <a:r>
              <a:rPr lang="fr-CH" dirty="0"/>
              <a:t>and in-</a:t>
            </a:r>
            <a:r>
              <a:rPr lang="fr-CH" dirty="0" err="1"/>
              <a:t>kind</a:t>
            </a:r>
            <a:r>
              <a:rPr lang="fr-CH" dirty="0"/>
              <a:t> </a:t>
            </a:r>
            <a:r>
              <a:rPr lang="fr-CH" b="1" dirty="0" smtClean="0"/>
              <a:t>JP</a:t>
            </a:r>
          </a:p>
          <a:p>
            <a:r>
              <a:rPr lang="fr-CH" dirty="0" smtClean="0"/>
              <a:t>MCBX : Design and Prototype </a:t>
            </a:r>
            <a:r>
              <a:rPr lang="fr-CH" b="1" dirty="0" smtClean="0"/>
              <a:t>ES</a:t>
            </a:r>
          </a:p>
          <a:p>
            <a:r>
              <a:rPr lang="fr-CH" dirty="0" smtClean="0"/>
              <a:t>HO Correctors: Design and Prototypes </a:t>
            </a:r>
            <a:r>
              <a:rPr lang="fr-CH" b="1" dirty="0" smtClean="0"/>
              <a:t>IT</a:t>
            </a:r>
          </a:p>
          <a:p>
            <a:r>
              <a:rPr lang="fr-CH" dirty="0" smtClean="0"/>
              <a:t>Q4 : Design and Prototype </a:t>
            </a:r>
            <a:r>
              <a:rPr lang="fr-CH" b="1" dirty="0" smtClean="0"/>
              <a:t>FR</a:t>
            </a:r>
            <a:endParaRPr lang="en-GB" b="1" dirty="0"/>
          </a:p>
        </p:txBody>
      </p:sp>
      <p:pic>
        <p:nvPicPr>
          <p:cNvPr id="24" name="Picture 52" descr="United Kingdom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21" y="464097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303" y="47684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92474" y="6227472"/>
            <a:ext cx="3358551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CC : R&amp;D, Design and in-</a:t>
            </a:r>
            <a:r>
              <a:rPr lang="fr-CH" dirty="0" err="1" smtClean="0"/>
              <a:t>kind</a:t>
            </a:r>
            <a:r>
              <a:rPr lang="fr-CH" dirty="0" smtClean="0"/>
              <a:t>  </a:t>
            </a:r>
            <a:r>
              <a:rPr lang="fr-CH" b="1" dirty="0" smtClean="0"/>
              <a:t>USA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487629" y="6227472"/>
            <a:ext cx="2432785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CC : R&amp;D and Design </a:t>
            </a:r>
            <a:r>
              <a:rPr lang="fr-CH" b="1" dirty="0" smtClean="0"/>
              <a:t>UK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8515350" y="3402722"/>
            <a:ext cx="704850" cy="483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" rIns="36000" bIns="18000" rtlCol="0" anchor="ctr"/>
          <a:lstStyle/>
          <a:p>
            <a:pPr algn="ctr"/>
            <a:r>
              <a:rPr lang="fr-CH" sz="1000" b="1" dirty="0" smtClean="0"/>
              <a:t>ATLAS</a:t>
            </a:r>
          </a:p>
          <a:p>
            <a:pPr algn="ctr"/>
            <a:r>
              <a:rPr lang="fr-CH" sz="1000" b="1" dirty="0" smtClean="0"/>
              <a:t>CMS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277897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smtClean="0">
                <a:solidFill>
                  <a:srgbClr val="C00000"/>
                </a:solidFill>
              </a:rPr>
              <a:t>350 fb</a:t>
            </a:r>
            <a:r>
              <a:rPr lang="fr-CH" baseline="30000" dirty="0" smtClean="0">
                <a:solidFill>
                  <a:srgbClr val="C00000"/>
                </a:solidFill>
              </a:rPr>
              <a:t>-1</a:t>
            </a:r>
            <a:r>
              <a:rPr lang="fr-CH" dirty="0" smtClean="0">
                <a:solidFill>
                  <a:srgbClr val="C00000"/>
                </a:solidFill>
              </a:rPr>
              <a:t>/y </a:t>
            </a:r>
            <a:r>
              <a:rPr lang="fr-CH" dirty="0"/>
              <a:t>(</a:t>
            </a:r>
            <a:r>
              <a:rPr lang="fr-CH" dirty="0" err="1" smtClean="0"/>
              <a:t>L</a:t>
            </a:r>
            <a:r>
              <a:rPr lang="fr-CH" baseline="-25000" dirty="0" err="1" smtClean="0"/>
              <a:t>lev</a:t>
            </a:r>
            <a:r>
              <a:rPr lang="fr-CH" dirty="0" smtClean="0"/>
              <a:t>=7.5 10</a:t>
            </a:r>
            <a:r>
              <a:rPr lang="fr-CH" baseline="30000" dirty="0" smtClean="0">
                <a:solidFill>
                  <a:schemeClr val="tx1"/>
                </a:solidFill>
              </a:rPr>
              <a:t>34</a:t>
            </a:r>
            <a:r>
              <a:rPr lang="fr-CH" dirty="0" smtClean="0"/>
              <a:t> and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optimism</a:t>
            </a:r>
            <a:r>
              <a:rPr lang="fr-CH" dirty="0" smtClean="0"/>
              <a:t>) the goal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reachable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4540"/>
            <a:ext cx="9157064" cy="47481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15594" y="4843474"/>
            <a:ext cx="158113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2000" b="1" dirty="0" smtClean="0"/>
              <a:t>Mike Lamont</a:t>
            </a:r>
            <a:endParaRPr lang="en-GB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39056" y="2143593"/>
            <a:ext cx="368758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b="1" dirty="0" err="1" smtClean="0"/>
              <a:t>L</a:t>
            </a:r>
            <a:r>
              <a:rPr lang="fr-CH" b="1" baseline="-25000" dirty="0" err="1" smtClean="0"/>
              <a:t>lev</a:t>
            </a:r>
            <a:r>
              <a:rPr lang="fr-CH" b="1" dirty="0" smtClean="0"/>
              <a:t>=7.5 10</a:t>
            </a:r>
            <a:r>
              <a:rPr lang="fr-CH" b="1" baseline="30000" dirty="0" smtClean="0"/>
              <a:t>34</a:t>
            </a:r>
            <a:endParaRPr lang="fr-CH" b="1" dirty="0" smtClean="0"/>
          </a:p>
          <a:p>
            <a:r>
              <a:rPr lang="fr-CH" b="1" dirty="0" smtClean="0"/>
              <a:t>(or </a:t>
            </a:r>
            <a:r>
              <a:rPr lang="fr-CH" b="1" dirty="0" err="1" smtClean="0"/>
              <a:t>lower</a:t>
            </a:r>
            <a:r>
              <a:rPr lang="fr-CH" b="1" dirty="0" smtClean="0"/>
              <a:t> if </a:t>
            </a:r>
            <a:r>
              <a:rPr lang="fr-CH" b="1" dirty="0" err="1" smtClean="0"/>
              <a:t>T</a:t>
            </a:r>
            <a:r>
              <a:rPr lang="fr-CH" b="1" baseline="-25000" dirty="0" err="1" smtClean="0"/>
              <a:t>proton</a:t>
            </a:r>
            <a:r>
              <a:rPr lang="fr-CH" b="1" dirty="0" smtClean="0"/>
              <a:t> 160 </a:t>
            </a:r>
            <a:r>
              <a:rPr lang="fr-CH" b="1" dirty="0" smtClean="0">
                <a:sym typeface="Symbol" panose="05050102010706020507" pitchFamily="18" charset="2"/>
              </a:rPr>
              <a:t> 200 </a:t>
            </a:r>
            <a:r>
              <a:rPr lang="fr-CH" b="1" dirty="0" err="1" smtClean="0">
                <a:sym typeface="Symbol" panose="05050102010706020507" pitchFamily="18" charset="2"/>
              </a:rPr>
              <a:t>days</a:t>
            </a:r>
            <a:r>
              <a:rPr lang="fr-CH" b="1" dirty="0" smtClean="0">
                <a:sym typeface="Symbol" panose="05050102010706020507" pitchFamily="18" charset="2"/>
              </a:rPr>
              <a:t>/y</a:t>
            </a:r>
            <a:endParaRPr lang="fr-CH" b="1" dirty="0" smtClean="0"/>
          </a:p>
          <a:p>
            <a:r>
              <a:rPr lang="fr-CH" b="1" dirty="0" err="1" smtClean="0"/>
              <a:t>Int.L</a:t>
            </a:r>
            <a:r>
              <a:rPr lang="fr-CH" b="1" dirty="0" smtClean="0"/>
              <a:t> </a:t>
            </a:r>
            <a:r>
              <a:rPr lang="fr-CH" b="1" dirty="0" smtClean="0">
                <a:sym typeface="Symbol" panose="05050102010706020507" pitchFamily="18" charset="2"/>
              </a:rPr>
              <a:t> 4000 fb-1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4969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Collaborations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5136" y="1189038"/>
            <a:ext cx="4020682" cy="446532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199" y="484500"/>
            <a:ext cx="4390869" cy="5827460"/>
          </a:xfrm>
        </p:spPr>
        <p:txBody>
          <a:bodyPr>
            <a:normAutofit fontScale="92500"/>
          </a:bodyPr>
          <a:lstStyle/>
          <a:p>
            <a:r>
              <a:rPr lang="fr-CH" sz="2600" b="1" dirty="0" smtClean="0">
                <a:solidFill>
                  <a:schemeClr val="tx1"/>
                </a:solidFill>
              </a:rPr>
              <a:t>In addition to the FP7-HiLumi LHC (CERN </a:t>
            </a:r>
            <a:r>
              <a:rPr lang="fr-CH" sz="2600" b="1" dirty="0" err="1" smtClean="0">
                <a:solidFill>
                  <a:schemeClr val="tx1"/>
                </a:solidFill>
              </a:rPr>
              <a:t>contracts</a:t>
            </a:r>
            <a:r>
              <a:rPr lang="fr-CH" sz="2600" b="1" dirty="0">
                <a:solidFill>
                  <a:schemeClr val="tx1"/>
                </a:solidFill>
              </a:rPr>
              <a:t>)</a:t>
            </a:r>
            <a:r>
              <a:rPr lang="fr-CH" sz="2600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fr-CH" sz="2000" dirty="0" smtClean="0"/>
              <a:t>CEA (FR) for Q4 Design &amp; proto (</a:t>
            </a:r>
            <a:r>
              <a:rPr lang="fr-CH" sz="2000" dirty="0" err="1" smtClean="0"/>
              <a:t>also</a:t>
            </a:r>
            <a:r>
              <a:rPr lang="fr-CH" sz="2000" dirty="0" smtClean="0"/>
              <a:t> </a:t>
            </a:r>
            <a:r>
              <a:rPr lang="fr-CH" sz="2000" dirty="0" err="1" smtClean="0"/>
              <a:t>completion</a:t>
            </a:r>
            <a:r>
              <a:rPr lang="fr-CH" sz="2000" dirty="0" smtClean="0"/>
              <a:t> Fresca2 </a:t>
            </a:r>
            <a:r>
              <a:rPr lang="fr-CH" sz="2000" dirty="0" err="1" smtClean="0"/>
              <a:t>technological</a:t>
            </a:r>
            <a:r>
              <a:rPr lang="fr-CH" sz="2000" dirty="0" smtClean="0"/>
              <a:t> </a:t>
            </a:r>
            <a:r>
              <a:rPr lang="fr-CH" sz="2000" dirty="0" err="1" smtClean="0"/>
              <a:t>demo</a:t>
            </a:r>
            <a:r>
              <a:rPr lang="fr-CH" sz="2000" dirty="0" smtClean="0"/>
              <a:t>)</a:t>
            </a:r>
          </a:p>
          <a:p>
            <a:r>
              <a:rPr lang="fr-CH" sz="2000" dirty="0" smtClean="0"/>
              <a:t>INFN-Milano (IT): HO Corrector </a:t>
            </a:r>
            <a:r>
              <a:rPr lang="fr-CH" sz="2000" dirty="0" err="1" smtClean="0"/>
              <a:t>magnets</a:t>
            </a:r>
            <a:r>
              <a:rPr lang="fr-CH" sz="2000" dirty="0" smtClean="0"/>
              <a:t> Design and Prototypes</a:t>
            </a:r>
          </a:p>
          <a:p>
            <a:r>
              <a:rPr lang="fr-CH" sz="2000" dirty="0" smtClean="0"/>
              <a:t>INFN-Genova (IT): D2 Design</a:t>
            </a:r>
          </a:p>
          <a:p>
            <a:r>
              <a:rPr lang="fr-CH" sz="2000" dirty="0" smtClean="0"/>
              <a:t>CIEMAT (ES): IT </a:t>
            </a:r>
            <a:r>
              <a:rPr lang="fr-CH" sz="2000" dirty="0" err="1" smtClean="0"/>
              <a:t>Orbit</a:t>
            </a:r>
            <a:r>
              <a:rPr lang="fr-CH" sz="2000" dirty="0" smtClean="0"/>
              <a:t> corrector </a:t>
            </a:r>
            <a:r>
              <a:rPr lang="fr-CH" sz="2000" dirty="0" err="1" smtClean="0"/>
              <a:t>magnet</a:t>
            </a:r>
            <a:r>
              <a:rPr lang="fr-CH" sz="2000" dirty="0" smtClean="0"/>
              <a:t> (</a:t>
            </a:r>
            <a:r>
              <a:rPr lang="fr-CH" sz="2000" dirty="0" err="1" smtClean="0"/>
              <a:t>nested</a:t>
            </a:r>
            <a:r>
              <a:rPr lang="fr-CH" sz="2000" dirty="0" smtClean="0"/>
              <a:t>) </a:t>
            </a:r>
            <a:r>
              <a:rPr lang="fr-CH" sz="2000" dirty="0" err="1"/>
              <a:t>d</a:t>
            </a:r>
            <a:r>
              <a:rPr lang="fr-CH" sz="2000" dirty="0" err="1" smtClean="0"/>
              <a:t>esing</a:t>
            </a:r>
            <a:r>
              <a:rPr lang="fr-CH" sz="2000" dirty="0" smtClean="0"/>
              <a:t> and prototype</a:t>
            </a:r>
            <a:endParaRPr lang="en-GB" sz="2000" dirty="0" smtClean="0"/>
          </a:p>
          <a:p>
            <a:r>
              <a:rPr lang="fr-CH" sz="2000" dirty="0" err="1" smtClean="0"/>
              <a:t>UniMan</a:t>
            </a:r>
            <a:r>
              <a:rPr lang="fr-CH" sz="2000" dirty="0" smtClean="0"/>
              <a:t> (UK)  for </a:t>
            </a:r>
            <a:r>
              <a:rPr lang="fr-CH" sz="2000" dirty="0" err="1" smtClean="0"/>
              <a:t>collimators</a:t>
            </a:r>
            <a:endParaRPr lang="fr-CH" sz="2000" dirty="0" smtClean="0"/>
          </a:p>
          <a:p>
            <a:r>
              <a:rPr lang="fr-CH" sz="2000" dirty="0" err="1" smtClean="0"/>
              <a:t>UniGE</a:t>
            </a:r>
            <a:r>
              <a:rPr lang="fr-CH" sz="2000" dirty="0"/>
              <a:t> </a:t>
            </a:r>
            <a:r>
              <a:rPr lang="fr-CH" sz="2000" dirty="0" smtClean="0"/>
              <a:t>(CH), Uni. Bratislava (SK), Twente </a:t>
            </a:r>
            <a:r>
              <a:rPr lang="fr-CH" sz="2000" dirty="0" err="1" smtClean="0"/>
              <a:t>Univ</a:t>
            </a:r>
            <a:r>
              <a:rPr lang="fr-CH" sz="2000" dirty="0" smtClean="0"/>
              <a:t>. (NL) for Nb3Sn</a:t>
            </a:r>
          </a:p>
          <a:p>
            <a:r>
              <a:rPr lang="fr-CH" sz="2000" dirty="0" smtClean="0">
                <a:solidFill>
                  <a:srgbClr val="00B050"/>
                </a:solidFill>
              </a:rPr>
              <a:t>South Hampton U. (UK) </a:t>
            </a:r>
            <a:r>
              <a:rPr lang="fr-CH" sz="2000" dirty="0" err="1" smtClean="0">
                <a:solidFill>
                  <a:srgbClr val="00B050"/>
                </a:solidFill>
              </a:rPr>
              <a:t>under</a:t>
            </a:r>
            <a:r>
              <a:rPr lang="fr-CH" sz="2000" dirty="0" smtClean="0">
                <a:solidFill>
                  <a:srgbClr val="00B050"/>
                </a:solidFill>
              </a:rPr>
              <a:t> </a:t>
            </a:r>
            <a:r>
              <a:rPr lang="fr-CH" sz="2000" dirty="0" err="1" smtClean="0">
                <a:solidFill>
                  <a:srgbClr val="00B050"/>
                </a:solidFill>
              </a:rPr>
              <a:t>way</a:t>
            </a:r>
            <a:r>
              <a:rPr lang="fr-CH" sz="2000" dirty="0" smtClean="0">
                <a:solidFill>
                  <a:srgbClr val="00B050"/>
                </a:solidFill>
              </a:rPr>
              <a:t> for SC links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07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more collaborations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Russia</a:t>
            </a:r>
            <a:r>
              <a:rPr lang="fr-CH" dirty="0" smtClean="0"/>
              <a:t> </a:t>
            </a:r>
          </a:p>
          <a:p>
            <a:r>
              <a:rPr lang="fr-CH" dirty="0" smtClean="0"/>
              <a:t>China (</a:t>
            </a:r>
            <a:r>
              <a:rPr lang="fr-CH" dirty="0" err="1" smtClean="0"/>
              <a:t>proposal</a:t>
            </a:r>
            <a:r>
              <a:rPr lang="fr-CH" dirty="0"/>
              <a:t> </a:t>
            </a:r>
            <a:r>
              <a:rPr lang="fr-CH" dirty="0" smtClean="0"/>
              <a:t>made but …)</a:t>
            </a:r>
          </a:p>
          <a:p>
            <a:r>
              <a:rPr lang="fr-CH" dirty="0" err="1" smtClean="0"/>
              <a:t>India</a:t>
            </a:r>
            <a:r>
              <a:rPr lang="fr-CH" dirty="0" smtClean="0"/>
              <a:t> (</a:t>
            </a:r>
            <a:r>
              <a:rPr lang="fr-CH" dirty="0" err="1" smtClean="0"/>
              <a:t>proposal</a:t>
            </a:r>
            <a:r>
              <a:rPr lang="fr-CH" dirty="0" smtClean="0"/>
              <a:t> </a:t>
            </a:r>
            <a:r>
              <a:rPr lang="fr-CH" dirty="0" err="1" smtClean="0"/>
              <a:t>starting</a:t>
            </a:r>
            <a:r>
              <a:rPr lang="fr-CH" dirty="0" smtClean="0"/>
              <a:t>: TAXS/TAXN?)</a:t>
            </a:r>
          </a:p>
          <a:p>
            <a:r>
              <a:rPr lang="fr-CH" dirty="0" err="1" smtClean="0"/>
              <a:t>Brazil</a:t>
            </a:r>
            <a:r>
              <a:rPr lang="fr-CH" dirty="0" smtClean="0"/>
              <a:t>? Mexico?</a:t>
            </a:r>
          </a:p>
          <a:p>
            <a:r>
              <a:rPr lang="fr-CH" dirty="0" smtClean="0"/>
              <a:t>Georgia? (R. Veness)</a:t>
            </a:r>
          </a:p>
          <a:p>
            <a:r>
              <a:rPr lang="fr-CH" dirty="0" smtClean="0"/>
              <a:t>More initiative </a:t>
            </a:r>
            <a:r>
              <a:rPr lang="fr-CH" dirty="0" err="1" smtClean="0"/>
              <a:t>welcome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Member</a:t>
            </a:r>
            <a:r>
              <a:rPr lang="fr-CH" dirty="0" smtClean="0"/>
              <a:t> States Institutions: </a:t>
            </a:r>
          </a:p>
          <a:p>
            <a:r>
              <a:rPr lang="fr-CH" dirty="0" smtClean="0"/>
              <a:t>frame: 50%-50% subdivision of the </a:t>
            </a:r>
            <a:r>
              <a:rPr lang="fr-CH" dirty="0" err="1" smtClean="0"/>
              <a:t>cost</a:t>
            </a:r>
            <a:r>
              <a:rPr lang="fr-CH" dirty="0" smtClean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20814277">
            <a:off x="961774" y="3348187"/>
            <a:ext cx="7220452" cy="5347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800" b="1" dirty="0" smtClean="0"/>
              <a:t>Time to </a:t>
            </a:r>
            <a:r>
              <a:rPr lang="fr-CH" sz="2800" b="1" dirty="0" err="1" smtClean="0"/>
              <a:t>think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beyond</a:t>
            </a:r>
            <a:r>
              <a:rPr lang="fr-CH" sz="2800" b="1" dirty="0" smtClean="0"/>
              <a:t> FP7 </a:t>
            </a:r>
            <a:r>
              <a:rPr lang="fr-CH" sz="2800" b="1" dirty="0" err="1" smtClean="0"/>
              <a:t>Hilumi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governance</a:t>
            </a:r>
            <a:r>
              <a:rPr lang="fr-CH" sz="2800" b="1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0688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Status</a:t>
            </a:r>
            <a:r>
              <a:rPr lang="fr-CH" dirty="0" smtClean="0"/>
              <a:t> of </a:t>
            </a:r>
            <a:r>
              <a:rPr lang="fr-CH" dirty="0" err="1" smtClean="0"/>
              <a:t>approval</a:t>
            </a:r>
            <a:r>
              <a:rPr lang="fr-CH" dirty="0" smtClean="0"/>
              <a:t> and Budget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H" dirty="0" smtClean="0"/>
              <a:t>(May 2013 Brussel : </a:t>
            </a:r>
            <a:r>
              <a:rPr lang="fr-CH" dirty="0" err="1" smtClean="0"/>
              <a:t>approval</a:t>
            </a:r>
            <a:r>
              <a:rPr lang="fr-CH" dirty="0" smtClean="0"/>
              <a:t> by Council as EU)</a:t>
            </a:r>
          </a:p>
          <a:p>
            <a:r>
              <a:rPr lang="fr-CH" dirty="0" smtClean="0"/>
              <a:t>(</a:t>
            </a:r>
            <a:r>
              <a:rPr lang="fr-CH" dirty="0" err="1" smtClean="0"/>
              <a:t>June</a:t>
            </a:r>
            <a:r>
              <a:rPr lang="fr-CH" dirty="0" smtClean="0"/>
              <a:t> </a:t>
            </a:r>
            <a:r>
              <a:rPr lang="fr-CH" dirty="0"/>
              <a:t>2013: first construction money for HL-LHC in the CERN </a:t>
            </a:r>
            <a:r>
              <a:rPr lang="fr-CH" dirty="0" smtClean="0"/>
              <a:t>MTP)</a:t>
            </a:r>
            <a:endParaRPr lang="fr-CH" dirty="0"/>
          </a:p>
          <a:p>
            <a:r>
              <a:rPr lang="fr-CH" dirty="0" smtClean="0"/>
              <a:t>In 2014 HiLumi LHC </a:t>
            </a:r>
            <a:r>
              <a:rPr lang="fr-CH" dirty="0" err="1" smtClean="0"/>
              <a:t>established</a:t>
            </a:r>
            <a:r>
              <a:rPr lang="fr-CH" dirty="0" smtClean="0"/>
              <a:t> as 1st US </a:t>
            </a:r>
            <a:r>
              <a:rPr lang="fr-CH" dirty="0" err="1" smtClean="0"/>
              <a:t>priority</a:t>
            </a:r>
            <a:r>
              <a:rPr lang="fr-CH" dirty="0" smtClean="0"/>
              <a:t> by P5, </a:t>
            </a:r>
            <a:r>
              <a:rPr lang="fr-CH" dirty="0" err="1" smtClean="0"/>
              <a:t>process</a:t>
            </a:r>
            <a:r>
              <a:rPr lang="fr-CH" dirty="0" smtClean="0"/>
              <a:t> </a:t>
            </a:r>
            <a:r>
              <a:rPr lang="fr-CH" dirty="0" err="1" smtClean="0"/>
              <a:t>under</a:t>
            </a:r>
            <a:r>
              <a:rPr lang="fr-CH" dirty="0" smtClean="0"/>
              <a:t> </a:t>
            </a:r>
            <a:r>
              <a:rPr lang="fr-CH" dirty="0" err="1" smtClean="0"/>
              <a:t>way</a:t>
            </a:r>
            <a:endParaRPr lang="fr-CH" dirty="0" smtClean="0"/>
          </a:p>
          <a:p>
            <a:r>
              <a:rPr lang="fr-CH" dirty="0" err="1" smtClean="0"/>
              <a:t>June</a:t>
            </a:r>
            <a:r>
              <a:rPr lang="fr-CH" dirty="0" smtClean="0"/>
              <a:t> 2014: </a:t>
            </a:r>
            <a:r>
              <a:rPr lang="fr-CH" dirty="0" err="1" smtClean="0"/>
              <a:t>approval</a:t>
            </a:r>
            <a:r>
              <a:rPr lang="fr-CH" dirty="0" smtClean="0"/>
              <a:t> of MTP 2014-2018 </a:t>
            </a:r>
            <a:r>
              <a:rPr lang="fr-CH" dirty="0" err="1" smtClean="0"/>
              <a:t>with</a:t>
            </a:r>
            <a:r>
              <a:rPr lang="fr-CH" dirty="0" smtClean="0"/>
              <a:t> HL-LHC as main CERN </a:t>
            </a:r>
            <a:r>
              <a:rPr lang="fr-CH" dirty="0" err="1" smtClean="0"/>
              <a:t>project</a:t>
            </a:r>
            <a:r>
              <a:rPr lang="fr-CH" dirty="0" smtClean="0"/>
              <a:t> for the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decade</a:t>
            </a:r>
            <a:r>
              <a:rPr lang="fr-CH" dirty="0" smtClean="0"/>
              <a:t>.</a:t>
            </a:r>
          </a:p>
          <a:p>
            <a:r>
              <a:rPr lang="fr-CH" b="1" dirty="0" smtClean="0">
                <a:solidFill>
                  <a:srgbClr val="FF0000"/>
                </a:solidFill>
              </a:rPr>
              <a:t>Council has </a:t>
            </a:r>
            <a:r>
              <a:rPr lang="fr-CH" b="1" dirty="0" err="1" smtClean="0">
                <a:solidFill>
                  <a:srgbClr val="FF0000"/>
                </a:solidFill>
              </a:rPr>
              <a:t>approved</a:t>
            </a:r>
            <a:r>
              <a:rPr lang="fr-CH" b="1" dirty="0" smtClean="0">
                <a:solidFill>
                  <a:srgbClr val="FF0000"/>
                </a:solidFill>
              </a:rPr>
              <a:t> MTP 2015-2019 </a:t>
            </a:r>
            <a:r>
              <a:rPr lang="fr-CH" b="1" dirty="0" err="1" smtClean="0">
                <a:solidFill>
                  <a:srgbClr val="FF0000"/>
                </a:solidFill>
              </a:rPr>
              <a:t>including</a:t>
            </a:r>
            <a:r>
              <a:rPr lang="fr-CH" b="1" dirty="0" smtClean="0">
                <a:solidFill>
                  <a:srgbClr val="FF0000"/>
                </a:solidFill>
              </a:rPr>
              <a:t> Design and initial Construction </a:t>
            </a:r>
            <a:r>
              <a:rPr lang="fr-CH" b="1" dirty="0" err="1" smtClean="0">
                <a:solidFill>
                  <a:srgbClr val="FF0000"/>
                </a:solidFill>
              </a:rPr>
              <a:t>cost</a:t>
            </a:r>
            <a:r>
              <a:rPr lang="fr-CH" b="1" dirty="0" smtClean="0">
                <a:solidFill>
                  <a:srgbClr val="FF0000"/>
                </a:solidFill>
              </a:rPr>
              <a:t> and </a:t>
            </a:r>
            <a:r>
              <a:rPr lang="fr-CH" b="1" dirty="0" err="1" smtClean="0">
                <a:solidFill>
                  <a:srgbClr val="FF0000"/>
                </a:solidFill>
              </a:rPr>
              <a:t>took</a:t>
            </a:r>
            <a:r>
              <a:rPr lang="fr-CH" b="1" dirty="0" smtClean="0">
                <a:solidFill>
                  <a:srgbClr val="FF0000"/>
                </a:solidFill>
              </a:rPr>
              <a:t> note </a:t>
            </a:r>
            <a:r>
              <a:rPr lang="fr-CH" b="1" dirty="0" err="1" smtClean="0">
                <a:solidFill>
                  <a:srgbClr val="FF0000"/>
                </a:solidFill>
              </a:rPr>
              <a:t>favorably</a:t>
            </a:r>
            <a:r>
              <a:rPr lang="fr-CH" b="1" dirty="0" smtClean="0">
                <a:solidFill>
                  <a:srgbClr val="FF0000"/>
                </a:solidFill>
              </a:rPr>
              <a:t> of the total </a:t>
            </a:r>
            <a:r>
              <a:rPr lang="fr-CH" b="1" dirty="0" err="1" smtClean="0">
                <a:solidFill>
                  <a:srgbClr val="FF0000"/>
                </a:solidFill>
              </a:rPr>
              <a:t>CtC</a:t>
            </a:r>
            <a:r>
              <a:rPr lang="fr-CH" b="1" dirty="0" smtClean="0">
                <a:solidFill>
                  <a:srgbClr val="FF0000"/>
                </a:solidFill>
              </a:rPr>
              <a:t> to 2025 </a:t>
            </a:r>
            <a:r>
              <a:rPr lang="fr-CH" dirty="0" smtClean="0"/>
              <a:t>(</a:t>
            </a:r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cut</a:t>
            </a:r>
            <a:r>
              <a:rPr lang="fr-CH" dirty="0" smtClean="0"/>
              <a:t> </a:t>
            </a:r>
            <a:r>
              <a:rPr lang="fr-CH" dirty="0" err="1" smtClean="0"/>
              <a:t>proposed</a:t>
            </a:r>
            <a:r>
              <a:rPr lang="fr-CH" dirty="0" smtClean="0"/>
              <a:t> by </a:t>
            </a:r>
            <a:r>
              <a:rPr lang="fr-CH" dirty="0"/>
              <a:t>C</a:t>
            </a:r>
            <a:r>
              <a:rPr lang="fr-CH" dirty="0" smtClean="0"/>
              <a:t>ERN management of about 10%). This </a:t>
            </a:r>
            <a:r>
              <a:rPr lang="fr-CH" dirty="0" err="1" smtClean="0"/>
              <a:t>inclede</a:t>
            </a:r>
            <a:r>
              <a:rPr lang="fr-CH" dirty="0" smtClean="0"/>
              <a:t> </a:t>
            </a:r>
            <a:r>
              <a:rPr lang="fr-CH" dirty="0" err="1" smtClean="0"/>
              <a:t>approc^xiamtely</a:t>
            </a:r>
            <a:r>
              <a:rPr lang="fr-CH" dirty="0" smtClean="0"/>
              <a:t> 740 MCHF.</a:t>
            </a:r>
          </a:p>
          <a:p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missing</a:t>
            </a:r>
            <a:r>
              <a:rPr lang="fr-CH" dirty="0" smtClean="0"/>
              <a:t> </a:t>
            </a:r>
            <a:r>
              <a:rPr lang="fr-CH" b="1" dirty="0" smtClean="0">
                <a:solidFill>
                  <a:srgbClr val="00B050"/>
                </a:solidFill>
              </a:rPr>
              <a:t>about 20% (</a:t>
            </a:r>
            <a:r>
              <a:rPr lang="fr-CH" b="1" dirty="0" err="1" smtClean="0">
                <a:solidFill>
                  <a:srgbClr val="00B050"/>
                </a:solidFill>
              </a:rPr>
              <a:t>only</a:t>
            </a:r>
            <a:r>
              <a:rPr lang="fr-CH" b="1" dirty="0" smtClean="0">
                <a:solidFill>
                  <a:srgbClr val="00B050"/>
                </a:solidFill>
              </a:rPr>
              <a:t>!) </a:t>
            </a:r>
            <a:r>
              <a:rPr lang="fr-CH" dirty="0" smtClean="0"/>
              <a:t>for the total </a:t>
            </a:r>
            <a:r>
              <a:rPr lang="fr-CH" dirty="0" err="1" smtClean="0"/>
              <a:t>project</a:t>
            </a:r>
            <a:r>
              <a:rPr lang="fr-CH" dirty="0"/>
              <a:t> </a:t>
            </a:r>
            <a:r>
              <a:rPr lang="fr-CH" dirty="0" err="1" smtClean="0"/>
              <a:t>wrt</a:t>
            </a:r>
            <a:r>
              <a:rPr lang="fr-CH" dirty="0" smtClean="0"/>
              <a:t> to the </a:t>
            </a:r>
            <a:r>
              <a:rPr lang="fr-CH" dirty="0" err="1" smtClean="0"/>
              <a:t>budgetary</a:t>
            </a:r>
            <a:r>
              <a:rPr lang="fr-CH" dirty="0" smtClean="0"/>
              <a:t> </a:t>
            </a:r>
            <a:r>
              <a:rPr lang="fr-CH" dirty="0" err="1" smtClean="0"/>
              <a:t>evaluation</a:t>
            </a:r>
            <a:r>
              <a:rPr lang="fr-CH" dirty="0" smtClean="0"/>
              <a:t> of 2011 (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did</a:t>
            </a:r>
            <a:r>
              <a:rPr lang="fr-CH" dirty="0" smtClean="0"/>
              <a:t> not </a:t>
            </a:r>
            <a:r>
              <a:rPr lang="fr-CH" dirty="0" err="1" smtClean="0"/>
              <a:t>included</a:t>
            </a:r>
            <a:r>
              <a:rPr lang="fr-CH" dirty="0" smtClean="0"/>
              <a:t> WP14 and SM18 infrastructure)</a:t>
            </a:r>
          </a:p>
          <a:p>
            <a:r>
              <a:rPr lang="fr-CH" dirty="0" smtClean="0"/>
              <a:t>This </a:t>
            </a:r>
            <a:r>
              <a:rPr lang="fr-CH" dirty="0" err="1" smtClean="0"/>
              <a:t>is</a:t>
            </a:r>
            <a:r>
              <a:rPr lang="fr-CH" dirty="0" smtClean="0"/>
              <a:t> a challenge, not a nuisance!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64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1" y="428439"/>
            <a:ext cx="3215390" cy="5526556"/>
          </a:xfrm>
        </p:spPr>
        <p:txBody>
          <a:bodyPr/>
          <a:lstStyle/>
          <a:p>
            <a:r>
              <a:rPr lang="fr-CH" dirty="0" smtClean="0"/>
              <a:t>HiLumi Book : a collection of </a:t>
            </a:r>
            <a:r>
              <a:rPr lang="fr-CH" dirty="0" err="1" smtClean="0"/>
              <a:t>papers</a:t>
            </a:r>
            <a:r>
              <a:rPr lang="fr-CH" dirty="0" smtClean="0"/>
              <a:t> in </a:t>
            </a:r>
            <a:r>
              <a:rPr lang="fr-CH" dirty="0" err="1" smtClean="0"/>
              <a:t>scientific</a:t>
            </a:r>
            <a:r>
              <a:rPr lang="fr-CH" dirty="0" smtClean="0"/>
              <a:t> style</a:t>
            </a:r>
            <a:br>
              <a:rPr lang="fr-CH" dirty="0" smtClean="0"/>
            </a:br>
            <a:r>
              <a:rPr lang="fr-CH" dirty="0" smtClean="0"/>
              <a:t>20 </a:t>
            </a:r>
            <a:r>
              <a:rPr lang="fr-CH" dirty="0" err="1" smtClean="0"/>
              <a:t>papers</a:t>
            </a:r>
            <a:r>
              <a:rPr lang="fr-CH" dirty="0" smtClean="0"/>
              <a:t>, 300 pages</a:t>
            </a:r>
            <a:br>
              <a:rPr lang="fr-CH" dirty="0" smtClean="0"/>
            </a:br>
            <a:r>
              <a:rPr lang="fr-CH" dirty="0" smtClean="0"/>
              <a:t>(</a:t>
            </a:r>
            <a:r>
              <a:rPr lang="fr-CH" dirty="0" err="1" smtClean="0"/>
              <a:t>sorry</a:t>
            </a:r>
            <a:r>
              <a:rPr lang="fr-CH" dirty="0" smtClean="0"/>
              <a:t> for the 10 </a:t>
            </a:r>
            <a:r>
              <a:rPr lang="fr-CH" dirty="0" err="1" smtClean="0"/>
              <a:t>months</a:t>
            </a:r>
            <a:r>
              <a:rPr lang="fr-CH" dirty="0" smtClean="0"/>
              <a:t> </a:t>
            </a:r>
            <a:r>
              <a:rPr lang="fr-CH" dirty="0" err="1" smtClean="0"/>
              <a:t>delay</a:t>
            </a:r>
            <a:r>
              <a:rPr lang="fr-CH" dirty="0" smtClean="0"/>
              <a:t>!)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7050" y="71474"/>
            <a:ext cx="4601980" cy="682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5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14281"/>
            <a:ext cx="3635115" cy="494194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CH" b="1" dirty="0" err="1" smtClean="0"/>
              <a:t>Preliminary</a:t>
            </a:r>
            <a:r>
              <a:rPr lang="fr-CH" b="1" dirty="0"/>
              <a:t/>
            </a:r>
            <a:br>
              <a:rPr lang="fr-CH" b="1" dirty="0"/>
            </a:br>
            <a:r>
              <a:rPr lang="fr-CH" b="1" dirty="0" smtClean="0"/>
              <a:t>Design Report</a:t>
            </a:r>
            <a:br>
              <a:rPr lang="fr-CH" b="1" dirty="0" smtClean="0"/>
            </a:br>
            <a:r>
              <a:rPr lang="fr-CH" b="1" dirty="0" smtClean="0"/>
              <a:t>PDR</a:t>
            </a:r>
            <a:br>
              <a:rPr lang="fr-CH" b="1" dirty="0" smtClean="0"/>
            </a:br>
            <a:r>
              <a:rPr lang="fr-CH" b="1" dirty="0" smtClean="0"/>
              <a:t/>
            </a:r>
            <a:br>
              <a:rPr lang="fr-CH" b="1" dirty="0" smtClean="0"/>
            </a:br>
            <a:r>
              <a:rPr lang="fr-CH" sz="2800" b="1" dirty="0" smtClean="0"/>
              <a:t>V0 end Nov. For EU</a:t>
            </a:r>
            <a:br>
              <a:rPr lang="fr-CH" sz="2800" b="1" dirty="0" smtClean="0"/>
            </a:br>
            <a:r>
              <a:rPr lang="fr-CH" sz="2800" b="1" dirty="0" smtClean="0"/>
              <a:t>V1 </a:t>
            </a:r>
            <a:r>
              <a:rPr lang="fr-CH" sz="2800" b="1" dirty="0" err="1" smtClean="0"/>
              <a:t>January</a:t>
            </a:r>
            <a:r>
              <a:rPr lang="fr-CH" sz="2800" b="1" dirty="0" smtClean="0"/>
              <a:t> ’15 </a:t>
            </a:r>
            <a:r>
              <a:rPr lang="fr-CH" sz="2800" b="1" dirty="0" err="1" smtClean="0"/>
              <a:t>after</a:t>
            </a:r>
            <a:r>
              <a:rPr lang="fr-CH" sz="2800" b="1" dirty="0" smtClean="0"/>
              <a:t> CERN ED </a:t>
            </a:r>
            <a:r>
              <a:rPr lang="fr-CH" sz="2800" b="1" dirty="0" err="1" smtClean="0"/>
              <a:t>approval</a:t>
            </a:r>
            <a:r>
              <a:rPr lang="fr-CH" sz="2800" b="1" dirty="0" smtClean="0"/>
              <a:t/>
            </a:r>
            <a:br>
              <a:rPr lang="fr-CH" sz="2800" b="1" dirty="0" smtClean="0"/>
            </a:br>
            <a:r>
              <a:rPr lang="fr-CH" sz="2800" b="1" dirty="0" smtClean="0"/>
              <a:t>V2  March 2015 as CERN </a:t>
            </a:r>
            <a:r>
              <a:rPr lang="fr-CH" sz="2800" b="1" dirty="0" err="1" smtClean="0"/>
              <a:t>yellow</a:t>
            </a:r>
            <a:r>
              <a:rPr lang="fr-CH" sz="2800" b="1" dirty="0" smtClean="0"/>
              <a:t> report </a:t>
            </a:r>
            <a:endParaRPr lang="en-GB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175" y="82220"/>
            <a:ext cx="4826833" cy="671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46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tx1"/>
                </a:solidFill>
                <a:sym typeface="Symbol" pitchFamily="18" charset="2"/>
              </a:rPr>
              <a:t>WP3 the </a:t>
            </a:r>
            <a:r>
              <a:rPr lang="fr-CH" dirty="0" err="1" smtClean="0">
                <a:solidFill>
                  <a:schemeClr val="tx1"/>
                </a:solidFill>
                <a:sym typeface="Symbol" pitchFamily="18" charset="2"/>
              </a:rPr>
              <a:t>magent</a:t>
            </a:r>
            <a:r>
              <a:rPr lang="fr-CH" dirty="0" smtClean="0">
                <a:solidFill>
                  <a:schemeClr val="tx1"/>
                </a:solidFill>
                <a:sym typeface="Symbol" pitchFamily="18" charset="2"/>
              </a:rPr>
              <a:t> zoo in the IR</a:t>
            </a:r>
            <a:endParaRPr lang="en-US" dirty="0" smtClean="0">
              <a:solidFill>
                <a:schemeClr val="tx1"/>
              </a:solidFill>
              <a:sym typeface="Symbol" pitchFamily="18" charset="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667" y="6001811"/>
            <a:ext cx="1596571" cy="770759"/>
          </a:xfrm>
          <a:prstGeom prst="rect">
            <a:avLst/>
          </a:prstGeom>
        </p:spPr>
      </p:pic>
      <p:pic>
        <p:nvPicPr>
          <p:cNvPr id="6" name="Picture 5" descr="MQXF_2d_mech_cross-section_rod_label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26" y="1423217"/>
            <a:ext cx="2293504" cy="184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150" y="1264949"/>
            <a:ext cx="2199545" cy="21606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282" y="3857058"/>
            <a:ext cx="1073852" cy="1033297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29" y="3876211"/>
            <a:ext cx="2011097" cy="17544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18" y="4039538"/>
            <a:ext cx="1649704" cy="1591123"/>
          </a:xfrm>
          <a:prstGeom prst="rect">
            <a:avLst/>
          </a:prstGeom>
        </p:spPr>
      </p:pic>
      <p:pic>
        <p:nvPicPr>
          <p:cNvPr id="12" name="Picture 11" descr="\\lhc-div-mms.web.cern.ch\LHC-DIV-MMS\tests\MAG\docum\hilumi\Magnets\correctors\dod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572" y="5193493"/>
            <a:ext cx="985843" cy="111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\\lhc-div-mms.web.cern.ch\LHC-DIV-MMS\tests\MAG\docum\hilumi\Magnets\correctors\quad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650" y="1490419"/>
            <a:ext cx="1533721" cy="1665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\\lhc-div-mms.web.cern.ch\LHC-DIV-MMS\tests\MAG\docum\hilumi\Magnets\correctors\oct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313" y="3809179"/>
            <a:ext cx="982764" cy="108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\\lhc-div-mms.web.cern.ch\LHC-DIV-MMS\tests\MAG\docum\hilumi\Magnets\correctors\dec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42" y="5433656"/>
            <a:ext cx="954184" cy="10694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6948" y="3386530"/>
            <a:ext cx="2316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Triplet QXF (LARP and CERN)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325676" y="3386471"/>
            <a:ext cx="208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Separation</a:t>
            </a:r>
            <a:r>
              <a:rPr lang="fr-CH" sz="1200" dirty="0" smtClean="0"/>
              <a:t> </a:t>
            </a:r>
            <a:r>
              <a:rPr lang="fr-CH" sz="1200" dirty="0" err="1" smtClean="0"/>
              <a:t>dipole</a:t>
            </a:r>
            <a:r>
              <a:rPr lang="fr-CH" sz="1200" dirty="0" smtClean="0"/>
              <a:t> D1 (KEK)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88526" y="5770979"/>
            <a:ext cx="1959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Recombination</a:t>
            </a:r>
            <a:r>
              <a:rPr lang="fr-CH" sz="1200" dirty="0" smtClean="0"/>
              <a:t> </a:t>
            </a:r>
            <a:r>
              <a:rPr lang="fr-CH" sz="1200" dirty="0" err="1" smtClean="0"/>
              <a:t>dipole</a:t>
            </a:r>
            <a:r>
              <a:rPr lang="fr-CH" sz="1200" dirty="0" smtClean="0"/>
              <a:t> D2 </a:t>
            </a:r>
          </a:p>
          <a:p>
            <a:pPr algn="ctr"/>
            <a:r>
              <a:rPr lang="fr-CH" sz="1200" dirty="0" smtClean="0"/>
              <a:t>(INFN design)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180151" y="5774520"/>
            <a:ext cx="846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Q4 (CEA)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7554301" y="3401859"/>
            <a:ext cx="1479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000" dirty="0" err="1" smtClean="0"/>
              <a:t>Skew</a:t>
            </a:r>
            <a:r>
              <a:rPr lang="fr-CH" sz="1000" dirty="0" smtClean="0"/>
              <a:t> corrector (INFN)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4620968" y="4890355"/>
            <a:ext cx="17524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sextupole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7280989" y="6309255"/>
            <a:ext cx="18630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dodecapole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6556943" y="4890355"/>
            <a:ext cx="16995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octupole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5654169" y="6506629"/>
            <a:ext cx="1713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decapole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2918925" y="3401861"/>
            <a:ext cx="1662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 smtClean="0"/>
              <a:t>Orbit</a:t>
            </a:r>
            <a:r>
              <a:rPr lang="fr-CH" sz="1000" dirty="0" smtClean="0"/>
              <a:t> corrector (CIEMAT)</a:t>
            </a:r>
            <a:endParaRPr lang="en-US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292" y="1423217"/>
            <a:ext cx="2614441" cy="1978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5277" y="6349239"/>
            <a:ext cx="1952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Cross-sections in scale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83598" y="783580"/>
            <a:ext cx="1526956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2000" b="1" dirty="0" smtClean="0"/>
              <a:t>Ezio Todesco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15662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16446" y="760948"/>
            <a:ext cx="8919484" cy="3970932"/>
            <a:chOff x="16446" y="1658144"/>
            <a:chExt cx="8919484" cy="4428119"/>
          </a:xfrm>
        </p:grpSpPr>
        <p:grpSp>
          <p:nvGrpSpPr>
            <p:cNvPr id="83" name="Group 82"/>
            <p:cNvGrpSpPr/>
            <p:nvPr/>
          </p:nvGrpSpPr>
          <p:grpSpPr>
            <a:xfrm>
              <a:off x="2051867" y="5434260"/>
              <a:ext cx="5301449" cy="652003"/>
              <a:chOff x="1318327" y="5316725"/>
              <a:chExt cx="5301449" cy="652003"/>
            </a:xfrm>
          </p:grpSpPr>
          <p:grpSp>
            <p:nvGrpSpPr>
              <p:cNvPr id="76" name="Group 75"/>
              <p:cNvGrpSpPr/>
              <p:nvPr/>
            </p:nvGrpSpPr>
            <p:grpSpPr>
              <a:xfrm>
                <a:off x="1318327" y="5316725"/>
                <a:ext cx="3325681" cy="646331"/>
                <a:chOff x="251520" y="188640"/>
                <a:chExt cx="3325681" cy="646331"/>
              </a:xfrm>
            </p:grpSpPr>
            <p:sp>
              <p:nvSpPr>
                <p:cNvPr id="77" name="TextBox 76"/>
                <p:cNvSpPr txBox="1"/>
                <p:nvPr/>
              </p:nvSpPr>
              <p:spPr>
                <a:xfrm>
                  <a:off x="467544" y="188640"/>
                  <a:ext cx="2172069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0C377B"/>
                      </a:solidFill>
                      <a:latin typeface="Arial"/>
                    </a:rPr>
                    <a:t>Physics</a:t>
                  </a: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0C377B"/>
                      </a:solidFill>
                      <a:latin typeface="Arial"/>
                    </a:rPr>
                    <a:t>Beam commissioning</a:t>
                  </a:r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251520" y="311448"/>
                  <a:ext cx="144016" cy="144016"/>
                </a:xfrm>
                <a:prstGeom prst="rect">
                  <a:avLst/>
                </a:prstGeom>
                <a:solidFill>
                  <a:srgbClr val="4BB33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3433185" y="580430"/>
                  <a:ext cx="144016" cy="14401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3433185" y="311448"/>
                  <a:ext cx="144016" cy="144016"/>
                </a:xfrm>
                <a:prstGeom prst="rect">
                  <a:avLst/>
                </a:prstGeom>
                <a:solidFill>
                  <a:srgbClr val="0A2F6C">
                    <a:alpha val="96863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 dirty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51520" y="580430"/>
                  <a:ext cx="144016" cy="144016"/>
                </a:xfrm>
                <a:prstGeom prst="rect">
                  <a:avLst/>
                </a:prstGeom>
                <a:solidFill>
                  <a:srgbClr val="4BB331">
                    <a:alpha val="52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 dirty="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82" name="Rectangle 81"/>
              <p:cNvSpPr/>
              <p:nvPr/>
            </p:nvSpPr>
            <p:spPr>
              <a:xfrm>
                <a:off x="4644008" y="5322397"/>
                <a:ext cx="197576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 smtClean="0">
                    <a:solidFill>
                      <a:srgbClr val="0C377B"/>
                    </a:solidFill>
                    <a:latin typeface="Arial"/>
                  </a:rPr>
                  <a:t>Shutdown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 smtClean="0">
                    <a:solidFill>
                      <a:srgbClr val="0C377B"/>
                    </a:solidFill>
                    <a:latin typeface="Arial"/>
                  </a:rPr>
                  <a:t>Powering tests </a:t>
                </a:r>
                <a:endParaRPr lang="en-US" sz="1800" dirty="0">
                  <a:solidFill>
                    <a:srgbClr val="0C377B"/>
                  </a:solidFill>
                  <a:latin typeface="Arial"/>
                </a:endParaRPr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475374" y="2666256"/>
              <a:ext cx="4941548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30447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F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2551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M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94655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A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26758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srgbClr val="082554"/>
                  </a:solidFill>
                </a:rPr>
                <a:t>M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8862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90965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J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23069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A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5173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S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87276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O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19380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N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1483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D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3587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J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5691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F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68830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00933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F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47794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M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79898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A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12001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srgbClr val="082554"/>
                  </a:solidFill>
                </a:rPr>
                <a:t>M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4105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srgbClr val="082554"/>
                  </a:solidFill>
                </a:rPr>
                <a:t>J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76209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J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083126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A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0416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S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72519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O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046234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N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367270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D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446" y="1658144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  <a:latin typeface="Arial"/>
                </a:rPr>
                <a:t>2013</a:t>
              </a:r>
              <a:endParaRPr lang="en-US" sz="1800" dirty="0">
                <a:solidFill>
                  <a:srgbClr val="082554"/>
                </a:solidFill>
                <a:latin typeface="Arial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832870" y="1730152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  <a:latin typeface="Arial"/>
                </a:rPr>
                <a:t>2014</a:t>
              </a:r>
              <a:endParaRPr lang="en-US" sz="1800" dirty="0">
                <a:solidFill>
                  <a:srgbClr val="082554"/>
                </a:solidFill>
                <a:latin typeface="Arial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649294" y="1730152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  <a:latin typeface="Arial"/>
                </a:rPr>
                <a:t>2015</a:t>
              </a:r>
              <a:endParaRPr lang="en-US" sz="1800" dirty="0">
                <a:solidFill>
                  <a:srgbClr val="082554"/>
                </a:solidFill>
                <a:latin typeface="Arial"/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3832870" y="1730152"/>
              <a:ext cx="0" cy="288032"/>
            </a:xfrm>
            <a:prstGeom prst="line">
              <a:avLst/>
            </a:prstGeom>
            <a:ln w="19050">
              <a:solidFill>
                <a:srgbClr val="0A2F6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649294" y="1730152"/>
              <a:ext cx="0" cy="288032"/>
            </a:xfrm>
            <a:prstGeom prst="line">
              <a:avLst/>
            </a:prstGeom>
            <a:ln w="19050">
              <a:solidFill>
                <a:srgbClr val="0A2F6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326862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M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647898" y="2090192"/>
              <a:ext cx="288032" cy="360040"/>
            </a:xfrm>
            <a:prstGeom prst="rect">
              <a:avLst/>
            </a:prstGeom>
            <a:ln w="3175">
              <a:solidFill>
                <a:srgbClr val="0A2F6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srgbClr val="082554"/>
                  </a:solidFill>
                </a:rPr>
                <a:t>A</a:t>
              </a:r>
              <a:endParaRPr lang="en-US" sz="1800" dirty="0">
                <a:solidFill>
                  <a:srgbClr val="082554"/>
                </a:solidFill>
              </a:endParaRPr>
            </a:p>
          </p:txBody>
        </p:sp>
        <p:sp>
          <p:nvSpPr>
            <p:cNvPr id="37" name="Right Triangle 36"/>
            <p:cNvSpPr/>
            <p:nvPr/>
          </p:nvSpPr>
          <p:spPr>
            <a:xfrm>
              <a:off x="475374" y="2666256"/>
              <a:ext cx="117012" cy="288032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416922" y="2666256"/>
              <a:ext cx="1656184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073106" y="2666256"/>
              <a:ext cx="603068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1" name="Right Triangle 40"/>
            <p:cNvSpPr/>
            <p:nvPr/>
          </p:nvSpPr>
          <p:spPr>
            <a:xfrm flipH="1" flipV="1">
              <a:off x="5416922" y="2666256"/>
              <a:ext cx="1656184" cy="288032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676174" y="2666256"/>
              <a:ext cx="936104" cy="288032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612278" y="2666256"/>
              <a:ext cx="323528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59350" y="2666256"/>
              <a:ext cx="172790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03366" y="3170312"/>
              <a:ext cx="360164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63530" y="3170312"/>
              <a:ext cx="4824536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588066" y="3170312"/>
              <a:ext cx="792088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380154" y="3170312"/>
              <a:ext cx="504056" cy="288032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884210" y="3170312"/>
              <a:ext cx="2051596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59350" y="3170312"/>
              <a:ext cx="172790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03366" y="3674368"/>
              <a:ext cx="288156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91522" y="3674368"/>
              <a:ext cx="4461048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152570" y="3674368"/>
              <a:ext cx="288032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440602" y="3674368"/>
              <a:ext cx="504056" cy="288032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944658" y="3674368"/>
              <a:ext cx="2991148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59350" y="3674368"/>
              <a:ext cx="172790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03366" y="4178424"/>
              <a:ext cx="144016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47383" y="4178424"/>
              <a:ext cx="4246636" cy="288032"/>
            </a:xfrm>
            <a:prstGeom prst="rect">
              <a:avLst/>
            </a:prstGeom>
            <a:solidFill>
              <a:srgbClr val="0A2F6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790322" y="4178424"/>
              <a:ext cx="437579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225819" y="4178424"/>
              <a:ext cx="362123" cy="288032"/>
            </a:xfrm>
            <a:prstGeom prst="rect">
              <a:avLst/>
            </a:prstGeom>
            <a:solidFill>
              <a:srgbClr val="4BB331">
                <a:alpha val="5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587942" y="4178424"/>
              <a:ext cx="3347864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59350" y="4178424"/>
              <a:ext cx="172790" cy="288032"/>
            </a:xfrm>
            <a:prstGeom prst="rect">
              <a:avLst/>
            </a:prstGeom>
            <a:solidFill>
              <a:srgbClr val="4BB3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273193" y="2630776"/>
              <a:ext cx="659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 smtClean="0">
                  <a:ln w="12700">
                    <a:solidFill>
                      <a:srgbClr val="0C377B">
                        <a:satMod val="155000"/>
                        <a:alpha val="66000"/>
                      </a:srgbClr>
                    </a:solidFill>
                    <a:prstDash val="solid"/>
                  </a:ln>
                  <a:solidFill>
                    <a:srgbClr val="F8F8F8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/>
                </a:rPr>
                <a:t>LHC</a:t>
              </a:r>
              <a:endParaRPr lang="en-US" sz="1800" b="1" dirty="0">
                <a:ln w="12700">
                  <a:solidFill>
                    <a:srgbClr val="0C377B">
                      <a:satMod val="155000"/>
                      <a:alpha val="66000"/>
                    </a:srgbClr>
                  </a:solidFill>
                  <a:prstDash val="solid"/>
                </a:ln>
                <a:solidFill>
                  <a:srgbClr val="F8F8F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273193" y="3134832"/>
              <a:ext cx="6465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 smtClean="0">
                  <a:ln w="12700">
                    <a:solidFill>
                      <a:srgbClr val="0C377B">
                        <a:satMod val="155000"/>
                        <a:alpha val="66000"/>
                      </a:srgbClr>
                    </a:solidFill>
                    <a:prstDash val="solid"/>
                  </a:ln>
                  <a:solidFill>
                    <a:srgbClr val="F8F8F8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/>
                </a:rPr>
                <a:t>SPS</a:t>
              </a:r>
              <a:endParaRPr lang="en-US" sz="1800" b="1" dirty="0">
                <a:ln w="12700">
                  <a:solidFill>
                    <a:srgbClr val="0C377B">
                      <a:satMod val="155000"/>
                      <a:alpha val="66000"/>
                    </a:srgbClr>
                  </a:solidFill>
                  <a:prstDash val="solid"/>
                </a:ln>
                <a:solidFill>
                  <a:srgbClr val="F8F8F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273193" y="3638888"/>
              <a:ext cx="492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 smtClean="0">
                  <a:ln w="12700">
                    <a:solidFill>
                      <a:srgbClr val="0C377B">
                        <a:satMod val="155000"/>
                        <a:alpha val="66000"/>
                      </a:srgbClr>
                    </a:solidFill>
                    <a:prstDash val="solid"/>
                  </a:ln>
                  <a:solidFill>
                    <a:srgbClr val="F8F8F8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/>
                </a:rPr>
                <a:t>PS</a:t>
              </a:r>
              <a:endParaRPr lang="en-US" sz="1800" b="1" dirty="0">
                <a:ln w="12700">
                  <a:solidFill>
                    <a:srgbClr val="0C377B">
                      <a:satMod val="155000"/>
                      <a:alpha val="66000"/>
                    </a:srgbClr>
                  </a:solidFill>
                  <a:prstDash val="solid"/>
                </a:ln>
                <a:solidFill>
                  <a:srgbClr val="F8F8F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273193" y="4142944"/>
              <a:ext cx="1428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 smtClean="0">
                  <a:ln w="12700">
                    <a:solidFill>
                      <a:srgbClr val="0C377B">
                        <a:satMod val="155000"/>
                        <a:alpha val="66000"/>
                      </a:srgbClr>
                    </a:solidFill>
                    <a:prstDash val="solid"/>
                  </a:ln>
                  <a:solidFill>
                    <a:srgbClr val="F8F8F8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rial"/>
                </a:rPr>
                <a:t>PS Booster</a:t>
              </a:r>
              <a:endParaRPr lang="en-US" sz="1800" b="1" dirty="0">
                <a:ln w="12700">
                  <a:solidFill>
                    <a:srgbClr val="0C377B">
                      <a:satMod val="155000"/>
                      <a:alpha val="66000"/>
                    </a:srgbClr>
                  </a:solidFill>
                  <a:prstDash val="solid"/>
                </a:ln>
                <a:solidFill>
                  <a:srgbClr val="F8F8F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403490" y="4538464"/>
              <a:ext cx="7272806" cy="369332"/>
              <a:chOff x="611560" y="4653136"/>
              <a:chExt cx="7272806" cy="369332"/>
            </a:xfrm>
          </p:grpSpPr>
          <p:sp>
            <p:nvSpPr>
              <p:cNvPr id="71" name="Left Bracket 70"/>
              <p:cNvSpPr/>
              <p:nvPr/>
            </p:nvSpPr>
            <p:spPr>
              <a:xfrm rot="16200000">
                <a:off x="4175955" y="1304765"/>
                <a:ext cx="144016" cy="7272806"/>
              </a:xfrm>
              <a:prstGeom prst="leftBracket">
                <a:avLst/>
              </a:prstGeom>
              <a:ln w="57150" cmpd="sng">
                <a:solidFill>
                  <a:srgbClr val="0A2F6C"/>
                </a:solidFill>
                <a:prstDash val="solid"/>
              </a:ln>
              <a:effectLst>
                <a:glow rad="63500">
                  <a:schemeClr val="dk1">
                    <a:tint val="30000"/>
                    <a:shade val="95000"/>
                    <a:satMod val="300000"/>
                    <a:alpha val="50000"/>
                  </a:scheme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 sz="1800" dirty="0">
                  <a:solidFill>
                    <a:srgbClr val="0C377B"/>
                  </a:solidFill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611560" y="4653136"/>
                <a:ext cx="155138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dirty="0">
                    <a:solidFill>
                      <a:srgbClr val="082554"/>
                    </a:solidFill>
                    <a:latin typeface="Arial"/>
                  </a:rPr>
                  <a:t>b</a:t>
                </a:r>
                <a:r>
                  <a:rPr lang="en-US" sz="1800" dirty="0" smtClean="0">
                    <a:solidFill>
                      <a:srgbClr val="082554"/>
                    </a:solidFill>
                    <a:latin typeface="Arial"/>
                  </a:rPr>
                  <a:t>eam to beam</a:t>
                </a:r>
                <a:endParaRPr lang="en-US" sz="1800" dirty="0">
                  <a:solidFill>
                    <a:srgbClr val="082554"/>
                  </a:solidFill>
                  <a:latin typeface="Arial"/>
                </a:endParaRPr>
              </a:p>
            </p:txBody>
          </p:sp>
        </p:grpSp>
        <p:sp>
          <p:nvSpPr>
            <p:cNvPr id="73" name="Left Bracket 72"/>
            <p:cNvSpPr/>
            <p:nvPr/>
          </p:nvSpPr>
          <p:spPr>
            <a:xfrm rot="16200000">
              <a:off x="5839065" y="4215457"/>
              <a:ext cx="144016" cy="2230190"/>
            </a:xfrm>
            <a:prstGeom prst="leftBracket">
              <a:avLst/>
            </a:prstGeom>
            <a:ln w="57150" cmpd="sng">
              <a:solidFill>
                <a:srgbClr val="0A2F6C"/>
              </a:solidFill>
              <a:prstDash val="sysDot"/>
            </a:ln>
            <a:effectLst>
              <a:glow rad="63500">
                <a:schemeClr val="dk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0C377B"/>
                </a:solidFill>
              </a:endParaRPr>
            </a:p>
          </p:txBody>
        </p:sp>
        <p:sp>
          <p:nvSpPr>
            <p:cNvPr id="74" name="Left Bracket 73"/>
            <p:cNvSpPr/>
            <p:nvPr/>
          </p:nvSpPr>
          <p:spPr>
            <a:xfrm rot="16200000">
              <a:off x="2635738" y="3242320"/>
              <a:ext cx="144016" cy="4176464"/>
            </a:xfrm>
            <a:prstGeom prst="leftBracket">
              <a:avLst/>
            </a:prstGeom>
            <a:ln w="57150" cmpd="sng">
              <a:solidFill>
                <a:srgbClr val="0A2F6C"/>
              </a:solidFill>
              <a:prstDash val="solid"/>
            </a:ln>
            <a:effectLst>
              <a:glow rad="63500">
                <a:schemeClr val="dk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0C377B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19514" y="5042520"/>
              <a:ext cx="19396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srgbClr val="082554"/>
                  </a:solidFill>
                  <a:latin typeface="Arial"/>
                </a:rPr>
                <a:t>a</a:t>
              </a:r>
              <a:r>
                <a:rPr lang="en-US" sz="1800" dirty="0" smtClean="0">
                  <a:solidFill>
                    <a:srgbClr val="082554"/>
                  </a:solidFill>
                  <a:latin typeface="Arial"/>
                </a:rPr>
                <a:t>vailable for works</a:t>
              </a:r>
              <a:endParaRPr lang="en-US" sz="1800" dirty="0">
                <a:solidFill>
                  <a:srgbClr val="082554"/>
                </a:solidFill>
                <a:latin typeface="Arial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32140" y="2666256"/>
              <a:ext cx="45719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91" name="Straight Connector 90"/>
          <p:cNvCxnSpPr/>
          <p:nvPr/>
        </p:nvCxnSpPr>
        <p:spPr>
          <a:xfrm>
            <a:off x="7199873" y="891468"/>
            <a:ext cx="797" cy="3092842"/>
          </a:xfrm>
          <a:prstGeom prst="line">
            <a:avLst/>
          </a:prstGeom>
          <a:ln w="38100">
            <a:solidFill>
              <a:srgbClr val="FF0000"/>
            </a:solidFill>
            <a:head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145420" y="763178"/>
            <a:ext cx="1090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  <a:latin typeface="Arial"/>
              </a:rPr>
              <a:t>17</a:t>
            </a:r>
            <a:r>
              <a:rPr lang="en-US" sz="1800" baseline="30000" dirty="0" smtClean="0">
                <a:solidFill>
                  <a:srgbClr val="FF0000"/>
                </a:solidFill>
                <a:latin typeface="Arial"/>
              </a:rPr>
              <a:t>th</a:t>
            </a:r>
            <a:r>
              <a:rPr lang="en-US" sz="180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/>
              </a:rPr>
              <a:t>Nov</a:t>
            </a:r>
            <a:r>
              <a:rPr lang="en-US" sz="1800" dirty="0" smtClean="0">
                <a:solidFill>
                  <a:srgbClr val="FF0000"/>
                </a:solidFill>
                <a:latin typeface="Arial"/>
              </a:rPr>
              <a:t>.</a:t>
            </a:r>
            <a:endParaRPr lang="en-US" sz="18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8" name="Title 1"/>
          <p:cNvSpPr txBox="1">
            <a:spLocks/>
          </p:cNvSpPr>
          <p:nvPr/>
        </p:nvSpPr>
        <p:spPr>
          <a:xfrm>
            <a:off x="467544" y="188640"/>
            <a:ext cx="8291264" cy="592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200" dirty="0" smtClean="0">
                <a:solidFill>
                  <a:srgbClr val="FFFFFF"/>
                </a:solidFill>
              </a:rPr>
              <a:t>LS 1 from 16th Feb. 2013 to Dec. 2014</a:t>
            </a:r>
            <a:endParaRPr lang="en-US" sz="3200" dirty="0">
              <a:solidFill>
                <a:srgbClr val="FFFFFF"/>
              </a:solidFill>
            </a:endParaRPr>
          </a:p>
        </p:txBody>
      </p:sp>
      <p:pic>
        <p:nvPicPr>
          <p:cNvPr id="1026" name="Picture 2" descr="http://www.uib.no/info/bilder/2004/0227cern-accelerator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5540" y="4723130"/>
            <a:ext cx="38100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59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tx1"/>
                </a:solidFill>
                <a:sym typeface="Symbol" pitchFamily="18" charset="2"/>
              </a:rPr>
              <a:t>TRIPLET AND DIPOLES</a:t>
            </a:r>
            <a:endParaRPr lang="en-US" dirty="0" smtClean="0">
              <a:solidFill>
                <a:schemeClr val="tx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882" y="1188719"/>
            <a:ext cx="8921566" cy="5349240"/>
          </a:xfrm>
        </p:spPr>
        <p:txBody>
          <a:bodyPr>
            <a:normAutofit/>
          </a:bodyPr>
          <a:lstStyle/>
          <a:p>
            <a:pPr eaLnBrk="1" hangingPunct="1"/>
            <a:r>
              <a:rPr lang="fr-CH" sz="2400" dirty="0" smtClean="0">
                <a:sym typeface="Symbol" pitchFamily="18" charset="2"/>
              </a:rPr>
              <a:t>Triplet</a:t>
            </a:r>
            <a:endParaRPr lang="en-GB" sz="2400" dirty="0" smtClean="0">
              <a:sym typeface="Symbol" pitchFamily="18" charset="2"/>
            </a:endParaRPr>
          </a:p>
          <a:p>
            <a:pPr lvl="1" eaLnBrk="1" hangingPunct="1"/>
            <a:r>
              <a:rPr lang="en-GB" sz="2000" dirty="0" smtClean="0">
                <a:sym typeface="Symbol" pitchFamily="18" charset="2"/>
              </a:rPr>
              <a:t>First dummy and Nb</a:t>
            </a:r>
            <a:r>
              <a:rPr lang="en-GB" sz="2000" baseline="-25000" dirty="0" smtClean="0">
                <a:sym typeface="Symbol" pitchFamily="18" charset="2"/>
              </a:rPr>
              <a:t>3</a:t>
            </a:r>
            <a:r>
              <a:rPr lang="en-GB" sz="2000" dirty="0" smtClean="0">
                <a:sym typeface="Symbol" pitchFamily="18" charset="2"/>
              </a:rPr>
              <a:t>Sn coils manufactured in US and at CERN</a:t>
            </a:r>
            <a:endParaRPr lang="en-GB" sz="2000" dirty="0">
              <a:sym typeface="Symbol" pitchFamily="18" charset="2"/>
            </a:endParaRPr>
          </a:p>
          <a:p>
            <a:pPr lvl="1" eaLnBrk="1" hangingPunct="1"/>
            <a:r>
              <a:rPr lang="fr-CH" sz="2000" dirty="0" err="1" smtClean="0">
                <a:sym typeface="Symbol" pitchFamily="18" charset="2"/>
              </a:rPr>
              <a:t>Cable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review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done</a:t>
            </a:r>
            <a:r>
              <a:rPr lang="fr-CH" sz="2000" dirty="0" smtClean="0">
                <a:sym typeface="Symbol" pitchFamily="18" charset="2"/>
              </a:rPr>
              <a:t>, design in </a:t>
            </a:r>
            <a:r>
              <a:rPr lang="fr-CH" sz="2000" dirty="0" err="1" smtClean="0">
                <a:sym typeface="Symbol" pitchFamily="18" charset="2"/>
              </a:rPr>
              <a:t>December</a:t>
            </a:r>
            <a:r>
              <a:rPr lang="fr-CH" sz="2000" dirty="0" smtClean="0">
                <a:sym typeface="Symbol" pitchFamily="18" charset="2"/>
              </a:rPr>
              <a:t> 2014</a:t>
            </a:r>
          </a:p>
          <a:p>
            <a:pPr lvl="1" eaLnBrk="1" hangingPunct="1"/>
            <a:r>
              <a:rPr lang="fr-CH" sz="2000" dirty="0" smtClean="0">
                <a:sym typeface="Symbol" pitchFamily="18" charset="2"/>
              </a:rPr>
              <a:t>First </a:t>
            </a:r>
            <a:r>
              <a:rPr lang="fr-CH" sz="2000" dirty="0" err="1" smtClean="0">
                <a:sym typeface="Symbol" pitchFamily="18" charset="2"/>
              </a:rPr>
              <a:t>quadrupole</a:t>
            </a:r>
            <a:r>
              <a:rPr lang="fr-CH" sz="2000" dirty="0" smtClean="0">
                <a:sym typeface="Symbol" pitchFamily="18" charset="2"/>
              </a:rPr>
              <a:t> test in 2015</a:t>
            </a:r>
          </a:p>
          <a:p>
            <a:pPr eaLnBrk="1" hangingPunct="1"/>
            <a:r>
              <a:rPr lang="fr-CH" sz="2400" dirty="0" err="1" smtClean="0">
                <a:sym typeface="Symbol" pitchFamily="18" charset="2"/>
              </a:rPr>
              <a:t>Separation</a:t>
            </a:r>
            <a:r>
              <a:rPr lang="fr-CH" sz="2400" dirty="0" smtClean="0">
                <a:sym typeface="Symbol" pitchFamily="18" charset="2"/>
              </a:rPr>
              <a:t> </a:t>
            </a:r>
            <a:r>
              <a:rPr lang="fr-CH" sz="2400" dirty="0" err="1" smtClean="0">
                <a:sym typeface="Symbol" pitchFamily="18" charset="2"/>
              </a:rPr>
              <a:t>dipole</a:t>
            </a:r>
            <a:r>
              <a:rPr lang="fr-CH" sz="2400" dirty="0" smtClean="0">
                <a:sym typeface="Symbol" pitchFamily="18" charset="2"/>
              </a:rPr>
              <a:t> D1</a:t>
            </a:r>
          </a:p>
          <a:p>
            <a:pPr lvl="1" eaLnBrk="1" hangingPunct="1"/>
            <a:r>
              <a:rPr lang="fr-CH" sz="2000" dirty="0" smtClean="0">
                <a:sym typeface="Symbol" pitchFamily="18" charset="2"/>
              </a:rPr>
              <a:t>First Nb-Ti </a:t>
            </a:r>
            <a:r>
              <a:rPr lang="fr-CH" sz="2000" dirty="0" err="1" smtClean="0">
                <a:sym typeface="Symbol" pitchFamily="18" charset="2"/>
              </a:rPr>
              <a:t>coils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being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manufactured</a:t>
            </a:r>
            <a:endParaRPr lang="fr-CH" sz="2000" dirty="0" smtClean="0">
              <a:sym typeface="Symbol" pitchFamily="18" charset="2"/>
            </a:endParaRPr>
          </a:p>
          <a:p>
            <a:pPr lvl="1" eaLnBrk="1" hangingPunct="1"/>
            <a:r>
              <a:rPr lang="fr-CH" sz="2000" dirty="0" smtClean="0">
                <a:sym typeface="Symbol" pitchFamily="18" charset="2"/>
              </a:rPr>
              <a:t>First test in 2015</a:t>
            </a:r>
          </a:p>
          <a:p>
            <a:pPr eaLnBrk="1" hangingPunct="1"/>
            <a:r>
              <a:rPr lang="fr-CH" sz="2400" dirty="0" err="1" smtClean="0">
                <a:sym typeface="Symbol" pitchFamily="18" charset="2"/>
              </a:rPr>
              <a:t>Recombination</a:t>
            </a:r>
            <a:r>
              <a:rPr lang="fr-CH" sz="2400" dirty="0" smtClean="0">
                <a:sym typeface="Symbol" pitchFamily="18" charset="2"/>
              </a:rPr>
              <a:t> </a:t>
            </a:r>
            <a:r>
              <a:rPr lang="fr-CH" sz="2400" dirty="0" err="1" smtClean="0">
                <a:sym typeface="Symbol" pitchFamily="18" charset="2"/>
              </a:rPr>
              <a:t>dipole</a:t>
            </a:r>
            <a:r>
              <a:rPr lang="fr-CH" sz="2400" dirty="0" smtClean="0">
                <a:sym typeface="Symbol" pitchFamily="18" charset="2"/>
              </a:rPr>
              <a:t> D2</a:t>
            </a:r>
          </a:p>
          <a:p>
            <a:pPr lvl="1" eaLnBrk="1" hangingPunct="1"/>
            <a:r>
              <a:rPr lang="fr-CH" sz="2000" dirty="0" smtClean="0">
                <a:sym typeface="Symbol" pitchFamily="18" charset="2"/>
              </a:rPr>
              <a:t>Cross-section </a:t>
            </a:r>
            <a:r>
              <a:rPr lang="fr-CH" sz="2000" dirty="0" err="1" smtClean="0">
                <a:sym typeface="Symbol" pitchFamily="18" charset="2"/>
              </a:rPr>
              <a:t>defined</a:t>
            </a:r>
            <a:endParaRPr lang="fr-CH" sz="2000" dirty="0" smtClean="0">
              <a:sym typeface="Symbol" pitchFamily="18" charset="2"/>
            </a:endParaRPr>
          </a:p>
          <a:p>
            <a:pPr lvl="1" eaLnBrk="1" hangingPunct="1"/>
            <a:r>
              <a:rPr lang="fr-CH" sz="2000" dirty="0" err="1" smtClean="0">
                <a:sym typeface="Symbol" pitchFamily="18" charset="2"/>
              </a:rPr>
              <a:t>Mechanical</a:t>
            </a:r>
            <a:r>
              <a:rPr lang="fr-CH" sz="2000" dirty="0" smtClean="0">
                <a:sym typeface="Symbol" pitchFamily="18" charset="2"/>
              </a:rPr>
              <a:t> structure in </a:t>
            </a:r>
            <a:r>
              <a:rPr lang="fr-CH" sz="2000" dirty="0" err="1" smtClean="0">
                <a:sym typeface="Symbol" pitchFamily="18" charset="2"/>
              </a:rPr>
              <a:t>progress</a:t>
            </a:r>
            <a:endParaRPr lang="fr-CH" sz="2000" dirty="0" smtClean="0">
              <a:sym typeface="Symbol" pitchFamily="18" charset="2"/>
            </a:endParaRPr>
          </a:p>
          <a:p>
            <a:pPr lvl="1" eaLnBrk="1" hangingPunct="1"/>
            <a:endParaRPr lang="fr-CH" sz="2400" dirty="0">
              <a:sym typeface="Symbol" pitchFamily="18" charset="2"/>
            </a:endParaRPr>
          </a:p>
          <a:p>
            <a:pPr eaLnBrk="1" hangingPunct="1"/>
            <a:endParaRPr lang="en-GB" sz="2400" dirty="0" smtClean="0">
              <a:sym typeface="Symbol" pitchFamily="18" charset="2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877" y="211321"/>
            <a:ext cx="1596571" cy="770759"/>
          </a:xfrm>
          <a:prstGeom prst="rect">
            <a:avLst/>
          </a:prstGeom>
        </p:spPr>
      </p:pic>
      <p:pic>
        <p:nvPicPr>
          <p:cNvPr id="10" name="Picture 5" descr="\\cern.ch\dfs\Users\e\etodesco\Desktop\lar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681" y="1206548"/>
            <a:ext cx="783882" cy="104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727" y="2306945"/>
            <a:ext cx="2183643" cy="163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図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1543" y="4472421"/>
            <a:ext cx="3196103" cy="1977177"/>
          </a:xfrm>
          <a:prstGeom prst="rect">
            <a:avLst/>
          </a:prstGeom>
        </p:spPr>
      </p:pic>
      <p:pic>
        <p:nvPicPr>
          <p:cNvPr id="19" name="Picture 2" descr="\\lhc-div-mms.web.cern.ch\LHC-DIV-MMS\tests\MAG\docum\Images\logo\keklogo-c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217" y="4454610"/>
            <a:ext cx="1181100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828" y="5710785"/>
            <a:ext cx="1078745" cy="687552"/>
          </a:xfrm>
          <a:prstGeom prst="rect">
            <a:avLst/>
          </a:prstGeom>
        </p:spPr>
      </p:pic>
      <p:grpSp>
        <p:nvGrpSpPr>
          <p:cNvPr id="21" name="Group 2"/>
          <p:cNvGrpSpPr/>
          <p:nvPr/>
        </p:nvGrpSpPr>
        <p:grpSpPr>
          <a:xfrm>
            <a:off x="1489401" y="5503220"/>
            <a:ext cx="2306898" cy="1243843"/>
            <a:chOff x="1308408" y="2904332"/>
            <a:chExt cx="3086171" cy="1961618"/>
          </a:xfrm>
        </p:grpSpPr>
        <p:pic>
          <p:nvPicPr>
            <p:cNvPr id="22" name="Picture 1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6033" y="2904332"/>
              <a:ext cx="1558546" cy="1961618"/>
            </a:xfrm>
            <a:prstGeom prst="rect">
              <a:avLst/>
            </a:prstGeom>
          </p:spPr>
        </p:pic>
        <p:pic>
          <p:nvPicPr>
            <p:cNvPr id="23" name="Picture 11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308408" y="2904332"/>
              <a:ext cx="1558546" cy="1961618"/>
            </a:xfrm>
            <a:prstGeom prst="rect">
              <a:avLst/>
            </a:prstGeom>
          </p:spPr>
        </p:pic>
      </p:grpSp>
      <p:sp>
        <p:nvSpPr>
          <p:cNvPr id="24" name="TextBox 9"/>
          <p:cNvSpPr txBox="1"/>
          <p:nvPr/>
        </p:nvSpPr>
        <p:spPr>
          <a:xfrm>
            <a:off x="6460712" y="3929566"/>
            <a:ext cx="221567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smtClean="0"/>
              <a:t>QXF </a:t>
            </a:r>
            <a:r>
              <a:rPr lang="fr-CH" sz="1400" dirty="0" err="1"/>
              <a:t>c</a:t>
            </a:r>
            <a:r>
              <a:rPr lang="fr-CH" sz="1400" dirty="0" err="1" smtClean="0"/>
              <a:t>oil</a:t>
            </a:r>
            <a:r>
              <a:rPr lang="fr-CH" sz="1400" dirty="0" smtClean="0"/>
              <a:t> </a:t>
            </a:r>
            <a:r>
              <a:rPr lang="fr-CH" sz="1400" dirty="0" err="1" smtClean="0"/>
              <a:t>wound</a:t>
            </a:r>
            <a:r>
              <a:rPr lang="fr-CH" sz="1400" dirty="0" smtClean="0"/>
              <a:t> in US </a:t>
            </a:r>
          </a:p>
          <a:p>
            <a:pPr algn="ctr"/>
            <a:r>
              <a:rPr lang="fr-CH" sz="1200" dirty="0" smtClean="0">
                <a:solidFill>
                  <a:srgbClr val="009900"/>
                </a:solidFill>
              </a:rPr>
              <a:t>[</a:t>
            </a:r>
            <a:r>
              <a:rPr lang="fr-CH" sz="1200" dirty="0" err="1" smtClean="0">
                <a:solidFill>
                  <a:srgbClr val="009900"/>
                </a:solidFill>
              </a:rPr>
              <a:t>G.Ambrosio</a:t>
            </a:r>
            <a:r>
              <a:rPr lang="fr-CH" sz="1200" dirty="0" smtClean="0">
                <a:solidFill>
                  <a:srgbClr val="009900"/>
                </a:solidFill>
              </a:rPr>
              <a:t> et al., ASC 2014]</a:t>
            </a:r>
          </a:p>
        </p:txBody>
      </p:sp>
      <p:sp>
        <p:nvSpPr>
          <p:cNvPr id="25" name="TextBox 9"/>
          <p:cNvSpPr txBox="1"/>
          <p:nvPr/>
        </p:nvSpPr>
        <p:spPr>
          <a:xfrm>
            <a:off x="1054356" y="6439286"/>
            <a:ext cx="3092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D2 </a:t>
            </a:r>
            <a:r>
              <a:rPr lang="fr-CH" sz="1400" dirty="0" err="1" smtClean="0"/>
              <a:t>collaring</a:t>
            </a:r>
            <a:r>
              <a:rPr lang="fr-CH" sz="1400" dirty="0" smtClean="0"/>
              <a:t> </a:t>
            </a:r>
            <a:r>
              <a:rPr lang="fr-CH" sz="1200" dirty="0" smtClean="0">
                <a:solidFill>
                  <a:srgbClr val="009900"/>
                </a:solidFill>
              </a:rPr>
              <a:t>[P. </a:t>
            </a:r>
            <a:r>
              <a:rPr lang="fr-CH" sz="1200" dirty="0" err="1" smtClean="0">
                <a:solidFill>
                  <a:srgbClr val="009900"/>
                </a:solidFill>
              </a:rPr>
              <a:t>Fabbricatore</a:t>
            </a:r>
            <a:r>
              <a:rPr lang="fr-CH" sz="1200" dirty="0" smtClean="0">
                <a:solidFill>
                  <a:srgbClr val="009900"/>
                </a:solidFill>
              </a:rPr>
              <a:t>, S: </a:t>
            </a:r>
            <a:r>
              <a:rPr lang="fr-CH" sz="1200" dirty="0" err="1" smtClean="0">
                <a:solidFill>
                  <a:srgbClr val="009900"/>
                </a:solidFill>
              </a:rPr>
              <a:t>Farinon</a:t>
            </a:r>
            <a:r>
              <a:rPr lang="fr-CH" sz="1200" dirty="0" smtClean="0">
                <a:solidFill>
                  <a:srgbClr val="009900"/>
                </a:solidFill>
              </a:rPr>
              <a:t>]</a:t>
            </a:r>
          </a:p>
        </p:txBody>
      </p:sp>
      <p:sp>
        <p:nvSpPr>
          <p:cNvPr id="26" name="TextBox 9"/>
          <p:cNvSpPr txBox="1"/>
          <p:nvPr/>
        </p:nvSpPr>
        <p:spPr>
          <a:xfrm>
            <a:off x="5240489" y="6468315"/>
            <a:ext cx="3900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D1 </a:t>
            </a:r>
            <a:r>
              <a:rPr lang="fr-CH" sz="1400" dirty="0" err="1" smtClean="0"/>
              <a:t>winding</a:t>
            </a:r>
            <a:r>
              <a:rPr lang="fr-CH" sz="1400" dirty="0" smtClean="0"/>
              <a:t> at KEK </a:t>
            </a:r>
            <a:r>
              <a:rPr lang="fr-CH" sz="1200" dirty="0" smtClean="0">
                <a:solidFill>
                  <a:srgbClr val="009900"/>
                </a:solidFill>
              </a:rPr>
              <a:t>[T. </a:t>
            </a:r>
            <a:r>
              <a:rPr lang="fr-CH" sz="1200" dirty="0" err="1" smtClean="0">
                <a:solidFill>
                  <a:srgbClr val="009900"/>
                </a:solidFill>
              </a:rPr>
              <a:t>Nakamoto</a:t>
            </a:r>
            <a:r>
              <a:rPr lang="fr-CH" sz="1200" dirty="0" smtClean="0">
                <a:solidFill>
                  <a:srgbClr val="009900"/>
                </a:solidFill>
              </a:rPr>
              <a:t>, et al., ASC 2014]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4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 descr="C:\Ofelia\crab cavities\PDR\Figure1_DQW_dressed_cavity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0" r="23716"/>
          <a:stretch/>
        </p:blipFill>
        <p:spPr bwMode="auto">
          <a:xfrm>
            <a:off x="6084168" y="3473624"/>
            <a:ext cx="2808312" cy="33843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C:\Ofelia\crab cavities\PDR\ODU\ODU CAVITY 007 - 23-09-2014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2" r="27764" b="10567"/>
          <a:stretch/>
        </p:blipFill>
        <p:spPr bwMode="auto">
          <a:xfrm>
            <a:off x="3635896" y="2492896"/>
            <a:ext cx="2736304" cy="23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C:\Ofelia\crab cavities\PDR\calcul_helium_tank_bnl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36712"/>
            <a:ext cx="2880320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8" r="23933" b="4779"/>
          <a:stretch>
            <a:fillRect/>
          </a:stretch>
        </p:blipFill>
        <p:spPr bwMode="auto">
          <a:xfrm>
            <a:off x="2411760" y="1124744"/>
            <a:ext cx="2664296" cy="180020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Content Placeholder 8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861" b="89068" l="26363" r="780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70" t="11756" r="15874" b="10511"/>
          <a:stretch/>
        </p:blipFill>
        <p:spPr>
          <a:xfrm>
            <a:off x="0" y="1340769"/>
            <a:ext cx="3025181" cy="2736304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03" r="18333" b="58002"/>
          <a:stretch>
            <a:fillRect/>
          </a:stretch>
        </p:blipFill>
        <p:spPr bwMode="auto">
          <a:xfrm>
            <a:off x="467545" y="4121696"/>
            <a:ext cx="2160240" cy="2341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843808" y="4869160"/>
            <a:ext cx="32403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Dressed cavity designs are almost complete.</a:t>
            </a:r>
          </a:p>
          <a:p>
            <a:r>
              <a:rPr lang="en-GB" sz="2000" dirty="0" smtClean="0"/>
              <a:t>This includes the cavity, tuner, couplers, magnetic shielding and the </a:t>
            </a:r>
            <a:r>
              <a:rPr lang="en-GB" sz="2000" dirty="0" err="1" smtClean="0"/>
              <a:t>LHe</a:t>
            </a:r>
            <a:r>
              <a:rPr lang="en-GB" sz="2000" dirty="0" smtClean="0"/>
              <a:t> vessel.</a:t>
            </a:r>
            <a:endParaRPr lang="en-GB" sz="20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 4 : Dressed Crab Cavities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628401" y="2924944"/>
            <a:ext cx="1328447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dirty="0" smtClean="0"/>
              <a:t>R. Calaga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CC SPS tests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751388"/>
            <a:ext cx="77628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G:\Departments\AB\Groups\RF\Sections\PM\RF FPC\coupleur crab cavities\photo 400MHz\DSCF192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68760"/>
            <a:ext cx="1979712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6752"/>
            <a:ext cx="5400600" cy="28803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4077072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 schedule for install the first cryomodule at the end of 2016 and test in in SPS in 2017 and 2018.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Eucas\Foto\1305140_0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1" r="19339"/>
          <a:stretch/>
        </p:blipFill>
        <p:spPr bwMode="auto">
          <a:xfrm>
            <a:off x="304800" y="76200"/>
            <a:ext cx="2936971" cy="657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>
            <a:spLocks noChangeAspect="1"/>
          </p:cNvSpPr>
          <p:nvPr/>
        </p:nvSpPr>
        <p:spPr>
          <a:xfrm>
            <a:off x="304800" y="76200"/>
            <a:ext cx="2473588" cy="958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>
                <a:solidFill>
                  <a:schemeClr val="bg1"/>
                </a:solidFill>
              </a:rPr>
              <a:t>L = 20 m</a:t>
            </a:r>
          </a:p>
          <a:p>
            <a:r>
              <a:rPr lang="en-GB" sz="2200" b="1" dirty="0" smtClean="0">
                <a:solidFill>
                  <a:schemeClr val="bg1"/>
                </a:solidFill>
                <a:sym typeface="Symbol"/>
              </a:rPr>
              <a:t></a:t>
            </a:r>
            <a:r>
              <a:rPr lang="en-GB" sz="2200" b="1" dirty="0" err="1" smtClean="0">
                <a:solidFill>
                  <a:schemeClr val="bg1"/>
                </a:solidFill>
                <a:sym typeface="Symbol"/>
              </a:rPr>
              <a:t>ext</a:t>
            </a:r>
            <a:r>
              <a:rPr lang="en-GB" sz="2200" b="1" dirty="0" smtClean="0">
                <a:solidFill>
                  <a:schemeClr val="bg1"/>
                </a:solidFill>
                <a:sym typeface="Symbol"/>
              </a:rPr>
              <a:t> = 163 mm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61302" y="3581400"/>
            <a:ext cx="3371180" cy="1723549"/>
          </a:xfrm>
          <a:prstGeom prst="rect">
            <a:avLst/>
          </a:prstGeom>
          <a:noFill/>
          <a:ln w="60325">
            <a:solidFill>
              <a:schemeClr val="accent1"/>
            </a:solidFill>
          </a:ln>
        </p:spPr>
        <p:txBody>
          <a:bodyPr wrap="none" tIns="0" bIns="0" rtlCol="0">
            <a:spAutoFit/>
          </a:bodyPr>
          <a:lstStyle/>
          <a:p>
            <a:pPr algn="ctr"/>
            <a:r>
              <a:rPr lang="en-GB" sz="2800" b="1" dirty="0" err="1" smtClean="0">
                <a:solidFill>
                  <a:srgbClr val="0070C0"/>
                </a:solidFill>
                <a:sym typeface="Symbol"/>
              </a:rPr>
              <a:t>Ltot</a:t>
            </a:r>
            <a:r>
              <a:rPr lang="en-GB" sz="2800" b="1" dirty="0" smtClean="0">
                <a:solidFill>
                  <a:srgbClr val="0070C0"/>
                </a:solidFill>
                <a:sym typeface="Symbol"/>
              </a:rPr>
              <a:t>=220 m</a:t>
            </a:r>
          </a:p>
          <a:p>
            <a:pPr algn="ctr"/>
            <a:r>
              <a:rPr lang="en-GB" sz="2800" b="1" dirty="0" smtClean="0">
                <a:solidFill>
                  <a:srgbClr val="0070C0"/>
                </a:solidFill>
                <a:sym typeface="Symbol"/>
              </a:rPr>
              <a:t>I= 20 kA @ 24 K</a:t>
            </a:r>
          </a:p>
          <a:p>
            <a:pPr algn="ctr"/>
            <a:r>
              <a:rPr lang="en-GB" sz="2800" b="1" dirty="0" err="1" smtClean="0">
                <a:solidFill>
                  <a:srgbClr val="0070C0"/>
                </a:solidFill>
                <a:sym typeface="Symbol"/>
              </a:rPr>
              <a:t>Bp</a:t>
            </a:r>
            <a:r>
              <a:rPr lang="en-GB" sz="2800" b="1" dirty="0" smtClean="0">
                <a:solidFill>
                  <a:srgbClr val="0070C0"/>
                </a:solidFill>
                <a:sym typeface="Symbol"/>
              </a:rPr>
              <a:t>=1 T</a:t>
            </a:r>
          </a:p>
          <a:p>
            <a:pPr algn="ctr"/>
            <a:r>
              <a:rPr lang="en-GB" sz="2800" b="1" dirty="0" smtClean="0">
                <a:solidFill>
                  <a:srgbClr val="0070C0"/>
                </a:solidFill>
                <a:sym typeface="Symbol"/>
              </a:rPr>
              <a:t>Forced flow of He gas</a:t>
            </a:r>
            <a:endParaRPr lang="en-GB" sz="2800" b="1" dirty="0">
              <a:solidFill>
                <a:srgbClr val="0070C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839646" y="1085594"/>
            <a:ext cx="3424720" cy="2276184"/>
            <a:chOff x="5243971" y="304800"/>
            <a:chExt cx="3424720" cy="2276184"/>
          </a:xfrm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5243971" y="792384"/>
              <a:ext cx="3424720" cy="1788600"/>
              <a:chOff x="1792840" y="1676400"/>
              <a:chExt cx="1712360" cy="894300"/>
            </a:xfrm>
          </p:grpSpPr>
          <p:pic>
            <p:nvPicPr>
              <p:cNvPr id="14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89" r="12061"/>
              <a:stretch/>
            </p:blipFill>
            <p:spPr bwMode="auto">
              <a:xfrm>
                <a:off x="2624897" y="1676400"/>
                <a:ext cx="880303" cy="894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89" r="12061"/>
              <a:stretch/>
            </p:blipFill>
            <p:spPr bwMode="auto">
              <a:xfrm>
                <a:off x="1792840" y="1676400"/>
                <a:ext cx="880303" cy="894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cxnSp>
          <p:nvCxnSpPr>
            <p:cNvPr id="16" name="Straight Connector 15"/>
            <p:cNvCxnSpPr>
              <a:cxnSpLocks noChangeAspect="1"/>
            </p:cNvCxnSpPr>
            <p:nvPr/>
          </p:nvCxnSpPr>
          <p:spPr>
            <a:xfrm>
              <a:off x="5243971" y="792384"/>
              <a:ext cx="1595920" cy="0"/>
            </a:xfrm>
            <a:prstGeom prst="line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>
              <a:spLocks noChangeAspect="1"/>
            </p:cNvSpPr>
            <p:nvPr/>
          </p:nvSpPr>
          <p:spPr>
            <a:xfrm>
              <a:off x="5257800" y="304800"/>
              <a:ext cx="1676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>
                  <a:sym typeface="Symbol"/>
                </a:rPr>
                <a:t>=19.5 mm</a:t>
              </a:r>
              <a:endParaRPr lang="en-GB" sz="2400" b="1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219863" y="76200"/>
            <a:ext cx="4431406" cy="61555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3400" dirty="0" smtClean="0"/>
              <a:t>Record in MgB</a:t>
            </a:r>
            <a:r>
              <a:rPr lang="en-GB" sz="3400" baseline="-25000" dirty="0" smtClean="0"/>
              <a:t>2 </a:t>
            </a:r>
            <a:r>
              <a:rPr lang="en-GB" sz="3400" dirty="0" smtClean="0"/>
              <a:t>SC Line </a:t>
            </a:r>
            <a:endParaRPr lang="en-GB" sz="3400" dirty="0"/>
          </a:p>
        </p:txBody>
      </p:sp>
      <p:sp>
        <p:nvSpPr>
          <p:cNvPr id="19" name="TextBox 18"/>
          <p:cNvSpPr txBox="1"/>
          <p:nvPr/>
        </p:nvSpPr>
        <p:spPr>
          <a:xfrm>
            <a:off x="3349785" y="5480963"/>
            <a:ext cx="57942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Demonstration of possibility of transferring </a:t>
            </a:r>
          </a:p>
          <a:p>
            <a:r>
              <a:rPr lang="en-GB" sz="2400" dirty="0" smtClean="0"/>
              <a:t>high-current</a:t>
            </a:r>
            <a:r>
              <a:rPr lang="en-GB" sz="2400" dirty="0"/>
              <a:t> i</a:t>
            </a:r>
            <a:r>
              <a:rPr lang="en-GB" sz="2400" dirty="0" smtClean="0"/>
              <a:t>n MgB2 cables from round wire</a:t>
            </a:r>
            <a:endParaRPr lang="en-GB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58856" y="1116371"/>
            <a:ext cx="141102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dirty="0" smtClean="0"/>
              <a:t>A. Ballarino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27925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Eucas\Foto\1305140_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5" r="11032" b="4879"/>
          <a:stretch/>
        </p:blipFill>
        <p:spPr bwMode="auto">
          <a:xfrm>
            <a:off x="518885" y="189186"/>
            <a:ext cx="7939315" cy="6437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8885" y="5759287"/>
            <a:ext cx="42130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L = 20 m</a:t>
            </a:r>
            <a:endParaRPr lang="en-GB" sz="2400" b="1" dirty="0">
              <a:solidFill>
                <a:schemeClr val="bg1"/>
              </a:solidFill>
            </a:endParaRPr>
          </a:p>
          <a:p>
            <a:r>
              <a:rPr lang="en-GB" sz="2400" b="1" dirty="0" smtClean="0">
                <a:solidFill>
                  <a:schemeClr val="bg1"/>
                </a:solidFill>
              </a:rPr>
              <a:t>(25</a:t>
            </a:r>
            <a:r>
              <a:rPr lang="en-GB" sz="2400" b="1" dirty="0" smtClean="0">
                <a:solidFill>
                  <a:schemeClr val="bg1"/>
                </a:solidFill>
                <a:sym typeface="Symbol"/>
              </a:rPr>
              <a:t>2) 1 kA @ 25 K, LHC Link P7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51421" y="3200400"/>
            <a:ext cx="2154179" cy="1200329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tx2">
                    <a:lumMod val="75000"/>
                  </a:schemeClr>
                </a:solidFill>
              </a:rPr>
              <a:t>SC Link </a:t>
            </a:r>
          </a:p>
          <a:p>
            <a:pPr algn="ctr"/>
            <a:r>
              <a:rPr lang="en-GB" sz="3600" b="1" dirty="0" smtClean="0">
                <a:solidFill>
                  <a:schemeClr val="tx2">
                    <a:lumMod val="75000"/>
                  </a:schemeClr>
                </a:solidFill>
              </a:rPr>
              <a:t>for LHC P7</a:t>
            </a:r>
            <a:endParaRPr lang="en-GB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85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1141" y="1438435"/>
            <a:ext cx="8811749" cy="3051034"/>
            <a:chOff x="134999" y="1241953"/>
            <a:chExt cx="8811749" cy="3051034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0306" y="3301189"/>
              <a:ext cx="4546442" cy="991798"/>
            </a:xfrm>
            <a:prstGeom prst="rect">
              <a:avLst/>
            </a:prstGeom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0306" y="1253226"/>
              <a:ext cx="4538626" cy="2087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1141" y="1252134"/>
              <a:ext cx="3992628" cy="217713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3787" y="2612689"/>
              <a:ext cx="1942220" cy="1456665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134999" y="1241953"/>
              <a:ext cx="3574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~2.2 m, ID 67 beam screen</a:t>
              </a:r>
            </a:p>
            <a:p>
              <a:r>
                <a:rPr lang="en-GB" sz="1400" dirty="0" smtClean="0"/>
                <a:t>Internally coated with amorphous carbon</a:t>
              </a:r>
              <a:endParaRPr lang="en-GB" sz="1400" dirty="0"/>
            </a:p>
          </p:txBody>
        </p:sp>
      </p:grpSp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0" y="657461"/>
            <a:ext cx="9143999" cy="5244575"/>
          </a:xfrm>
        </p:spPr>
        <p:txBody>
          <a:bodyPr>
            <a:noAutofit/>
          </a:bodyPr>
          <a:lstStyle/>
          <a:p>
            <a:r>
              <a:rPr lang="en-US" sz="2000" dirty="0" smtClean="0">
                <a:effectLst/>
              </a:rPr>
              <a:t>Photon </a:t>
            </a:r>
            <a:r>
              <a:rPr lang="en-US" sz="2000" dirty="0"/>
              <a:t>s</a:t>
            </a:r>
            <a:r>
              <a:rPr lang="en-US" sz="2000" dirty="0" smtClean="0">
                <a:effectLst/>
              </a:rPr>
              <a:t>timulated desorption at RT of a-C coating at </a:t>
            </a:r>
            <a:r>
              <a:rPr lang="en-US" sz="2000" dirty="0" smtClean="0">
                <a:solidFill>
                  <a:srgbClr val="FF3399"/>
                </a:solidFill>
                <a:effectLst/>
              </a:rPr>
              <a:t>KEK Photon Factory </a:t>
            </a:r>
            <a:r>
              <a:rPr lang="en-US" sz="2000" dirty="0" smtClean="0">
                <a:solidFill>
                  <a:srgbClr val="404040"/>
                </a:solidFill>
                <a:effectLst/>
              </a:rPr>
              <a:t>(E</a:t>
            </a:r>
            <a:r>
              <a:rPr lang="en-US" sz="2000" baseline="-25000" dirty="0" smtClean="0">
                <a:solidFill>
                  <a:srgbClr val="404040"/>
                </a:solidFill>
                <a:effectLst/>
              </a:rPr>
              <a:t>c</a:t>
            </a:r>
            <a:r>
              <a:rPr lang="en-US" sz="2000" dirty="0" smtClean="0">
                <a:solidFill>
                  <a:srgbClr val="404040"/>
                </a:solidFill>
                <a:effectLst/>
              </a:rPr>
              <a:t> = 4 </a:t>
            </a:r>
            <a:r>
              <a:rPr lang="en-US" sz="2000" dirty="0" err="1" smtClean="0">
                <a:solidFill>
                  <a:srgbClr val="404040"/>
                </a:solidFill>
                <a:effectLst/>
              </a:rPr>
              <a:t>keV</a:t>
            </a:r>
            <a:r>
              <a:rPr lang="en-US" sz="2000" dirty="0" smtClean="0">
                <a:solidFill>
                  <a:srgbClr val="404040"/>
                </a:solidFill>
                <a:effectLst/>
              </a:rPr>
              <a:t>)</a:t>
            </a:r>
          </a:p>
          <a:p>
            <a:r>
              <a:rPr lang="en-US" sz="2000" dirty="0" smtClean="0">
                <a:effectLst/>
              </a:rPr>
              <a:t>COLDEX equipped</a:t>
            </a:r>
            <a:r>
              <a:rPr lang="en-US" sz="2000" dirty="0" smtClean="0"/>
              <a:t> with </a:t>
            </a:r>
            <a:r>
              <a:rPr lang="en-US" sz="2000" dirty="0" smtClean="0">
                <a:solidFill>
                  <a:srgbClr val="FF3399"/>
                </a:solidFill>
                <a:effectLst/>
              </a:rPr>
              <a:t>a-C coated beam screen held at 50 K</a:t>
            </a:r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/>
          </a:p>
          <a:p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r>
              <a:rPr lang="en-US" sz="2800" dirty="0"/>
              <a:t> </a:t>
            </a:r>
            <a:r>
              <a:rPr lang="en-US" sz="2000" dirty="0" smtClean="0"/>
              <a:t>Test</a:t>
            </a:r>
            <a:r>
              <a:rPr lang="en-US" sz="2000" dirty="0" smtClean="0">
                <a:solidFill>
                  <a:srgbClr val="404040"/>
                </a:solidFill>
              </a:rPr>
              <a:t>s </a:t>
            </a:r>
            <a:r>
              <a:rPr lang="en-US" sz="2000" dirty="0" smtClean="0"/>
              <a:t>with LHC type beams in SPS (3-9/11/2014):</a:t>
            </a:r>
          </a:p>
          <a:p>
            <a:pPr lvl="2"/>
            <a:r>
              <a:rPr lang="en-US" sz="1600" dirty="0"/>
              <a:t>H</a:t>
            </a:r>
            <a:r>
              <a:rPr lang="en-US" sz="1600" dirty="0" smtClean="0"/>
              <a:t>eat load &lt; 1 W/m</a:t>
            </a:r>
          </a:p>
          <a:p>
            <a:pPr lvl="2"/>
            <a:r>
              <a:rPr lang="en-US" sz="1600" dirty="0"/>
              <a:t>P</a:t>
            </a:r>
            <a:r>
              <a:rPr lang="en-US" sz="1600" dirty="0" smtClean="0"/>
              <a:t>ressure rise &lt; 10</a:t>
            </a:r>
            <a:r>
              <a:rPr lang="en-US" sz="1600" baseline="30000" dirty="0" smtClean="0"/>
              <a:t>-8</a:t>
            </a:r>
            <a:r>
              <a:rPr lang="en-US" sz="1600" dirty="0" smtClean="0"/>
              <a:t> mbar (mainly H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)</a:t>
            </a:r>
          </a:p>
          <a:p>
            <a:r>
              <a:rPr lang="en-US" sz="2000" dirty="0" smtClean="0"/>
              <a:t>2015: continue </a:t>
            </a:r>
            <a:r>
              <a:rPr lang="en-US" sz="2000" dirty="0" err="1" smtClean="0"/>
              <a:t>characterisation</a:t>
            </a:r>
            <a:r>
              <a:rPr lang="en-US" sz="2000" dirty="0" smtClean="0"/>
              <a:t> at cryogenic temperature of a-C coating in the laboratory and with COLDEX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143"/>
            <a:ext cx="9144000" cy="73044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5872"/>
                </a:solidFill>
                <a:effectLst/>
              </a:rPr>
              <a:t>Performance of a-C coated Beam Screen</a:t>
            </a:r>
            <a:endParaRPr lang="en-US" dirty="0">
              <a:solidFill>
                <a:srgbClr val="005872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29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Cost</a:t>
            </a:r>
            <a:r>
              <a:rPr lang="fr-CH" dirty="0" smtClean="0"/>
              <a:t> &amp; Schedule </a:t>
            </a:r>
            <a:r>
              <a:rPr lang="fr-CH" dirty="0" err="1" smtClean="0"/>
              <a:t>Review</a:t>
            </a:r>
            <a:r>
              <a:rPr lang="fr-CH" dirty="0" smtClean="0"/>
              <a:t> - Scope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HL-LHC</a:t>
            </a:r>
            <a:r>
              <a:rPr lang="en-US" dirty="0" smtClean="0"/>
              <a:t> and </a:t>
            </a:r>
            <a:r>
              <a:rPr lang="en-US" dirty="0">
                <a:solidFill>
                  <a:schemeClr val="accent1"/>
                </a:solidFill>
              </a:rPr>
              <a:t>LIU</a:t>
            </a:r>
            <a:r>
              <a:rPr lang="en-US" dirty="0" smtClean="0"/>
              <a:t> projects</a:t>
            </a:r>
          </a:p>
          <a:p>
            <a:r>
              <a:rPr lang="en-US" dirty="0" smtClean="0"/>
              <a:t>taking </a:t>
            </a:r>
            <a:r>
              <a:rPr lang="en-US" dirty="0"/>
              <a:t>into consideration </a:t>
            </a:r>
            <a:r>
              <a:rPr lang="en-US" dirty="0" smtClean="0"/>
              <a:t>how these are linked to </a:t>
            </a:r>
            <a:r>
              <a:rPr lang="en-US" dirty="0"/>
              <a:t>the </a:t>
            </a:r>
            <a:r>
              <a:rPr lang="en-US" dirty="0" smtClean="0">
                <a:solidFill>
                  <a:schemeClr val="accent1"/>
                </a:solidFill>
              </a:rPr>
              <a:t>consolidation</a:t>
            </a:r>
            <a:r>
              <a:rPr lang="en-US" dirty="0" smtClean="0"/>
              <a:t> </a:t>
            </a:r>
            <a:r>
              <a:rPr lang="en-US" dirty="0"/>
              <a:t>project and the </a:t>
            </a:r>
            <a:r>
              <a:rPr lang="en-US" dirty="0">
                <a:solidFill>
                  <a:schemeClr val="accent1"/>
                </a:solidFill>
              </a:rPr>
              <a:t>operation</a:t>
            </a:r>
            <a:r>
              <a:rPr lang="en-US" dirty="0"/>
              <a:t> of the CERN accelerator </a:t>
            </a:r>
            <a:r>
              <a:rPr lang="en-US" dirty="0" smtClean="0"/>
              <a:t>complex</a:t>
            </a:r>
          </a:p>
          <a:p>
            <a:r>
              <a:rPr lang="en-US" b="1" dirty="0">
                <a:solidFill>
                  <a:srgbClr val="C00000"/>
                </a:solidFill>
              </a:rPr>
              <a:t>Assess the status of the project development taking into account the technical developments that are still ongoing</a:t>
            </a:r>
          </a:p>
          <a:p>
            <a:r>
              <a:rPr lang="en-US" dirty="0"/>
              <a:t>Assess the project </a:t>
            </a:r>
            <a:r>
              <a:rPr lang="en-US" dirty="0" smtClean="0"/>
              <a:t>baseline (not technical – RLIUP),i.e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Project </a:t>
            </a:r>
            <a:r>
              <a:rPr lang="en-US" dirty="0" smtClean="0"/>
              <a:t>Scope </a:t>
            </a:r>
            <a:endParaRPr lang="en-US" dirty="0"/>
          </a:p>
          <a:p>
            <a:pPr lvl="2"/>
            <a:r>
              <a:rPr lang="en-US" dirty="0"/>
              <a:t>Schedule</a:t>
            </a:r>
          </a:p>
          <a:p>
            <a:pPr lvl="2"/>
            <a:r>
              <a:rPr lang="en-US" dirty="0"/>
              <a:t>Cost</a:t>
            </a:r>
          </a:p>
          <a:p>
            <a:pPr marL="457200" lvl="2" indent="0">
              <a:buNone/>
            </a:pPr>
            <a:r>
              <a:rPr lang="en-US" dirty="0"/>
              <a:t>And</a:t>
            </a:r>
          </a:p>
          <a:p>
            <a:pPr lvl="2"/>
            <a:r>
              <a:rPr lang="en-US" dirty="0"/>
              <a:t>Project Management Methods</a:t>
            </a:r>
          </a:p>
          <a:p>
            <a:pPr lvl="2"/>
            <a:r>
              <a:rPr lang="en-US" dirty="0"/>
              <a:t>Risks</a:t>
            </a:r>
            <a:endParaRPr lang="en-GB" dirty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Up@9th CERN-KEK committe@KEK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12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4016" y="-20721"/>
            <a:ext cx="9288016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-144017" y="-20722"/>
            <a:ext cx="904679" cy="6846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635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72" y="-23194"/>
            <a:ext cx="4122468" cy="2672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334000" cy="3554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311054"/>
            <a:ext cx="4051738" cy="35585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7280" y="3344893"/>
            <a:ext cx="5334000" cy="35585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92080" y="2060848"/>
            <a:ext cx="3851920" cy="175432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Closure  Nb1695</a:t>
            </a:r>
          </a:p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the last one!</a:t>
            </a:r>
          </a:p>
          <a:p>
            <a:pPr algn="ctr"/>
            <a:r>
              <a:rPr lang="en-GB" sz="3600" b="1" dirty="0" smtClean="0">
                <a:solidFill>
                  <a:schemeClr val="bg1"/>
                </a:solidFill>
              </a:rPr>
              <a:t>18</a:t>
            </a:r>
            <a:r>
              <a:rPr lang="en-GB" sz="3600" b="1" baseline="30000" dirty="0" smtClean="0">
                <a:solidFill>
                  <a:schemeClr val="bg1"/>
                </a:solidFill>
              </a:rPr>
              <a:t>th</a:t>
            </a:r>
            <a:r>
              <a:rPr lang="en-GB" sz="3600" b="1" dirty="0" smtClean="0">
                <a:solidFill>
                  <a:schemeClr val="bg1"/>
                </a:solidFill>
              </a:rPr>
              <a:t> June 2014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51739" y="6485274"/>
            <a:ext cx="511217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8000"/>
                </a:solidFill>
              </a:rPr>
              <a:t>NTUA (GR), HNINP, WUT (PL), JINR (</a:t>
            </a:r>
            <a:r>
              <a:rPr lang="en-GB" dirty="0" err="1" smtClean="0">
                <a:solidFill>
                  <a:srgbClr val="008000"/>
                </a:solidFill>
              </a:rPr>
              <a:t>Dubna</a:t>
            </a:r>
            <a:r>
              <a:rPr lang="en-GB" dirty="0" smtClean="0">
                <a:solidFill>
                  <a:srgbClr val="008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10123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32569" y="188640"/>
            <a:ext cx="4382931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Cool-down of LHC sectors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44208" y="6335154"/>
            <a:ext cx="2022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rgbClr val="FFFFFF"/>
                </a:solidFill>
              </a:rPr>
              <a:t>Courtesy of Laurent Tavian</a:t>
            </a:r>
            <a:endParaRPr lang="en-GB" sz="1200" i="1" dirty="0">
              <a:solidFill>
                <a:srgbClr val="FFFFFF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86904" y="913448"/>
            <a:ext cx="8749591" cy="5078730"/>
            <a:chOff x="0" y="906554"/>
            <a:chExt cx="9144000" cy="5978589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06554"/>
              <a:ext cx="9144000" cy="59785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9" name="Straight Arrow Connector 28"/>
            <p:cNvCxnSpPr/>
            <p:nvPr/>
          </p:nvCxnSpPr>
          <p:spPr>
            <a:xfrm>
              <a:off x="4572000" y="4941168"/>
              <a:ext cx="360040" cy="7920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139952" y="4581128"/>
              <a:ext cx="734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CSCM</a:t>
              </a:r>
              <a:endParaRPr lang="en-GB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5724128" y="5445224"/>
              <a:ext cx="72008" cy="10801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580112" y="6515118"/>
              <a:ext cx="18048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ITR8 intervention</a:t>
              </a:r>
              <a:endParaRPr lang="en-GB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75656" y="2132856"/>
              <a:ext cx="136815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Slow-down during weekends</a:t>
              </a:r>
              <a:endParaRPr lang="en-GB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2627784" y="2852936"/>
              <a:ext cx="576064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1259632" y="2420888"/>
              <a:ext cx="360040" cy="1440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7612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0"/>
          <p:cNvSpPr/>
          <p:nvPr/>
        </p:nvSpPr>
        <p:spPr>
          <a:xfrm>
            <a:off x="320722" y="255272"/>
            <a:ext cx="4448061" cy="58477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solidFill>
                  <a:prstClr val="white"/>
                </a:solidFill>
              </a:rPr>
              <a:t>LHC schedule  </a:t>
            </a:r>
            <a:r>
              <a:rPr lang="en-GB" sz="3200" dirty="0" smtClean="0">
                <a:solidFill>
                  <a:prstClr val="white"/>
                </a:solidFill>
              </a:rPr>
              <a:t>V4.1 </a:t>
            </a:r>
            <a:endParaRPr lang="en-GB" sz="2000" dirty="0">
              <a:solidFill>
                <a:prstClr val="white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444208" y="6335154"/>
            <a:ext cx="1757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i="1" dirty="0" err="1" smtClean="0">
                <a:solidFill>
                  <a:srgbClr val="FFFFFF"/>
                </a:solidFill>
              </a:rPr>
              <a:t>Courtesy</a:t>
            </a:r>
            <a:r>
              <a:rPr lang="fr-CH" sz="1200" i="1" dirty="0" smtClean="0">
                <a:solidFill>
                  <a:srgbClr val="FFFFFF"/>
                </a:solidFill>
              </a:rPr>
              <a:t> of Katy Foraz</a:t>
            </a:r>
            <a:endParaRPr lang="en-GB" sz="1200" i="1" dirty="0">
              <a:solidFill>
                <a:srgbClr val="FFFFFF"/>
              </a:solidFill>
            </a:endParaRPr>
          </a:p>
        </p:txBody>
      </p:sp>
      <p:sp>
        <p:nvSpPr>
          <p:cNvPr id="103" name="Bent Arrow 102"/>
          <p:cNvSpPr/>
          <p:nvPr/>
        </p:nvSpPr>
        <p:spPr>
          <a:xfrm>
            <a:off x="114301" y="4365104"/>
            <a:ext cx="337044" cy="1559446"/>
          </a:xfrm>
          <a:prstGeom prst="bentArrow">
            <a:avLst/>
          </a:prstGeom>
          <a:solidFill>
            <a:srgbClr val="33CC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00834" y="5733256"/>
            <a:ext cx="2574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1</a:t>
            </a:r>
            <a:r>
              <a:rPr lang="en-GB" baseline="30000" dirty="0" smtClean="0">
                <a:solidFill>
                  <a:srgbClr val="0C377B"/>
                </a:solidFill>
              </a:rPr>
              <a:t>st</a:t>
            </a:r>
            <a:r>
              <a:rPr lang="en-GB" dirty="0" smtClean="0">
                <a:solidFill>
                  <a:srgbClr val="0C377B"/>
                </a:solidFill>
              </a:rPr>
              <a:t> beam  (March 2015)</a:t>
            </a:r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2" name="Rounded Rectangular Callout 1"/>
          <p:cNvSpPr/>
          <p:nvPr/>
        </p:nvSpPr>
        <p:spPr>
          <a:xfrm>
            <a:off x="5858148" y="116632"/>
            <a:ext cx="2098227" cy="1021556"/>
          </a:xfrm>
          <a:prstGeom prst="wedgeRoundRectCallout">
            <a:avLst>
              <a:gd name="adj1" fmla="val -84004"/>
              <a:gd name="adj2" fmla="val -23100"/>
              <a:gd name="adj3" fmla="val 16667"/>
            </a:avLst>
          </a:prstGeom>
          <a:ln w="38100">
            <a:solidFill>
              <a:srgbClr val="009900"/>
            </a:solidFill>
          </a:ln>
        </p:spPr>
        <p:txBody>
          <a:bodyPr wrap="square">
            <a:spAutoFit/>
          </a:bodyPr>
          <a:lstStyle/>
          <a:p>
            <a:pPr marL="4763" lvl="1"/>
            <a:r>
              <a:rPr lang="en-GB" b="1" dirty="0" smtClean="0">
                <a:solidFill>
                  <a:srgbClr val="0C377B"/>
                </a:solidFill>
              </a:rPr>
              <a:t>Safety </a:t>
            </a:r>
            <a:r>
              <a:rPr lang="en-GB" b="1" dirty="0">
                <a:solidFill>
                  <a:srgbClr val="0C377B"/>
                </a:solidFill>
              </a:rPr>
              <a:t>First, </a:t>
            </a:r>
            <a:endParaRPr lang="en-GB" b="1" dirty="0" smtClean="0">
              <a:solidFill>
                <a:srgbClr val="0C377B"/>
              </a:solidFill>
            </a:endParaRPr>
          </a:p>
          <a:p>
            <a:pPr marL="4763" lvl="1"/>
            <a:r>
              <a:rPr lang="en-GB" b="1" dirty="0" smtClean="0">
                <a:solidFill>
                  <a:srgbClr val="0C377B"/>
                </a:solidFill>
              </a:rPr>
              <a:t>Quality </a:t>
            </a:r>
            <a:r>
              <a:rPr lang="en-GB" b="1" dirty="0">
                <a:solidFill>
                  <a:srgbClr val="0C377B"/>
                </a:solidFill>
              </a:rPr>
              <a:t>Second, </a:t>
            </a:r>
            <a:endParaRPr lang="en-GB" b="1" dirty="0" smtClean="0">
              <a:solidFill>
                <a:srgbClr val="0C377B"/>
              </a:solidFill>
            </a:endParaRPr>
          </a:p>
          <a:p>
            <a:pPr marL="4763" lvl="1"/>
            <a:r>
              <a:rPr lang="en-GB" b="1" dirty="0" smtClean="0">
                <a:solidFill>
                  <a:srgbClr val="0C377B"/>
                </a:solidFill>
              </a:rPr>
              <a:t>Schedule Third</a:t>
            </a:r>
            <a:endParaRPr lang="en-GB" b="1" dirty="0">
              <a:solidFill>
                <a:srgbClr val="0C377B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1344" y="1196752"/>
            <a:ext cx="8382000" cy="4608513"/>
            <a:chOff x="451344" y="1341779"/>
            <a:chExt cx="8382000" cy="4608513"/>
          </a:xfrm>
        </p:grpSpPr>
        <p:pic>
          <p:nvPicPr>
            <p:cNvPr id="35844" name="Picture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344" y="1341779"/>
              <a:ext cx="8382000" cy="4608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2" name="Straight Connector 71"/>
            <p:cNvCxnSpPr/>
            <p:nvPr/>
          </p:nvCxnSpPr>
          <p:spPr>
            <a:xfrm>
              <a:off x="607117" y="3068960"/>
              <a:ext cx="8154538" cy="26505"/>
            </a:xfrm>
            <a:prstGeom prst="line">
              <a:avLst/>
            </a:prstGeom>
            <a:ln w="28575">
              <a:solidFill>
                <a:srgbClr val="00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1541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166843"/>
            <a:ext cx="8424936" cy="5116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/>
              <a:t>Decision to run </a:t>
            </a:r>
            <a:r>
              <a:rPr lang="en-GB" sz="2400" dirty="0"/>
              <a:t>at a </a:t>
            </a:r>
            <a:r>
              <a:rPr lang="en-GB" sz="2400" b="1" dirty="0"/>
              <a:t>maximum</a:t>
            </a:r>
            <a:r>
              <a:rPr lang="en-GB" sz="2400" dirty="0"/>
              <a:t> energy of 6.5 </a:t>
            </a:r>
            <a:r>
              <a:rPr lang="en-GB" sz="2400" dirty="0" err="1"/>
              <a:t>TeV</a:t>
            </a:r>
            <a:r>
              <a:rPr lang="en-GB" sz="2400" dirty="0"/>
              <a:t> per beam during the powering tests </a:t>
            </a:r>
            <a:r>
              <a:rPr lang="en-GB" sz="2400" dirty="0" smtClean="0"/>
              <a:t>and during 2015.</a:t>
            </a:r>
          </a:p>
          <a:p>
            <a:pPr algn="just"/>
            <a:r>
              <a:rPr lang="en-GB" sz="2000" dirty="0" smtClean="0"/>
              <a:t>(10 </a:t>
            </a:r>
            <a:r>
              <a:rPr lang="en-GB" sz="2000" dirty="0"/>
              <a:t>to 15 training quenches per sector are expected to be needed to reach that </a:t>
            </a:r>
            <a:r>
              <a:rPr lang="en-GB" sz="2000" dirty="0" smtClean="0"/>
              <a:t>energy).</a:t>
            </a:r>
          </a:p>
          <a:p>
            <a:pPr algn="just"/>
            <a:endParaRPr lang="en-GB" sz="1050" dirty="0" smtClean="0"/>
          </a:p>
          <a:p>
            <a:pPr algn="just"/>
            <a:r>
              <a:rPr lang="en-GB" sz="2000" i="1" dirty="0" smtClean="0"/>
              <a:t>“We </a:t>
            </a:r>
            <a:r>
              <a:rPr lang="en-GB" sz="2000" i="1" dirty="0"/>
              <a:t>accept the risk that results from late quench tests could force to run </a:t>
            </a:r>
            <a:r>
              <a:rPr lang="en-GB" sz="2000" i="1" dirty="0" smtClean="0"/>
              <a:t>at lower energy</a:t>
            </a:r>
            <a:r>
              <a:rPr lang="en-GB" sz="2000" i="1" dirty="0"/>
              <a:t>” </a:t>
            </a:r>
            <a:r>
              <a:rPr lang="en-GB" sz="2000" i="1" dirty="0" smtClean="0"/>
              <a:t> </a:t>
            </a:r>
          </a:p>
          <a:p>
            <a:pPr algn="r"/>
            <a:r>
              <a:rPr lang="en-GB" sz="2000" i="1" dirty="0"/>
              <a:t> </a:t>
            </a:r>
            <a:r>
              <a:rPr lang="en-GB" sz="2000" i="1" dirty="0" smtClean="0"/>
              <a:t>        Emilio </a:t>
            </a:r>
            <a:r>
              <a:rPr lang="en-GB" sz="2000" i="1" dirty="0" err="1" smtClean="0"/>
              <a:t>Meschi</a:t>
            </a:r>
            <a:r>
              <a:rPr lang="en-GB" sz="2000" i="1" dirty="0" smtClean="0"/>
              <a:t> – LHC physics coordinator</a:t>
            </a:r>
          </a:p>
          <a:p>
            <a:pPr algn="just"/>
            <a:endParaRPr lang="en-GB" sz="1100" dirty="0"/>
          </a:p>
          <a:p>
            <a:pPr algn="ctr"/>
            <a:r>
              <a:rPr lang="en-GB" sz="3200" b="1" dirty="0" smtClean="0">
                <a:solidFill>
                  <a:srgbClr val="FF0000"/>
                </a:solidFill>
              </a:rPr>
              <a:t>NO change of beam energy in 2015.</a:t>
            </a:r>
          </a:p>
          <a:p>
            <a:pPr algn="just"/>
            <a:endParaRPr lang="en-GB" sz="2000" dirty="0"/>
          </a:p>
          <a:p>
            <a:pPr algn="just"/>
            <a:r>
              <a:rPr lang="en-GB" sz="2400" i="1" dirty="0" smtClean="0"/>
              <a:t>A </a:t>
            </a:r>
            <a:r>
              <a:rPr lang="en-GB" sz="2400" i="1" dirty="0"/>
              <a:t>decision regarding the possibility of increasing the energy will be taken later in </a:t>
            </a:r>
            <a:r>
              <a:rPr lang="en-GB" sz="2400" i="1" dirty="0" smtClean="0"/>
              <a:t>2015, </a:t>
            </a:r>
            <a:r>
              <a:rPr lang="en-GB" sz="2400" i="1" dirty="0"/>
              <a:t>based on the experience gained in all eight sectors at 6.5 </a:t>
            </a:r>
            <a:r>
              <a:rPr lang="en-GB" sz="2400" i="1" dirty="0" err="1"/>
              <a:t>TeV</a:t>
            </a:r>
            <a:r>
              <a:rPr lang="en-GB" sz="2400" i="1" dirty="0"/>
              <a:t> per </a:t>
            </a:r>
            <a:r>
              <a:rPr lang="en-GB" sz="2400" i="1" dirty="0" smtClean="0"/>
              <a:t>beam</a:t>
            </a:r>
            <a:r>
              <a:rPr lang="en-GB" sz="2400" i="1" dirty="0"/>
              <a:t> </a:t>
            </a:r>
            <a:r>
              <a:rPr lang="en-GB" sz="2400" i="1" dirty="0" smtClean="0"/>
              <a:t>during powering tests and operation with beams.</a:t>
            </a:r>
            <a:endParaRPr lang="en-GB" sz="2400" i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67544" y="116632"/>
            <a:ext cx="8291264" cy="8501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FFFFFF"/>
                </a:solidFill>
              </a:rPr>
              <a:t>Maximum beam energy : </a:t>
            </a:r>
            <a:r>
              <a:rPr lang="en-US" sz="3900" b="1" dirty="0" smtClean="0">
                <a:solidFill>
                  <a:schemeClr val="bg1"/>
                </a:solidFill>
              </a:rPr>
              <a:t>13 </a:t>
            </a:r>
            <a:r>
              <a:rPr lang="en-US" sz="3900" b="1" dirty="0" err="1" smtClean="0">
                <a:solidFill>
                  <a:schemeClr val="bg1"/>
                </a:solidFill>
              </a:rPr>
              <a:t>TeV</a:t>
            </a:r>
            <a:r>
              <a:rPr lang="en-US" sz="3900" b="1" dirty="0" smtClean="0">
                <a:solidFill>
                  <a:schemeClr val="bg1"/>
                </a:solidFill>
              </a:rPr>
              <a:t> </a:t>
            </a:r>
            <a:r>
              <a:rPr lang="en-US" sz="3900" b="1" dirty="0" err="1" smtClean="0">
                <a:solidFill>
                  <a:schemeClr val="bg1"/>
                </a:solidFill>
              </a:rPr>
              <a:t>c.m</a:t>
            </a:r>
            <a:r>
              <a:rPr lang="en-US" sz="3900" b="1" dirty="0" smtClean="0">
                <a:solidFill>
                  <a:schemeClr val="bg1"/>
                </a:solidFill>
              </a:rPr>
              <a:t>. in 2015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495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27588" y="116632"/>
            <a:ext cx="7272808" cy="8501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FFFFFF"/>
                </a:solidFill>
              </a:rPr>
              <a:t>LHC goal for </a:t>
            </a:r>
            <a:r>
              <a:rPr lang="en-US" b="1" dirty="0" smtClean="0">
                <a:solidFill>
                  <a:schemeClr val="bg1"/>
                </a:solidFill>
              </a:rPr>
              <a:t>2015 and for Run 2 and 3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1052740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Priorities for the 2015 run :</a:t>
            </a:r>
          </a:p>
          <a:p>
            <a:pPr marL="285750" indent="-285750" algn="just">
              <a:buFontTx/>
              <a:buChar char="-"/>
            </a:pPr>
            <a:r>
              <a:rPr lang="en-GB" sz="2000" b="1" dirty="0" smtClean="0"/>
              <a:t>Establish proton-proton collision at 13 </a:t>
            </a:r>
            <a:r>
              <a:rPr lang="en-GB" sz="2000" b="1" dirty="0" err="1" smtClean="0"/>
              <a:t>TeV</a:t>
            </a:r>
            <a:r>
              <a:rPr lang="en-GB" sz="2000" b="1" dirty="0" smtClean="0"/>
              <a:t> with 25ns and </a:t>
            </a:r>
            <a:r>
              <a:rPr lang="en-GB" sz="2000" b="1" i="1" dirty="0"/>
              <a:t>low</a:t>
            </a:r>
            <a:r>
              <a:rPr lang="en-GB" sz="2000" b="1" dirty="0"/>
              <a:t> </a:t>
            </a:r>
            <a:r>
              <a:rPr lang="en-GB" sz="2000" b="1" dirty="0" smtClean="0">
                <a:sym typeface="Symbol"/>
              </a:rPr>
              <a:t></a:t>
            </a:r>
            <a:r>
              <a:rPr lang="en-GB" sz="2000" b="1" dirty="0" smtClean="0"/>
              <a:t>* to prepare production run in 2016. </a:t>
            </a:r>
          </a:p>
          <a:p>
            <a:pPr algn="just"/>
            <a:r>
              <a:rPr lang="en-GB" sz="2000" b="1" dirty="0" smtClean="0"/>
              <a:t>     </a:t>
            </a:r>
            <a:r>
              <a:rPr lang="en-GB" b="1" dirty="0" smtClean="0"/>
              <a:t>Optimisation of physics-to-physics duration</a:t>
            </a:r>
          </a:p>
          <a:p>
            <a:pPr marL="285750" indent="-285750" algn="just">
              <a:buFontTx/>
              <a:buChar char="-"/>
            </a:pPr>
            <a:endParaRPr lang="en-GB" sz="1000" b="1" dirty="0"/>
          </a:p>
          <a:p>
            <a:pPr marL="285750" indent="-285750" algn="just">
              <a:buFontTx/>
              <a:buChar char="-"/>
            </a:pPr>
            <a:r>
              <a:rPr lang="en-GB" sz="2000" b="1" dirty="0" smtClean="0"/>
              <a:t>Later in 2015: decision on special runs “when and duration” (90m optics): not in the 1</a:t>
            </a:r>
            <a:r>
              <a:rPr lang="en-GB" sz="2000" b="1" baseline="30000" dirty="0" smtClean="0"/>
              <a:t>st</a:t>
            </a:r>
            <a:r>
              <a:rPr lang="en-GB" sz="2000" b="1" dirty="0" smtClean="0"/>
              <a:t> part of the year. Waiting LHCC recommendation </a:t>
            </a:r>
          </a:p>
          <a:p>
            <a:pPr marL="285750" indent="-285750" algn="just">
              <a:buFontTx/>
              <a:buChar char="-"/>
            </a:pPr>
            <a:endParaRPr lang="en-GB" sz="1000" b="1" dirty="0"/>
          </a:p>
          <a:p>
            <a:pPr marL="285750" indent="-285750" algn="just">
              <a:buFontTx/>
              <a:buChar char="-"/>
            </a:pPr>
            <a:r>
              <a:rPr lang="en-GB" sz="2000" b="1" dirty="0" err="1" smtClean="0"/>
              <a:t>Pb-Pb</a:t>
            </a:r>
            <a:r>
              <a:rPr lang="en-GB" sz="2000" b="1" dirty="0" smtClean="0"/>
              <a:t> run: one month at the end of 2015</a:t>
            </a:r>
          </a:p>
        </p:txBody>
      </p:sp>
      <p:sp>
        <p:nvSpPr>
          <p:cNvPr id="5" name="Rectangle 4"/>
          <p:cNvSpPr/>
          <p:nvPr/>
        </p:nvSpPr>
        <p:spPr>
          <a:xfrm>
            <a:off x="467548" y="4293096"/>
            <a:ext cx="8224125" cy="1754326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solidFill>
                  <a:schemeClr val="bg1"/>
                </a:solidFill>
              </a:rPr>
              <a:t>The goal for Run </a:t>
            </a:r>
            <a:r>
              <a:rPr lang="en-US" sz="2400" dirty="0" smtClean="0">
                <a:solidFill>
                  <a:schemeClr val="bg1"/>
                </a:solidFill>
              </a:rPr>
              <a:t>2 </a:t>
            </a:r>
            <a:r>
              <a:rPr lang="en-US" sz="2400" dirty="0">
                <a:solidFill>
                  <a:schemeClr val="bg1"/>
                </a:solidFill>
              </a:rPr>
              <a:t>luminosity is 1.3 x 10</a:t>
            </a:r>
            <a:r>
              <a:rPr lang="en-US" sz="2400" baseline="30000" dirty="0">
                <a:solidFill>
                  <a:schemeClr val="bg1"/>
                </a:solidFill>
              </a:rPr>
              <a:t>34</a:t>
            </a:r>
            <a:r>
              <a:rPr lang="en-US" sz="2400" dirty="0">
                <a:solidFill>
                  <a:schemeClr val="bg1"/>
                </a:solidFill>
              </a:rPr>
              <a:t> cm</a:t>
            </a:r>
            <a:r>
              <a:rPr lang="en-US" sz="2400" baseline="30000" dirty="0">
                <a:solidFill>
                  <a:schemeClr val="bg1"/>
                </a:solidFill>
              </a:rPr>
              <a:t>-2</a:t>
            </a:r>
            <a:r>
              <a:rPr lang="en-US" sz="2400" dirty="0">
                <a:solidFill>
                  <a:schemeClr val="bg1"/>
                </a:solidFill>
              </a:rPr>
              <a:t> s</a:t>
            </a:r>
            <a:r>
              <a:rPr lang="en-US" sz="2400" baseline="30000" dirty="0">
                <a:solidFill>
                  <a:schemeClr val="bg1"/>
                </a:solidFill>
              </a:rPr>
              <a:t>-1</a:t>
            </a:r>
            <a:r>
              <a:rPr lang="en-US" sz="2400" dirty="0">
                <a:solidFill>
                  <a:schemeClr val="bg1"/>
                </a:solidFill>
              </a:rPr>
              <a:t> and operation with 25 ns bunch </a:t>
            </a:r>
            <a:r>
              <a:rPr lang="en-US" sz="2400" dirty="0" smtClean="0">
                <a:solidFill>
                  <a:schemeClr val="bg1"/>
                </a:solidFill>
              </a:rPr>
              <a:t>spacing (2800 bunches), </a:t>
            </a:r>
            <a:r>
              <a:rPr lang="en-US" sz="2400" dirty="0">
                <a:solidFill>
                  <a:schemeClr val="bg1"/>
                </a:solidFill>
              </a:rPr>
              <a:t>giving an estimated pile-up of 40 events per bunch crossing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endParaRPr lang="en-GB" i="1" dirty="0" smtClean="0">
              <a:solidFill>
                <a:schemeClr val="bg1"/>
              </a:solidFill>
            </a:endParaRPr>
          </a:p>
          <a:p>
            <a:r>
              <a:rPr lang="en-GB" i="1" dirty="0" smtClean="0">
                <a:solidFill>
                  <a:schemeClr val="bg1"/>
                </a:solidFill>
              </a:rPr>
              <a:t>“A </a:t>
            </a:r>
            <a:r>
              <a:rPr lang="en-GB" i="1" dirty="0">
                <a:solidFill>
                  <a:schemeClr val="bg1"/>
                </a:solidFill>
              </a:rPr>
              <a:t>maximum pileup of ~50 is considered to </a:t>
            </a:r>
            <a:r>
              <a:rPr lang="en-GB" i="1" dirty="0" smtClean="0">
                <a:solidFill>
                  <a:schemeClr val="bg1"/>
                </a:solidFill>
              </a:rPr>
              <a:t>be acceptable </a:t>
            </a:r>
            <a:r>
              <a:rPr lang="en-GB" i="1" dirty="0">
                <a:solidFill>
                  <a:schemeClr val="bg1"/>
                </a:solidFill>
              </a:rPr>
              <a:t>for ATLAS </a:t>
            </a:r>
            <a:r>
              <a:rPr lang="en-GB" i="1" dirty="0" smtClean="0">
                <a:solidFill>
                  <a:schemeClr val="bg1"/>
                </a:solidFill>
              </a:rPr>
              <a:t>and CMS”</a:t>
            </a:r>
            <a:endParaRPr lang="en-GB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412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5" y="659718"/>
            <a:ext cx="9126995" cy="3797210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LRossi-LHC Up@9th CERN-KEK committe@KEK</a:t>
            </a:r>
            <a:endParaRPr lang="en-GB" dirty="0"/>
          </a:p>
        </p:txBody>
      </p:sp>
      <p:sp>
        <p:nvSpPr>
          <p:cNvPr id="6" name="Up Arrow Callout 5"/>
          <p:cNvSpPr/>
          <p:nvPr/>
        </p:nvSpPr>
        <p:spPr>
          <a:xfrm>
            <a:off x="-25846" y="4077072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0.75 10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50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high pile up </a:t>
            </a:r>
            <a:r>
              <a:rPr lang="fr-CH" b="1" dirty="0" smtClean="0">
                <a:sym typeface="Symbol"/>
              </a:rPr>
              <a:t>40</a:t>
            </a:r>
            <a:r>
              <a:rPr lang="fr-CH" b="1" dirty="0" smtClean="0"/>
              <a:t> </a:t>
            </a:r>
            <a:endParaRPr lang="en-GB" b="1" dirty="0"/>
          </a:p>
        </p:txBody>
      </p:sp>
      <p:sp>
        <p:nvSpPr>
          <p:cNvPr id="7" name="Up Arrow Callout 6"/>
          <p:cNvSpPr/>
          <p:nvPr/>
        </p:nvSpPr>
        <p:spPr>
          <a:xfrm>
            <a:off x="2628274" y="4077072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1.7 10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25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pile up </a:t>
            </a:r>
            <a:r>
              <a:rPr lang="fr-CH" b="1" dirty="0" smtClean="0">
                <a:sym typeface="Symbol"/>
              </a:rPr>
              <a:t>45</a:t>
            </a:r>
            <a:endParaRPr lang="en-GB" b="1" dirty="0"/>
          </a:p>
        </p:txBody>
      </p:sp>
      <p:sp>
        <p:nvSpPr>
          <p:cNvPr id="8" name="Up Arrow Callout 7"/>
          <p:cNvSpPr/>
          <p:nvPr/>
        </p:nvSpPr>
        <p:spPr>
          <a:xfrm>
            <a:off x="4701158" y="4077072"/>
            <a:ext cx="2088232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1.7-2.2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25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 pile up </a:t>
            </a:r>
            <a:r>
              <a:rPr lang="fr-CH" b="1" dirty="0" smtClean="0">
                <a:sym typeface="Symbol"/>
              </a:rPr>
              <a:t>60</a:t>
            </a:r>
            <a:endParaRPr lang="en-GB" b="1" dirty="0"/>
          </a:p>
        </p:txBody>
      </p:sp>
      <p:sp>
        <p:nvSpPr>
          <p:cNvPr id="3" name="Oval 2"/>
          <p:cNvSpPr/>
          <p:nvPr/>
        </p:nvSpPr>
        <p:spPr>
          <a:xfrm>
            <a:off x="5299804" y="2255096"/>
            <a:ext cx="1055874" cy="58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Horizontal Scroll 4"/>
          <p:cNvSpPr/>
          <p:nvPr/>
        </p:nvSpPr>
        <p:spPr>
          <a:xfrm>
            <a:off x="6880879" y="4293096"/>
            <a:ext cx="2155617" cy="13681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err="1" smtClean="0"/>
              <a:t>Lumi</a:t>
            </a:r>
            <a:r>
              <a:rPr lang="fr-CH" b="1" dirty="0" smtClean="0"/>
              <a:t> saturation &amp;</a:t>
            </a:r>
          </a:p>
          <a:p>
            <a:pPr algn="ctr"/>
            <a:r>
              <a:rPr lang="fr-CH" b="1" dirty="0" err="1" smtClean="0"/>
              <a:t>Technical</a:t>
            </a:r>
            <a:r>
              <a:rPr lang="fr-CH" b="1" dirty="0" smtClean="0"/>
              <a:t> </a:t>
            </a:r>
            <a:r>
              <a:rPr lang="fr-CH" b="1" dirty="0" err="1" smtClean="0"/>
              <a:t>bottlenecks</a:t>
            </a:r>
            <a:r>
              <a:rPr lang="fr-CH" b="1" dirty="0" smtClean="0"/>
              <a:t>:</a:t>
            </a:r>
          </a:p>
        </p:txBody>
      </p:sp>
      <p:cxnSp>
        <p:nvCxnSpPr>
          <p:cNvPr id="10" name="Straight Arrow Connector 9"/>
          <p:cNvCxnSpPr>
            <a:endCxn id="3" idx="5"/>
          </p:cNvCxnSpPr>
          <p:nvPr/>
        </p:nvCxnSpPr>
        <p:spPr>
          <a:xfrm flipH="1" flipV="1">
            <a:off x="6201049" y="2750225"/>
            <a:ext cx="1399300" cy="155406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390819" y="3063240"/>
            <a:ext cx="901178" cy="3366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273457" y="3399852"/>
            <a:ext cx="917564" cy="101699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582168" y="5465508"/>
            <a:ext cx="1259505" cy="4692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50 </a:t>
            </a:r>
            <a:r>
              <a:rPr lang="fr-CH" b="1" dirty="0" smtClean="0">
                <a:sym typeface="Symbol"/>
              </a:rPr>
              <a:t> 25 ns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7005" y="3061666"/>
            <a:ext cx="622286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1600" b="1" dirty="0" err="1" smtClean="0"/>
              <a:t>Run</a:t>
            </a:r>
            <a:r>
              <a:rPr lang="fr-CH" sz="1600" b="1" dirty="0" smtClean="0"/>
              <a:t> I</a:t>
            </a:r>
            <a:endParaRPr lang="en-GB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054728" y="3044789"/>
            <a:ext cx="1473645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600" b="1" dirty="0" err="1" smtClean="0"/>
              <a:t>Run</a:t>
            </a:r>
            <a:r>
              <a:rPr lang="fr-CH" sz="1600" b="1" dirty="0" smtClean="0"/>
              <a:t> II</a:t>
            </a:r>
            <a:endParaRPr lang="en-GB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1" y="2341993"/>
            <a:ext cx="784952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 smtClean="0"/>
              <a:t>Run</a:t>
            </a:r>
            <a:r>
              <a:rPr lang="fr-CH" sz="1600" b="1" dirty="0" smtClean="0"/>
              <a:t> III</a:t>
            </a:r>
            <a:endParaRPr lang="en-GB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428474" y="5594786"/>
            <a:ext cx="4638501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fr-CH" b="1" dirty="0" smtClean="0"/>
              <a:t>Plan </a:t>
            </a:r>
            <a:r>
              <a:rPr lang="fr-CH" b="1" dirty="0" err="1" smtClean="0"/>
              <a:t>approved</a:t>
            </a:r>
            <a:r>
              <a:rPr lang="fr-CH" b="1" dirty="0" smtClean="0"/>
              <a:t> by CERN management </a:t>
            </a:r>
            <a:r>
              <a:rPr lang="fr-CH" b="1" dirty="0" err="1" smtClean="0"/>
              <a:t>upon</a:t>
            </a:r>
            <a:r>
              <a:rPr lang="fr-CH" b="1" dirty="0" smtClean="0"/>
              <a:t> </a:t>
            </a:r>
            <a:r>
              <a:rPr lang="fr-CH" b="1" dirty="0" err="1" smtClean="0"/>
              <a:t>preparation</a:t>
            </a:r>
            <a:r>
              <a:rPr lang="fr-CH" b="1" dirty="0" smtClean="0"/>
              <a:t>  in HL-LHC </a:t>
            </a:r>
            <a:r>
              <a:rPr lang="fr-CH" b="1" dirty="0" err="1" smtClean="0"/>
              <a:t>Coord</a:t>
            </a:r>
            <a:r>
              <a:rPr lang="fr-CH" b="1" dirty="0" smtClean="0"/>
              <a:t> Group and RLIUP </a:t>
            </a:r>
          </a:p>
          <a:p>
            <a:pPr algn="just"/>
            <a:r>
              <a:rPr lang="fr-CH" b="1" dirty="0" err="1" smtClean="0"/>
              <a:t>See</a:t>
            </a:r>
            <a:r>
              <a:rPr lang="fr-CH" b="1" dirty="0" smtClean="0"/>
              <a:t> </a:t>
            </a:r>
            <a:r>
              <a:rPr lang="fr-CH" b="1" dirty="0" err="1" smtClean="0"/>
              <a:t>deliverable</a:t>
            </a:r>
            <a:r>
              <a:rPr lang="fr-CH" b="1" dirty="0" smtClean="0"/>
              <a:t> D1.7 Common LHC time plan</a:t>
            </a:r>
          </a:p>
        </p:txBody>
      </p:sp>
    </p:spTree>
    <p:extLst>
      <p:ext uri="{BB962C8B-B14F-4D97-AF65-F5344CB8AC3E}">
        <p14:creationId xmlns:p14="http://schemas.microsoft.com/office/powerpoint/2010/main" val="401208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3" grpId="0" animBg="1"/>
      <p:bldP spid="5" grpId="0" animBg="1"/>
      <p:bldP spid="12" grpId="0" animBg="1"/>
      <p:bldP spid="4" grpId="0" animBg="1"/>
    </p:bld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1276</TotalTime>
  <Words>1761</Words>
  <Application>Microsoft Office PowerPoint</Application>
  <PresentationFormat>On-screen Show (4:3)</PresentationFormat>
  <Paragraphs>396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Symbol</vt:lpstr>
      <vt:lpstr>HiLumiLHC_PresentationTemplate</vt:lpstr>
      <vt:lpstr>LHC Upgrade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Two important International Reviews</vt:lpstr>
      <vt:lpstr>HL-LHC Baseline Parameters WP2 charge – PLC webpage</vt:lpstr>
      <vt:lpstr>In-kind contribution and Collaboration for HW design and prototypes</vt:lpstr>
      <vt:lpstr>Only with 350 fb-1/y (Llev=7.5 1034 and some optimism) the goal is reachable</vt:lpstr>
      <vt:lpstr>Collaborations</vt:lpstr>
      <vt:lpstr>We need more collaborations</vt:lpstr>
      <vt:lpstr>Status of approval and Budget</vt:lpstr>
      <vt:lpstr>HiLumi Book : a collection of papers in scientific style 20 papers, 300 pages (sorry for the 10 months delay!)</vt:lpstr>
      <vt:lpstr>Preliminary Design Report PDR  V0 end Nov. For EU V1 January ’15 after CERN ED approval V2  March 2015 as CERN yellow report </vt:lpstr>
      <vt:lpstr>WP3 the magent zoo in the IR</vt:lpstr>
      <vt:lpstr>TRIPLET AND DIPOLES</vt:lpstr>
      <vt:lpstr>WP 4 : Dressed Crab Cavities</vt:lpstr>
      <vt:lpstr>CC SPS tests</vt:lpstr>
      <vt:lpstr>PowerPoint Presentation</vt:lpstr>
      <vt:lpstr>PowerPoint Presentation</vt:lpstr>
      <vt:lpstr>Performance of a-C coated Beam Screen</vt:lpstr>
      <vt:lpstr>Cost &amp; Schedule Review - Scope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Lucio Rossi</cp:lastModifiedBy>
  <cp:revision>81</cp:revision>
  <dcterms:created xsi:type="dcterms:W3CDTF">2011-12-13T14:40:13Z</dcterms:created>
  <dcterms:modified xsi:type="dcterms:W3CDTF">2014-11-21T05:12:04Z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