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jpg" ContentType="image/jpeg"/>
  <Default Extension="mp4" ContentType="video/unknown"/>
  <Default Extension="vml" ContentType="application/vnd.openxmlformats-officedocument.vmlDrawin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77" r:id="rId3"/>
  </p:sldMasterIdLst>
  <p:notesMasterIdLst>
    <p:notesMasterId r:id="rId48"/>
  </p:notesMasterIdLst>
  <p:sldIdLst>
    <p:sldId id="256" r:id="rId4"/>
    <p:sldId id="292" r:id="rId5"/>
    <p:sldId id="257" r:id="rId6"/>
    <p:sldId id="271" r:id="rId7"/>
    <p:sldId id="305" r:id="rId8"/>
    <p:sldId id="259" r:id="rId9"/>
    <p:sldId id="260" r:id="rId10"/>
    <p:sldId id="261" r:id="rId11"/>
    <p:sldId id="293" r:id="rId12"/>
    <p:sldId id="325" r:id="rId13"/>
    <p:sldId id="272" r:id="rId14"/>
    <p:sldId id="273" r:id="rId15"/>
    <p:sldId id="306" r:id="rId16"/>
    <p:sldId id="315" r:id="rId17"/>
    <p:sldId id="307" r:id="rId18"/>
    <p:sldId id="300" r:id="rId19"/>
    <p:sldId id="321" r:id="rId20"/>
    <p:sldId id="297" r:id="rId21"/>
    <p:sldId id="298" r:id="rId22"/>
    <p:sldId id="299" r:id="rId23"/>
    <p:sldId id="324" r:id="rId24"/>
    <p:sldId id="314" r:id="rId25"/>
    <p:sldId id="317" r:id="rId26"/>
    <p:sldId id="322" r:id="rId27"/>
    <p:sldId id="295" r:id="rId28"/>
    <p:sldId id="302" r:id="rId29"/>
    <p:sldId id="303" r:id="rId30"/>
    <p:sldId id="304" r:id="rId31"/>
    <p:sldId id="316" r:id="rId32"/>
    <p:sldId id="309" r:id="rId33"/>
    <p:sldId id="323" r:id="rId34"/>
    <p:sldId id="311" r:id="rId35"/>
    <p:sldId id="320" r:id="rId36"/>
    <p:sldId id="312" r:id="rId37"/>
    <p:sldId id="265" r:id="rId38"/>
    <p:sldId id="308" r:id="rId39"/>
    <p:sldId id="263" r:id="rId40"/>
    <p:sldId id="262" r:id="rId41"/>
    <p:sldId id="267" r:id="rId42"/>
    <p:sldId id="266" r:id="rId43"/>
    <p:sldId id="313" r:id="rId44"/>
    <p:sldId id="301" r:id="rId45"/>
    <p:sldId id="270" r:id="rId46"/>
    <p:sldId id="318" r:id="rId4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notesMaster" Target="notesMasters/notes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4FA8A-8BD2-6A4F-A9D9-044B47B64794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4CA7-1F54-3945-82DF-232F5F90F7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07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7D705526-CC85-F144-A220-AC1B74FB720F}" type="slidenum">
              <a:rPr lang="en-US" altLang="ja-JP" sz="1200"/>
              <a:pPr>
                <a:defRPr/>
              </a:pPr>
              <a:t>5</a:t>
            </a:fld>
            <a:endParaRPr lang="en-US" altLang="ja-JP" sz="1200"/>
          </a:p>
        </p:txBody>
      </p:sp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7242DE37-1409-9644-8998-1825B8EA341D}" type="slidenum">
              <a:rPr kumimoji="0" lang="en-US" altLang="ja-JP" sz="1200"/>
              <a:pPr algn="r" fontAlgn="base"/>
              <a:t>5</a:t>
            </a:fld>
            <a:endParaRPr kumimoji="0" lang="en-US" altLang="ja-JP" sz="12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B0559-ADEB-F843-91DF-99243ABCE7B4}" type="slidenum">
              <a:rPr lang="en-US" altLang="ja-JP">
                <a:solidFill>
                  <a:prstClr val="black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24</a:t>
            </a:fld>
            <a:endParaRPr lang="en-US" altLang="ja-JP">
              <a:solidFill>
                <a:prstClr val="black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893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76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823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2014/05/12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AWLC14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6964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14/05/16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6628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E2F1DE0D-8AE9-954D-AAFC-0CF9DE160FC4}" type="datetime1">
              <a:rPr lang="ja-JP" altLang="en-US" smtClean="0">
                <a:latin typeface="Arial"/>
                <a:ea typeface="Arial Unicode MS"/>
                <a:cs typeface="Arial Unicode MS"/>
              </a:rPr>
              <a:t>2014/11/21</a:t>
            </a:fld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4F69C48C-D733-1745-8254-B98F368A1390}" type="slidenum">
              <a:rPr lang="en-US" altLang="ja-JP" smtClean="0"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59683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8553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26061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71160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57006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5881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047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09902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32893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48515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12055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70049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157298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14/05/16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Progress towards the ILC in Japan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0160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14/05/16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Progress towards the ILC in Japan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724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7265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481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5169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325359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50525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06578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7419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774097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303863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07283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68444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315697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892969" y="168547"/>
            <a:ext cx="7358063" cy="1733477"/>
          </a:xfrm>
          <a:prstGeom prst="rect">
            <a:avLst/>
          </a:prstGeom>
        </p:spPr>
        <p:txBody>
          <a:bodyPr/>
          <a:lstStyle>
            <a:lvl1pPr defTabSz="642915">
              <a:defRPr sz="5900" b="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 lvl="0">
              <a:defRPr sz="1800">
                <a:uFillTx/>
              </a:defRPr>
            </a:pPr>
            <a:r>
              <a:rPr sz="5900">
                <a:uFill>
                  <a:solidFill/>
                </a:uFill>
              </a:rPr>
              <a:t>タイトルテキスト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892969" y="1053703"/>
            <a:ext cx="7358063" cy="5804297"/>
          </a:xfrm>
          <a:prstGeom prst="rect">
            <a:avLst/>
          </a:prstGeom>
        </p:spPr>
        <p:txBody>
          <a:bodyPr lIns="35717" tIns="35717" rIns="35717" bIns="35717" anchor="ctr"/>
          <a:lstStyle>
            <a:lvl1pPr marL="517903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  <a:lvl2pPr marL="830431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2pPr>
            <a:lvl3pPr marL="1142959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3pPr>
            <a:lvl4pPr marL="1455487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4pPr>
            <a:lvl5pPr marL="1768015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5pPr>
          </a:lstStyle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本文レベル1</a:t>
            </a: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本文レベル2</a:t>
            </a: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本文レベル3</a:t>
            </a: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本文レベル4</a:t>
            </a: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 5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xfrm>
            <a:off x="4329049" y="6527602"/>
            <a:ext cx="485902" cy="461665"/>
          </a:xfrm>
          <a:prstGeom prst="rect">
            <a:avLst/>
          </a:prstGeom>
        </p:spPr>
        <p:txBody>
          <a:bodyPr/>
          <a:lstStyle>
            <a:lvl1pPr>
              <a:defRPr sz="3000">
                <a:uFill>
                  <a:solidFill/>
                </a:uFill>
              </a:defRPr>
            </a:lvl1pPr>
          </a:lstStyle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101147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4749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8894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g2-1vzbfhn.jpg"/>
          <p:cNvPicPr/>
          <p:nvPr userDrawn="1"/>
        </p:nvPicPr>
        <p:blipFill rotWithShape="1">
          <a:blip r:embed="rId2" cstate="screen">
            <a:alphaModFix am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37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741676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 dirty="0">
                <a:solidFill>
                  <a:srgbClr val="535353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180139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2014/08/26, A. Yamamoto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04677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13/04/17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D54DD-8E10-4643-8497-9CDBFAAA891F}" type="slidenum"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0338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72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53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74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0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1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3.xml"/><Relationship Id="rId17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DE396-5912-6648-A1CD-7EB60789788E}" type="datetimeFigureOut">
              <a:rPr kumimoji="1" lang="ja-JP" altLang="en-US" smtClean="0"/>
              <a:t>2014/11/21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101E5-78E4-C142-9678-55F15796B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263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6" r:id="rId13"/>
    <p:sldLayoutId id="2147483694" r:id="rId14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CC791-BBD5-204D-AFB9-C15870B291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8129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6270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8.wmf"/><Relationship Id="rId5" Type="http://schemas.openxmlformats.org/officeDocument/2006/relationships/image" Target="../media/image20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9.wmf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oleObject" Target="file:///\\localhost\Users\yamamotoakira\Akira-MacBook\Akira-HD-1105\ILC\ML-SC-Quad\!OLE_LINK5" TargetMode="External"/><Relationship Id="rId6" Type="http://schemas.openxmlformats.org/officeDocument/2006/relationships/image" Target="../media/image23.png"/><Relationship Id="rId7" Type="http://schemas.openxmlformats.org/officeDocument/2006/relationships/image" Target="../media/image26.emf"/><Relationship Id="rId8" Type="http://schemas.openxmlformats.org/officeDocument/2006/relationships/image" Target="../media/image2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Relationship Id="rId3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jpe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jpg"/><Relationship Id="rId5" Type="http://schemas.openxmlformats.org/officeDocument/2006/relationships/image" Target="../media/image67.jpg"/><Relationship Id="rId6" Type="http://schemas.openxmlformats.org/officeDocument/2006/relationships/image" Target="../media/image68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hyperlink" Target="http://www.desy.de/~blist/ILC_Movie_AWLC_20141.mp4" TargetMode="External"/><Relationship Id="rId5" Type="http://schemas.openxmlformats.org/officeDocument/2006/relationships/hyperlink" Target="file://localhost/Users/akirayamamoto/Akira-MackBookPro/Akira-1404/ILC/AWLC14/ILC_Movie_AWLC_20141.mp4" TargetMode="External"/><Relationship Id="rId6" Type="http://schemas.openxmlformats.org/officeDocument/2006/relationships/image" Target="../media/image72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72517"/>
            <a:ext cx="7772400" cy="2427934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lang="en-US" altLang="ja-JP" b="1" dirty="0" smtClean="0"/>
              <a:t>Linear Collider R&amp;D Status in cooperation with CERN and </a:t>
            </a:r>
            <a:r>
              <a:rPr lang="en-US" altLang="ja-JP" b="1" dirty="0" smtClean="0"/>
              <a:t>KEK</a:t>
            </a:r>
            <a:br>
              <a:rPr lang="en-US" altLang="ja-JP" b="1" dirty="0" smtClean="0"/>
            </a:br>
            <a:r>
              <a:rPr lang="en-US" altLang="ja-JP" b="1" dirty="0" smtClean="0"/>
              <a:t>focusing on the ILC </a:t>
            </a:r>
            <a:r>
              <a:rPr lang="en-US" altLang="ja-JP" b="1" dirty="0" smtClean="0"/>
              <a:t> 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Akira Yamamoto (KEK-CERN)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CERN-KEK Committee held at KEK, 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21 November, 2014 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769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839126"/>
              </p:ext>
            </p:extLst>
          </p:nvPr>
        </p:nvGraphicFramePr>
        <p:xfrm>
          <a:off x="123494" y="690301"/>
          <a:ext cx="8892521" cy="6071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LCC-ILC Director</a:t>
                      </a:r>
                      <a:r>
                        <a:rPr kumimoji="1" lang="en-US" altLang="ja-JP" sz="1400" baseline="0" dirty="0" smtClean="0"/>
                        <a:t>: M. Harrison,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V.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u="sng" baseline="0" dirty="0" err="1" smtClean="0">
                          <a:solidFill>
                            <a:schemeClr val="tx1"/>
                          </a:solidFill>
                        </a:rPr>
                        <a:t>Kuchler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Fnal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A.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Enomoto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M.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Miyahara 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</a:t>
                      </a: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S. </a:t>
                      </a:r>
                      <a:r>
                        <a:rPr kumimoji="1" lang="en-US" altLang="ja-JP" sz="1400" dirty="0" err="1" smtClean="0">
                          <a:solidFill>
                            <a:srgbClr val="7F7F7F"/>
                          </a:solidFill>
                        </a:rPr>
                        <a:t>Roasler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(CERN, </a:t>
                      </a:r>
                      <a:r>
                        <a:rPr kumimoji="1" lang="en-US" altLang="ja-JP" sz="1400" dirty="0" err="1" smtClean="0">
                          <a:solidFill>
                            <a:srgbClr val="7F7F7F"/>
                          </a:solidFill>
                        </a:rPr>
                        <a:t>tbc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)  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TBD 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en-US" altLang="ja-JP" sz="1400" baseline="0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74251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665309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t="32789" b="19275"/>
          <a:stretch/>
        </p:blipFill>
        <p:spPr>
          <a:xfrm>
            <a:off x="647252" y="1441968"/>
            <a:ext cx="7412904" cy="5122424"/>
          </a:xfrm>
          <a:prstGeom prst="rect">
            <a:avLst/>
          </a:prstGeom>
          <a:ln w="38100" cmpd="sng"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428625" y="5838765"/>
            <a:ext cx="326004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/>
              <a:t>Authorized by </a:t>
            </a:r>
          </a:p>
          <a:p>
            <a:r>
              <a:rPr kumimoji="1" lang="en-US" altLang="ja-JP" sz="2000" i="1" dirty="0" smtClean="0"/>
              <a:t>CERN Acc. Director, F. </a:t>
            </a:r>
            <a:r>
              <a:rPr kumimoji="1" lang="en-US" altLang="ja-JP" sz="2000" i="1" dirty="0" err="1" smtClean="0"/>
              <a:t>Bordry</a:t>
            </a:r>
            <a:endParaRPr kumimoji="1" lang="ja-JP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80944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604825"/>
              </p:ext>
            </p:extLst>
          </p:nvPr>
        </p:nvGraphicFramePr>
        <p:xfrm>
          <a:off x="213449" y="1079031"/>
          <a:ext cx="8686799" cy="4870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4091"/>
                <a:gridCol w="1398481"/>
                <a:gridCol w="2279524"/>
                <a:gridCol w="303470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Work-base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Specific subject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Global Collaboration w/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Positron Source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Positron source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PosiPol</a:t>
                      </a:r>
                      <a:r>
                        <a:rPr kumimoji="1" lang="en-US" altLang="ja-JP" dirty="0" smtClean="0"/>
                        <a:t> Collaboration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Nano Beam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37 nm beam</a:t>
                      </a:r>
                    </a:p>
                    <a:p>
                      <a:r>
                        <a:rPr kumimoji="1" lang="en-US" altLang="ja-JP" dirty="0" smtClean="0"/>
                        <a:t>2 nm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ATF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collaboration with 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SCRF Cavity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en-US" altLang="ja-JP" baseline="0" dirty="0" smtClean="0"/>
                        <a:t> Input Coupler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Tuner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He-Vessel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CERN-</a:t>
                      </a:r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DESY-KEK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CEA-Fermi/SLAC-KEK</a:t>
                      </a:r>
                    </a:p>
                    <a:p>
                      <a:r>
                        <a:rPr kumimoji="1" lang="en-US" altLang="ja-JP" dirty="0" smtClean="0"/>
                        <a:t>DESY-KEK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(WS at 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CERN,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5 Sept.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2014)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64366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STF,</a:t>
                      </a:r>
                      <a:r>
                        <a:rPr kumimoji="1" lang="en-US" altLang="ja-JP" baseline="0" dirty="0" smtClean="0"/>
                        <a:t> 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Conduction-cooled</a:t>
                      </a:r>
                    </a:p>
                    <a:p>
                      <a:r>
                        <a:rPr kumimoji="1" lang="en-US" altLang="ja-JP" dirty="0" smtClean="0"/>
                        <a:t>SC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Quadrupole</a:t>
                      </a:r>
                      <a:endParaRPr kumimoji="1" lang="en-US" altLang="ja-JP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Fermilab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-KEK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Cryogenics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Cryog</a:t>
                      </a:r>
                      <a:r>
                        <a:rPr kumimoji="1" lang="en-US" altLang="ja-JP" dirty="0" smtClean="0"/>
                        <a:t>. Underground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He </a:t>
                      </a:r>
                      <a:r>
                        <a:rPr kumimoji="1" lang="en-US" altLang="ja-JP" dirty="0" err="1" smtClean="0">
                          <a:solidFill>
                            <a:srgbClr val="000000"/>
                          </a:solidFill>
                        </a:rPr>
                        <a:t>inventry</a:t>
                      </a:r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dirty="0" smtClean="0"/>
                        <a:t>High p.</a:t>
                      </a:r>
                      <a:r>
                        <a:rPr kumimoji="1" lang="en-US" altLang="ja-JP" baseline="0" dirty="0" smtClean="0"/>
                        <a:t> Gas Safety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CERN-</a:t>
                      </a:r>
                      <a:r>
                        <a:rPr kumimoji="1" lang="en-US" altLang="ja-JP" dirty="0" err="1" smtClean="0">
                          <a:solidFill>
                            <a:srgbClr val="FF0000"/>
                          </a:solidFill>
                        </a:rPr>
                        <a:t>Fermilab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(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WS at CERN, 18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June, 2014)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 design prep.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kumimoji="1" lang="en-US" altLang="ja-JP" dirty="0" err="1" smtClean="0">
                          <a:solidFill>
                            <a:srgbClr val="000000"/>
                          </a:solidFill>
                        </a:rPr>
                        <a:t>Fermilab</a:t>
                      </a:r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-KEK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Radiation Safety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ML radiation shield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SLAC-DESY-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KEK</a:t>
                      </a:r>
                      <a:endParaRPr kumimoji="1" lang="en-US" altLang="ja-JP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13449" y="340741"/>
            <a:ext cx="8686799" cy="500303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dirty="0" smtClean="0"/>
              <a:t>Further Global Cooperation</a:t>
            </a:r>
            <a:br>
              <a:rPr lang="en-US" altLang="ja-JP" sz="3200" dirty="0" smtClean="0"/>
            </a:br>
            <a:r>
              <a:rPr lang="en-US" altLang="ja-JP" sz="3200" dirty="0" smtClean="0"/>
              <a:t> to be emphasized 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14/05/16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Progress towards the ILC in Japan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096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b="1" dirty="0" smtClean="0"/>
              <a:t>Cooperation </a:t>
            </a:r>
            <a:r>
              <a:rPr lang="en-US" altLang="ja-JP" b="1" dirty="0" smtClean="0"/>
              <a:t>with</a:t>
            </a:r>
            <a:r>
              <a:rPr lang="en-US" altLang="ja-JP" b="1" dirty="0" smtClean="0"/>
              <a:t> CERN and KEK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1625" y="1600200"/>
            <a:ext cx="8683625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008000"/>
                </a:solidFill>
              </a:rPr>
              <a:t>&gt;&gt; to be reported by R. Tomas </a:t>
            </a:r>
            <a:endParaRPr lang="en-US" altLang="ja-JP" dirty="0" smtClean="0">
              <a:solidFill>
                <a:srgbClr val="00800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</a:t>
            </a:r>
            <a:r>
              <a:rPr lang="en-US" altLang="ja-JP" dirty="0" smtClean="0"/>
              <a:t>investigated</a:t>
            </a: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</a:t>
            </a:r>
            <a:r>
              <a:rPr kumimoji="1" lang="en-US" altLang="ja-JP" dirty="0" smtClean="0"/>
              <a:t>,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Radiation Safety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Radiation safety </a:t>
            </a:r>
            <a:r>
              <a:rPr kumimoji="1" lang="en-US" altLang="ja-JP" dirty="0" smtClean="0"/>
              <a:t>design and optimization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14/05/16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57200" y="1417638"/>
            <a:ext cx="8229600" cy="1614487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438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57759" y="513305"/>
            <a:ext cx="716238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altLang="ja-JP" sz="4400" b="1" dirty="0" smtClean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Progress in </a:t>
            </a:r>
            <a:r>
              <a:rPr lang="en-GB" altLang="ja-JP" sz="4400" b="1" dirty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lang="en-GB" altLang="ja-JP" sz="4400" b="1" dirty="0" smtClean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eam Size</a:t>
            </a:r>
            <a:r>
              <a:rPr lang="en-US" altLang="ja-JP" sz="4400" b="1" dirty="0" smtClean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 at </a:t>
            </a:r>
            <a:r>
              <a:rPr lang="en-US" altLang="ja-JP" sz="4400" b="1" dirty="0" smtClean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ATF2</a:t>
            </a:r>
          </a:p>
          <a:p>
            <a:pPr algn="ctr"/>
            <a:r>
              <a:rPr lang="en-US" altLang="ja-JP" sz="2800" b="1" dirty="0" smtClean="0">
                <a:solidFill>
                  <a:srgbClr val="3366FF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To be reported by G. Tomas</a:t>
            </a:r>
            <a:endParaRPr lang="en-US" altLang="ja-JP" sz="2800" b="1" dirty="0" smtClean="0">
              <a:solidFill>
                <a:srgbClr val="3366FF"/>
              </a:solidFill>
              <a:latin typeface="Calibri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46430" y="5181838"/>
            <a:ext cx="4147445" cy="1200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Beam Size </a:t>
            </a:r>
            <a:r>
              <a:rPr lang="en-US" altLang="ja-JP" sz="2400" dirty="0" smtClean="0">
                <a:solidFill>
                  <a:srgbClr val="FF0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44 nm 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observed,</a:t>
            </a:r>
          </a:p>
          <a:p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(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Goal : </a:t>
            </a:r>
            <a:r>
              <a:rPr lang="en-US" altLang="ja-JP" sz="2400" b="1" dirty="0" smtClean="0">
                <a:solidFill>
                  <a:srgbClr val="008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37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nm </a:t>
            </a:r>
          </a:p>
          <a:p>
            <a:r>
              <a:rPr lang="en-US" altLang="ja-JP" sz="2400" dirty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  corresponding to </a:t>
            </a:r>
            <a:r>
              <a:rPr lang="en-US" altLang="ja-JP" sz="2400" b="1" dirty="0" smtClean="0">
                <a:solidFill>
                  <a:srgbClr val="008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6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nm at ILC) </a:t>
            </a: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001532"/>
              </p:ext>
            </p:extLst>
          </p:nvPr>
        </p:nvGraphicFramePr>
        <p:xfrm>
          <a:off x="107373" y="1462753"/>
          <a:ext cx="5720024" cy="339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KGPlot" r:id="rId3" imgW="9144000" imgH="4851360" progId="KGraph_Plot">
                  <p:embed/>
                </p:oleObj>
              </mc:Choice>
              <mc:Fallback>
                <p:oleObj name="KGPlot" r:id="rId3" imgW="9144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373" y="1462753"/>
                        <a:ext cx="5720024" cy="3396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4142619" y="4411006"/>
            <a:ext cx="619793" cy="63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Fig0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071379"/>
            <a:ext cx="2834926" cy="1365731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7393766" y="23293"/>
            <a:ext cx="176244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IPAC2014, K. Kubo</a:t>
            </a:r>
          </a:p>
          <a:p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ICHEp2014, S. Kuroda</a:t>
            </a:r>
            <a:endParaRPr lang="ja-JP" altLang="en-US" sz="14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2014/08/26,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350701"/>
              </p:ext>
            </p:extLst>
          </p:nvPr>
        </p:nvGraphicFramePr>
        <p:xfrm>
          <a:off x="5639588" y="3868004"/>
          <a:ext cx="3411876" cy="2514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KGPlot" r:id="rId6" imgW="8686800" imgH="6400800" progId="KGraph_Plot">
                  <p:embed/>
                </p:oleObj>
              </mc:Choice>
              <mc:Fallback>
                <p:oleObj name="KGPlot" r:id="rId6" imgW="8686800" imgH="6400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39588" y="3868004"/>
                        <a:ext cx="3411876" cy="2514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859" y="1776620"/>
            <a:ext cx="1953651" cy="118743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5431" y="2460083"/>
            <a:ext cx="425000" cy="467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" name="直線矢印コネクタ 12"/>
          <p:cNvCxnSpPr/>
          <p:nvPr/>
        </p:nvCxnSpPr>
        <p:spPr bwMode="auto">
          <a:xfrm>
            <a:off x="4438952" y="2340429"/>
            <a:ext cx="14053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3073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b="1" dirty="0" smtClean="0"/>
              <a:t>Extension of the FY2014 Operation to be realized w/ specially contribution by CERN</a:t>
            </a:r>
            <a:endParaRPr kumimoji="1" lang="ja-JP" altLang="en-US" sz="20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89101"/>
            <a:ext cx="8229600" cy="4613274"/>
          </a:xfrm>
          <a:ln>
            <a:solidFill>
              <a:srgbClr val="3366FF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In addition to the operation in October and November, the operation can be extended in December,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rgbClr val="3366FF"/>
                </a:solidFill>
              </a:rPr>
              <a:t>10/20-10/</a:t>
            </a:r>
            <a:r>
              <a:rPr lang="en-US" altLang="ja-JP" dirty="0" smtClean="0">
                <a:solidFill>
                  <a:srgbClr val="3366FF"/>
                </a:solidFill>
              </a:rPr>
              <a:t>31	Beam Operation</a:t>
            </a:r>
            <a:endParaRPr lang="ja-JP" altLang="en-US" dirty="0"/>
          </a:p>
          <a:p>
            <a:pPr lvl="1"/>
            <a:r>
              <a:rPr lang="en-US" altLang="ja-JP" dirty="0"/>
              <a:t>11/3-11/</a:t>
            </a:r>
            <a:r>
              <a:rPr lang="en-US" altLang="ja-JP" dirty="0" smtClean="0"/>
              <a:t>7		Maintenance</a:t>
            </a:r>
            <a:endParaRPr lang="ja-JP" altLang="en-US" dirty="0"/>
          </a:p>
          <a:p>
            <a:pPr lvl="1"/>
            <a:r>
              <a:rPr lang="en-US" altLang="ja-JP" dirty="0">
                <a:solidFill>
                  <a:srgbClr val="3366FF"/>
                </a:solidFill>
              </a:rPr>
              <a:t>11/10-11/21</a:t>
            </a:r>
            <a:r>
              <a:rPr lang="ja-JP" altLang="en-US" dirty="0"/>
              <a:t>　</a:t>
            </a:r>
            <a:r>
              <a:rPr lang="en-US" altLang="ja-JP" dirty="0" smtClean="0">
                <a:solidFill>
                  <a:srgbClr val="3366FF"/>
                </a:solidFill>
              </a:rPr>
              <a:t>Beam Operation </a:t>
            </a:r>
            <a:endParaRPr lang="ja-JP" altLang="en-US" dirty="0">
              <a:solidFill>
                <a:srgbClr val="3366FF"/>
              </a:solidFill>
            </a:endParaRPr>
          </a:p>
          <a:p>
            <a:pPr lvl="1"/>
            <a:r>
              <a:rPr lang="en-US" altLang="ja-JP" dirty="0"/>
              <a:t>11/24-11/28 </a:t>
            </a:r>
            <a:r>
              <a:rPr lang="en-US" altLang="ja-JP" dirty="0"/>
              <a:t>	</a:t>
            </a:r>
            <a:r>
              <a:rPr lang="en-US" altLang="ja-JP" dirty="0" smtClean="0"/>
              <a:t>Maintenance</a:t>
            </a:r>
            <a:endParaRPr lang="ja-JP" altLang="en-US" dirty="0"/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12/1-12/19</a:t>
            </a:r>
            <a:r>
              <a:rPr lang="ja-JP" altLang="en-US" dirty="0"/>
              <a:t>　</a:t>
            </a:r>
            <a:r>
              <a:rPr lang="en-US" altLang="ja-JP" dirty="0"/>
              <a:t>	</a:t>
            </a:r>
            <a:r>
              <a:rPr lang="en-US" altLang="ja-JP" dirty="0" smtClean="0">
                <a:solidFill>
                  <a:srgbClr val="FF0000"/>
                </a:solidFill>
              </a:rPr>
              <a:t>Beam Operation Extension </a:t>
            </a:r>
          </a:p>
          <a:p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i="1" dirty="0" smtClean="0">
                <a:solidFill>
                  <a:srgbClr val="008000"/>
                </a:solidFill>
              </a:rPr>
              <a:t>Special thanks for the CERN’s cooperation!</a:t>
            </a:r>
            <a:endParaRPr lang="ja-JP" altLang="en-US" i="1" dirty="0">
              <a:solidFill>
                <a:srgbClr val="008000"/>
              </a:solidFill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97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b="1" dirty="0" smtClean="0"/>
              <a:t>Cooperation </a:t>
            </a:r>
            <a:r>
              <a:rPr lang="en-US" altLang="ja-JP" b="1" dirty="0" smtClean="0"/>
              <a:t>with</a:t>
            </a:r>
            <a:r>
              <a:rPr lang="en-US" altLang="ja-JP" b="1" dirty="0" smtClean="0"/>
              <a:t> CERN and KEK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1625" y="1600200"/>
            <a:ext cx="8683625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008000"/>
                </a:solidFill>
              </a:rPr>
              <a:t>&gt;&gt; to be reported by G. Thomas </a:t>
            </a:r>
            <a:endParaRPr lang="en-US" altLang="ja-JP" dirty="0" smtClean="0">
              <a:solidFill>
                <a:srgbClr val="00800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</a:t>
            </a:r>
            <a:r>
              <a:rPr lang="en-US" altLang="ja-JP" dirty="0" smtClean="0"/>
              <a:t>investigated</a:t>
            </a: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</a:t>
            </a:r>
            <a:r>
              <a:rPr kumimoji="1" lang="en-US" altLang="ja-JP" dirty="0" smtClean="0"/>
              <a:t>,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Radiation Safety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Radiation safety </a:t>
            </a:r>
            <a:r>
              <a:rPr kumimoji="1" lang="en-US" altLang="ja-JP" dirty="0" smtClean="0"/>
              <a:t>design and optimization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14/05/16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57200" y="3032125"/>
            <a:ext cx="8229600" cy="968375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01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T4CM-lon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93092"/>
            <a:ext cx="9144000" cy="15470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52867" y="654234"/>
            <a:ext cx="4710794" cy="500303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b="1" dirty="0" smtClean="0"/>
              <a:t>ILC CM Assembly</a:t>
            </a:r>
            <a:endParaRPr kumimoji="1" lang="ja-JP" altLang="en-US" sz="36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14/05/16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" name="Picture 2" descr="M:\Kash\Split_Quad_pic_022410\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42" b="-81"/>
          <a:stretch/>
        </p:blipFill>
        <p:spPr bwMode="auto">
          <a:xfrm>
            <a:off x="5389720" y="3100353"/>
            <a:ext cx="1997724" cy="146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678277"/>
              </p:ext>
            </p:extLst>
          </p:nvPr>
        </p:nvGraphicFramePr>
        <p:xfrm>
          <a:off x="7607071" y="3557568"/>
          <a:ext cx="1193746" cy="904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書" r:id="rId5" imgW="3149600" imgH="2387600" progId="Word.Document.12">
                  <p:link updateAutomatic="1"/>
                </p:oleObj>
              </mc:Choice>
              <mc:Fallback>
                <p:oleObj name="文書" r:id="rId5" imgW="3149600" imgH="2387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071" y="3557568"/>
                        <a:ext cx="1193746" cy="90472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3366FF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5"/>
          <p:cNvCxnSpPr/>
          <p:nvPr/>
        </p:nvCxnSpPr>
        <p:spPr bwMode="auto">
          <a:xfrm>
            <a:off x="251026" y="3007146"/>
            <a:ext cx="871208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TextBox 6"/>
          <p:cNvSpPr txBox="1"/>
          <p:nvPr/>
        </p:nvSpPr>
        <p:spPr>
          <a:xfrm>
            <a:off x="3411003" y="2822480"/>
            <a:ext cx="24172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12.652 m (slot length)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404031" y="1189740"/>
            <a:ext cx="130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cavities (8)</a:t>
            </a:r>
          </a:p>
        </p:txBody>
      </p:sp>
      <p:cxnSp>
        <p:nvCxnSpPr>
          <p:cNvPr id="15" name="Straight Arrow Connector 26"/>
          <p:cNvCxnSpPr>
            <a:stCxn id="14" idx="2"/>
          </p:cNvCxnSpPr>
          <p:nvPr/>
        </p:nvCxnSpPr>
        <p:spPr bwMode="auto">
          <a:xfrm>
            <a:off x="1054341" y="1559072"/>
            <a:ext cx="16699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29"/>
          <p:cNvCxnSpPr/>
          <p:nvPr/>
        </p:nvCxnSpPr>
        <p:spPr bwMode="auto">
          <a:xfrm>
            <a:off x="1054341" y="1559072"/>
            <a:ext cx="650309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31"/>
          <p:cNvCxnSpPr/>
          <p:nvPr/>
        </p:nvCxnSpPr>
        <p:spPr bwMode="auto">
          <a:xfrm>
            <a:off x="1054341" y="1559072"/>
            <a:ext cx="1715061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32"/>
          <p:cNvSpPr txBox="1"/>
          <p:nvPr/>
        </p:nvSpPr>
        <p:spPr>
          <a:xfrm>
            <a:off x="3808422" y="1189740"/>
            <a:ext cx="201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 quad package</a:t>
            </a:r>
          </a:p>
        </p:txBody>
      </p:sp>
      <p:cxnSp>
        <p:nvCxnSpPr>
          <p:cNvPr id="19" name="Straight Arrow Connector 34"/>
          <p:cNvCxnSpPr/>
          <p:nvPr/>
        </p:nvCxnSpPr>
        <p:spPr bwMode="auto">
          <a:xfrm>
            <a:off x="4773776" y="1559072"/>
            <a:ext cx="0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4"/>
          <p:cNvSpPr txBox="1"/>
          <p:nvPr/>
        </p:nvSpPr>
        <p:spPr>
          <a:xfrm>
            <a:off x="6112634" y="1033972"/>
            <a:ext cx="29651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Type-B module</a:t>
            </a:r>
          </a:p>
          <a:p>
            <a:r>
              <a:rPr lang="en-GB" sz="1200" dirty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Type-A has 9 cavities and no quadrupole</a:t>
            </a:r>
          </a:p>
        </p:txBody>
      </p:sp>
      <p:pic>
        <p:nvPicPr>
          <p:cNvPr id="22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182" y="3191812"/>
            <a:ext cx="3340100" cy="29337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8334" y="4814081"/>
            <a:ext cx="4984194" cy="1346621"/>
          </a:xfrm>
          <a:prstGeom prst="rect">
            <a:avLst/>
          </a:prstGeom>
          <a:ln>
            <a:solidFill>
              <a:srgbClr val="3366FF"/>
            </a:solidFill>
          </a:ln>
        </p:spPr>
      </p:pic>
      <p:cxnSp>
        <p:nvCxnSpPr>
          <p:cNvPr id="26" name="直線矢印コネクタ 25"/>
          <p:cNvCxnSpPr/>
          <p:nvPr/>
        </p:nvCxnSpPr>
        <p:spPr bwMode="auto">
          <a:xfrm>
            <a:off x="5010410" y="2388431"/>
            <a:ext cx="1328341" cy="14447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39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直線コネクタ 61"/>
          <p:cNvCxnSpPr>
            <a:endCxn id="58" idx="1"/>
          </p:cNvCxnSpPr>
          <p:nvPr/>
        </p:nvCxnSpPr>
        <p:spPr>
          <a:xfrm>
            <a:off x="2440648" y="3777959"/>
            <a:ext cx="76131" cy="2345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V="1">
            <a:off x="1928146" y="3846946"/>
            <a:ext cx="474973" cy="3722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31031"/>
            <a:ext cx="8374743" cy="72336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3200" b="1" cap="all" dirty="0" smtClean="0">
                <a:ln w="9000" cmpd="sng">
                  <a:noFill/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HG創英角ｺﾞｼｯｸUB"/>
                <a:cs typeface="HG創英角ｺﾞｼｯｸUB"/>
              </a:rPr>
              <a:t>STF2; SCRF Accelerator Plan at KEK</a:t>
            </a:r>
            <a:endParaRPr lang="ja-JP" altLang="en-US" sz="3200" b="1" cap="all" dirty="0">
              <a:ln w="9000" cmpd="sng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HG創英角ｺﾞｼｯｸUB"/>
              <a:cs typeface="HG創英角ｺﾞｼｯｸUB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2620837" y="3848807"/>
            <a:ext cx="4716000" cy="7196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1463939" y="3477863"/>
            <a:ext cx="2540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" name="正方形/長方形 5"/>
          <p:cNvSpPr/>
          <p:nvPr/>
        </p:nvSpPr>
        <p:spPr>
          <a:xfrm>
            <a:off x="4249477" y="3471513"/>
            <a:ext cx="28003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" name="正方形/長方形 6"/>
          <p:cNvSpPr/>
          <p:nvPr/>
        </p:nvSpPr>
        <p:spPr>
          <a:xfrm>
            <a:off x="2316960" y="4030312"/>
            <a:ext cx="4191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" name="正方形/長方形 7"/>
          <p:cNvSpPr/>
          <p:nvPr/>
        </p:nvSpPr>
        <p:spPr>
          <a:xfrm>
            <a:off x="1061774" y="4080279"/>
            <a:ext cx="1332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" name="正方形/長方形 8"/>
          <p:cNvSpPr/>
          <p:nvPr/>
        </p:nvSpPr>
        <p:spPr>
          <a:xfrm>
            <a:off x="613039" y="3122263"/>
            <a:ext cx="10692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0" name="正方形/長方形 9"/>
          <p:cNvSpPr/>
          <p:nvPr/>
        </p:nvSpPr>
        <p:spPr>
          <a:xfrm>
            <a:off x="619389" y="3846163"/>
            <a:ext cx="450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315039" y="3484213"/>
            <a:ext cx="6663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800364" y="3867938"/>
            <a:ext cx="4821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3" name="正方形/長方形 12"/>
          <p:cNvSpPr/>
          <p:nvPr/>
        </p:nvSpPr>
        <p:spPr>
          <a:xfrm rot="16200000">
            <a:off x="838014" y="3341338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4" name="正方形/長方形 13"/>
          <p:cNvSpPr/>
          <p:nvPr/>
        </p:nvSpPr>
        <p:spPr>
          <a:xfrm rot="16200000">
            <a:off x="1488564" y="3296888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5" name="正方形/長方形 14"/>
          <p:cNvSpPr/>
          <p:nvPr/>
        </p:nvSpPr>
        <p:spPr>
          <a:xfrm>
            <a:off x="1051191" y="3664129"/>
            <a:ext cx="2730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6" name="正方形/長方形 15"/>
          <p:cNvSpPr/>
          <p:nvPr/>
        </p:nvSpPr>
        <p:spPr>
          <a:xfrm rot="16200000">
            <a:off x="1231110" y="3570996"/>
            <a:ext cx="243864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7" name="正方形/長方形 16"/>
          <p:cNvSpPr/>
          <p:nvPr/>
        </p:nvSpPr>
        <p:spPr>
          <a:xfrm>
            <a:off x="4347139" y="3649311"/>
            <a:ext cx="3100881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8" name="正方形/長方形 17"/>
          <p:cNvSpPr/>
          <p:nvPr/>
        </p:nvSpPr>
        <p:spPr>
          <a:xfrm rot="16200000">
            <a:off x="6916510" y="3555651"/>
            <a:ext cx="251996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9" name="正方形/長方形 18"/>
          <p:cNvSpPr/>
          <p:nvPr/>
        </p:nvSpPr>
        <p:spPr>
          <a:xfrm rot="16200000">
            <a:off x="6406854" y="4090748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0" name="正方形/長方形 19"/>
          <p:cNvSpPr/>
          <p:nvPr/>
        </p:nvSpPr>
        <p:spPr>
          <a:xfrm rot="16200000">
            <a:off x="6830166" y="4078061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2" name="正方形/長方形 21"/>
          <p:cNvSpPr/>
          <p:nvPr/>
        </p:nvSpPr>
        <p:spPr>
          <a:xfrm>
            <a:off x="6524891" y="4151186"/>
            <a:ext cx="423313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3" name="正方形/長方形 22"/>
          <p:cNvSpPr/>
          <p:nvPr/>
        </p:nvSpPr>
        <p:spPr>
          <a:xfrm rot="16200000">
            <a:off x="3798723" y="3277063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4" name="正方形/長方形 23"/>
          <p:cNvSpPr/>
          <p:nvPr/>
        </p:nvSpPr>
        <p:spPr>
          <a:xfrm rot="16200000">
            <a:off x="4099255" y="3287010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5" name="正方形/長方形 24"/>
          <p:cNvSpPr/>
          <p:nvPr/>
        </p:nvSpPr>
        <p:spPr>
          <a:xfrm>
            <a:off x="2693575" y="3819088"/>
            <a:ext cx="791997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6" name="正方形/長方形 25"/>
          <p:cNvSpPr/>
          <p:nvPr/>
        </p:nvSpPr>
        <p:spPr>
          <a:xfrm>
            <a:off x="2118943" y="3819088"/>
            <a:ext cx="186265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7" name="正方形/長方形 26"/>
          <p:cNvSpPr/>
          <p:nvPr/>
        </p:nvSpPr>
        <p:spPr>
          <a:xfrm>
            <a:off x="1878179" y="3817362"/>
            <a:ext cx="110067" cy="57600"/>
          </a:xfrm>
          <a:prstGeom prst="rect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8" name="正方形/長方形 27"/>
          <p:cNvSpPr/>
          <p:nvPr/>
        </p:nvSpPr>
        <p:spPr>
          <a:xfrm>
            <a:off x="7314130" y="3815650"/>
            <a:ext cx="215999" cy="72000"/>
          </a:xfrm>
          <a:prstGeom prst="rect">
            <a:avLst/>
          </a:prstGeom>
          <a:solidFill>
            <a:schemeClr val="tx2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30" name="直線コネクタ 29"/>
          <p:cNvCxnSpPr>
            <a:stCxn id="33" idx="1"/>
            <a:endCxn id="29" idx="0"/>
          </p:cNvCxnSpPr>
          <p:nvPr/>
        </p:nvCxnSpPr>
        <p:spPr>
          <a:xfrm>
            <a:off x="6467291" y="3853722"/>
            <a:ext cx="240337" cy="112461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 flipH="1">
            <a:off x="6261535" y="3830862"/>
            <a:ext cx="205756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4" name="正方形/長方形 33"/>
          <p:cNvSpPr/>
          <p:nvPr/>
        </p:nvSpPr>
        <p:spPr>
          <a:xfrm>
            <a:off x="5373344" y="3822824"/>
            <a:ext cx="791999" cy="576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78992" y="3805697"/>
            <a:ext cx="100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"/>
                <a:cs typeface="Arial"/>
              </a:rPr>
              <a:t>CM1</a:t>
            </a:r>
            <a:endParaRPr kumimoji="1" lang="ja-JP" alt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18788" y="4211792"/>
            <a:ext cx="1211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Beam Dump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05028" y="3827100"/>
            <a:ext cx="116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SC RF-Gun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510436" y="3804237"/>
            <a:ext cx="85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CM2a+2b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445" y="1091639"/>
            <a:ext cx="4707764" cy="1759456"/>
          </a:xfrm>
          <a:prstGeom prst="rect">
            <a:avLst/>
          </a:prstGeom>
          <a:solidFill>
            <a:srgbClr val="66CCFF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</a:pPr>
            <a:r>
              <a:rPr lang="en-US" altLang="ja-JP" sz="2000" dirty="0" smtClean="0">
                <a:solidFill>
                  <a:srgbClr val="0000FF"/>
                </a:solidFill>
                <a:latin typeface="HG創英角ｺﾞｼｯｸUB"/>
                <a:ea typeface="HG創英角ｺﾞｼｯｸUB"/>
                <a:cs typeface="HG創英角ｺﾞｼｯｸUB"/>
              </a:rPr>
              <a:t>■ </a:t>
            </a:r>
            <a:r>
              <a:rPr lang="en-US" altLang="ja-JP" sz="2000" dirty="0" smtClean="0">
                <a:latin typeface="+mj-lt"/>
                <a:ea typeface="HG創英角ｺﾞｼｯｸUB"/>
                <a:cs typeface="HG創英角ｺﾞｼｯｸUB"/>
              </a:rPr>
              <a:t>Objective</a:t>
            </a:r>
            <a:endParaRPr kumimoji="1" lang="en-US" altLang="ja-JP" sz="2000" dirty="0" smtClean="0">
              <a:latin typeface="+mj-lt"/>
              <a:ea typeface="HG創英角ｺﾞｼｯｸUB"/>
              <a:cs typeface="HG創英角ｺﾞｼｯｸUB"/>
            </a:endParaRPr>
          </a:p>
          <a:p>
            <a:pPr>
              <a:lnSpc>
                <a:spcPts val="2160"/>
              </a:lnSpc>
            </a:pPr>
            <a:r>
              <a:rPr lang="en-US" altLang="ja-JP" sz="2000" dirty="0" smtClean="0">
                <a:solidFill>
                  <a:srgbClr val="0000FF"/>
                </a:solidFill>
                <a:latin typeface="+mj-lt"/>
                <a:ea typeface="HG創英角ｺﾞｼｯｸUB"/>
                <a:cs typeface="HG創英角ｺﾞｼｯｸUB"/>
              </a:rPr>
              <a:t>• 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High Gradient (31.5 MV/m</a:t>
            </a:r>
            <a:r>
              <a:rPr lang="en-US" altLang="ja-JP" sz="2000" dirty="0">
                <a:latin typeface="+mj-lt"/>
                <a:ea typeface="ＭＳ ゴシック"/>
                <a:cs typeface="ＭＳ ゴシック"/>
              </a:rPr>
              <a:t>)</a:t>
            </a: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ja-JP" sz="2000" dirty="0">
                <a:latin typeface="+mj-lt"/>
                <a:ea typeface="ＭＳ ゴシック"/>
                <a:cs typeface="ＭＳ ゴシック"/>
              </a:rPr>
              <a:t>　</a:t>
            </a:r>
            <a:r>
              <a:rPr lang="ja-JP" altLang="en-US" sz="2000" dirty="0" smtClean="0">
                <a:latin typeface="+mj-lt"/>
                <a:ea typeface="ＭＳ ゴシック"/>
                <a:cs typeface="ＭＳ ゴシック"/>
              </a:rPr>
              <a:t>＝＞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Demonstration of full </a:t>
            </a:r>
            <a:r>
              <a:rPr lang="en-US" altLang="ja-JP" sz="2000" dirty="0" err="1" smtClean="0">
                <a:latin typeface="+mj-lt"/>
                <a:ea typeface="ＭＳ ゴシック"/>
                <a:cs typeface="ＭＳ ゴシック"/>
              </a:rPr>
              <a:t>cryomodule</a:t>
            </a: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en-US" sz="2000" dirty="0" smtClean="0">
                <a:latin typeface="+mj-lt"/>
                <a:ea typeface="ＭＳ ゴシック"/>
                <a:cs typeface="ＭＳ ゴシック"/>
              </a:rPr>
              <a:t>・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Pulse and CW operation (for </a:t>
            </a:r>
            <a:r>
              <a:rPr lang="en-US" altLang="ja-JP" sz="2000" dirty="0" err="1" smtClean="0">
                <a:latin typeface="+mj-lt"/>
                <a:ea typeface="ＭＳ ゴシック"/>
                <a:cs typeface="ＭＳ ゴシック"/>
              </a:rPr>
              <a:t>effectuve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 </a:t>
            </a: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en-US" altLang="ja-JP" sz="2000" dirty="0" smtClean="0">
                <a:solidFill>
                  <a:srgbClr val="0000FF"/>
                </a:solidFill>
                <a:ea typeface="HG創英角ｺﾞｼｯｸUB"/>
                <a:cs typeface="HG創英角ｺﾞｼｯｸUB"/>
              </a:rPr>
              <a:t>• </a:t>
            </a:r>
            <a:r>
              <a:rPr lang="en-US" altLang="ja-JP" sz="2000" dirty="0" smtClean="0">
                <a:solidFill>
                  <a:srgbClr val="000090"/>
                </a:solidFill>
                <a:latin typeface="+mj-lt"/>
                <a:ea typeface="ＭＳ ゴシック"/>
                <a:cs typeface="ＭＳ ゴシック"/>
              </a:rPr>
              <a:t>Training for next generation s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871805" y="3563615"/>
            <a:ext cx="546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CM0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10261" y="3822136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7" name="正方形/長方形 46"/>
          <p:cNvSpPr/>
          <p:nvPr/>
        </p:nvSpPr>
        <p:spPr>
          <a:xfrm>
            <a:off x="4007751" y="3823660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7" name="正方形/長方形 56"/>
          <p:cNvSpPr/>
          <p:nvPr/>
        </p:nvSpPr>
        <p:spPr>
          <a:xfrm>
            <a:off x="2410699" y="3751444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8" name="正方形/長方形 57"/>
          <p:cNvSpPr/>
          <p:nvPr/>
        </p:nvSpPr>
        <p:spPr>
          <a:xfrm>
            <a:off x="2516779" y="3753304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0" name="正方形/長方形 59"/>
          <p:cNvSpPr/>
          <p:nvPr/>
        </p:nvSpPr>
        <p:spPr>
          <a:xfrm>
            <a:off x="2366239" y="3822784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1" name="正方形/長方形 60"/>
          <p:cNvSpPr/>
          <p:nvPr/>
        </p:nvSpPr>
        <p:spPr>
          <a:xfrm>
            <a:off x="2564959" y="3824644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285458" y="3509000"/>
            <a:ext cx="478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BC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617628" y="3966183"/>
            <a:ext cx="179999" cy="10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4" name="正方形/長方形 53"/>
          <p:cNvSpPr/>
          <p:nvPr/>
        </p:nvSpPr>
        <p:spPr>
          <a:xfrm>
            <a:off x="4466211" y="3823060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484058" y="3808067"/>
            <a:ext cx="1010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CM3a</a:t>
            </a:r>
            <a:r>
              <a:rPr lang="en-US" altLang="ja-JP" sz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+3</a:t>
            </a:r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</a:t>
            </a:r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5218" y="3036297"/>
            <a:ext cx="2051997" cy="338554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Electron Gun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457135" y="3041596"/>
            <a:ext cx="1907997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Full </a:t>
            </a:r>
            <a:r>
              <a:rPr lang="en-US" altLang="ja-JP" sz="1600" b="1" dirty="0" err="1" smtClean="0">
                <a:solidFill>
                  <a:srgbClr val="000090"/>
                </a:solidFill>
              </a:rPr>
              <a:t>Cryomodule</a:t>
            </a:r>
            <a:r>
              <a:rPr lang="en-US" altLang="ja-JP" sz="1600" b="1" dirty="0" smtClean="0">
                <a:solidFill>
                  <a:srgbClr val="000090"/>
                </a:solidFill>
              </a:rPr>
              <a:t> s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1774655" y="3339523"/>
            <a:ext cx="134817" cy="45835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endCxn id="46" idx="0"/>
          </p:cNvCxnSpPr>
          <p:nvPr/>
        </p:nvCxnSpPr>
        <p:spPr>
          <a:xfrm>
            <a:off x="3710151" y="3349373"/>
            <a:ext cx="98109" cy="4727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484058" y="3049763"/>
            <a:ext cx="1845475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err="1" smtClean="0">
                <a:solidFill>
                  <a:srgbClr val="000090"/>
                </a:solidFill>
              </a:rPr>
              <a:t>Undulators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 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187114" y="3051532"/>
            <a:ext cx="1252278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Detecto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r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cxnSp>
        <p:nvCxnSpPr>
          <p:cNvPr id="67" name="直線矢印コネクタ 66"/>
          <p:cNvCxnSpPr/>
          <p:nvPr/>
        </p:nvCxnSpPr>
        <p:spPr>
          <a:xfrm flipH="1">
            <a:off x="5494142" y="3339523"/>
            <a:ext cx="185957" cy="4797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>
            <a:endCxn id="28" idx="0"/>
          </p:cNvCxnSpPr>
          <p:nvPr/>
        </p:nvCxnSpPr>
        <p:spPr>
          <a:xfrm flipH="1">
            <a:off x="7422130" y="3339523"/>
            <a:ext cx="301004" cy="4761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059351" y="3662474"/>
            <a:ext cx="720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9" name="正方形/長方形 78"/>
          <p:cNvSpPr/>
          <p:nvPr/>
        </p:nvSpPr>
        <p:spPr>
          <a:xfrm rot="16200000">
            <a:off x="7801813" y="3755546"/>
            <a:ext cx="57295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0" name="正方形/長方形 79"/>
          <p:cNvSpPr/>
          <p:nvPr/>
        </p:nvSpPr>
        <p:spPr>
          <a:xfrm>
            <a:off x="6926374" y="4027484"/>
            <a:ext cx="1152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0" name="正方形/長方形 89"/>
          <p:cNvSpPr/>
          <p:nvPr/>
        </p:nvSpPr>
        <p:spPr>
          <a:xfrm rot="16200000">
            <a:off x="7675958" y="3577850"/>
            <a:ext cx="212956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1" name="正方形/長方形 90"/>
          <p:cNvSpPr/>
          <p:nvPr/>
        </p:nvSpPr>
        <p:spPr>
          <a:xfrm>
            <a:off x="7780192" y="3494231"/>
            <a:ext cx="324918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92" name="直線コネクタ 91"/>
          <p:cNvCxnSpPr/>
          <p:nvPr/>
        </p:nvCxnSpPr>
        <p:spPr>
          <a:xfrm flipH="1">
            <a:off x="7926138" y="3542123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H="1">
            <a:off x="7953693" y="3541142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flipH="1">
            <a:off x="7980534" y="3543260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8009281" y="3542123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7993918" y="3577117"/>
            <a:ext cx="0" cy="144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>
          <a:xfrm>
            <a:off x="128967" y="6456233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2014.06.30</a:t>
            </a:r>
            <a:endParaRPr kumimoji="1" lang="ja-JP" altLang="en-US"/>
          </a:p>
        </p:txBody>
      </p:sp>
      <p:sp>
        <p:nvSpPr>
          <p:cNvPr id="44" name="スライド番号プレースホルダー 43"/>
          <p:cNvSpPr>
            <a:spLocks noGrp="1"/>
          </p:cNvSpPr>
          <p:nvPr>
            <p:ph type="sldNum" sz="quarter" idx="12"/>
          </p:nvPr>
        </p:nvSpPr>
        <p:spPr>
          <a:xfrm>
            <a:off x="6553200" y="6427695"/>
            <a:ext cx="2133600" cy="365125"/>
          </a:xfrm>
        </p:spPr>
        <p:txBody>
          <a:bodyPr/>
          <a:lstStyle/>
          <a:p>
            <a:fld id="{690BD53D-0F42-B742-A897-5EF936631EAF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4862209" y="3827195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052535" y="1063102"/>
            <a:ext cx="3779407" cy="1846659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3366FF"/>
                </a:solidFill>
              </a:rPr>
              <a:t>Plan: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Multiple CM for system study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In-house Cavity to be installed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in cooperation with industry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Wide range application including </a:t>
            </a:r>
          </a:p>
          <a:p>
            <a:r>
              <a:rPr lang="en-US" altLang="ja-JP" dirty="0" smtClean="0"/>
              <a:t>     Photon Science </a:t>
            </a:r>
            <a:endParaRPr lang="en-US" altLang="ja-JP" dirty="0"/>
          </a:p>
        </p:txBody>
      </p:sp>
      <p:pic>
        <p:nvPicPr>
          <p:cNvPr id="78" name="図 10" descr="MAX_Accelerating_Gradient_at_STF_2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8156" y="4447721"/>
            <a:ext cx="3348335" cy="193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81"/>
          <p:cNvSpPr txBox="1"/>
          <p:nvPr/>
        </p:nvSpPr>
        <p:spPr>
          <a:xfrm>
            <a:off x="4669580" y="5429118"/>
            <a:ext cx="4347885" cy="64633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Gradient achieved at KEK-STF: &gt; ~ 35 MV/m</a:t>
            </a:r>
          </a:p>
          <a:p>
            <a:r>
              <a:rPr lang="en-US" altLang="ja-JP" dirty="0" smtClean="0"/>
              <a:t>Progress: &gt; 90 %, at individual vertical test 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4007751" y="3779982"/>
            <a:ext cx="3211037" cy="152319"/>
          </a:xfrm>
          <a:prstGeom prst="rect">
            <a:avLst/>
          </a:prstGeom>
          <a:solidFill>
            <a:schemeClr val="bg1">
              <a:lumMod val="85000"/>
              <a:alpha val="5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4" name="コンテンツ プレースホルダー 9" descr="DSC08772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25" y="4222206"/>
            <a:ext cx="3966514" cy="2181430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513989" y="6141484"/>
            <a:ext cx="3232488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Acceleration to be in 2015</a:t>
            </a:r>
            <a:endParaRPr kumimoji="1" lang="ja-JP" altLang="en-US" dirty="0"/>
          </a:p>
        </p:txBody>
      </p:sp>
      <p:sp>
        <p:nvSpPr>
          <p:cNvPr id="31" name="フッター プレースホルダー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 TDR Overview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2180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0781" y="188188"/>
            <a:ext cx="46127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S1-Global Cavity Packages</a:t>
            </a:r>
            <a:endParaRPr kumimoji="1" lang="ja-JP" altLang="en-US" sz="3200" b="1" dirty="0"/>
          </a:p>
        </p:txBody>
      </p:sp>
      <p:pic>
        <p:nvPicPr>
          <p:cNvPr id="3" name="図 2" descr="fnal-cavity.tif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25323"/>
            <a:ext cx="4159572" cy="2732817"/>
          </a:xfrm>
          <a:prstGeom prst="rect">
            <a:avLst/>
          </a:prstGeom>
        </p:spPr>
      </p:pic>
      <p:pic>
        <p:nvPicPr>
          <p:cNvPr id="4" name="図 3" descr="DESY-cavity.tif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7" y="1412776"/>
            <a:ext cx="4203511" cy="2545364"/>
          </a:xfrm>
          <a:prstGeom prst="rect">
            <a:avLst/>
          </a:prstGeom>
        </p:spPr>
      </p:pic>
      <p:pic>
        <p:nvPicPr>
          <p:cNvPr id="5" name="図 4" descr="KEK-c-cavity.tif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49080"/>
            <a:ext cx="3679698" cy="2522982"/>
          </a:xfrm>
          <a:prstGeom prst="rect">
            <a:avLst/>
          </a:prstGeom>
        </p:spPr>
      </p:pic>
      <p:pic>
        <p:nvPicPr>
          <p:cNvPr id="6" name="図 5" descr="KEK-e-cavity.tif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184" y="4221088"/>
            <a:ext cx="3688080" cy="248526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421559" y="2574753"/>
            <a:ext cx="1662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FNAL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20199" y="2561107"/>
            <a:ext cx="1677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DESY</a:t>
            </a:r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47664" y="5589240"/>
            <a:ext cx="2280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KEK-type1</a:t>
            </a:r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01609" y="5589240"/>
            <a:ext cx="2280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KEK-type2</a:t>
            </a:r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67744" y="2276872"/>
            <a:ext cx="103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Blade tuner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2080" y="2276872"/>
            <a:ext cx="1279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Lever-arm</a:t>
            </a:r>
            <a:r>
              <a:rPr kumimoji="1" lang="en-US" altLang="ja-JP" sz="1200" dirty="0" smtClean="0">
                <a:latin typeface="Helvetica"/>
                <a:cs typeface="Helvetica"/>
              </a:rPr>
              <a:t> tuner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47664" y="5216549"/>
            <a:ext cx="1941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Slide-jack tuner (center)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98046" y="5223683"/>
            <a:ext cx="1749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Slide-jack tuner (end)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39752" y="3212976"/>
            <a:ext cx="1244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TTF-III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88224" y="3140968"/>
            <a:ext cx="1244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TTF-III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59632" y="6237312"/>
            <a:ext cx="1159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STF-2</a:t>
            </a:r>
            <a:r>
              <a:rPr kumimoji="1" lang="en-US" altLang="ja-JP" sz="1200" dirty="0" smtClean="0">
                <a:latin typeface="Helvetica"/>
                <a:cs typeface="Helvetica"/>
              </a:rPr>
              <a:t>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67288" y="6237312"/>
            <a:ext cx="1159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STF-2</a:t>
            </a:r>
            <a:r>
              <a:rPr kumimoji="1" lang="en-US" altLang="ja-JP" sz="1200" dirty="0" smtClean="0">
                <a:latin typeface="Helvetica"/>
                <a:cs typeface="Helvetica"/>
              </a:rPr>
              <a:t>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53302" y="127427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TESLA-ILC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26905" y="1279256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TESLA-XFEL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31470" y="4082588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TESLA-like KEK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67288" y="4090776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TESLA-like KEK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928136" y="6760"/>
            <a:ext cx="121112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H.Hayano</a:t>
            </a:r>
            <a:endParaRPr kumimoji="1" lang="ja-JP" altLang="en-US" dirty="0"/>
          </a:p>
        </p:txBody>
      </p:sp>
      <p:sp>
        <p:nvSpPr>
          <p:cNvPr id="20" name="日付プレースホルダー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14/05/16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1" name="スライド番号プレースホルダー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" name="フッター プレースホルダー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261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5CF216-98FF-E146-B392-CF6F9E8A630A}" type="slidenum">
              <a:rPr lang="ja-JP" altLang="en-US" sz="1400"/>
              <a:pPr/>
              <a:t>19</a:t>
            </a:fld>
            <a:endParaRPr lang="en-US" altLang="ja-JP" sz="1400"/>
          </a:p>
        </p:txBody>
      </p:sp>
      <p:pic>
        <p:nvPicPr>
          <p:cNvPr id="8197" name="Picture 140" descr="Blade Tuner 20100209Di-05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13874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41" descr="Saclay Tuner 20100209Di-03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1385888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42" descr="Piezo Tuner 20100324Di-00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40" y="2286000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43" descr="Photo 005"/>
          <p:cNvPicPr>
            <a:picLocks noChangeAspect="1" noChangeArrowheads="1"/>
          </p:cNvPicPr>
          <p:nvPr/>
        </p:nvPicPr>
        <p:blipFill>
          <a:blip r:embed="rId5" cstate="email">
            <a:lum bright="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19812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44" descr="20090424Di-009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340" y="4191000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45"/>
          <p:cNvSpPr txBox="1">
            <a:spLocks noChangeArrowheads="1"/>
          </p:cNvSpPr>
          <p:nvPr/>
        </p:nvSpPr>
        <p:spPr bwMode="auto">
          <a:xfrm>
            <a:off x="151782" y="4114800"/>
            <a:ext cx="2679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Blade Tuner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 </a:t>
            </a:r>
            <a:r>
              <a:rPr lang="en-US" altLang="ja-JP" sz="1400" dirty="0" smtClean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(INFN/FNAL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)</a:t>
            </a:r>
          </a:p>
        </p:txBody>
      </p:sp>
      <p:sp>
        <p:nvSpPr>
          <p:cNvPr id="8203" name="Text Box 146"/>
          <p:cNvSpPr txBox="1">
            <a:spLocks noChangeArrowheads="1"/>
          </p:cNvSpPr>
          <p:nvPr/>
        </p:nvSpPr>
        <p:spPr bwMode="auto">
          <a:xfrm>
            <a:off x="2895600" y="4114800"/>
            <a:ext cx="170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Saclay Tuner </a:t>
            </a:r>
          </a:p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(DESY)</a:t>
            </a:r>
          </a:p>
        </p:txBody>
      </p:sp>
      <p:sp>
        <p:nvSpPr>
          <p:cNvPr id="8204" name="Text Box 147"/>
          <p:cNvSpPr txBox="1">
            <a:spLocks noChangeArrowheads="1"/>
          </p:cNvSpPr>
          <p:nvPr/>
        </p:nvSpPr>
        <p:spPr bwMode="auto">
          <a:xfrm>
            <a:off x="5410200" y="3733800"/>
            <a:ext cx="27765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Slide-Jack Tuner (KEK)</a:t>
            </a:r>
          </a:p>
        </p:txBody>
      </p:sp>
      <p:sp>
        <p:nvSpPr>
          <p:cNvPr id="8205" name="Text Box 148"/>
          <p:cNvSpPr txBox="1">
            <a:spLocks noChangeArrowheads="1"/>
          </p:cNvSpPr>
          <p:nvPr/>
        </p:nvSpPr>
        <p:spPr bwMode="auto">
          <a:xfrm>
            <a:off x="2590800" y="5334000"/>
            <a:ext cx="1905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TTF-III Coupler </a:t>
            </a:r>
          </a:p>
          <a:p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(DESY/</a:t>
            </a:r>
            <a:r>
              <a:rPr lang="en-US" altLang="ja-JP" sz="1400" dirty="0" smtClean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FNAL/SLAC)</a:t>
            </a:r>
            <a:endParaRPr lang="en-US" altLang="ja-JP" sz="1400" dirty="0">
              <a:solidFill>
                <a:srgbClr val="008000"/>
              </a:solidFill>
              <a:latin typeface="Arial Rounded MT Bold" charset="0"/>
              <a:cs typeface="ＭＳ Ｐゴシック" charset="0"/>
            </a:endParaRPr>
          </a:p>
        </p:txBody>
      </p:sp>
      <p:sp>
        <p:nvSpPr>
          <p:cNvPr id="8206" name="Text Box 149"/>
          <p:cNvSpPr txBox="1">
            <a:spLocks noChangeArrowheads="1"/>
          </p:cNvSpPr>
          <p:nvPr/>
        </p:nvSpPr>
        <p:spPr bwMode="auto">
          <a:xfrm>
            <a:off x="5562600" y="5715000"/>
            <a:ext cx="2492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STF-II Coupler (KEK)</a:t>
            </a:r>
          </a:p>
        </p:txBody>
      </p:sp>
      <p:pic>
        <p:nvPicPr>
          <p:cNvPr id="8207" name="Picture 150" descr="TESLA cavity 20100627_top_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2672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15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914400"/>
            <a:ext cx="365760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Text Box 152"/>
          <p:cNvSpPr txBox="1">
            <a:spLocks noChangeArrowheads="1"/>
          </p:cNvSpPr>
          <p:nvPr/>
        </p:nvSpPr>
        <p:spPr bwMode="auto">
          <a:xfrm>
            <a:off x="914400" y="1676400"/>
            <a:ext cx="3203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TESLA Cavity (DESY/FNAL)</a:t>
            </a:r>
          </a:p>
        </p:txBody>
      </p:sp>
      <p:sp>
        <p:nvSpPr>
          <p:cNvPr id="8210" name="Text Box 153"/>
          <p:cNvSpPr txBox="1">
            <a:spLocks noChangeArrowheads="1"/>
          </p:cNvSpPr>
          <p:nvPr/>
        </p:nvSpPr>
        <p:spPr bwMode="auto">
          <a:xfrm>
            <a:off x="5391150" y="1905000"/>
            <a:ext cx="2765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Tesla-like Cavity (KEK)</a:t>
            </a:r>
          </a:p>
        </p:txBody>
      </p:sp>
      <p:sp>
        <p:nvSpPr>
          <p:cNvPr id="8211" name="Rectangle 154"/>
          <p:cNvSpPr>
            <a:spLocks noChangeArrowheads="1"/>
          </p:cNvSpPr>
          <p:nvPr/>
        </p:nvSpPr>
        <p:spPr bwMode="auto">
          <a:xfrm>
            <a:off x="156720" y="838200"/>
            <a:ext cx="4495800" cy="5257800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cs typeface="ＭＳ Ｐゴシック" charset="0"/>
            </a:endParaRPr>
          </a:p>
        </p:txBody>
      </p:sp>
      <p:sp>
        <p:nvSpPr>
          <p:cNvPr id="8212" name="Rectangle 155"/>
          <p:cNvSpPr>
            <a:spLocks noChangeArrowheads="1"/>
          </p:cNvSpPr>
          <p:nvPr/>
        </p:nvSpPr>
        <p:spPr bwMode="auto">
          <a:xfrm>
            <a:off x="4816900" y="838200"/>
            <a:ext cx="4114800" cy="5257800"/>
          </a:xfrm>
          <a:prstGeom prst="rect">
            <a:avLst/>
          </a:prstGeom>
          <a:noFill/>
          <a:ln w="317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cs typeface="ＭＳ Ｐゴシック" charset="0"/>
            </a:endParaRPr>
          </a:p>
        </p:txBody>
      </p:sp>
      <p:sp>
        <p:nvSpPr>
          <p:cNvPr id="8213" name="Text Box 4"/>
          <p:cNvSpPr txBox="1">
            <a:spLocks noChangeArrowheads="1"/>
          </p:cNvSpPr>
          <p:nvPr/>
        </p:nvSpPr>
        <p:spPr bwMode="auto">
          <a:xfrm>
            <a:off x="1295400" y="152400"/>
            <a:ext cx="77168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600">
                <a:solidFill>
                  <a:srgbClr val="0000CC"/>
                </a:solidFill>
                <a:latin typeface="Arial Rounded MT Bold" charset="0"/>
                <a:cs typeface="ＭＳ Ｐゴシック" charset="0"/>
              </a:rPr>
              <a:t>Cavities, Tuners, Couplers in S1-G Cryomodule</a:t>
            </a:r>
          </a:p>
        </p:txBody>
      </p:sp>
      <p:sp>
        <p:nvSpPr>
          <p:cNvPr id="23" name="日付プレースホルダ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cs typeface="ＭＳ Ｐゴシック" charset="0"/>
              </a:rPr>
              <a:t>A. Yamamoto, 14/05/16</a:t>
            </a:r>
            <a:endParaRPr lang="en-US" altLang="ja-JP" sz="1200" dirty="0">
              <a:cs typeface="ＭＳ Ｐゴシック" charset="0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pic>
        <p:nvPicPr>
          <p:cNvPr id="22" name="図 21" descr="S1G_5_120910_low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620" y="4555501"/>
            <a:ext cx="1688310" cy="1193073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253167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1041" y="106699"/>
            <a:ext cx="6620187" cy="957291"/>
          </a:xfrm>
        </p:spPr>
        <p:txBody>
          <a:bodyPr>
            <a:normAutofit/>
          </a:bodyPr>
          <a:lstStyle/>
          <a:p>
            <a:pPr algn="ctr"/>
            <a:r>
              <a:rPr lang="en-GB" altLang="ja-JP" sz="3200" dirty="0" smtClean="0">
                <a:latin typeface="Arial" charset="0"/>
                <a:cs typeface="Arial Unicode MS" charset="0"/>
              </a:rPr>
              <a:t>ILC “Design to Realization”</a:t>
            </a:r>
            <a:endParaRPr lang="en-GB" altLang="ja-JP" sz="3200" dirty="0">
              <a:latin typeface="Arial" charset="0"/>
              <a:cs typeface="Arial Unicode MS" charset="0"/>
            </a:endParaRPr>
          </a:p>
        </p:txBody>
      </p:sp>
      <p:sp>
        <p:nvSpPr>
          <p:cNvPr id="23573" name="日付プレースホルダ 44"/>
          <p:cNvSpPr>
            <a:spLocks noGrp="1"/>
          </p:cNvSpPr>
          <p:nvPr>
            <p:ph type="dt" sz="half" idx="10"/>
          </p:nvPr>
        </p:nvSpPr>
        <p:spPr>
          <a:xfrm>
            <a:off x="4064002" y="6355774"/>
            <a:ext cx="1759239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 smtClean="0">
                <a:solidFill>
                  <a:prstClr val="black"/>
                </a:solidFill>
              </a:rPr>
              <a:t>A. Yamamoto, 14/05/16</a:t>
            </a:r>
            <a:endParaRPr kumimoji="0"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23569" name="Slide Number Placeholder 39"/>
          <p:cNvSpPr>
            <a:spLocks noGrp="1"/>
          </p:cNvSpPr>
          <p:nvPr>
            <p:ph type="sldNum" sz="quarter" idx="12"/>
          </p:nvPr>
        </p:nvSpPr>
        <p:spPr>
          <a:xfrm>
            <a:off x="525811" y="6355774"/>
            <a:ext cx="2133023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AA530E41-85CB-DD4B-BF90-7184FB9FD3ED}" type="slidenum">
              <a:rPr kumimoji="0" lang="en-GB" altLang="ja-JP" sz="1400">
                <a:solidFill>
                  <a:prstClr val="black"/>
                </a:solidFill>
              </a:rPr>
              <a:pPr/>
              <a:t>2</a:t>
            </a:fld>
            <a:endParaRPr kumimoji="0" lang="en-GB" altLang="ja-JP" sz="1400">
              <a:solidFill>
                <a:prstClr val="black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52476" y="2748085"/>
            <a:ext cx="1973263" cy="2365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019426" y="2984622"/>
            <a:ext cx="2292350" cy="441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65175" y="2356164"/>
            <a:ext cx="6781818" cy="352233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642370" y="2332199"/>
            <a:ext cx="1224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FF"/>
                </a:solidFill>
              </a:rPr>
              <a:t>ILC-GDE</a:t>
            </a:r>
          </a:p>
        </p:txBody>
      </p: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4887913" y="3487708"/>
            <a:ext cx="2386012" cy="4286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3563" name="Group 58"/>
          <p:cNvGrpSpPr>
            <a:grpSpLocks/>
          </p:cNvGrpSpPr>
          <p:nvPr/>
        </p:nvGrpSpPr>
        <p:grpSpPr bwMode="auto">
          <a:xfrm>
            <a:off x="633414" y="1003422"/>
            <a:ext cx="7481887" cy="1450975"/>
            <a:chOff x="633413" y="1120775"/>
            <a:chExt cx="7481887" cy="1450976"/>
          </a:xfrm>
        </p:grpSpPr>
        <p:sp>
          <p:nvSpPr>
            <p:cNvPr id="23576" name="Rectangle 14"/>
            <p:cNvSpPr>
              <a:spLocks noChangeArrowheads="1"/>
            </p:cNvSpPr>
            <p:nvPr/>
          </p:nvSpPr>
          <p:spPr bwMode="auto">
            <a:xfrm>
              <a:off x="779463" y="1852613"/>
              <a:ext cx="6978650" cy="479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7" name="AutoShape 15"/>
            <p:cNvSpPr>
              <a:spLocks noChangeArrowheads="1"/>
            </p:cNvSpPr>
            <p:nvPr/>
          </p:nvSpPr>
          <p:spPr bwMode="auto">
            <a:xfrm>
              <a:off x="7415213" y="1611313"/>
              <a:ext cx="700087" cy="960438"/>
            </a:xfrm>
            <a:prstGeom prst="rightArrow">
              <a:avLst>
                <a:gd name="adj1" fmla="val 41157"/>
                <a:gd name="adj2" fmla="val 60093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8" name="Line 16"/>
            <p:cNvSpPr>
              <a:spLocks noChangeShapeType="1"/>
            </p:cNvSpPr>
            <p:nvPr/>
          </p:nvSpPr>
          <p:spPr bwMode="auto">
            <a:xfrm>
              <a:off x="7953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79" name="Line 17"/>
            <p:cNvSpPr>
              <a:spLocks noChangeShapeType="1"/>
            </p:cNvSpPr>
            <p:nvPr/>
          </p:nvSpPr>
          <p:spPr bwMode="auto">
            <a:xfrm>
              <a:off x="16081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0" name="Line 18"/>
            <p:cNvSpPr>
              <a:spLocks noChangeShapeType="1"/>
            </p:cNvSpPr>
            <p:nvPr/>
          </p:nvSpPr>
          <p:spPr bwMode="auto">
            <a:xfrm>
              <a:off x="24209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1" name="Line 19"/>
            <p:cNvSpPr>
              <a:spLocks noChangeShapeType="1"/>
            </p:cNvSpPr>
            <p:nvPr/>
          </p:nvSpPr>
          <p:spPr bwMode="auto">
            <a:xfrm>
              <a:off x="32353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2" name="Line 20"/>
            <p:cNvSpPr>
              <a:spLocks noChangeShapeType="1"/>
            </p:cNvSpPr>
            <p:nvPr/>
          </p:nvSpPr>
          <p:spPr bwMode="auto">
            <a:xfrm>
              <a:off x="64881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3" name="Text Box 21"/>
            <p:cNvSpPr txBox="1">
              <a:spLocks noChangeArrowheads="1"/>
            </p:cNvSpPr>
            <p:nvPr/>
          </p:nvSpPr>
          <p:spPr bwMode="auto">
            <a:xfrm>
              <a:off x="63341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2005</a:t>
              </a:r>
            </a:p>
          </p:txBody>
        </p:sp>
        <p:sp>
          <p:nvSpPr>
            <p:cNvPr id="23584" name="Text Box 22"/>
            <p:cNvSpPr txBox="1">
              <a:spLocks noChangeArrowheads="1"/>
            </p:cNvSpPr>
            <p:nvPr/>
          </p:nvSpPr>
          <p:spPr bwMode="auto">
            <a:xfrm>
              <a:off x="144303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2006</a:t>
              </a:r>
            </a:p>
          </p:txBody>
        </p:sp>
        <p:sp>
          <p:nvSpPr>
            <p:cNvPr id="23585" name="Text Box 23"/>
            <p:cNvSpPr txBox="1">
              <a:spLocks noChangeArrowheads="1"/>
            </p:cNvSpPr>
            <p:nvPr/>
          </p:nvSpPr>
          <p:spPr bwMode="auto">
            <a:xfrm>
              <a:off x="2270125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2007</a:t>
              </a:r>
            </a:p>
          </p:txBody>
        </p:sp>
        <p:sp>
          <p:nvSpPr>
            <p:cNvPr id="23586" name="Text Box 24"/>
            <p:cNvSpPr txBox="1">
              <a:spLocks noChangeArrowheads="1"/>
            </p:cNvSpPr>
            <p:nvPr/>
          </p:nvSpPr>
          <p:spPr bwMode="auto">
            <a:xfrm>
              <a:off x="30734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2008</a:t>
              </a:r>
            </a:p>
          </p:txBody>
        </p:sp>
        <p:sp>
          <p:nvSpPr>
            <p:cNvPr id="23587" name="Text Box 25"/>
            <p:cNvSpPr txBox="1">
              <a:spLocks noChangeArrowheads="1"/>
            </p:cNvSpPr>
            <p:nvPr/>
          </p:nvSpPr>
          <p:spPr bwMode="auto">
            <a:xfrm>
              <a:off x="632936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2012</a:t>
              </a:r>
            </a:p>
          </p:txBody>
        </p:sp>
        <p:sp>
          <p:nvSpPr>
            <p:cNvPr id="23588" name="Line 26"/>
            <p:cNvSpPr>
              <a:spLocks noChangeShapeType="1"/>
            </p:cNvSpPr>
            <p:nvPr/>
          </p:nvSpPr>
          <p:spPr bwMode="auto">
            <a:xfrm>
              <a:off x="40481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9" name="Text Box 27"/>
            <p:cNvSpPr txBox="1">
              <a:spLocks noChangeArrowheads="1"/>
            </p:cNvSpPr>
            <p:nvPr/>
          </p:nvSpPr>
          <p:spPr bwMode="auto">
            <a:xfrm>
              <a:off x="386715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2009</a:t>
              </a:r>
            </a:p>
          </p:txBody>
        </p:sp>
        <p:sp>
          <p:nvSpPr>
            <p:cNvPr id="23590" name="Line 28"/>
            <p:cNvSpPr>
              <a:spLocks noChangeShapeType="1"/>
            </p:cNvSpPr>
            <p:nvPr/>
          </p:nvSpPr>
          <p:spPr bwMode="auto">
            <a:xfrm>
              <a:off x="48609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1" name="Text Box 29"/>
            <p:cNvSpPr txBox="1">
              <a:spLocks noChangeArrowheads="1"/>
            </p:cNvSpPr>
            <p:nvPr/>
          </p:nvSpPr>
          <p:spPr bwMode="auto">
            <a:xfrm>
              <a:off x="46990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2010</a:t>
              </a:r>
            </a:p>
          </p:txBody>
        </p:sp>
        <p:sp>
          <p:nvSpPr>
            <p:cNvPr id="23592" name="Line 30"/>
            <p:cNvSpPr>
              <a:spLocks noChangeShapeType="1"/>
            </p:cNvSpPr>
            <p:nvPr/>
          </p:nvSpPr>
          <p:spPr bwMode="auto">
            <a:xfrm>
              <a:off x="56753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3" name="Text Box 31"/>
            <p:cNvSpPr txBox="1">
              <a:spLocks noChangeArrowheads="1"/>
            </p:cNvSpPr>
            <p:nvPr/>
          </p:nvSpPr>
          <p:spPr bwMode="auto">
            <a:xfrm>
              <a:off x="5511800" y="1120775"/>
              <a:ext cx="73619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2011</a:t>
              </a:r>
            </a:p>
          </p:txBody>
        </p:sp>
        <p:sp>
          <p:nvSpPr>
            <p:cNvPr id="23594" name="Line 37"/>
            <p:cNvSpPr>
              <a:spLocks noChangeShapeType="1"/>
            </p:cNvSpPr>
            <p:nvPr/>
          </p:nvSpPr>
          <p:spPr bwMode="auto">
            <a:xfrm>
              <a:off x="7302500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 dirty="0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5" name="Text Box 38"/>
            <p:cNvSpPr txBox="1">
              <a:spLocks noChangeArrowheads="1"/>
            </p:cNvSpPr>
            <p:nvPr/>
          </p:nvSpPr>
          <p:spPr bwMode="auto">
            <a:xfrm>
              <a:off x="713898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 dirty="0">
                  <a:solidFill>
                    <a:srgbClr val="C0504D"/>
                  </a:solidFill>
                </a:rPr>
                <a:t>2013</a:t>
              </a:r>
            </a:p>
          </p:txBody>
        </p:sp>
      </p:grpSp>
      <p:sp>
        <p:nvSpPr>
          <p:cNvPr id="23566" name="Text Box 8"/>
          <p:cNvSpPr txBox="1">
            <a:spLocks noChangeArrowheads="1"/>
          </p:cNvSpPr>
          <p:nvPr/>
        </p:nvSpPr>
        <p:spPr bwMode="auto">
          <a:xfrm>
            <a:off x="3234439" y="3027030"/>
            <a:ext cx="2309609" cy="36933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b="1" dirty="0">
                <a:solidFill>
                  <a:srgbClr val="3366FF"/>
                </a:solidFill>
              </a:rPr>
              <a:t>Tech. Design</a:t>
            </a:r>
            <a:r>
              <a:rPr kumimoji="0" lang="ja-JP" altLang="en-US" sz="1800" b="1" dirty="0">
                <a:solidFill>
                  <a:srgbClr val="3366FF"/>
                </a:solidFill>
              </a:rPr>
              <a:t>：</a:t>
            </a:r>
            <a:r>
              <a:rPr kumimoji="0" lang="en-GB" altLang="ja-JP" sz="1800" b="1" dirty="0">
                <a:solidFill>
                  <a:srgbClr val="3366FF"/>
                </a:solidFill>
              </a:rPr>
              <a:t>TDP1</a:t>
            </a:r>
          </a:p>
        </p:txBody>
      </p:sp>
      <p:sp>
        <p:nvSpPr>
          <p:cNvPr id="23568" name="AutoShape 52" descr="LCWS08 and ILC08"/>
          <p:cNvSpPr>
            <a:spLocks noChangeAspect="1" noChangeArrowheads="1"/>
          </p:cNvSpPr>
          <p:nvPr/>
        </p:nvSpPr>
        <p:spPr bwMode="auto">
          <a:xfrm>
            <a:off x="219075" y="-274637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07" eaLnBrk="0" fontAlgn="ctr" hangingPunct="0"/>
            <a:endParaRPr kumimoji="0"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3575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793" y="1865917"/>
            <a:ext cx="5921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401" y="4294707"/>
            <a:ext cx="1505726" cy="1391076"/>
          </a:xfrm>
          <a:prstGeom prst="rect">
            <a:avLst/>
          </a:prstGeom>
          <a:ln>
            <a:solidFill>
              <a:srgbClr val="00007A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034932" y="4519396"/>
            <a:ext cx="1090946" cy="584765"/>
          </a:xfrm>
          <a:prstGeom prst="rect">
            <a:avLst/>
          </a:prstGeom>
          <a:solidFill>
            <a:srgbClr val="FF66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</a:rPr>
              <a:t>Higgs  </a:t>
            </a:r>
          </a:p>
          <a:p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</a:rPr>
              <a:t>discovered</a:t>
            </a:r>
          </a:p>
        </p:txBody>
      </p:sp>
      <p:sp>
        <p:nvSpPr>
          <p:cNvPr id="11" name="屈折矢印 10"/>
          <p:cNvSpPr/>
          <p:nvPr/>
        </p:nvSpPr>
        <p:spPr bwMode="auto">
          <a:xfrm>
            <a:off x="6182218" y="4470177"/>
            <a:ext cx="617082" cy="320729"/>
          </a:xfrm>
          <a:prstGeom prst="bentUpArrow">
            <a:avLst>
              <a:gd name="adj1" fmla="val 25000"/>
              <a:gd name="adj2" fmla="val 23502"/>
              <a:gd name="adj3" fmla="val 25000"/>
            </a:avLst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669" y="5152123"/>
            <a:ext cx="1173548" cy="92806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235325" y="5736860"/>
            <a:ext cx="1000740" cy="372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dirty="0">
                <a:solidFill>
                  <a:srgbClr val="FF6600"/>
                </a:solidFill>
                <a:latin typeface="Calibri"/>
                <a:ea typeface="ＭＳ Ｐゴシック"/>
              </a:rPr>
              <a:t>126 </a:t>
            </a:r>
            <a:r>
              <a:rPr lang="en-US" altLang="ja-JP" dirty="0" err="1">
                <a:solidFill>
                  <a:srgbClr val="FF6600"/>
                </a:solidFill>
                <a:latin typeface="Calibri"/>
                <a:ea typeface="ＭＳ Ｐゴシック"/>
              </a:rPr>
              <a:t>GeV</a:t>
            </a:r>
            <a:endParaRPr lang="ja-JP" altLang="en-US" dirty="0">
              <a:solidFill>
                <a:srgbClr val="FF6600"/>
              </a:solidFill>
              <a:latin typeface="Calibri"/>
              <a:ea typeface="ＭＳ Ｐゴシック"/>
            </a:endParaRPr>
          </a:p>
        </p:txBody>
      </p:sp>
      <p:sp>
        <p:nvSpPr>
          <p:cNvPr id="14" name="下矢印 13"/>
          <p:cNvSpPr/>
          <p:nvPr/>
        </p:nvSpPr>
        <p:spPr bwMode="auto">
          <a:xfrm>
            <a:off x="3660263" y="4919627"/>
            <a:ext cx="256836" cy="294946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0" y="1003420"/>
            <a:ext cx="2725738" cy="4960753"/>
          </a:xfrm>
          <a:prstGeom prst="rect">
            <a:avLst/>
          </a:prstGeom>
          <a:solidFill>
            <a:srgbClr val="3366FF">
              <a:alpha val="1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dirty="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正方形/長方形 49"/>
          <p:cNvSpPr/>
          <p:nvPr/>
        </p:nvSpPr>
        <p:spPr bwMode="auto">
          <a:xfrm>
            <a:off x="7546994" y="1003422"/>
            <a:ext cx="1597007" cy="4960754"/>
          </a:xfrm>
          <a:prstGeom prst="rect">
            <a:avLst/>
          </a:prstGeom>
          <a:solidFill>
            <a:srgbClr val="CCFFCC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2" name="図 52" descr="20070315_dc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53" y="4368309"/>
            <a:ext cx="1560486" cy="10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376" y="5531895"/>
            <a:ext cx="2139122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>
                <a:solidFill>
                  <a:prstClr val="white"/>
                </a:solidFill>
                <a:latin typeface="Calibri"/>
                <a:ea typeface="ＭＳ Ｐゴシック"/>
              </a:rPr>
              <a:t>Selection of SC Technology</a:t>
            </a:r>
            <a:endParaRPr lang="ja-JP" altLang="en-US" sz="140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851" y="4839252"/>
            <a:ext cx="1362417" cy="1313759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 bwMode="auto">
          <a:xfrm flipV="1">
            <a:off x="252707" y="1865917"/>
            <a:ext cx="252413" cy="88216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60" name="Text Box 33"/>
          <p:cNvSpPr txBox="1">
            <a:spLocks noChangeArrowheads="1"/>
          </p:cNvSpPr>
          <p:nvPr/>
        </p:nvSpPr>
        <p:spPr bwMode="auto">
          <a:xfrm>
            <a:off x="5329250" y="3497838"/>
            <a:ext cx="8346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1800" b="1" dirty="0">
                <a:solidFill>
                  <a:srgbClr val="FFFFFF"/>
                </a:solidFill>
              </a:rPr>
              <a:t>TDP 2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10473" y="2669344"/>
            <a:ext cx="21086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dirty="0">
                <a:solidFill>
                  <a:prstClr val="white"/>
                </a:solidFill>
              </a:rPr>
              <a:t>Ref. Design </a:t>
            </a:r>
            <a:r>
              <a:rPr kumimoji="0" lang="en-GB" altLang="ja-JP" sz="1800" dirty="0">
                <a:solidFill>
                  <a:prstClr val="black"/>
                </a:solidFill>
              </a:rPr>
              <a:t>(RDR)</a:t>
            </a:r>
          </a:p>
        </p:txBody>
      </p:sp>
      <p:sp>
        <p:nvSpPr>
          <p:cNvPr id="55" name="Rectangle 11"/>
          <p:cNvSpPr>
            <a:spLocks noChangeArrowheads="1"/>
          </p:cNvSpPr>
          <p:nvPr/>
        </p:nvSpPr>
        <p:spPr bwMode="auto">
          <a:xfrm>
            <a:off x="7546994" y="2356163"/>
            <a:ext cx="1597007" cy="352234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7993649" y="2320217"/>
            <a:ext cx="6977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00"/>
                </a:solidFill>
              </a:rPr>
              <a:t>LCC</a:t>
            </a:r>
          </a:p>
        </p:txBody>
      </p:sp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5311776" y="4004579"/>
            <a:ext cx="3832225" cy="396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ja-JP" altLang="en-US" sz="2000" dirty="0">
                <a:solidFill>
                  <a:prstClr val="black"/>
                </a:solidFill>
              </a:rPr>
              <a:t>　</a:t>
            </a:r>
            <a:r>
              <a:rPr kumimoji="0" lang="en-GB" altLang="ja-JP" sz="2000" dirty="0">
                <a:solidFill>
                  <a:prstClr val="black"/>
                </a:solidFill>
              </a:rPr>
              <a:t>LHC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8969" y="1427482"/>
            <a:ext cx="548630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>
                <a:solidFill>
                  <a:prstClr val="white"/>
                </a:solidFill>
                <a:latin typeface="Calibri"/>
                <a:ea typeface="ＭＳ Ｐゴシック"/>
              </a:rPr>
              <a:t>2004</a:t>
            </a:r>
            <a:endParaRPr lang="ja-JP" altLang="en-US" sz="140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58" name="Picture 2" descr="Rotation of ITRP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0" y="3067803"/>
            <a:ext cx="1574599" cy="118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6807625" y="2748152"/>
            <a:ext cx="837832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prstClr val="white"/>
                </a:solidFill>
              </a:rPr>
              <a:t>TDR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7" y="739238"/>
            <a:ext cx="20367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1980’ ~  Basic Study 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61" name="Picture 2" descr="http://sphotos-a.ak.fbcdn.net/hphotos-ak-prn2/971231_600912173260565_2028028656_n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6546" y="4478165"/>
            <a:ext cx="1216465" cy="145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939678" y="5546165"/>
            <a:ext cx="112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Calibri"/>
                <a:ea typeface="ＭＳ Ｐゴシック"/>
              </a:rPr>
              <a:t>2013.6.12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426825" y="5895518"/>
            <a:ext cx="123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Calibri"/>
                <a:ea typeface="ＭＳ Ｐゴシック"/>
              </a:rPr>
              <a:t>2012.12.15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63" name="コンテンツ プレースホルダー 10" descr="DSC04655.jpg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0"/>
          <a:stretch/>
        </p:blipFill>
        <p:spPr>
          <a:xfrm>
            <a:off x="6996452" y="2718262"/>
            <a:ext cx="1886452" cy="1415038"/>
          </a:xfrm>
          <a:prstGeom prst="rect">
            <a:avLst/>
          </a:prstGeom>
        </p:spPr>
      </p:pic>
      <p:sp>
        <p:nvSpPr>
          <p:cNvPr id="23565" name="Text Box 44"/>
          <p:cNvSpPr txBox="1">
            <a:spLocks noChangeArrowheads="1"/>
          </p:cNvSpPr>
          <p:nvPr/>
        </p:nvSpPr>
        <p:spPr bwMode="auto">
          <a:xfrm>
            <a:off x="7137596" y="3616846"/>
            <a:ext cx="1431637" cy="584765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eaLnBrk="0" fontAlgn="ctr" hangingPunct="0"/>
            <a:r>
              <a:rPr kumimoji="0" lang="en-US" altLang="ja-JP" sz="1600" b="1" dirty="0" smtClean="0">
                <a:solidFill>
                  <a:prstClr val="black"/>
                </a:solidFill>
              </a:rPr>
              <a:t>TDR completion</a:t>
            </a:r>
            <a:endParaRPr kumimoji="0" lang="en-US" altLang="ja-JP" sz="1600" b="1" dirty="0">
              <a:solidFill>
                <a:prstClr val="black"/>
              </a:solidFill>
            </a:endParaRPr>
          </a:p>
        </p:txBody>
      </p:sp>
      <p:sp>
        <p:nvSpPr>
          <p:cNvPr id="65" name="Text Box 38"/>
          <p:cNvSpPr txBox="1">
            <a:spLocks noChangeArrowheads="1"/>
          </p:cNvSpPr>
          <p:nvPr/>
        </p:nvSpPr>
        <p:spPr bwMode="auto">
          <a:xfrm>
            <a:off x="8093458" y="980928"/>
            <a:ext cx="75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 smtClean="0">
                <a:solidFill>
                  <a:srgbClr val="C0504D"/>
                </a:solidFill>
              </a:rPr>
              <a:t>2014</a:t>
            </a:r>
            <a:endParaRPr kumimoji="0" lang="en-GB" altLang="ja-JP" sz="2000" dirty="0">
              <a:solidFill>
                <a:srgbClr val="C0504D"/>
              </a:solidFill>
            </a:endParaRPr>
          </a:p>
        </p:txBody>
      </p:sp>
      <p:sp>
        <p:nvSpPr>
          <p:cNvPr id="66" name="Line 37"/>
          <p:cNvSpPr>
            <a:spLocks noChangeShapeType="1"/>
          </p:cNvSpPr>
          <p:nvPr/>
        </p:nvSpPr>
        <p:spPr bwMode="auto">
          <a:xfrm>
            <a:off x="8378602" y="1298932"/>
            <a:ext cx="0" cy="860424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107"/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7586127" y="4201611"/>
            <a:ext cx="276225" cy="42096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3521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CLS-II-DressedCavit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816100"/>
            <a:ext cx="8674100" cy="322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598" y="43707"/>
            <a:ext cx="8229600" cy="1094481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LCLS-II Cavity: a Tuner Design Option</a:t>
            </a:r>
            <a:br>
              <a:rPr lang="en-US" sz="4000" b="1" dirty="0" smtClean="0"/>
            </a:br>
            <a:r>
              <a:rPr lang="en-US" sz="4000" b="1" dirty="0" smtClean="0"/>
              <a:t>to be investigated  </a:t>
            </a:r>
            <a:endParaRPr lang="en-US" sz="4000" b="1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14/05/16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コンテンツ プレースホルダー 5" descr="DSC01212.jpg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7473" y="4105275"/>
            <a:ext cx="3811587" cy="2305050"/>
          </a:xfrm>
        </p:spPr>
      </p:pic>
      <p:sp>
        <p:nvSpPr>
          <p:cNvPr id="9" name="テキスト ボックス 8"/>
          <p:cNvSpPr txBox="1"/>
          <p:nvPr/>
        </p:nvSpPr>
        <p:spPr>
          <a:xfrm>
            <a:off x="582021" y="5158690"/>
            <a:ext cx="4086726" cy="132343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LCLS Tuner design covering the beam</a:t>
            </a:r>
          </a:p>
          <a:p>
            <a:r>
              <a:rPr lang="en-US" altLang="ja-JP" sz="2000" dirty="0" smtClean="0"/>
              <a:t>Pipe flanges, overcoming a constraint </a:t>
            </a:r>
          </a:p>
          <a:p>
            <a:r>
              <a:rPr lang="en-US" altLang="ja-JP" sz="2000" dirty="0" smtClean="0"/>
              <a:t>with a shorter beam pipe</a:t>
            </a:r>
          </a:p>
          <a:p>
            <a:r>
              <a:rPr lang="en-US" altLang="ja-JP" sz="2000" dirty="0" smtClean="0">
                <a:solidFill>
                  <a:srgbClr val="3366FF"/>
                </a:solidFill>
              </a:rPr>
              <a:t>T. Peterson, C. Grimm, et al.,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21578" y="5766922"/>
            <a:ext cx="3404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EXFEL</a:t>
            </a:r>
            <a:r>
              <a:rPr kumimoji="1" lang="en-US" altLang="ja-JP" dirty="0" smtClean="0">
                <a:solidFill>
                  <a:schemeClr val="bg1"/>
                </a:solidFill>
              </a:rPr>
              <a:t>, </a:t>
            </a:r>
            <a:r>
              <a:rPr kumimoji="1" lang="en-US" altLang="ja-JP" dirty="0" smtClean="0">
                <a:solidFill>
                  <a:srgbClr val="FFFF00"/>
                </a:solidFill>
              </a:rPr>
              <a:t>Tesla type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tunder</a:t>
            </a:r>
            <a:r>
              <a:rPr kumimoji="1" lang="en-US" altLang="ja-JP" dirty="0" smtClean="0">
                <a:solidFill>
                  <a:schemeClr val="bg1"/>
                </a:solidFill>
              </a:rPr>
              <a:t> assembly</a:t>
            </a:r>
          </a:p>
          <a:p>
            <a:r>
              <a:rPr lang="en-US" altLang="ja-JP" dirty="0" err="1" smtClean="0">
                <a:solidFill>
                  <a:schemeClr val="bg1"/>
                </a:solidFill>
              </a:rPr>
              <a:t>PHoto</a:t>
            </a:r>
            <a:r>
              <a:rPr lang="en-US" altLang="ja-JP" dirty="0" smtClean="0">
                <a:solidFill>
                  <a:schemeClr val="bg1"/>
                </a:solidFill>
              </a:rPr>
              <a:t>, at </a:t>
            </a:r>
            <a:r>
              <a:rPr lang="en-US" altLang="ja-JP" dirty="0" err="1" smtClean="0">
                <a:solidFill>
                  <a:schemeClr val="bg1"/>
                </a:solidFill>
              </a:rPr>
              <a:t>Fermilab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1" name="Picture 38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02" y="720706"/>
            <a:ext cx="2642142" cy="186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27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9" descr="E:\DCIM\100OLYMP\PB1707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5520940" cy="414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DCIM\100OLYMP\PB2707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23972" y="1136869"/>
            <a:ext cx="412870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496" y="4928971"/>
            <a:ext cx="607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 LVDT’s HBM® – WI +/- 2.5mm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 Displacement sensors based on bending stress measurements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Custom force sensors on rods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HBM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®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load cells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DAQ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QuantumX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HBM ®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50 Hz</a:t>
            </a:r>
          </a:p>
        </p:txBody>
      </p:sp>
      <p:pic>
        <p:nvPicPr>
          <p:cNvPr id="8" name="Picture 9" descr="E:\DCIM\100OLYMP\PB17075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3665063"/>
            <a:ext cx="1475289" cy="126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kartoos.CERN\AppData\Local\Microsoft\Windows\Temporary Internet Files\Content.Word\P613023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388" y="4554480"/>
            <a:ext cx="2969895" cy="22263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83905" y="75982"/>
            <a:ext cx="234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M. Guinchard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8524-E14B-4885-BEDC-7FA86D570A27}" type="datetime1">
              <a:rPr lang="en-GB" smtClean="0"/>
              <a:t>2014/11/21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BBDA7-9443-437B-9A78-8295CF74B17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54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SRF Tuner Workshop at CERN</a:t>
            </a:r>
            <a:r>
              <a:rPr kumimoji="1" lang="en-US" altLang="ja-JP" dirty="0" smtClean="0"/>
              <a:t>, </a:t>
            </a:r>
            <a:br>
              <a:rPr kumimoji="1" lang="en-US" altLang="ja-JP" dirty="0" smtClean="0"/>
            </a:br>
            <a:r>
              <a:rPr kumimoji="1" lang="en-US" altLang="ja-JP" dirty="0" smtClean="0"/>
              <a:t>5 Sept. 2014</a:t>
            </a:r>
            <a:endParaRPr kumimoji="1" lang="ja-JP" altLang="en-US" dirty="0"/>
          </a:p>
        </p:txBody>
      </p:sp>
      <p:pic>
        <p:nvPicPr>
          <p:cNvPr id="8" name="コンテンツ プレースホルダー 7" descr="DSC05436.jp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7329" y="3186101"/>
            <a:ext cx="4907003" cy="3319992"/>
          </a:xfrm>
        </p:spPr>
      </p:pic>
      <p:pic>
        <p:nvPicPr>
          <p:cNvPr id="7" name="コンテンツ プレースホルダー 6" descr="DSC05437.jpg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593" y="1623152"/>
            <a:ext cx="4038600" cy="2447082"/>
          </a:xfrm>
          <a:ln>
            <a:solidFill>
              <a:schemeClr val="bg1"/>
            </a:solidFill>
          </a:ln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14/09/29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98799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0781" y="188188"/>
            <a:ext cx="46127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S1-Global Cavity Packages</a:t>
            </a:r>
            <a:endParaRPr kumimoji="1" lang="ja-JP" altLang="en-US" sz="3200" b="1" dirty="0"/>
          </a:p>
        </p:txBody>
      </p:sp>
      <p:pic>
        <p:nvPicPr>
          <p:cNvPr id="3" name="図 2" descr="fnal-cavity.tif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25323"/>
            <a:ext cx="4159572" cy="2732817"/>
          </a:xfrm>
          <a:prstGeom prst="rect">
            <a:avLst/>
          </a:prstGeom>
        </p:spPr>
      </p:pic>
      <p:pic>
        <p:nvPicPr>
          <p:cNvPr id="4" name="図 3" descr="DESY-cavity.tif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7" y="1412776"/>
            <a:ext cx="4203511" cy="2545364"/>
          </a:xfrm>
          <a:prstGeom prst="rect">
            <a:avLst/>
          </a:prstGeom>
        </p:spPr>
      </p:pic>
      <p:pic>
        <p:nvPicPr>
          <p:cNvPr id="5" name="図 4" descr="KEK-c-cavity.tif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49080"/>
            <a:ext cx="3679698" cy="2522982"/>
          </a:xfrm>
          <a:prstGeom prst="rect">
            <a:avLst/>
          </a:prstGeom>
        </p:spPr>
      </p:pic>
      <p:pic>
        <p:nvPicPr>
          <p:cNvPr id="6" name="図 5" descr="KEK-e-cavity.tif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184" y="4221088"/>
            <a:ext cx="3688080" cy="248526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421559" y="2574753"/>
            <a:ext cx="1662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FNAL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20199" y="2561107"/>
            <a:ext cx="1677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DESY</a:t>
            </a:r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47664" y="5589240"/>
            <a:ext cx="2280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KEK-type1</a:t>
            </a:r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01609" y="5589240"/>
            <a:ext cx="2280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KEK-type2</a:t>
            </a:r>
            <a:r>
              <a:rPr kumimoji="1" lang="en-US" altLang="ja-JP" sz="2000" b="1" dirty="0" smtClean="0">
                <a:solidFill>
                  <a:schemeClr val="accent5">
                    <a:lumMod val="25000"/>
                  </a:schemeClr>
                </a:solidFill>
                <a:latin typeface="Helvetica"/>
                <a:cs typeface="Helvetica"/>
              </a:rPr>
              <a:t> cavity</a:t>
            </a:r>
            <a:endParaRPr kumimoji="1" lang="ja-JP" altLang="en-US" sz="2000" b="1" dirty="0">
              <a:solidFill>
                <a:schemeClr val="accent5">
                  <a:lumMod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67744" y="2276872"/>
            <a:ext cx="103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Blade tuner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2080" y="2276872"/>
            <a:ext cx="1279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Lever-arm</a:t>
            </a:r>
            <a:r>
              <a:rPr kumimoji="1" lang="en-US" altLang="ja-JP" sz="1200" dirty="0" smtClean="0">
                <a:latin typeface="Helvetica"/>
                <a:cs typeface="Helvetica"/>
              </a:rPr>
              <a:t> tuner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47664" y="5216549"/>
            <a:ext cx="1941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Slide-jack tuner (center)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98046" y="5223683"/>
            <a:ext cx="1749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Slide-jack tuner (end)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39752" y="3212976"/>
            <a:ext cx="1244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TTF-III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88224" y="3140968"/>
            <a:ext cx="1244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TTF-III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59632" y="6237312"/>
            <a:ext cx="1159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STF-2</a:t>
            </a:r>
            <a:r>
              <a:rPr kumimoji="1" lang="en-US" altLang="ja-JP" sz="1200" dirty="0" smtClean="0">
                <a:latin typeface="Helvetica"/>
                <a:cs typeface="Helvetica"/>
              </a:rPr>
              <a:t>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67288" y="6237312"/>
            <a:ext cx="1159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STF-2</a:t>
            </a:r>
            <a:r>
              <a:rPr kumimoji="1" lang="en-US" altLang="ja-JP" sz="1200" dirty="0" smtClean="0">
                <a:latin typeface="Helvetica"/>
                <a:cs typeface="Helvetica"/>
              </a:rPr>
              <a:t> coupler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53302" y="127427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TESLA-ILC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26905" y="1279256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TESLA-XFEL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31470" y="4082588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TESLA-like KEK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67288" y="4090776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TESLA-like KEK cavity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928136" y="6760"/>
            <a:ext cx="121112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H.Hayano</a:t>
            </a:r>
            <a:endParaRPr kumimoji="1" lang="ja-JP" altLang="en-US" dirty="0"/>
          </a:p>
        </p:txBody>
      </p:sp>
      <p:sp>
        <p:nvSpPr>
          <p:cNvPr id="20" name="日付プレースホルダー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14/05/16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1" name="スライド番号プレースホルダー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" name="フッター プレースホルダー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719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051859" y="145614"/>
            <a:ext cx="7010400" cy="762000"/>
          </a:xfrm>
        </p:spPr>
        <p:txBody>
          <a:bodyPr/>
          <a:lstStyle/>
          <a:p>
            <a:r>
              <a:rPr kumimoji="0" lang="en-US" altLang="ja-JP" b="1" dirty="0">
                <a:solidFill>
                  <a:srgbClr val="000090"/>
                </a:solidFill>
              </a:rPr>
              <a:t>Plug-compatible Conditions  </a:t>
            </a:r>
            <a:endParaRPr kumimoji="0" lang="en-US" altLang="ja-JP" sz="4400" b="1" dirty="0">
              <a:solidFill>
                <a:srgbClr val="000090"/>
              </a:solidFill>
            </a:endParaRPr>
          </a:p>
        </p:txBody>
      </p:sp>
      <p:pic>
        <p:nvPicPr>
          <p:cNvPr id="73731" name="Picture 4" descr="cavity_interface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6138" y="1066800"/>
            <a:ext cx="2667000" cy="1902573"/>
          </a:xfrm>
        </p:spPr>
      </p:pic>
      <p:pic>
        <p:nvPicPr>
          <p:cNvPr id="73732" name="Picture 5" descr="cavity_interface-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9938" y="3151864"/>
            <a:ext cx="2743200" cy="1764507"/>
          </a:xfrm>
        </p:spPr>
      </p:pic>
      <p:graphicFrame>
        <p:nvGraphicFramePr>
          <p:cNvPr id="12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01706"/>
              </p:ext>
            </p:extLst>
          </p:nvPr>
        </p:nvGraphicFramePr>
        <p:xfrm>
          <a:off x="4332941" y="997260"/>
          <a:ext cx="4527173" cy="4581525"/>
        </p:xfrm>
        <a:graphic>
          <a:graphicData uri="http://schemas.openxmlformats.org/drawingml/2006/table">
            <a:tbl>
              <a:tblPr/>
              <a:tblGrid>
                <a:gridCol w="1787912"/>
                <a:gridCol w="1244575"/>
                <a:gridCol w="1494686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Item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Variation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TDR Baseline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Cavity shape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TESLA / LL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TESLA 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Length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Beam pipe flange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Suspension pitch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Tuner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Blade/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Slide-Jack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Blade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(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  <a:sym typeface="Wingdings"/>
                        </a:rPr>
                        <a:t> Lever Tuner as alternate) 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Coupler flange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(cold end)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40 or 60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40 mm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Coupler pitch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He –in-line joint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Magnetic shield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Inside/outside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Inside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4" name="円/楕円 3"/>
          <p:cNvSpPr/>
          <p:nvPr/>
        </p:nvSpPr>
        <p:spPr>
          <a:xfrm>
            <a:off x="2521733" y="3763517"/>
            <a:ext cx="338005" cy="225778"/>
          </a:xfrm>
          <a:prstGeom prst="ellipse">
            <a:avLst/>
          </a:prstGeom>
          <a:ln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764" y="5067566"/>
            <a:ext cx="4224233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solidFill>
                  <a:srgbClr val="FF0000"/>
                </a:solidFill>
              </a:rPr>
              <a:t>相対コスト（現状）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:  </a:t>
            </a:r>
            <a:endParaRPr lang="en-US" altLang="ja-JP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altLang="ja-JP" sz="1600" u="sng" dirty="0" smtClean="0"/>
              <a:t>Coupler:</a:t>
            </a:r>
            <a:r>
              <a:rPr lang="en-US" altLang="ja-JP" sz="1600" dirty="0" smtClean="0"/>
              <a:t>  	STF  &gt; TTF-III coupler (</a:t>
            </a:r>
            <a:r>
              <a:rPr lang="en-US" altLang="ja-JP" sz="1600" dirty="0" smtClean="0">
                <a:solidFill>
                  <a:srgbClr val="3366FF"/>
                </a:solidFill>
              </a:rPr>
              <a:t>XFEL</a:t>
            </a:r>
            <a:r>
              <a:rPr lang="en-US" altLang="ja-JP" sz="1600" dirty="0" smtClean="0"/>
              <a:t>)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u="sng" dirty="0" smtClean="0"/>
              <a:t>Tune/He-V:</a:t>
            </a:r>
            <a:r>
              <a:rPr kumimoji="1" lang="en-US" altLang="ja-JP" sz="1600" dirty="0" smtClean="0"/>
              <a:t> 	S-Jack &gt;&gt; Blade &gt;&gt;  Lever (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XFEL</a:t>
            </a:r>
            <a:r>
              <a:rPr kumimoji="1" lang="en-US" altLang="ja-JP" sz="16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u="sng" dirty="0" smtClean="0">
                <a:solidFill>
                  <a:srgbClr val="008000"/>
                </a:solidFill>
              </a:rPr>
              <a:t>Mag. Shield:</a:t>
            </a:r>
            <a:r>
              <a:rPr kumimoji="1" lang="en-US" altLang="ja-JP" sz="1600" dirty="0" smtClean="0">
                <a:solidFill>
                  <a:srgbClr val="008000"/>
                </a:solidFill>
              </a:rPr>
              <a:t>  Inside &gt; Outside </a:t>
            </a:r>
            <a:r>
              <a:rPr kumimoji="1" lang="en-US" altLang="ja-JP" sz="1600" dirty="0" smtClean="0"/>
              <a:t>(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XFEL</a:t>
            </a:r>
            <a:r>
              <a:rPr kumimoji="1"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431214-EC98-3C4A-8F98-8109BBCA32A5}" type="datetime1">
              <a:rPr lang="ja-JP" altLang="en-US" smtClean="0">
                <a:latin typeface="Arial"/>
                <a:ea typeface="Arial Unicode MS"/>
                <a:cs typeface="Arial Unicode MS"/>
              </a:rPr>
              <a:t>2014/11/21</a:t>
            </a:fld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>
                <a:latin typeface="Arial"/>
                <a:ea typeface="Arial Unicode MS"/>
                <a:cs typeface="Arial Unicode MS"/>
              </a:rPr>
              <a:pPr>
                <a:defRPr/>
              </a:pPr>
              <a:t>24</a:t>
            </a:fld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883992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SCRF Power-Input Coupler 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-6965" b="-6965"/>
          <a:stretch>
            <a:fillRect/>
          </a:stretch>
        </p:blipFill>
        <p:spPr>
          <a:ln>
            <a:solidFill>
              <a:srgbClr val="4F81BD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4730766" y="2650257"/>
            <a:ext cx="3956034" cy="299994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98410" y="2024502"/>
            <a:ext cx="231345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Cold-end half/element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82486" y="5152657"/>
            <a:ext cx="1748082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Ceramic window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5522295" y="4711568"/>
            <a:ext cx="901975" cy="4410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6737200" y="2393834"/>
            <a:ext cx="0" cy="1011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21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An approach with lower  SEE and Lower Resistance Ceramic Window 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28" t="12158" r="2705" b="12731"/>
          <a:stretch/>
        </p:blipFill>
        <p:spPr>
          <a:xfrm>
            <a:off x="424118" y="1778529"/>
            <a:ext cx="8257222" cy="4650846"/>
          </a:xfr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244204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Lower Secondary Electron Emission and lower surface resistance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091" t="11632" r="4029" b="11869"/>
          <a:stretch/>
        </p:blipFill>
        <p:spPr>
          <a:xfrm>
            <a:off x="439589" y="1698624"/>
            <a:ext cx="8101161" cy="4762501"/>
          </a:xfr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327838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Trial/Sample Ceramic </a:t>
            </a:r>
            <a:br>
              <a:rPr lang="en-US" altLang="ja-JP" b="1" dirty="0" smtClean="0"/>
            </a:br>
            <a:r>
              <a:rPr lang="en-US" altLang="ja-JP" b="1" dirty="0" smtClean="0"/>
              <a:t>compared with conventional Ceramic 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315" t="12347" r="-1019" b="8734"/>
          <a:stretch/>
        </p:blipFill>
        <p:spPr>
          <a:xfrm>
            <a:off x="233172" y="1587500"/>
            <a:ext cx="8629452" cy="4699000"/>
          </a:xfr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839385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9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New SCRF </a:t>
            </a:r>
            <a:r>
              <a:rPr kumimoji="1" lang="en-US" altLang="ja-JP" b="1" dirty="0" smtClean="0"/>
              <a:t>Power-Input </a:t>
            </a:r>
            <a:r>
              <a:rPr kumimoji="1" lang="en-US" altLang="ja-JP" b="1" dirty="0" smtClean="0"/>
              <a:t>Coupler</a:t>
            </a:r>
            <a:br>
              <a:rPr kumimoji="1" lang="en-US" altLang="ja-JP" b="1" dirty="0" smtClean="0"/>
            </a:br>
            <a:r>
              <a:rPr lang="en-US" altLang="ja-JP" b="1" dirty="0" smtClean="0"/>
              <a:t>under development</a:t>
            </a:r>
            <a:r>
              <a:rPr kumimoji="1" lang="en-US" altLang="ja-JP" b="1" dirty="0" smtClean="0"/>
              <a:t> 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-6965" b="-6965"/>
          <a:stretch>
            <a:fillRect/>
          </a:stretch>
        </p:blipFill>
        <p:spPr>
          <a:xfrm>
            <a:off x="457200" y="1354138"/>
            <a:ext cx="8229600" cy="4525963"/>
          </a:xfrm>
          <a:ln>
            <a:solidFill>
              <a:srgbClr val="4F81BD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4730766" y="2650257"/>
            <a:ext cx="3956034" cy="299994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98410" y="2024502"/>
            <a:ext cx="231345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Cold-end half/element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82486" y="5152657"/>
            <a:ext cx="1748082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Ceramic window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5522295" y="4711568"/>
            <a:ext cx="901975" cy="4410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6737200" y="2393834"/>
            <a:ext cx="0" cy="1011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393825" y="5957889"/>
            <a:ext cx="58043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 pair of new coupler using the new ceramic insulator being </a:t>
            </a:r>
          </a:p>
          <a:p>
            <a:r>
              <a:rPr kumimoji="1" lang="en-US" altLang="ja-JP" dirty="0" smtClean="0"/>
              <a:t>developed with CERN’s contribution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107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TDR </a:t>
            </a:r>
            <a:r>
              <a:rPr lang="en-US" b="1" dirty="0" smtClean="0">
                <a:latin typeface="+mn-lt"/>
              </a:rPr>
              <a:t>Layout</a:t>
            </a:r>
            <a:endParaRPr lang="en-GB" b="1" dirty="0">
              <a:latin typeface="+mn-lt"/>
              <a:ea typeface="+mj-ea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0" y="6400800"/>
            <a:ext cx="24384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000" smtClean="0">
                <a:solidFill>
                  <a:srgbClr val="000000"/>
                </a:solidFill>
                <a:cs typeface="Arial Unicode MS" charset="0"/>
              </a:rPr>
              <a:t>A. Yamamoto, 2014/05/12</a:t>
            </a:r>
            <a:endParaRPr lang="en-US" altLang="ja-JP" sz="1000">
              <a:solidFill>
                <a:srgbClr val="000000"/>
              </a:solidFill>
              <a:cs typeface="Arial Unicode MS" charset="0"/>
            </a:endParaRPr>
          </a:p>
        </p:txBody>
      </p:sp>
      <p:sp>
        <p:nvSpPr>
          <p:cNvPr id="2460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AAECE3-A0EC-C944-B2BE-BA049A41EA7F}" type="slidenum">
              <a:rPr lang="en-US" altLang="ja-JP" sz="1400">
                <a:solidFill>
                  <a:prstClr val="black"/>
                </a:solidFill>
              </a:rPr>
              <a:pPr/>
              <a:t>3</a:t>
            </a:fld>
            <a:endParaRPr lang="en-US" altLang="ja-JP" sz="1400">
              <a:solidFill>
                <a:prstClr val="black"/>
              </a:solidFill>
              <a:latin typeface="Times" charset="0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441526"/>
              </p:ext>
            </p:extLst>
          </p:nvPr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27773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0501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b="1" dirty="0" smtClean="0"/>
              <a:t>Cooperation </a:t>
            </a:r>
            <a:r>
              <a:rPr lang="en-US" altLang="ja-JP" b="1" dirty="0" smtClean="0"/>
              <a:t>with</a:t>
            </a:r>
            <a:r>
              <a:rPr lang="en-US" altLang="ja-JP" b="1" dirty="0" smtClean="0"/>
              <a:t> CERN and KEK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1625" y="1600200"/>
            <a:ext cx="8683625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008000"/>
                </a:solidFill>
              </a:rPr>
              <a:t>&gt;&gt; to be reported by G. Thomas </a:t>
            </a:r>
            <a:endParaRPr lang="en-US" altLang="ja-JP" dirty="0" smtClean="0">
              <a:solidFill>
                <a:srgbClr val="00800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</a:t>
            </a:r>
            <a:r>
              <a:rPr lang="en-US" altLang="ja-JP" dirty="0" smtClean="0"/>
              <a:t>investigated</a:t>
            </a: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</a:t>
            </a:r>
            <a:r>
              <a:rPr kumimoji="1" lang="en-US" altLang="ja-JP" dirty="0" smtClean="0"/>
              <a:t>,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Radiation Safety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Radiation safety </a:t>
            </a:r>
            <a:r>
              <a:rPr kumimoji="1" lang="en-US" altLang="ja-JP" dirty="0" smtClean="0"/>
              <a:t>design and optimization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14/05/16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57200" y="3984626"/>
            <a:ext cx="8229600" cy="857250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16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ILC Cryogenics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-13941" b="-13941"/>
          <a:stretch>
            <a:fillRect/>
          </a:stretch>
        </p:blipFill>
        <p:spPr>
          <a:xfrm>
            <a:off x="457200" y="1307076"/>
            <a:ext cx="8229600" cy="4525963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556796" y="5951835"/>
            <a:ext cx="768463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Cryogenis</a:t>
            </a:r>
            <a:r>
              <a:rPr kumimoji="1" lang="en-US" altLang="ja-JP" sz="2800" dirty="0" smtClean="0"/>
              <a:t> scale is very similar to the LHC Cryogenics 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96239" y="4491726"/>
            <a:ext cx="229056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 20 kW at 4.5 K /each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0563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CERN-LHC Cryogenics Diagram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1217" b="12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29328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0" descr="33Hetank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519" y="843021"/>
            <a:ext cx="10080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4" descr="IMAG01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5305590"/>
            <a:ext cx="1079500" cy="809625"/>
          </a:xfrm>
          <a:prstGeom prst="rect">
            <a:avLst/>
          </a:prstGeom>
          <a:noFill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1643049"/>
            <a:ext cx="407193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LHC helium </a:t>
            </a:r>
            <a:r>
              <a:rPr lang="en-US" sz="2400" dirty="0" smtClean="0">
                <a:solidFill>
                  <a:srgbClr val="FF0000"/>
                </a:solidFill>
              </a:rPr>
              <a:t>storage &amp; 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Distribution (high grade helium ring line, 2 MPa, 27 km long, for LHC operation)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i="1" dirty="0" smtClean="0"/>
              <a:t>[Completing the existing CERN helium recovery system: high grade, 20 MPa, 5 km long and low grade, 3 kPa &amp; 20 MPa, 3 km long each]</a:t>
            </a:r>
          </a:p>
          <a:p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8" name="Picture 75" descr="IMAG010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8441" y="5205078"/>
            <a:ext cx="1079500" cy="8096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843021"/>
            <a:ext cx="4680520" cy="51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/>
          <a:lstStyle/>
          <a:p>
            <a:pPr algn="ctr"/>
            <a:r>
              <a:rPr lang="en-GB" dirty="0" smtClean="0"/>
              <a:t>Helium Storage &amp; Distribution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971600" y="6356350"/>
            <a:ext cx="7344816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25-04-2014, Helium Cryogenics at CERN, D. Delikaris /  ILC Cryogenics and He Inventory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623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ILC Cryogenics Layout Investigated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1613" r="-1613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5" name="U ターン矢印 4"/>
          <p:cNvSpPr/>
          <p:nvPr/>
        </p:nvSpPr>
        <p:spPr>
          <a:xfrm>
            <a:off x="3921125" y="3254375"/>
            <a:ext cx="2254250" cy="103187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6995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55667"/>
            <a:ext cx="9144000" cy="1702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79" y="274638"/>
            <a:ext cx="8748621" cy="567921"/>
          </a:xfrm>
        </p:spPr>
        <p:txBody>
          <a:bodyPr>
            <a:noAutofit/>
          </a:bodyPr>
          <a:lstStyle/>
          <a:p>
            <a:r>
              <a:rPr lang="en-GB" sz="4000" b="1" dirty="0" smtClean="0"/>
              <a:t>IP Access Design under Re-investigation </a:t>
            </a:r>
            <a:endParaRPr lang="en-GB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00800"/>
            <a:ext cx="1905000" cy="296473"/>
          </a:xfrm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>
                <a:latin typeface="Calibri"/>
              </a:rPr>
              <a:pPr/>
              <a:t>35</a:t>
            </a:fld>
            <a:endParaRPr lang="en-US">
              <a:latin typeface="Calibri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76200" y="6400800"/>
            <a:ext cx="2438400" cy="296473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A. Yamamoto, 2014/05/12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02414" y="4295247"/>
            <a:ext cx="1924377" cy="3692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TDR IP point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4639179" y="4734241"/>
            <a:ext cx="257229" cy="416508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4587863" y="5552792"/>
            <a:ext cx="348010" cy="18487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/>
          <a:srcRect t="3331" r="2107"/>
          <a:stretch/>
        </p:blipFill>
        <p:spPr>
          <a:xfrm>
            <a:off x="161888" y="1199129"/>
            <a:ext cx="5591969" cy="2926547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13" name="図 12" descr="DSC00687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1"/>
          <a:stretch/>
        </p:blipFill>
        <p:spPr>
          <a:xfrm>
            <a:off x="5951455" y="1127784"/>
            <a:ext cx="2117889" cy="1299788"/>
          </a:xfrm>
          <a:prstGeom prst="rect">
            <a:avLst/>
          </a:prstGeom>
        </p:spPr>
      </p:pic>
      <p:pic>
        <p:nvPicPr>
          <p:cNvPr id="14" name="図 13" descr="DSC0075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86" y="2223242"/>
            <a:ext cx="1887110" cy="141533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図 14" descr="DSC0074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927" y="3387246"/>
            <a:ext cx="1672046" cy="125403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AWLC14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44885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b="1" dirty="0" smtClean="0"/>
              <a:t>Cooperation </a:t>
            </a:r>
            <a:r>
              <a:rPr lang="en-US" altLang="ja-JP" b="1" dirty="0" smtClean="0"/>
              <a:t>with</a:t>
            </a:r>
            <a:r>
              <a:rPr lang="en-US" altLang="ja-JP" b="1" dirty="0" smtClean="0"/>
              <a:t> CERN and KEK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1625" y="1600200"/>
            <a:ext cx="8683625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008000"/>
                </a:solidFill>
              </a:rPr>
              <a:t>&gt;&gt; to be reported by G. Thomas </a:t>
            </a:r>
            <a:endParaRPr lang="en-US" altLang="ja-JP" dirty="0" smtClean="0">
              <a:solidFill>
                <a:srgbClr val="00800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</a:t>
            </a:r>
            <a:r>
              <a:rPr lang="en-US" altLang="ja-JP" dirty="0" smtClean="0"/>
              <a:t>investigated</a:t>
            </a: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</a:t>
            </a:r>
            <a:r>
              <a:rPr kumimoji="1" lang="en-US" altLang="ja-JP" dirty="0" smtClean="0"/>
              <a:t>,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Radiation Safety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Radiation safety </a:t>
            </a:r>
            <a:r>
              <a:rPr kumimoji="1" lang="en-US" altLang="ja-JP" dirty="0" smtClean="0"/>
              <a:t>design and optimization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14/05/16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57200" y="4762500"/>
            <a:ext cx="8229600" cy="762000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16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図形グループ 12"/>
          <p:cNvGrpSpPr/>
          <p:nvPr/>
        </p:nvGrpSpPr>
        <p:grpSpPr>
          <a:xfrm>
            <a:off x="0" y="-77623"/>
            <a:ext cx="9145160" cy="6891824"/>
            <a:chOff x="0" y="-33824"/>
            <a:chExt cx="9145160" cy="6891824"/>
          </a:xfrm>
        </p:grpSpPr>
        <p:pic>
          <p:nvPicPr>
            <p:cNvPr id="139266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-33824"/>
              <a:ext cx="7093440" cy="689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267" name="Line 2"/>
            <p:cNvSpPr>
              <a:spLocks noChangeShapeType="1"/>
            </p:cNvSpPr>
            <p:nvPr/>
          </p:nvSpPr>
          <p:spPr bwMode="auto">
            <a:xfrm>
              <a:off x="4961247" y="1988841"/>
              <a:ext cx="1739428" cy="4185795"/>
            </a:xfrm>
            <a:prstGeom prst="line">
              <a:avLst/>
            </a:prstGeom>
            <a:noFill/>
            <a:ln w="508000">
              <a:solidFill>
                <a:srgbClr val="0000FF">
                  <a:alpha val="4196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9135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</a:endParaRPr>
            </a:p>
          </p:txBody>
        </p:sp>
        <p:grpSp>
          <p:nvGrpSpPr>
            <p:cNvPr id="139268" name="Group 6"/>
            <p:cNvGrpSpPr>
              <a:grpSpLocks/>
            </p:cNvGrpSpPr>
            <p:nvPr/>
          </p:nvGrpSpPr>
          <p:grpSpPr bwMode="auto">
            <a:xfrm rot="5400000">
              <a:off x="176350" y="1413426"/>
              <a:ext cx="920262" cy="498231"/>
              <a:chOff x="0" y="0"/>
              <a:chExt cx="892" cy="446"/>
            </a:xfrm>
          </p:grpSpPr>
          <p:sp>
            <p:nvSpPr>
              <p:cNvPr id="139272" name="Freeform 3"/>
              <p:cNvSpPr>
                <a:spLocks/>
              </p:cNvSpPr>
              <p:nvPr/>
            </p:nvSpPr>
            <p:spPr bwMode="auto">
              <a:xfrm>
                <a:off x="0" y="40"/>
                <a:ext cx="341" cy="3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9818"/>
                    </a:moveTo>
                    <a:lnTo>
                      <a:pt x="21600" y="21600"/>
                    </a:lnTo>
                    <a:lnTo>
                      <a:pt x="21073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273" name="Line 4"/>
              <p:cNvSpPr>
                <a:spLocks noChangeShapeType="1"/>
              </p:cNvSpPr>
              <p:nvPr/>
            </p:nvSpPr>
            <p:spPr bwMode="auto">
              <a:xfrm>
                <a:off x="512" y="0"/>
                <a:ext cx="1" cy="4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274" name="Line 5"/>
              <p:cNvSpPr>
                <a:spLocks noChangeShapeType="1"/>
              </p:cNvSpPr>
              <p:nvPr/>
            </p:nvSpPr>
            <p:spPr bwMode="auto">
              <a:xfrm flipH="1">
                <a:off x="9" y="204"/>
                <a:ext cx="8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</p:grpSp>
        <p:pic>
          <p:nvPicPr>
            <p:cNvPr id="139269" name="Picture 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94037"/>
              <a:ext cx="2875085" cy="4508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9270" name="Rectangle 8"/>
            <p:cNvSpPr>
              <a:spLocks/>
            </p:cNvSpPr>
            <p:nvPr/>
          </p:nvSpPr>
          <p:spPr bwMode="auto">
            <a:xfrm>
              <a:off x="1902069" y="4377105"/>
              <a:ext cx="580292" cy="536331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913579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800">
                <a:solidFill>
                  <a:srgbClr val="000000"/>
                </a:solidFill>
                <a:latin typeface="ヒラギノ角ゴ Pro W3" charset="-128"/>
                <a:ea typeface="ヒラギノ角ゴ Pro W3" charset="-128"/>
                <a:sym typeface="ヒラギノ角ゴ Pro W3" charset="-128"/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0" y="-6867"/>
            <a:ext cx="9144000" cy="707886"/>
          </a:xfrm>
          <a:prstGeom prst="rect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364" tIns="45684" rIns="91364" bIns="45684">
            <a:spAutoFit/>
          </a:bodyPr>
          <a:lstStyle/>
          <a:p>
            <a:pPr algn="ctr" defTabSz="91357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4000" dirty="0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ILC Candidate Location: </a:t>
            </a:r>
            <a:r>
              <a:rPr lang="en-US" altLang="ja-JP" sz="4000" dirty="0" err="1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Kitakami</a:t>
            </a:r>
            <a:r>
              <a:rPr lang="en-US" altLang="ja-JP" sz="4000" dirty="0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 Area </a:t>
            </a:r>
            <a:endParaRPr lang="en-US" altLang="ja-JP" sz="4000" dirty="0">
              <a:solidFill>
                <a:srgbClr val="FFFF66"/>
              </a:solidFill>
              <a:latin typeface="Arial Black" panose="020B0A04020102020204" pitchFamily="34" charset="0"/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39339" y="4948720"/>
            <a:ext cx="1120579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Ichinoseki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734217" y="2710942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88907" y="4530679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左右矢印 11"/>
          <p:cNvSpPr/>
          <p:nvPr/>
        </p:nvSpPr>
        <p:spPr>
          <a:xfrm>
            <a:off x="3213744" y="6434065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2014/05/12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67728" y="4948793"/>
            <a:ext cx="81152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735739" y="5146251"/>
            <a:ext cx="204817" cy="184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481104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Express-</a:t>
            </a:r>
          </a:p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Rail</a:t>
            </a:r>
            <a:endParaRPr lang="ja-JP" altLang="en-US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125422" y="1280636"/>
            <a:ext cx="1061969" cy="369259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High-way</a:t>
            </a:r>
            <a:endParaRPr lang="ja-JP" altLang="en-US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87" y="5692448"/>
            <a:ext cx="5403465" cy="1005793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31" name="下矢印 30"/>
          <p:cNvSpPr/>
          <p:nvPr/>
        </p:nvSpPr>
        <p:spPr>
          <a:xfrm>
            <a:off x="5176511" y="5804071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2" name="左右矢印 31"/>
          <p:cNvSpPr/>
          <p:nvPr/>
        </p:nvSpPr>
        <p:spPr>
          <a:xfrm>
            <a:off x="5125194" y="6622622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53823" y="5384079"/>
            <a:ext cx="1059079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IP Region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3297475" y="5721466"/>
            <a:ext cx="157971" cy="268455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3" name="左右矢印 32"/>
          <p:cNvSpPr/>
          <p:nvPr/>
        </p:nvSpPr>
        <p:spPr>
          <a:xfrm>
            <a:off x="3178008" y="6476705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1888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2014/05/12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AWLC14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42510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0" y="184867"/>
            <a:ext cx="9144000" cy="89268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 “</a:t>
            </a:r>
            <a:r>
              <a:rPr kumimoji="1" lang="en-US" altLang="ja-JP" sz="3600" dirty="0" err="1" smtClean="0"/>
              <a:t>Kitakami</a:t>
            </a:r>
            <a:r>
              <a:rPr kumimoji="1" lang="en-US" altLang="ja-JP" sz="3600" dirty="0" smtClean="0"/>
              <a:t>” Landscape, ILC Acc., and CM Models 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kumimoji="1" lang="en-US" altLang="ja-JP" sz="2700" dirty="0" smtClean="0">
                <a:solidFill>
                  <a:srgbClr val="3366FF"/>
                </a:solidFill>
              </a:rPr>
              <a:t>EDMS work, in cooperation w/ DESY &amp; </a:t>
            </a:r>
            <a:r>
              <a:rPr kumimoji="1" lang="en-US" altLang="ja-JP" sz="2700" dirty="0" err="1" smtClean="0">
                <a:solidFill>
                  <a:srgbClr val="3366FF"/>
                </a:solidFill>
              </a:rPr>
              <a:t>Fermilab</a:t>
            </a:r>
            <a:r>
              <a:rPr kumimoji="1" lang="en-US" altLang="ja-JP" sz="2700" dirty="0" smtClean="0">
                <a:solidFill>
                  <a:srgbClr val="3366FF"/>
                </a:solidFill>
              </a:rPr>
              <a:t> EDMS Team </a:t>
            </a:r>
            <a:endParaRPr kumimoji="1" lang="ja-JP" altLang="en-US" sz="2700" dirty="0">
              <a:solidFill>
                <a:srgbClr val="3366FF"/>
              </a:solidFill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altLang="ja-JP" dirty="0">
              <a:solidFill>
                <a:srgbClr val="000000"/>
              </a:solidFill>
              <a:hlinkClick r:id="rId4"/>
            </a:endParaRPr>
          </a:p>
          <a:p>
            <a:pPr marL="0" indent="0">
              <a:buNone/>
            </a:pPr>
            <a:r>
              <a:rPr lang="de-DE" altLang="ja-JP" dirty="0" smtClean="0">
                <a:solidFill>
                  <a:srgbClr val="000000"/>
                </a:solidFill>
                <a:hlinkClick r:id="rId4"/>
              </a:rPr>
              <a:t>A movie separately shown: </a:t>
            </a:r>
          </a:p>
          <a:p>
            <a:pPr marL="0" indent="0">
              <a:buNone/>
            </a:pPr>
            <a:endParaRPr lang="de-DE" altLang="ja-JP" sz="2400" u="sng" dirty="0" smtClean="0">
              <a:hlinkClick r:id="rId5" action="ppaction://hlinkfile"/>
            </a:endParaRPr>
          </a:p>
          <a:p>
            <a:pPr marL="0" indent="0">
              <a:buNone/>
            </a:pPr>
            <a:r>
              <a:rPr lang="de-DE" altLang="ja-JP" sz="2400" u="sng" dirty="0" smtClean="0">
                <a:hlinkClick r:id="rId4"/>
              </a:rPr>
              <a:t>http</a:t>
            </a:r>
            <a:r>
              <a:rPr lang="de-DE" altLang="ja-JP" sz="2400" u="sng" dirty="0">
                <a:hlinkClick r:id="rId4"/>
              </a:rPr>
              <a:t>://www.desy.de/~blist/ILC_Movie_AWLC_20141.</a:t>
            </a:r>
            <a:r>
              <a:rPr lang="de-DE" altLang="ja-JP" sz="2400" u="sng" dirty="0" smtClean="0">
                <a:hlinkClick r:id="rId4"/>
              </a:rPr>
              <a:t>mp4</a:t>
            </a:r>
            <a:endParaRPr lang="de-DE" altLang="ja-JP" sz="2400" u="sng" dirty="0" smtClean="0"/>
          </a:p>
          <a:p>
            <a:pPr marL="0" indent="0">
              <a:buNone/>
            </a:pPr>
            <a:endParaRPr kumimoji="1" lang="de-DE" altLang="ja-JP" sz="2400" u="sng" dirty="0" smtClean="0"/>
          </a:p>
          <a:p>
            <a:pPr marL="0" indent="0">
              <a:buNone/>
            </a:pPr>
            <a:endParaRPr kumimoji="1" lang="de-DE" altLang="ja-JP" sz="2400" u="sng" dirty="0"/>
          </a:p>
          <a:p>
            <a:pPr marL="0" indent="0">
              <a:buNone/>
            </a:pPr>
            <a:endParaRPr kumimoji="1" lang="ja-JP" altLang="en-US" sz="240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2014/05/12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012E-E6AB-4A31-9B44-AF5583E98D9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9" name="ILC_Movie_AWLC_2014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75" y="1139466"/>
            <a:ext cx="9144000" cy="51435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292373" y="42806"/>
            <a:ext cx="18284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B. List and H. Lars  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AWLC14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63370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ILC Time Line: Progress and Prospect</a:t>
            </a:r>
            <a:endParaRPr kumimoji="1" lang="ja-JP" altLang="en-US" b="1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0049" name="Date Placeholder 1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283" indent="-285492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1973" indent="-228394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598760" indent="-228394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5548" indent="-228394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2340" indent="-228394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69127" indent="-228394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5915" indent="-228394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2703" indent="-228394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kumimoji="0" lang="en-US" altLang="ja-JP" sz="100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2014/10/23</a:t>
            </a:r>
            <a:endParaRPr kumimoji="0" lang="en-US" altLang="ja-JP" sz="1000" dirty="0">
              <a:solidFill>
                <a:schemeClr val="bg1">
                  <a:lumMod val="6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5" r="4089"/>
          <a:stretch/>
        </p:blipFill>
        <p:spPr bwMode="auto">
          <a:xfrm>
            <a:off x="175528" y="1303141"/>
            <a:ext cx="8806001" cy="506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321735" y="5099495"/>
            <a:ext cx="2548924" cy="70780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355" tIns="45679" rIns="91355" bIns="45679" rtlCol="0">
            <a:spAutoFit/>
          </a:bodyPr>
          <a:lstStyle/>
          <a:p>
            <a:pPr defTabSz="456600"/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Expecting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~ (</a:t>
            </a:r>
            <a:r>
              <a:rPr lang="en-US" altLang="ja-JP" sz="2000" dirty="0" smtClean="0">
                <a:solidFill>
                  <a:srgbClr val="3366FF"/>
                </a:solidFill>
                <a:latin typeface="Calibri"/>
                <a:ea typeface="ＭＳ Ｐゴシック"/>
              </a:rPr>
              <a:t>2+</a:t>
            </a:r>
            <a:r>
              <a:rPr lang="en-US" altLang="ja-JP" sz="2000" dirty="0">
                <a:solidFill>
                  <a:srgbClr val="3366FF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srgbClr val="3366FF"/>
                </a:solidFill>
                <a:latin typeface="Calibri"/>
                <a:ea typeface="ＭＳ Ｐゴシック"/>
              </a:rPr>
              <a:t>4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) year</a:t>
            </a:r>
          </a:p>
          <a:p>
            <a:pPr defTabSz="456600"/>
            <a:r>
              <a:rPr lang="en-US" altLang="ja-JP" sz="2000" dirty="0" smtClean="0">
                <a:solidFill>
                  <a:srgbClr val="FF0000"/>
                </a:solidFill>
                <a:latin typeface="Calibri"/>
                <a:ea typeface="ＭＳ Ｐゴシック"/>
              </a:rPr>
              <a:t>Being re-studied </a:t>
            </a:r>
            <a:r>
              <a:rPr lang="ja-JP" alt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　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3815" y="4468317"/>
            <a:ext cx="2856321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Preparation Phase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3189940" y="5236542"/>
            <a:ext cx="303044" cy="73251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8326" y="5987018"/>
            <a:ext cx="1928733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here, 2014</a:t>
            </a:r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Acc. Project Maangement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6788955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1274" y="3982480"/>
            <a:ext cx="7481455" cy="2335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808194"/>
            <a:ext cx="8229600" cy="500303"/>
          </a:xfrm>
        </p:spPr>
        <p:txBody>
          <a:bodyPr>
            <a:noAutofit/>
          </a:bodyPr>
          <a:lstStyle/>
          <a:p>
            <a:r>
              <a:rPr lang="en-US" sz="3200" dirty="0" smtClean="0"/>
              <a:t>Radiation Shield Optimization 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Yamamoto, 2014/05/12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 flipH="1">
            <a:off x="4737818" y="4348084"/>
            <a:ext cx="1524150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76588" y="4022752"/>
            <a:ext cx="872152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Tunnel</a:t>
            </a:r>
          </a:p>
        </p:txBody>
      </p:sp>
      <p:sp>
        <p:nvSpPr>
          <p:cNvPr id="10" name="Freeform 9"/>
          <p:cNvSpPr/>
          <p:nvPr/>
        </p:nvSpPr>
        <p:spPr bwMode="auto">
          <a:xfrm flipH="1">
            <a:off x="3799232" y="4721614"/>
            <a:ext cx="3104222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8075" y="4396282"/>
            <a:ext cx="854847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Lattice</a:t>
            </a:r>
          </a:p>
        </p:txBody>
      </p:sp>
      <p:sp>
        <p:nvSpPr>
          <p:cNvPr id="12" name="Freeform 11"/>
          <p:cNvSpPr/>
          <p:nvPr/>
        </p:nvSpPr>
        <p:spPr bwMode="auto">
          <a:xfrm>
            <a:off x="1077243" y="4821546"/>
            <a:ext cx="2342093" cy="383093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0119" y="4457809"/>
            <a:ext cx="1709744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RF Distribution</a:t>
            </a:r>
          </a:p>
        </p:txBody>
      </p:sp>
      <p:sp>
        <p:nvSpPr>
          <p:cNvPr id="14" name="Freeform 13"/>
          <p:cNvSpPr/>
          <p:nvPr/>
        </p:nvSpPr>
        <p:spPr bwMode="auto">
          <a:xfrm flipH="1">
            <a:off x="4113633" y="5279553"/>
            <a:ext cx="2235105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95254" y="4966289"/>
            <a:ext cx="1541474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Cryomodules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AWLC14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7" name="コンテンツ プレースホルダー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Central Radiation Shield </a:t>
            </a:r>
          </a:p>
          <a:p>
            <a:pPr lvl="1"/>
            <a:r>
              <a:rPr lang="en-US" altLang="ja-JP" dirty="0" smtClean="0"/>
              <a:t>Wall thickness is being optimized with worldwide discussion </a:t>
            </a:r>
          </a:p>
          <a:p>
            <a:pPr lvl="1"/>
            <a:r>
              <a:rPr kumimoji="1" lang="en-US" altLang="ja-JP" dirty="0" smtClean="0"/>
              <a:t>CERN’s expert advice is being given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5096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0737"/>
          </a:xfrm>
        </p:spPr>
        <p:txBody>
          <a:bodyPr/>
          <a:lstStyle/>
          <a:p>
            <a:r>
              <a:rPr kumimoji="1" lang="en-US" altLang="ja-JP" b="1" dirty="0" smtClean="0"/>
              <a:t>Summary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17524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 smtClean="0"/>
              <a:t>ILC published Technical Design Report in 2013,  and is getting into the “preparation phase”. </a:t>
            </a:r>
          </a:p>
          <a:p>
            <a:pPr>
              <a:lnSpc>
                <a:spcPct val="120000"/>
              </a:lnSpc>
            </a:pPr>
            <a:endParaRPr lang="en-US" altLang="ja-JP" dirty="0" smtClean="0"/>
          </a:p>
          <a:p>
            <a:pPr>
              <a:lnSpc>
                <a:spcPct val="120000"/>
              </a:lnSpc>
            </a:pPr>
            <a:r>
              <a:rPr lang="en-US" altLang="ja-JP" dirty="0" smtClean="0"/>
              <a:t>The new organization has been established with merging the ILC and the CLIC project under the Director-ship by Dr. L. Evans. </a:t>
            </a:r>
          </a:p>
          <a:p>
            <a:pPr>
              <a:lnSpc>
                <a:spcPct val="120000"/>
              </a:lnSpc>
            </a:pPr>
            <a:endParaRPr lang="en-US" altLang="ja-JP" dirty="0" smtClean="0"/>
          </a:p>
          <a:p>
            <a:pPr>
              <a:lnSpc>
                <a:spcPct val="120000"/>
              </a:lnSpc>
            </a:pPr>
            <a:r>
              <a:rPr lang="en-US" altLang="ja-JP" dirty="0" smtClean="0"/>
              <a:t>It includes significant CERN’s participations in the world-wide organization, specially for DR, BDS, SRF, Cryogenics, CFS, and Radiation Safety, and further close cooperation is being realized.</a:t>
            </a:r>
          </a:p>
          <a:p>
            <a:pPr>
              <a:lnSpc>
                <a:spcPct val="120000"/>
              </a:lnSpc>
            </a:pPr>
            <a:endParaRPr lang="en-US" altLang="ja-JP" dirty="0" smtClean="0"/>
          </a:p>
          <a:p>
            <a:pPr>
              <a:lnSpc>
                <a:spcPct val="120000"/>
              </a:lnSpc>
            </a:pPr>
            <a:r>
              <a:rPr lang="en-US" altLang="ja-JP" i="1" dirty="0" smtClean="0">
                <a:solidFill>
                  <a:srgbClr val="3366FF"/>
                </a:solidFill>
              </a:rPr>
              <a:t>We would thank CERN’s cooperation and special support  for maximizing the ATF operation in the critical stage approaching a design goal of the R&amp;D in final focusing.   </a:t>
            </a:r>
          </a:p>
          <a:p>
            <a:pPr>
              <a:lnSpc>
                <a:spcPct val="120000"/>
              </a:lnSpc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568704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27497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3094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ILC Project</a:t>
            </a:r>
            <a:r>
              <a:rPr lang="en-US" altLang="ja-JP" b="1" dirty="0"/>
              <a:t> </a:t>
            </a:r>
            <a:r>
              <a:rPr lang="en-US" altLang="ja-JP" b="1" dirty="0" smtClean="0"/>
              <a:t>Overview</a:t>
            </a:r>
            <a:endParaRPr kumimoji="1" lang="ja-JP" altLang="en-US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516273"/>
              </p:ext>
            </p:extLst>
          </p:nvPr>
        </p:nvGraphicFramePr>
        <p:xfrm>
          <a:off x="704977" y="1125578"/>
          <a:ext cx="8126729" cy="509118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6014"/>
                <a:gridCol w="7050715"/>
              </a:tblGrid>
              <a:tr h="4875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Years 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TDR baseline Scenario 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1 - 2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Pre-preparation</a:t>
                      </a:r>
                      <a:r>
                        <a:rPr kumimoji="1" lang="en-US" altLang="ja-JP" sz="1400" baseline="0" dirty="0" smtClean="0"/>
                        <a:t> for </a:t>
                      </a:r>
                      <a:r>
                        <a:rPr kumimoji="1" lang="en-US" altLang="ja-JP" sz="1400" dirty="0" smtClean="0"/>
                        <a:t>2yrs  (for</a:t>
                      </a:r>
                      <a:r>
                        <a:rPr kumimoji="1" lang="en-US" altLang="ja-JP" sz="1400" baseline="0" dirty="0" smtClean="0"/>
                        <a:t> technical effort continuity) 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ja-JP" altLang="en-US" sz="1400" dirty="0" smtClean="0"/>
                        <a:t>前段階・先端技術開発の継続（２年）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3 - 6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Preparation  (4 </a:t>
                      </a:r>
                      <a:r>
                        <a:rPr kumimoji="1" lang="en-US" altLang="ja-JP" sz="1400" baseline="0" dirty="0" err="1" smtClean="0"/>
                        <a:t>yrs</a:t>
                      </a:r>
                      <a:r>
                        <a:rPr kumimoji="1" lang="en-US" altLang="ja-JP" sz="1400" baseline="0" dirty="0" smtClean="0"/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ILC </a:t>
                      </a:r>
                      <a:r>
                        <a:rPr kumimoji="1" lang="ja-JP" altLang="en-US" sz="1400" baseline="0" dirty="0" smtClean="0"/>
                        <a:t>建設への準備段階（</a:t>
                      </a:r>
                      <a:r>
                        <a:rPr kumimoji="1" lang="en-US" altLang="ja-JP" sz="1400" baseline="0" dirty="0" smtClean="0"/>
                        <a:t>4</a:t>
                      </a:r>
                      <a:r>
                        <a:rPr kumimoji="1" lang="ja-JP" altLang="en-US" sz="1400" baseline="0" dirty="0" smtClean="0"/>
                        <a:t>年）</a:t>
                      </a:r>
                      <a:r>
                        <a:rPr kumimoji="1" lang="en-US" altLang="ja-JP" sz="1400" baseline="0" dirty="0" smtClean="0"/>
                        <a:t>   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7 - 15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Construction (9 </a:t>
                      </a:r>
                      <a:r>
                        <a:rPr kumimoji="1" lang="en-US" altLang="ja-JP" sz="1400" dirty="0" err="1" smtClean="0"/>
                        <a:t>yrs</a:t>
                      </a:r>
                      <a:r>
                        <a:rPr kumimoji="1" lang="en-US" altLang="ja-JP" sz="1400" dirty="0" smtClean="0"/>
                        <a:t>) </a:t>
                      </a:r>
                    </a:p>
                    <a:p>
                      <a:r>
                        <a:rPr kumimoji="1" lang="ja-JP" altLang="en-US" sz="1400" dirty="0" smtClean="0"/>
                        <a:t>建設（</a:t>
                      </a:r>
                      <a:r>
                        <a:rPr kumimoji="1" lang="en-US" altLang="ja-JP" sz="1400" dirty="0" smtClean="0"/>
                        <a:t>9</a:t>
                      </a:r>
                      <a:r>
                        <a:rPr kumimoji="1" lang="ja-JP" altLang="en-US" sz="1400" dirty="0" smtClean="0"/>
                        <a:t>年）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(12 </a:t>
                      </a:r>
                      <a:r>
                        <a:rPr kumimoji="1" lang="en-US" altLang="ja-JP" sz="1400" baseline="0" dirty="0" smtClean="0"/>
                        <a:t>-)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                                    (start</a:t>
                      </a:r>
                      <a:r>
                        <a:rPr kumimoji="1" lang="en-US" altLang="ja-JP" sz="1400" baseline="0" dirty="0" smtClean="0"/>
                        <a:t> installation)</a:t>
                      </a:r>
                    </a:p>
                    <a:p>
                      <a:r>
                        <a:rPr kumimoji="1" lang="ja-JP" altLang="en-US" sz="1400" dirty="0" smtClean="0"/>
                        <a:t>　　　　　　　　　　　　　組み込みの開始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(13 -)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                                    (start preparation</a:t>
                      </a:r>
                      <a:r>
                        <a:rPr kumimoji="1" lang="en-US" altLang="ja-JP" sz="1400" baseline="0" dirty="0" smtClean="0"/>
                        <a:t> for Commissioning and operation (to be studied)</a:t>
                      </a:r>
                    </a:p>
                    <a:p>
                      <a:r>
                        <a:rPr kumimoji="1" lang="ja-JP" altLang="ja-JP" sz="1400" baseline="0" dirty="0" smtClean="0"/>
                        <a:t>　</a:t>
                      </a:r>
                      <a:r>
                        <a:rPr kumimoji="1" lang="ja-JP" altLang="en-US" sz="1400" baseline="0" dirty="0" smtClean="0"/>
                        <a:t>　　　　　　　　　　　　運転</a:t>
                      </a:r>
                      <a:r>
                        <a:rPr kumimoji="1" lang="en-US" altLang="en-US" sz="1400" baseline="0" dirty="0" smtClean="0"/>
                        <a:t>経費</a:t>
                      </a:r>
                      <a:r>
                        <a:rPr kumimoji="1" lang="en-US" altLang="en-US" sz="1400" baseline="0" dirty="0" smtClean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en-US" altLang="en-US" sz="1400" u="sng" baseline="0" dirty="0" smtClean="0">
                          <a:solidFill>
                            <a:schemeClr val="tx1"/>
                          </a:solidFill>
                        </a:rPr>
                        <a:t>加速器要素・試験設備運転等</a:t>
                      </a:r>
                      <a:r>
                        <a:rPr kumimoji="1" lang="en-US" altLang="en-US" sz="1400" baseline="0" dirty="0" smtClean="0">
                          <a:solidFill>
                            <a:srgbClr val="0000FF"/>
                          </a:solidFill>
                        </a:rPr>
                        <a:t>）</a:t>
                      </a:r>
                      <a:r>
                        <a:rPr kumimoji="1" lang="en-US" altLang="en-US" sz="1400" baseline="0" dirty="0" smtClean="0"/>
                        <a:t>の</a:t>
                      </a:r>
                      <a:r>
                        <a:rPr kumimoji="1" lang="ja-JP" altLang="en-US" sz="1400" baseline="0" dirty="0" smtClean="0"/>
                        <a:t>段階的立ち上げ</a:t>
                      </a:r>
                      <a:r>
                        <a:rPr kumimoji="1" lang="en-US" altLang="ja-JP" sz="1400" baseline="0" dirty="0" smtClean="0"/>
                        <a:t> (</a:t>
                      </a:r>
                      <a:r>
                        <a:rPr kumimoji="1" lang="ja-JP" altLang="en-US" sz="1400" baseline="0" dirty="0" smtClean="0"/>
                        <a:t>検討要）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16 -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Beam </a:t>
                      </a:r>
                      <a:r>
                        <a:rPr kumimoji="1" lang="en-US" altLang="ja-JP" sz="1400" dirty="0" smtClean="0"/>
                        <a:t>Commissioning  start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ビームコミッショニングのスタート</a:t>
                      </a:r>
                      <a:endParaRPr kumimoji="1" lang="ja-JP" altLang="en-US" sz="14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51935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17</a:t>
                      </a:r>
                      <a:r>
                        <a:rPr kumimoji="1" lang="en-US" altLang="ja-JP" sz="1400" baseline="0" dirty="0" smtClean="0"/>
                        <a:t> –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Operation  at 250 ~ 500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 (550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) 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aseline="0" dirty="0" smtClean="0"/>
                        <a:t>物理実験　</a:t>
                      </a:r>
                      <a:r>
                        <a:rPr kumimoji="1" lang="en-US" altLang="ja-JP" sz="1400" baseline="0" dirty="0" smtClean="0"/>
                        <a:t>@ 250 ~ 500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 (550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) </a:t>
                      </a:r>
                      <a:endParaRPr kumimoji="1" lang="ja-JP" altLang="en-US" sz="14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TBD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Toward 500 </a:t>
                      </a:r>
                      <a:r>
                        <a:rPr kumimoji="1" lang="en-US" altLang="ja-JP" sz="1400" dirty="0" err="1" smtClean="0"/>
                        <a:t>GeV</a:t>
                      </a:r>
                      <a:r>
                        <a:rPr kumimoji="1" lang="en-US" altLang="ja-JP" sz="1400" dirty="0" smtClean="0"/>
                        <a:t> HL upgrade </a:t>
                      </a:r>
                    </a:p>
                    <a:p>
                      <a:r>
                        <a:rPr kumimoji="1" lang="ja-JP" altLang="en-US" sz="1200" dirty="0" smtClean="0"/>
                        <a:t>ルミノシティーアップグレード</a:t>
                      </a:r>
                      <a:r>
                        <a:rPr kumimoji="1" lang="en-US" altLang="ja-JP" sz="1200" dirty="0" smtClean="0"/>
                        <a:t>(500 </a:t>
                      </a:r>
                      <a:r>
                        <a:rPr kumimoji="1" lang="en-US" altLang="ja-JP" sz="1200" dirty="0" err="1" smtClean="0"/>
                        <a:t>GeV</a:t>
                      </a:r>
                      <a:r>
                        <a:rPr kumimoji="1" lang="en-US" altLang="ja-JP" sz="1200" dirty="0" smtClean="0"/>
                        <a:t>) 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TBD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Toward 1 </a:t>
                      </a:r>
                      <a:r>
                        <a:rPr kumimoji="1" lang="en-US" altLang="ja-JP" sz="1400" dirty="0" err="1" smtClean="0"/>
                        <a:t>TeV</a:t>
                      </a:r>
                      <a:r>
                        <a:rPr kumimoji="1" lang="en-US" altLang="ja-JP" sz="1400" dirty="0" smtClean="0"/>
                        <a:t> upgrade </a:t>
                      </a:r>
                    </a:p>
                    <a:p>
                      <a:r>
                        <a:rPr kumimoji="1" lang="ja-JP" altLang="en-US" sz="1200" dirty="0" smtClean="0"/>
                        <a:t>エネルギーアップグレード　</a:t>
                      </a:r>
                      <a:r>
                        <a:rPr kumimoji="1" lang="en-US" altLang="ja-JP" sz="1200" dirty="0" smtClean="0"/>
                        <a:t>(1 </a:t>
                      </a:r>
                      <a:r>
                        <a:rPr kumimoji="1" lang="en-US" altLang="ja-JP" sz="1200" dirty="0" err="1" smtClean="0"/>
                        <a:t>TeV</a:t>
                      </a:r>
                      <a:r>
                        <a:rPr kumimoji="1" lang="en-US" altLang="ja-JP" sz="1200" dirty="0" smtClean="0"/>
                        <a:t>)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2014/10/30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217827" y="2719294"/>
            <a:ext cx="359217" cy="1438088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874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0456" y="1496390"/>
            <a:ext cx="8989046" cy="246085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63" y="0"/>
            <a:ext cx="9144000" cy="940443"/>
          </a:xfrm>
        </p:spPr>
        <p:txBody>
          <a:bodyPr/>
          <a:lstStyle/>
          <a:p>
            <a:pPr algn="ctr"/>
            <a:r>
              <a:rPr lang="en-GB" smtClean="0"/>
              <a:t>Management of Cryogenic Fluids</a:t>
            </a:r>
            <a:endParaRPr lang="en-GB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35496" y="1642570"/>
            <a:ext cx="9014006" cy="2589688"/>
          </a:xfrm>
          <a:prstGeom prst="rect">
            <a:avLst/>
          </a:prstGeom>
          <a:noFill/>
        </p:spPr>
        <p:txBody>
          <a:bodyPr vert="horz" lIns="92075" tIns="46038" rIns="92075" bIns="46038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 charset="0"/>
              </a:rPr>
              <a:t>Total </a:t>
            </a:r>
            <a:r>
              <a:rPr lang="en-US" sz="2400" b="1" dirty="0" smtClean="0">
                <a:latin typeface="Arial" charset="0"/>
              </a:rPr>
              <a:t>HELIUM</a:t>
            </a:r>
            <a:r>
              <a:rPr lang="en-US" sz="2400" dirty="0" smtClean="0">
                <a:latin typeface="Arial" charset="0"/>
              </a:rPr>
              <a:t> inventory at CERN: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170’000 kg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LHC (accelerator &amp; detectors) helium full inventory: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136’000 kg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="0" dirty="0" smtClean="0">
                <a:solidFill>
                  <a:srgbClr val="FF0000"/>
                </a:solidFill>
                <a:latin typeface="Arial" charset="0"/>
              </a:rPr>
              <a:t>Additional strategic permanent storage during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operation: 15’000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kg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4406313"/>
            <a:ext cx="11633262" cy="155734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In situ helium liquefaction for central services </a:t>
            </a:r>
            <a:r>
              <a:rPr lang="en-US" sz="2800" dirty="0">
                <a:solidFill>
                  <a:srgbClr val="FF0000"/>
                </a:solidFill>
              </a:rPr>
              <a:t>(up to 350’000 liter per year) 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r>
              <a:rPr lang="en-US" sz="2800" dirty="0" smtClean="0"/>
              <a:t>and </a:t>
            </a:r>
            <a:r>
              <a:rPr lang="en-US" sz="2800" dirty="0"/>
              <a:t>distribution </a:t>
            </a:r>
            <a:r>
              <a:rPr lang="en-US" sz="2800" dirty="0" smtClean="0"/>
              <a:t>by </a:t>
            </a:r>
            <a:r>
              <a:rPr lang="en-US" sz="2800" dirty="0"/>
              <a:t>means of mobile containers ranging from 100 to 2’000 liter </a:t>
            </a:r>
          </a:p>
          <a:p>
            <a:pPr>
              <a:spcBef>
                <a:spcPct val="20000"/>
              </a:spcBef>
            </a:pPr>
            <a:r>
              <a:rPr lang="en-US" sz="2800" dirty="0" smtClean="0">
                <a:cs typeface="Arial" charset="0"/>
              </a:rPr>
              <a:t>(</a:t>
            </a:r>
            <a:r>
              <a:rPr lang="en-US" sz="2800" dirty="0">
                <a:cs typeface="Arial" charset="0"/>
              </a:rPr>
              <a:t>users without dedicated cryogenic plant)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971600" y="6356350"/>
            <a:ext cx="7344816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25-04-2014, Helium Cryogenics at CERN, D. Delikaris /  ILC Cryogenics and He Inventory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9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540750" cy="3657600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1623246" y="171245"/>
            <a:ext cx="6151594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/>
            <a:r>
              <a:rPr kumimoji="0" lang="en-US" altLang="ja-JP" sz="4000" b="1" dirty="0" smtClean="0"/>
              <a:t>ILC Accelerator Concept </a:t>
            </a:r>
            <a:endParaRPr kumimoji="0" lang="en-US" altLang="ja-JP" sz="4000" b="1" dirty="0"/>
          </a:p>
        </p:txBody>
      </p:sp>
      <p:sp>
        <p:nvSpPr>
          <p:cNvPr id="899076" name="Line 4"/>
          <p:cNvSpPr>
            <a:spLocks noChangeShapeType="1"/>
          </p:cNvSpPr>
          <p:nvPr/>
        </p:nvSpPr>
        <p:spPr bwMode="auto">
          <a:xfrm flipH="1">
            <a:off x="4893175" y="4013703"/>
            <a:ext cx="0" cy="603956"/>
          </a:xfrm>
          <a:prstGeom prst="line">
            <a:avLst/>
          </a:prstGeom>
          <a:noFill/>
          <a:ln w="10160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99077" name="Text Box 5"/>
          <p:cNvSpPr txBox="1">
            <a:spLocks noChangeArrowheads="1"/>
          </p:cNvSpPr>
          <p:nvPr/>
        </p:nvSpPr>
        <p:spPr bwMode="auto">
          <a:xfrm>
            <a:off x="3810001" y="4572000"/>
            <a:ext cx="2595582" cy="461665"/>
          </a:xfrm>
          <a:prstGeom prst="rect">
            <a:avLst/>
          </a:prstGeom>
          <a:solidFill>
            <a:srgbClr val="FEFCAC"/>
          </a:solidFill>
          <a:ln w="19050" cmpd="sng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008000"/>
                </a:solidFill>
              </a:rPr>
              <a:t>SRF Technology</a:t>
            </a:r>
            <a:endParaRPr kumimoji="0" lang="en-US" altLang="ja-JP" b="1" dirty="0">
              <a:solidFill>
                <a:srgbClr val="0080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29100" y="2491560"/>
            <a:ext cx="3659976" cy="461665"/>
          </a:xfrm>
          <a:prstGeom prst="rect">
            <a:avLst/>
          </a:prstGeom>
          <a:solidFill>
            <a:srgbClr val="FEFCAC"/>
          </a:solidFill>
          <a:ln w="19050" cmpd="sng">
            <a:solidFill>
              <a:srgbClr val="CC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CC0000"/>
                </a:solidFill>
              </a:rPr>
              <a:t>Nano-beam Technology</a:t>
            </a:r>
            <a:endParaRPr kumimoji="0" lang="en-US" altLang="ja-JP" b="1" dirty="0">
              <a:solidFill>
                <a:srgbClr val="CC0000"/>
              </a:solidFill>
            </a:endParaRPr>
          </a:p>
        </p:txBody>
      </p:sp>
      <p:cxnSp>
        <p:nvCxnSpPr>
          <p:cNvPr id="4" name="直線矢印コネクタ 3"/>
          <p:cNvCxnSpPr>
            <a:stCxn id="14" idx="1"/>
          </p:cNvCxnSpPr>
          <p:nvPr/>
        </p:nvCxnSpPr>
        <p:spPr>
          <a:xfrm flipH="1">
            <a:off x="1711804" y="2722393"/>
            <a:ext cx="617296" cy="0"/>
          </a:xfrm>
          <a:prstGeom prst="straightConnector1">
            <a:avLst/>
          </a:prstGeom>
          <a:ln w="57150" cmpd="sng">
            <a:solidFill>
              <a:schemeClr val="bg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6019800" y="2830713"/>
            <a:ext cx="813610" cy="703556"/>
          </a:xfrm>
          <a:prstGeom prst="straightConnector1">
            <a:avLst/>
          </a:prstGeom>
          <a:ln w="571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tesla9cell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232" y="5117239"/>
            <a:ext cx="2667048" cy="820707"/>
          </a:xfrm>
          <a:prstGeom prst="rect">
            <a:avLst/>
          </a:prstGeom>
        </p:spPr>
      </p:pic>
      <p:pic>
        <p:nvPicPr>
          <p:cNvPr id="23" name="Picture 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748" y="5984739"/>
            <a:ext cx="2207285" cy="57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3601" y="1282237"/>
            <a:ext cx="1407940" cy="1007325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330483" y="5155155"/>
            <a:ext cx="4105268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smtClean="0"/>
              <a:t>Electron and Positron Sources (e-, e+) : 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Damping Ring (DR): 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Ring to ML beam transport (RTML</a:t>
            </a:r>
            <a:r>
              <a:rPr kumimoji="1" lang="ja-JP" altLang="en-US" dirty="0" smtClean="0"/>
              <a:t>）</a:t>
            </a:r>
            <a:r>
              <a:rPr lang="en-US" altLang="ja-JP" dirty="0" smtClean="0"/>
              <a:t>:</a:t>
            </a:r>
            <a:endParaRPr lang="en-US" altLang="ja-JP" dirty="0"/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(ML</a:t>
            </a:r>
            <a:r>
              <a:rPr lang="ja-JP" altLang="en-US" dirty="0" smtClean="0"/>
              <a:t>）：</a:t>
            </a:r>
            <a:r>
              <a:rPr lang="en-US" altLang="ja-JP" dirty="0" smtClean="0">
                <a:solidFill>
                  <a:srgbClr val="3366FF"/>
                </a:solidFill>
              </a:rPr>
              <a:t>SCRF Technology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Beam Delivery System  (BDS</a:t>
            </a:r>
            <a:r>
              <a:rPr lang="ja-JP" altLang="en-US" dirty="0" smtClean="0"/>
              <a:t>）</a:t>
            </a:r>
            <a:endParaRPr lang="en-US" altLang="ja-JP" dirty="0" smtClean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2014/08/26, A. Yamamoto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7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67397" y="100013"/>
            <a:ext cx="8484740" cy="726038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Remaining Works in Preparation Phase</a:t>
            </a:r>
            <a:br>
              <a:rPr lang="en-US" altLang="ja-JP" b="1" dirty="0" smtClean="0"/>
            </a:br>
            <a:r>
              <a:rPr lang="en-US" altLang="ja-JP" sz="4000" b="1" dirty="0" smtClean="0">
                <a:solidFill>
                  <a:srgbClr val="3366FF"/>
                </a:solidFill>
              </a:rPr>
              <a:t>Key Examples</a:t>
            </a:r>
            <a:endParaRPr kumimoji="1" lang="ja-JP" altLang="en-US" sz="4000" b="1" dirty="0">
              <a:solidFill>
                <a:srgbClr val="3366FF"/>
              </a:solidFill>
            </a:endParaRPr>
          </a:p>
        </p:txBody>
      </p:sp>
      <p:pic>
        <p:nvPicPr>
          <p:cNvPr id="7" name="Picture 2"/>
          <p:cNvPicPr>
            <a:picLocks noGrp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1" t="-4324" r="-1279" b="-1"/>
          <a:stretch/>
        </p:blipFill>
        <p:spPr bwMode="auto">
          <a:xfrm>
            <a:off x="441224" y="1032509"/>
            <a:ext cx="8312923" cy="2017630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A. Yamamoto, 2014/05/12</a:t>
            </a:r>
            <a:endParaRPr lang="en-US" dirty="0"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latin typeface="Calibri"/>
              </a:rPr>
              <a:pPr>
                <a:defRPr/>
              </a:pPr>
              <a:t>6</a:t>
            </a:fld>
            <a:endParaRPr lang="en-US" dirty="0">
              <a:latin typeface="Calibri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4294967295"/>
          </p:nvPr>
        </p:nvSpPr>
        <p:spPr>
          <a:xfrm>
            <a:off x="89804" y="3131039"/>
            <a:ext cx="8929111" cy="3354077"/>
          </a:xfrm>
        </p:spPr>
        <p:txBody>
          <a:bodyPr>
            <a:noAutofit/>
          </a:bodyPr>
          <a:lstStyle/>
          <a:p>
            <a:r>
              <a:rPr kumimoji="1" lang="en-US" altLang="ja-JP" sz="2400" b="0" dirty="0" smtClean="0">
                <a:solidFill>
                  <a:srgbClr val="FF0000"/>
                </a:solidFill>
              </a:rPr>
              <a:t>Accelerator Design and Integration with EDMS: </a:t>
            </a:r>
          </a:p>
          <a:p>
            <a:r>
              <a:rPr lang="en-US" altLang="ja-JP" sz="2400" dirty="0">
                <a:solidFill>
                  <a:srgbClr val="3366FF"/>
                </a:solidFill>
              </a:rPr>
              <a:t>CFS:  </a:t>
            </a:r>
            <a:r>
              <a:rPr lang="en-US" altLang="ja-JP" sz="2400" dirty="0"/>
              <a:t>Site specific work including Central Campus design and </a:t>
            </a:r>
            <a:r>
              <a:rPr lang="en-US" altLang="ja-JP" sz="2400" dirty="0" smtClean="0"/>
              <a:t>others,</a:t>
            </a:r>
            <a:endParaRPr kumimoji="1" lang="en-US" altLang="ja-JP" sz="2400" b="0" dirty="0" smtClean="0">
              <a:solidFill>
                <a:srgbClr val="FF0000"/>
              </a:solidFill>
            </a:endParaRPr>
          </a:p>
          <a:p>
            <a:r>
              <a:rPr kumimoji="1" lang="en-US" altLang="ja-JP" sz="2400" b="0" dirty="0" smtClean="0">
                <a:solidFill>
                  <a:srgbClr val="3366FF"/>
                </a:solidFill>
              </a:rPr>
              <a:t>Positron </a:t>
            </a:r>
            <a:r>
              <a:rPr lang="en-US" altLang="ja-JP" sz="2400" dirty="0">
                <a:solidFill>
                  <a:srgbClr val="3366FF"/>
                </a:solidFill>
              </a:rPr>
              <a:t>S</a:t>
            </a:r>
            <a:r>
              <a:rPr kumimoji="1" lang="en-US" altLang="ja-JP" sz="2400" b="0" dirty="0" smtClean="0">
                <a:solidFill>
                  <a:srgbClr val="3366FF"/>
                </a:solidFill>
              </a:rPr>
              <a:t>ource</a:t>
            </a:r>
            <a:r>
              <a:rPr kumimoji="1" lang="en-US" altLang="ja-JP" sz="2400" b="0" dirty="0">
                <a:solidFill>
                  <a:srgbClr val="3366FF"/>
                </a:solidFill>
              </a:rPr>
              <a:t>: </a:t>
            </a:r>
            <a:r>
              <a:rPr lang="en-US" altLang="ja-JP" sz="2400" dirty="0" smtClean="0"/>
              <a:t>vacuum sealing technology for rotating target</a:t>
            </a:r>
            <a:r>
              <a:rPr kumimoji="1" lang="en-US" altLang="ja-JP" sz="2400" b="0" dirty="0" smtClean="0"/>
              <a:t>,</a:t>
            </a:r>
            <a:endParaRPr kumimoji="1" lang="en-US" altLang="ja-JP" sz="2400" b="0" dirty="0"/>
          </a:p>
          <a:p>
            <a:r>
              <a:rPr kumimoji="1" lang="en-US" altLang="ja-JP" sz="2400" b="0" dirty="0">
                <a:solidFill>
                  <a:srgbClr val="3366FF"/>
                </a:solidFill>
              </a:rPr>
              <a:t>Damping </a:t>
            </a:r>
            <a:r>
              <a:rPr kumimoji="1" lang="en-US" altLang="ja-JP" sz="2400" b="0" dirty="0" smtClean="0">
                <a:solidFill>
                  <a:srgbClr val="3366FF"/>
                </a:solidFill>
              </a:rPr>
              <a:t>Ring</a:t>
            </a:r>
            <a:r>
              <a:rPr kumimoji="1" lang="en-US" altLang="ja-JP" sz="2400" b="0" dirty="0"/>
              <a:t>: </a:t>
            </a:r>
            <a:r>
              <a:rPr lang="en-US" altLang="ja-JP" sz="2400" dirty="0" smtClean="0"/>
              <a:t>Ultra low </a:t>
            </a:r>
            <a:r>
              <a:rPr lang="en-US" altLang="ja-JP" sz="2400" dirty="0" err="1" smtClean="0"/>
              <a:t>emittance</a:t>
            </a:r>
            <a:r>
              <a:rPr lang="en-US" altLang="ja-JP" sz="2400" dirty="0" smtClean="0"/>
              <a:t>, </a:t>
            </a:r>
            <a:r>
              <a:rPr kumimoji="1" lang="en-US" altLang="ja-JP" sz="2400" b="0" dirty="0" err="1" smtClean="0"/>
              <a:t>Undulators</a:t>
            </a:r>
            <a:r>
              <a:rPr kumimoji="1" lang="en-US" altLang="ja-JP" sz="2400" b="0" dirty="0"/>
              <a:t>, 650 MHz </a:t>
            </a:r>
            <a:r>
              <a:rPr kumimoji="1" lang="en-US" altLang="ja-JP" sz="2400" b="0" dirty="0" smtClean="0"/>
              <a:t>SCRF, </a:t>
            </a:r>
            <a:endParaRPr kumimoji="1" lang="en-US" altLang="ja-JP" sz="2400" b="0" dirty="0"/>
          </a:p>
          <a:p>
            <a:r>
              <a:rPr kumimoji="1" lang="en-US" altLang="ja-JP" sz="2400" b="0" dirty="0">
                <a:solidFill>
                  <a:srgbClr val="3366FF"/>
                </a:solidFill>
              </a:rPr>
              <a:t>RTML</a:t>
            </a:r>
            <a:r>
              <a:rPr kumimoji="1" lang="en-US" altLang="ja-JP" sz="2400" b="0" dirty="0" smtClean="0">
                <a:solidFill>
                  <a:srgbClr val="3366FF"/>
                </a:solidFill>
              </a:rPr>
              <a:t>:</a:t>
            </a:r>
            <a:r>
              <a:rPr kumimoji="1" lang="en-US" altLang="ja-JP" sz="2400" b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1" lang="en-US" altLang="ja-JP" sz="2400" b="0" dirty="0" smtClean="0"/>
              <a:t>residual magnetic field effect in long beam transport-line,</a:t>
            </a:r>
            <a:endParaRPr kumimoji="1" lang="en-US" altLang="ja-JP" sz="2400" b="0" dirty="0"/>
          </a:p>
          <a:p>
            <a:r>
              <a:rPr kumimoji="1" lang="en-US" altLang="ja-JP" sz="2400" b="0" dirty="0">
                <a:solidFill>
                  <a:srgbClr val="3366FF"/>
                </a:solidFill>
              </a:rPr>
              <a:t>ML: </a:t>
            </a:r>
            <a:r>
              <a:rPr kumimoji="1" lang="en-US" altLang="ja-JP" sz="2400" b="0" dirty="0" smtClean="0"/>
              <a:t>Cavity, CM, Cryogenics </a:t>
            </a:r>
            <a:r>
              <a:rPr kumimoji="1" lang="en-US" altLang="ja-JP" sz="2400" b="0" dirty="0"/>
              <a:t>integration</a:t>
            </a:r>
            <a:r>
              <a:rPr kumimoji="1" lang="en-US" altLang="ja-JP" sz="2400" b="0" dirty="0" smtClean="0"/>
              <a:t>,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to be best cost-effective,</a:t>
            </a:r>
            <a:endParaRPr kumimoji="1" lang="en-US" altLang="ja-JP" sz="2400" b="0" dirty="0"/>
          </a:p>
          <a:p>
            <a:r>
              <a:rPr kumimoji="1" lang="en-US" altLang="ja-JP" sz="2400" b="0" dirty="0">
                <a:solidFill>
                  <a:srgbClr val="3366FF"/>
                </a:solidFill>
              </a:rPr>
              <a:t>BDS</a:t>
            </a:r>
            <a:r>
              <a:rPr kumimoji="1" lang="en-US" altLang="ja-JP" sz="2400" b="0" dirty="0"/>
              <a:t>: Final </a:t>
            </a:r>
            <a:r>
              <a:rPr kumimoji="1" lang="en-US" altLang="ja-JP" sz="2400" b="0" dirty="0" smtClean="0"/>
              <a:t>focusing w/ </a:t>
            </a:r>
            <a:r>
              <a:rPr kumimoji="1" lang="en-US" altLang="ja-JP" sz="2400" b="0" dirty="0" err="1" smtClean="0"/>
              <a:t>nano</a:t>
            </a:r>
            <a:r>
              <a:rPr kumimoji="1" lang="en-US" altLang="ja-JP" sz="2400" b="0" dirty="0" smtClean="0"/>
              <a:t>-beam, and </a:t>
            </a:r>
            <a:r>
              <a:rPr lang="en-US" altLang="ja-JP" sz="2400" dirty="0" smtClean="0"/>
              <a:t>beam optics</a:t>
            </a:r>
            <a:r>
              <a:rPr kumimoji="1" lang="en-US" altLang="ja-JP" sz="2400" b="0" dirty="0" smtClean="0"/>
              <a:t> update</a:t>
            </a:r>
            <a:endParaRPr kumimoji="1" lang="en-US" altLang="ja-JP" sz="2400" b="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AWLC14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2230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692182" y="2703727"/>
            <a:ext cx="6265123" cy="2679269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361216" y="1687007"/>
            <a:ext cx="1" cy="3272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20" y="44216"/>
            <a:ext cx="8229600" cy="86733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ILC</a:t>
            </a:r>
            <a:r>
              <a:rPr lang="en-US" b="1" dirty="0" smtClean="0"/>
              <a:t> in Linear Collider Collaboration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lIns="91431" tIns="45715" rIns="91431" bIns="45715"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1120" y="922873"/>
            <a:ext cx="2349500" cy="7386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>
                <a:solidFill>
                  <a:srgbClr val="3366FF"/>
                </a:solidFill>
                <a:latin typeface="Calibri"/>
              </a:rPr>
              <a:t>ICFA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Chair: TBD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67862" y="1944231"/>
            <a:ext cx="3048300" cy="6463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Program Adv. Committee</a:t>
            </a:r>
          </a:p>
          <a:p>
            <a:pPr algn="ctr"/>
            <a:r>
              <a:rPr lang="en-US" b="1" dirty="0">
                <a:solidFill>
                  <a:srgbClr val="3366FF"/>
                </a:solidFill>
                <a:latin typeface="Calibri"/>
              </a:rPr>
              <a:t>PAC –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Chair: N.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Holtkamp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009594" y="3403237"/>
            <a:ext cx="2867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3"/>
          </p:cNvCxnSpPr>
          <p:nvPr/>
        </p:nvCxnSpPr>
        <p:spPr>
          <a:xfrm>
            <a:off x="4416162" y="2267392"/>
            <a:ext cx="32012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flipV="1">
            <a:off x="3793106" y="4234477"/>
            <a:ext cx="0" cy="2547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692618" y="4242471"/>
            <a:ext cx="1588" cy="566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793106" y="4228804"/>
            <a:ext cx="3901100" cy="136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58279" y="3403237"/>
            <a:ext cx="261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47600" y="926092"/>
            <a:ext cx="2349500" cy="7386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>
                <a:solidFill>
                  <a:srgbClr val="3366FF"/>
                </a:solidFill>
                <a:latin typeface="Calibri"/>
              </a:rPr>
              <a:t>FALC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Chair: Y. Okada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242262" y="1661527"/>
            <a:ext cx="0" cy="3527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163767" y="953398"/>
            <a:ext cx="2796484" cy="630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3366FF"/>
                </a:solidFill>
                <a:latin typeface="Calibri"/>
                <a:ea typeface="ＭＳ Ｐゴシック"/>
              </a:rPr>
              <a:t>To prepare for the ILC project realization</a:t>
            </a:r>
          </a:p>
          <a:p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  </a:t>
            </a:r>
            <a:r>
              <a:rPr lang="ja-JP" altLang="en-US" sz="1200" dirty="0">
                <a:solidFill>
                  <a:prstClr val="black"/>
                </a:solidFill>
                <a:latin typeface="Calibri"/>
                <a:ea typeface="ＭＳ Ｐゴシック"/>
              </a:rPr>
              <a:t>・</a:t>
            </a:r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Detailed design study</a:t>
            </a:r>
          </a:p>
          <a:p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  </a:t>
            </a:r>
            <a:r>
              <a:rPr lang="ja-JP" altLang="en-US" sz="1100" dirty="0">
                <a:solidFill>
                  <a:prstClr val="black"/>
                </a:solidFill>
                <a:latin typeface="Calibri"/>
                <a:ea typeface="ＭＳ Ｐゴシック"/>
              </a:rPr>
              <a:t>・</a:t>
            </a:r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Cost-effective project realization   </a:t>
            </a:r>
            <a:endParaRPr lang="ja-JP" altLang="en-US" sz="11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63" name="直線コネクタ 62"/>
          <p:cNvCxnSpPr/>
          <p:nvPr/>
        </p:nvCxnSpPr>
        <p:spPr>
          <a:xfrm>
            <a:off x="5845189" y="2590552"/>
            <a:ext cx="0" cy="1906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32110" y="4485980"/>
            <a:ext cx="1836091" cy="800209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Physics &amp; Detectors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Yamamoto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67003" y="4489053"/>
            <a:ext cx="1756372" cy="553988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CLIC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S.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Stapnes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15523" y="1944231"/>
            <a:ext cx="3001867" cy="64632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 anchor="ctr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Board</a:t>
            </a:r>
          </a:p>
          <a:p>
            <a:pPr algn="ctr"/>
            <a:r>
              <a:rPr lang="en-US" b="1" dirty="0">
                <a:solidFill>
                  <a:srgbClr val="3366FF"/>
                </a:solidFill>
                <a:latin typeface="Calibri"/>
              </a:rPr>
              <a:t>LCB –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Chair: S.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Komamiya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8" name="Straight Connector 30"/>
          <p:cNvCxnSpPr>
            <a:stCxn id="84" idx="3"/>
            <a:endCxn id="17" idx="1"/>
          </p:cNvCxnSpPr>
          <p:nvPr/>
        </p:nvCxnSpPr>
        <p:spPr>
          <a:xfrm flipV="1">
            <a:off x="2568100" y="4873929"/>
            <a:ext cx="304364" cy="10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72464" y="4489213"/>
            <a:ext cx="1841283" cy="769431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ILC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altLang="ja-JP" sz="1400" dirty="0">
                <a:solidFill>
                  <a:prstClr val="black"/>
                </a:solidFill>
                <a:latin typeface="Calibri"/>
                <a:ea typeface="ＭＳ Ｐゴシック"/>
              </a:rPr>
              <a:t>M.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Harrison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 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-   (Deputy) H.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Hayano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873779" y="4591841"/>
            <a:ext cx="694321" cy="584776"/>
          </a:xfrm>
          <a:prstGeom prst="rect">
            <a:avLst/>
          </a:prstGeom>
          <a:solidFill>
            <a:srgbClr val="E6B9B8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Calibri"/>
                <a:ea typeface="ＭＳ Ｐゴシック"/>
              </a:rPr>
              <a:t>Tech. </a:t>
            </a:r>
          </a:p>
          <a:p>
            <a:r>
              <a:rPr lang="en-US" altLang="ja-JP" sz="1600" b="1" dirty="0">
                <a:solidFill>
                  <a:prstClr val="black"/>
                </a:solidFill>
                <a:latin typeface="Calibri"/>
                <a:ea typeface="ＭＳ Ｐゴシック"/>
              </a:rPr>
              <a:t>Board</a:t>
            </a:r>
            <a:endParaRPr lang="ja-JP" altLang="en-US" sz="16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25" name="直線コネクタ 124"/>
          <p:cNvCxnSpPr>
            <a:stCxn id="123" idx="2"/>
          </p:cNvCxnSpPr>
          <p:nvPr/>
        </p:nvCxnSpPr>
        <p:spPr>
          <a:xfrm flipH="1">
            <a:off x="1061251" y="3654173"/>
            <a:ext cx="14766" cy="2522985"/>
          </a:xfrm>
          <a:prstGeom prst="line">
            <a:avLst/>
          </a:prstGeom>
          <a:ln w="19050" cmpd="sng"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40"/>
          <p:cNvCxnSpPr/>
          <p:nvPr/>
        </p:nvCxnSpPr>
        <p:spPr>
          <a:xfrm flipH="1">
            <a:off x="4246841" y="5487583"/>
            <a:ext cx="1590" cy="2225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2245204" y="5710102"/>
            <a:ext cx="1632094" cy="584776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</a:rPr>
              <a:t>Acc. Design &amp; Integration (ADI)</a:t>
            </a:r>
          </a:p>
        </p:txBody>
      </p:sp>
      <p:cxnSp>
        <p:nvCxnSpPr>
          <p:cNvPr id="49" name="Straight Connector 40"/>
          <p:cNvCxnSpPr/>
          <p:nvPr/>
        </p:nvCxnSpPr>
        <p:spPr>
          <a:xfrm>
            <a:off x="3347942" y="5494600"/>
            <a:ext cx="0" cy="2155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3925775" y="5710102"/>
            <a:ext cx="1006675" cy="584776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</a:rPr>
              <a:t>Technical Support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9744" y="2950592"/>
            <a:ext cx="2289850" cy="923320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</a:t>
            </a:r>
            <a:r>
              <a:rPr lang="en-US" b="1" dirty="0" err="1">
                <a:solidFill>
                  <a:prstClr val="black"/>
                </a:solidFill>
                <a:latin typeface="Calibri"/>
              </a:rPr>
              <a:t>Collab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LCC</a:t>
            </a:r>
            <a:r>
              <a:rPr lang="en-US" b="1" dirty="0">
                <a:solidFill>
                  <a:srgbClr val="3366FF"/>
                </a:solidFill>
                <a:latin typeface="Calibri"/>
              </a:rPr>
              <a:t> </a:t>
            </a:r>
            <a:r>
              <a:rPr lang="en-US" sz="2000" b="1" dirty="0">
                <a:solidFill>
                  <a:srgbClr val="3366FF"/>
                </a:solidFill>
                <a:latin typeface="Calibri"/>
              </a:rPr>
              <a:t>Directorate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 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libri"/>
              </a:rPr>
              <a:t>- Director:  L. Evans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5535" y="5699188"/>
            <a:ext cx="676087" cy="369332"/>
          </a:xfrm>
          <a:prstGeom prst="rect">
            <a:avLst/>
          </a:prstGeom>
          <a:solidFill>
            <a:srgbClr val="FCD5B5"/>
          </a:solidFill>
          <a:ln>
            <a:solidFill>
              <a:srgbClr val="4F81BD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Acc. 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93300" y="6177158"/>
            <a:ext cx="1785378" cy="553998"/>
          </a:xfrm>
          <a:prstGeom prst="rect">
            <a:avLst/>
          </a:prstGeom>
          <a:solidFill>
            <a:srgbClr val="FCD5B5"/>
          </a:solidFill>
          <a:ln>
            <a:solidFill>
              <a:srgbClr val="4F81BD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Phys. &amp; Detector</a:t>
            </a:r>
          </a:p>
          <a:p>
            <a:r>
              <a:rPr lang="en-US" altLang="ja-JP" sz="1200" dirty="0">
                <a:solidFill>
                  <a:srgbClr val="7F7F7F"/>
                </a:solidFill>
                <a:latin typeface="Calibri"/>
                <a:ea typeface="ＭＳ Ｐゴシック"/>
              </a:rPr>
              <a:t>To be linked to LCC-</a:t>
            </a:r>
            <a:r>
              <a:rPr lang="en-US" altLang="ja-JP" sz="1200" dirty="0" err="1">
                <a:solidFill>
                  <a:srgbClr val="7F7F7F"/>
                </a:solidFill>
                <a:latin typeface="Calibri"/>
                <a:ea typeface="ＭＳ Ｐゴシック"/>
              </a:rPr>
              <a:t>Phys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204875" y="5710102"/>
            <a:ext cx="905679" cy="369332"/>
          </a:xfrm>
          <a:prstGeom prst="rect">
            <a:avLst/>
          </a:prstGeom>
          <a:solidFill>
            <a:srgbClr val="FCD5B5"/>
          </a:solidFill>
          <a:ln>
            <a:solidFill>
              <a:srgbClr val="4F81BD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Tech. S.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cxnSp>
        <p:nvCxnSpPr>
          <p:cNvPr id="54" name="Straight Connector 30"/>
          <p:cNvCxnSpPr/>
          <p:nvPr/>
        </p:nvCxnSpPr>
        <p:spPr>
          <a:xfrm>
            <a:off x="3347942" y="5494600"/>
            <a:ext cx="9004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32"/>
          <p:cNvCxnSpPr>
            <a:endCxn id="17" idx="2"/>
          </p:cNvCxnSpPr>
          <p:nvPr/>
        </p:nvCxnSpPr>
        <p:spPr>
          <a:xfrm flipV="1">
            <a:off x="3793106" y="5258644"/>
            <a:ext cx="0" cy="2359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77475" y="3088835"/>
            <a:ext cx="1604970" cy="553988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Deputy (Physics)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Murayama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51946" y="2983576"/>
            <a:ext cx="1906574" cy="984875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Regional Directors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B. Foster  (EU)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Weerts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 (AMs)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A. Yamamoto   (AS)</a:t>
            </a:r>
          </a:p>
        </p:txBody>
      </p:sp>
      <p:sp>
        <p:nvSpPr>
          <p:cNvPr id="38" name="TextBox 13"/>
          <p:cNvSpPr txBox="1"/>
          <p:nvPr/>
        </p:nvSpPr>
        <p:spPr>
          <a:xfrm>
            <a:off x="564194" y="4135540"/>
            <a:ext cx="1135536" cy="830987"/>
          </a:xfrm>
          <a:prstGeom prst="rect">
            <a:avLst/>
          </a:prstGeom>
          <a:solidFill>
            <a:srgbClr val="FCD5B5"/>
          </a:solidFill>
          <a:ln>
            <a:solidFill>
              <a:srgbClr val="3366FF"/>
            </a:solidFill>
            <a:prstDash val="solid"/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bri"/>
              </a:rPr>
              <a:t>KEK</a:t>
            </a:r>
          </a:p>
          <a:p>
            <a:r>
              <a:rPr lang="en-US" sz="1600" b="1" dirty="0">
                <a:solidFill>
                  <a:srgbClr val="FF0000"/>
                </a:solidFill>
                <a:latin typeface="Calibri"/>
              </a:rPr>
              <a:t>LC Project 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alibri"/>
              </a:rPr>
              <a:t>Office</a:t>
            </a:r>
            <a:endParaRPr lang="en-US" sz="16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64" name="Straight Connector 30"/>
          <p:cNvCxnSpPr/>
          <p:nvPr/>
        </p:nvCxnSpPr>
        <p:spPr>
          <a:xfrm>
            <a:off x="577571" y="5534731"/>
            <a:ext cx="1055234" cy="0"/>
          </a:xfrm>
          <a:prstGeom prst="line">
            <a:avLst/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40"/>
          <p:cNvCxnSpPr/>
          <p:nvPr/>
        </p:nvCxnSpPr>
        <p:spPr>
          <a:xfrm>
            <a:off x="577571" y="5528383"/>
            <a:ext cx="0" cy="16193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40"/>
          <p:cNvCxnSpPr/>
          <p:nvPr/>
        </p:nvCxnSpPr>
        <p:spPr>
          <a:xfrm>
            <a:off x="1617590" y="5527119"/>
            <a:ext cx="0" cy="18298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テキスト ボックス 122"/>
          <p:cNvSpPr txBox="1"/>
          <p:nvPr/>
        </p:nvSpPr>
        <p:spPr>
          <a:xfrm>
            <a:off x="364989" y="3254063"/>
            <a:ext cx="1422055" cy="400110"/>
          </a:xfrm>
          <a:prstGeom prst="rect">
            <a:avLst/>
          </a:prstGeom>
          <a:solidFill>
            <a:schemeClr val="bg2"/>
          </a:solidFill>
          <a:ln>
            <a:solidFill>
              <a:srgbClr val="4F81BD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/>
              </a:rPr>
              <a:t>    </a:t>
            </a:r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 </a:t>
            </a:r>
            <a:r>
              <a:rPr lang="en-US" altLang="ja-JP" sz="2000" b="1" dirty="0">
                <a:solidFill>
                  <a:srgbClr val="7F7F7F"/>
                </a:solidFill>
                <a:latin typeface="Calibri"/>
                <a:ea typeface="ＭＳ Ｐゴシック"/>
              </a:rPr>
              <a:t>KEK </a:t>
            </a:r>
            <a:r>
              <a:rPr lang="en-US" altLang="ja-JP" sz="2000" dirty="0">
                <a:solidFill>
                  <a:srgbClr val="7F7F7F"/>
                </a:solidFill>
                <a:latin typeface="Calibri"/>
                <a:ea typeface="ＭＳ Ｐゴシック"/>
              </a:rPr>
              <a:t>   </a:t>
            </a:r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cxnSp>
        <p:nvCxnSpPr>
          <p:cNvPr id="73" name="直線矢印コネクタ 72"/>
          <p:cNvCxnSpPr/>
          <p:nvPr/>
        </p:nvCxnSpPr>
        <p:spPr>
          <a:xfrm>
            <a:off x="1699730" y="4350893"/>
            <a:ext cx="9924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1978678" y="6592480"/>
            <a:ext cx="42284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/>
          <p:cNvCxnSpPr/>
          <p:nvPr/>
        </p:nvCxnSpPr>
        <p:spPr>
          <a:xfrm>
            <a:off x="7692618" y="5278383"/>
            <a:ext cx="1588" cy="37420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AWLC14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7829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8297561"/>
              </p:ext>
            </p:extLst>
          </p:nvPr>
        </p:nvGraphicFramePr>
        <p:xfrm>
          <a:off x="123494" y="690301"/>
          <a:ext cx="8892521" cy="6071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LCC-ILC Director</a:t>
                      </a:r>
                      <a:r>
                        <a:rPr kumimoji="1" lang="en-US" altLang="ja-JP" sz="1400" baseline="0" dirty="0" smtClean="0"/>
                        <a:t>: M. Harrison,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V.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u="sng" baseline="0" dirty="0" err="1" smtClean="0">
                          <a:solidFill>
                            <a:schemeClr val="tx1"/>
                          </a:solidFill>
                        </a:rPr>
                        <a:t>Kuchler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Fnal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A.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Enomoto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M.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Miyahara 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</a:t>
                      </a: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S. </a:t>
                      </a:r>
                      <a:r>
                        <a:rPr kumimoji="1" lang="en-US" altLang="ja-JP" sz="1400" dirty="0" err="1" smtClean="0">
                          <a:solidFill>
                            <a:srgbClr val="7F7F7F"/>
                          </a:solidFill>
                        </a:rPr>
                        <a:t>Roasler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(CERN, </a:t>
                      </a:r>
                      <a:r>
                        <a:rPr kumimoji="1" lang="en-US" altLang="ja-JP" sz="1400" dirty="0" err="1" smtClean="0">
                          <a:solidFill>
                            <a:srgbClr val="7F7F7F"/>
                          </a:solidFill>
                        </a:rPr>
                        <a:t>tbc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)  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TBD 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en-US" altLang="ja-JP" sz="1400" baseline="0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74251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665309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62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322282"/>
              </p:ext>
            </p:extLst>
          </p:nvPr>
        </p:nvGraphicFramePr>
        <p:xfrm>
          <a:off x="123494" y="690301"/>
          <a:ext cx="8892521" cy="6071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LCC-ILC Director</a:t>
                      </a:r>
                      <a:r>
                        <a:rPr kumimoji="1" lang="en-US" altLang="ja-JP" sz="1400" baseline="0" dirty="0" smtClean="0"/>
                        <a:t>: M. Harrison,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V.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u="sng" baseline="0" dirty="0" err="1" smtClean="0">
                          <a:solidFill>
                            <a:schemeClr val="tx1"/>
                          </a:solidFill>
                        </a:rPr>
                        <a:t>Kuchler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Fnal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A.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Enomoto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M.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Miyahara 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</a:t>
                      </a: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S. </a:t>
                      </a:r>
                      <a:r>
                        <a:rPr kumimoji="1" lang="en-US" altLang="ja-JP" sz="1400" dirty="0" err="1" smtClean="0">
                          <a:solidFill>
                            <a:srgbClr val="7F7F7F"/>
                          </a:solidFill>
                        </a:rPr>
                        <a:t>Roasler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(CERN, </a:t>
                      </a:r>
                      <a:r>
                        <a:rPr kumimoji="1" lang="en-US" altLang="ja-JP" sz="1400" dirty="0" err="1" smtClean="0">
                          <a:solidFill>
                            <a:srgbClr val="7F7F7F"/>
                          </a:solidFill>
                        </a:rPr>
                        <a:t>tbc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)  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TBD 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en-US" altLang="ja-JP" sz="1400" baseline="0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74251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665309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78" y="1603653"/>
            <a:ext cx="3428960" cy="4851384"/>
          </a:xfrm>
          <a:prstGeom prst="rect">
            <a:avLst/>
          </a:prstGeom>
          <a:ln w="38100" cmpd="sng"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428625" y="5838765"/>
            <a:ext cx="326004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/>
              <a:t>Authorized by </a:t>
            </a:r>
          </a:p>
          <a:p>
            <a:r>
              <a:rPr kumimoji="1" lang="en-US" altLang="ja-JP" sz="2000" i="1" dirty="0" smtClean="0"/>
              <a:t>CERN Acc. Director, F. </a:t>
            </a:r>
            <a:r>
              <a:rPr kumimoji="1" lang="en-US" altLang="ja-JP" sz="2000" i="1" dirty="0" err="1" smtClean="0"/>
              <a:t>Bordry</a:t>
            </a:r>
            <a:endParaRPr kumimoji="1" lang="ja-JP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91353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3838</Words>
  <Application>Microsoft Macintosh PowerPoint</Application>
  <PresentationFormat>画面に合わせる (4:3)</PresentationFormat>
  <Paragraphs>788</Paragraphs>
  <Slides>44</Slides>
  <Notes>2</Notes>
  <HiddenSlides>1</HiddenSlides>
  <MMClips>1</MMClips>
  <ScaleCrop>false</ScaleCrop>
  <HeadingPairs>
    <vt:vector size="8" baseType="variant">
      <vt:variant>
        <vt:lpstr>テーマ</vt:lpstr>
      </vt:variant>
      <vt:variant>
        <vt:i4>3</vt:i4>
      </vt:variant>
      <vt:variant>
        <vt:lpstr>リンクの設定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49" baseType="lpstr">
      <vt:lpstr>ホワイト</vt:lpstr>
      <vt:lpstr>1_ホワイト</vt:lpstr>
      <vt:lpstr>2_ホワイト</vt:lpstr>
      <vt:lpstr>\\localhost\Users\yamamotoakira\Akira-MacBook\Akira-HD-1105\ILC\ML-SC-Quad\!OLE_LINK5</vt:lpstr>
      <vt:lpstr>KGPlot</vt:lpstr>
      <vt:lpstr>Linear Collider R&amp;D Status in cooperation with CERN and KEK focusing on the ILC  </vt:lpstr>
      <vt:lpstr>ILC “Design to Realization”</vt:lpstr>
      <vt:lpstr>ILC TDR Layout</vt:lpstr>
      <vt:lpstr>ILC Time Line: Progress and Prospect</vt:lpstr>
      <vt:lpstr>PowerPoint プレゼンテーション</vt:lpstr>
      <vt:lpstr>Remaining Works in Preparation Phase Key Examples</vt:lpstr>
      <vt:lpstr>ILC in Linear Collider Collaboration </vt:lpstr>
      <vt:lpstr>LCC-ILC Accelerator Organization   </vt:lpstr>
      <vt:lpstr>LCC-ILC Accelerator Organization   </vt:lpstr>
      <vt:lpstr>LCC-ILC Accelerator Organization   </vt:lpstr>
      <vt:lpstr>Further Global Cooperation  to be emphasized </vt:lpstr>
      <vt:lpstr>Cooperation with CERN and KEK</vt:lpstr>
      <vt:lpstr>PowerPoint プレゼンテーション</vt:lpstr>
      <vt:lpstr>Extension of the FY2014 Operation to be realized w/ specially contribution by CERN</vt:lpstr>
      <vt:lpstr>Cooperation with CERN and KEK</vt:lpstr>
      <vt:lpstr>ILC CM Assembly</vt:lpstr>
      <vt:lpstr>STF2; SCRF Accelerator Plan at KEK</vt:lpstr>
      <vt:lpstr>PowerPoint プレゼンテーション</vt:lpstr>
      <vt:lpstr>PowerPoint プレゼンテーション</vt:lpstr>
      <vt:lpstr>LCLS-II Cavity: a Tuner Design Option to be investigated  </vt:lpstr>
      <vt:lpstr>PowerPoint プレゼンテーション</vt:lpstr>
      <vt:lpstr>SRF Tuner Workshop at CERN,  5 Sept. 2014</vt:lpstr>
      <vt:lpstr>PowerPoint プレゼンテーション</vt:lpstr>
      <vt:lpstr>Plug-compatible Conditions  </vt:lpstr>
      <vt:lpstr>SCRF Power-Input Coupler </vt:lpstr>
      <vt:lpstr>An approach with lower  SEE and Lower Resistance Ceramic Window </vt:lpstr>
      <vt:lpstr>Lower Secondary Electron Emission and lower surface resistance</vt:lpstr>
      <vt:lpstr>Trial/Sample Ceramic  compared with conventional Ceramic </vt:lpstr>
      <vt:lpstr>New SCRF Power-Input Coupler under development </vt:lpstr>
      <vt:lpstr>Cooperation with CERN and KEK</vt:lpstr>
      <vt:lpstr>ILC Cryogenics</vt:lpstr>
      <vt:lpstr>CERN-LHC Cryogenics Diagram</vt:lpstr>
      <vt:lpstr>Helium Storage &amp; Distribution</vt:lpstr>
      <vt:lpstr>ILC Cryogenics Layout Investigated</vt:lpstr>
      <vt:lpstr>IP Access Design under Re-investigation </vt:lpstr>
      <vt:lpstr>Cooperation with CERN and KEK</vt:lpstr>
      <vt:lpstr>PowerPoint プレゼンテーション</vt:lpstr>
      <vt:lpstr>PowerPoint プレゼンテーション</vt:lpstr>
      <vt:lpstr> “Kitakami” Landscape, ILC Acc., and CM Models  EDMS work, in cooperation w/ DESY &amp; Fermilab EDMS Team </vt:lpstr>
      <vt:lpstr>Radiation Shield Optimization </vt:lpstr>
      <vt:lpstr>Summary </vt:lpstr>
      <vt:lpstr>backup</vt:lpstr>
      <vt:lpstr>ILC Project Overview</vt:lpstr>
      <vt:lpstr>Management of Cryogenic Fluids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Collider R&amp;D Status in cooperation with CERN and KEK </dc:title>
  <dc:creator>Yamamoto Akira</dc:creator>
  <cp:lastModifiedBy>Yamamoto Akira</cp:lastModifiedBy>
  <cp:revision>28</cp:revision>
  <dcterms:created xsi:type="dcterms:W3CDTF">2014-11-20T20:30:50Z</dcterms:created>
  <dcterms:modified xsi:type="dcterms:W3CDTF">2014-11-21T07:28:35Z</dcterms:modified>
</cp:coreProperties>
</file>