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41"/>
  </p:notesMasterIdLst>
  <p:handoutMasterIdLst>
    <p:handoutMasterId r:id="rId42"/>
  </p:handoutMasterIdLst>
  <p:sldIdLst>
    <p:sldId id="395" r:id="rId4"/>
    <p:sldId id="497" r:id="rId5"/>
    <p:sldId id="512" r:id="rId6"/>
    <p:sldId id="513" r:id="rId7"/>
    <p:sldId id="517" r:id="rId8"/>
    <p:sldId id="511" r:id="rId9"/>
    <p:sldId id="516" r:id="rId10"/>
    <p:sldId id="518" r:id="rId11"/>
    <p:sldId id="519" r:id="rId12"/>
    <p:sldId id="520" r:id="rId13"/>
    <p:sldId id="521" r:id="rId14"/>
    <p:sldId id="524" r:id="rId15"/>
    <p:sldId id="522" r:id="rId16"/>
    <p:sldId id="523" r:id="rId17"/>
    <p:sldId id="498" r:id="rId18"/>
    <p:sldId id="499" r:id="rId19"/>
    <p:sldId id="530" r:id="rId20"/>
    <p:sldId id="532" r:id="rId21"/>
    <p:sldId id="537" r:id="rId22"/>
    <p:sldId id="510" r:id="rId23"/>
    <p:sldId id="541" r:id="rId24"/>
    <p:sldId id="542" r:id="rId25"/>
    <p:sldId id="543" r:id="rId26"/>
    <p:sldId id="546" r:id="rId27"/>
    <p:sldId id="547" r:id="rId28"/>
    <p:sldId id="500" r:id="rId29"/>
    <p:sldId id="501" r:id="rId30"/>
    <p:sldId id="504" r:id="rId31"/>
    <p:sldId id="503" r:id="rId32"/>
    <p:sldId id="506" r:id="rId33"/>
    <p:sldId id="505" r:id="rId34"/>
    <p:sldId id="507" r:id="rId35"/>
    <p:sldId id="508" r:id="rId36"/>
    <p:sldId id="509" r:id="rId37"/>
    <p:sldId id="550" r:id="rId38"/>
    <p:sldId id="551" r:id="rId39"/>
    <p:sldId id="54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80"/>
    <a:srgbClr val="8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20" autoAdjust="0"/>
  </p:normalViewPr>
  <p:slideViewPr>
    <p:cSldViewPr snapToGrid="0">
      <p:cViewPr>
        <p:scale>
          <a:sx n="75" d="100"/>
          <a:sy n="75" d="100"/>
        </p:scale>
        <p:origin x="-164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057F5-15AF-C24E-BC2D-DD18FB3CA919}" type="datetimeFigureOut">
              <a:rPr lang="ja-JP" altLang="en-US" smtClean="0"/>
              <a:pPr/>
              <a:t>2014/11/21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971BC-FB4A-3744-9F6C-4B5FDA158C7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238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3783-B2A7-4B55-B07B-BF35948CAB5D}" type="datetimeFigureOut">
              <a:rPr lang="en-US" altLang="ja-JP" smtClean="0"/>
              <a:pPr/>
              <a:t>2014/11/21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D465-24CA-48FE-8BBF-33B5105D99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18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1E92-CABB-384F-A6EB-55FDE9585E8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85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24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526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147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58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782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559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257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46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26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97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30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85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gif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jpeg"/><Relationship Id="rId9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png"/><Relationship Id="rId6" Type="http://schemas.openxmlformats.org/officeDocument/2006/relationships/image" Target="../media/image51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png"/><Relationship Id="rId5" Type="http://schemas.openxmlformats.org/officeDocument/2006/relationships/image" Target="../media/image66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emf"/><Relationship Id="rId5" Type="http://schemas.openxmlformats.org/officeDocument/2006/relationships/image" Target="../media/image82.jpeg"/><Relationship Id="rId6" Type="http://schemas.openxmlformats.org/officeDocument/2006/relationships/image" Target="../media/image83.jpeg"/><Relationship Id="rId7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89.jpeg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10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11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12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emf"/><Relationship Id="rId5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jpeg"/><Relationship Id="rId3" Type="http://schemas.openxmlformats.org/officeDocument/2006/relationships/image" Target="../media/image9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4" Type="http://schemas.openxmlformats.org/officeDocument/2006/relationships/image" Target="../media/image100.jpeg"/><Relationship Id="rId5" Type="http://schemas.openxmlformats.org/officeDocument/2006/relationships/image" Target="../media/image101.png"/><Relationship Id="rId6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1136029"/>
            <a:ext cx="4368800" cy="3016871"/>
          </a:xfrm>
        </p:spPr>
        <p:txBody>
          <a:bodyPr/>
          <a:lstStyle/>
          <a:p>
            <a:pPr algn="ctr"/>
            <a:r>
              <a:rPr lang="en-US" altLang="ja-JP" sz="4400" dirty="0" smtClean="0">
                <a:effectLst/>
              </a:rPr>
              <a:t>D1 Development Status</a:t>
            </a:r>
            <a:endParaRPr lang="en-US" sz="44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703" y="4434101"/>
            <a:ext cx="8487896" cy="836399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effectLst/>
              </a:rPr>
              <a:t>T. Nakamoto</a:t>
            </a:r>
          </a:p>
          <a:p>
            <a:r>
              <a:rPr lang="en-US" sz="2800" b="0" dirty="0" smtClean="0">
                <a:solidFill>
                  <a:srgbClr val="000000"/>
                </a:solidFill>
                <a:effectLst/>
              </a:rPr>
              <a:t>KEK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54" y="139855"/>
            <a:ext cx="1352446" cy="774384"/>
          </a:xfrm>
          <a:prstGeom prst="rect">
            <a:avLst/>
          </a:prstGeom>
        </p:spPr>
      </p:pic>
      <p:pic>
        <p:nvPicPr>
          <p:cNvPr id="5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743" y="68912"/>
            <a:ext cx="1133494" cy="1099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523616" y="5640245"/>
            <a:ext cx="194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CERN-KEK Committee</a:t>
            </a:r>
            <a:endParaRPr lang="en-US" altLang="ja-JP" sz="1400" dirty="0"/>
          </a:p>
          <a:p>
            <a:pPr algn="ctr"/>
            <a:r>
              <a:rPr lang="en-US" altLang="ja-JP" sz="1400" dirty="0" smtClean="0"/>
              <a:t>21 </a:t>
            </a:r>
            <a:r>
              <a:rPr lang="en-US" altLang="ja-JP" sz="1400" dirty="0"/>
              <a:t>November </a:t>
            </a:r>
            <a:r>
              <a:rPr lang="en-US" altLang="ja-JP" sz="1400" dirty="0" smtClean="0"/>
              <a:t>2014, KEK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90" y="-82018"/>
            <a:ext cx="896461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Magnetic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Design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by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ROXIE:</a:t>
            </a:r>
          </a:p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	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Variation of </a:t>
            </a:r>
            <a:r>
              <a:rPr lang="en-US" altLang="ja-JP" sz="3200" b="1" dirty="0" err="1" smtClean="0">
                <a:solidFill>
                  <a:srgbClr val="4F81BD"/>
                </a:solidFill>
                <a:latin typeface="+mj-lt"/>
              </a:rPr>
              <a:t>multipole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 coefficients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0" y="2352191"/>
            <a:ext cx="4556025" cy="3865125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1402172" y="4266995"/>
            <a:ext cx="8151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1402172" y="3613163"/>
            <a:ext cx="815166" cy="2708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3930736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539870" y="2990652"/>
            <a:ext cx="1813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 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87" y="2395618"/>
            <a:ext cx="4386193" cy="3821698"/>
          </a:xfrm>
          <a:prstGeom prst="rect">
            <a:avLst/>
          </a:prstGeom>
        </p:spPr>
      </p:pic>
      <p:cxnSp>
        <p:nvCxnSpPr>
          <p:cNvPr id="21" name="直線コネクタ 20"/>
          <p:cNvCxnSpPr/>
          <p:nvPr/>
        </p:nvCxnSpPr>
        <p:spPr>
          <a:xfrm flipV="1">
            <a:off x="8386195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870519" y="2819886"/>
            <a:ext cx="10313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98670" y="3465681"/>
            <a:ext cx="47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kumimoji="1" lang="en-US" altLang="ja-JP" sz="2000" i="1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endParaRPr kumimoji="1" lang="ja-JP" altLang="en-US" sz="2000" i="1" baseline="-25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rot="21300000">
            <a:off x="5827746" y="5017041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300000" flipH="1">
            <a:off x="5827747" y="4601676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013373" y="1993541"/>
            <a:ext cx="487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32707" y="1993541"/>
            <a:ext cx="1126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lang="en-US" altLang="ja-JP" sz="2000" b="1" i="1" baseline="-25000" dirty="0">
                <a:latin typeface="Arial"/>
                <a:cs typeface="Arial"/>
              </a:rPr>
              <a:t>5</a:t>
            </a:r>
            <a:r>
              <a:rPr kumimoji="1" lang="en-US" altLang="ja-JP" sz="2000" b="1" i="1" dirty="0" smtClean="0">
                <a:latin typeface="Arial"/>
                <a:cs typeface="Arial"/>
              </a:rPr>
              <a:t> ~ 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13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pic>
        <p:nvPicPr>
          <p:cNvPr id="26" name="図 25" descr="Part12(8.6)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014" y="0"/>
            <a:ext cx="2327986" cy="235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4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81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Magnetic Design by ROXIE:</a:t>
            </a:r>
          </a:p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	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Transfer Function</a:t>
            </a:r>
            <a:endParaRPr lang="en-US" altLang="ja-JP" sz="32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750833"/>
            <a:ext cx="5930900" cy="5016500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6490753" y="1209346"/>
            <a:ext cx="0" cy="3890063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240991" y="1773707"/>
            <a:ext cx="1813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 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0023" y="5799292"/>
            <a:ext cx="754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Transfer function starts to decrease at 6 kA</a:t>
            </a:r>
            <a:r>
              <a:rPr lang="en-US" altLang="ja-JP" dirty="0" smtClean="0">
                <a:latin typeface="Arial"/>
                <a:cs typeface="Arial"/>
              </a:rPr>
              <a:t> and the value at the nominal</a:t>
            </a:r>
          </a:p>
          <a:p>
            <a:r>
              <a:rPr lang="en-US" altLang="ja-JP" dirty="0" smtClean="0">
                <a:latin typeface="Arial"/>
                <a:cs typeface="Arial"/>
              </a:rPr>
              <a:t>current is lower by 10% </a:t>
            </a:r>
            <a:r>
              <a:rPr kumimoji="1" lang="en-US" altLang="ja-JP" dirty="0" smtClean="0">
                <a:latin typeface="Arial"/>
                <a:cs typeface="Arial"/>
              </a:rPr>
              <a:t>than one at low field</a:t>
            </a:r>
          </a:p>
        </p:txBody>
      </p:sp>
    </p:spTree>
    <p:extLst>
      <p:ext uri="{BB962C8B-B14F-4D97-AF65-F5344CB8AC3E}">
        <p14:creationId xmlns:p14="http://schemas.microsoft.com/office/powerpoint/2010/main" val="46487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5815012" cy="91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200" b="1" dirty="0">
                <a:solidFill>
                  <a:srgbClr val="4F81BD"/>
                </a:solidFill>
              </a:rPr>
              <a:t>Magnetic Design by ROXIE:</a:t>
            </a:r>
          </a:p>
          <a:p>
            <a:r>
              <a:rPr lang="en-US" altLang="ja-JP" sz="3200" b="1" dirty="0">
                <a:solidFill>
                  <a:srgbClr val="4F81BD"/>
                </a:solidFill>
              </a:rPr>
              <a:t>	</a:t>
            </a:r>
            <a:r>
              <a:rPr lang="en-US" altLang="ja-JP" sz="2800" b="1" dirty="0" smtClean="0">
                <a:solidFill>
                  <a:srgbClr val="4F81BD"/>
                </a:solidFill>
                <a:latin typeface="Arial"/>
                <a:cs typeface="Arial"/>
              </a:rPr>
              <a:t>Possible Error Sources</a:t>
            </a:r>
            <a:endParaRPr lang="ja-JP" altLang="en-US" sz="2800" b="1" dirty="0">
              <a:solidFill>
                <a:srgbClr val="4F81BD"/>
              </a:solidFill>
              <a:latin typeface="Arial"/>
              <a:cs typeface="Arial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7484" y="1619904"/>
            <a:ext cx="444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Impact of possible design changes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8566" y="1989236"/>
            <a:ext cx="56477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Diameter and position of HX holes 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(-5.1 units)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Shape of cryostat (Elliptical cryostat option)</a:t>
            </a:r>
          </a:p>
          <a:p>
            <a:r>
              <a:rPr kumimoji="1" lang="en-US" altLang="ja-JP" sz="2000" dirty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   (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-2 units</a:t>
            </a:r>
            <a:r>
              <a:rPr kumimoji="1" lang="en-US" altLang="ja-JP" sz="2000" dirty="0" smtClean="0">
                <a:latin typeface="Arial"/>
                <a:cs typeface="Arial"/>
              </a:rPr>
              <a:t>)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7484" y="2915304"/>
            <a:ext cx="2351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Systematic errors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8566" y="3287193"/>
            <a:ext cx="6789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Packing factor of iron yoke (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-1.2 units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  <a:endParaRPr kumimoji="1"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Relative permeability of stainless steel collar (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-0.6 units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err="1" smtClean="0">
                <a:latin typeface="Arial"/>
                <a:cs typeface="Arial"/>
              </a:rPr>
              <a:t>Mispositioning</a:t>
            </a:r>
            <a:r>
              <a:rPr lang="en-US" altLang="ja-JP" sz="2000" dirty="0" smtClean="0">
                <a:latin typeface="Arial"/>
                <a:cs typeface="Arial"/>
              </a:rPr>
              <a:t> of coil blocks during yoking</a:t>
            </a:r>
          </a:p>
          <a:p>
            <a:r>
              <a:rPr kumimoji="1" lang="en-US" altLang="ja-JP" sz="2000" dirty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   (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-1 unit</a:t>
            </a:r>
            <a:r>
              <a:rPr kumimoji="1" lang="en-US" altLang="ja-JP" sz="2000" dirty="0" smtClean="0">
                <a:latin typeface="Arial"/>
                <a:cs typeface="Arial"/>
              </a:rPr>
              <a:t>)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7484" y="4690482"/>
            <a:ext cx="3185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Random geometric error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342" y="682593"/>
            <a:ext cx="2575102" cy="2674842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6753484" y="152435"/>
            <a:ext cx="24851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/>
                <a:cs typeface="Arial"/>
                <a:sym typeface="Wingdings"/>
              </a:rPr>
              <a:t>ID890 mm x 1112 mm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,</a:t>
            </a:r>
          </a:p>
          <a:p>
            <a:r>
              <a:rPr lang="en-US" altLang="ja-JP" dirty="0" smtClean="0">
                <a:latin typeface="Arial"/>
                <a:cs typeface="Arial"/>
                <a:sym typeface="Wingdings"/>
              </a:rPr>
              <a:t>t</a:t>
            </a:r>
            <a:r>
              <a:rPr lang="en-US" altLang="ja-JP" dirty="0">
                <a:latin typeface="Arial"/>
                <a:cs typeface="Arial"/>
                <a:sym typeface="Wingdings"/>
              </a:rPr>
              <a:t>=12 mm, elliptical</a:t>
            </a:r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622" y="6134670"/>
            <a:ext cx="3731811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Thanks to Susana </a:t>
            </a:r>
            <a:r>
              <a:rPr kumimoji="1" lang="en-US" altLang="ja-JP" sz="1600" dirty="0" err="1" smtClean="0">
                <a:latin typeface="Arial"/>
                <a:cs typeface="Arial"/>
              </a:rPr>
              <a:t>Izquierdo</a:t>
            </a:r>
            <a:r>
              <a:rPr kumimoji="1" lang="en-US" altLang="ja-JP" sz="1600" dirty="0" smtClean="0">
                <a:latin typeface="Arial"/>
                <a:cs typeface="Arial"/>
              </a:rPr>
              <a:t> Bermudez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for her technical support in ROXIE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6918" y="1276551"/>
            <a:ext cx="323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(Change of </a:t>
            </a:r>
            <a:r>
              <a:rPr kumimoji="1" lang="en-US" altLang="ja-JP" i="1" dirty="0" smtClean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kumimoji="1" lang="en-US" altLang="ja-JP" i="1" baseline="-25000" dirty="0" smtClean="0">
                <a:solidFill>
                  <a:srgbClr val="0000FF"/>
                </a:solidFill>
                <a:latin typeface="Arial"/>
                <a:cs typeface="Arial"/>
              </a:rPr>
              <a:t>3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 by each factor)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grpSp>
        <p:nvGrpSpPr>
          <p:cNvPr id="54" name="図形グループ 53"/>
          <p:cNvGrpSpPr/>
          <p:nvPr/>
        </p:nvGrpSpPr>
        <p:grpSpPr>
          <a:xfrm>
            <a:off x="3900544" y="4422335"/>
            <a:ext cx="4855022" cy="2334298"/>
            <a:chOff x="2015464" y="3249698"/>
            <a:chExt cx="6697307" cy="3220072"/>
          </a:xfrm>
        </p:grpSpPr>
        <p:pic>
          <p:nvPicPr>
            <p:cNvPr id="22" name="Picture 16" descr="Yoke-Usum-2.5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7022" y="3612502"/>
              <a:ext cx="3502281" cy="2855841"/>
            </a:xfrm>
            <a:prstGeom prst="rect">
              <a:avLst/>
            </a:prstGeom>
          </p:spPr>
        </p:pic>
        <p:sp>
          <p:nvSpPr>
            <p:cNvPr id="23" name="TextBox 19"/>
            <p:cNvSpPr txBox="1"/>
            <p:nvPr/>
          </p:nvSpPr>
          <p:spPr>
            <a:xfrm>
              <a:off x="2156568" y="5192632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>
                  <a:solidFill>
                    <a:prstClr val="black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45447" y="6002748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B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pic>
          <p:nvPicPr>
            <p:cNvPr id="25" name="Picture 3" descr="Collar-Usum-2.5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10490" y="3576634"/>
              <a:ext cx="3502281" cy="2855841"/>
            </a:xfrm>
            <a:prstGeom prst="rect">
              <a:avLst/>
            </a:prstGeom>
          </p:spPr>
        </p:pic>
        <p:sp>
          <p:nvSpPr>
            <p:cNvPr id="26" name="TextBox 22"/>
            <p:cNvSpPr txBox="1"/>
            <p:nvPr/>
          </p:nvSpPr>
          <p:spPr>
            <a:xfrm>
              <a:off x="5655229" y="4631808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C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5884005" y="4362403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D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365620" y="617402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>
              <a:off x="2847424" y="6261866"/>
              <a:ext cx="440553" cy="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 rot="5400000" flipH="1">
              <a:off x="3140737" y="598790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円/楕円 30"/>
            <p:cNvSpPr/>
            <p:nvPr/>
          </p:nvSpPr>
          <p:spPr>
            <a:xfrm>
              <a:off x="3296689" y="6203011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015464" y="5984040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55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296690" y="5582962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12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071678" y="440772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33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rot="5400000" flipH="1">
              <a:off x="2138723" y="497235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円/楕円 35"/>
            <p:cNvSpPr/>
            <p:nvPr/>
          </p:nvSpPr>
          <p:spPr>
            <a:xfrm>
              <a:off x="2310938" y="5173795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37" name="直線矢印コネクタ 36"/>
            <p:cNvCxnSpPr/>
            <p:nvPr/>
          </p:nvCxnSpPr>
          <p:spPr>
            <a:xfrm flipH="1">
              <a:off x="5369271" y="4701006"/>
              <a:ext cx="440553" cy="0"/>
            </a:xfrm>
            <a:prstGeom prst="straightConnector1">
              <a:avLst/>
            </a:prstGeom>
            <a:ln w="19050" cmpd="sng">
              <a:solidFill>
                <a:srgbClr val="4F6228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 rot="5400000" flipH="1">
              <a:off x="5622268" y="442704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円/楕円 38"/>
            <p:cNvSpPr/>
            <p:nvPr/>
          </p:nvSpPr>
          <p:spPr>
            <a:xfrm>
              <a:off x="5789209" y="463180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 flipH="1">
              <a:off x="5461197" y="4389818"/>
              <a:ext cx="440553" cy="0"/>
            </a:xfrm>
            <a:prstGeom prst="straightConnector1">
              <a:avLst/>
            </a:prstGeom>
            <a:ln w="19050" cmpd="sng">
              <a:solidFill>
                <a:srgbClr val="4F6228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 rot="5400000" flipH="1">
              <a:off x="5714194" y="4115857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円/楕円 41"/>
            <p:cNvSpPr/>
            <p:nvPr/>
          </p:nvSpPr>
          <p:spPr>
            <a:xfrm>
              <a:off x="5874284" y="433742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5846177" y="361659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32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001198" y="388028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33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822869" y="4465585"/>
              <a:ext cx="811014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4F6228"/>
                  </a:solidFill>
                  <a:latin typeface="Arial"/>
                  <a:cs typeface="Arial"/>
                </a:rPr>
                <a:t>9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4F6228"/>
                </a:solidFill>
                <a:latin typeface="Arial"/>
                <a:cs typeface="Arial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762508" y="4107456"/>
              <a:ext cx="811015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5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4F6228"/>
                </a:solidFill>
                <a:latin typeface="Arial"/>
                <a:cs typeface="Arial"/>
              </a:endParaRPr>
            </a:p>
          </p:txBody>
        </p:sp>
        <p:cxnSp>
          <p:nvCxnSpPr>
            <p:cNvPr id="47" name="直線矢印コネクタ 46"/>
            <p:cNvCxnSpPr/>
            <p:nvPr/>
          </p:nvCxnSpPr>
          <p:spPr>
            <a:xfrm rot="5400000" flipH="1">
              <a:off x="7196653" y="5950381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flipH="1">
              <a:off x="6925067" y="6230314"/>
              <a:ext cx="440553" cy="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6083989" y="5956084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54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959391" y="5421241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20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236452" y="3249698"/>
              <a:ext cx="873898" cy="46702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"/>
                  <a:cs typeface="Arial"/>
                </a:rPr>
                <a:t>Yoke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122463" y="3249698"/>
              <a:ext cx="993998" cy="46702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"/>
                  <a:cs typeface="Arial"/>
                </a:rPr>
                <a:t>Collar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53" name="右矢印 52"/>
            <p:cNvSpPr/>
            <p:nvPr/>
          </p:nvSpPr>
          <p:spPr>
            <a:xfrm>
              <a:off x="4822869" y="4911518"/>
              <a:ext cx="638328" cy="3869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016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End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Design by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ROXIE</a:t>
            </a:r>
            <a:endParaRPr lang="en-US" altLang="ja-JP" sz="36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93343" y="1318800"/>
            <a:ext cx="2721091" cy="165281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48919" y="1318800"/>
            <a:ext cx="2721091" cy="165378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79522" y="734000"/>
            <a:ext cx="1468800" cy="26384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89" y="3101389"/>
            <a:ext cx="2728864" cy="27821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00207" y="3094637"/>
            <a:ext cx="2845583" cy="29171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73450" y="2960285"/>
            <a:ext cx="3329158" cy="685062"/>
          </a:xfrm>
          <a:prstGeom prst="rect">
            <a:avLst/>
          </a:prstGeom>
        </p:spPr>
      </p:pic>
      <p:cxnSp>
        <p:nvCxnSpPr>
          <p:cNvPr id="28" name="直線コネクタ 27"/>
          <p:cNvCxnSpPr/>
          <p:nvPr/>
        </p:nvCxnSpPr>
        <p:spPr>
          <a:xfrm flipH="1">
            <a:off x="2913906" y="3323160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6200000" flipH="1">
            <a:off x="908517" y="2659411"/>
            <a:ext cx="3924260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6104280" y="694458"/>
            <a:ext cx="0" cy="2691897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右矢印 34"/>
          <p:cNvSpPr/>
          <p:nvPr/>
        </p:nvSpPr>
        <p:spPr>
          <a:xfrm>
            <a:off x="2730453" y="2668601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92665" y="77406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Old version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083238" y="459937"/>
            <a:ext cx="2802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Coil end found in practice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winding</a:t>
            </a:r>
          </a:p>
          <a:p>
            <a:r>
              <a:rPr lang="en-US" altLang="ja-JP" dirty="0" smtClean="0">
                <a:latin typeface="Arial"/>
                <a:cs typeface="Arial"/>
              </a:rPr>
              <a:t>(2-m test coil)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57783" y="774066"/>
            <a:ext cx="180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Modified design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5959901" y="2668601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pic>
        <p:nvPicPr>
          <p:cNvPr id="41" name="図 40" descr="IMG_4068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72" y="3502838"/>
            <a:ext cx="2637015" cy="1977761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-56441" y="4677824"/>
            <a:ext cx="1804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End spacer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made using a 3-D</a:t>
            </a:r>
          </a:p>
          <a:p>
            <a:r>
              <a:rPr kumimoji="1" lang="en-US" altLang="ja-JP" sz="1600" dirty="0" smtClean="0">
                <a:latin typeface="Arial"/>
                <a:cs typeface="Arial"/>
              </a:rPr>
              <a:t>printer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V="1">
            <a:off x="1083916" y="4491719"/>
            <a:ext cx="675547" cy="380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H="1">
            <a:off x="2913906" y="3152445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円/楕円 23"/>
          <p:cNvSpPr/>
          <p:nvPr/>
        </p:nvSpPr>
        <p:spPr>
          <a:xfrm>
            <a:off x="3100207" y="3080526"/>
            <a:ext cx="54046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4287657" y="3084645"/>
            <a:ext cx="28222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263445" y="3300188"/>
            <a:ext cx="6031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Due to insufficient length between straight section to end,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cables at the coil end tend to be inclined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to relieve strain energy</a:t>
            </a:r>
          </a:p>
          <a:p>
            <a:r>
              <a:rPr lang="en-US" altLang="ja-JP" dirty="0" smtClean="0">
                <a:latin typeface="Arial"/>
                <a:cs typeface="Arial"/>
                <a:sym typeface="Wingdings"/>
              </a:rPr>
              <a:t> Difference in height between end spacer and cables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386079" y="4370454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Coil end will be modified to have longer length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459" y="4739785"/>
            <a:ext cx="2683918" cy="211193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440420" y="5672843"/>
            <a:ext cx="4860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>
                <a:latin typeface="Arial"/>
                <a:cs typeface="Arial"/>
              </a:rPr>
              <a:t>Length of each coil block is being optimized to </a:t>
            </a:r>
            <a:r>
              <a:rPr lang="en-US" altLang="ja-JP" dirty="0" smtClean="0">
                <a:latin typeface="Arial"/>
                <a:cs typeface="Arial"/>
              </a:rPr>
              <a:t>minimize </a:t>
            </a:r>
            <a:r>
              <a:rPr lang="en-US" altLang="ja-JP" dirty="0" err="1" smtClean="0">
                <a:latin typeface="Arial"/>
                <a:cs typeface="Arial"/>
              </a:rPr>
              <a:t>multipole</a:t>
            </a:r>
            <a:r>
              <a:rPr lang="en-US" altLang="ja-JP" dirty="0" smtClean="0">
                <a:latin typeface="Arial"/>
                <a:cs typeface="Arial"/>
              </a:rPr>
              <a:t> coefficients </a:t>
            </a:r>
            <a:endParaRPr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421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Quench Protection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S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tudy with 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+mj-lt"/>
              </a:rPr>
              <a:t>R</a:t>
            </a:r>
            <a:r>
              <a:rPr lang="en-US" altLang="ja-JP" sz="3600" b="1" baseline="-25000" dirty="0" err="1" smtClean="0">
                <a:solidFill>
                  <a:srgbClr val="4F81BD"/>
                </a:solidFill>
                <a:latin typeface="+mj-lt"/>
              </a:rPr>
              <a:t>dump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=75 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+mj-lt"/>
              </a:rPr>
              <a:t>m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Symbol" charset="2"/>
                <a:cs typeface="Symbol" charset="2"/>
              </a:rPr>
              <a:t>W</a:t>
            </a:r>
            <a:endParaRPr lang="en-US" altLang="ja-JP" sz="3600" b="1" dirty="0" smtClean="0">
              <a:solidFill>
                <a:srgbClr val="4F81BD"/>
              </a:solidFill>
              <a:latin typeface="Symbol" charset="2"/>
              <a:cs typeface="Symbol" charset="2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388" y="858808"/>
            <a:ext cx="88152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err="1" smtClean="0">
                <a:latin typeface="Arial"/>
                <a:cs typeface="Arial"/>
              </a:rPr>
              <a:t>R</a:t>
            </a:r>
            <a:r>
              <a:rPr kumimoji="1" lang="en-US" altLang="ja-JP" baseline="-25000" dirty="0" err="1" smtClean="0">
                <a:latin typeface="Arial"/>
                <a:cs typeface="Arial"/>
              </a:rPr>
              <a:t>dump</a:t>
            </a:r>
            <a:r>
              <a:rPr kumimoji="1" lang="en-US" altLang="ja-JP" dirty="0" smtClean="0">
                <a:latin typeface="Arial"/>
                <a:cs typeface="Arial"/>
              </a:rPr>
              <a:t>=75 </a:t>
            </a:r>
            <a:r>
              <a:rPr kumimoji="1" lang="en-US" altLang="ja-JP" dirty="0" err="1" smtClean="0">
                <a:latin typeface="Arial"/>
                <a:cs typeface="Arial"/>
              </a:rPr>
              <a:t>m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W</a:t>
            </a:r>
            <a:r>
              <a:rPr kumimoji="1" lang="en-US" altLang="ja-JP" dirty="0" smtClean="0">
                <a:latin typeface="Arial"/>
                <a:cs typeface="Arial"/>
              </a:rPr>
              <a:t>: Already implemented for the MB circuit in the LHC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Quench detection threshold: 0.1 V, 10 </a:t>
            </a:r>
            <a:r>
              <a:rPr lang="en-US" altLang="ja-JP" dirty="0" err="1" smtClean="0">
                <a:latin typeface="Arial"/>
                <a:cs typeface="Arial"/>
              </a:rPr>
              <a:t>msec</a:t>
            </a:r>
            <a:endParaRPr lang="en-US" altLang="ja-JP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Cable resistance was neglected in calculation of detection time &amp; time constant of</a:t>
            </a: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    current decay, </a:t>
            </a:r>
            <a:r>
              <a:rPr lang="en-US" altLang="ja-JP" dirty="0" smtClean="0">
                <a:latin typeface="Symbol" charset="2"/>
                <a:cs typeface="Symbol" charset="2"/>
              </a:rPr>
              <a:t>t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A conservative scenario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  <a:sym typeface="Wingdings"/>
              </a:rPr>
              <a:t>Quench starts around lead out (B ~ 0 T)  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Worst case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86" y="2453721"/>
            <a:ext cx="5353969" cy="3487315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 flipV="1">
            <a:off x="4521407" y="2945334"/>
            <a:ext cx="0" cy="21307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3199002" y="2955830"/>
            <a:ext cx="132240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1136934" y="2955830"/>
            <a:ext cx="571741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739256" y="3134961"/>
            <a:ext cx="3121626" cy="7078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Peak temperature at </a:t>
            </a:r>
            <a:r>
              <a:rPr kumimoji="1" lang="en-US" altLang="ja-JP" sz="2000" dirty="0" err="1" smtClean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kumimoji="1" lang="en-US" altLang="ja-JP" sz="2000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peak</a:t>
            </a:r>
            <a:endParaRPr kumimoji="1" lang="en-US" altLang="ja-JP" sz="2000" baseline="-250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US" altLang="ja-JP" sz="2000" dirty="0" smtClean="0">
                <a:latin typeface="Arial"/>
                <a:cs typeface="Arial"/>
              </a:rPr>
              <a:t>(at I</a:t>
            </a:r>
            <a:r>
              <a:rPr lang="en-US" altLang="ja-JP" sz="2000" baseline="-25000" dirty="0" smtClean="0">
                <a:latin typeface="Arial"/>
                <a:cs typeface="Arial"/>
              </a:rPr>
              <a:t>max</a:t>
            </a:r>
            <a:r>
              <a:rPr lang="en-US" altLang="ja-JP" sz="2000" dirty="0" smtClean="0">
                <a:latin typeface="Arial"/>
                <a:cs typeface="Arial"/>
              </a:rPr>
              <a:t>=13kA) =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305 K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256" y="5846968"/>
            <a:ext cx="907490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Further study will be made with 3D field map soon.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QPH would not be necessary in the production magnet, but it will 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be decided after </a:t>
            </a: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quench test using 2-m model magnet.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1964" y="542341"/>
            <a:ext cx="231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Calculation condition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982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6519333" cy="53622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SC Cable Supply &amp; Schedule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13639"/>
              </p:ext>
            </p:extLst>
          </p:nvPr>
        </p:nvGraphicFramePr>
        <p:xfrm>
          <a:off x="0" y="837365"/>
          <a:ext cx="8851900" cy="369787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212975"/>
                <a:gridCol w="2212975"/>
                <a:gridCol w="2212975"/>
                <a:gridCol w="2212975"/>
              </a:tblGrid>
              <a:tr h="4060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Delivery Date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Objective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Requirement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Remark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8004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Feb. 2013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10 stack meas.</a:t>
                      </a:r>
                    </a:p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(a piece length &gt;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0.3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~50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Both MB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inner and outer cables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52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strike="sngStrike" dirty="0" smtClean="0">
                          <a:solidFill>
                            <a:srgbClr val="FF0000"/>
                          </a:solidFill>
                        </a:rPr>
                        <a:t>Jan.</a:t>
                      </a:r>
                      <a:r>
                        <a:rPr kumimoji="1" lang="en-US" altLang="ja-JP" sz="1600" strike="sngStrike" baseline="0" dirty="0" smtClean="0">
                          <a:solidFill>
                            <a:srgbClr val="FF0000"/>
                          </a:solidFill>
                        </a:rPr>
                        <a:t> 2014</a:t>
                      </a:r>
                    </a:p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</a:rPr>
                        <a:t>May 2014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1 practice coil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+ 2 real coils for the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1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2-m long model + 1 spare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220 m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x 4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LHC MB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outer cables w/ MB type Apical insulation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044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April.</a:t>
                      </a:r>
                      <a:r>
                        <a:rPr kumimoji="1" lang="en-US" altLang="ja-JP" sz="1600" i="1" baseline="0" dirty="0" smtClean="0">
                          <a:solidFill>
                            <a:srgbClr val="000000"/>
                          </a:solidFill>
                        </a:rPr>
                        <a:t> 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2 practice coils + 2 real coils for the 2nd 2-m long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220 m x 4</a:t>
                      </a:r>
                      <a:endParaRPr kumimoji="1" lang="ja-JP" altLang="en-US" sz="1600" i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LHC MB</a:t>
                      </a:r>
                      <a:r>
                        <a:rPr kumimoji="1" lang="en-US" altLang="ja-JP" sz="1600" i="1" baseline="0" dirty="0" smtClean="0">
                          <a:solidFill>
                            <a:srgbClr val="000000"/>
                          </a:solidFill>
                        </a:rPr>
                        <a:t> outer cables w/ MB type Apical insulation</a:t>
                      </a:r>
                      <a:endParaRPr kumimoji="1" lang="ja-JP" altLang="en-US" sz="1600" i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016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JFY2016 (prospect)</a:t>
                      </a:r>
                      <a:endParaRPr kumimoji="1" lang="ja-JP" altLang="en-US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i="1" dirty="0" smtClean="0"/>
                        <a:t>6 or 7 full-scale</a:t>
                      </a:r>
                      <a:r>
                        <a:rPr kumimoji="1" lang="en-US" altLang="ja-JP" sz="1600" i="1" baseline="0" dirty="0" smtClean="0"/>
                        <a:t> magnets + 4 practice/spare coils</a:t>
                      </a:r>
                      <a:endParaRPr kumimoji="1" lang="ja-JP" altLang="en-US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/>
                        <a:t>600-640 m x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chemeClr val="tx1"/>
                          </a:solidFill>
                        </a:rPr>
                        <a:t>LHC MB</a:t>
                      </a:r>
                      <a:r>
                        <a:rPr kumimoji="1" lang="en-US" altLang="ja-JP" sz="1600" i="1" baseline="0" dirty="0" smtClean="0">
                          <a:solidFill>
                            <a:schemeClr val="tx1"/>
                          </a:solidFill>
                        </a:rPr>
                        <a:t> outer cables w/ MB type Apical insulation</a:t>
                      </a:r>
                      <a:endParaRPr kumimoji="1" lang="ja-JP" alt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618832" y="1022012"/>
            <a:ext cx="2352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>
                    <a:alpha val="43000"/>
                  </a:srgbClr>
                </a:solidFill>
              </a:rPr>
              <a:t>Done!!</a:t>
            </a:r>
            <a:endParaRPr kumimoji="1" lang="ja-JP" altLang="en-US" sz="6000" dirty="0">
              <a:solidFill>
                <a:srgbClr val="FF0000">
                  <a:alpha val="43000"/>
                </a:srgb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3221" y="435393"/>
            <a:ext cx="7024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i="1" dirty="0" err="1" smtClean="0">
                <a:solidFill>
                  <a:srgbClr val="FF0000"/>
                </a:solidFill>
              </a:rPr>
              <a:t>NbTi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 LHC MB outer cable supplied by CERN </a:t>
            </a:r>
            <a:r>
              <a:rPr kumimoji="1" lang="en-US" altLang="ja-JP" sz="2200" i="1" dirty="0">
                <a:solidFill>
                  <a:srgbClr val="FF0000"/>
                </a:solidFill>
              </a:rPr>
              <a:t>for the new D1 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87132" y="2765926"/>
            <a:ext cx="14515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>
                    <a:alpha val="43000"/>
                  </a:srgbClr>
                </a:solidFill>
              </a:rPr>
              <a:t>TBD</a:t>
            </a:r>
            <a:endParaRPr kumimoji="1" lang="ja-JP" altLang="en-US" sz="6000" dirty="0">
              <a:solidFill>
                <a:srgbClr val="FF0000">
                  <a:alpha val="43000"/>
                </a:srgbClr>
              </a:solidFill>
            </a:endParaRPr>
          </a:p>
        </p:txBody>
      </p:sp>
      <p:pic>
        <p:nvPicPr>
          <p:cNvPr id="10" name="図 9" descr="写真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469" y="4612106"/>
            <a:ext cx="2608178" cy="1956133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-25400" y="2908300"/>
            <a:ext cx="9194800" cy="0"/>
          </a:xfrm>
          <a:prstGeom prst="line">
            <a:avLst/>
          </a:prstGeom>
          <a:ln w="28575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6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946273" cy="594309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GFRP End Spacers, Wedges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6253" y="664410"/>
            <a:ext cx="6160168" cy="3323390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GFRP: MGC BT2160/2170 + S2 glass by ARISAWA</a:t>
            </a:r>
          </a:p>
          <a:p>
            <a:pPr lvl="1"/>
            <a:r>
              <a:rPr kumimoji="1" lang="en-US" altLang="ja-JP" sz="1800" dirty="0" smtClean="0"/>
              <a:t>Radiation resistance beyond 50 </a:t>
            </a:r>
            <a:r>
              <a:rPr kumimoji="1" lang="en-US" altLang="ja-JP" sz="1800" dirty="0" err="1" smtClean="0"/>
              <a:t>MGy</a:t>
            </a:r>
            <a:endParaRPr kumimoji="1" lang="en-US" altLang="ja-JP" sz="1800" dirty="0" smtClean="0"/>
          </a:p>
          <a:p>
            <a:pPr lvl="1"/>
            <a:r>
              <a:rPr kumimoji="1" lang="en-US" altLang="ja-JP" sz="1800" dirty="0" smtClean="0"/>
              <a:t>similar modulus as G10: 29 </a:t>
            </a:r>
            <a:r>
              <a:rPr kumimoji="1" lang="en-US" altLang="ja-JP" sz="1800" dirty="0" err="1"/>
              <a:t>G</a:t>
            </a:r>
            <a:r>
              <a:rPr kumimoji="1" lang="en-US" altLang="ja-JP" sz="1800" dirty="0" err="1" smtClean="0"/>
              <a:t>Pa</a:t>
            </a:r>
            <a:endParaRPr kumimoji="1" lang="en-US" altLang="ja-JP" sz="1800" dirty="0" smtClean="0"/>
          </a:p>
          <a:p>
            <a:pPr lvl="1"/>
            <a:r>
              <a:rPr kumimoji="1" lang="en-US" altLang="ja-JP" sz="1800" dirty="0" smtClean="0"/>
              <a:t>But 30 % higher mechanical strength</a:t>
            </a:r>
          </a:p>
          <a:p>
            <a:r>
              <a:rPr kumimoji="1" lang="en-US" altLang="ja-JP" sz="1800" dirty="0" smtClean="0"/>
              <a:t>End-spacers: manufactured in-house</a:t>
            </a:r>
          </a:p>
          <a:p>
            <a:pPr lvl="1"/>
            <a:r>
              <a:rPr kumimoji="1" lang="en-US" altLang="ja-JP" sz="1800" dirty="0" smtClean="0"/>
              <a:t>Design by ROXIE</a:t>
            </a:r>
          </a:p>
          <a:p>
            <a:pPr lvl="1"/>
            <a:r>
              <a:rPr kumimoji="1" lang="en-US" altLang="ja-JP" sz="1800" dirty="0" smtClean="0"/>
              <a:t>Modeling with NX, Drawing with Solid Edge</a:t>
            </a:r>
          </a:p>
          <a:p>
            <a:pPr lvl="1"/>
            <a:r>
              <a:rPr kumimoji="1" lang="en-US" altLang="ja-JP" sz="1800" dirty="0" smtClean="0"/>
              <a:t>CAD/CAM CATIA V5 </a:t>
            </a:r>
          </a:p>
          <a:p>
            <a:r>
              <a:rPr kumimoji="1" lang="en-US" altLang="ja-JP" sz="1800" dirty="0" smtClean="0"/>
              <a:t>Wedges</a:t>
            </a:r>
          </a:p>
          <a:p>
            <a:r>
              <a:rPr kumimoji="1" lang="en-US" altLang="ja-JP" sz="1800" dirty="0" smtClean="0"/>
              <a:t>Adhesion: </a:t>
            </a:r>
            <a:r>
              <a:rPr kumimoji="1" lang="en-US" altLang="ja-JP" sz="1800" dirty="0" err="1" smtClean="0"/>
              <a:t>Cyanate</a:t>
            </a:r>
            <a:r>
              <a:rPr kumimoji="1" lang="en-US" altLang="ja-JP" sz="1800" dirty="0" smtClean="0"/>
              <a:t> Ester (MGC BT2160RX)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425" y="106947"/>
            <a:ext cx="4406095" cy="3256679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7444537" y="1976096"/>
            <a:ext cx="1244936" cy="25642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IMG_413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77788" y="4986423"/>
            <a:ext cx="1978529" cy="1417053"/>
          </a:xfrm>
          <a:prstGeom prst="rect">
            <a:avLst/>
          </a:prstGeom>
        </p:spPr>
      </p:pic>
      <p:pic>
        <p:nvPicPr>
          <p:cNvPr id="9" name="図 8" descr="2.19LeadEnd.jpg"/>
          <p:cNvPicPr>
            <a:picLocks noChangeAspect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315" y="4039547"/>
            <a:ext cx="2307903" cy="2010109"/>
          </a:xfrm>
          <a:prstGeom prst="rect">
            <a:avLst/>
          </a:prstGeom>
        </p:spPr>
      </p:pic>
      <p:pic>
        <p:nvPicPr>
          <p:cNvPr id="12" name="図 11" descr="20140617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297" y="4057760"/>
            <a:ext cx="3731277" cy="2098843"/>
          </a:xfrm>
          <a:prstGeom prst="rect">
            <a:avLst/>
          </a:prstGeom>
        </p:spPr>
      </p:pic>
      <p:pic>
        <p:nvPicPr>
          <p:cNvPr id="13" name="図 12" descr="IMG_312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8239" y="3376664"/>
            <a:ext cx="1704392" cy="124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21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340284" y="2881322"/>
            <a:ext cx="3611169" cy="3335878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0" y="3039551"/>
            <a:ext cx="3166547" cy="2852564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43425" y="637866"/>
            <a:ext cx="80064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Cable: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r>
              <a:rPr kumimoji="1" lang="en-US" altLang="ja-JP" dirty="0" err="1" smtClean="0">
                <a:latin typeface="Arial"/>
                <a:cs typeface="Arial"/>
              </a:rPr>
              <a:t>NbTi</a:t>
            </a:r>
            <a:r>
              <a:rPr kumimoji="1" lang="en-US" altLang="ja-JP" dirty="0" smtClean="0">
                <a:latin typeface="Arial"/>
                <a:cs typeface="Arial"/>
              </a:rPr>
              <a:t> MB cable with APICAL and PIXEO insulation supplied by CERN</a:t>
            </a:r>
          </a:p>
          <a:p>
            <a:r>
              <a:rPr lang="en-US" altLang="ja-JP" b="1" dirty="0" smtClean="0">
                <a:latin typeface="Arial"/>
                <a:cs typeface="Arial"/>
              </a:rPr>
              <a:t>Coil configuration:</a:t>
            </a:r>
          </a:p>
          <a:p>
            <a:r>
              <a:rPr kumimoji="1" lang="en-US" altLang="ja-JP" dirty="0"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latin typeface="Arial"/>
                <a:cs typeface="Arial"/>
              </a:rPr>
              <a:t>- Single layer coil</a:t>
            </a:r>
          </a:p>
          <a:p>
            <a:r>
              <a:rPr lang="en-US" altLang="ja-JP" dirty="0" smtClean="0">
                <a:latin typeface="Arial"/>
                <a:cs typeface="Arial"/>
              </a:rPr>
              <a:t>- 44 turns, 4 coil blocks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- Coil length: 2020 mm (between the end saddles)</a:t>
            </a:r>
            <a:endParaRPr kumimoji="1" lang="en-US" altLang="ja-JP" dirty="0" smtClean="0">
              <a:latin typeface="Arial"/>
              <a:cs typeface="Arial"/>
            </a:endParaRP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- 2D cross-section optimized for HX-hole of 50 mm (old version)</a:t>
            </a:r>
          </a:p>
          <a:p>
            <a:r>
              <a:rPr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84819" y="3207430"/>
            <a:ext cx="170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Wedge(GFRP)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6310561" y="3425964"/>
            <a:ext cx="350461" cy="370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6904457" y="5003443"/>
            <a:ext cx="44737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292567" y="4810311"/>
            <a:ext cx="187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MP shim(GFRP)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5628709" y="2697514"/>
            <a:ext cx="366142" cy="6700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934724" y="2478565"/>
            <a:ext cx="205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Pole shim 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336552" y="2810611"/>
            <a:ext cx="318216" cy="615353"/>
          </a:xfrm>
          <a:prstGeom prst="ellipse">
            <a:avLst/>
          </a:prstGeom>
          <a:noFill/>
          <a:ln w="28575" cmpd="sng">
            <a:solidFill>
              <a:srgbClr val="008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5382888" y="2663231"/>
            <a:ext cx="103457" cy="21809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634559" y="2355202"/>
            <a:ext cx="123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Ramp box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4764532" y="2977818"/>
            <a:ext cx="351054" cy="459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108406" y="2663231"/>
            <a:ext cx="137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Center post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66032" y="4274230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Mandrel</a:t>
            </a:r>
            <a:endParaRPr kumimoji="1" lang="ja-JP" alt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24589" y="5703707"/>
            <a:ext cx="141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Pushing bar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0" y="1"/>
            <a:ext cx="99822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Coil Structure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4081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656" y="-31219"/>
            <a:ext cx="2885544" cy="57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Layer Jump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0402" y="592435"/>
            <a:ext cx="405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2D cross-sections of the layer jump</a:t>
            </a:r>
            <a:endParaRPr lang="ja-JP" altLang="en-US" dirty="0">
              <a:latin typeface="Arial"/>
              <a:cs typeface="Arial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774" y="1144297"/>
            <a:ext cx="2298700" cy="21717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258" y="1041405"/>
            <a:ext cx="2184400" cy="21717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34" y="1114132"/>
            <a:ext cx="2311400" cy="2298700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>
          <a:xfrm>
            <a:off x="2470314" y="2527662"/>
            <a:ext cx="503299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4847408" y="2515732"/>
            <a:ext cx="503299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6999" y="876381"/>
            <a:ext cx="340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Coil layer at the straight section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54936" y="876381"/>
            <a:ext cx="294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Collar layer at the lead end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rot="180000" flipH="1" flipV="1">
            <a:off x="1803095" y="1591172"/>
            <a:ext cx="91440" cy="22352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4194943" y="1550532"/>
            <a:ext cx="0" cy="26640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6597946" y="1236231"/>
            <a:ext cx="0" cy="26640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766287" y="1526420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Pole turn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640" y="3601206"/>
            <a:ext cx="5263415" cy="1584761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315427" y="3529371"/>
            <a:ext cx="3828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Ramp box was designed in such a</a:t>
            </a:r>
          </a:p>
          <a:p>
            <a:r>
              <a:rPr lang="en-US" altLang="ja-JP" dirty="0" smtClean="0">
                <a:latin typeface="Arial"/>
                <a:cs typeface="Arial"/>
              </a:rPr>
              <a:t>way that </a:t>
            </a:r>
            <a:r>
              <a:rPr kumimoji="1" lang="en-US" altLang="ja-JP" dirty="0" smtClean="0">
                <a:latin typeface="Arial"/>
                <a:cs typeface="Arial"/>
              </a:rPr>
              <a:t>the layer jum</a:t>
            </a:r>
            <a:r>
              <a:rPr lang="en-US" altLang="ja-JP" dirty="0" smtClean="0">
                <a:latin typeface="Arial"/>
                <a:cs typeface="Arial"/>
              </a:rPr>
              <a:t>p turn </a:t>
            </a:r>
            <a:r>
              <a:rPr kumimoji="1" lang="en-US" altLang="ja-JP" dirty="0" smtClean="0">
                <a:latin typeface="Arial"/>
                <a:cs typeface="Arial"/>
              </a:rPr>
              <a:t>go out uprightly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7157" y="3628841"/>
            <a:ext cx="123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Ramp box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3566" y="1264521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A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36577" y="126452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B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65652" y="126452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C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77787" y="4493013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828259" y="457525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-23633" y="455990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9" y="5425145"/>
            <a:ext cx="4547657" cy="1079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5670" y="5425145"/>
            <a:ext cx="4506225" cy="107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50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Size Control at Curing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12927" y="655122"/>
            <a:ext cx="431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Final </a:t>
            </a:r>
            <a:r>
              <a:rPr lang="en-US" altLang="ja-JP" dirty="0" smtClean="0">
                <a:latin typeface="Arial"/>
                <a:cs typeface="Arial"/>
              </a:rPr>
              <a:t>size of coil is determined by yoking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21165" y="1014934"/>
            <a:ext cx="3725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>
                <a:latin typeface="Arial"/>
                <a:cs typeface="Arial"/>
              </a:rPr>
              <a:t>Pressure applied to coil</a:t>
            </a:r>
          </a:p>
          <a:p>
            <a:r>
              <a:rPr lang="en-US" altLang="ja-JP" dirty="0" smtClean="0">
                <a:latin typeface="Arial"/>
                <a:cs typeface="Arial"/>
              </a:rPr>
              <a:t>Curing: 50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 smtClean="0">
              <a:latin typeface="Arial"/>
              <a:cs typeface="Arial"/>
            </a:endParaRPr>
          </a:p>
          <a:p>
            <a:r>
              <a:rPr kumimoji="1" lang="en-US" altLang="ja-JP" dirty="0" smtClean="0">
                <a:latin typeface="Arial"/>
                <a:cs typeface="Arial"/>
              </a:rPr>
              <a:t>Yoking: 100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r>
              <a:rPr kumimoji="1" lang="en-US" altLang="ja-JP" dirty="0" smtClean="0">
                <a:latin typeface="Arial"/>
                <a:cs typeface="Arial"/>
              </a:rPr>
              <a:t> (max) </a:t>
            </a:r>
            <a:r>
              <a:rPr kumimoji="1" lang="en-US" altLang="ja-JP" dirty="0" smtClean="0">
                <a:latin typeface="Arial"/>
                <a:cs typeface="Arial"/>
                <a:sym typeface="Wingdings"/>
              </a:rPr>
              <a:t> 80 </a:t>
            </a:r>
            <a:r>
              <a:rPr kumimoji="1" lang="en-US" altLang="ja-JP" dirty="0" err="1" smtClean="0">
                <a:latin typeface="Arial"/>
                <a:cs typeface="Arial"/>
                <a:sym typeface="Wingdings"/>
              </a:rPr>
              <a:t>MPa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08" y="3404397"/>
            <a:ext cx="4489268" cy="347375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386449" y="2022929"/>
            <a:ext cx="5778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From the results of 10 stack measurement (22 cables),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coil after curing should be larger by 0.9 mm</a:t>
            </a:r>
          </a:p>
          <a:p>
            <a:r>
              <a:rPr lang="en-US" altLang="ja-JP" dirty="0" smtClean="0">
                <a:latin typeface="Arial"/>
                <a:cs typeface="Arial"/>
              </a:rPr>
              <a:t>than the final size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24041" y="6391090"/>
            <a:ext cx="163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Forming block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79641" y="4973945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Mandrel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0635" y="4587538"/>
            <a:ext cx="141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Pushing bar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 flipH="1" flipV="1">
            <a:off x="1254707" y="4308733"/>
            <a:ext cx="643467" cy="368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2637437" y="4308733"/>
            <a:ext cx="643467" cy="368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下矢印 36"/>
          <p:cNvSpPr/>
          <p:nvPr/>
        </p:nvSpPr>
        <p:spPr>
          <a:xfrm>
            <a:off x="1081449" y="3612643"/>
            <a:ext cx="274858" cy="4596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351379" y="3508011"/>
            <a:ext cx="182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Curing pressure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162455" y="4424283"/>
            <a:ext cx="718079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3562580" y="4441924"/>
            <a:ext cx="718079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570635" y="3965617"/>
            <a:ext cx="127842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下矢印 48"/>
          <p:cNvSpPr/>
          <p:nvPr/>
        </p:nvSpPr>
        <p:spPr>
          <a:xfrm>
            <a:off x="3119046" y="3612643"/>
            <a:ext cx="274858" cy="4596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51" name="直線矢印コネクタ 50"/>
          <p:cNvCxnSpPr/>
          <p:nvPr/>
        </p:nvCxnSpPr>
        <p:spPr>
          <a:xfrm flipV="1">
            <a:off x="449506" y="4441924"/>
            <a:ext cx="0" cy="69779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-55550" y="5018785"/>
            <a:ext cx="199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0.9mm-thick shim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518899" y="5736221"/>
            <a:ext cx="45458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0.9 mm-thick shims were inserted</a:t>
            </a:r>
          </a:p>
          <a:p>
            <a:r>
              <a:rPr kumimoji="1" lang="en-US" altLang="ja-JP" sz="2000" dirty="0" smtClean="0">
                <a:latin typeface="Arial"/>
                <a:cs typeface="Arial"/>
              </a:rPr>
              <a:t>and coil was compressed until the gap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was closed</a:t>
            </a:r>
            <a:r>
              <a:rPr kumimoji="1" lang="en-US" altLang="ja-JP" sz="2000" dirty="0" smtClean="0">
                <a:latin typeface="Arial"/>
                <a:cs typeface="Arial"/>
              </a:rPr>
              <a:t>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183833" y="3592625"/>
            <a:ext cx="0" cy="35297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183833" y="3945599"/>
            <a:ext cx="0" cy="35297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29265" y="3090914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Gap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301" y="2940218"/>
            <a:ext cx="4619874" cy="262277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6" y="676035"/>
            <a:ext cx="2518961" cy="253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65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Participants &amp; Supports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732" y="1269999"/>
            <a:ext cx="90762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  <a:cs typeface="Arial"/>
              </a:rPr>
              <a:t>KEK</a:t>
            </a:r>
          </a:p>
          <a:p>
            <a:r>
              <a:rPr lang="en-US" altLang="ja-JP" sz="2800" dirty="0" smtClean="0">
                <a:latin typeface="+mj-lt"/>
                <a:cs typeface="Arial"/>
              </a:rPr>
              <a:t>T</a:t>
            </a:r>
            <a:r>
              <a:rPr lang="en-US" altLang="ja-JP" sz="2800" dirty="0">
                <a:latin typeface="+mj-lt"/>
                <a:cs typeface="Arial"/>
              </a:rPr>
              <a:t>. Nakamoto, M. Sugano, </a:t>
            </a:r>
            <a:r>
              <a:rPr lang="en-US" altLang="ja-JP" sz="2800" dirty="0" smtClean="0">
                <a:latin typeface="+mj-lt"/>
                <a:cs typeface="Arial"/>
              </a:rPr>
              <a:t>S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Enomoto</a:t>
            </a:r>
            <a:r>
              <a:rPr lang="en-US" altLang="ja-JP" sz="2800" dirty="0">
                <a:latin typeface="+mj-lt"/>
                <a:cs typeface="Arial"/>
              </a:rPr>
              <a:t>, H. </a:t>
            </a:r>
            <a:r>
              <a:rPr lang="en-US" altLang="ja-JP" sz="2800" dirty="0" err="1">
                <a:latin typeface="+mj-lt"/>
                <a:cs typeface="Arial"/>
              </a:rPr>
              <a:t>Kawamata</a:t>
            </a:r>
            <a:r>
              <a:rPr lang="en-US" altLang="ja-JP" sz="2800" dirty="0">
                <a:latin typeface="+mj-lt"/>
                <a:cs typeface="Arial"/>
              </a:rPr>
              <a:t>, </a:t>
            </a:r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Q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 smtClean="0">
                <a:latin typeface="+mj-lt"/>
                <a:cs typeface="Arial"/>
              </a:rPr>
              <a:t>Xu</a:t>
            </a:r>
            <a:r>
              <a:rPr lang="en-US" altLang="ja-JP" sz="2800" dirty="0" smtClean="0">
                <a:latin typeface="+mj-lt"/>
                <a:cs typeface="Arial"/>
              </a:rPr>
              <a:t> (left March 2014), N</a:t>
            </a:r>
            <a:r>
              <a:rPr lang="en-US" altLang="ja-JP" sz="2800" dirty="0">
                <a:latin typeface="+mj-lt"/>
                <a:cs typeface="Arial"/>
              </a:rPr>
              <a:t>. Higashi, N. Okada, R. Okada, </a:t>
            </a:r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Y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Ikemoto</a:t>
            </a:r>
            <a:r>
              <a:rPr lang="en-US" altLang="ja-JP" sz="2800" dirty="0">
                <a:latin typeface="+mj-lt"/>
                <a:cs typeface="Arial"/>
              </a:rPr>
              <a:t>, </a:t>
            </a:r>
            <a:r>
              <a:rPr lang="en-US" altLang="ja-JP" sz="2800" dirty="0" smtClean="0">
                <a:latin typeface="+mj-lt"/>
                <a:cs typeface="Arial"/>
              </a:rPr>
              <a:t>M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Iio</a:t>
            </a:r>
            <a:r>
              <a:rPr lang="en-US" altLang="ja-JP" sz="2800" dirty="0">
                <a:latin typeface="+mj-lt"/>
                <a:cs typeface="Arial"/>
              </a:rPr>
              <a:t>, T. </a:t>
            </a:r>
            <a:r>
              <a:rPr lang="en-US" altLang="ja-JP" sz="2800" dirty="0" err="1">
                <a:latin typeface="+mj-lt"/>
                <a:cs typeface="Arial"/>
              </a:rPr>
              <a:t>Ogitsu</a:t>
            </a:r>
            <a:r>
              <a:rPr lang="en-US" altLang="ja-JP" sz="2800" dirty="0">
                <a:latin typeface="+mj-lt"/>
                <a:cs typeface="Arial"/>
              </a:rPr>
              <a:t>, K. Sasaki, N. Kimura, M. Yoshida, A. </a:t>
            </a:r>
            <a:r>
              <a:rPr lang="en-US" altLang="ja-JP" sz="2800" dirty="0" smtClean="0">
                <a:latin typeface="+mj-lt"/>
                <a:cs typeface="Arial"/>
              </a:rPr>
              <a:t>Yamamoto</a:t>
            </a:r>
            <a:r>
              <a:rPr lang="en-US" altLang="ja-JP" sz="2800" dirty="0">
                <a:latin typeface="+mj-lt"/>
                <a:cs typeface="Arial"/>
              </a:rPr>
              <a:t>.</a:t>
            </a:r>
          </a:p>
          <a:p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CERN</a:t>
            </a:r>
            <a:endParaRPr lang="en-US" altLang="ja-JP" sz="2800" dirty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E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 smtClean="0">
                <a:latin typeface="+mj-lt"/>
                <a:cs typeface="Arial"/>
              </a:rPr>
              <a:t>Todesco</a:t>
            </a:r>
            <a:r>
              <a:rPr lang="en-US" altLang="ja-JP" sz="2800" dirty="0" smtClean="0">
                <a:latin typeface="+mj-lt"/>
                <a:cs typeface="Arial"/>
              </a:rPr>
              <a:t>, A. </a:t>
            </a:r>
            <a:r>
              <a:rPr lang="en-US" altLang="ja-JP" sz="2800" dirty="0" err="1" smtClean="0">
                <a:latin typeface="+mj-lt"/>
                <a:cs typeface="Arial"/>
              </a:rPr>
              <a:t>Musso</a:t>
            </a:r>
            <a:r>
              <a:rPr lang="en-US" altLang="ja-JP" sz="2800" dirty="0" smtClean="0">
                <a:latin typeface="+mj-lt"/>
                <a:cs typeface="Arial"/>
              </a:rPr>
              <a:t>, G. Kirby, F. </a:t>
            </a:r>
            <a:r>
              <a:rPr lang="en-US" altLang="ja-JP" sz="2800" dirty="0" err="1" smtClean="0">
                <a:latin typeface="+mj-lt"/>
                <a:cs typeface="Arial"/>
              </a:rPr>
              <a:t>Savary</a:t>
            </a:r>
            <a:r>
              <a:rPr lang="en-US" altLang="ja-JP" sz="2800" dirty="0" smtClean="0">
                <a:latin typeface="+mj-lt"/>
                <a:cs typeface="Arial"/>
              </a:rPr>
              <a:t>, A. </a:t>
            </a:r>
            <a:r>
              <a:rPr lang="en-US" altLang="ja-JP" sz="2800" dirty="0" err="1" smtClean="0">
                <a:latin typeface="+mj-lt"/>
                <a:cs typeface="Arial"/>
              </a:rPr>
              <a:t>Ballarino</a:t>
            </a:r>
            <a:r>
              <a:rPr lang="en-US" altLang="ja-JP" sz="2800" dirty="0" smtClean="0">
                <a:latin typeface="+mj-lt"/>
                <a:cs typeface="Arial"/>
              </a:rPr>
              <a:t>, </a:t>
            </a:r>
          </a:p>
          <a:p>
            <a:r>
              <a:rPr lang="en-US" altLang="ja-JP" sz="2800" dirty="0" smtClean="0">
                <a:latin typeface="+mj-lt"/>
                <a:cs typeface="Arial"/>
              </a:rPr>
              <a:t>P. </a:t>
            </a:r>
            <a:r>
              <a:rPr lang="en-US" altLang="ja-JP" sz="2800" dirty="0" err="1" smtClean="0">
                <a:latin typeface="+mj-lt"/>
                <a:cs typeface="Arial"/>
              </a:rPr>
              <a:t>Fessia</a:t>
            </a:r>
            <a:r>
              <a:rPr lang="en-US" altLang="ja-JP" sz="2800" dirty="0" smtClean="0">
                <a:latin typeface="+mj-lt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670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946273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Test Coil Fabrication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003300"/>
            <a:ext cx="2820745" cy="27559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1003300"/>
            <a:ext cx="2578100" cy="25781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12955" y="2182178"/>
            <a:ext cx="2183375" cy="601263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914400" y="495300"/>
            <a:ext cx="7517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Demonstration of coil fabrication with a first 2m (test) coil. </a:t>
            </a:r>
            <a:endParaRPr kumimoji="1" lang="ja-JP" altLang="en-US" sz="24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113" b="-865"/>
          <a:stretch/>
        </p:blipFill>
        <p:spPr>
          <a:xfrm>
            <a:off x="5537200" y="1003300"/>
            <a:ext cx="3581400" cy="2737729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09595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図 1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64" y="849574"/>
            <a:ext cx="8502552" cy="4739542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-14285"/>
            <a:ext cx="7660745" cy="53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Temperature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T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rend at Curing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624" y="6096092"/>
            <a:ext cx="659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Max. temperature could be controlled at 190 - 210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(&lt; 220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C) 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1376523" y="2212770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356985" y="1661785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394337" y="1487873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384469" y="2028104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150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84469" y="1526016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180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84469" y="1257735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190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63908" y="16617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36164" y="6450897"/>
            <a:ext cx="449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Expected temperature profile was realized</a:t>
            </a:r>
            <a:endParaRPr kumimoji="1" lang="ja-JP" altLang="en-US" dirty="0">
              <a:latin typeface="Arial"/>
              <a:cs typeface="Arial"/>
            </a:endParaRPr>
          </a:p>
        </p:txBody>
      </p:sp>
      <p:grpSp>
        <p:nvGrpSpPr>
          <p:cNvPr id="108" name="図形グループ 107"/>
          <p:cNvGrpSpPr/>
          <p:nvPr/>
        </p:nvGrpSpPr>
        <p:grpSpPr>
          <a:xfrm>
            <a:off x="3053962" y="2501873"/>
            <a:ext cx="2552278" cy="971859"/>
            <a:chOff x="8459170" y="2442454"/>
            <a:chExt cx="3541874" cy="1348679"/>
          </a:xfrm>
        </p:grpSpPr>
        <p:grpSp>
          <p:nvGrpSpPr>
            <p:cNvPr id="97" name="図形グループ 96"/>
            <p:cNvGrpSpPr/>
            <p:nvPr/>
          </p:nvGrpSpPr>
          <p:grpSpPr>
            <a:xfrm>
              <a:off x="8920001" y="2792363"/>
              <a:ext cx="3024701" cy="990091"/>
              <a:chOff x="10565011" y="3869302"/>
              <a:chExt cx="3290019" cy="1076939"/>
            </a:xfrm>
          </p:grpSpPr>
          <p:grpSp>
            <p:nvGrpSpPr>
              <p:cNvPr id="60" name="図形グループ 59"/>
              <p:cNvGrpSpPr/>
              <p:nvPr/>
            </p:nvGrpSpPr>
            <p:grpSpPr>
              <a:xfrm>
                <a:off x="10565011" y="3869302"/>
                <a:ext cx="3290019" cy="1076939"/>
                <a:chOff x="1614457" y="2884527"/>
                <a:chExt cx="8995794" cy="2588343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1614457" y="2884527"/>
                  <a:ext cx="8995794" cy="2588343"/>
                </a:xfrm>
                <a:prstGeom prst="rect">
                  <a:avLst/>
                </a:prstGeom>
                <a:solidFill>
                  <a:srgbClr val="529BB2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1614457" y="3693763"/>
                  <a:ext cx="8995794" cy="969876"/>
                </a:xfrm>
                <a:prstGeom prst="rect">
                  <a:avLst/>
                </a:prstGeom>
                <a:solidFill>
                  <a:srgbClr val="57AB55"/>
                </a:solidFill>
                <a:ln w="12700" cap="flat">
                  <a:solidFill>
                    <a:srgbClr val="3F7E3E"/>
                  </a:solidFill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63" name="図形グループ 62"/>
              <p:cNvGrpSpPr/>
              <p:nvPr/>
            </p:nvGrpSpPr>
            <p:grpSpPr>
              <a:xfrm>
                <a:off x="10709293" y="4298522"/>
                <a:ext cx="3003633" cy="185740"/>
                <a:chOff x="3137997" y="3701938"/>
                <a:chExt cx="6371096" cy="393979"/>
              </a:xfrm>
            </p:grpSpPr>
            <p:sp>
              <p:nvSpPr>
                <p:cNvPr id="64" name="乗算記号 63"/>
                <p:cNvSpPr/>
                <p:nvPr/>
              </p:nvSpPr>
              <p:spPr>
                <a:xfrm>
                  <a:off x="3137997" y="3714546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5" name="乗算記号 64"/>
                <p:cNvSpPr/>
                <p:nvPr/>
              </p:nvSpPr>
              <p:spPr>
                <a:xfrm>
                  <a:off x="5960071" y="3701938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6" name="乗算記号 65"/>
                <p:cNvSpPr/>
                <p:nvPr/>
              </p:nvSpPr>
              <p:spPr>
                <a:xfrm>
                  <a:off x="9143277" y="372759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7" name="乗算記号 66"/>
                <p:cNvSpPr/>
                <p:nvPr/>
              </p:nvSpPr>
              <p:spPr>
                <a:xfrm>
                  <a:off x="7659423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8" name="乗算記号 67"/>
                <p:cNvSpPr/>
                <p:nvPr/>
              </p:nvSpPr>
              <p:spPr>
                <a:xfrm>
                  <a:off x="4433517" y="372759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69" name="図形グループ 68"/>
              <p:cNvGrpSpPr/>
              <p:nvPr/>
            </p:nvGrpSpPr>
            <p:grpSpPr>
              <a:xfrm>
                <a:off x="10708301" y="3954942"/>
                <a:ext cx="3003633" cy="185740"/>
                <a:chOff x="3137997" y="3701936"/>
                <a:chExt cx="6371096" cy="393979"/>
              </a:xfrm>
            </p:grpSpPr>
            <p:sp>
              <p:nvSpPr>
                <p:cNvPr id="70" name="乗算記号 69"/>
                <p:cNvSpPr/>
                <p:nvPr/>
              </p:nvSpPr>
              <p:spPr>
                <a:xfrm>
                  <a:off x="3137997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1" name="乗算記号 70"/>
                <p:cNvSpPr/>
                <p:nvPr/>
              </p:nvSpPr>
              <p:spPr>
                <a:xfrm>
                  <a:off x="5960071" y="3701936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2" name="乗算記号 71"/>
                <p:cNvSpPr/>
                <p:nvPr/>
              </p:nvSpPr>
              <p:spPr>
                <a:xfrm>
                  <a:off x="914327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3" name="乗算記号 72"/>
                <p:cNvSpPr/>
                <p:nvPr/>
              </p:nvSpPr>
              <p:spPr>
                <a:xfrm>
                  <a:off x="7659423" y="371454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4" name="乗算記号 73"/>
                <p:cNvSpPr/>
                <p:nvPr/>
              </p:nvSpPr>
              <p:spPr>
                <a:xfrm>
                  <a:off x="443351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75" name="図形グループ 74"/>
              <p:cNvGrpSpPr/>
              <p:nvPr/>
            </p:nvGrpSpPr>
            <p:grpSpPr>
              <a:xfrm>
                <a:off x="10708301" y="4685747"/>
                <a:ext cx="3003633" cy="185740"/>
                <a:chOff x="3137997" y="3701936"/>
                <a:chExt cx="6371096" cy="393979"/>
              </a:xfrm>
            </p:grpSpPr>
            <p:sp>
              <p:nvSpPr>
                <p:cNvPr id="76" name="乗算記号 75"/>
                <p:cNvSpPr/>
                <p:nvPr/>
              </p:nvSpPr>
              <p:spPr>
                <a:xfrm>
                  <a:off x="3137997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7" name="乗算記号 76"/>
                <p:cNvSpPr/>
                <p:nvPr/>
              </p:nvSpPr>
              <p:spPr>
                <a:xfrm>
                  <a:off x="5960071" y="3701936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8" name="乗算記号 77"/>
                <p:cNvSpPr/>
                <p:nvPr/>
              </p:nvSpPr>
              <p:spPr>
                <a:xfrm>
                  <a:off x="914327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9" name="乗算記号 78"/>
                <p:cNvSpPr/>
                <p:nvPr/>
              </p:nvSpPr>
              <p:spPr>
                <a:xfrm>
                  <a:off x="7659423" y="371454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80" name="乗算記号 79"/>
                <p:cNvSpPr/>
                <p:nvPr/>
              </p:nvSpPr>
              <p:spPr>
                <a:xfrm>
                  <a:off x="443351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</p:grpSp>
        <p:sp>
          <p:nvSpPr>
            <p:cNvPr id="99" name="テキスト ボックス 98"/>
            <p:cNvSpPr txBox="1"/>
            <p:nvPr/>
          </p:nvSpPr>
          <p:spPr>
            <a:xfrm>
              <a:off x="8491261" y="2751253"/>
              <a:ext cx="556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F-E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8578500" y="3065580"/>
              <a:ext cx="38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M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8459170" y="342180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F-W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8820821" y="2442454"/>
              <a:ext cx="518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NN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9501062" y="2442454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10162042" y="2442454"/>
              <a:ext cx="376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>
                  <a:latin typeface="Arial"/>
                  <a:cs typeface="Arial"/>
                </a:rPr>
                <a:t>M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10843045" y="2442454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latin typeface="Arial"/>
                  <a:cs typeface="Arial"/>
                </a:rPr>
                <a:t>S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11508451" y="2442454"/>
              <a:ext cx="49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latin typeface="Arial"/>
                  <a:cs typeface="Arial"/>
                </a:rPr>
                <a:t>SS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</p:grpSp>
      <p:sp>
        <p:nvSpPr>
          <p:cNvPr id="110" name="テキスト ボックス 109"/>
          <p:cNvSpPr txBox="1"/>
          <p:nvPr/>
        </p:nvSpPr>
        <p:spPr>
          <a:xfrm>
            <a:off x="50624" y="5611909"/>
            <a:ext cx="884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Temperature profile</a:t>
            </a:r>
            <a:r>
              <a:rPr kumimoji="1" lang="en-US" altLang="ja-JP" dirty="0" smtClean="0">
                <a:latin typeface="Arial"/>
                <a:cs typeface="Arial"/>
              </a:rPr>
              <a:t> to harden </a:t>
            </a:r>
            <a:r>
              <a:rPr lang="en-US" altLang="ja-JP" dirty="0" err="1">
                <a:latin typeface="Arial"/>
                <a:cs typeface="Arial"/>
              </a:rPr>
              <a:t>c</a:t>
            </a:r>
            <a:r>
              <a:rPr kumimoji="1" lang="en-US" altLang="ja-JP" dirty="0" err="1" smtClean="0">
                <a:latin typeface="Arial"/>
                <a:cs typeface="Arial"/>
              </a:rPr>
              <a:t>yanate</a:t>
            </a:r>
            <a:r>
              <a:rPr kumimoji="1" lang="en-US" altLang="ja-JP" dirty="0" smtClean="0">
                <a:latin typeface="Arial"/>
                <a:cs typeface="Arial"/>
              </a:rPr>
              <a:t> ester (150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x 4h + 180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x 8h) was </a:t>
            </a:r>
            <a:r>
              <a:rPr lang="en-US" altLang="ja-JP" dirty="0" smtClean="0">
                <a:latin typeface="Arial"/>
                <a:cs typeface="Arial"/>
              </a:rPr>
              <a:t>obtained</a:t>
            </a:r>
          </a:p>
          <a:p>
            <a:r>
              <a:rPr lang="en-US" altLang="ja-JP" dirty="0" smtClean="0">
                <a:latin typeface="Arial"/>
                <a:cs typeface="Arial"/>
              </a:rPr>
              <a:t>as expected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11" name="右矢印 110"/>
          <p:cNvSpPr/>
          <p:nvPr/>
        </p:nvSpPr>
        <p:spPr>
          <a:xfrm>
            <a:off x="1395296" y="6520954"/>
            <a:ext cx="378902" cy="229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85161" y="570299"/>
            <a:ext cx="336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Bonding of polyimide insulation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5417716" y="705452"/>
            <a:ext cx="0" cy="78242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V="1">
            <a:off x="5644934" y="705450"/>
            <a:ext cx="0" cy="78242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190803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H="1">
            <a:off x="5645573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2136707" y="705450"/>
            <a:ext cx="0" cy="150732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 flipH="1">
            <a:off x="2136707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2312311" y="567824"/>
            <a:ext cx="295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Hardening of </a:t>
            </a:r>
            <a:r>
              <a:rPr lang="en-US" altLang="ja-JP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</a:t>
            </a:r>
            <a:r>
              <a:rPr kumimoji="1" lang="en-US" altLang="ja-JP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yanate</a:t>
            </a:r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ester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36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after Curing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68" y="2981225"/>
            <a:ext cx="3739660" cy="20194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25655" y="-1323022"/>
            <a:ext cx="2183375" cy="601263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275667" y="2981225"/>
            <a:ext cx="45532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The gap between the end saddle and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the cable was closed after curing</a:t>
            </a:r>
          </a:p>
          <a:p>
            <a:r>
              <a:rPr lang="en-US" altLang="ja-JP" sz="2000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Hard BT resin + S2 glass GFRP can</a:t>
            </a:r>
            <a:endParaRPr lang="en-US" altLang="ja-JP" sz="2000" dirty="0">
              <a:solidFill>
                <a:srgbClr val="FF0000"/>
              </a:solidFill>
              <a:latin typeface="Arial"/>
              <a:cs typeface="Arial"/>
              <a:sym typeface="Wingdings"/>
            </a:endParaRP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  be accommodated to the cable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2017889" y="3416330"/>
            <a:ext cx="2257778" cy="1137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24021" y="3494442"/>
            <a:ext cx="1846659" cy="4880456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874750" y="5000717"/>
            <a:ext cx="4076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Bonding between the cable and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the wedges is sufficiently strong</a:t>
            </a:r>
          </a:p>
          <a:p>
            <a:pPr marL="342900" indent="-342900">
              <a:buFont typeface="Wingdings" charset="0"/>
              <a:buChar char="à"/>
            </a:pP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Effectiveness of 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eat treatment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   profile is verified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492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Electrical Tests for QA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88" y="792881"/>
            <a:ext cx="57246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No ground fault throughout winding and curing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No change of cable resistance (for 44 turn)</a:t>
            </a: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No damage of cable insulation checked</a:t>
            </a:r>
          </a:p>
          <a:p>
            <a:r>
              <a:rPr lang="en-US" altLang="ja-JP" sz="2000" dirty="0">
                <a:latin typeface="Arial"/>
                <a:cs typeface="Arial"/>
              </a:rPr>
              <a:t> </a:t>
            </a:r>
            <a:r>
              <a:rPr lang="en-US" altLang="ja-JP" sz="2000" dirty="0" smtClean="0">
                <a:latin typeface="Arial"/>
                <a:cs typeface="Arial"/>
              </a:rPr>
              <a:t>   </a:t>
            </a:r>
            <a:r>
              <a:rPr kumimoji="1" lang="en-US" altLang="ja-JP" sz="2000" dirty="0" smtClean="0">
                <a:latin typeface="Arial"/>
                <a:cs typeface="Arial"/>
              </a:rPr>
              <a:t>by a bundle of fine </a:t>
            </a:r>
            <a:r>
              <a:rPr kumimoji="1" lang="en-US" altLang="ja-JP" sz="2000" dirty="0" err="1" smtClean="0">
                <a:latin typeface="Arial"/>
                <a:cs typeface="Arial"/>
              </a:rPr>
              <a:t>Nb</a:t>
            </a:r>
            <a:r>
              <a:rPr kumimoji="1" lang="en-US" altLang="ja-JP" sz="2000" dirty="0" smtClean="0">
                <a:latin typeface="Arial"/>
                <a:cs typeface="Arial"/>
              </a:rPr>
              <a:t>-Ti filaments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No turn-turn insulation failure at least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     up to </a:t>
            </a:r>
            <a:r>
              <a:rPr kumimoji="1" lang="en-US" altLang="ja-JP" sz="2000" dirty="0" smtClean="0">
                <a:latin typeface="Arial"/>
                <a:cs typeface="Arial"/>
              </a:rPr>
              <a:t>1 kV (Surge test)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Coil inductance: 2.26 </a:t>
            </a:r>
            <a:r>
              <a:rPr lang="en-US" altLang="ja-JP" sz="2000" dirty="0" err="1" smtClean="0">
                <a:latin typeface="Arial"/>
                <a:cs typeface="Arial"/>
              </a:rPr>
              <a:t>mH</a:t>
            </a:r>
            <a:endParaRPr lang="en-US" altLang="ja-JP" sz="2000" dirty="0">
              <a:latin typeface="Arial"/>
              <a:cs typeface="Arial"/>
            </a:endParaRPr>
          </a:p>
          <a:p>
            <a:r>
              <a:rPr lang="en-US" altLang="ja-JP" sz="2000" dirty="0" smtClean="0">
                <a:latin typeface="Arial"/>
                <a:cs typeface="Arial"/>
              </a:rPr>
              <a:t>     (calc. value = 2.28 </a:t>
            </a:r>
            <a:r>
              <a:rPr lang="en-US" altLang="ja-JP" sz="2000" dirty="0" err="1" smtClean="0">
                <a:latin typeface="Arial"/>
                <a:cs typeface="Arial"/>
              </a:rPr>
              <a:t>mH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</a:p>
          <a:p>
            <a:endParaRPr kumimoji="1" lang="en-US" altLang="ja-JP" sz="2000" dirty="0" smtClean="0">
              <a:latin typeface="Arial"/>
              <a:cs typeface="Arial"/>
            </a:endParaRPr>
          </a:p>
          <a:p>
            <a:endParaRPr kumimoji="1"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kumimoji="1" lang="ja-JP" altLang="en-US" sz="2000" dirty="0">
              <a:latin typeface="Arial"/>
              <a:cs typeface="Arial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543" y="764659"/>
            <a:ext cx="3570110" cy="26619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63215" y="5597263"/>
            <a:ext cx="4423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Arial"/>
                <a:cs typeface="Arial"/>
              </a:rPr>
              <a:t>Electrical soundness of the coil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  <a:latin typeface="Arial"/>
                <a:cs typeface="Arial"/>
              </a:rPr>
              <a:t>was confirmed</a:t>
            </a:r>
            <a:endParaRPr kumimoji="1" lang="ja-JP" altLang="en-US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88" y="3577755"/>
            <a:ext cx="3461562" cy="2444015"/>
          </a:xfrm>
          <a:prstGeom prst="rect">
            <a:avLst/>
          </a:prstGeom>
        </p:spPr>
      </p:pic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31704"/>
              </p:ext>
            </p:extLst>
          </p:nvPr>
        </p:nvGraphicFramePr>
        <p:xfrm>
          <a:off x="179388" y="1641350"/>
          <a:ext cx="4937704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27212"/>
                <a:gridCol w="18104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After winding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242.9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>
                        <a:latin typeface="Symbol" charset="2"/>
                        <a:cs typeface="Symbol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Under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curing pressure,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before curing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242.5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After curing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mtClean="0">
                          <a:latin typeface="Arial"/>
                          <a:cs typeface="Arial"/>
                        </a:rPr>
                        <a:t>242.2 m</a:t>
                      </a:r>
                      <a:r>
                        <a:rPr kumimoji="1" lang="en-US" altLang="ja-JP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 smtClean="0">
                        <a:latin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479251" y="5227931"/>
            <a:ext cx="123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Surge test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615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S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ize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easurement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05899" y="5924747"/>
            <a:ext cx="345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Pushing bars with strain gauges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09130" y="853686"/>
            <a:ext cx="59683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50 ton hydraulic press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Coil pressure up to 90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Continuous measurement</a:t>
            </a:r>
            <a:r>
              <a:rPr kumimoji="1" lang="en-US" altLang="ja-JP" dirty="0" smtClean="0">
                <a:latin typeface="Arial"/>
                <a:cs typeface="Arial"/>
              </a:rPr>
              <a:t> using the 5.4 m-long bench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Two pushing bars each having 5 x 20mm-wide fingers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4 x linear gauges to measure coil deformation 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24260" y="500863"/>
            <a:ext cx="513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Similar apparatus as CERN (Thanks to G. Kirby)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736" y="4093811"/>
            <a:ext cx="4581506" cy="1822859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130309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32707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66695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31233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73091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12438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01324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81264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51218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393076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621293"/>
            <a:ext cx="2539947" cy="5987016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259800" y="6168639"/>
            <a:ext cx="5041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"/>
                <a:cs typeface="Arial"/>
              </a:rPr>
              <a:t>Maximum pressure to compress the coil to the final size was measured</a:t>
            </a:r>
            <a:endParaRPr lang="en-US" altLang="ja-JP" sz="2000" dirty="0" smtClean="0">
              <a:latin typeface="Arial"/>
              <a:cs typeface="Arial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156" y="2369120"/>
            <a:ext cx="2368062" cy="171195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正方形/長方形 30"/>
          <p:cNvSpPr/>
          <p:nvPr/>
        </p:nvSpPr>
        <p:spPr>
          <a:xfrm>
            <a:off x="1028700" y="4991100"/>
            <a:ext cx="673100" cy="5842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cxnSp>
        <p:nvCxnSpPr>
          <p:cNvPr id="32" name="直線矢印コネクタ 31"/>
          <p:cNvCxnSpPr>
            <a:endCxn id="29" idx="1"/>
          </p:cNvCxnSpPr>
          <p:nvPr/>
        </p:nvCxnSpPr>
        <p:spPr>
          <a:xfrm flipV="1">
            <a:off x="1701800" y="3225097"/>
            <a:ext cx="1981356" cy="17660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5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図形グループ 9"/>
          <p:cNvGrpSpPr/>
          <p:nvPr/>
        </p:nvGrpSpPr>
        <p:grpSpPr>
          <a:xfrm>
            <a:off x="4579574" y="2790308"/>
            <a:ext cx="4532026" cy="3815095"/>
            <a:chOff x="4579574" y="2790308"/>
            <a:chExt cx="4532026" cy="381509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9574" y="2790308"/>
              <a:ext cx="4532026" cy="3815095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5459587" y="5366764"/>
              <a:ext cx="15953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rPr>
                <a:t>Preliminary</a:t>
              </a:r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7621"/>
            <a:ext cx="4623152" cy="3903654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Size Measurement: Results of Test Coil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-24426" y="4999794"/>
            <a:ext cx="46749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Measured m</a:t>
            </a:r>
            <a:r>
              <a:rPr kumimoji="1" lang="en-US" altLang="ja-JP" dirty="0" smtClean="0">
                <a:latin typeface="Arial"/>
                <a:cs typeface="Arial"/>
              </a:rPr>
              <a:t>aximum pressure: 80 – 92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endParaRPr kumimoji="1" lang="en-US" altLang="ja-JP" dirty="0" smtClean="0">
              <a:latin typeface="Arial"/>
              <a:cs typeface="Arial"/>
            </a:endParaRPr>
          </a:p>
          <a:p>
            <a:r>
              <a:rPr lang="en-US" altLang="ja-JP" dirty="0" smtClean="0">
                <a:latin typeface="Arial"/>
                <a:cs typeface="Arial"/>
              </a:rPr>
              <a:t>(After correction considering machine</a:t>
            </a:r>
          </a:p>
          <a:p>
            <a:r>
              <a:rPr lang="en-US" altLang="ja-JP" dirty="0" smtClean="0">
                <a:latin typeface="Arial"/>
                <a:cs typeface="Arial"/>
              </a:rPr>
              <a:t>deformation: 90 – 100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r>
              <a:rPr lang="en-US" altLang="ja-JP" dirty="0" smtClean="0">
                <a:latin typeface="Arial"/>
                <a:cs typeface="Arial"/>
              </a:rPr>
              <a:t>)</a:t>
            </a:r>
            <a:endParaRPr kumimoji="1" lang="en-US" altLang="ja-JP" dirty="0" smtClean="0">
              <a:latin typeface="Arial"/>
              <a:cs typeface="Arial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altLang="ja-JP" dirty="0" smtClean="0">
                <a:latin typeface="Arial"/>
                <a:cs typeface="Arial"/>
                <a:sym typeface="Wingdings"/>
              </a:rPr>
              <a:t>The size of our test coil is almost</a:t>
            </a:r>
          </a:p>
          <a:p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as designed</a:t>
            </a:r>
            <a:endParaRPr lang="en-US" altLang="ja-JP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2926" y="475532"/>
            <a:ext cx="3328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 smtClean="0">
                <a:latin typeface="Arial"/>
                <a:cs typeface="Arial"/>
              </a:rPr>
              <a:t>Coil pressure – deformation </a:t>
            </a:r>
          </a:p>
          <a:p>
            <a:pPr algn="ctr"/>
            <a:r>
              <a:rPr kumimoji="1" lang="en-US" altLang="ja-JP" dirty="0" smtClean="0">
                <a:latin typeface="Arial"/>
                <a:cs typeface="Arial"/>
              </a:rPr>
              <a:t>Results for adjacent 5 sections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4255899" y="3866989"/>
            <a:ext cx="0" cy="464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385898" y="3556204"/>
            <a:ext cx="115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Final size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195946" y="3868036"/>
            <a:ext cx="0" cy="464128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1195946" y="4029874"/>
            <a:ext cx="3059953" cy="0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354948" y="3615366"/>
            <a:ext cx="10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  <a:latin typeface="Arial"/>
                <a:cs typeface="Arial"/>
              </a:rPr>
              <a:t>O</a:t>
            </a:r>
            <a:r>
              <a:rPr lang="en-US" altLang="ja-JP" dirty="0" smtClean="0">
                <a:solidFill>
                  <a:schemeClr val="accent1"/>
                </a:solidFill>
                <a:latin typeface="Arial"/>
                <a:cs typeface="Arial"/>
              </a:rPr>
              <a:t>versize</a:t>
            </a:r>
            <a:endParaRPr kumimoji="1" lang="ja-JP" altLang="en-US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2907719" y="2470431"/>
            <a:ext cx="407619" cy="5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3630301" y="2790308"/>
            <a:ext cx="407619" cy="5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835240" y="580800"/>
            <a:ext cx="5392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>
                <a:latin typeface="Arial"/>
                <a:cs typeface="Arial"/>
              </a:rPr>
              <a:t>Coil stress at the final size along the coil length</a:t>
            </a:r>
            <a:endParaRPr kumimoji="1" lang="ja-JP" altLang="en-US" b="1" u="sng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66318" y="3243087"/>
            <a:ext cx="3032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Dot: Results for each 20 mm</a:t>
            </a:r>
            <a:endParaRPr lang="en-US" altLang="ja-JP" sz="1600" dirty="0" smtClean="0">
              <a:latin typeface="Arial"/>
              <a:cs typeface="Arial"/>
            </a:endParaRPr>
          </a:p>
          <a:p>
            <a:r>
              <a:rPr kumimoji="1" lang="en-US" altLang="ja-JP" sz="1600" dirty="0" smtClean="0">
                <a:latin typeface="Arial"/>
                <a:cs typeface="Arial"/>
              </a:rPr>
              <a:t>Line:</a:t>
            </a:r>
            <a:r>
              <a:rPr lang="en-US" altLang="ja-JP" sz="1600" dirty="0">
                <a:latin typeface="Arial"/>
                <a:cs typeface="Arial"/>
              </a:rPr>
              <a:t> </a:t>
            </a:r>
            <a:r>
              <a:rPr lang="en-US" altLang="ja-JP" sz="1600" dirty="0" smtClean="0">
                <a:latin typeface="Arial"/>
                <a:cs typeface="Arial"/>
              </a:rPr>
              <a:t>Average for every100 mm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259" y="941795"/>
            <a:ext cx="2556959" cy="1848513"/>
          </a:xfrm>
          <a:prstGeom prst="rect">
            <a:avLst/>
          </a:prstGeom>
          <a:ln>
            <a:noFill/>
          </a:ln>
        </p:spPr>
      </p:pic>
      <p:cxnSp>
        <p:nvCxnSpPr>
          <p:cNvPr id="14" name="直線矢印コネクタ 13"/>
          <p:cNvCxnSpPr/>
          <p:nvPr/>
        </p:nvCxnSpPr>
        <p:spPr>
          <a:xfrm>
            <a:off x="7722292" y="1394848"/>
            <a:ext cx="0" cy="2268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557943" y="11048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5901595" y="1394848"/>
            <a:ext cx="0" cy="2268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5737246" y="110489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23" y="1193273"/>
            <a:ext cx="3272802" cy="622079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1618209" y="1465605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R5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67687" y="147222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R4</a:t>
            </a:r>
            <a:endParaRPr kumimoji="1" lang="ja-JP" altLang="en-US" sz="1400" dirty="0">
              <a:solidFill>
                <a:schemeClr val="bg2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02450" y="147222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R3</a:t>
            </a:r>
            <a:endParaRPr kumimoji="1" lang="ja-JP" altLang="en-US" sz="1400" dirty="0">
              <a:solidFill>
                <a:schemeClr val="accent3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54533" y="1478835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  <a:latin typeface="Arial"/>
                <a:cs typeface="Arial"/>
              </a:rPr>
              <a:t>R2</a:t>
            </a:r>
            <a:endParaRPr kumimoji="1" lang="ja-JP" alt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590554" y="148773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"/>
                <a:cs typeface="Arial"/>
              </a:rPr>
              <a:t>R1</a:t>
            </a:r>
            <a:endParaRPr kumimoji="1" lang="ja-JP" alt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66318" y="2940700"/>
            <a:ext cx="2237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1-m Straight section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426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IMG_60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533" y="368300"/>
            <a:ext cx="3149599" cy="2362200"/>
          </a:xfrm>
          <a:prstGeom prst="rect">
            <a:avLst/>
          </a:prstGeom>
        </p:spPr>
      </p:pic>
      <p:pic>
        <p:nvPicPr>
          <p:cNvPr id="7" name="図 6" descr="D1_insulation(6.06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804" y="3904915"/>
            <a:ext cx="3177034" cy="2953085"/>
          </a:xfrm>
          <a:prstGeom prst="rect">
            <a:avLst/>
          </a:prstGeom>
        </p:spPr>
      </p:pic>
      <p:pic>
        <p:nvPicPr>
          <p:cNvPr id="3" name="図 2" descr="12Z24-03-01-002A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96106" y="2289907"/>
            <a:ext cx="3700587" cy="52324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704652" cy="70373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Ground Insulation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-1" y="578086"/>
            <a:ext cx="4800601" cy="2444514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Ground Insulation: same concept as MQXA</a:t>
            </a:r>
          </a:p>
          <a:p>
            <a:pPr lvl="1"/>
            <a:r>
              <a:rPr kumimoji="1" lang="en-US" altLang="ja-JP" sz="1600" dirty="0" smtClean="0"/>
              <a:t>4 layer of 0.125 mm thick Polyimide insulation (</a:t>
            </a:r>
            <a:r>
              <a:rPr kumimoji="1" lang="en-US" altLang="ja-JP" sz="1600" dirty="0" err="1" smtClean="0"/>
              <a:t>Upilex</a:t>
            </a:r>
            <a:r>
              <a:rPr kumimoji="1" lang="en-US" altLang="ja-JP" sz="1600" dirty="0" smtClean="0"/>
              <a:t>-RN)</a:t>
            </a:r>
          </a:p>
          <a:p>
            <a:pPr lvl="1"/>
            <a:r>
              <a:rPr kumimoji="1" lang="en-US" altLang="ja-JP" sz="1600" dirty="0" smtClean="0"/>
              <a:t>Large shrinkage of the coil during the assembly should be taken into account.</a:t>
            </a:r>
          </a:p>
          <a:p>
            <a:r>
              <a:rPr kumimoji="1" lang="en-US" altLang="ja-JP" sz="1600" dirty="0" smtClean="0"/>
              <a:t>Brass shoes to intervene laminated collar sheets and the insulated coil.</a:t>
            </a:r>
          </a:p>
          <a:p>
            <a:r>
              <a:rPr kumimoji="1" lang="en-US" altLang="ja-JP" sz="1600" dirty="0" smtClean="0"/>
              <a:t>Collaring mandrel ensuring the proper coil form.</a:t>
            </a:r>
            <a:endParaRPr kumimoji="1" lang="en-US" altLang="ja-JP" sz="1600" dirty="0"/>
          </a:p>
          <a:p>
            <a:r>
              <a:rPr kumimoji="1" lang="en-US" altLang="ja-JP" sz="1600" dirty="0" smtClean="0"/>
              <a:t>Concept and design checked by the practice model.</a:t>
            </a:r>
          </a:p>
        </p:txBody>
      </p:sp>
      <p:sp>
        <p:nvSpPr>
          <p:cNvPr id="8" name="円/楕円 7"/>
          <p:cNvSpPr/>
          <p:nvPr/>
        </p:nvSpPr>
        <p:spPr>
          <a:xfrm>
            <a:off x="4609547" y="4783889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690100" y="3327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286500" y="444500"/>
            <a:ext cx="660400" cy="50800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6921500" y="190500"/>
            <a:ext cx="495300" cy="2794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6959600" y="825500"/>
            <a:ext cx="495300" cy="1016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7200900" y="1308100"/>
            <a:ext cx="647700" cy="45720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/>
          <p:nvPr/>
        </p:nvCxnSpPr>
        <p:spPr>
          <a:xfrm>
            <a:off x="7810500" y="1778000"/>
            <a:ext cx="1143000" cy="4953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 flipV="1">
            <a:off x="7277100" y="1778000"/>
            <a:ext cx="292100" cy="5588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図 17" descr="IMG_605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099" y="2908300"/>
            <a:ext cx="2082800" cy="1562100"/>
          </a:xfrm>
          <a:prstGeom prst="rect">
            <a:avLst/>
          </a:prstGeom>
        </p:spPr>
      </p:pic>
      <p:pic>
        <p:nvPicPr>
          <p:cNvPr id="17" name="図 16" descr="IMG_6053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6800" y="162748"/>
            <a:ext cx="1663700" cy="708613"/>
          </a:xfrm>
          <a:prstGeom prst="rect">
            <a:avLst/>
          </a:prstGeom>
        </p:spPr>
      </p:pic>
      <p:pic>
        <p:nvPicPr>
          <p:cNvPr id="23" name="図 22" descr="IMG_6055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100" y="2286000"/>
            <a:ext cx="1435100" cy="170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1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704652" cy="70373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QPH &amp; Spot Heater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266700" y="1009886"/>
            <a:ext cx="8458200" cy="4781314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QPH might not be necessary for the D1 because peak temperature is estimated to be 300K by </a:t>
            </a:r>
            <a:r>
              <a:rPr kumimoji="1" lang="en-US" altLang="ja-JP" sz="2000" dirty="0" smtClean="0"/>
              <a:t>a conservative </a:t>
            </a:r>
            <a:r>
              <a:rPr kumimoji="1" lang="en-US" altLang="ja-JP" sz="2000" dirty="0"/>
              <a:t>scenario. 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Quench </a:t>
            </a:r>
            <a:r>
              <a:rPr kumimoji="1" lang="en-US" altLang="ja-JP" sz="2000" dirty="0"/>
              <a:t>Protection Heater (0.25 mm think</a:t>
            </a:r>
            <a:r>
              <a:rPr kumimoji="1" lang="en-US" altLang="ja-JP" sz="2000" dirty="0" smtClean="0"/>
              <a:t>) for model magnet R&amp;D</a:t>
            </a:r>
          </a:p>
          <a:p>
            <a:pPr lvl="1"/>
            <a:r>
              <a:rPr kumimoji="1" lang="en-US" altLang="ja-JP" sz="2000" dirty="0" smtClean="0"/>
              <a:t>Still searching for manufacturer in Japan.</a:t>
            </a:r>
          </a:p>
          <a:p>
            <a:pPr lvl="1"/>
            <a:r>
              <a:rPr kumimoji="1" lang="en-US" altLang="ja-JP" sz="2000" dirty="0" smtClean="0"/>
              <a:t>Possibility of supply from CERN 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Necessity?? </a:t>
            </a:r>
            <a:endParaRPr kumimoji="1" lang="en-US" altLang="ja-JP" sz="2000" dirty="0" smtClean="0"/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Spot </a:t>
            </a:r>
            <a:r>
              <a:rPr kumimoji="1" lang="en-US" altLang="ja-JP" sz="2000" dirty="0"/>
              <a:t>heaters will be implemented in the model magnet for the quench protection study.</a:t>
            </a:r>
          </a:p>
          <a:p>
            <a:pPr lvl="1"/>
            <a:r>
              <a:rPr kumimoji="1" lang="en-US" altLang="ja-JP" sz="2000" dirty="0"/>
              <a:t>higher field at the straight section</a:t>
            </a:r>
          </a:p>
          <a:p>
            <a:pPr lvl="1"/>
            <a:r>
              <a:rPr kumimoji="1" lang="en-US" altLang="ja-JP" sz="2000" dirty="0"/>
              <a:t>lowest field at the coil end (probably at lead-out)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CLIQ </a:t>
            </a:r>
            <a:r>
              <a:rPr kumimoji="1" lang="en-US" altLang="ja-JP" sz="2000" dirty="0"/>
              <a:t>might secure the quench protection</a:t>
            </a:r>
            <a:r>
              <a:rPr kumimoji="1" lang="en-US" altLang="ja-JP" sz="2000" dirty="0" smtClean="0"/>
              <a:t>?</a:t>
            </a:r>
          </a:p>
          <a:p>
            <a:pPr lvl="1"/>
            <a:r>
              <a:rPr kumimoji="1" lang="en-US" altLang="ja-JP" sz="2000" dirty="0" smtClean="0"/>
              <a:t>Experimental study with the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model magnet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16413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8100"/>
            <a:ext cx="7721600" cy="4826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Requirement for Cooling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図 2" descr="12Z24-03-01-001B(6.26)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42" t="5569" r="35941" b="22037"/>
          <a:stretch/>
        </p:blipFill>
        <p:spPr>
          <a:xfrm>
            <a:off x="-1714500" y="1916793"/>
            <a:ext cx="5321300" cy="4941207"/>
          </a:xfrm>
          <a:prstGeom prst="rect">
            <a:avLst/>
          </a:prstGeom>
        </p:spPr>
      </p:pic>
      <p:sp>
        <p:nvSpPr>
          <p:cNvPr id="77" name="円/楕円 76"/>
          <p:cNvSpPr/>
          <p:nvPr/>
        </p:nvSpPr>
        <p:spPr>
          <a:xfrm>
            <a:off x="278732" y="3541296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45000" y="12700"/>
            <a:ext cx="4851400" cy="1778000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New 2 HX holes: </a:t>
            </a:r>
            <a:r>
              <a:rPr kumimoji="1" lang="en-US" altLang="ja-JP" sz="1600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sz="1600" dirty="0" smtClean="0"/>
              <a:t>60 @R=190</a:t>
            </a:r>
          </a:p>
          <a:p>
            <a:r>
              <a:rPr kumimoji="1" lang="en-US" altLang="ja-JP" sz="1600" dirty="0" smtClean="0"/>
              <a:t>Collar lamination w/ 0.2mm gap by emboss</a:t>
            </a:r>
          </a:p>
          <a:p>
            <a:r>
              <a:rPr kumimoji="1" lang="en-US" altLang="ja-JP" sz="1600" dirty="0" smtClean="0"/>
              <a:t>Longitudinal grooves on collar: 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d2 x w20, both sides of triangle notch.</a:t>
            </a:r>
          </a:p>
          <a:p>
            <a:r>
              <a:rPr kumimoji="1" lang="en-US" altLang="ja-JP" sz="1600" dirty="0" smtClean="0"/>
              <a:t>Yoke packing factor of 98 %</a:t>
            </a:r>
          </a:p>
          <a:p>
            <a:r>
              <a:rPr kumimoji="1" lang="en-US" altLang="ja-JP" sz="1600" dirty="0" smtClean="0"/>
              <a:t>Free area: 153 cm</a:t>
            </a:r>
            <a:r>
              <a:rPr kumimoji="1" lang="en-US" altLang="ja-JP" sz="1600" baseline="30000" dirty="0"/>
              <a:t>2</a:t>
            </a:r>
            <a:endParaRPr kumimoji="1" lang="ja-JP" altLang="en-US" sz="1600" baseline="30000" dirty="0"/>
          </a:p>
        </p:txBody>
      </p:sp>
      <p:sp>
        <p:nvSpPr>
          <p:cNvPr id="80" name="円/楕円 79"/>
          <p:cNvSpPr/>
          <p:nvPr/>
        </p:nvSpPr>
        <p:spPr>
          <a:xfrm>
            <a:off x="1441116" y="2075447"/>
            <a:ext cx="617622" cy="4244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カラーパック検討図(6.27)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18" t="31362" r="-8418" b="15154"/>
          <a:stretch/>
        </p:blipFill>
        <p:spPr>
          <a:xfrm>
            <a:off x="3008000" y="1312416"/>
            <a:ext cx="21551901" cy="814908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489700" y="5461000"/>
            <a:ext cx="111013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Yoke 98%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899400" y="50800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Collar 96%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cxnSp>
        <p:nvCxnSpPr>
          <p:cNvPr id="9" name="カギ線コネクタ 8"/>
          <p:cNvCxnSpPr/>
          <p:nvPr/>
        </p:nvCxnSpPr>
        <p:spPr>
          <a:xfrm rot="5400000" flipH="1" flipV="1">
            <a:off x="774700" y="3784600"/>
            <a:ext cx="304800" cy="203200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カギ線コネクタ 81"/>
          <p:cNvCxnSpPr/>
          <p:nvPr/>
        </p:nvCxnSpPr>
        <p:spPr>
          <a:xfrm rot="16200000" flipV="1">
            <a:off x="533400" y="3784600"/>
            <a:ext cx="304800" cy="203200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上矢印 15"/>
          <p:cNvSpPr/>
          <p:nvPr/>
        </p:nvSpPr>
        <p:spPr>
          <a:xfrm>
            <a:off x="8293100" y="35941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4" name="上矢印 83"/>
          <p:cNvSpPr/>
          <p:nvPr/>
        </p:nvSpPr>
        <p:spPr>
          <a:xfrm rot="16200000">
            <a:off x="7950200" y="34417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3873500" y="2768600"/>
            <a:ext cx="8801100" cy="4572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886200" y="5803900"/>
            <a:ext cx="8801100" cy="4572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上矢印 85"/>
          <p:cNvSpPr/>
          <p:nvPr/>
        </p:nvSpPr>
        <p:spPr>
          <a:xfrm>
            <a:off x="7912100" y="31623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511893" y="2812534"/>
            <a:ext cx="1650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3366FF"/>
                </a:solidFill>
              </a:rPr>
              <a:t>Heat Exchanger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5537293" y="5860534"/>
            <a:ext cx="1650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3366FF"/>
                </a:solidFill>
              </a:rPr>
              <a:t>Heat Exchanger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9" name="上矢印 88"/>
          <p:cNvSpPr/>
          <p:nvPr/>
        </p:nvSpPr>
        <p:spPr>
          <a:xfrm rot="5400000">
            <a:off x="8597900" y="34544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0" name="上矢印 89"/>
          <p:cNvSpPr/>
          <p:nvPr/>
        </p:nvSpPr>
        <p:spPr>
          <a:xfrm>
            <a:off x="8572500" y="31623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965869" y="3533275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27000" y="440034"/>
            <a:ext cx="3530600" cy="120032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dirty="0" smtClean="0"/>
              <a:t>Suggestion </a:t>
            </a:r>
            <a:r>
              <a:rPr kumimoji="1" lang="en-US" altLang="ja-JP" dirty="0"/>
              <a:t>by Rob</a:t>
            </a:r>
            <a:r>
              <a:rPr kumimoji="1" lang="en-US" altLang="ja-JP" dirty="0" smtClean="0"/>
              <a:t>:</a:t>
            </a:r>
            <a:endParaRPr kumimoji="1" lang="en-US" altLang="ja-JP" dirty="0"/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2 x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dirty="0" smtClean="0"/>
              <a:t>57 </a:t>
            </a:r>
            <a:r>
              <a:rPr kumimoji="1" lang="en-US" altLang="ja-JP" dirty="0" err="1" smtClean="0"/>
              <a:t>HeII</a:t>
            </a:r>
            <a:r>
              <a:rPr kumimoji="1" lang="en-US" altLang="ja-JP" dirty="0" smtClean="0"/>
              <a:t> HXs</a:t>
            </a:r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Radial </a:t>
            </a:r>
            <a:r>
              <a:rPr kumimoji="1" lang="en-US" altLang="ja-JP" dirty="0"/>
              <a:t>gap of 4 </a:t>
            </a:r>
            <a:r>
              <a:rPr kumimoji="1" lang="en-US" altLang="ja-JP" dirty="0" smtClean="0"/>
              <a:t>% up </a:t>
            </a:r>
            <a:r>
              <a:rPr kumimoji="1" lang="en-US" altLang="ja-JP" dirty="0"/>
              <a:t>to </a:t>
            </a:r>
            <a:r>
              <a:rPr kumimoji="1" lang="en-US" altLang="ja-JP" dirty="0" smtClean="0"/>
              <a:t>HX holes.</a:t>
            </a:r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Longitudinal free area &gt;100cm</a:t>
            </a:r>
            <a:r>
              <a:rPr kumimoji="1" lang="en-US" altLang="ja-JP" baseline="30000" dirty="0" smtClean="0"/>
              <a:t>2</a:t>
            </a:r>
            <a:endParaRPr kumimoji="1" lang="en-US" altLang="ja-JP" baseline="30000" dirty="0"/>
          </a:p>
        </p:txBody>
      </p:sp>
      <p:sp>
        <p:nvSpPr>
          <p:cNvPr id="8" name="右矢印 7"/>
          <p:cNvSpPr/>
          <p:nvPr/>
        </p:nvSpPr>
        <p:spPr>
          <a:xfrm>
            <a:off x="3848100" y="774700"/>
            <a:ext cx="444500" cy="520700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984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9" grpId="0" build="p"/>
      <p:bldP spid="80" grpId="0" animBg="1"/>
      <p:bldP spid="7" grpId="0" animBg="1"/>
      <p:bldP spid="81" grpId="0"/>
      <p:bldP spid="16" grpId="0" animBg="1"/>
      <p:bldP spid="84" grpId="0" animBg="1"/>
      <p:bldP spid="17" grpId="0" animBg="1"/>
      <p:bldP spid="85" grpId="0" animBg="1"/>
      <p:bldP spid="86" grpId="0" animBg="1"/>
      <p:bldP spid="18" grpId="0"/>
      <p:bldP spid="87" grpId="0"/>
      <p:bldP spid="89" grpId="0" animBg="1"/>
      <p:bldP spid="90" grpId="0" animBg="1"/>
      <p:bldP spid="23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-114300"/>
            <a:ext cx="37338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Collars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29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75545"/>
            <a:ext cx="5410200" cy="6280855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cs typeface="Calibri"/>
              </a:rPr>
              <a:t>Stainless </a:t>
            </a:r>
            <a:r>
              <a:rPr lang="en-US" altLang="ja-JP" sz="1800" dirty="0">
                <a:cs typeface="Calibri"/>
              </a:rPr>
              <a:t>steel: NSSC 130S (same as YUS130S)</a:t>
            </a:r>
          </a:p>
          <a:p>
            <a:pPr lvl="1"/>
            <a:r>
              <a:rPr lang="en-US" altLang="ja-JP" sz="1800" dirty="0">
                <a:cs typeface="Calibri"/>
              </a:rPr>
              <a:t>12 tons of NSSC-130S sheets (2.3mm &amp; 2.6mm thick) delivered. This can cover the model magnet development and &gt;30% of the 7-m long full-scale magnets production.</a:t>
            </a:r>
          </a:p>
          <a:p>
            <a:pPr lvl="1"/>
            <a:r>
              <a:rPr lang="en-US" altLang="ja-JP" sz="1800" dirty="0">
                <a:cs typeface="Calibri"/>
              </a:rPr>
              <a:t>Specification, once set for the LHC MB, is fulfilled. Very low permeability of 1.002 confirmed at RT/4.2K</a:t>
            </a:r>
            <a:r>
              <a:rPr lang="en-US" altLang="ja-JP" sz="1800" dirty="0" smtClean="0">
                <a:cs typeface="Calibri"/>
              </a:rPr>
              <a:t>.</a:t>
            </a:r>
          </a:p>
          <a:p>
            <a:r>
              <a:rPr lang="en-US" altLang="ja-JP" sz="1800" dirty="0">
                <a:cs typeface="Calibri"/>
              </a:rPr>
              <a:t>4-way split collar concept for the dipole coil to avoid the unwanted warp at the fine-blanking process. </a:t>
            </a:r>
          </a:p>
          <a:p>
            <a:pPr lvl="1"/>
            <a:r>
              <a:rPr lang="en-US" altLang="ja-JP" sz="1800" dirty="0">
                <a:cs typeface="Calibri"/>
              </a:rPr>
              <a:t>Collars work as spacers between the coil and the yoke.</a:t>
            </a:r>
          </a:p>
          <a:p>
            <a:pPr lvl="1"/>
            <a:r>
              <a:rPr lang="en-US" altLang="ja-JP" sz="1800" dirty="0">
                <a:cs typeface="Calibri"/>
              </a:rPr>
              <a:t>A sub-stack of the collars is laminated by the 2.3mm thick “fixing collar” and the 2.6mm thick “spacer collar”</a:t>
            </a:r>
            <a:r>
              <a:rPr lang="en-US" altLang="ja-JP" sz="1800" dirty="0" smtClean="0">
                <a:cs typeface="Calibri"/>
              </a:rPr>
              <a:t>. Similar with MQXA.</a:t>
            </a:r>
            <a:endParaRPr lang="en-US" altLang="ja-JP" sz="1800" dirty="0">
              <a:cs typeface="Calibri"/>
            </a:endParaRPr>
          </a:p>
          <a:p>
            <a:pPr lvl="1"/>
            <a:r>
              <a:rPr lang="en-US" altLang="ja-JP" sz="1800" dirty="0">
                <a:cs typeface="Calibri"/>
              </a:rPr>
              <a:t>Four sub-stacks are connected by lock pins and provide the coil pre-stress below 5 </a:t>
            </a:r>
            <a:r>
              <a:rPr lang="en-US" altLang="ja-JP" sz="1800" dirty="0" err="1">
                <a:cs typeface="Calibri"/>
              </a:rPr>
              <a:t>MPa</a:t>
            </a:r>
            <a:r>
              <a:rPr lang="en-US" altLang="ja-JP" sz="1800" dirty="0">
                <a:cs typeface="Calibri"/>
              </a:rPr>
              <a:t>.</a:t>
            </a:r>
          </a:p>
          <a:p>
            <a:pPr lvl="1"/>
            <a:r>
              <a:rPr lang="en-US" altLang="ja-JP" sz="1800" dirty="0">
                <a:cs typeface="Calibri"/>
              </a:rPr>
              <a:t>Emboss of 0.2mm</a:t>
            </a:r>
          </a:p>
          <a:p>
            <a:r>
              <a:rPr lang="en-US" altLang="ja-JP" sz="1800" dirty="0" smtClean="0">
                <a:cs typeface="Calibri"/>
              </a:rPr>
              <a:t>Procurement of fine-blanking dies is on-going.</a:t>
            </a:r>
          </a:p>
          <a:p>
            <a:r>
              <a:rPr lang="en-US" altLang="ja-JP" sz="1800" dirty="0" smtClean="0">
                <a:cs typeface="Calibri"/>
              </a:rPr>
              <a:t>Radiation resistant GFRP collar at lead end, same design concept as the J-PARC SCFM.</a:t>
            </a:r>
            <a:endParaRPr lang="en-US" altLang="ja-JP" sz="1800" dirty="0">
              <a:cs typeface="Calibri"/>
            </a:endParaRPr>
          </a:p>
        </p:txBody>
      </p:sp>
      <p:pic>
        <p:nvPicPr>
          <p:cNvPr id="2" name="図 1" descr="12Z24-03-01-BDL(10.17) 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9" t="20631" r="4647" b="17143"/>
          <a:stretch/>
        </p:blipFill>
        <p:spPr>
          <a:xfrm>
            <a:off x="4970767" y="0"/>
            <a:ext cx="4173233" cy="20701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496300" y="-393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0" y="1821869"/>
            <a:ext cx="3340100" cy="222934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397500" y="1726168"/>
            <a:ext cx="791954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Odd layer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01000" y="1726168"/>
            <a:ext cx="830426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Even layer</a:t>
            </a:r>
            <a:endParaRPr kumimoji="1" lang="ja-JP" altLang="en-US" sz="1200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0063" y="4051300"/>
            <a:ext cx="2917562" cy="21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 descr="12Z24-03-10(11.12)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99" t="54351" r="82530" b="31190"/>
          <a:stretch/>
        </p:blipFill>
        <p:spPr>
          <a:xfrm>
            <a:off x="5441950" y="5022325"/>
            <a:ext cx="1136650" cy="10990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54713" y="6119336"/>
            <a:ext cx="3265487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e.g.) GFRP collar to clamp the ramp box and the lead-out on the single layer coil for J-PARC SCFM.  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54194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chemeClr val="accent1"/>
                </a:solidFill>
                <a:latin typeface="+mj-lt"/>
              </a:rPr>
              <a:t>Layout of IR Magnets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56963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41700" y="610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5500" y="2528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08200" y="266836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3300" y="483960"/>
            <a:ext cx="203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IT Quads.</a:t>
            </a: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w/ Nb</a:t>
            </a:r>
            <a:r>
              <a:rPr lang="en-US" altLang="ja-JP" baseline="-25000" dirty="0" smtClean="0">
                <a:solidFill>
                  <a:srgbClr val="FFFF00"/>
                </a:solidFill>
              </a:rPr>
              <a:t>3</a:t>
            </a:r>
            <a:r>
              <a:rPr lang="en-US" altLang="ja-JP" dirty="0" smtClean="0">
                <a:solidFill>
                  <a:srgbClr val="FFFF00"/>
                </a:solidFill>
              </a:rPr>
              <a:t>Sn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184286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117600" y="132216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S</a:t>
            </a:r>
            <a:r>
              <a:rPr kumimoji="1" lang="en-US" altLang="ja-JP" dirty="0" smtClean="0">
                <a:solidFill>
                  <a:srgbClr val="FFFF00"/>
                </a:solidFill>
              </a:rPr>
              <a:t>C D1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14" name="Group 4"/>
          <p:cNvGrpSpPr/>
          <p:nvPr/>
        </p:nvGrpSpPr>
        <p:grpSpPr>
          <a:xfrm>
            <a:off x="63500" y="3590008"/>
            <a:ext cx="8980226" cy="2372552"/>
            <a:chOff x="0" y="4065756"/>
            <a:chExt cx="9144000" cy="237255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286000" y="3658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2400" y="5449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464300" y="4243160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8750300" y="2592160"/>
            <a:ext cx="38100" cy="16002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520700" y="3023960"/>
            <a:ext cx="6057900" cy="11430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100" y="59826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Quads.&amp;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300" y="3608160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Long Straight Section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0309" y="353196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Crab Cavity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089400" y="3912960"/>
            <a:ext cx="419100" cy="774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432300" y="4116160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D2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40100" y="40018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20900" y="76336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r>
              <a:rPr kumimoji="1" lang="en-US" altLang="ja-JP" dirty="0" smtClean="0">
                <a:solidFill>
                  <a:srgbClr val="FFFF00"/>
                </a:solidFill>
              </a:rPr>
              <a:t>Package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05" y="12752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5610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942" y="424507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824" y="13596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504" y="136737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23" y="1116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323" y="989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605" y="8307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7874000" y="547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75400" y="737960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Q2a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40300" y="801460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Q2b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0300" y="1055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Q3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86" y="381684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21" y="349933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320" y="433795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03" y="395701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316" y="16263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図 1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231" y="2300060"/>
            <a:ext cx="931047" cy="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1942" y="5989392"/>
            <a:ext cx="854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Aperture increase </a:t>
            </a:r>
            <a:r>
              <a:rPr lang="en-US" altLang="ja-JP" dirty="0" smtClean="0">
                <a:latin typeface="Arial"/>
                <a:cs typeface="Arial"/>
              </a:rPr>
              <a:t>in </a:t>
            </a:r>
            <a:r>
              <a:rPr kumimoji="1" lang="en-US" altLang="ja-JP" dirty="0" smtClean="0">
                <a:latin typeface="Arial"/>
                <a:cs typeface="Arial"/>
              </a:rPr>
              <a:t>IT Quads: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70mm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150mm</a:t>
            </a:r>
            <a:r>
              <a:rPr kumimoji="1" lang="en-US" altLang="ja-JP" dirty="0" smtClean="0">
                <a:latin typeface="Arial"/>
                <a:cs typeface="Arial"/>
                <a:sym typeface="Wingdings"/>
              </a:rPr>
              <a:t>     </a:t>
            </a:r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Large bore also for the new D1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1942" y="6275659"/>
            <a:ext cx="79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Replacement of current NC D1 by SC D1: Shortening magnet length by 15m 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5210438" y="6097719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右矢印 52"/>
          <p:cNvSpPr/>
          <p:nvPr/>
        </p:nvSpPr>
        <p:spPr>
          <a:xfrm>
            <a:off x="4218387" y="6657926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4478588" y="6528830"/>
            <a:ext cx="3686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Making room for new crab cavities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131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Collaring Press</a:t>
            </a:r>
            <a:r>
              <a:rPr lang="en-US" altLang="ja-JP" sz="3000" b="1" dirty="0">
                <a:solidFill>
                  <a:srgbClr val="4F81BD"/>
                </a:solidFill>
                <a:latin typeface="+mj-lt"/>
                <a:cs typeface="Times"/>
              </a:rPr>
              <a:t> </a:t>
            </a: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and Mandrel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30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" name="図 1" descr="12Z24-03-11-BDL(10.9) 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56" t="42635" r="23056" b="22200"/>
          <a:stretch/>
        </p:blipFill>
        <p:spPr>
          <a:xfrm>
            <a:off x="355600" y="1701799"/>
            <a:ext cx="5232400" cy="1888305"/>
          </a:xfrm>
          <a:prstGeom prst="rect">
            <a:avLst/>
          </a:prstGeom>
        </p:spPr>
      </p:pic>
      <p:pic>
        <p:nvPicPr>
          <p:cNvPr id="4" name="図 3" descr="IMG_449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400" y="1409700"/>
            <a:ext cx="3251200" cy="2438400"/>
          </a:xfrm>
          <a:prstGeom prst="rect">
            <a:avLst/>
          </a:prstGeom>
        </p:spPr>
      </p:pic>
      <p:pic>
        <p:nvPicPr>
          <p:cNvPr id="8" name="図 7" descr="カラーリングマンドレル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7" t="51937" r="19930" b="5944"/>
          <a:stretch/>
        </p:blipFill>
        <p:spPr>
          <a:xfrm rot="5400000">
            <a:off x="623855" y="4656776"/>
            <a:ext cx="2206690" cy="2184400"/>
          </a:xfrm>
          <a:prstGeom prst="rect">
            <a:avLst/>
          </a:prstGeom>
        </p:spPr>
      </p:pic>
      <p:pic>
        <p:nvPicPr>
          <p:cNvPr id="18" name="図 17" descr="IMG_604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899" y="4912330"/>
            <a:ext cx="2235201" cy="1676401"/>
          </a:xfrm>
          <a:prstGeom prst="rect">
            <a:avLst/>
          </a:prstGeom>
        </p:spPr>
      </p:pic>
      <p:sp>
        <p:nvSpPr>
          <p:cNvPr id="19" name="右矢印 18"/>
          <p:cNvSpPr/>
          <p:nvPr/>
        </p:nvSpPr>
        <p:spPr>
          <a:xfrm>
            <a:off x="2819400" y="5509231"/>
            <a:ext cx="444500" cy="520700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1" name="図 20" descr="カラーリングマンドレル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03" t="8519" r="19626" b="49782"/>
          <a:stretch/>
        </p:blipFill>
        <p:spPr>
          <a:xfrm rot="5400000">
            <a:off x="3242882" y="4627183"/>
            <a:ext cx="2264537" cy="2197098"/>
          </a:xfrm>
          <a:prstGeom prst="rect">
            <a:avLst/>
          </a:prstGeom>
        </p:spPr>
      </p:pic>
      <p:sp>
        <p:nvSpPr>
          <p:cNvPr id="2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5100" y="419100"/>
            <a:ext cx="6057900" cy="1358899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Horizontal collaring press in preparation.</a:t>
            </a:r>
          </a:p>
          <a:p>
            <a:pPr lvl="1"/>
            <a:r>
              <a:rPr kumimoji="1" lang="en-US" altLang="ja-JP" sz="1800" dirty="0" smtClean="0"/>
              <a:t>coil pre-stress below 5MPa. </a:t>
            </a:r>
          </a:p>
          <a:p>
            <a:pPr lvl="1"/>
            <a:r>
              <a:rPr kumimoji="1" lang="en-US" altLang="ja-JP" sz="1800" dirty="0" smtClean="0"/>
              <a:t>coil deformation controlled by the collaring mandrel. </a:t>
            </a:r>
            <a:endParaRPr kumimoji="1" lang="ja-JP" altLang="en-US" sz="1800" dirty="0"/>
          </a:p>
        </p:txBody>
      </p:sp>
      <p:sp>
        <p:nvSpPr>
          <p:cNvPr id="23" name="コンテンツ プレースホルダー 2"/>
          <p:cNvSpPr txBox="1">
            <a:spLocks/>
          </p:cNvSpPr>
          <p:nvPr/>
        </p:nvSpPr>
        <p:spPr>
          <a:xfrm>
            <a:off x="177800" y="3683001"/>
            <a:ext cx="7467600" cy="1155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/>
              <a:t>Demonstration of collaring mandrel</a:t>
            </a:r>
          </a:p>
          <a:p>
            <a:pPr lvl="1"/>
            <a:r>
              <a:rPr kumimoji="1" lang="en-US" altLang="ja-JP" sz="1800" dirty="0" smtClean="0"/>
              <a:t>3D rapid prototyping.</a:t>
            </a:r>
          </a:p>
          <a:p>
            <a:pPr lvl="1"/>
            <a:r>
              <a:rPr kumimoji="1" lang="en-US" altLang="ja-JP" sz="1800" dirty="0" smtClean="0"/>
              <a:t> Main mandrel can be removed by using “Flat Roller” after yoking.</a:t>
            </a:r>
          </a:p>
        </p:txBody>
      </p:sp>
    </p:spTree>
    <p:extLst>
      <p:ext uri="{BB962C8B-B14F-4D97-AF65-F5344CB8AC3E}">
        <p14:creationId xmlns:p14="http://schemas.microsoft.com/office/powerpoint/2010/main" val="73501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Yokes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31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75262" y="526344"/>
            <a:ext cx="6185838" cy="6331656"/>
          </a:xfrm>
        </p:spPr>
        <p:txBody>
          <a:bodyPr>
            <a:noAutofit/>
          </a:bodyPr>
          <a:lstStyle/>
          <a:p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Low carbon steel: EFE by JFE steel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15 tons of EFE sheets (5.6mm &amp; 6mm thick) delivered for the model magnet.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Another 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15 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tons will be procured within this year.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Y.S.: &gt; 240 </a:t>
            </a:r>
            <a:r>
              <a:rPr lang="en-US" altLang="ja-JP" sz="1800" dirty="0" err="1">
                <a:solidFill>
                  <a:srgbClr val="000000"/>
                </a:solidFill>
                <a:cs typeface="Calibri"/>
              </a:rPr>
              <a:t>MPa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. Magnetic property: OK.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Yoke is locked by 3 keys at each side. The coil pre-stress of 90-100 </a:t>
            </a:r>
            <a:r>
              <a:rPr lang="en-US" altLang="ja-JP" sz="1800" dirty="0" err="1" smtClean="0">
                <a:solidFill>
                  <a:srgbClr val="000000"/>
                </a:solidFill>
                <a:cs typeface="Calibri"/>
              </a:rPr>
              <a:t>MPa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 will be given by the yoking.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Mechanical short model study: Demonstration of mechanical structure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Concept of 4-way split collars and pre-alignment feature.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Increase of thickness difference (5.6mm &amp; 6.0mm): help for yoke stacks assembly.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Coil pre-stress measurement at assembly and cool-down to LN</a:t>
            </a:r>
            <a:r>
              <a:rPr lang="en-US" altLang="ja-JP" sz="1800" baseline="-25000" dirty="0" smtClean="0">
                <a:solidFill>
                  <a:srgbClr val="000000"/>
                </a:solidFill>
                <a:cs typeface="Calibri"/>
              </a:rPr>
              <a:t>2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 temperature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For model magnet: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KEK placed an order of fine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-blanking 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dies. 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Y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oke stacks will be delivered by Feb. 2015.</a:t>
            </a:r>
            <a:endParaRPr lang="en-US" altLang="ja-JP" sz="1800" dirty="0">
              <a:solidFill>
                <a:srgbClr val="000000"/>
              </a:solidFill>
              <a:cs typeface="Calibri"/>
            </a:endParaRP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Holes on the yoke sheet are not finalized and will be machined for the model magnets.</a:t>
            </a:r>
          </a:p>
        </p:txBody>
      </p:sp>
      <p:pic>
        <p:nvPicPr>
          <p:cNvPr id="16" name="Picture 8" descr="IMG_3022.JPG                                                   000E30D3nakamotoG4HDD2                 BB7ED084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377" y="4628708"/>
            <a:ext cx="2199018" cy="1798719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6506907" y="6396335"/>
            <a:ext cx="2459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00"/>
                </a:solidFill>
              </a:rPr>
              <a:t>assembly of top and bottom yoke stacks for J-PARC SCFM</a:t>
            </a:r>
          </a:p>
        </p:txBody>
      </p:sp>
      <p:pic>
        <p:nvPicPr>
          <p:cNvPr id="11" name="図 10" descr="testG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833" t="200"/>
          <a:stretch/>
        </p:blipFill>
        <p:spPr>
          <a:xfrm>
            <a:off x="6184900" y="298122"/>
            <a:ext cx="3211249" cy="382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3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Presses, Jigs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32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" name="図 1" descr="IMG_425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684" y="1344194"/>
            <a:ext cx="6622716" cy="496703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537366" y="6345989"/>
            <a:ext cx="60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3.6 m long </a:t>
            </a:r>
            <a:r>
              <a:rPr kumimoji="1" lang="en-US" altLang="ja-JP" dirty="0"/>
              <a:t>h</a:t>
            </a:r>
            <a:r>
              <a:rPr kumimoji="1" lang="en-US" altLang="ja-JP" dirty="0" smtClean="0"/>
              <a:t>ydraulic press for coil curing and yoking is ready.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09654" y="5343354"/>
            <a:ext cx="1371603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Yoking jig</a:t>
            </a:r>
          </a:p>
          <a:p>
            <a:pPr algn="ctr"/>
            <a:r>
              <a:rPr kumimoji="1" lang="en-US" altLang="ja-JP" sz="1400" dirty="0" smtClean="0"/>
              <a:t>(J-PARC SCFM)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81052" y="4605418"/>
            <a:ext cx="88499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Forming block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29425" y="2014617"/>
            <a:ext cx="906379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3500 tons hydraulic </a:t>
            </a:r>
            <a:r>
              <a:rPr kumimoji="1" lang="en-US" altLang="ja-JP" sz="1400" dirty="0"/>
              <a:t>p</a:t>
            </a:r>
            <a:r>
              <a:rPr kumimoji="1" lang="en-US" altLang="ja-JP" sz="1400" dirty="0" smtClean="0"/>
              <a:t>ress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31503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96" y="-127001"/>
            <a:ext cx="8837319" cy="809037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Preparatory Work for Cold Tests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51" y="508941"/>
            <a:ext cx="6322249" cy="2742259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Modification and procurement of the cryostat for </a:t>
            </a:r>
          </a:p>
          <a:p>
            <a:pPr marL="0" indent="0">
              <a:buNone/>
            </a:pPr>
            <a:r>
              <a:rPr kumimoji="1" lang="en-US" altLang="ja-JP" sz="1600" dirty="0" smtClean="0"/>
              <a:t>      “12 kA, 150 mm aperture” D1 magnet.</a:t>
            </a:r>
          </a:p>
          <a:p>
            <a:pPr lvl="1"/>
            <a:r>
              <a:rPr kumimoji="1" lang="en-US" altLang="ja-JP" sz="1600" dirty="0" smtClean="0"/>
              <a:t>Old Spec. of 9m-deep vertical cryostat: </a:t>
            </a:r>
            <a:r>
              <a:rPr kumimoji="1" lang="en-US" altLang="ja-JP" sz="1600" dirty="0"/>
              <a:t>7.5kA, 70 mm </a:t>
            </a:r>
            <a:r>
              <a:rPr kumimoji="1" lang="en-US" altLang="ja-JP" sz="1600" dirty="0" smtClean="0"/>
              <a:t>aperture dedicated for MQXA.</a:t>
            </a:r>
          </a:p>
          <a:p>
            <a:pPr lvl="1"/>
            <a:r>
              <a:rPr kumimoji="1" lang="en-US" altLang="ja-JP" sz="1600" dirty="0" smtClean="0"/>
              <a:t>New header w/ larger warm bore.</a:t>
            </a:r>
          </a:p>
          <a:p>
            <a:r>
              <a:rPr kumimoji="1" lang="en-US" altLang="ja-JP" sz="1600" dirty="0" smtClean="0"/>
              <a:t>New 15 kA CLs to be delivered in March 2015</a:t>
            </a:r>
          </a:p>
          <a:p>
            <a:r>
              <a:rPr kumimoji="1" lang="en-US" altLang="ja-JP" sz="1600" dirty="0" smtClean="0"/>
              <a:t>Upgrade of PC and bus lines. (7.5 kA  &gt;&gt;  15 kA).</a:t>
            </a:r>
          </a:p>
          <a:p>
            <a:pPr lvl="1"/>
            <a:r>
              <a:rPr kumimoji="1" lang="en-US" altLang="ja-JP" sz="1600" dirty="0" smtClean="0"/>
              <a:t>New 15kA-DCCT procured by KEK is being calibrated at CERN.</a:t>
            </a:r>
          </a:p>
          <a:p>
            <a:pPr lvl="1"/>
            <a:r>
              <a:rPr kumimoji="1" lang="en-US" altLang="ja-JP" sz="1600" dirty="0" smtClean="0"/>
              <a:t>New dump resistor of 75 </a:t>
            </a:r>
            <a:r>
              <a:rPr kumimoji="1" lang="en-US" altLang="ja-JP" sz="1600" dirty="0" err="1" smtClean="0"/>
              <a:t>m</a:t>
            </a:r>
            <a:r>
              <a:rPr kumimoji="1" lang="en-US" altLang="ja-JP" sz="1600" dirty="0" err="1" smtClean="0">
                <a:latin typeface="Symbol" charset="2"/>
                <a:cs typeface="Symbol" charset="2"/>
              </a:rPr>
              <a:t>W</a:t>
            </a:r>
            <a:r>
              <a:rPr kumimoji="1" lang="en-US" altLang="ja-JP" sz="1600" dirty="0" smtClean="0"/>
              <a:t> with grounding at the middle.</a:t>
            </a:r>
          </a:p>
          <a:p>
            <a:r>
              <a:rPr kumimoji="1" lang="en-US" altLang="ja-JP" sz="1600" dirty="0" smtClean="0"/>
              <a:t>New DAQ systems</a:t>
            </a:r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" name="図 9" descr="IMG_11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" y="3797300"/>
            <a:ext cx="1676400" cy="22352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546600" y="6524823"/>
            <a:ext cx="3117911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header, cold tube, quench antenna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700" y="5991423"/>
            <a:ext cx="160263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15kA bus lines</a:t>
            </a:r>
            <a:endParaRPr kumimoji="1" lang="ja-JP" altLang="en-US" sz="14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72296" y="3551837"/>
            <a:ext cx="3473672" cy="260525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578" y="987424"/>
            <a:ext cx="2249422" cy="168706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7" name="図 6" descr="TR45B695〜6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4399" y="4406900"/>
            <a:ext cx="3291993" cy="132079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930400" y="6512123"/>
            <a:ext cx="12226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15kA-CLs</a:t>
            </a:r>
            <a:endParaRPr kumimoji="1" lang="ja-JP" altLang="en-US" sz="1400" dirty="0"/>
          </a:p>
        </p:txBody>
      </p:sp>
      <p:pic>
        <p:nvPicPr>
          <p:cNvPr id="20" name="図 19" descr="IMG_567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3723" y="3565525"/>
            <a:ext cx="3429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1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Deliverables and Near-term Plan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609600"/>
            <a:ext cx="88900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b="1" i="1" dirty="0">
                <a:solidFill>
                  <a:srgbClr val="FF0000"/>
                </a:solidFill>
              </a:rPr>
              <a:t>One 2m long model magnet will be built and tested at KEK. </a:t>
            </a:r>
          </a:p>
          <a:p>
            <a:pPr marL="0" indent="0">
              <a:buNone/>
            </a:pPr>
            <a:r>
              <a:rPr lang="en-US" altLang="ja-JP" sz="2400" b="1" i="1" dirty="0">
                <a:solidFill>
                  <a:srgbClr val="FF0000"/>
                </a:solidFill>
              </a:rPr>
              <a:t>The second model development is also planned. </a:t>
            </a:r>
            <a:endParaRPr lang="en-US" altLang="ja-JP" sz="22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FF"/>
                </a:solidFill>
              </a:rPr>
              <a:t>Up </a:t>
            </a:r>
            <a:r>
              <a:rPr lang="en-US" altLang="ja-JP" sz="2200" dirty="0">
                <a:solidFill>
                  <a:srgbClr val="0000FF"/>
                </a:solidFill>
              </a:rPr>
              <a:t>to now, 2m long test coil fabricated. Coil size measurement done. </a:t>
            </a:r>
            <a:endParaRPr lang="en-US" altLang="ja-JP" sz="2200" dirty="0" smtClean="0">
              <a:solidFill>
                <a:srgbClr val="0000FF"/>
              </a:solidFill>
            </a:endParaRPr>
          </a:p>
          <a:p>
            <a:r>
              <a:rPr lang="en-US" altLang="ja-JP" sz="2200" dirty="0" smtClean="0"/>
              <a:t>Dec. 2014	A short mechanical model</a:t>
            </a:r>
          </a:p>
          <a:p>
            <a:r>
              <a:rPr lang="en-US" sz="2200" dirty="0" smtClean="0"/>
              <a:t>April 2015	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2m long model</a:t>
            </a:r>
          </a:p>
          <a:p>
            <a:pPr lvl="1"/>
            <a:r>
              <a:rPr lang="en-US" sz="2200" dirty="0" smtClean="0"/>
              <a:t>Field optimization by ROXIE and </a:t>
            </a:r>
            <a:r>
              <a:rPr lang="en-US" sz="2200" dirty="0"/>
              <a:t>e</a:t>
            </a:r>
            <a:r>
              <a:rPr lang="en-US" sz="2200" dirty="0" smtClean="0"/>
              <a:t>nd spacer design are underway. </a:t>
            </a:r>
          </a:p>
          <a:p>
            <a:pPr lvl="1"/>
            <a:r>
              <a:rPr lang="en-US" sz="2200" dirty="0" smtClean="0"/>
              <a:t>Coil winding would start at Jan. 2015.</a:t>
            </a:r>
          </a:p>
          <a:p>
            <a:r>
              <a:rPr lang="en-US" sz="2200" dirty="0" smtClean="0"/>
              <a:t>June 2015	Commissioning of test stand</a:t>
            </a:r>
          </a:p>
          <a:p>
            <a:pPr lvl="1"/>
            <a:r>
              <a:rPr lang="en-US" sz="2200" dirty="0" smtClean="0"/>
              <a:t>A new header (cryostat flange) for D1. To be inspected by local government.</a:t>
            </a:r>
          </a:p>
          <a:p>
            <a:pPr lvl="1"/>
            <a:r>
              <a:rPr lang="en-US" sz="2200" dirty="0" smtClean="0"/>
              <a:t>A new pair of 15kA CLs</a:t>
            </a:r>
          </a:p>
          <a:p>
            <a:pPr lvl="1"/>
            <a:r>
              <a:rPr lang="en-US" sz="2200" dirty="0" smtClean="0"/>
              <a:t>Upgraded 15kA P/C and buses</a:t>
            </a:r>
          </a:p>
          <a:p>
            <a:r>
              <a:rPr lang="en-US" sz="2200" dirty="0" smtClean="0"/>
              <a:t>Sep. 2015	Cold test of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model</a:t>
            </a:r>
          </a:p>
          <a:p>
            <a:r>
              <a:rPr lang="en-US" sz="2200" dirty="0" smtClean="0"/>
              <a:t>Dec. 2015	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2m long model </a:t>
            </a:r>
          </a:p>
          <a:p>
            <a:r>
              <a:rPr lang="en-US" sz="2200" dirty="0" smtClean="0"/>
              <a:t>Feb. 2016	</a:t>
            </a:r>
            <a:r>
              <a:rPr lang="en-US" altLang="ja-JP" sz="2200" dirty="0"/>
              <a:t>Cold test of </a:t>
            </a:r>
            <a:r>
              <a:rPr lang="en-US" altLang="ja-JP" sz="2200" dirty="0" smtClean="0"/>
              <a:t>2</a:t>
            </a:r>
            <a:r>
              <a:rPr lang="en-US" altLang="ja-JP" sz="2200" baseline="30000" dirty="0" smtClean="0"/>
              <a:t>nd</a:t>
            </a:r>
            <a:r>
              <a:rPr lang="en-US" altLang="ja-JP" sz="2200" dirty="0" smtClean="0"/>
              <a:t> model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5868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461500" cy="7159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Accounting &amp; Budget for D1 model R&amp;D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590920"/>
              </p:ext>
            </p:extLst>
          </p:nvPr>
        </p:nvGraphicFramePr>
        <p:xfrm>
          <a:off x="215900" y="850900"/>
          <a:ext cx="8432800" cy="5394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4900"/>
                <a:gridCol w="2324100"/>
                <a:gridCol w="1250950"/>
                <a:gridCol w="1250950"/>
                <a:gridCol w="1250950"/>
                <a:gridCol w="1250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bg1"/>
                          </a:solidFill>
                        </a:rPr>
                        <a:t>JFY2013 Accounting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FFFF"/>
                          </a:solidFill>
                        </a:rPr>
                        <a:t>JFY2014 Budget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Prediction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chemeClr val="bg1"/>
                          </a:solidFill>
                        </a:rPr>
                        <a:t>Inventory on order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Proposal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Min.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Req.</a:t>
                      </a:r>
                      <a:endParaRPr kumimoji="1" lang="ja-JP" altLang="en-US" sz="14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Income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Carry over from the last year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8.40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CERN-KEK Budget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21.17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21.10*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21.10*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KEK (ATLAS-J + ? )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85.00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126.00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80.00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Total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114.57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147.10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Expenditure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Conceptual Design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0.00 + 1 FTE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0.00 + 0.2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0.00 + 0.2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Engineering</a:t>
                      </a:r>
                      <a:r>
                        <a:rPr kumimoji="1" lang="en-US" altLang="ja-JP" sz="1400" b="1" baseline="0" dirty="0" smtClean="0">
                          <a:latin typeface="+mj-lt"/>
                        </a:rPr>
                        <a:t> (CAD support)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7.52 + 1 FTE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7.00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+ 1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7.00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+ 1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Materials for D1 model magnet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52.81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34.60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55.00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44.50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Test stand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44.97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7.50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47.00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Technical support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5.41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2.21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12.00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12.00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latin typeface="+mj-lt"/>
                        </a:rPr>
                        <a:t>Travel</a:t>
                      </a:r>
                      <a:r>
                        <a:rPr kumimoji="1" lang="en-US" altLang="ja-JP" sz="1400" b="1" baseline="0" dirty="0" smtClean="0">
                          <a:latin typeface="+mj-lt"/>
                        </a:rPr>
                        <a:t> &amp; others</a:t>
                      </a:r>
                      <a:endParaRPr kumimoji="1" lang="ja-JP" altLang="en-US" sz="1400" b="1" dirty="0" smtClean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3.87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1.00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2.60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Carry over to the next year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Total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114.57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45.31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147.10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007100" y="6310868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Unit: </a:t>
            </a:r>
            <a:r>
              <a:rPr kumimoji="1" lang="en-US" altLang="ja-JP" sz="1400" dirty="0" err="1" smtClean="0"/>
              <a:t>MJYen</a:t>
            </a:r>
            <a:r>
              <a:rPr kumimoji="1" lang="en-US" altLang="ja-JP" sz="1400" dirty="0" smtClean="0"/>
              <a:t> (~10kCHF)</a:t>
            </a:r>
          </a:p>
          <a:p>
            <a:r>
              <a:rPr kumimoji="1" lang="en-US" altLang="ja-JP" sz="1400" dirty="0" smtClean="0"/>
              <a:t>* Assuming 100 </a:t>
            </a:r>
            <a:r>
              <a:rPr kumimoji="1" lang="en-US" altLang="ja-JP" sz="1400" dirty="0" err="1" smtClean="0"/>
              <a:t>JYen</a:t>
            </a:r>
            <a:r>
              <a:rPr kumimoji="1" lang="en-US" altLang="ja-JP" sz="1400" dirty="0" smtClean="0"/>
              <a:t>=1 CHF</a:t>
            </a:r>
            <a:endParaRPr kumimoji="1" lang="ja-JP" altLang="en-US" sz="1400" dirty="0"/>
          </a:p>
        </p:txBody>
      </p:sp>
      <p:sp>
        <p:nvSpPr>
          <p:cNvPr id="3" name="乗算記号 2"/>
          <p:cNvSpPr/>
          <p:nvPr/>
        </p:nvSpPr>
        <p:spPr>
          <a:xfrm>
            <a:off x="6485470" y="2336802"/>
            <a:ext cx="1083733" cy="474133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50972" y="2370668"/>
            <a:ext cx="7816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</a:rPr>
              <a:t>55.00</a:t>
            </a:r>
            <a:endParaRPr kumimoji="1" lang="ja-JP" altLang="en-US" b="1" i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13854" y="2015069"/>
            <a:ext cx="82926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+</a:t>
            </a:r>
            <a:r>
              <a:rPr lang="en-US" altLang="ja-JP" b="1" dirty="0" smtClean="0">
                <a:solidFill>
                  <a:srgbClr val="0000FF"/>
                </a:solidFill>
              </a:rPr>
              <a:t>22.29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8128000" y="2607733"/>
            <a:ext cx="49106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708707" y="2370669"/>
            <a:ext cx="66464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</a:rPr>
              <a:t>82.6</a:t>
            </a:r>
            <a:endParaRPr kumimoji="1" lang="ja-JP" altLang="en-US" b="1" i="1" dirty="0">
              <a:solidFill>
                <a:srgbClr val="FF0000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4368800" y="2607733"/>
            <a:ext cx="49106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708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9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933" y="-233355"/>
            <a:ext cx="8229600" cy="1143000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Accounting (Not finished yet)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523" y="723903"/>
            <a:ext cx="4807810" cy="599863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3200" y="1236133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2013 and 2014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CERN</a:t>
            </a:r>
            <a:r>
              <a:rPr kumimoji="1" lang="en-US" altLang="ja-JP" b="1" dirty="0">
                <a:solidFill>
                  <a:srgbClr val="FF0000"/>
                </a:solidFill>
              </a:rPr>
              <a:t>-KEK Budget</a:t>
            </a:r>
            <a:endParaRPr lang="en-US" altLang="ja-JP" b="1" dirty="0">
              <a:solidFill>
                <a:srgbClr val="FF0000"/>
              </a:solidFill>
            </a:endParaRPr>
          </a:p>
          <a:p>
            <a:pPr marL="285750" indent="-285750" fontAlgn="ctr">
              <a:buFont typeface="Arial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KEK (ATLAS-J + ?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2533" y="4842931"/>
            <a:ext cx="28955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Note:</a:t>
            </a:r>
          </a:p>
          <a:p>
            <a:r>
              <a:rPr kumimoji="1" lang="en-US" altLang="ja-JP" dirty="0" smtClean="0"/>
              <a:t>CERN-KEK Budget for 2015 was transferred Aug. 2014.</a:t>
            </a:r>
          </a:p>
          <a:p>
            <a:r>
              <a:rPr kumimoji="1" lang="en-US" altLang="ja-JP" dirty="0" smtClean="0"/>
              <a:t>No budget remains.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635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44800" cy="825500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Summary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1600" y="753532"/>
            <a:ext cx="8500533" cy="5613401"/>
          </a:xfrm>
        </p:spPr>
        <p:txBody>
          <a:bodyPr>
            <a:normAutofit/>
          </a:bodyPr>
          <a:lstStyle/>
          <a:p>
            <a:pPr algn="just"/>
            <a:r>
              <a:rPr kumimoji="1" lang="en-US" altLang="ja-JP" sz="2400" dirty="0" smtClean="0"/>
              <a:t>KEK has been engaged in the FP7 </a:t>
            </a:r>
            <a:r>
              <a:rPr kumimoji="1" lang="en-US" altLang="ja-JP" sz="2400" dirty="0" err="1" smtClean="0"/>
              <a:t>HiLumi</a:t>
            </a:r>
            <a:r>
              <a:rPr kumimoji="1" lang="en-US" altLang="ja-JP" sz="2400" dirty="0" smtClean="0"/>
              <a:t>-LHC design study. R&amp;D of </a:t>
            </a:r>
            <a:r>
              <a:rPr kumimoji="1" lang="en-US" altLang="ja-JP" sz="2400" dirty="0"/>
              <a:t>the beam separation dipole magnet, D1</a:t>
            </a:r>
            <a:r>
              <a:rPr kumimoji="1" lang="en-US" altLang="ja-JP" sz="2400" dirty="0" smtClean="0"/>
              <a:t>, including the 2-m model is underway.</a:t>
            </a:r>
          </a:p>
          <a:p>
            <a:pPr lvl="1" algn="just"/>
            <a:r>
              <a:rPr kumimoji="1" lang="en-US" altLang="ja-JP" sz="2400" dirty="0"/>
              <a:t>Coil ID of 150 </a:t>
            </a:r>
            <a:r>
              <a:rPr kumimoji="1" lang="en-US" altLang="ja-JP" sz="2400" dirty="0" smtClean="0"/>
              <a:t>mm</a:t>
            </a:r>
          </a:p>
          <a:p>
            <a:pPr lvl="1" algn="just"/>
            <a:r>
              <a:rPr kumimoji="1" lang="en-US" altLang="ja-JP" sz="2400" dirty="0" smtClean="0"/>
              <a:t>35 Tm w/ nominal field of 5.6 T at 12kA under </a:t>
            </a:r>
            <a:r>
              <a:rPr kumimoji="1" lang="en-US" altLang="ja-JP" sz="2400" dirty="0"/>
              <a:t>2 </a:t>
            </a:r>
            <a:r>
              <a:rPr kumimoji="1" lang="en-US" altLang="ja-JP" sz="2400" dirty="0" err="1"/>
              <a:t>mW</a:t>
            </a:r>
            <a:r>
              <a:rPr kumimoji="1" lang="en-US" altLang="ja-JP" sz="2400" dirty="0"/>
              <a:t>/cm</a:t>
            </a:r>
            <a:r>
              <a:rPr kumimoji="1" lang="en-US" altLang="ja-JP" sz="2400" baseline="30000" dirty="0"/>
              <a:t>3</a:t>
            </a:r>
            <a:r>
              <a:rPr kumimoji="1" lang="en-US" altLang="ja-JP" sz="2400" dirty="0"/>
              <a:t> (local peak), 25MGy</a:t>
            </a:r>
          </a:p>
          <a:p>
            <a:pPr algn="just"/>
            <a:endParaRPr kumimoji="1" lang="en-US" altLang="ja-JP" sz="2400" dirty="0" smtClean="0"/>
          </a:p>
          <a:p>
            <a:pPr algn="just"/>
            <a:r>
              <a:rPr kumimoji="1" lang="en-US" altLang="ja-JP" sz="2400" dirty="0" smtClean="0"/>
              <a:t>Conceptual design is mostly completed and the 1st test coil was fabricated at KEK. Coil size measurement results showed that the coil was made as designed.</a:t>
            </a:r>
          </a:p>
          <a:p>
            <a:pPr algn="just"/>
            <a:endParaRPr kumimoji="1" lang="en-US" altLang="ja-JP" sz="2400" dirty="0" smtClean="0"/>
          </a:p>
          <a:p>
            <a:pPr algn="just"/>
            <a:r>
              <a:rPr kumimoji="1" lang="en-US" altLang="ja-JP" sz="2400" dirty="0" smtClean="0"/>
              <a:t>The 1st 2m model will be fabricated spring 2015 and the cold test is anticipated in September 2015.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124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0" y="-63500"/>
            <a:ext cx="9144000" cy="715962"/>
          </a:xfrm>
          <a:noFill/>
        </p:spPr>
        <p:txBody>
          <a:bodyPr>
            <a:normAutofit/>
          </a:bodyPr>
          <a:lstStyle/>
          <a:p>
            <a:pPr algn="l"/>
            <a:r>
              <a:rPr lang="en-US" altLang="ja-JP" sz="4000" b="1" dirty="0" smtClean="0">
                <a:solidFill>
                  <a:srgbClr val="4F81BD"/>
                </a:solidFill>
              </a:rPr>
              <a:t>NC </a:t>
            </a:r>
            <a:r>
              <a:rPr lang="en-US" altLang="ja-JP" sz="4000" b="1" dirty="0" err="1" smtClean="0">
                <a:solidFill>
                  <a:srgbClr val="4F81BD"/>
                </a:solidFill>
              </a:rPr>
              <a:t>vs</a:t>
            </a:r>
            <a:r>
              <a:rPr lang="en-US" altLang="ja-JP" sz="4000" b="1" dirty="0" smtClean="0">
                <a:solidFill>
                  <a:srgbClr val="4F81BD"/>
                </a:solidFill>
              </a:rPr>
              <a:t> SC</a:t>
            </a:r>
            <a:endParaRPr lang="ja-JP" altLang="en-US" sz="4000" b="1" dirty="0">
              <a:solidFill>
                <a:srgbClr val="4F81BD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114632" y="6530135"/>
            <a:ext cx="532063" cy="365125"/>
          </a:xfrm>
        </p:spPr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964" y="4346493"/>
            <a:ext cx="3062370" cy="21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図 19" descr="Part12(8.6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3995" y="4787898"/>
            <a:ext cx="1530348" cy="1551312"/>
          </a:xfrm>
          <a:prstGeom prst="rect">
            <a:avLst/>
          </a:prstGeom>
        </p:spPr>
      </p:pic>
      <p:graphicFrame>
        <p:nvGraphicFramePr>
          <p:cNvPr id="16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810337"/>
              </p:ext>
            </p:extLst>
          </p:nvPr>
        </p:nvGraphicFramePr>
        <p:xfrm>
          <a:off x="685793" y="643468"/>
          <a:ext cx="7967135" cy="3691695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902835"/>
                <a:gridCol w="2532150"/>
                <a:gridCol w="2532150"/>
              </a:tblGrid>
              <a:tr h="501000"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Beam separation dipole,</a:t>
                      </a:r>
                      <a:r>
                        <a:rPr kumimoji="1" lang="en-US" altLang="ja-JP" sz="2400" baseline="0" dirty="0" smtClean="0">
                          <a:latin typeface="+mj-lt"/>
                        </a:rPr>
                        <a:t> </a:t>
                      </a:r>
                      <a:r>
                        <a:rPr kumimoji="1" lang="en-US" altLang="ja-JP" sz="2400" dirty="0" smtClean="0">
                          <a:latin typeface="+mj-lt"/>
                        </a:rPr>
                        <a:t>D1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endParaRPr kumimoji="1" lang="en-US" altLang="ja-JP" sz="24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LHC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HL-LHC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52mm gap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150mm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6473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Nominal Field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(Peak Field)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1.4 T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5.6 T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(6.5 T)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Magnetic Length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3.4 m x </a:t>
                      </a:r>
                      <a:r>
                        <a:rPr kumimoji="1" lang="en-US" altLang="ja-JP" sz="2400" b="0" dirty="0" smtClean="0">
                          <a:latin typeface="+mj-lt"/>
                        </a:rPr>
                        <a:t>6</a:t>
                      </a:r>
                    </a:p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~21m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6.27 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Stored Energy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0.014 MJ/m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0.34 MJ/m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175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5690388"/>
            <a:ext cx="5993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Stress management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High saturation, stray field, flux return cryostat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Radiation resistance, cooling capability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Latest Design Parameters</a:t>
            </a:r>
            <a:r>
              <a:rPr lang="en-US" sz="4000" b="1" dirty="0">
                <a:solidFill>
                  <a:schemeClr val="accent1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>of D1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5300"/>
            <a:ext cx="6007100" cy="4951868"/>
          </a:xfrm>
        </p:spPr>
        <p:txBody>
          <a:bodyPr>
            <a:noAutofit/>
          </a:bodyPr>
          <a:lstStyle/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=6.3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</a:t>
            </a:r>
            <a:r>
              <a:rPr lang="en-US" sz="1800" b="1" i="1" dirty="0" smtClean="0">
                <a:solidFill>
                  <a:srgbClr val="3366FF"/>
                </a:solidFill>
              </a:rPr>
              <a:t>-Ti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pPr lvl="1"/>
            <a:r>
              <a:rPr lang="en-US" sz="1800" i="1" dirty="0" smtClean="0"/>
              <a:t>RHIC dipole, LHC MQXA, J-PARC SCFM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Enhancing iron material for stray field issue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</a:t>
            </a:r>
            <a:r>
              <a:rPr lang="en-US" sz="1800" i="1" dirty="0">
                <a:solidFill>
                  <a:srgbClr val="000000"/>
                </a:solidFill>
              </a:rPr>
              <a:t>&lt;</a:t>
            </a:r>
            <a:r>
              <a:rPr lang="en-US" sz="1800" i="1" dirty="0" smtClean="0">
                <a:solidFill>
                  <a:srgbClr val="000000"/>
                </a:solidFill>
              </a:rPr>
              <a:t>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</a:t>
            </a:r>
          </a:p>
          <a:p>
            <a:r>
              <a:rPr lang="en-US" sz="1800" i="1" dirty="0" smtClean="0"/>
              <a:t>Radiation, energy deposition: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58" y="603122"/>
            <a:ext cx="3238998" cy="306352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983" y="603122"/>
            <a:ext cx="817571" cy="3018056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>
            <a:off x="6701865" y="3732157"/>
            <a:ext cx="2406747" cy="3009683"/>
            <a:chOff x="6377577" y="3505637"/>
            <a:chExt cx="2406747" cy="3009683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7577" y="3505637"/>
              <a:ext cx="2406747" cy="2898089"/>
            </a:xfrm>
            <a:prstGeom prst="rect">
              <a:avLst/>
            </a:prstGeom>
          </p:spPr>
        </p:pic>
        <p:sp>
          <p:nvSpPr>
            <p:cNvPr id="30" name="正方形/長方形 29"/>
            <p:cNvSpPr/>
            <p:nvPr/>
          </p:nvSpPr>
          <p:spPr>
            <a:xfrm>
              <a:off x="8246709" y="6390216"/>
              <a:ext cx="537615" cy="125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Slide Number Placeholder 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TextBox 15"/>
          <p:cNvSpPr txBox="1"/>
          <p:nvPr/>
        </p:nvSpPr>
        <p:spPr>
          <a:xfrm>
            <a:off x="8141074" y="481184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13</a:t>
            </a:r>
            <a:endParaRPr lang="en-US" sz="1600" dirty="0"/>
          </a:p>
        </p:txBody>
      </p:sp>
      <p:sp>
        <p:nvSpPr>
          <p:cNvPr id="33" name="TextBox 16"/>
          <p:cNvSpPr txBox="1"/>
          <p:nvPr/>
        </p:nvSpPr>
        <p:spPr>
          <a:xfrm>
            <a:off x="7541197" y="418568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</a:t>
            </a:r>
          </a:p>
        </p:txBody>
      </p:sp>
      <p:sp>
        <p:nvSpPr>
          <p:cNvPr id="34" name="Rectangle 8"/>
          <p:cNvSpPr/>
          <p:nvPr/>
        </p:nvSpPr>
        <p:spPr>
          <a:xfrm>
            <a:off x="6793224" y="381134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923287" y="575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44 turns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123196" y="5351499"/>
            <a:ext cx="71920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000" b="1" i="1" dirty="0" smtClean="0">
                <a:solidFill>
                  <a:srgbClr val="3366FF"/>
                </a:solidFill>
              </a:rPr>
              <a:t>135 </a:t>
            </a:r>
            <a:r>
              <a:rPr lang="en-US" altLang="ja-JP" sz="2000" b="1" i="1" dirty="0">
                <a:solidFill>
                  <a:srgbClr val="3366FF"/>
                </a:solidFill>
              </a:rPr>
              <a:t>W  in total, 2 </a:t>
            </a:r>
            <a:r>
              <a:rPr lang="en-US" altLang="ja-JP" sz="2000" b="1" i="1" dirty="0" err="1">
                <a:solidFill>
                  <a:srgbClr val="3366FF"/>
                </a:solidFill>
              </a:rPr>
              <a:t>mW</a:t>
            </a:r>
            <a:r>
              <a:rPr lang="en-US" altLang="ja-JP" sz="2000" b="1" i="1" dirty="0">
                <a:solidFill>
                  <a:srgbClr val="3366FF"/>
                </a:solidFill>
              </a:rPr>
              <a:t>/cm</a:t>
            </a:r>
            <a:r>
              <a:rPr lang="en-US" altLang="ja-JP" sz="2000" b="1" i="1" baseline="30000" dirty="0">
                <a:solidFill>
                  <a:srgbClr val="3366FF"/>
                </a:solidFill>
              </a:rPr>
              <a:t>3</a:t>
            </a:r>
            <a:r>
              <a:rPr lang="en-US" altLang="ja-JP" sz="2000" b="1" i="1" dirty="0">
                <a:solidFill>
                  <a:srgbClr val="3366FF"/>
                </a:solidFill>
              </a:rPr>
              <a:t> </a:t>
            </a:r>
            <a:r>
              <a:rPr lang="en-US" altLang="ja-JP" sz="2000" b="1" i="1" dirty="0" smtClean="0">
                <a:solidFill>
                  <a:srgbClr val="3366FF"/>
                </a:solidFill>
              </a:rPr>
              <a:t>at </a:t>
            </a:r>
            <a:r>
              <a:rPr lang="en-US" altLang="ja-JP" sz="2000" b="1" i="1" dirty="0">
                <a:solidFill>
                  <a:srgbClr val="3366FF"/>
                </a:solidFill>
              </a:rPr>
              <a:t>local peak, Radiation dose &gt;25 </a:t>
            </a:r>
            <a:r>
              <a:rPr lang="en-US" altLang="ja-JP" sz="2000" b="1" i="1" dirty="0" err="1">
                <a:solidFill>
                  <a:srgbClr val="3366FF"/>
                </a:solidFill>
              </a:rPr>
              <a:t>MGy</a:t>
            </a:r>
            <a:r>
              <a:rPr lang="en-US" altLang="ja-JP" sz="2000" b="1" i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496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D1_cutmodel(7.1)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7788" y="1724526"/>
            <a:ext cx="4658154" cy="45853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2m-long Model Magnet - Overview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5789872" y="2004588"/>
            <a:ext cx="8382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628072" y="185218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Shell: SUS304L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4775200" y="5181600"/>
            <a:ext cx="692484" cy="8742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171573" y="6094663"/>
            <a:ext cx="351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Horizontal split iron yoke: </a:t>
            </a:r>
          </a:p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low-carbon steel (EFE by JFE steel)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3" name="直線矢印コネクタ 12"/>
          <p:cNvCxnSpPr>
            <a:stCxn id="14" idx="1"/>
          </p:cNvCxnSpPr>
          <p:nvPr/>
        </p:nvCxnSpPr>
        <p:spPr>
          <a:xfrm flipH="1" flipV="1">
            <a:off x="6070600" y="4006512"/>
            <a:ext cx="927100" cy="3497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997700" y="4171612"/>
            <a:ext cx="170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C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ollaring keys</a:t>
            </a: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835400" y="1308100"/>
            <a:ext cx="203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184358" y="889000"/>
            <a:ext cx="180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f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60 mm HX hole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9" name="直線矢印コネクタ 18"/>
          <p:cNvCxnSpPr>
            <a:stCxn id="24" idx="1"/>
          </p:cNvCxnSpPr>
          <p:nvPr/>
        </p:nvCxnSpPr>
        <p:spPr>
          <a:xfrm flipH="1">
            <a:off x="5664200" y="2754211"/>
            <a:ext cx="1041400" cy="2356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85800" y="1104900"/>
            <a:ext cx="256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N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otches and </a:t>
            </a:r>
            <a:r>
              <a:rPr kumimoji="1" lang="en-US" altLang="ja-JP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 f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34 mm holes for iron saturation effects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349500" y="1981200"/>
            <a:ext cx="596900" cy="1130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705600" y="2431045"/>
            <a:ext cx="231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Same outer-interface for J-PARC SCFM jigs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574800" y="3149600"/>
            <a:ext cx="16764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79400" y="2374900"/>
            <a:ext cx="208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4 split stainless steel spacer collars: NSSC130S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9" name="直線矢印コネクタ 28"/>
          <p:cNvCxnSpPr>
            <a:stCxn id="14" idx="1"/>
          </p:cNvCxnSpPr>
          <p:nvPr/>
        </p:nvCxnSpPr>
        <p:spPr>
          <a:xfrm flipH="1" flipV="1">
            <a:off x="6057900" y="4298612"/>
            <a:ext cx="939800" cy="57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14" idx="1"/>
          </p:cNvCxnSpPr>
          <p:nvPr/>
        </p:nvCxnSpPr>
        <p:spPr>
          <a:xfrm flipH="1">
            <a:off x="6096000" y="4356278"/>
            <a:ext cx="901700" cy="209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796716" y="4794584"/>
            <a:ext cx="736600" cy="355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0" y="5283200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NbTi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SC cable (LHC MB outer) + Apical insulation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38" name="直線矢印コネクタ 37"/>
          <p:cNvCxnSpPr>
            <a:stCxn id="40" idx="0"/>
          </p:cNvCxnSpPr>
          <p:nvPr/>
        </p:nvCxnSpPr>
        <p:spPr>
          <a:xfrm flipV="1">
            <a:off x="2630063" y="5257800"/>
            <a:ext cx="370479" cy="9405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1088189" y="6198301"/>
            <a:ext cx="3083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Radiation resistant GFRP (S2 glass + BT resin) wedges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4089400" y="3515895"/>
            <a:ext cx="2434389" cy="20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6632742" y="3281279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Brass shoes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2667" y="520700"/>
            <a:ext cx="815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solidFill>
                  <a:srgbClr val="3366FF"/>
                </a:solidFill>
                <a:latin typeface="Calibri"/>
                <a:ea typeface="ＭＳ Ｐゴシック"/>
              </a:rPr>
              <a:t>S</a:t>
            </a:r>
            <a:r>
              <a:rPr kumimoji="1" lang="en-US" altLang="ja-JP" sz="2400" b="1" i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ingle-layer coil, 4-split spacer collars, collared yoke by keying </a:t>
            </a:r>
            <a:endParaRPr kumimoji="1" lang="ja-JP" altLang="en-US" sz="2400" b="1" i="1" dirty="0">
              <a:solidFill>
                <a:srgbClr val="3366FF"/>
              </a:solidFill>
              <a:latin typeface="Calibri"/>
              <a:ea typeface="ＭＳ Ｐゴシック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2387600" y="1981200"/>
            <a:ext cx="1612900" cy="116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4191001" y="1550737"/>
            <a:ext cx="1223210" cy="17960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5061284" y="1148347"/>
            <a:ext cx="262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  <a:cs typeface="Calibri"/>
              </a:rPr>
              <a:t>HeII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Calibri"/>
              </a:rPr>
              <a:t> cooling channel 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070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Deliverables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9334" y="855134"/>
            <a:ext cx="90469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solidFill>
                  <a:srgbClr val="FF0000"/>
                </a:solidFill>
              </a:rPr>
              <a:t>One 2m long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model</a:t>
            </a:r>
            <a:r>
              <a:rPr lang="en-US" altLang="ja-JP" sz="2800" b="1" i="1" dirty="0">
                <a:solidFill>
                  <a:srgbClr val="FF0000"/>
                </a:solidFill>
              </a:rPr>
              <a:t>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magnet </a:t>
            </a:r>
            <a:r>
              <a:rPr lang="en-US" altLang="ja-JP" sz="2800" b="1" i="1" dirty="0">
                <a:solidFill>
                  <a:srgbClr val="FF0000"/>
                </a:solidFill>
              </a:rPr>
              <a:t>will be built and tested at KEK. </a:t>
            </a:r>
          </a:p>
          <a:p>
            <a:r>
              <a:rPr lang="en-US" altLang="ja-JP" sz="2800" b="1" i="1" dirty="0">
                <a:solidFill>
                  <a:srgbClr val="FF0000"/>
                </a:solidFill>
              </a:rPr>
              <a:t>The second model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development is </a:t>
            </a:r>
            <a:r>
              <a:rPr lang="en-US" altLang="ja-JP" sz="2800" b="1" i="1" dirty="0">
                <a:solidFill>
                  <a:srgbClr val="FF0000"/>
                </a:solidFill>
              </a:rPr>
              <a:t>also planned. 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97723"/>
              </p:ext>
            </p:extLst>
          </p:nvPr>
        </p:nvGraphicFramePr>
        <p:xfrm>
          <a:off x="1945677" y="2083861"/>
          <a:ext cx="5321144" cy="340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88"/>
                <a:gridCol w="1569228"/>
                <a:gridCol w="15692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Design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parameters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Production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2-m model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Field integral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35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10.3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 </a:t>
                      </a:r>
                      <a:r>
                        <a:rPr kumimoji="1" lang="en-US" altLang="ja-JP" baseline="0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Magnetic length 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6.27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1.85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Coil mechanical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6.46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2.00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 mechanical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6.96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2.50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Cold mass weight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12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3.8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Cable unit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 per coil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568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175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75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Mechanical Analysis: Yoking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271" y="549275"/>
            <a:ext cx="90877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Mechanical analysis during the assembly process, cooling and excitation using ANSYS has been completed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Highest stress arisen at key slots in the yoke &lt; 220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 smtClean="0">
              <a:latin typeface="Arial"/>
              <a:cs typeface="Arial"/>
            </a:endParaRPr>
          </a:p>
          <a:p>
            <a:r>
              <a:rPr lang="en-US" altLang="ja-JP" dirty="0" smtClean="0">
                <a:latin typeface="Arial"/>
                <a:cs typeface="Arial"/>
              </a:rPr>
              <a:t>    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 The assembly scheme would be feasible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</a:p>
          <a:p>
            <a:endParaRPr lang="en-US" altLang="ja-JP" dirty="0" smtClean="0">
              <a:latin typeface="Arial"/>
              <a:cs typeface="Arial"/>
            </a:endParaRPr>
          </a:p>
          <a:p>
            <a:endParaRPr lang="en-US" altLang="ja-JP" dirty="0" smtClean="0">
              <a:latin typeface="Arial"/>
              <a:cs typeface="Arial"/>
            </a:endParaRPr>
          </a:p>
        </p:txBody>
      </p:sp>
      <p:pic>
        <p:nvPicPr>
          <p:cNvPr id="10" name="Picture 10" descr="key-mode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" y="1944309"/>
            <a:ext cx="4099901" cy="48844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8621" y="2969552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533400" y="4150560"/>
            <a:ext cx="67378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Collar</a:t>
            </a:r>
            <a:endParaRPr lang="en-US" sz="1600" dirty="0"/>
          </a:p>
        </p:txBody>
      </p:sp>
      <p:sp>
        <p:nvSpPr>
          <p:cNvPr id="15" name="TextBox 16"/>
          <p:cNvSpPr txBox="1"/>
          <p:nvPr/>
        </p:nvSpPr>
        <p:spPr>
          <a:xfrm>
            <a:off x="1066800" y="4800600"/>
            <a:ext cx="3048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Coil</a:t>
            </a:r>
            <a:endParaRPr lang="en-US" sz="1600" dirty="0"/>
          </a:p>
        </p:txBody>
      </p:sp>
      <p:sp>
        <p:nvSpPr>
          <p:cNvPr id="16" name="TextBox 21"/>
          <p:cNvSpPr txBox="1"/>
          <p:nvPr/>
        </p:nvSpPr>
        <p:spPr>
          <a:xfrm>
            <a:off x="2057399" y="3352800"/>
            <a:ext cx="403995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Yoke</a:t>
            </a:r>
            <a:endParaRPr lang="en-US" sz="1600" dirty="0"/>
          </a:p>
        </p:txBody>
      </p:sp>
      <p:sp>
        <p:nvSpPr>
          <p:cNvPr id="17" name="Rounded Rectangle 7"/>
          <p:cNvSpPr/>
          <p:nvPr/>
        </p:nvSpPr>
        <p:spPr>
          <a:xfrm>
            <a:off x="3581400" y="4343400"/>
            <a:ext cx="582001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22"/>
          <p:cNvSpPr txBox="1"/>
          <p:nvPr/>
        </p:nvSpPr>
        <p:spPr>
          <a:xfrm>
            <a:off x="3565722" y="331814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9" name="Straight Arrow Connector 9"/>
          <p:cNvCxnSpPr/>
          <p:nvPr/>
        </p:nvCxnSpPr>
        <p:spPr>
          <a:xfrm>
            <a:off x="3900049" y="38100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26"/>
          <p:cNvSpPr txBox="1"/>
          <p:nvPr/>
        </p:nvSpPr>
        <p:spPr>
          <a:xfrm>
            <a:off x="0" y="57807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Remove load from the yoke shoulder and insert the load-key; The gap between top and bottom yokes </a:t>
            </a:r>
            <a:r>
              <a:rPr lang="en-US" altLang="zh-CN" sz="1600" i="1" dirty="0" smtClean="0"/>
              <a:t>keep</a:t>
            </a:r>
            <a:r>
              <a:rPr lang="en-US" sz="1600" i="1" dirty="0" smtClean="0"/>
              <a:t> closed at both ends.</a:t>
            </a:r>
          </a:p>
        </p:txBody>
      </p:sp>
      <p:pic>
        <p:nvPicPr>
          <p:cNvPr id="23" name="Picture 8" descr="keyin-y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6001" y="2090575"/>
            <a:ext cx="4503858" cy="3690207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4838700" y="5046821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7" name="円/楕円 26"/>
          <p:cNvSpPr/>
          <p:nvPr/>
        </p:nvSpPr>
        <p:spPr>
          <a:xfrm>
            <a:off x="7054896" y="4150560"/>
            <a:ext cx="533095" cy="141580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下矢印 27"/>
          <p:cNvSpPr/>
          <p:nvPr/>
        </p:nvSpPr>
        <p:spPr>
          <a:xfrm>
            <a:off x="2478535" y="2461414"/>
            <a:ext cx="220872" cy="44591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下矢印 28"/>
          <p:cNvSpPr/>
          <p:nvPr/>
        </p:nvSpPr>
        <p:spPr>
          <a:xfrm>
            <a:off x="3211008" y="3387089"/>
            <a:ext cx="220872" cy="44591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6676" y="1717016"/>
            <a:ext cx="16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Key insertion</a:t>
            </a:r>
            <a:endParaRPr kumimoji="1" lang="ja-JP" alt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301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>
                <a:solidFill>
                  <a:srgbClr val="4F81BD"/>
                </a:solidFill>
                <a:latin typeface="+mj-lt"/>
              </a:rPr>
              <a:t>Mechanical Analysis: </a:t>
            </a:r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Coil Stress</a:t>
            </a:r>
            <a:endParaRPr lang="en-US" altLang="ja-JP" sz="40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3" name="図形グループ 2"/>
          <p:cNvGrpSpPr/>
          <p:nvPr/>
        </p:nvGrpSpPr>
        <p:grpSpPr>
          <a:xfrm>
            <a:off x="-100165" y="951444"/>
            <a:ext cx="4302652" cy="5053650"/>
            <a:chOff x="-100166" y="895110"/>
            <a:chExt cx="4796521" cy="5633720"/>
          </a:xfrm>
        </p:grpSpPr>
        <p:pic>
          <p:nvPicPr>
            <p:cNvPr id="17" name="Picture 6" descr="e-model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8" y="895110"/>
              <a:ext cx="4694767" cy="5633720"/>
            </a:xfrm>
            <a:prstGeom prst="rect">
              <a:avLst/>
            </a:prstGeom>
          </p:spPr>
        </p:pic>
        <p:sp>
          <p:nvSpPr>
            <p:cNvPr id="18" name="Rectangle 11"/>
            <p:cNvSpPr/>
            <p:nvPr/>
          </p:nvSpPr>
          <p:spPr>
            <a:xfrm>
              <a:off x="-100166" y="2228610"/>
              <a:ext cx="999609" cy="413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UX = 0 </a:t>
              </a:r>
            </a:p>
          </p:txBody>
        </p:sp>
        <p:sp>
          <p:nvSpPr>
            <p:cNvPr id="19" name="Rectangle 12"/>
            <p:cNvSpPr/>
            <p:nvPr/>
          </p:nvSpPr>
          <p:spPr>
            <a:xfrm>
              <a:off x="1295294" y="5365073"/>
              <a:ext cx="995077" cy="413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UY = 0 </a:t>
              </a:r>
            </a:p>
          </p:txBody>
        </p:sp>
        <p:sp>
          <p:nvSpPr>
            <p:cNvPr id="20" name="TextBox 15"/>
            <p:cNvSpPr txBox="1"/>
            <p:nvPr/>
          </p:nvSpPr>
          <p:spPr>
            <a:xfrm>
              <a:off x="330093" y="3676409"/>
              <a:ext cx="746761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Collar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1" name="TextBox 16"/>
            <p:cNvSpPr txBox="1"/>
            <p:nvPr/>
          </p:nvSpPr>
          <p:spPr>
            <a:xfrm>
              <a:off x="1076854" y="4961650"/>
              <a:ext cx="532558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Coil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65856" y="3066810"/>
              <a:ext cx="661387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Yoke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487" y="3079179"/>
            <a:ext cx="4606888" cy="3775571"/>
          </a:xfrm>
          <a:prstGeom prst="rect">
            <a:avLst/>
          </a:prstGeom>
        </p:spPr>
      </p:pic>
      <p:cxnSp>
        <p:nvCxnSpPr>
          <p:cNvPr id="29" name="直線矢印コネクタ 28"/>
          <p:cNvCxnSpPr/>
          <p:nvPr/>
        </p:nvCxnSpPr>
        <p:spPr>
          <a:xfrm flipH="1">
            <a:off x="4768536" y="4363147"/>
            <a:ext cx="1086507" cy="0"/>
          </a:xfrm>
          <a:prstGeom prst="straightConnector1">
            <a:avLst/>
          </a:prstGeom>
          <a:ln>
            <a:solidFill>
              <a:srgbClr val="008000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図形グループ 38"/>
          <p:cNvGrpSpPr/>
          <p:nvPr/>
        </p:nvGrpSpPr>
        <p:grpSpPr>
          <a:xfrm>
            <a:off x="4784214" y="597520"/>
            <a:ext cx="3380232" cy="2432509"/>
            <a:chOff x="9559322" y="1858315"/>
            <a:chExt cx="5569775" cy="4008160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14872" y="1877940"/>
              <a:ext cx="3307142" cy="3852650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59322" y="3133678"/>
              <a:ext cx="667412" cy="244847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6734" y="4938591"/>
              <a:ext cx="1765348" cy="203544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9620051" y="2534471"/>
              <a:ext cx="1065548" cy="608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Pole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3154637" y="5257909"/>
              <a:ext cx="1974460" cy="608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Mid-plane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2218876" y="5448907"/>
              <a:ext cx="937158" cy="28168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円/楕円 36"/>
            <p:cNvSpPr/>
            <p:nvPr/>
          </p:nvSpPr>
          <p:spPr>
            <a:xfrm rot="17502275">
              <a:off x="9711502" y="2089154"/>
              <a:ext cx="743362" cy="28168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251775" y="6184759"/>
            <a:ext cx="4147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Coil stress during yoking: 100 </a:t>
            </a:r>
            <a:r>
              <a:rPr lang="en-US" altLang="ja-JP" sz="2000" dirty="0" err="1" smtClean="0">
                <a:latin typeface="Arial"/>
                <a:cs typeface="Arial"/>
              </a:rPr>
              <a:t>MPa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6151" y="623781"/>
            <a:ext cx="128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"/>
                <a:cs typeface="Arial"/>
              </a:rPr>
              <a:t>Excitation</a:t>
            </a:r>
            <a:endParaRPr kumimoji="1" lang="ja-JP" alt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62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14126</TotalTime>
  <Words>3004</Words>
  <Application>Microsoft Macintosh PowerPoint</Application>
  <PresentationFormat>画面に合わせる (4:3)</PresentationFormat>
  <Paragraphs>622</Paragraphs>
  <Slides>37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37</vt:i4>
      </vt:variant>
    </vt:vector>
  </HeadingPairs>
  <TitlesOfParts>
    <vt:vector size="40" baseType="lpstr">
      <vt:lpstr>Office Theme</vt:lpstr>
      <vt:lpstr>HiLumiLHC_PresentationTemplate</vt:lpstr>
      <vt:lpstr>1_Office Theme</vt:lpstr>
      <vt:lpstr>D1 Development Status</vt:lpstr>
      <vt:lpstr>Participants &amp; Supports</vt:lpstr>
      <vt:lpstr>PowerPoint プレゼンテーション</vt:lpstr>
      <vt:lpstr>NC vs SC</vt:lpstr>
      <vt:lpstr>Latest Design Parameters of D1</vt:lpstr>
      <vt:lpstr>2m-long Model Magnet - Overview</vt:lpstr>
      <vt:lpstr>Deliverables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SC Cable Supply &amp; Schedule</vt:lpstr>
      <vt:lpstr>GFRP End Spacers, Wedges</vt:lpstr>
      <vt:lpstr>PowerPoint プレゼンテーション</vt:lpstr>
      <vt:lpstr>PowerPoint プレゼンテーション</vt:lpstr>
      <vt:lpstr>PowerPoint プレゼンテーション</vt:lpstr>
      <vt:lpstr>Test Coil Fabrication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Ground Insulation</vt:lpstr>
      <vt:lpstr>QPH &amp; Spot Heater</vt:lpstr>
      <vt:lpstr>Requirement for Cooling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Preparatory Work for Cold Tests</vt:lpstr>
      <vt:lpstr>Deliverables and Near-term Plan</vt:lpstr>
      <vt:lpstr>Accounting &amp; Budget for D1 model R&amp;D</vt:lpstr>
      <vt:lpstr>Accounting (Not finished yet)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understanding and status of our dipole magnet development for HL-LHC</dc:title>
  <dc:creator>qingjin</dc:creator>
  <cp:lastModifiedBy>Nakamoto Tatsushi</cp:lastModifiedBy>
  <cp:revision>1141</cp:revision>
  <dcterms:created xsi:type="dcterms:W3CDTF">2013-04-10T00:20:31Z</dcterms:created>
  <dcterms:modified xsi:type="dcterms:W3CDTF">2014-11-21T05:55:33Z</dcterms:modified>
</cp:coreProperties>
</file>