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73" r:id="rId10"/>
    <p:sldId id="265" r:id="rId11"/>
    <p:sldId id="266" r:id="rId12"/>
    <p:sldId id="267" r:id="rId13"/>
    <p:sldId id="268" r:id="rId14"/>
    <p:sldId id="269" r:id="rId15"/>
    <p:sldId id="274" r:id="rId16"/>
    <p:sldId id="270" r:id="rId17"/>
    <p:sldId id="271" r:id="rId18"/>
    <p:sldId id="272" r:id="rId19"/>
    <p:sldId id="275" r:id="rId20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24" autoAdjust="0"/>
  </p:normalViewPr>
  <p:slideViewPr>
    <p:cSldViewPr snapToGrid="0" snapToObjects="1">
      <p:cViewPr varScale="1">
        <p:scale>
          <a:sx n="90" d="100"/>
          <a:sy n="90" d="100"/>
        </p:scale>
        <p:origin x="-96" y="-13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435E8-A035-5F4D-946E-6D52A8FADCD8}" type="datetimeFigureOut">
              <a:rPr lang="en-US" smtClean="0"/>
              <a:t>10/20/14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FB0FA-0C38-5D42-9CB9-FE396B0A2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243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F5FE3-B14E-944A-AA1B-7E1FD36828DB}" type="datetimeFigureOut">
              <a:rPr lang="en-US" smtClean="0"/>
              <a:t>10/20/14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E3D81-BA70-DB4B-B7A2-90D4E11DAB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872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01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5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024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674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39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56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1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41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9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21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576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5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100000">
              <a:schemeClr val="bg1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725064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266614"/>
            <a:ext cx="9052560" cy="5676371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68980" y="7203864"/>
            <a:ext cx="34645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7203864"/>
            <a:ext cx="184404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 b="1" i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A.A. Grillo       </a:t>
            </a:r>
            <a:fld id="{2ED39442-5CD5-1C43-88B5-0E2C9220664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Slide1.jpg"/>
          <p:cNvPicPr>
            <a:picLocks noChangeAspect="1"/>
          </p:cNvPicPr>
          <p:nvPr userDrawn="1"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6" t="26540" r="28262" b="15226"/>
          <a:stretch/>
        </p:blipFill>
        <p:spPr>
          <a:xfrm>
            <a:off x="9427947" y="6646158"/>
            <a:ext cx="503827" cy="103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7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9412" rtl="0" eaLnBrk="1" latinLnBrk="0" hangingPunct="1">
        <a:spcBef>
          <a:spcPct val="0"/>
        </a:spcBef>
        <a:buNone/>
        <a:defRPr sz="3200" b="1" i="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2400" b="1" i="0" kern="1200">
          <a:solidFill>
            <a:srgbClr val="000090"/>
          </a:solidFill>
          <a:latin typeface="Times New Roman"/>
          <a:ea typeface="+mn-ea"/>
          <a:cs typeface="Times New Roman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rgbClr val="000090"/>
          </a:solidFill>
          <a:latin typeface="Times New Roman"/>
          <a:ea typeface="+mn-ea"/>
          <a:cs typeface="Times New Roman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1800" b="1" i="0" kern="1200">
          <a:solidFill>
            <a:srgbClr val="000090"/>
          </a:solidFill>
          <a:latin typeface="Times New Roman"/>
          <a:ea typeface="+mn-ea"/>
          <a:cs typeface="Times New Roman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1800" b="1" i="0" kern="1200">
          <a:solidFill>
            <a:srgbClr val="000090"/>
          </a:solidFill>
          <a:latin typeface="Times New Roman"/>
          <a:ea typeface="+mn-ea"/>
          <a:cs typeface="Times New Roman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1800" b="1" i="0" kern="1200">
          <a:solidFill>
            <a:srgbClr val="000090"/>
          </a:solidFill>
          <a:latin typeface="Times New Roman"/>
          <a:ea typeface="+mn-ea"/>
          <a:cs typeface="Times New Roman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5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784188"/>
            <a:ext cx="7040880" cy="198628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A.A. Grillo 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Santa Cruz Institute for Particle Physics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University of California Santa Cruz</a:t>
            </a:r>
          </a:p>
          <a:p>
            <a:endParaRPr lang="en-US" dirty="0">
              <a:solidFill>
                <a:srgbClr val="000090"/>
              </a:solidFill>
            </a:endParaRPr>
          </a:p>
          <a:p>
            <a:r>
              <a:rPr lang="en-US" b="1" dirty="0" smtClean="0">
                <a:solidFill>
                  <a:srgbClr val="000090"/>
                </a:solidFill>
              </a:rPr>
              <a:t>With much information taken from all four experiments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especially </a:t>
            </a:r>
            <a:r>
              <a:rPr lang="en-US" b="1" dirty="0" smtClean="0">
                <a:solidFill>
                  <a:srgbClr val="000090"/>
                </a:solidFill>
              </a:rPr>
              <a:t>from A. Kluge, K. Wyllie and </a:t>
            </a:r>
            <a:r>
              <a:rPr lang="en-US" dirty="0" smtClean="0">
                <a:solidFill>
                  <a:srgbClr val="000090"/>
                </a:solidFill>
              </a:rPr>
              <a:t>F. Vasey.</a:t>
            </a:r>
            <a:endParaRPr lang="en-US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Outer 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two different types of modules:</a:t>
            </a:r>
          </a:p>
          <a:p>
            <a:pPr lvl="1"/>
            <a:r>
              <a:rPr lang="en-US" dirty="0" smtClean="0"/>
              <a:t>“2S” modules of two back-to-back </a:t>
            </a:r>
            <a:r>
              <a:rPr lang="en-US" dirty="0"/>
              <a:t>strip </a:t>
            </a:r>
            <a:r>
              <a:rPr lang="en-US" dirty="0" smtClean="0"/>
              <a:t>sensors at the largest radii..</a:t>
            </a:r>
          </a:p>
          <a:p>
            <a:pPr lvl="1"/>
            <a:r>
              <a:rPr lang="en-US" dirty="0" smtClean="0"/>
              <a:t>“PS” modules of one strip sensor back-to-back with a macro pixel sensor at intermediate radii.</a:t>
            </a:r>
          </a:p>
          <a:p>
            <a:r>
              <a:rPr lang="en-US" dirty="0" smtClean="0"/>
              <a:t>Four separate ASICs are required:</a:t>
            </a:r>
          </a:p>
          <a:p>
            <a:pPr lvl="1"/>
            <a:r>
              <a:rPr lang="en-US" dirty="0" smtClean="0"/>
              <a:t>CBC is the front-end for 2S modules (130 nm technology).</a:t>
            </a:r>
          </a:p>
          <a:p>
            <a:pPr lvl="1"/>
            <a:r>
              <a:rPr lang="en-US" dirty="0" smtClean="0"/>
              <a:t>SSA for the strip sensors of PS modules (65 nm technology).</a:t>
            </a:r>
          </a:p>
          <a:p>
            <a:pPr lvl="1"/>
            <a:r>
              <a:rPr lang="en-US" dirty="0" smtClean="0"/>
              <a:t>MPA for pixel sensor of PS modules (65 nm technology).</a:t>
            </a:r>
          </a:p>
          <a:p>
            <a:pPr lvl="1"/>
            <a:r>
              <a:rPr lang="en-US" dirty="0" smtClean="0"/>
              <a:t>CIC concentrator chip for both 2S and PS modules (65 nm technology).</a:t>
            </a:r>
          </a:p>
          <a:p>
            <a:r>
              <a:rPr lang="en-US" dirty="0" smtClean="0"/>
              <a:t>The three front-end chips include an analogue front-end, comparator and digital back-end – but the CBC and MPA also include stub finding logic. </a:t>
            </a:r>
          </a:p>
          <a:p>
            <a:pPr lvl="1"/>
            <a:r>
              <a:rPr lang="en-US" dirty="0" smtClean="0"/>
              <a:t>Track stubs formed by hits in top and bottom sensors are identified and only those with p</a:t>
            </a:r>
            <a:r>
              <a:rPr lang="en-US" baseline="-25000" dirty="0" smtClean="0"/>
              <a:t>t</a:t>
            </a:r>
            <a:r>
              <a:rPr lang="en-US" dirty="0" smtClean="0"/>
              <a:t> above programmable threshold in the 4T field are kept.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44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Outer Tracker Modules Forming p</a:t>
            </a:r>
            <a:r>
              <a:rPr lang="en-US" baseline="-25000" dirty="0" smtClean="0"/>
              <a:t>t</a:t>
            </a:r>
            <a:r>
              <a:rPr lang="en-US" dirty="0" smtClean="0"/>
              <a:t> Cut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Content Placeholder 8" descr="Pages from CMS_strips_readout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" t="8962" r="1473"/>
          <a:stretch/>
        </p:blipFill>
        <p:spPr>
          <a:xfrm>
            <a:off x="175336" y="1036320"/>
            <a:ext cx="3466967" cy="2586470"/>
          </a:xfrm>
        </p:spPr>
      </p:pic>
      <p:pic>
        <p:nvPicPr>
          <p:cNvPr id="11" name="Picture 10" descr="Pages from PHESESeminarVasey13May1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027" y="1514642"/>
            <a:ext cx="6003024" cy="3183559"/>
          </a:xfrm>
          <a:prstGeom prst="rect">
            <a:avLst/>
          </a:prstGeom>
        </p:spPr>
      </p:pic>
      <p:pic>
        <p:nvPicPr>
          <p:cNvPr id="12" name="Picture 11" descr="Pages from PHESESeminarVasey13May14-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88" y="5200484"/>
            <a:ext cx="9121140" cy="15499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8388" y="3693343"/>
            <a:ext cx="28540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Programmable Window Width Defines p</a:t>
            </a:r>
            <a:r>
              <a:rPr lang="en-US" b="1" baseline="-25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t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 Cut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6864" y="6674185"/>
            <a:ext cx="1390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PS Module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15" name="Trapezoid 14"/>
          <p:cNvSpPr/>
          <p:nvPr/>
        </p:nvSpPr>
        <p:spPr>
          <a:xfrm flipV="1">
            <a:off x="3920027" y="1514635"/>
            <a:ext cx="2006639" cy="398825"/>
          </a:xfrm>
          <a:prstGeom prst="trapezoid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ight Triangle 15"/>
          <p:cNvSpPr/>
          <p:nvPr/>
        </p:nvSpPr>
        <p:spPr>
          <a:xfrm rot="5400000">
            <a:off x="5964768" y="1332602"/>
            <a:ext cx="465666" cy="82973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25032" y="4729813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2S Module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9044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Architecture</a:t>
            </a:r>
            <a:endParaRPr lang="en-US" dirty="0"/>
          </a:p>
        </p:txBody>
      </p:sp>
      <p:pic>
        <p:nvPicPr>
          <p:cNvPr id="7" name="Content Placeholder 6" descr="Pages from CMS_strips_readout-3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" r="902" b="5858"/>
          <a:stretch/>
        </p:blipFill>
        <p:spPr>
          <a:xfrm>
            <a:off x="0" y="1036320"/>
            <a:ext cx="6733540" cy="48229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 descr="Pages from PHESESeminarVasey13May14-3.jp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3"/>
          <a:stretch/>
        </p:blipFill>
        <p:spPr>
          <a:xfrm>
            <a:off x="5050846" y="4803006"/>
            <a:ext cx="4964261" cy="23130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95977" y="6821844"/>
            <a:ext cx="1317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Data Flow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7978" y="2155820"/>
            <a:ext cx="33975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Strip signals are amplified and discriminated into hit/no-hit signals.  </a:t>
            </a:r>
            <a:b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Then passed to cluster logic.  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9780" y="5934158"/>
            <a:ext cx="4290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With one GBT link per module, the lower power option of the future LP-GBT will be required. 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6249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ITk – Strips Sub-detector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971294"/>
            <a:ext cx="9052560" cy="6232570"/>
          </a:xfrm>
        </p:spPr>
        <p:txBody>
          <a:bodyPr>
            <a:normAutofit/>
          </a:bodyPr>
          <a:lstStyle/>
          <a:p>
            <a:r>
              <a:rPr lang="en-US" dirty="0" smtClean="0"/>
              <a:t>Both barrel and end-cap modules use the same chip set.</a:t>
            </a:r>
          </a:p>
          <a:p>
            <a:pPr lvl="1"/>
            <a:r>
              <a:rPr lang="en-US" dirty="0" smtClean="0"/>
              <a:t>ABC front-end ASIC (130 nm technology).</a:t>
            </a:r>
          </a:p>
          <a:p>
            <a:pPr lvl="2"/>
            <a:r>
              <a:rPr lang="en-US" dirty="0" smtClean="0"/>
              <a:t>10 ABCs per hybrid for barrel, up to 12 for end-cap hybrids.</a:t>
            </a:r>
          </a:p>
          <a:p>
            <a:pPr lvl="1"/>
            <a:r>
              <a:rPr lang="en-US" dirty="0" smtClean="0"/>
              <a:t>HCC: hybrid controller chip (130 nm technology).</a:t>
            </a:r>
          </a:p>
          <a:p>
            <a:r>
              <a:rPr lang="en-US" dirty="0" smtClean="0"/>
              <a:t>Original architecture responded to two types of trigger signals:</a:t>
            </a:r>
          </a:p>
          <a:p>
            <a:pPr lvl="1"/>
            <a:r>
              <a:rPr lang="en-US" dirty="0" smtClean="0"/>
              <a:t>L1:  transmit entire event from all modules.</a:t>
            </a:r>
          </a:p>
          <a:p>
            <a:pPr lvl="1"/>
            <a:r>
              <a:rPr lang="en-US" dirty="0" smtClean="0"/>
              <a:t>L0-ROI:  temporarily hold data upon receipt of L0.</a:t>
            </a:r>
          </a:p>
          <a:p>
            <a:pPr lvl="2"/>
            <a:r>
              <a:rPr lang="en-US" dirty="0" smtClean="0"/>
              <a:t>Transmit data from specific modules if ROI signal is received.</a:t>
            </a:r>
          </a:p>
          <a:p>
            <a:pPr lvl="2"/>
            <a:r>
              <a:rPr lang="en-US" dirty="0" smtClean="0"/>
              <a:t>ROI limited to 10% of all modules.</a:t>
            </a:r>
          </a:p>
          <a:p>
            <a:r>
              <a:rPr lang="en-US" dirty="0" smtClean="0"/>
              <a:t>Data from ROI modules to be supplied to TDAQ in time for track data to be used in L1 decision.  </a:t>
            </a:r>
          </a:p>
          <a:p>
            <a:pPr lvl="1"/>
            <a:r>
              <a:rPr lang="en-US" dirty="0" smtClean="0"/>
              <a:t>Philosophy:  track fitting off-detector can make best use of data.  </a:t>
            </a:r>
          </a:p>
          <a:p>
            <a:r>
              <a:rPr lang="en-US" dirty="0" smtClean="0"/>
              <a:t>Prototype ABC130 fabricated; HCC in fab now.</a:t>
            </a:r>
          </a:p>
          <a:p>
            <a:pPr lvl="1"/>
            <a:r>
              <a:rPr lang="en-US" dirty="0" smtClean="0"/>
              <a:t>These will be used to build prototype modules, staves &amp; petals.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711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ITk – Strips Sub-detector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971294"/>
            <a:ext cx="9052560" cy="6232570"/>
          </a:xfrm>
        </p:spPr>
        <p:txBody>
          <a:bodyPr>
            <a:normAutofit/>
          </a:bodyPr>
          <a:lstStyle/>
          <a:p>
            <a:r>
              <a:rPr lang="en-US" dirty="0" smtClean="0"/>
              <a:t>With the change in L0 rate to 1 MHz, architecture has changed.</a:t>
            </a:r>
          </a:p>
          <a:p>
            <a:pPr lvl="1"/>
            <a:r>
              <a:rPr lang="en-US" dirty="0" smtClean="0"/>
              <a:t>L0 Mode:  transmit data from all modules upon receipt of L0 (≤ 1 MHz).</a:t>
            </a:r>
          </a:p>
          <a:p>
            <a:pPr lvl="1"/>
            <a:r>
              <a:rPr lang="en-US" dirty="0" smtClean="0"/>
              <a:t>L1/L0-ROI Mode: retain original architecture as second option.</a:t>
            </a:r>
          </a:p>
          <a:p>
            <a:r>
              <a:rPr lang="en-US" dirty="0" smtClean="0"/>
              <a:t>Changes include:</a:t>
            </a:r>
          </a:p>
          <a:p>
            <a:pPr lvl="1"/>
            <a:r>
              <a:rPr lang="en-US" dirty="0" smtClean="0"/>
              <a:t>Serial connection of ABCs to HCC replaced by “star” arrangement with separate path from each ABC to its HCC.</a:t>
            </a:r>
          </a:p>
          <a:p>
            <a:pPr lvl="1"/>
            <a:r>
              <a:rPr lang="en-US" dirty="0" smtClean="0"/>
              <a:t>HCC now “event builder” transmitting variable length packet per event.</a:t>
            </a:r>
          </a:p>
          <a:p>
            <a:r>
              <a:rPr lang="en-US" dirty="0" smtClean="0"/>
              <a:t>New specifications are being written.</a:t>
            </a:r>
          </a:p>
          <a:p>
            <a:r>
              <a:rPr lang="en-US" dirty="0" smtClean="0"/>
              <a:t>Redesign work will start shortly.  </a:t>
            </a:r>
          </a:p>
          <a:p>
            <a:pPr lvl="1"/>
            <a:r>
              <a:rPr lang="en-US" dirty="0" smtClean="0"/>
              <a:t>Effects on module mechanics &amp; assembly process negligible.</a:t>
            </a:r>
          </a:p>
          <a:p>
            <a:pPr lvl="1"/>
            <a:r>
              <a:rPr lang="en-US" dirty="0" smtClean="0"/>
              <a:t>Using original architecture ASICs to finalize module, stave, petal assembly processes will allow schedule to be maintained.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770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ITk Strips Readout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 descr="ABC Block Diagram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BFBFBF"/>
              </a:clrFrom>
              <a:clrTo>
                <a:srgbClr val="BFBFB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" t="5455" r="4767" b="7025"/>
          <a:stretch/>
        </p:blipFill>
        <p:spPr>
          <a:xfrm>
            <a:off x="3955665" y="694901"/>
            <a:ext cx="5892167" cy="3549650"/>
          </a:xfrm>
          <a:prstGeom prst="rect">
            <a:avLst/>
          </a:prstGeom>
        </p:spPr>
      </p:pic>
      <p:pic>
        <p:nvPicPr>
          <p:cNvPr id="10" name="Picture 9" descr="Strip Powering Schemes.jp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9" r="8127"/>
          <a:stretch/>
        </p:blipFill>
        <p:spPr>
          <a:xfrm>
            <a:off x="288277" y="1996134"/>
            <a:ext cx="1910504" cy="1743559"/>
          </a:xfrm>
          <a:prstGeom prst="rect">
            <a:avLst/>
          </a:prstGeom>
        </p:spPr>
      </p:pic>
      <p:pic>
        <p:nvPicPr>
          <p:cNvPr id="11" name="Picture 10" descr="Strip Powering Schemes.jp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7" r="41620" b="48433"/>
          <a:stretch/>
        </p:blipFill>
        <p:spPr>
          <a:xfrm>
            <a:off x="192677" y="1052691"/>
            <a:ext cx="2813349" cy="8990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35043" y="4301876"/>
            <a:ext cx="458603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Block Diagram of Original ABC130 Design.</a:t>
            </a:r>
            <a:b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Continues use of “Binary” hit/no-hit readout </a:t>
            </a:r>
            <a:b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used in present SCT readout.</a:t>
            </a:r>
            <a:b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Extra buffers allow L1/L0-ROI options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9036" y="3657751"/>
            <a:ext cx="2979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DC-DC Converters &amp; Serial Powering both developed to reduce material and power loss the cables.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35043" y="5872265"/>
            <a:ext cx="38468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Data transmitted off-detector by future LP-GBT &amp; Versatile Link.</a:t>
            </a:r>
            <a:b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Higher bandwidth of future version is required.  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2677" y="5191563"/>
            <a:ext cx="41404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Radiation tolerant HV switches are being evaluated to allow biasing several modules from a single HV cable with the option of turning off individual modules as needed. 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4068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ASIC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074655"/>
            <a:ext cx="9052560" cy="6145867"/>
          </a:xfrm>
        </p:spPr>
        <p:txBody>
          <a:bodyPr>
            <a:normAutofit/>
          </a:bodyPr>
          <a:lstStyle/>
          <a:p>
            <a:r>
              <a:rPr lang="en-US" dirty="0" smtClean="0"/>
              <a:t>As pointed out, ASICs are being designed in 130 nm &amp; 65 nm technologies. </a:t>
            </a:r>
          </a:p>
          <a:p>
            <a:r>
              <a:rPr lang="en-US" dirty="0" smtClean="0"/>
              <a:t>The are two potential vendors for 130 nm, one for 65 nm.</a:t>
            </a:r>
          </a:p>
          <a:p>
            <a:pPr lvl="1"/>
            <a:r>
              <a:rPr lang="en-US" dirty="0" smtClean="0"/>
              <a:t>Old frame contract with IBM for 250 nm &amp; 130 nm</a:t>
            </a:r>
          </a:p>
          <a:p>
            <a:pPr lvl="1"/>
            <a:r>
              <a:rPr lang="en-US" dirty="0" smtClean="0"/>
              <a:t>New frame contract with TSMC for 130 nm &amp; 65 nm.</a:t>
            </a:r>
          </a:p>
          <a:p>
            <a:r>
              <a:rPr lang="en-US" dirty="0" smtClean="0"/>
              <a:t>There has been some uncertainty about the availability of the IBM 130 nm.  </a:t>
            </a:r>
          </a:p>
          <a:p>
            <a:pPr lvl="1"/>
            <a:r>
              <a:rPr lang="en-US" dirty="0" smtClean="0"/>
              <a:t>Still a bit uncertain but appears that it will be available through Phase II construction.</a:t>
            </a:r>
          </a:p>
          <a:p>
            <a:r>
              <a:rPr lang="en-US" dirty="0" smtClean="0"/>
              <a:t>TSMC 65 nm &amp; 130 nm will be available.</a:t>
            </a:r>
          </a:p>
          <a:p>
            <a:pPr lvl="1"/>
            <a:r>
              <a:rPr lang="en-US" dirty="0" smtClean="0"/>
              <a:t>Experience with both is new and not as well tested as with IBM.</a:t>
            </a:r>
          </a:p>
          <a:p>
            <a:pPr lvl="1"/>
            <a:r>
              <a:rPr lang="en-US" dirty="0" smtClean="0"/>
              <a:t>Radiation tolerance still needs to be proven, but initial results look promising.  </a:t>
            </a:r>
          </a:p>
          <a:p>
            <a:pPr lvl="1"/>
            <a:r>
              <a:rPr lang="en-US" dirty="0" smtClean="0"/>
              <a:t>The qualification of the 65 nm technology is being led by RD53.   </a:t>
            </a:r>
          </a:p>
          <a:p>
            <a:pPr lvl="1"/>
            <a:r>
              <a:rPr lang="en-US" dirty="0" smtClean="0"/>
              <a:t>The CERN Microelectronics Groups -- the initial lead with the 130 nm.</a:t>
            </a:r>
          </a:p>
          <a:p>
            <a:pPr lvl="2"/>
            <a:r>
              <a:rPr lang="en-US" dirty="0" smtClean="0"/>
              <a:t>ATLAS will support this effort as </a:t>
            </a:r>
            <a:r>
              <a:rPr lang="en-US" smtClean="0"/>
              <a:t>a backup.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97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256968"/>
              </p:ext>
            </p:extLst>
          </p:nvPr>
        </p:nvGraphicFramePr>
        <p:xfrm>
          <a:off x="369184" y="1123093"/>
          <a:ext cx="9186296" cy="579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9411"/>
                <a:gridCol w="1063248"/>
                <a:gridCol w="999930"/>
                <a:gridCol w="927188"/>
                <a:gridCol w="1273028"/>
                <a:gridCol w="1256680"/>
                <a:gridCol w="1296365"/>
                <a:gridCol w="138044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IBM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130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TSMC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130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TSMC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65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Techno</a:t>
                      </a:r>
                      <a:r>
                        <a:rPr lang="en-US" baseline="0" dirty="0" smtClean="0"/>
                        <a:t> de On-Semi 350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Techno</a:t>
                      </a:r>
                      <a:r>
                        <a:rPr lang="en-US" baseline="0" dirty="0" smtClean="0"/>
                        <a:t> de On-Semi 350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Several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Promising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ALICE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LHCb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Linear</a:t>
                      </a:r>
                      <a:r>
                        <a:rPr lang="en-US" baseline="0" dirty="0" smtClean="0"/>
                        <a:t> Reg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PACIFIC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FEAST-MP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DC-DC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dirty="0" smtClean="0"/>
                        <a:t>CMS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FEAST2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DC-DC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LP-GBT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LP-GBT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FEAST2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DC-DC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HV Switch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079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Tolerance Requirements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540682"/>
              </p:ext>
            </p:extLst>
          </p:nvPr>
        </p:nvGraphicFramePr>
        <p:xfrm>
          <a:off x="369181" y="1281853"/>
          <a:ext cx="9303422" cy="3688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5613"/>
                <a:gridCol w="2874185"/>
                <a:gridCol w="2431812"/>
                <a:gridCol w="243181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Ionizing Dose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Fluence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ALICE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SAMPA, GBT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20 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~ 4 x 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eq</a:t>
                      </a:r>
                      <a:r>
                        <a:rPr lang="en-US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LHCb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SALT,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GBT, Linear Reg.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150</a:t>
                      </a:r>
                      <a:r>
                        <a:rPr lang="en-US" baseline="0" dirty="0" smtClean="0"/>
                        <a:t> kGy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2 x 10</a:t>
                      </a:r>
                      <a:r>
                        <a:rPr lang="en-US" baseline="30000" dirty="0" smtClean="0"/>
                        <a:t>14</a:t>
                      </a:r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eq</a:t>
                      </a:r>
                      <a:r>
                        <a:rPr lang="en-US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PACIFIC, GBT,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DC-DC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30 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6 x 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eq</a:t>
                      </a:r>
                      <a:r>
                        <a:rPr lang="en-US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CMS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SSA, MPA, CIC,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LP-GBT,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DC-DC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1.5 x 10 </a:t>
                      </a:r>
                      <a:r>
                        <a:rPr lang="en-US" baseline="30000" dirty="0" smtClean="0"/>
                        <a:t>15</a:t>
                      </a:r>
                      <a:r>
                        <a:rPr lang="en-US" dirty="0" smtClean="0"/>
                        <a:t> n</a:t>
                      </a:r>
                      <a:r>
                        <a:rPr lang="en-US" baseline="-25000" dirty="0" smtClean="0"/>
                        <a:t>eq</a:t>
                      </a:r>
                      <a:r>
                        <a:rPr lang="en-US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CBC, CIC, LP-GBT,  DC-DC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ABC, HCC, LP-GBT,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DC-DC, HV Switch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317 kGy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8.1 x 10</a:t>
                      </a:r>
                      <a:r>
                        <a:rPr lang="en-US" baseline="30000" dirty="0" smtClean="0"/>
                        <a:t>14</a:t>
                      </a:r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eq</a:t>
                      </a:r>
                      <a:r>
                        <a:rPr lang="en-US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7539" y="5729631"/>
            <a:ext cx="8783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Note that the radiation levels for pixels in LHCb, CDS and ATLAS are significantly higher than these values for their outer trackers.  </a:t>
            </a:r>
            <a:endParaRPr lang="en-US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693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development work in several different technologies</a:t>
            </a:r>
          </a:p>
          <a:p>
            <a:pPr lvl="1"/>
            <a:r>
              <a:rPr lang="en-US" dirty="0" smtClean="0"/>
              <a:t>Necessitated by the difficult requirements placed on the four experiments.</a:t>
            </a:r>
          </a:p>
          <a:p>
            <a:r>
              <a:rPr lang="en-US" dirty="0" smtClean="0"/>
              <a:t>There are many opportunities for common development, shared work and progressive upgrades to the electronics as needed.  </a:t>
            </a:r>
          </a:p>
          <a:p>
            <a:pPr lvl="1"/>
            <a:r>
              <a:rPr lang="en-US" dirty="0" smtClean="0"/>
              <a:t>Frame contracts between CERN and IC foundries.</a:t>
            </a:r>
          </a:p>
          <a:p>
            <a:pPr lvl="2"/>
            <a:r>
              <a:rPr lang="en-US" dirty="0" smtClean="0"/>
              <a:t>Common access to technologies and design tools.</a:t>
            </a:r>
          </a:p>
          <a:p>
            <a:pPr lvl="1"/>
            <a:r>
              <a:rPr lang="en-US" dirty="0" smtClean="0"/>
              <a:t>Common goals of radiation qualification with work shared by CERN Microelectronics Group and the Experiments. </a:t>
            </a:r>
          </a:p>
          <a:p>
            <a:pPr lvl="1"/>
            <a:r>
              <a:rPr lang="en-US" dirty="0" smtClean="0"/>
              <a:t>Important components provided by CERN Microelectronics Group for use by many or all experiments.  </a:t>
            </a:r>
          </a:p>
          <a:p>
            <a:pPr lvl="2"/>
            <a:r>
              <a:rPr lang="en-US" dirty="0" smtClean="0"/>
              <a:t>GBT+Versatile Link </a:t>
            </a:r>
            <a:r>
              <a:rPr lang="en-US" dirty="0" smtClean="0">
                <a:sym typeface="Wingdings"/>
              </a:rPr>
              <a:t> LB-GBT+Versatile Link.</a:t>
            </a:r>
          </a:p>
          <a:p>
            <a:pPr lvl="2"/>
            <a:r>
              <a:rPr lang="en-US" dirty="0" smtClean="0">
                <a:sym typeface="Wingdings"/>
              </a:rPr>
              <a:t>FEAST-MP DC-DC  FEAST2 DC-DC.</a:t>
            </a:r>
          </a:p>
          <a:p>
            <a:pPr lvl="2"/>
            <a:endParaRPr lang="en-US" dirty="0" smtClean="0">
              <a:sym typeface="Wingdings"/>
            </a:endParaRP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862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to Cover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18" y="1171370"/>
            <a:ext cx="9471230" cy="5908518"/>
          </a:xfrm>
        </p:spPr>
        <p:txBody>
          <a:bodyPr>
            <a:normAutofit/>
          </a:bodyPr>
          <a:lstStyle/>
          <a:p>
            <a:r>
              <a:rPr lang="en-US" dirty="0" smtClean="0"/>
              <a:t>The topics I will cover are a bit more limited than the title implies.</a:t>
            </a:r>
          </a:p>
          <a:p>
            <a:r>
              <a:rPr lang="en-US" dirty="0" smtClean="0"/>
              <a:t>I will not cover pixel or MAPs detectors as they have already been covered by earlier talks.  </a:t>
            </a:r>
          </a:p>
          <a:p>
            <a:r>
              <a:rPr lang="en-US" dirty="0" smtClean="0"/>
              <a:t>I also will not discuss tracking chambers associated with muons as that will be covered in a later talk.  </a:t>
            </a:r>
          </a:p>
          <a:p>
            <a:r>
              <a:rPr lang="en-US" dirty="0" smtClean="0"/>
              <a:t>What I will then discuss are the following:</a:t>
            </a:r>
          </a:p>
          <a:p>
            <a:pPr lvl="1">
              <a:tabLst>
                <a:tab pos="3140075" algn="l"/>
              </a:tabLst>
            </a:pPr>
            <a:r>
              <a:rPr lang="en-US" dirty="0" smtClean="0"/>
              <a:t>ALICE:	Upgrade electronics for the TPC.</a:t>
            </a:r>
          </a:p>
          <a:p>
            <a:pPr lvl="1">
              <a:tabLst>
                <a:tab pos="3140075" algn="l"/>
              </a:tabLst>
            </a:pPr>
            <a:r>
              <a:rPr lang="en-US" dirty="0" smtClean="0"/>
              <a:t>LHCb:	Upgrade electronics for the UT &amp; the SciFi detectors.</a:t>
            </a:r>
          </a:p>
          <a:p>
            <a:pPr lvl="1">
              <a:tabLst>
                <a:tab pos="3140075" algn="l"/>
              </a:tabLst>
            </a:pPr>
            <a:r>
              <a:rPr lang="en-US" dirty="0" smtClean="0"/>
              <a:t>CMS:	Electronics for the Silicon Strip Detector.</a:t>
            </a:r>
          </a:p>
          <a:p>
            <a:pPr lvl="1">
              <a:tabLst>
                <a:tab pos="3140075" algn="l"/>
              </a:tabLst>
            </a:pPr>
            <a:r>
              <a:rPr lang="en-US" dirty="0" smtClean="0"/>
              <a:t>ATLAS:	Electronics for the Silicon Strip Detector.</a:t>
            </a:r>
          </a:p>
          <a:p>
            <a:pPr>
              <a:tabLst>
                <a:tab pos="3140075" algn="l"/>
              </a:tabLst>
            </a:pPr>
            <a:endParaRPr lang="en-US" dirty="0"/>
          </a:p>
          <a:p>
            <a:pPr>
              <a:tabLst>
                <a:tab pos="3140075" algn="l"/>
              </a:tabLst>
            </a:pPr>
            <a:r>
              <a:rPr lang="en-US" dirty="0" smtClean="0"/>
              <a:t>Jorgen Christiansen gave a very comprehensive talk on the upgrade electronics for all the silicon detectors at last year’s workshop.  </a:t>
            </a:r>
          </a:p>
          <a:p>
            <a:pPr lvl="1">
              <a:tabLst>
                <a:tab pos="3140075" algn="l"/>
              </a:tabLst>
            </a:pPr>
            <a:r>
              <a:rPr lang="en-US" dirty="0" smtClean="0"/>
              <a:t>This talk will complement and update what Jorgen presented for the silicon strip detectors.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4860" y="7203864"/>
            <a:ext cx="3492500" cy="413808"/>
          </a:xfrm>
        </p:spPr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33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Upgrade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precision measurements of rare probes at low p</a:t>
            </a:r>
            <a:r>
              <a:rPr lang="en-US" baseline="-25000" dirty="0" smtClean="0"/>
              <a:t>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Cannot be selected with a trigger filter.</a:t>
            </a:r>
          </a:p>
          <a:p>
            <a:pPr lvl="1"/>
            <a:r>
              <a:rPr lang="en-US" dirty="0" smtClean="0"/>
              <a:t>Must have a large sample of events recorded for full analysis.</a:t>
            </a:r>
          </a:p>
          <a:p>
            <a:pPr lvl="1">
              <a:tabLst>
                <a:tab pos="4578350" algn="l"/>
              </a:tabLst>
            </a:pPr>
            <a:r>
              <a:rPr lang="en-US" dirty="0" smtClean="0"/>
              <a:t>Target </a:t>
            </a:r>
          </a:p>
          <a:p>
            <a:pPr lvl="2">
              <a:tabLst>
                <a:tab pos="3656013" algn="l"/>
              </a:tabLst>
            </a:pPr>
            <a:r>
              <a:rPr lang="en-US" dirty="0" smtClean="0"/>
              <a:t>Pb-Pb	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   ≥ 10 nb-1  =&gt;  8 x 10</a:t>
            </a:r>
            <a:r>
              <a:rPr lang="en-US" baseline="30000" dirty="0" smtClean="0"/>
              <a:t>10</a:t>
            </a:r>
            <a:r>
              <a:rPr lang="en-US" dirty="0" smtClean="0"/>
              <a:t> events</a:t>
            </a:r>
          </a:p>
          <a:p>
            <a:pPr lvl="2">
              <a:tabLst>
                <a:tab pos="3656013" algn="l"/>
              </a:tabLst>
            </a:pPr>
            <a:r>
              <a:rPr lang="en-US" dirty="0" smtClean="0"/>
              <a:t>p-p (@5.5 TeV)	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  ≥   6 pb-1	=&gt; 1.4 x 10</a:t>
            </a:r>
            <a:r>
              <a:rPr lang="en-US" baseline="30000" dirty="0" smtClean="0"/>
              <a:t>11</a:t>
            </a:r>
            <a:r>
              <a:rPr lang="en-US" dirty="0" smtClean="0"/>
              <a:t> events</a:t>
            </a:r>
          </a:p>
          <a:p>
            <a:pPr lvl="1">
              <a:tabLst>
                <a:tab pos="3656013" algn="l"/>
              </a:tabLst>
            </a:pPr>
            <a:r>
              <a:rPr lang="en-US" dirty="0" smtClean="0"/>
              <a:t>Increase statistics by a factor of 100.  </a:t>
            </a:r>
          </a:p>
          <a:p>
            <a:pPr>
              <a:tabLst>
                <a:tab pos="4578350" algn="l"/>
              </a:tabLst>
            </a:pPr>
            <a:r>
              <a:rPr lang="en-US" dirty="0" smtClean="0"/>
              <a:t>Strategy to read out all events with online data reduction (no filtering)	</a:t>
            </a:r>
          </a:p>
          <a:p>
            <a:pPr lvl="1">
              <a:tabLst>
                <a:tab pos="4578350" algn="l"/>
              </a:tabLst>
            </a:pPr>
            <a:r>
              <a:rPr lang="en-US" dirty="0"/>
              <a:t>Continuous </a:t>
            </a:r>
            <a:r>
              <a:rPr lang="en-US" dirty="0" smtClean="0"/>
              <a:t>sampling </a:t>
            </a:r>
            <a:r>
              <a:rPr lang="en-US" dirty="0"/>
              <a:t>at 10 </a:t>
            </a:r>
            <a:r>
              <a:rPr lang="en-US" dirty="0" smtClean="0"/>
              <a:t>MHz for L = 6 x 10 </a:t>
            </a:r>
            <a:r>
              <a:rPr lang="en-US" baseline="30000" dirty="0" smtClean="0"/>
              <a:t>27</a:t>
            </a:r>
            <a:r>
              <a:rPr lang="en-US" dirty="0" smtClean="0"/>
              <a:t> cm</a:t>
            </a:r>
            <a:r>
              <a:rPr lang="en-US" baseline="30000" dirty="0" smtClean="0"/>
              <a:t>-1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.</a:t>
            </a:r>
          </a:p>
          <a:p>
            <a:pPr lvl="1">
              <a:tabLst>
                <a:tab pos="4578350" algn="l"/>
              </a:tabLst>
            </a:pPr>
            <a:r>
              <a:rPr lang="en-US" dirty="0" smtClean="0"/>
              <a:t>Reconstruction of clusters and tracks online.</a:t>
            </a:r>
          </a:p>
          <a:p>
            <a:pPr lvl="1">
              <a:tabLst>
                <a:tab pos="4578350" algn="l"/>
              </a:tabLst>
            </a:pPr>
            <a:r>
              <a:rPr lang="en-US" dirty="0" smtClean="0"/>
              <a:t>Improve vertexing and tracking at low p</a:t>
            </a:r>
            <a:r>
              <a:rPr lang="en-US" baseline="-25000" dirty="0" smtClean="0"/>
              <a:t>t</a:t>
            </a:r>
            <a:r>
              <a:rPr lang="en-US" dirty="0" smtClean="0"/>
              <a:t>.</a:t>
            </a:r>
          </a:p>
          <a:p>
            <a:pPr>
              <a:tabLst>
                <a:tab pos="4578350" algn="l"/>
              </a:tabLst>
            </a:pPr>
            <a:r>
              <a:rPr lang="en-US" dirty="0" smtClean="0"/>
              <a:t>Upgrade includes TPC with new GEMs but without trigger.</a:t>
            </a:r>
          </a:p>
          <a:p>
            <a:pPr lvl="1">
              <a:tabLst>
                <a:tab pos="4578350" algn="l"/>
              </a:tabLst>
            </a:pPr>
            <a:r>
              <a:rPr lang="en-US" dirty="0" smtClean="0"/>
              <a:t>Ion backflow mechanism of GEMs allows continuous readout vs. MWPCs.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924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Readout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472" y="1036320"/>
            <a:ext cx="7040880" cy="36448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Front-end card</a:t>
            </a:r>
          </a:p>
          <a:p>
            <a:pPr lvl="1"/>
            <a:r>
              <a:rPr lang="en-US" dirty="0" smtClean="0"/>
              <a:t>~500k channels </a:t>
            </a:r>
            <a:br>
              <a:rPr lang="en-US" dirty="0" smtClean="0"/>
            </a:br>
            <a:r>
              <a:rPr lang="en-US" dirty="0" smtClean="0"/>
              <a:t>Continuous or triggered sampling at 10 MHz,</a:t>
            </a:r>
            <a:br>
              <a:rPr lang="en-US" dirty="0" smtClean="0"/>
            </a:br>
            <a:r>
              <a:rPr lang="en-US" dirty="0" smtClean="0"/>
              <a:t>events at 50 kHz collision rate are </a:t>
            </a:r>
            <a:br>
              <a:rPr lang="en-US" dirty="0" smtClean="0"/>
            </a:br>
            <a:r>
              <a:rPr lang="en-US" dirty="0" smtClean="0"/>
              <a:t>overlapping in 100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s drift time.</a:t>
            </a:r>
          </a:p>
          <a:p>
            <a:pPr lvl="1"/>
            <a:r>
              <a:rPr lang="en-US" dirty="0" smtClean="0"/>
              <a:t>3400 front-end cards </a:t>
            </a:r>
            <a:br>
              <a:rPr lang="en-US" dirty="0" smtClean="0"/>
            </a:br>
            <a:r>
              <a:rPr lang="en-US" dirty="0" smtClean="0"/>
              <a:t>&amp; ~17k SAMPA ASICs.</a:t>
            </a:r>
          </a:p>
          <a:p>
            <a:r>
              <a:rPr lang="en-US" dirty="0" smtClean="0"/>
              <a:t>Use of GBTs &amp; VTTx for data transmission.</a:t>
            </a:r>
          </a:p>
          <a:p>
            <a:r>
              <a:rPr lang="en-US" dirty="0" smtClean="0"/>
              <a:t>Power supplies &amp; Cooling reused from </a:t>
            </a:r>
            <a:br>
              <a:rPr lang="en-US" dirty="0" smtClean="0"/>
            </a:br>
            <a:r>
              <a:rPr lang="en-US" dirty="0" smtClean="0"/>
              <a:t>runs 1 &amp; 2.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tmp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295" y="564745"/>
            <a:ext cx="4113780" cy="244636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02920" y="4103200"/>
            <a:ext cx="7888986" cy="3284615"/>
            <a:chOff x="221881" y="2211291"/>
            <a:chExt cx="8811955" cy="4168869"/>
          </a:xfrm>
        </p:grpSpPr>
        <p:pic>
          <p:nvPicPr>
            <p:cNvPr id="9" name="Picture 8" descr="FEE_schematic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881" y="2211291"/>
              <a:ext cx="8811955" cy="4168869"/>
            </a:xfrm>
            <a:prstGeom prst="rect">
              <a:avLst/>
            </a:prstGeom>
          </p:spPr>
        </p:pic>
        <p:pic>
          <p:nvPicPr>
            <p:cNvPr id="10" name="Picture 9" descr="0706060_01-A5-at-72-dpi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8402" y="4034117"/>
              <a:ext cx="1665063" cy="1479177"/>
            </a:xfrm>
            <a:prstGeom prst="rect">
              <a:avLst/>
            </a:prstGeom>
          </p:spPr>
        </p:pic>
        <p:pic>
          <p:nvPicPr>
            <p:cNvPr id="11" name="Picture 10" descr="tmp.tif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117" y="4108826"/>
              <a:ext cx="1479177" cy="1420438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7087948" y="2501974"/>
            <a:ext cx="2375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TPC Front-end Cards</a:t>
            </a:r>
            <a:b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with SAMPAs &amp; GBT</a:t>
            </a:r>
            <a:endParaRPr lang="en-US" sz="1800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221" y="5005639"/>
            <a:ext cx="2830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TPC Readout Architecture</a:t>
            </a:r>
            <a:endParaRPr lang="en-US" sz="1800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568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SAMPA ASIC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685" y="1029345"/>
            <a:ext cx="9052560" cy="5676371"/>
          </a:xfrm>
        </p:spPr>
        <p:txBody>
          <a:bodyPr/>
          <a:lstStyle/>
          <a:p>
            <a:r>
              <a:rPr lang="en-US" dirty="0" smtClean="0"/>
              <a:t>Used for TPC </a:t>
            </a:r>
            <a:r>
              <a:rPr lang="en-US" dirty="0"/>
              <a:t>&amp; muon chambers (MCH)</a:t>
            </a:r>
          </a:p>
          <a:p>
            <a:pPr lvl="1"/>
            <a:r>
              <a:rPr lang="en-US" dirty="0"/>
              <a:t>32 channel amplifier-shaper-ADC-DSP</a:t>
            </a:r>
          </a:p>
          <a:p>
            <a:pPr lvl="1"/>
            <a:r>
              <a:rPr lang="en-US" dirty="0"/>
              <a:t>triggerless/continuous &amp; triggered readout </a:t>
            </a:r>
          </a:p>
          <a:p>
            <a:pPr lvl="1"/>
            <a:r>
              <a:rPr lang="en-US" dirty="0"/>
              <a:t>&lt; </a:t>
            </a:r>
            <a:r>
              <a:rPr lang="en-US" dirty="0" smtClean="0"/>
              <a:t>500 </a:t>
            </a:r>
            <a:r>
              <a:rPr lang="en-US" dirty="0"/>
              <a:t>e @ </a:t>
            </a:r>
            <a:r>
              <a:rPr lang="en-US" dirty="0" smtClean="0"/>
              <a:t>18.5 </a:t>
            </a:r>
            <a:r>
              <a:rPr lang="en-US" dirty="0"/>
              <a:t>pF (TPC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bi-polarity input</a:t>
            </a:r>
          </a:p>
          <a:p>
            <a:pPr lvl="1"/>
            <a:r>
              <a:rPr lang="en-US" dirty="0" smtClean="0"/>
              <a:t>10 </a:t>
            </a:r>
            <a:r>
              <a:rPr lang="en-US" dirty="0"/>
              <a:t>bit ADC – 10/20 </a:t>
            </a:r>
            <a:r>
              <a:rPr lang="en-US" dirty="0" err="1"/>
              <a:t>Msamples</a:t>
            </a:r>
            <a:r>
              <a:rPr lang="en-US" dirty="0"/>
              <a:t>/s</a:t>
            </a:r>
          </a:p>
          <a:p>
            <a:pPr lvl="1"/>
            <a:r>
              <a:rPr lang="en-US" dirty="0"/>
              <a:t>on ASIC base-line correction and zero suppression</a:t>
            </a:r>
          </a:p>
          <a:p>
            <a:pPr lvl="1"/>
            <a:r>
              <a:rPr lang="en-US" dirty="0"/>
              <a:t>4 x 320 Mbit/s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serial </a:t>
            </a:r>
            <a:r>
              <a:rPr lang="en-US" dirty="0"/>
              <a:t>outputs</a:t>
            </a:r>
          </a:p>
          <a:p>
            <a:pPr lvl="1"/>
            <a:r>
              <a:rPr lang="en-US" dirty="0"/>
              <a:t>130 nm </a:t>
            </a:r>
            <a:br>
              <a:rPr lang="en-US" dirty="0"/>
            </a:br>
            <a:r>
              <a:rPr lang="en-US" dirty="0" smtClean="0"/>
              <a:t>TSMC </a:t>
            </a:r>
            <a:r>
              <a:rPr lang="en-US" dirty="0"/>
              <a:t>CMOS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syste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102" y="3814611"/>
            <a:ext cx="6912568" cy="317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568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 Upgrade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76" y="931646"/>
            <a:ext cx="9754870" cy="6272218"/>
          </a:xfrm>
        </p:spPr>
        <p:txBody>
          <a:bodyPr>
            <a:normAutofit/>
          </a:bodyPr>
          <a:lstStyle/>
          <a:p>
            <a:r>
              <a:rPr lang="en-US" dirty="0" smtClean="0"/>
              <a:t>The LHCb strategy is captured in this figure from Ken Wyllie.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entire detector will be readout at the 40 MHz beam crossing rate.</a:t>
            </a:r>
          </a:p>
          <a:p>
            <a:r>
              <a:rPr lang="en-US" dirty="0" smtClean="0"/>
              <a:t>A low level trigger will provide a final filter prior to shipping data to the  DAQ system reducing the event rate from 40 MHz to 20 kHz.</a:t>
            </a:r>
          </a:p>
          <a:p>
            <a:pPr lvl="1"/>
            <a:r>
              <a:rPr lang="en-US" dirty="0" smtClean="0"/>
              <a:t>Low level trigger uses calorimeter and muon information.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8" name="Picture 67" descr="Pages from ACES_2014_LHCb_wyllie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" t="25351" r="2121" b="7315"/>
          <a:stretch/>
        </p:blipFill>
        <p:spPr>
          <a:xfrm>
            <a:off x="1786311" y="1624933"/>
            <a:ext cx="6565568" cy="356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758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 ASIC in Development for the UT</a:t>
            </a:r>
            <a:endParaRPr lang="en-US" dirty="0"/>
          </a:p>
        </p:txBody>
      </p:sp>
      <p:pic>
        <p:nvPicPr>
          <p:cNvPr id="7" name="Content Placeholder 6" descr="Pages from idzik_TWEPP_SALT_2014 LHCb Strip Readout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1" t="20578" r="7509" b="8190"/>
          <a:stretch/>
        </p:blipFill>
        <p:spPr>
          <a:xfrm>
            <a:off x="251730" y="1466584"/>
            <a:ext cx="7968047" cy="4835452"/>
          </a:xfrm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976" y="1004919"/>
            <a:ext cx="6225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Specifications from M. Idzik’s TWEPP 2014 talk: </a:t>
            </a:r>
            <a:endParaRPr lang="en-US" sz="2400" b="1" dirty="0">
              <a:solidFill>
                <a:srgbClr val="00009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CDFFCB"/>
              </a:clrFrom>
              <a:clrTo>
                <a:srgbClr val="CDFFC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0"/>
          <a:stretch/>
        </p:blipFill>
        <p:spPr bwMode="auto">
          <a:xfrm>
            <a:off x="4661209" y="5433034"/>
            <a:ext cx="4605943" cy="191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43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 for Scintillating Fibers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52" y="905788"/>
            <a:ext cx="9052560" cy="649855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Silicon photo multipliers:</a:t>
            </a:r>
          </a:p>
          <a:p>
            <a:pPr lvl="1"/>
            <a:r>
              <a:rPr lang="en-US" dirty="0" smtClean="0"/>
              <a:t>High photon detection efficiency.</a:t>
            </a:r>
          </a:p>
          <a:p>
            <a:pPr lvl="1"/>
            <a:r>
              <a:rPr lang="en-US" dirty="0" smtClean="0"/>
              <a:t>Low cross-talk.</a:t>
            </a:r>
          </a:p>
          <a:p>
            <a:pPr lvl="1"/>
            <a:r>
              <a:rPr lang="en-US" dirty="0" smtClean="0"/>
              <a:t>Meet the required radiation tolerance.</a:t>
            </a:r>
          </a:p>
          <a:p>
            <a:pPr lvl="1"/>
            <a:r>
              <a:rPr lang="en-US" dirty="0" smtClean="0"/>
              <a:t>Small temperature dependence.</a:t>
            </a:r>
          </a:p>
          <a:p>
            <a:pPr lvl="1"/>
            <a:r>
              <a:rPr lang="en-US" dirty="0" smtClean="0"/>
              <a:t>Small dead region.</a:t>
            </a:r>
          </a:p>
          <a:p>
            <a:pPr lvl="1"/>
            <a:r>
              <a:rPr lang="en-US" dirty="0" smtClean="0"/>
              <a:t>Thin entrance window.</a:t>
            </a:r>
          </a:p>
          <a:p>
            <a:pPr lvl="1"/>
            <a:r>
              <a:rPr lang="en-US" dirty="0" smtClean="0"/>
              <a:t>Presently only two vendors meet requirements: Hamamatsu &amp; Ketek.</a:t>
            </a:r>
          </a:p>
          <a:p>
            <a:r>
              <a:rPr lang="en-US" dirty="0" smtClean="0"/>
              <a:t>PACIFIC readout ASIC:</a:t>
            </a:r>
          </a:p>
          <a:p>
            <a:pPr lvl="1"/>
            <a:r>
              <a:rPr lang="en-US" dirty="0" smtClean="0"/>
              <a:t>Very low input impedance (~ 30 </a:t>
            </a:r>
            <a:r>
              <a:rPr lang="en-US" dirty="0" smtClean="0">
                <a:latin typeface="Symbol" charset="2"/>
                <a:cs typeface="Symbol" charset="2"/>
              </a:rPr>
              <a:t>W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Fast tunable shaper.</a:t>
            </a:r>
          </a:p>
          <a:p>
            <a:pPr lvl="1"/>
            <a:r>
              <a:rPr lang="en-US" dirty="0" smtClean="0"/>
              <a:t>Dual interleaved 25 ns gated integrator.</a:t>
            </a:r>
          </a:p>
          <a:p>
            <a:pPr lvl="1"/>
            <a:r>
              <a:rPr lang="en-US" dirty="0" smtClean="0"/>
              <a:t>2-bit with40 MSamples/s flash non-linear ADC.</a:t>
            </a:r>
          </a:p>
          <a:p>
            <a:pPr lvl="1"/>
            <a:r>
              <a:rPr lang="en-US" dirty="0" smtClean="0"/>
              <a:t>Power consumption &lt; 8 mW/channel at 1.2 V.</a:t>
            </a:r>
          </a:p>
          <a:p>
            <a:pPr lvl="1"/>
            <a:r>
              <a:rPr lang="en-US" dirty="0" smtClean="0"/>
              <a:t>Serialization at 160 MHz.</a:t>
            </a:r>
          </a:p>
          <a:p>
            <a:pPr lvl="1"/>
            <a:r>
              <a:rPr lang="en-US" dirty="0" smtClean="0"/>
              <a:t>Bandgap references and I2C interface based on CERN design.</a:t>
            </a:r>
          </a:p>
          <a:p>
            <a:pPr lvl="1"/>
            <a:r>
              <a:rPr lang="en-US" dirty="0" smtClean="0"/>
              <a:t>64 channels/chip to match pitch of SiPMs.</a:t>
            </a:r>
          </a:p>
          <a:p>
            <a:pPr lvl="1"/>
            <a:r>
              <a:rPr lang="en-US" dirty="0" smtClean="0"/>
              <a:t>130 nm technology.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621" y="3918552"/>
            <a:ext cx="4603486" cy="144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201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Remaining System Aspects of LHCb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for the UT readout will be provided by a new version of the rad-tolerant linear regulator from ST.  </a:t>
            </a:r>
          </a:p>
          <a:p>
            <a:r>
              <a:rPr lang="en-US" dirty="0" smtClean="0"/>
              <a:t>The SciFi readout will use the FEAST-MP DC-DC converter developed by CERN. </a:t>
            </a:r>
          </a:p>
          <a:p>
            <a:endParaRPr lang="en-US" dirty="0"/>
          </a:p>
          <a:p>
            <a:r>
              <a:rPr lang="en-US" dirty="0" smtClean="0"/>
              <a:t>Both tracker systems will use the GBT and Versatile link for data transmission out of the front-end ASICs to be received by PCIexpress cards with FPGAs to process the data prior to sending it to PC farms.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ECFA HL-LHC Experiments Workshop     23-Oct-14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Electronics Requirements for Tracker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 A.A. Grillo       </a:t>
            </a:r>
            <a:fld id="{265B74C1-F52E-3E4D-83CD-8144C39578B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3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5151</TotalTime>
  <Words>1910</Words>
  <Application>Microsoft Macintosh PowerPoint</Application>
  <PresentationFormat>Custom</PresentationFormat>
  <Paragraphs>269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Electronics Requirements for Tracker Upgrades</vt:lpstr>
      <vt:lpstr>Topics to Cover</vt:lpstr>
      <vt:lpstr>ALICE Upgrade Strategy</vt:lpstr>
      <vt:lpstr>TPC Readout</vt:lpstr>
      <vt:lpstr>SAMPA ASIC</vt:lpstr>
      <vt:lpstr>LHCb Upgrade Strategy</vt:lpstr>
      <vt:lpstr>SALT ASIC in Development for the UT</vt:lpstr>
      <vt:lpstr>Electronics for Scintillating Fibers</vt:lpstr>
      <vt:lpstr>Remaining System Aspects of LHCb Upgrade</vt:lpstr>
      <vt:lpstr>CMS Outer Tracker</vt:lpstr>
      <vt:lpstr>CMS Outer Tracker Modules Forming pt Cut</vt:lpstr>
      <vt:lpstr>Readout Architecture</vt:lpstr>
      <vt:lpstr>ATLAS ITk – Strips Sub-detector</vt:lpstr>
      <vt:lpstr>ATLAS ITk – Strips Sub-detector</vt:lpstr>
      <vt:lpstr>ITk Strips Readout Architecture</vt:lpstr>
      <vt:lpstr>ASIC Technologies</vt:lpstr>
      <vt:lpstr>Technology Table</vt:lpstr>
      <vt:lpstr>Radiation Tolerance Requirements</vt:lpstr>
      <vt:lpstr>Summary</vt:lpstr>
    </vt:vector>
  </TitlesOfParts>
  <Company>University of California Santa Cruz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Grillo</dc:creator>
  <cp:lastModifiedBy>Alexander Grillo</cp:lastModifiedBy>
  <cp:revision>292</cp:revision>
  <cp:lastPrinted>2014-09-27T04:34:41Z</cp:lastPrinted>
  <dcterms:created xsi:type="dcterms:W3CDTF">2013-08-04T03:44:42Z</dcterms:created>
  <dcterms:modified xsi:type="dcterms:W3CDTF">2014-10-20T09:27:10Z</dcterms:modified>
</cp:coreProperties>
</file>