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88" r:id="rId9"/>
    <p:sldId id="286" r:id="rId10"/>
    <p:sldId id="265" r:id="rId11"/>
    <p:sldId id="279" r:id="rId12"/>
    <p:sldId id="294" r:id="rId13"/>
    <p:sldId id="292" r:id="rId14"/>
    <p:sldId id="260" r:id="rId15"/>
    <p:sldId id="289" r:id="rId16"/>
    <p:sldId id="291" r:id="rId17"/>
    <p:sldId id="270" r:id="rId18"/>
    <p:sldId id="293" r:id="rId19"/>
    <p:sldId id="272" r:id="rId20"/>
    <p:sldId id="273" r:id="rId21"/>
    <p:sldId id="274" r:id="rId22"/>
    <p:sldId id="275" r:id="rId23"/>
    <p:sldId id="278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187" autoAdjust="0"/>
    <p:restoredTop sz="96740" autoAdjust="0"/>
  </p:normalViewPr>
  <p:slideViewPr>
    <p:cSldViewPr>
      <p:cViewPr varScale="1">
        <p:scale>
          <a:sx n="127" d="100"/>
          <a:sy n="127" d="100"/>
        </p:scale>
        <p:origin x="195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C6F84-61CE-430F-8A8D-4793EF08C13F}" type="datetimeFigureOut">
              <a:rPr lang="en-GB" smtClean="0"/>
              <a:t>19/10/2014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BDB0E-57E4-4BA9-B0C9-C1A4AECD0D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9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BDB0E-57E4-4BA9-B0C9-C1A4AECD0D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46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BDB0E-57E4-4BA9-B0C9-C1A4AECD0D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46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EF02-6FBE-4DDE-ACFF-5C94AB31543E}" type="datetime1">
              <a:rPr lang="en-GB" smtClean="0"/>
              <a:t>19/10/2014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356350"/>
            <a:ext cx="2133600" cy="365125"/>
          </a:xfrm>
        </p:spPr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0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CE61-0C88-4698-85E4-045A251E8B81}" type="datetime1">
              <a:rPr lang="en-GB" smtClean="0"/>
              <a:t>19/10/2014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33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BCA-70B1-459D-B43B-2A839C4E378C}" type="datetime1">
              <a:rPr lang="en-GB" smtClean="0"/>
              <a:t>19/10/2014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79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F6F7-97D2-4694-98BC-AEF462B98B60}" type="datetime1">
              <a:rPr lang="en-GB" smtClean="0"/>
              <a:t>19/10/2014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7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28B5-7214-4C4D-B9BB-3FE4A1903102}" type="datetime1">
              <a:rPr lang="en-GB" smtClean="0"/>
              <a:t>19/10/2014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25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F5FDC-21B4-4B13-A06E-F047B24785FA}" type="datetime1">
              <a:rPr lang="en-GB" smtClean="0"/>
              <a:t>19/10/2014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2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81FC-A2A0-4864-869B-7B25ACEFE4AE}" type="datetime1">
              <a:rPr lang="en-GB" smtClean="0"/>
              <a:t>19/10/2014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49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021AC-8FB8-4D34-9FD9-92457CD93B2A}" type="datetime1">
              <a:rPr lang="en-GB" smtClean="0"/>
              <a:t>19/10/2014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13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777-A74C-4A87-80D0-DB6977C97023}" type="datetime1">
              <a:rPr lang="en-GB" smtClean="0"/>
              <a:t>19/10/2014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5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E0A-170A-451F-A7C9-01A681A053FC}" type="datetime1">
              <a:rPr lang="en-GB" smtClean="0"/>
              <a:t>19/10/2014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40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9781-BFC2-49E0-9A4F-FB8ECC89B31E}" type="datetime1">
              <a:rPr lang="en-GB" smtClean="0"/>
              <a:t>19/10/2014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6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2BE8B-AED0-4E2E-94B9-A2883A8C966A}" type="datetime1">
              <a:rPr lang="en-GB" smtClean="0"/>
              <a:t>19/10/2014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EBCE7-69D2-42EC-9881-A08A662D14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7030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or.com/products/fpga/synthesis/precision-rad-tolerant/" TargetMode="External"/><Relationship Id="rId2" Type="http://schemas.openxmlformats.org/officeDocument/2006/relationships/hyperlink" Target="http://www.actel.com/documents/SynplifyRH_AN.pdf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ki.cern.ch/twiki/pub/FPGARadTol/InformationOfInterest/SEL_on_ProASIC3_by_Faccio.pdf" TargetMode="External"/><Relationship Id="rId13" Type="http://schemas.openxmlformats.org/officeDocument/2006/relationships/hyperlink" Target="https://indico.cern.ch/event/336562/contribution/5/material/slides/0.pdf" TargetMode="External"/><Relationship Id="rId3" Type="http://schemas.openxmlformats.org/officeDocument/2006/relationships/hyperlink" Target="http://cms-tk-opto.web.cern.ch/cms-tk-opto/tk/publications/wdocs/karl2.pdf" TargetMode="External"/><Relationship Id="rId7" Type="http://schemas.openxmlformats.org/officeDocument/2006/relationships/hyperlink" Target="http://www.physics.ohio-state.edu/~cms/dmb/esr.pdf" TargetMode="External"/><Relationship Id="rId12" Type="http://schemas.openxmlformats.org/officeDocument/2006/relationships/hyperlink" Target="http://www.cmoset.com/uploads/Sana_Rezgui_2010.pdf" TargetMode="External"/><Relationship Id="rId17" Type="http://schemas.openxmlformats.org/officeDocument/2006/relationships/hyperlink" Target="https://cds.cern.ch/record/921042/" TargetMode="External"/><Relationship Id="rId2" Type="http://schemas.openxmlformats.org/officeDocument/2006/relationships/hyperlink" Target="http://microelectronics.esa.int/fiws/WFIFT_P11_Gebelein.pdf" TargetMode="External"/><Relationship Id="rId16" Type="http://schemas.openxmlformats.org/officeDocument/2006/relationships/hyperlink" Target="https://indico.cern.ch/event/300532/contribution/11/material/slides/1.pd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msdoc.cern.ch/cms/HCAL/document/www-ppd.fnal.gov/tshaw.myweb/CMS/presentations/Raddam_ESR.pdf" TargetMode="External"/><Relationship Id="rId11" Type="http://schemas.openxmlformats.org/officeDocument/2006/relationships/hyperlink" Target="http://cdsweb.cern.ch/record/712037/files/p34.pdf?version=1" TargetMode="External"/><Relationship Id="rId5" Type="http://schemas.openxmlformats.org/officeDocument/2006/relationships/hyperlink" Target="http://www.imperial.ac.uk/research/hep/preprints/03-6.pdf" TargetMode="External"/><Relationship Id="rId15" Type="http://schemas.openxmlformats.org/officeDocument/2006/relationships/hyperlink" Target="https://indico.cern.ch/event/299180/session/5/contribution/12/material/slides/0.pdf" TargetMode="External"/><Relationship Id="rId10" Type="http://schemas.openxmlformats.org/officeDocument/2006/relationships/hyperlink" Target="https://indico.cern.ch/getFile.py/access?contribId=s1t15&amp;resId=0&amp;materialId=0&amp;confId=a054562" TargetMode="External"/><Relationship Id="rId4" Type="http://schemas.openxmlformats.org/officeDocument/2006/relationships/hyperlink" Target="http://iopscience.iop.org/1742-6596/160/1/012044/pdf/jpconf9_160_012044.pdf" TargetMode="External"/><Relationship Id="rId9" Type="http://schemas.openxmlformats.org/officeDocument/2006/relationships/hyperlink" Target="https://indico.cern.ch/event/299180/session/5/contribution/73/material/slides/0.pptx" TargetMode="External"/><Relationship Id="rId14" Type="http://schemas.openxmlformats.org/officeDocument/2006/relationships/hyperlink" Target="https://indico.cern.ch/event/300532/contribution/7/material/slides/1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en-GB" dirty="0" smtClean="0"/>
              <a:t>FPGA Use within the Detector Volume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8077200" cy="2514600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Tullio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Grassi</a:t>
            </a:r>
            <a:r>
              <a:rPr lang="en-US" sz="2400" b="1" dirty="0" smtClean="0"/>
              <a:t> (Univ. of Maryland)</a:t>
            </a:r>
            <a:endParaRPr lang="en-GB" sz="2400" b="1" dirty="0" smtClean="0"/>
          </a:p>
          <a:p>
            <a:r>
              <a:rPr lang="en-GB" sz="2400" b="1" dirty="0" smtClean="0"/>
              <a:t>ECFA High Luminosity LHC Experiments Workshop </a:t>
            </a:r>
          </a:p>
          <a:p>
            <a:r>
              <a:rPr lang="en-GB" sz="2400" dirty="0" smtClean="0"/>
              <a:t>21-23 October 2014</a:t>
            </a:r>
          </a:p>
          <a:p>
            <a:endParaRPr lang="fr-CH" sz="2400" dirty="0"/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Disclaimer: difficult to cover all cases, this talk is a partial view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10</a:t>
            </a:fld>
            <a:endParaRPr lang="en-GB"/>
          </a:p>
        </p:txBody>
      </p:sp>
      <p:pic>
        <p:nvPicPr>
          <p:cNvPr id="1026" name="Picture 2" descr="The 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38200"/>
            <a:ext cx="4800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30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/>
          <a:lstStyle/>
          <a:p>
            <a:r>
              <a:rPr lang="en-US" dirty="0" smtClean="0"/>
              <a:t>Back-up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23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F4D8A8-2679-4E44-A461-A1B4E47874B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76200"/>
            <a:ext cx="8362950" cy="777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FEE systems of CMS </a:t>
            </a:r>
            <a:endParaRPr lang="en-US" dirty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511661-4709-420D-9B0E-3B1E1103808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23586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747724"/>
              </p:ext>
            </p:extLst>
          </p:nvPr>
        </p:nvGraphicFramePr>
        <p:xfrm>
          <a:off x="395288" y="914400"/>
          <a:ext cx="8291512" cy="5403215"/>
        </p:xfrm>
        <a:graphic>
          <a:graphicData uri="http://schemas.openxmlformats.org/drawingml/2006/table">
            <a:tbl>
              <a:tblPr/>
              <a:tblGrid>
                <a:gridCol w="1128712"/>
                <a:gridCol w="1371600"/>
                <a:gridCol w="2590800"/>
                <a:gridCol w="3200400"/>
              </a:tblGrid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Sub-system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Approx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radiation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FPGAs in 2008-2012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FPGAs after 2012 (radiation  ~6x higher)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Tracker [2]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 FPGAs (ASICs only)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 FPGAs (ASICs only)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ECAL [3,4]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 FPGAs (ASICs only)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 FPGAs (ASICs only)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HCAL [5]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Actel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anti-fuse FPGA, for control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igloo2 (flash) for control, data processing, TDC and transmission from 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Muon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detectors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5x10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SRAM FPGAs [6, 7].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igloo2 (flash) for control, data processing, TDC and transmission from 2014 [15]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CT-PPS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200 </a:t>
                      </a:r>
                      <a:r>
                        <a:rPr lang="en-GB" sz="16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n/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per 100/fb integrated </a:t>
                      </a:r>
                      <a:r>
                        <a:rPr lang="en-GB" sz="16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lumin</a:t>
                      </a: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Did not exist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igloo2 (flash) for control, data processing, TDC and transmission from 2018 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99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F4D8A8-2679-4E44-A461-A1B4E47874B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76200"/>
            <a:ext cx="8362950" cy="777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FEE systems of ATLAS</a:t>
            </a:r>
            <a:endParaRPr lang="en-US" dirty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511661-4709-420D-9B0E-3B1E1103808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23586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534422"/>
              </p:ext>
            </p:extLst>
          </p:nvPr>
        </p:nvGraphicFramePr>
        <p:xfrm>
          <a:off x="304800" y="1038860"/>
          <a:ext cx="8610601" cy="4828540"/>
        </p:xfrm>
        <a:graphic>
          <a:graphicData uri="http://schemas.openxmlformats.org/drawingml/2006/table">
            <a:tbl>
              <a:tblPr/>
              <a:tblGrid>
                <a:gridCol w="1295400"/>
                <a:gridCol w="1301134"/>
                <a:gridCol w="2690504"/>
                <a:gridCol w="3323563"/>
              </a:tblGrid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Sub-system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Approx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radiation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FPGAs in 2008-2023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FPGAs after 2023 (radiation  ~6x higher)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Tracker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 FPGAs (ASICs only)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Liquid Argon Calorimeter [16]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chamber (3.4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 probably no FPGAs.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</a:t>
                      </a:r>
                      <a:r>
                        <a:rPr lang="en-GB" sz="16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sTGC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(90 </a:t>
                      </a:r>
                      <a:r>
                        <a:rPr lang="en-GB" sz="16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 </a:t>
                      </a:r>
                      <a:r>
                        <a:rPr lang="en-GB" sz="160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nvestigate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xilinx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processing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10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Gbps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readout links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Tile calorimeter [17]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640 Mb/s, severe errors in data transmission, loss of configurations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Demo project with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xilinx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for processing and 10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Gbps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readout links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Muon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detectors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5x10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25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D971F73-C7EC-4709-A5D3-60991FA3DFF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24863" cy="7778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/>
              <a:t>FEE systems </a:t>
            </a:r>
            <a:r>
              <a:rPr lang="en-US" dirty="0" smtClean="0"/>
              <a:t>of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CB5654E-7336-4A57-9425-76CC3A2D071D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95483"/>
              </p:ext>
            </p:extLst>
          </p:nvPr>
        </p:nvGraphicFramePr>
        <p:xfrm>
          <a:off x="304800" y="961476"/>
          <a:ext cx="8523809" cy="5511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371600"/>
                <a:gridCol w="3886200"/>
                <a:gridCol w="2351609"/>
              </a:tblGrid>
              <a:tr h="8677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Sub-system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[9, 10]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Approx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radiation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2008-2018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FPGAs in 2008-2018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FPGAs after 2018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(radiation  ~6x higher)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4380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Tracker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 </a:t>
                      </a:r>
                      <a:r>
                        <a:rPr lang="en-US" sz="1600" dirty="0" err="1" smtClean="0"/>
                        <a:t>kGy</a:t>
                      </a:r>
                      <a:r>
                        <a:rPr lang="en-US" sz="160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14</a:t>
                      </a:r>
                      <a:r>
                        <a:rPr lang="en-US" dirty="0" smtClean="0"/>
                        <a:t> n/cm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FPGAs in the hot zone (ASICs only)</a:t>
                      </a:r>
                    </a:p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Under</a:t>
                      </a:r>
                      <a:r>
                        <a:rPr lang="en-GB" sz="1600" baseline="0" dirty="0" smtClean="0"/>
                        <a:t> study (probably not required)</a:t>
                      </a:r>
                      <a:endParaRPr lang="en-GB" sz="1600" dirty="0" smtClean="0"/>
                    </a:p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6942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aseline="0" dirty="0" smtClean="0"/>
                        <a:t>240 Gy,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12</a:t>
                      </a:r>
                      <a:r>
                        <a:rPr lang="en-US" dirty="0" smtClean="0"/>
                        <a:t> n/cm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Actel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AX (</a:t>
                      </a:r>
                      <a:r>
                        <a:rPr lang="en-GB" sz="16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ntifuse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+ </a:t>
                      </a:r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Actel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ProAsicPlus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(flash) for controls</a:t>
                      </a:r>
                      <a:endParaRPr lang="en-GB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Xilinx Kintex7</a:t>
                      </a:r>
                      <a:endParaRPr lang="en-GB" sz="1600" dirty="0"/>
                    </a:p>
                  </a:txBody>
                  <a:tcPr/>
                </a:tc>
              </a:tr>
              <a:tr h="74380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70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12</a:t>
                      </a:r>
                      <a:r>
                        <a:rPr lang="en-US" dirty="0" smtClean="0"/>
                        <a:t> n/cm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FPGAs in the hot zone (ASICs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05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SciFi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Under study (</a:t>
                      </a:r>
                      <a:r>
                        <a:rPr lang="en-GB" sz="1600" dirty="0" err="1" smtClean="0"/>
                        <a:t>Microsemi</a:t>
                      </a:r>
                      <a:r>
                        <a:rPr lang="en-GB" sz="1600" dirty="0" smtClean="0"/>
                        <a:t> Igloo2)</a:t>
                      </a:r>
                    </a:p>
                  </a:txBody>
                  <a:tcPr/>
                </a:tc>
              </a:tr>
              <a:tr h="86777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Calorimeters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12</a:t>
                      </a:r>
                      <a:r>
                        <a:rPr lang="en-US" dirty="0" smtClean="0"/>
                        <a:t> n/cm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Actel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AX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(</a:t>
                      </a:r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antifuse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for 80 MHz processing, 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Actel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ProAsicPlus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(flash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for 40MHz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processing and control [9]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Under study (</a:t>
                      </a:r>
                      <a:r>
                        <a:rPr lang="en-GB" sz="1600" dirty="0" err="1" smtClean="0"/>
                        <a:t>Microsemi</a:t>
                      </a:r>
                      <a:r>
                        <a:rPr lang="en-GB" sz="1600" dirty="0" smtClean="0"/>
                        <a:t> Igloo2)</a:t>
                      </a:r>
                      <a:endParaRPr lang="en-GB" sz="1600" dirty="0"/>
                    </a:p>
                  </a:txBody>
                  <a:tcPr/>
                </a:tc>
              </a:tr>
              <a:tr h="834255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Muons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[11]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12</a:t>
                      </a:r>
                      <a:r>
                        <a:rPr lang="en-US" baseline="0" dirty="0" smtClean="0"/>
                        <a:t> n</a:t>
                      </a:r>
                      <a:r>
                        <a:rPr lang="en-US" dirty="0" smtClean="0"/>
                        <a:t>/cm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Actel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ProAsicPlus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calibration system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Under study (Flash</a:t>
                      </a:r>
                      <a:r>
                        <a:rPr lang="en-GB" sz="1600" baseline="0" dirty="0" smtClean="0"/>
                        <a:t> device)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87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r>
              <a:rPr lang="en-US" dirty="0"/>
              <a:t>FEE systems of </a:t>
            </a:r>
            <a:r>
              <a:rPr lang="en-US" dirty="0" smtClean="0"/>
              <a:t>ALICE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4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083310"/>
              </p:ext>
            </p:extLst>
          </p:nvPr>
        </p:nvGraphicFramePr>
        <p:xfrm>
          <a:off x="304800" y="1343660"/>
          <a:ext cx="8610601" cy="5009515"/>
        </p:xfrm>
        <a:graphic>
          <a:graphicData uri="http://schemas.openxmlformats.org/drawingml/2006/table">
            <a:tbl>
              <a:tblPr/>
              <a:tblGrid>
                <a:gridCol w="1371600"/>
                <a:gridCol w="1224934"/>
                <a:gridCol w="2690504"/>
                <a:gridCol w="3323563"/>
              </a:tblGrid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Sub-system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Approx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radiation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FPGAs in 2008-2012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FPGAs after 2012 (radiation   higher)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[20]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[21]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Virtex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-II Pro (SRAM) for </a:t>
                      </a: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datapath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with its configuration verified and refreshed by an </a:t>
                      </a: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Actel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ProASIC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 (flash)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Microsemi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SmartFusion2 (flash). Links up 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5 </a:t>
                      </a: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Gbps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Problems observed. FPGA PLL loss of lock → use </a:t>
                      </a: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TTCrx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instead [10].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ProASIC3 (flash) for </a:t>
                      </a:r>
                      <a:r>
                        <a:rPr lang="fr-CH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radmon</a:t>
                      </a:r>
                      <a:r>
                        <a:rPr lang="fr-CH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800" b="0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DDL (Detector Data Link, common to all subsystems)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Actel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ProASIC</a:t>
                      </a:r>
                      <a:r>
                        <a:rPr lang="en-GB" sz="18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(flash). 200 MB/s links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others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~0 at the FPGA 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5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06CA1C6-62F9-4A56-A56F-9E39FADAB12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dirty="0" smtClean="0"/>
              <a:t>SEU prevention in FPGAs</a:t>
            </a:r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3445225-731C-4386-9F0E-D4DCE82430C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323850" y="1557338"/>
            <a:ext cx="8424863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cs typeface="Arial" charset="0"/>
              </a:rPr>
              <a:t>SEU on Flip-flops </a:t>
            </a:r>
            <a:r>
              <a:rPr lang="it-IT" dirty="0">
                <a:cs typeface="Arial" charset="0"/>
                <a:sym typeface="Wingdings" pitchFamily="2" charset="2"/>
              </a:rPr>
              <a:t> TMR, fault-tolerant FSM.</a:t>
            </a:r>
            <a:endParaRPr lang="it-IT" dirty="0">
              <a:cs typeface="Arial" charset="0"/>
            </a:endParaRPr>
          </a:p>
          <a:p>
            <a:r>
              <a:rPr lang="it-IT" dirty="0">
                <a:cs typeface="Arial" charset="0"/>
              </a:rPr>
              <a:t>There are two commercial synthesisers that can do automatic TMR of flip-flops, in order to prevent SEU:</a:t>
            </a:r>
          </a:p>
          <a:p>
            <a:endParaRPr lang="it-IT" dirty="0">
              <a:cs typeface="Arial" charset="0"/>
            </a:endParaRPr>
          </a:p>
          <a:p>
            <a:pPr>
              <a:buFontTx/>
              <a:buAutoNum type="arabicParenR"/>
            </a:pPr>
            <a:r>
              <a:rPr lang="it-IT" dirty="0">
                <a:cs typeface="Arial" charset="0"/>
              </a:rPr>
              <a:t> Synplify: 	 </a:t>
            </a:r>
            <a:r>
              <a:rPr lang="it-IT" dirty="0">
                <a:cs typeface="Arial" charset="0"/>
                <a:hlinkClick r:id="rId2"/>
              </a:rPr>
              <a:t>http://www.actel.com/documents/SynplifyRH_AN.pdf</a:t>
            </a:r>
            <a:r>
              <a:rPr lang="it-IT" dirty="0">
                <a:cs typeface="Arial" charset="0"/>
              </a:rPr>
              <a:t>		It is in use in Cern by a few groups, so far so good (circuits not yet deployed).</a:t>
            </a:r>
          </a:p>
          <a:p>
            <a:pPr>
              <a:buFontTx/>
              <a:buAutoNum type="arabicParenR"/>
            </a:pPr>
            <a:endParaRPr lang="it-IT" dirty="0">
              <a:cs typeface="Arial" charset="0"/>
            </a:endParaRPr>
          </a:p>
          <a:p>
            <a:pPr>
              <a:buFontTx/>
              <a:buAutoNum type="arabicParenR"/>
            </a:pPr>
            <a:r>
              <a:rPr lang="it-IT" dirty="0">
                <a:cs typeface="Arial" charset="0"/>
              </a:rPr>
              <a:t> Precision RT: </a:t>
            </a:r>
            <a:r>
              <a:rPr lang="en-US" dirty="0">
                <a:hlinkClick r:id="rId3"/>
              </a:rPr>
              <a:t>http://www.mentor.com/products/fpga/synthesis/precision-rad-tolerant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 (ITAR limited)</a:t>
            </a:r>
            <a:endParaRPr lang="it-IT" dirty="0">
              <a:cs typeface="Arial" charset="0"/>
            </a:endParaRPr>
          </a:p>
          <a:p>
            <a:pPr>
              <a:buFontTx/>
              <a:buAutoNum type="arabicParenR"/>
            </a:pPr>
            <a:endParaRPr lang="it-IT" dirty="0">
              <a:cs typeface="Arial" charset="0"/>
            </a:endParaRPr>
          </a:p>
          <a:p>
            <a:pPr>
              <a:buFontTx/>
              <a:buAutoNum type="arabicParenR"/>
            </a:pPr>
            <a:endParaRPr lang="it-IT" dirty="0">
              <a:cs typeface="Arial" charset="0"/>
            </a:endParaRPr>
          </a:p>
          <a:p>
            <a:r>
              <a:rPr lang="it-IT" dirty="0">
                <a:cs typeface="Arial" charset="0"/>
              </a:rPr>
              <a:t>SEU on memory </a:t>
            </a:r>
            <a:r>
              <a:rPr lang="it-IT" dirty="0">
                <a:cs typeface="Arial" charset="0"/>
                <a:sym typeface="Wingdings" pitchFamily="2" charset="2"/>
              </a:rPr>
              <a:t> encoding</a:t>
            </a:r>
          </a:p>
          <a:p>
            <a:endParaRPr lang="it-IT" dirty="0">
              <a:cs typeface="Arial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535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B66F591-93EA-42E5-BBB2-7ED0748A0C2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922337"/>
          </a:xfrm>
        </p:spPr>
        <p:txBody>
          <a:bodyPr/>
          <a:lstStyle/>
          <a:p>
            <a:pPr eaLnBrk="1" hangingPunct="1"/>
            <a:r>
              <a:rPr lang="en-US" dirty="0" smtClean="0"/>
              <a:t>SET prevention in FPGAs</a:t>
            </a:r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1B250CD-D8AC-4553-95BF-192DE66E351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395288" y="1457325"/>
            <a:ext cx="81375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 dirty="0">
                <a:cs typeface="Arial" charset="0"/>
              </a:rPr>
              <a:t>Prevention of SETs:</a:t>
            </a:r>
          </a:p>
          <a:p>
            <a:pPr>
              <a:buFont typeface="Arial" charset="0"/>
              <a:buChar char="•"/>
            </a:pPr>
            <a:r>
              <a:rPr lang="it-IT" dirty="0"/>
              <a:t> TMR that includes combinatorial logic</a:t>
            </a:r>
          </a:p>
          <a:p>
            <a:pPr>
              <a:buFont typeface="Arial" charset="0"/>
              <a:buChar char="•"/>
            </a:pPr>
            <a:r>
              <a:rPr lang="it-IT" dirty="0"/>
              <a:t> filtering with guard-gate</a:t>
            </a:r>
          </a:p>
          <a:p>
            <a:endParaRPr lang="it-IT" dirty="0">
              <a:sym typeface="Wingdings" pitchFamily="2" charset="2"/>
            </a:endParaRPr>
          </a:p>
          <a:p>
            <a:r>
              <a:rPr lang="it-IT" dirty="0">
                <a:cs typeface="Arial" charset="0"/>
              </a:rPr>
              <a:t>Precision Rad-Tolerant can do TMR of combinatorial logic. Apparently this feature is not supported for Actel FPGA (as of today).</a:t>
            </a:r>
          </a:p>
          <a:p>
            <a:endParaRPr lang="it-IT" dirty="0">
              <a:cs typeface="Arial" charset="0"/>
            </a:endParaRPr>
          </a:p>
          <a:p>
            <a:r>
              <a:rPr lang="it-IT" dirty="0">
                <a:cs typeface="Arial" charset="0"/>
              </a:rPr>
              <a:t>Commercially available tools are evolving rapidily wrt SEU and SET </a:t>
            </a:r>
            <a:r>
              <a:rPr lang="it-IT" dirty="0">
                <a:cs typeface="Arial" charset="0"/>
                <a:sym typeface="Wingdings" pitchFamily="2" charset="2"/>
              </a:rPr>
              <a:t> keep watching.</a:t>
            </a:r>
            <a:endParaRPr lang="it-IT" dirty="0">
              <a:cs typeface="Arial" charset="0"/>
            </a:endParaRPr>
          </a:p>
          <a:p>
            <a:pPr>
              <a:buFont typeface="Wingdings" pitchFamily="2" charset="2"/>
              <a:buChar char="à"/>
            </a:pPr>
            <a:endParaRPr lang="it-IT" dirty="0">
              <a:sym typeface="Wingdings" pitchFamily="2" charset="2"/>
            </a:endParaRPr>
          </a:p>
          <a:p>
            <a:r>
              <a:rPr lang="en-US" dirty="0"/>
              <a:t>In the Microelectronics Section of CERN, some designers have been using a custom script that generates automatically TMR on registers and combinatorial logic.</a:t>
            </a:r>
          </a:p>
          <a:p>
            <a:r>
              <a:rPr lang="en-US" dirty="0"/>
              <a:t>The script supports only Verilog 1995 designs.</a:t>
            </a:r>
          </a:p>
          <a:p>
            <a:r>
              <a:rPr lang="en-US" dirty="0"/>
              <a:t>The script is available to people registered on the CERN </a:t>
            </a:r>
            <a:r>
              <a:rPr lang="en-US" dirty="0" err="1"/>
              <a:t>FPGARadTol</a:t>
            </a:r>
            <a:r>
              <a:rPr lang="en-US" dirty="0"/>
              <a:t> web page.</a:t>
            </a:r>
          </a:p>
        </p:txBody>
      </p:sp>
    </p:spTree>
    <p:extLst>
      <p:ext uri="{BB962C8B-B14F-4D97-AF65-F5344CB8AC3E}">
        <p14:creationId xmlns:p14="http://schemas.microsoft.com/office/powerpoint/2010/main" val="22535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66B0659-8774-417A-879E-3FFEF6677C7D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SEL prevention</a:t>
            </a:r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8FA3F9B-F9A6-4555-B864-51739159020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395288" y="1697038"/>
            <a:ext cx="8280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 SEL is a latch-up caused by a particle crossing the circuit.</a:t>
            </a:r>
          </a:p>
          <a:p>
            <a:r>
              <a:rPr lang="en-US"/>
              <a:t>It can happen on the internal nodes (while normal latchups occur mostly on the I/Os due to ESD).</a:t>
            </a:r>
          </a:p>
          <a:p>
            <a:r>
              <a:rPr lang="en-US">
                <a:sym typeface="Wingdings" pitchFamily="2" charset="2"/>
              </a:rPr>
              <a:t>Most modern FPGAs are immune from SEL. </a:t>
            </a:r>
          </a:p>
          <a:p>
            <a:r>
              <a:rPr lang="en-US">
                <a:sym typeface="Wingdings" pitchFamily="2" charset="2"/>
              </a:rPr>
              <a:t>But other commercial components can be affected by SEL.</a:t>
            </a:r>
          </a:p>
          <a:p>
            <a:endParaRPr lang="en-US">
              <a:sym typeface="Wingdings" pitchFamily="2" charset="2"/>
            </a:endParaRPr>
          </a:p>
          <a:p>
            <a:r>
              <a:rPr lang="en-US">
                <a:sym typeface="Wingdings" pitchFamily="2" charset="2"/>
              </a:rPr>
              <a:t>	  external SEL protection circuit. 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8101A-01DC-4FA6-ACA3-95EBC92CD4F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36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79E1B28-E609-4B4E-B9A5-A641F7A9237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29698" name="Picture 35" descr="P-MO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6413" y="2506663"/>
            <a:ext cx="1309687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29600" cy="9937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SEL-protection circuits:</a:t>
            </a:r>
            <a:br>
              <a:rPr lang="en-US" dirty="0" smtClean="0"/>
            </a:br>
            <a:r>
              <a:rPr lang="en-US" dirty="0" smtClean="0"/>
              <a:t>a generic scheme</a:t>
            </a:r>
            <a:endParaRPr lang="en-US" dirty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9BABC44-5F86-453B-8B62-3642FD6BA1B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55650" y="2636838"/>
            <a:ext cx="1223963" cy="0"/>
          </a:xfrm>
          <a:prstGeom prst="line">
            <a:avLst/>
          </a:prstGeom>
          <a:ln w="12700">
            <a:solidFill>
              <a:schemeClr val="tx1"/>
            </a:solidFill>
            <a:headEnd type="oval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02" name="Group 23"/>
          <p:cNvGrpSpPr>
            <a:grpSpLocks/>
          </p:cNvGrpSpPr>
          <p:nvPr/>
        </p:nvGrpSpPr>
        <p:grpSpPr bwMode="auto">
          <a:xfrm>
            <a:off x="1979613" y="2420938"/>
            <a:ext cx="863600" cy="431800"/>
            <a:chOff x="1259632" y="4077072"/>
            <a:chExt cx="2016224" cy="576064"/>
          </a:xfrm>
        </p:grpSpPr>
        <p:grpSp>
          <p:nvGrpSpPr>
            <p:cNvPr id="29720" name="Group 10"/>
            <p:cNvGrpSpPr>
              <a:grpSpLocks/>
            </p:cNvGrpSpPr>
            <p:nvPr/>
          </p:nvGrpSpPr>
          <p:grpSpPr bwMode="auto">
            <a:xfrm>
              <a:off x="1403648" y="4077072"/>
              <a:ext cx="576064" cy="576064"/>
              <a:chOff x="1403648" y="4077072"/>
              <a:chExt cx="576064" cy="576064"/>
            </a:xfrm>
          </p:grpSpPr>
          <p:cxnSp>
            <p:nvCxnSpPr>
              <p:cNvPr id="9" name="Straight Connector 8"/>
              <p:cNvCxnSpPr/>
              <p:nvPr/>
            </p:nvCxnSpPr>
            <p:spPr>
              <a:xfrm rot="5400000" flipH="1" flipV="1">
                <a:off x="1260690" y="4220558"/>
                <a:ext cx="576064" cy="2890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16200000" flipV="1">
                <a:off x="1547927" y="4222411"/>
                <a:ext cx="576064" cy="28538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21" name="Group 11"/>
            <p:cNvGrpSpPr>
              <a:grpSpLocks/>
            </p:cNvGrpSpPr>
            <p:nvPr/>
          </p:nvGrpSpPr>
          <p:grpSpPr bwMode="auto">
            <a:xfrm>
              <a:off x="1979712" y="4077072"/>
              <a:ext cx="576064" cy="576064"/>
              <a:chOff x="1403648" y="4077072"/>
              <a:chExt cx="576064" cy="576064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rot="5400000" flipH="1" flipV="1">
                <a:off x="1259103" y="4220558"/>
                <a:ext cx="576064" cy="2890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6200000" flipV="1">
                <a:off x="1548193" y="4220558"/>
                <a:ext cx="576064" cy="2890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22" name="Group 17"/>
            <p:cNvGrpSpPr>
              <a:grpSpLocks/>
            </p:cNvGrpSpPr>
            <p:nvPr/>
          </p:nvGrpSpPr>
          <p:grpSpPr bwMode="auto">
            <a:xfrm>
              <a:off x="2555776" y="4077072"/>
              <a:ext cx="576064" cy="576064"/>
              <a:chOff x="1403648" y="4077072"/>
              <a:chExt cx="576064" cy="576064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 flipH="1" flipV="1">
                <a:off x="1261222" y="4220558"/>
                <a:ext cx="576064" cy="2890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6200000" flipV="1">
                <a:off x="1548460" y="4222412"/>
                <a:ext cx="576064" cy="2853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 flipH="1" flipV="1">
              <a:off x="3059568" y="4436846"/>
              <a:ext cx="288032" cy="144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V="1">
              <a:off x="1187888" y="4436848"/>
              <a:ext cx="288032" cy="1445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2843213" y="2636838"/>
            <a:ext cx="30241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4" name="TextBox 27"/>
          <p:cNvSpPr txBox="1">
            <a:spLocks noChangeArrowheads="1"/>
          </p:cNvSpPr>
          <p:nvPr/>
        </p:nvSpPr>
        <p:spPr bwMode="auto">
          <a:xfrm>
            <a:off x="1763713" y="1989138"/>
            <a:ext cx="1409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 (&lt; 1 ohm)</a:t>
            </a:r>
          </a:p>
        </p:txBody>
      </p:sp>
      <p:sp>
        <p:nvSpPr>
          <p:cNvPr id="29705" name="TextBox 28"/>
          <p:cNvSpPr txBox="1">
            <a:spLocks noChangeArrowheads="1"/>
          </p:cNvSpPr>
          <p:nvPr/>
        </p:nvSpPr>
        <p:spPr bwMode="auto">
          <a:xfrm>
            <a:off x="323850" y="2133600"/>
            <a:ext cx="868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V</a:t>
            </a:r>
            <a:r>
              <a:rPr lang="en-US" sz="2000" baseline="-25000"/>
              <a:t>CC_IN</a:t>
            </a: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1223169" y="3248819"/>
            <a:ext cx="1223962" cy="0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2304257" y="3248819"/>
            <a:ext cx="1223962" cy="0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8" name="TextBox 31"/>
          <p:cNvSpPr txBox="1">
            <a:spLocks noChangeArrowheads="1"/>
          </p:cNvSpPr>
          <p:nvPr/>
        </p:nvSpPr>
        <p:spPr bwMode="auto">
          <a:xfrm>
            <a:off x="1763713" y="3789363"/>
            <a:ext cx="1223962" cy="646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Voltage</a:t>
            </a:r>
          </a:p>
          <a:p>
            <a:pPr algn="ctr"/>
            <a:r>
              <a:rPr lang="en-US"/>
              <a:t>threshold</a:t>
            </a:r>
          </a:p>
        </p:txBody>
      </p:sp>
      <p:cxnSp>
        <p:nvCxnSpPr>
          <p:cNvPr id="35" name="Straight Arrow Connector 34"/>
          <p:cNvCxnSpPr>
            <a:stCxn id="29708" idx="3"/>
            <a:endCxn id="29712" idx="1"/>
          </p:cNvCxnSpPr>
          <p:nvPr/>
        </p:nvCxnSpPr>
        <p:spPr>
          <a:xfrm flipV="1">
            <a:off x="2987675" y="4106863"/>
            <a:ext cx="1008063" cy="476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334000" y="4076700"/>
            <a:ext cx="7207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H="1" flipV="1">
            <a:off x="5625306" y="3647282"/>
            <a:ext cx="8588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2" name="TextBox 32"/>
          <p:cNvSpPr txBox="1">
            <a:spLocks noChangeArrowheads="1"/>
          </p:cNvSpPr>
          <p:nvPr/>
        </p:nvSpPr>
        <p:spPr bwMode="auto">
          <a:xfrm>
            <a:off x="3995738" y="3644900"/>
            <a:ext cx="1368425" cy="9239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Monostable circuit</a:t>
            </a:r>
          </a:p>
          <a:p>
            <a:pPr algn="ctr"/>
            <a:r>
              <a:rPr lang="en-US"/>
              <a:t> </a:t>
            </a:r>
            <a:r>
              <a:rPr lang="en-US">
                <a:sym typeface="Symbol" pitchFamily="18" charset="2"/>
              </a:rPr>
              <a:t> </a:t>
            </a:r>
            <a:r>
              <a:rPr lang="en-US"/>
              <a:t>~ 1 s</a:t>
            </a:r>
          </a:p>
        </p:txBody>
      </p:sp>
      <p:sp>
        <p:nvSpPr>
          <p:cNvPr id="29713" name="TextBox 42"/>
          <p:cNvSpPr txBox="1">
            <a:spLocks noChangeArrowheads="1"/>
          </p:cNvSpPr>
          <p:nvPr/>
        </p:nvSpPr>
        <p:spPr bwMode="auto">
          <a:xfrm>
            <a:off x="5292725" y="2133600"/>
            <a:ext cx="1838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PMOS SWITCH</a:t>
            </a: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6659563" y="2636838"/>
            <a:ext cx="122555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5" name="TextBox 44"/>
          <p:cNvSpPr txBox="1">
            <a:spLocks noChangeArrowheads="1"/>
          </p:cNvSpPr>
          <p:nvPr/>
        </p:nvSpPr>
        <p:spPr bwMode="auto">
          <a:xfrm>
            <a:off x="7451725" y="2205038"/>
            <a:ext cx="60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V</a:t>
            </a:r>
            <a:r>
              <a:rPr lang="en-US" sz="2000" baseline="-25000"/>
              <a:t>CC</a:t>
            </a:r>
          </a:p>
        </p:txBody>
      </p:sp>
      <p:cxnSp>
        <p:nvCxnSpPr>
          <p:cNvPr id="46" name="Straight Connector 45"/>
          <p:cNvCxnSpPr>
            <a:stCxn id="34" idx="3"/>
          </p:cNvCxnSpPr>
          <p:nvPr/>
        </p:nvCxnSpPr>
        <p:spPr>
          <a:xfrm rot="16200000" flipV="1">
            <a:off x="7038182" y="3483769"/>
            <a:ext cx="1728787" cy="34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7" name="TextBox 46"/>
          <p:cNvSpPr txBox="1">
            <a:spLocks noChangeArrowheads="1"/>
          </p:cNvSpPr>
          <p:nvPr/>
        </p:nvSpPr>
        <p:spPr bwMode="auto">
          <a:xfrm>
            <a:off x="7235825" y="3213100"/>
            <a:ext cx="1368425" cy="9239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SEL-sensitive</a:t>
            </a:r>
          </a:p>
          <a:p>
            <a:pPr algn="ctr"/>
            <a:r>
              <a:rPr lang="en-US"/>
              <a:t>circuit</a:t>
            </a:r>
          </a:p>
        </p:txBody>
      </p:sp>
      <p:sp>
        <p:nvSpPr>
          <p:cNvPr id="29718" name="TextBox 47"/>
          <p:cNvSpPr txBox="1">
            <a:spLocks noChangeArrowheads="1"/>
          </p:cNvSpPr>
          <p:nvPr/>
        </p:nvSpPr>
        <p:spPr bwMode="auto">
          <a:xfrm>
            <a:off x="323850" y="530066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When a SEL-sensitive circuit develop a SEL, it draws more current. An external circuit can detected this situation and cycle the power.</a:t>
            </a:r>
          </a:p>
          <a:p>
            <a:r>
              <a:rPr lang="en-US"/>
              <a:t>Problem: also the protection circuit can be affected by radiation. But being a simpler circuit, it is possible to design it so that it is very unlikely that it develops a problem.</a:t>
            </a:r>
          </a:p>
        </p:txBody>
      </p:sp>
      <p:sp>
        <p:nvSpPr>
          <p:cNvPr id="34" name="Isosceles Triangle 33"/>
          <p:cNvSpPr/>
          <p:nvPr/>
        </p:nvSpPr>
        <p:spPr>
          <a:xfrm flipV="1">
            <a:off x="7812088" y="4365625"/>
            <a:ext cx="215900" cy="287338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76200"/>
            <a:ext cx="5181599" cy="944562"/>
          </a:xfrm>
        </p:spPr>
        <p:txBody>
          <a:bodyPr/>
          <a:lstStyle/>
          <a:p>
            <a:r>
              <a:rPr lang="en-US" dirty="0" smtClean="0"/>
              <a:t>What are FPGAs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29200"/>
            <a:ext cx="4953000" cy="16002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data needed to  set  all programmable options of an FPGA is often called “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data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circuit realized with the Logic blocks and interconnects in an FPGA is called “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User Logic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FPGA 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152400"/>
            <a:ext cx="4038600" cy="378509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TextBox 5"/>
          <p:cNvSpPr txBox="1"/>
          <p:nvPr/>
        </p:nvSpPr>
        <p:spPr>
          <a:xfrm>
            <a:off x="152400" y="1066800"/>
            <a:ext cx="48768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 Field Programmable Gate Array (FPGA) is a integrated circuit which contains lots of logic blocks.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Logic blocks can be connected together in a programmable way.</a:t>
            </a:r>
            <a:endParaRPr lang="en-GB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inputs and outputs are also programmable, in direction, strength and standard (CMOS, LVPECL, LVDS,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</p:spPr>
        <p:txBody>
          <a:bodyPr/>
          <a:lstStyle/>
          <a:p>
            <a:fld id="{8F8EBCE7-69D2-42EC-9881-A08A662D1475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Line Callout 1 7"/>
          <p:cNvSpPr/>
          <p:nvPr/>
        </p:nvSpPr>
        <p:spPr>
          <a:xfrm>
            <a:off x="304800" y="3810000"/>
            <a:ext cx="4343400" cy="1143000"/>
          </a:xfrm>
          <a:prstGeom prst="borderCallout1">
            <a:avLst>
              <a:gd name="adj1" fmla="val 51144"/>
              <a:gd name="adj2" fmla="val 101126"/>
              <a:gd name="adj3" fmla="val 78165"/>
              <a:gd name="adj4" fmla="val 114977"/>
            </a:avLst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Each logic block can be programmed to perform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boolean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operation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(in the LUT)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store a single bit in a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34000" y="4191000"/>
            <a:ext cx="3276600" cy="2251591"/>
            <a:chOff x="5334000" y="4301609"/>
            <a:chExt cx="3276600" cy="2251591"/>
          </a:xfrm>
        </p:grpSpPr>
        <p:grpSp>
          <p:nvGrpSpPr>
            <p:cNvPr id="5" name="Group 4"/>
            <p:cNvGrpSpPr/>
            <p:nvPr/>
          </p:nvGrpSpPr>
          <p:grpSpPr>
            <a:xfrm>
              <a:off x="5334000" y="4301609"/>
              <a:ext cx="3276600" cy="2251591"/>
              <a:chOff x="4921313" y="4158734"/>
              <a:chExt cx="3276600" cy="2251591"/>
            </a:xfrm>
          </p:grpSpPr>
          <p:pic>
            <p:nvPicPr>
              <p:cNvPr id="1028" name="Picture 4" descr="http://upload.wikimedia.org/wikibooks/en/c/ca/CLB_Block_Diagram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1313" y="4343400"/>
                <a:ext cx="3276600" cy="20669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5950311" y="4158734"/>
                <a:ext cx="1218603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Logic Block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34000" y="4486275"/>
              <a:ext cx="3276600" cy="2066925"/>
            </a:xfrm>
            <a:prstGeom prst="rect">
              <a:avLst/>
            </a:prstGeom>
            <a:solidFill>
              <a:srgbClr val="FFFF00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9039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FF29C-AD34-43F1-9B55-FC19CAE7F18B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8BBA6C-A7F7-468D-A485-1B8438E0240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dirty="0" smtClean="0"/>
              <a:t>SEFI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SEFI = Single Event Functional Interrupt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22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The definition can vary according to the authors, but it normally indicates an SEE which affects the entire device, for instance: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200" smtClean="0"/>
              <a:t> power-on reset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200" smtClean="0"/>
              <a:t> global reset,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200" smtClean="0"/>
              <a:t> global tristate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200" smtClean="0"/>
              <a:t> problems in the circuit that program the rest of the FPGA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22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For an FPGA, it is difficult or impossible to mitigate SEFI within the FPGA design. SEFI could be mitigated at the system level. 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3FAD5D-0F83-4245-A22A-4CB3F68BA735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212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AA20508-0AB6-48FB-987B-4447832E1E5E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22337"/>
          </a:xfrm>
        </p:spPr>
        <p:txBody>
          <a:bodyPr/>
          <a:lstStyle/>
          <a:p>
            <a:pPr eaLnBrk="1" hangingPunct="1"/>
            <a:r>
              <a:rPr lang="en-US" dirty="0" smtClean="0"/>
              <a:t>References</a:t>
            </a:r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75475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52B64-F99B-4FF1-A075-DE2567040F9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179388" y="908050"/>
            <a:ext cx="8640762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[1</a:t>
            </a:r>
            <a:r>
              <a:rPr lang="en-US" sz="1100" dirty="0" smtClean="0"/>
              <a:t>] </a:t>
            </a:r>
            <a:r>
              <a:rPr lang="en-GB" sz="1100" dirty="0" err="1"/>
              <a:t>Jano</a:t>
            </a:r>
            <a:r>
              <a:rPr lang="en-GB" sz="1100" dirty="0"/>
              <a:t> </a:t>
            </a:r>
            <a:r>
              <a:rPr lang="en-GB" sz="1100" dirty="0" err="1" smtClean="0"/>
              <a:t>Gebelein</a:t>
            </a:r>
            <a:r>
              <a:rPr lang="en-GB" sz="1100" dirty="0" smtClean="0"/>
              <a:t>, </a:t>
            </a:r>
            <a:r>
              <a:rPr lang="en-US" sz="1100" dirty="0" smtClean="0"/>
              <a:t>“</a:t>
            </a:r>
            <a:r>
              <a:rPr lang="en-GB" sz="1100" dirty="0"/>
              <a:t>An approach to system-wide fault tolerance for </a:t>
            </a:r>
            <a:r>
              <a:rPr lang="en-GB" sz="1100" dirty="0" smtClean="0"/>
              <a:t>FPGAs”, </a:t>
            </a:r>
            <a:r>
              <a:rPr lang="en-US" sz="1100" dirty="0" smtClean="0"/>
              <a:t> </a:t>
            </a:r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microelectronics.esa.int/fiws/WFIFT_P11_Gebelein.pdf</a:t>
            </a:r>
            <a:endParaRPr lang="en-US" sz="1100" dirty="0"/>
          </a:p>
          <a:p>
            <a:r>
              <a:rPr lang="en-US" sz="1100" dirty="0" smtClean="0"/>
              <a:t>[</a:t>
            </a:r>
            <a:r>
              <a:rPr lang="en-US" sz="1100" dirty="0"/>
              <a:t>2] “Neutron damage studies of semiconductor lasers for the CMS tracker optical data links”, K. Gill et al.</a:t>
            </a:r>
          </a:p>
          <a:p>
            <a:r>
              <a:rPr lang="en-US" sz="1100" dirty="0">
                <a:hlinkClick r:id="rId3"/>
              </a:rPr>
              <a:t>http://cms-tk-opto.web.cern.ch/cms-tk-opto/tk/publications/wdocs/karl2.pdf</a:t>
            </a:r>
            <a:endParaRPr lang="en-US" sz="1100" dirty="0"/>
          </a:p>
          <a:p>
            <a:r>
              <a:rPr lang="en-US" sz="1100" dirty="0"/>
              <a:t>[3] “The Electromagnetic Calorimeter of CMS, Summary and Status”, Werner </a:t>
            </a:r>
            <a:r>
              <a:rPr lang="en-US" sz="1100" dirty="0" err="1"/>
              <a:t>Lustermann</a:t>
            </a:r>
            <a:endParaRPr lang="en-US" sz="1100" dirty="0"/>
          </a:p>
          <a:p>
            <a:r>
              <a:rPr lang="en-US" sz="1100" dirty="0"/>
              <a:t> </a:t>
            </a:r>
            <a:r>
              <a:rPr lang="en-US" sz="1100" dirty="0">
                <a:hlinkClick r:id="rId4"/>
              </a:rPr>
              <a:t>http://iopscience.iop.org/1742-6596/160/1/012044/pdf/jpconf9_160_012044.pdf</a:t>
            </a:r>
            <a:endParaRPr lang="en-US" sz="1100" dirty="0"/>
          </a:p>
          <a:p>
            <a:r>
              <a:rPr lang="en-US" sz="1100" dirty="0"/>
              <a:t>[4] “The MGPA Electromagnetic Calorimeter Readout Chip for CMS “, </a:t>
            </a:r>
            <a:r>
              <a:rPr lang="en-US" sz="1100" dirty="0" err="1"/>
              <a:t>M.Raymond</a:t>
            </a:r>
            <a:r>
              <a:rPr lang="en-US" sz="1100" dirty="0"/>
              <a:t> et al.</a:t>
            </a:r>
          </a:p>
          <a:p>
            <a:r>
              <a:rPr lang="en-US" sz="1100" dirty="0">
                <a:hlinkClick r:id="rId5"/>
              </a:rPr>
              <a:t>http://www.imperial.ac.uk/research/hep/preprints/03-6.pdf</a:t>
            </a:r>
            <a:endParaRPr lang="en-US" sz="1100" dirty="0"/>
          </a:p>
          <a:p>
            <a:r>
              <a:rPr lang="en-US" sz="1100" dirty="0"/>
              <a:t>[5] “Radiation Validation of CMS HCAL ESR” , internal presentation by Julie Whitmore</a:t>
            </a:r>
          </a:p>
          <a:p>
            <a:r>
              <a:rPr lang="en-US" sz="1100" dirty="0"/>
              <a:t> </a:t>
            </a:r>
            <a:r>
              <a:rPr lang="en-US" sz="1100" dirty="0">
                <a:hlinkClick r:id="rId6"/>
              </a:rPr>
              <a:t>http://cmsdoc.cern.ch/cms/HCAL/document/www-ppd.fnal.gov/tshaw.myweb/CMS/presentations/Raddam_ESR.pdf</a:t>
            </a:r>
            <a:endParaRPr lang="en-US" sz="1100" dirty="0"/>
          </a:p>
          <a:p>
            <a:r>
              <a:rPr lang="en-US" sz="1100" dirty="0"/>
              <a:t>[6] “EMU DAQ </a:t>
            </a:r>
            <a:r>
              <a:rPr lang="en-US" sz="1100" dirty="0" err="1"/>
              <a:t>MotherBoard</a:t>
            </a:r>
            <a:r>
              <a:rPr lang="en-US" sz="1100" dirty="0"/>
              <a:t>”, internal presentation by </a:t>
            </a:r>
            <a:r>
              <a:rPr lang="en-US" sz="1100" dirty="0" err="1"/>
              <a:t>Jianhui</a:t>
            </a:r>
            <a:r>
              <a:rPr lang="en-US" sz="1100" dirty="0"/>
              <a:t> </a:t>
            </a:r>
            <a:r>
              <a:rPr lang="en-US" sz="1100" dirty="0" err="1"/>
              <a:t>Gu</a:t>
            </a:r>
            <a:endParaRPr lang="en-US" sz="1100" dirty="0"/>
          </a:p>
          <a:p>
            <a:r>
              <a:rPr lang="en-US" sz="1100" dirty="0">
                <a:hlinkClick r:id="rId7"/>
              </a:rPr>
              <a:t>http://www.physics.ohio-state.edu/~cms/dmb/esr.pdf</a:t>
            </a:r>
            <a:endParaRPr lang="en-US" sz="1100" dirty="0"/>
          </a:p>
          <a:p>
            <a:r>
              <a:rPr lang="en-US" sz="1100" dirty="0"/>
              <a:t>[7]  “TECHNICAL PROPOSAL FOR THE UPGRADE OF THE CMS DETECTOR THROUGH 2020”, version of 2011/01/14</a:t>
            </a:r>
          </a:p>
          <a:p>
            <a:r>
              <a:rPr lang="en-US" sz="1100" dirty="0"/>
              <a:t>[8] Private communication, Federico </a:t>
            </a:r>
            <a:r>
              <a:rPr lang="en-US" sz="1100" dirty="0" err="1"/>
              <a:t>Faccio</a:t>
            </a:r>
            <a:endParaRPr lang="en-US" sz="1100" dirty="0"/>
          </a:p>
          <a:p>
            <a:r>
              <a:rPr lang="en-US" sz="1100" dirty="0">
                <a:hlinkClick r:id="rId8"/>
              </a:rPr>
              <a:t>https://twiki.cern.ch/twiki/pub/FPGARadTol/InformationOfInterest/SEL_on_ProASIC3_by_Faccio.pdf</a:t>
            </a:r>
            <a:endParaRPr lang="en-US" sz="1100" dirty="0"/>
          </a:p>
          <a:p>
            <a:r>
              <a:rPr lang="en-US" sz="1100" dirty="0"/>
              <a:t>[9] https://owncloud.lal.in2p3.fr/public.php?service=files&amp;t=32382bebee98be725770e1e9fc465ddb</a:t>
            </a:r>
            <a:endParaRPr lang="en-US" sz="1100" dirty="0" smtClean="0"/>
          </a:p>
          <a:p>
            <a:r>
              <a:rPr lang="en-US" sz="1100" dirty="0" smtClean="0"/>
              <a:t>[</a:t>
            </a:r>
            <a:r>
              <a:rPr lang="en-US" sz="1100" dirty="0"/>
              <a:t>10] </a:t>
            </a:r>
            <a:r>
              <a:rPr lang="en-GB" sz="1100" u="sng" dirty="0">
                <a:hlinkClick r:id="rId9"/>
              </a:rPr>
              <a:t>https://indico.cern.ch/event/299180/session/5/contribution/73/material/slides/0.pptx</a:t>
            </a:r>
            <a:endParaRPr lang="en-US" sz="1100" dirty="0"/>
          </a:p>
          <a:p>
            <a:r>
              <a:rPr lang="en-US" sz="1100" dirty="0"/>
              <a:t>[11] “</a:t>
            </a:r>
            <a:r>
              <a:rPr lang="en-US" sz="1100" dirty="0" err="1"/>
              <a:t>Muon</a:t>
            </a:r>
            <a:r>
              <a:rPr lang="en-US" sz="1100" dirty="0"/>
              <a:t> Off Detector Electronics Board”, A. </a:t>
            </a:r>
            <a:r>
              <a:rPr lang="en-US" sz="1100" dirty="0" err="1"/>
              <a:t>Balla</a:t>
            </a:r>
            <a:r>
              <a:rPr lang="en-US" sz="1100" dirty="0"/>
              <a:t>, P. </a:t>
            </a:r>
            <a:r>
              <a:rPr lang="en-US" sz="1100" dirty="0" err="1"/>
              <a:t>Ciambrone</a:t>
            </a:r>
            <a:endParaRPr lang="en-US" sz="1100" dirty="0"/>
          </a:p>
          <a:p>
            <a:r>
              <a:rPr lang="en-US" sz="1100" dirty="0">
                <a:hlinkClick r:id="rId10"/>
              </a:rPr>
              <a:t>https://indico.cern.ch/getFile.py/access?contribId=s1t15&amp;resId=0&amp;materialId=0&amp;confId=a054562</a:t>
            </a:r>
            <a:endParaRPr lang="en-US" sz="1100" dirty="0"/>
          </a:p>
          <a:p>
            <a:r>
              <a:rPr lang="en-US" sz="1100" dirty="0"/>
              <a:t>[12] “Radiation Effects in FPGAs,” J. Wang, in 9th Workshop on Electronics for LHC Experiments, October 2003</a:t>
            </a:r>
          </a:p>
          <a:p>
            <a:r>
              <a:rPr lang="en-US" sz="1100" dirty="0">
                <a:hlinkClick r:id="rId11"/>
              </a:rPr>
              <a:t>http://</a:t>
            </a:r>
            <a:r>
              <a:rPr lang="en-US" sz="1100" dirty="0" smtClean="0">
                <a:hlinkClick r:id="rId11"/>
              </a:rPr>
              <a:t>cdsweb.cern.ch/record/712037/files/p34.pdf?version=1</a:t>
            </a:r>
            <a:endParaRPr lang="en-US" sz="1100" dirty="0" smtClean="0"/>
          </a:p>
          <a:p>
            <a:r>
              <a:rPr lang="en-US" sz="1100" dirty="0"/>
              <a:t>[13</a:t>
            </a:r>
            <a:r>
              <a:rPr lang="en-US" sz="1100" dirty="0" smtClean="0"/>
              <a:t>] “</a:t>
            </a:r>
            <a:r>
              <a:rPr lang="en-GB" sz="1100" dirty="0" smtClean="0"/>
              <a:t>Radiation </a:t>
            </a:r>
            <a:r>
              <a:rPr lang="en-GB" sz="1100" dirty="0"/>
              <a:t>tolerance tests of SRAM-based FPGAs for the potential usage in the readout</a:t>
            </a:r>
          </a:p>
          <a:p>
            <a:r>
              <a:rPr lang="en-GB" sz="1100" dirty="0"/>
              <a:t>electronics for the </a:t>
            </a:r>
            <a:r>
              <a:rPr lang="en-GB" sz="1100" dirty="0" err="1"/>
              <a:t>LHCb</a:t>
            </a:r>
            <a:r>
              <a:rPr lang="en-GB" sz="1100" dirty="0"/>
              <a:t> </a:t>
            </a:r>
            <a:r>
              <a:rPr lang="en-GB" sz="1100" dirty="0" smtClean="0"/>
              <a:t>experiment”, </a:t>
            </a:r>
            <a:r>
              <a:rPr lang="en-US" sz="1100" dirty="0" smtClean="0"/>
              <a:t> </a:t>
            </a:r>
            <a:r>
              <a:rPr lang="en-US" sz="1100" dirty="0"/>
              <a:t>http://</a:t>
            </a:r>
            <a:r>
              <a:rPr lang="en-US" sz="1100" dirty="0" smtClean="0"/>
              <a:t>iopscience.iop.org/1748-0221/9/02/C02028/pdf/1748-0221_9_02_C02028.pdf</a:t>
            </a:r>
            <a:endParaRPr lang="en-US" sz="1100" dirty="0"/>
          </a:p>
          <a:p>
            <a:r>
              <a:rPr lang="en-US" sz="1100" dirty="0" smtClean="0"/>
              <a:t>[</a:t>
            </a:r>
            <a:r>
              <a:rPr lang="en-US" sz="1100" dirty="0"/>
              <a:t>14] ”</a:t>
            </a:r>
            <a:r>
              <a:rPr lang="en-US" sz="1100" u="sng" dirty="0"/>
              <a:t>RT ProASIC3: The Low-Power, Non-Volatile, Re-programmable and Radiation-Tolerant Flash-based FPGA”, </a:t>
            </a:r>
            <a:r>
              <a:rPr lang="en-US" sz="1100" dirty="0"/>
              <a:t>Sana </a:t>
            </a:r>
            <a:r>
              <a:rPr lang="en-US" sz="1100" dirty="0" err="1"/>
              <a:t>Rezgui</a:t>
            </a:r>
            <a:r>
              <a:rPr lang="en-US" sz="1100" dirty="0"/>
              <a:t>, 2010 CMOS Emerging Technologies Workshop, </a:t>
            </a:r>
            <a:r>
              <a:rPr lang="en-US" sz="1100" dirty="0">
                <a:hlinkClick r:id="rId12"/>
              </a:rPr>
              <a:t>http://</a:t>
            </a:r>
            <a:r>
              <a:rPr lang="en-US" sz="1100" dirty="0" smtClean="0">
                <a:hlinkClick r:id="rId12"/>
              </a:rPr>
              <a:t>www.cmoset.com/uploads/Sana_Rezgui_2010.pdf</a:t>
            </a:r>
            <a:endParaRPr lang="en-US" sz="1100" dirty="0" smtClean="0"/>
          </a:p>
          <a:p>
            <a:r>
              <a:rPr lang="en-US" sz="1100" dirty="0"/>
              <a:t>[15] </a:t>
            </a:r>
            <a:r>
              <a:rPr lang="en-US" sz="1100" dirty="0">
                <a:hlinkClick r:id="rId13"/>
              </a:rPr>
              <a:t>https://</a:t>
            </a:r>
            <a:r>
              <a:rPr lang="en-US" sz="1100" dirty="0" smtClean="0">
                <a:hlinkClick r:id="rId13"/>
              </a:rPr>
              <a:t>indico.cern.ch/event/336562/contribution/5/material/slides/0.pdf</a:t>
            </a:r>
            <a:endParaRPr lang="en-US" sz="1100" dirty="0" smtClean="0"/>
          </a:p>
          <a:p>
            <a:r>
              <a:rPr lang="en-US" sz="1100" dirty="0" smtClean="0"/>
              <a:t>[16] </a:t>
            </a:r>
            <a:r>
              <a:rPr lang="en-GB" sz="1100" u="sng" dirty="0">
                <a:hlinkClick r:id="rId14"/>
              </a:rPr>
              <a:t>https://indico.cern.ch/event/300532/contribution/7/material/slides/1.pdf</a:t>
            </a:r>
            <a:endParaRPr lang="en-GB" sz="1100" dirty="0"/>
          </a:p>
          <a:p>
            <a:r>
              <a:rPr lang="en-US" sz="1100" dirty="0" smtClean="0"/>
              <a:t>[17] </a:t>
            </a:r>
            <a:r>
              <a:rPr lang="en-GB" sz="1100" u="sng" dirty="0">
                <a:hlinkClick r:id="rId15"/>
              </a:rPr>
              <a:t>https://</a:t>
            </a:r>
            <a:r>
              <a:rPr lang="en-GB" sz="1100" u="sng" dirty="0" smtClean="0">
                <a:hlinkClick r:id="rId15"/>
              </a:rPr>
              <a:t>indico.cern.ch/event/299180/session/5/contribution/12/material/slides/0.pdf</a:t>
            </a:r>
            <a:endParaRPr lang="en-GB" sz="1100" u="sng" dirty="0" smtClean="0"/>
          </a:p>
          <a:p>
            <a:r>
              <a:rPr lang="fr-CH" sz="1100" u="sng" dirty="0"/>
              <a:t>[18] http://ams.aeroflex.com/pagesproduct/datasheets/RadTolEclipseFPGA.pdf</a:t>
            </a:r>
            <a:endParaRPr lang="en-GB" sz="1100" u="sng" dirty="0" smtClean="0"/>
          </a:p>
          <a:p>
            <a:r>
              <a:rPr lang="fr-CH" sz="1100" u="sng" dirty="0"/>
              <a:t>[20] </a:t>
            </a:r>
            <a:r>
              <a:rPr lang="fr-CH" sz="1100" u="sng" dirty="0">
                <a:hlinkClick r:id="rId16"/>
              </a:rPr>
              <a:t>https://</a:t>
            </a:r>
            <a:r>
              <a:rPr lang="fr-CH" sz="1100" u="sng" dirty="0" smtClean="0">
                <a:hlinkClick r:id="rId16"/>
              </a:rPr>
              <a:t>indico.cern.ch/event/300532/contribution/11/material/slides/1.pdf</a:t>
            </a:r>
            <a:endParaRPr lang="fr-CH" sz="1100" u="sng" dirty="0" smtClean="0"/>
          </a:p>
          <a:p>
            <a:r>
              <a:rPr lang="fr-CH" sz="1100" u="sng" dirty="0" smtClean="0"/>
              <a:t>[21] </a:t>
            </a:r>
            <a:r>
              <a:rPr lang="fr-CH" sz="1100" u="sng" dirty="0">
                <a:hlinkClick r:id="rId17"/>
              </a:rPr>
              <a:t>https://cds.cern.ch/record/921042</a:t>
            </a:r>
            <a:r>
              <a:rPr lang="fr-CH" sz="1100" u="sng" dirty="0" smtClean="0">
                <a:hlinkClick r:id="rId17"/>
              </a:rPr>
              <a:t>/</a:t>
            </a:r>
            <a:endParaRPr lang="fr-CH" sz="1100" u="sng" dirty="0" smtClean="0"/>
          </a:p>
          <a:p>
            <a:endParaRPr lang="fr-CH" sz="1100" u="sng" dirty="0" smtClean="0"/>
          </a:p>
          <a:p>
            <a:endParaRPr lang="en-GB" sz="1100" dirty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649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 smtClean="0"/>
              <a:t>Why do we care about that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8640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HEP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detectors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and accelerators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FPGAs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have become extremely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useful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build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digital hardware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tailored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non-standard data </a:t>
            </a:r>
            <a:r>
              <a:rPr lang="fr-CH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processing</a:t>
            </a:r>
            <a:r>
              <a:rPr lang="fr-CH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and interfaces. </a:t>
            </a:r>
            <a:endParaRPr lang="en-GB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advantages over traditional circuit boards with discrete components are that:</a:t>
            </a:r>
          </a:p>
          <a:p>
            <a:pPr>
              <a:lnSpc>
                <a:spcPct val="120000"/>
              </a:lnSpc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FPGAs are denser, cheaper, faster.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advantages over Application-Specific Integrated Circuits are that:</a:t>
            </a:r>
          </a:p>
          <a:p>
            <a:pPr>
              <a:lnSpc>
                <a:spcPct val="12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part of the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FPGA development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is done by the vendor</a:t>
            </a:r>
          </a:p>
          <a:p>
            <a:pPr>
              <a:lnSpc>
                <a:spcPct val="120000"/>
              </a:lnSpc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FPGAs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often can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 bought in small quantities</a:t>
            </a:r>
          </a:p>
          <a:p>
            <a:pPr>
              <a:lnSpc>
                <a:spcPct val="120000"/>
              </a:lnSpc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FPGAs are programmable by the user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Being commercial circuits, they are not (necessarily) tolerant to ionizing radiations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  this point is the focus of the talk.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800" dirty="0"/>
              <a:t>Many detector and accelerator subsystems use or will use FPGAs in radiation </a:t>
            </a:r>
            <a:r>
              <a:rPr lang="en-US" sz="3800" dirty="0" smtClean="0"/>
              <a:t>areas (but not in extreme radiation areas like central trackers).</a:t>
            </a:r>
            <a:endParaRPr lang="en-US" sz="3800" dirty="0"/>
          </a:p>
          <a:p>
            <a:pPr marL="0" indent="0">
              <a:lnSpc>
                <a:spcPct val="120000"/>
              </a:lnSpc>
              <a:buNone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6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5" y="76200"/>
            <a:ext cx="5895975" cy="990600"/>
          </a:xfrm>
        </p:spPr>
        <p:txBody>
          <a:bodyPr/>
          <a:lstStyle/>
          <a:p>
            <a:r>
              <a:rPr lang="en-US" dirty="0" smtClean="0"/>
              <a:t>FPGAs in HEP: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657600"/>
            <a:ext cx="8458200" cy="2895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recent FEE systems, FPGAs (will/could) 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advantage of newer functions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high-speed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links for increased data readout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PLLs for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clock management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related to synchronization with the accelerator clock, etc.</a:t>
            </a:r>
          </a:p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Powering newer FPGAs becomes more complicate: need to provide higher currents at lower voltages.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846" y="1002323"/>
            <a:ext cx="2110154" cy="2198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1106031"/>
            <a:ext cx="6172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initially FPGAs were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boolean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logic; later other blocks have been integrated: CPU, PLL, high-speed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communication,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HEP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Front-End Electronics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installed around 2005, FPGAs were mostly used for control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readout logic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with external high speed links.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FPGA types by </a:t>
            </a:r>
            <a:r>
              <a:rPr lang="fr-CH" dirty="0" err="1" smtClean="0"/>
              <a:t>market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BCE7-69D2-42EC-9881-A08A662D1475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1000" y="2401431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b="1" dirty="0">
                <a:latin typeface="Arial" panose="020B0604020202020204" pitchFamily="34" charset="0"/>
                <a:cs typeface="Arial" panose="020B0604020202020204" pitchFamily="34" charset="0"/>
              </a:rPr>
              <a:t>Military and </a:t>
            </a:r>
            <a:r>
              <a:rPr lang="fr-CH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aerospace markets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  FPGAs designed explicitly for radiation </a:t>
            </a:r>
            <a:r>
              <a:rPr lang="fr-CH" sz="2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ardness. HEP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normally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afford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to)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buy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Not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covered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Commercial </a:t>
            </a:r>
            <a:r>
              <a:rPr lang="fr-CH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all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applications. Accessible to HEP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covered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</a:t>
            </a:r>
            <a:r>
              <a:rPr lang="fr-CH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this</a:t>
            </a:r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talk.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8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FPGA types by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465" y="1219200"/>
            <a:ext cx="8229600" cy="15240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User </a:t>
            </a:r>
            <a:r>
              <a:rPr lang="fr-CH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CH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ogic</a:t>
            </a:r>
            <a:r>
              <a:rPr lang="fr-C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commonly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built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CMOS fabrication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(at least for commercial grade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FPGAs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memory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see table.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6356350"/>
            <a:ext cx="2133600" cy="365125"/>
          </a:xfrm>
        </p:spPr>
        <p:txBody>
          <a:bodyPr/>
          <a:lstStyle/>
          <a:p>
            <a:fld id="{8F8EBCE7-69D2-42EC-9881-A08A662D1475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5" name="Group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254737"/>
              </p:ext>
            </p:extLst>
          </p:nvPr>
        </p:nvGraphicFramePr>
        <p:xfrm>
          <a:off x="457200" y="2812945"/>
          <a:ext cx="8001000" cy="3587855"/>
        </p:xfrm>
        <a:graphic>
          <a:graphicData uri="http://schemas.openxmlformats.org/drawingml/2006/table">
            <a:tbl>
              <a:tblPr/>
              <a:tblGrid>
                <a:gridCol w="3259667"/>
                <a:gridCol w="4741333"/>
              </a:tblGrid>
              <a:tr h="105801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Technology of the memory element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Main</a:t>
                      </a: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it-IT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Vendors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32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SRAM (Static RAM)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Altera, Atmel,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Lattice</a:t>
                      </a: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Xilinx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88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Anti-fuse: one-time-programmable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MicroSemi, Aeroflex, Quicklogic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5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Flash memory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MicroSemi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21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934200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9F30DD7-029F-4EFA-9F36-9EB34E44266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27038"/>
            <a:ext cx="7543800" cy="1020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Radiation effects on CMOS digital circuits (not limited to FPGAs)</a:t>
            </a:r>
            <a:endParaRPr lang="en-US" dirty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>
          <a:xfrm>
            <a:off x="6934200" y="64484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F3A74D3-4CAC-4084-9A2A-22A1BEFF706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323850" y="2160925"/>
            <a:ext cx="84963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AutoNum type="arabicPeriod"/>
            </a:pPr>
            <a:r>
              <a:rPr lang="en-US" sz="2000" b="1" dirty="0"/>
              <a:t>TID = Total Ionization Dose</a:t>
            </a:r>
            <a:r>
              <a:rPr lang="en-US" sz="2000" dirty="0"/>
              <a:t>. Measured in Grey = </a:t>
            </a:r>
            <a:r>
              <a:rPr lang="en-US" sz="2000" dirty="0" err="1"/>
              <a:t>Gy</a:t>
            </a:r>
            <a:r>
              <a:rPr lang="en-US" sz="2000" dirty="0"/>
              <a:t> (or in rad: 1 rad = 100 </a:t>
            </a:r>
            <a:r>
              <a:rPr lang="en-US" sz="2000" dirty="0" err="1"/>
              <a:t>Gy</a:t>
            </a:r>
            <a:r>
              <a:rPr lang="en-US" sz="2000" dirty="0"/>
              <a:t>)</a:t>
            </a:r>
          </a:p>
          <a:p>
            <a:pPr marL="342900" indent="-342900">
              <a:buFont typeface="Arial" charset="0"/>
              <a:buAutoNum type="arabicPeriod"/>
            </a:pPr>
            <a:endParaRPr lang="en-US" sz="2000" dirty="0"/>
          </a:p>
          <a:p>
            <a:pPr marL="342900" indent="-342900">
              <a:buFont typeface="Arial" charset="0"/>
              <a:buAutoNum type="arabicPeriod"/>
            </a:pPr>
            <a:r>
              <a:rPr lang="en-US" sz="2000" b="1" dirty="0"/>
              <a:t>SEE = Single-Event Effects :</a:t>
            </a:r>
          </a:p>
          <a:p>
            <a:pPr marL="342900" indent="-342900"/>
            <a:endParaRPr lang="en-US" sz="2000" b="1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SEL	= </a:t>
            </a:r>
            <a:r>
              <a:rPr lang="en-US" sz="2000" dirty="0"/>
              <a:t>Single-Event </a:t>
            </a:r>
            <a:r>
              <a:rPr lang="en-US" sz="2000" dirty="0" err="1"/>
              <a:t>Latchup</a:t>
            </a: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SEU	= </a:t>
            </a:r>
            <a:r>
              <a:rPr lang="en-US" sz="2000" dirty="0"/>
              <a:t>Single-Event Upset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SET	= </a:t>
            </a:r>
            <a:r>
              <a:rPr lang="en-US" sz="2000" dirty="0"/>
              <a:t>Single-Event Transient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SEFI	= </a:t>
            </a:r>
            <a:r>
              <a:rPr lang="en-US" sz="2000" dirty="0"/>
              <a:t>Single-Event Functional Interrupt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SEGR	= </a:t>
            </a:r>
            <a:r>
              <a:rPr lang="en-US" sz="2000" dirty="0"/>
              <a:t>Single-Event Gate Rupture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SEB	= </a:t>
            </a:r>
            <a:r>
              <a:rPr lang="en-US" sz="2000" dirty="0"/>
              <a:t>Single-Event </a:t>
            </a:r>
            <a:r>
              <a:rPr lang="en-US" sz="2000" dirty="0" smtClean="0"/>
              <a:t>Burnout</a:t>
            </a:r>
            <a:endParaRPr lang="en-US" sz="2000" dirty="0" smtClean="0">
              <a:sym typeface="Wingdings" pitchFamily="2" charset="2"/>
            </a:endParaRPr>
          </a:p>
          <a:p>
            <a:endParaRPr lang="en-US" sz="20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3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6858000" y="64293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B5135BF-E643-402E-92E9-E7C2793E0F2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534400" cy="1008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Radiation effects on commercial FPGAs at LHC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(LET &lt; 40MeV∙cm</a:t>
            </a:r>
            <a:r>
              <a:rPr lang="en-US" sz="3100" baseline="30000" dirty="0" smtClean="0"/>
              <a:t>2</a:t>
            </a:r>
            <a:r>
              <a:rPr lang="en-US" sz="3100" dirty="0" smtClean="0"/>
              <a:t>/mg  [8])</a:t>
            </a:r>
            <a:endParaRPr lang="en-US" sz="31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65249"/>
              </p:ext>
            </p:extLst>
          </p:nvPr>
        </p:nvGraphicFramePr>
        <p:xfrm>
          <a:off x="380999" y="1524000"/>
          <a:ext cx="8382000" cy="407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772"/>
                <a:gridCol w="2675514"/>
                <a:gridCol w="1648918"/>
                <a:gridCol w="1570398"/>
                <a:gridCol w="1570398"/>
              </a:tblGrid>
              <a:tr h="10348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Memory cells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 (degradation,</a:t>
                      </a:r>
                      <a:r>
                        <a:rPr lang="fr-CH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then failure)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SEU on configuration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 on configuration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243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SRAM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Virtex-6: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~3.8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[1].</a:t>
                      </a:r>
                    </a:p>
                    <a:p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Arria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GX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degrades from 1.7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still alive at 70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[13]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itchFamily="2" charset="2"/>
                        </a:rPr>
                        <a:t> need reconfiguration (partial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itchFamily="2" charset="2"/>
                        </a:rPr>
                        <a:t> or total)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No, on recent Xilinx families [12, 13].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43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Anti-fuse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Aeroflex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Eclipse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3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[18]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[12]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481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Flash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ProASIC3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fails at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~300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Igloo2: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one sample failed at ~1000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SmartFusion2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one sample survived 380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eprogramming fails at ~20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[10]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on ProASIC3x [8].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Suspect non-destructive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SELs on SmartFusion2 [10]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9830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SEU </a:t>
            </a:r>
            <a:r>
              <a:rPr lang="en-US" dirty="0">
                <a:sym typeface="Wingdings" pitchFamily="2" charset="2"/>
              </a:rPr>
              <a:t>and SET in the User Logic normally </a:t>
            </a:r>
            <a:r>
              <a:rPr lang="en-US" dirty="0" smtClean="0">
                <a:sym typeface="Wingdings" pitchFamily="2" charset="2"/>
              </a:rPr>
              <a:t>are mitigated by </a:t>
            </a:r>
            <a:r>
              <a:rPr lang="en-US" dirty="0">
                <a:sym typeface="Wingdings" pitchFamily="2" charset="2"/>
              </a:rPr>
              <a:t>the user </a:t>
            </a:r>
            <a:r>
              <a:rPr lang="en-US" dirty="0" smtClean="0">
                <a:sym typeface="Wingdings" pitchFamily="2" charset="2"/>
              </a:rPr>
              <a:t>logic itself, </a:t>
            </a:r>
            <a:r>
              <a:rPr lang="en-US" dirty="0">
                <a:sym typeface="Wingdings" pitchFamily="2" charset="2"/>
              </a:rPr>
              <a:t>not </a:t>
            </a:r>
            <a:r>
              <a:rPr lang="en-US" dirty="0" smtClean="0">
                <a:sym typeface="Wingdings" pitchFamily="2" charset="2"/>
              </a:rPr>
              <a:t>by </a:t>
            </a:r>
            <a:r>
              <a:rPr lang="en-US" dirty="0">
                <a:sym typeface="Wingdings" pitchFamily="2" charset="2"/>
              </a:rPr>
              <a:t>the technology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20452120">
            <a:off x="7469990" y="538368"/>
            <a:ext cx="1534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tx1">
                    <a:lumMod val="85000"/>
                  </a:schemeClr>
                </a:solidFill>
              </a:rPr>
              <a:t>1 Gy = 100 rad</a:t>
            </a:r>
          </a:p>
          <a:p>
            <a:r>
              <a:rPr lang="fr-CH" dirty="0" smtClean="0">
                <a:solidFill>
                  <a:schemeClr val="tx1">
                    <a:lumMod val="85000"/>
                  </a:schemeClr>
                </a:solidFill>
              </a:rPr>
              <a:t>10 Gy = 1 </a:t>
            </a:r>
            <a:r>
              <a:rPr lang="fr-CH" dirty="0" err="1" smtClean="0">
                <a:solidFill>
                  <a:schemeClr val="tx1">
                    <a:lumMod val="85000"/>
                  </a:schemeClr>
                </a:solidFill>
              </a:rPr>
              <a:t>krad</a:t>
            </a:r>
            <a:endParaRPr lang="en-GB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2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How to proceed 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</p:spPr>
        <p:txBody>
          <a:bodyPr/>
          <a:lstStyle/>
          <a:p>
            <a:fld id="{8F8EBCE7-69D2-42EC-9881-A08A662D1475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28601" y="1066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FPGA are increasingly used in radiation areas.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Their behavior under radiation has to be qualified, but this is difficult because: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Modern FPGAs have many different blocks (previously mentioned)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These blocks can have </a:t>
            </a:r>
            <a:r>
              <a:rPr lang="en-US" dirty="0">
                <a:sym typeface="Wingdings" panose="05000000000000000000" pitchFamily="2" charset="2"/>
              </a:rPr>
              <a:t>a wide range of programmable options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FPGAs keep evolving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Batch-to-batch variations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Each case of User Logic should be qualified (TMR, safe FSM, EDAC codes on RAM, </a:t>
            </a:r>
            <a:r>
              <a:rPr lang="en-US" dirty="0" err="1" smtClean="0">
                <a:sym typeface="Wingdings" panose="05000000000000000000" pitchFamily="2" charset="2"/>
              </a:rPr>
              <a:t>etc</a:t>
            </a:r>
            <a:r>
              <a:rPr lang="en-US" dirty="0" smtClean="0">
                <a:sym typeface="Wingdings" panose="05000000000000000000" pitchFamily="2" charset="2"/>
              </a:rPr>
              <a:t>).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1" y="3623608"/>
            <a:ext cx="6553199" cy="193899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could benefit from: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common qualification programs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US" sz="2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ommon procurement strategies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1600" dirty="0"/>
              <a:t>An initial attempt has been the “</a:t>
            </a:r>
            <a:r>
              <a:rPr lang="en-GB" sz="1600" dirty="0"/>
              <a:t>Workshop on FPGAs for High-Energy Physics” held at CERN on March 2014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78227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should be shared between our community, but preferably not with the general public because of: undesirable attention, vendors less likely to share internal data, etc.</a:t>
            </a:r>
          </a:p>
          <a:p>
            <a:r>
              <a:rPr lang="en-US" dirty="0" smtClean="0"/>
              <a:t>Initial attempt</a:t>
            </a:r>
            <a:r>
              <a:rPr lang="en-US" dirty="0"/>
              <a:t>:  </a:t>
            </a:r>
            <a:r>
              <a:rPr lang="en-US" dirty="0" smtClean="0"/>
              <a:t>https</a:t>
            </a:r>
            <a:r>
              <a:rPr lang="en-US" dirty="0"/>
              <a:t>://twiki.cern.ch/twiki/bin/viewauth/FPGARadTol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E0E086-8C7D-44CF-8EDF-D995F77758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8919FC-7BDD-4200-AD2D-5FD21EED31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D1FA29C-686F-487E-A93A-423BC2FF978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1794</Words>
  <Application>Microsoft Office PowerPoint</Application>
  <PresentationFormat>On-screen Show (4:3)</PresentationFormat>
  <Paragraphs>328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Symbol</vt:lpstr>
      <vt:lpstr>Wingdings</vt:lpstr>
      <vt:lpstr>Office Theme</vt:lpstr>
      <vt:lpstr>FPGA Use within the Detector Volume</vt:lpstr>
      <vt:lpstr>What are FPGAs ?</vt:lpstr>
      <vt:lpstr>Why do we care about that ?</vt:lpstr>
      <vt:lpstr>FPGAs in HEP: trends</vt:lpstr>
      <vt:lpstr>FPGA types by market</vt:lpstr>
      <vt:lpstr>FPGA types by technology</vt:lpstr>
      <vt:lpstr>Radiation effects on CMOS digital circuits (not limited to FPGAs)</vt:lpstr>
      <vt:lpstr>Radiation effects on commercial FPGAs at LHC  (LET &lt; 40MeV∙cm2/mg  [8])</vt:lpstr>
      <vt:lpstr>How to proceed ?</vt:lpstr>
      <vt:lpstr>PowerPoint Presentation</vt:lpstr>
      <vt:lpstr>Back-up slides</vt:lpstr>
      <vt:lpstr>FEE systems of CMS </vt:lpstr>
      <vt:lpstr>FEE systems of ATLAS</vt:lpstr>
      <vt:lpstr>FEE systems of LHCb</vt:lpstr>
      <vt:lpstr>FEE systems of ALICE</vt:lpstr>
      <vt:lpstr>SEU prevention in FPGAs</vt:lpstr>
      <vt:lpstr>SET prevention in FPGAs</vt:lpstr>
      <vt:lpstr>SEL prevention</vt:lpstr>
      <vt:lpstr>SEL-protection circuits: a generic scheme</vt:lpstr>
      <vt:lpstr>SEFI</vt:lpstr>
      <vt:lpstr>References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FPGA Use within the Detector Volume</dc:title>
  <dc:creator>Tullio</dc:creator>
  <cp:lastModifiedBy>casa</cp:lastModifiedBy>
  <cp:revision>138</cp:revision>
  <dcterms:created xsi:type="dcterms:W3CDTF">2014-10-01T14:28:35Z</dcterms:created>
  <dcterms:modified xsi:type="dcterms:W3CDTF">2014-10-19T05:21:12Z</dcterms:modified>
</cp:coreProperties>
</file>