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8"/>
  </p:notesMasterIdLst>
  <p:sldIdLst>
    <p:sldId id="257" r:id="rId2"/>
    <p:sldId id="348" r:id="rId3"/>
    <p:sldId id="349" r:id="rId4"/>
    <p:sldId id="379" r:id="rId5"/>
    <p:sldId id="350" r:id="rId6"/>
    <p:sldId id="351" r:id="rId7"/>
    <p:sldId id="352" r:id="rId8"/>
    <p:sldId id="353" r:id="rId9"/>
    <p:sldId id="354" r:id="rId10"/>
    <p:sldId id="355" r:id="rId11"/>
    <p:sldId id="383" r:id="rId12"/>
    <p:sldId id="357" r:id="rId13"/>
    <p:sldId id="358" r:id="rId14"/>
    <p:sldId id="373" r:id="rId15"/>
    <p:sldId id="359" r:id="rId16"/>
    <p:sldId id="360" r:id="rId17"/>
    <p:sldId id="397" r:id="rId18"/>
    <p:sldId id="361" r:id="rId19"/>
    <p:sldId id="362" r:id="rId20"/>
    <p:sldId id="363" r:id="rId21"/>
    <p:sldId id="364" r:id="rId22"/>
    <p:sldId id="365" r:id="rId23"/>
    <p:sldId id="366" r:id="rId24"/>
    <p:sldId id="380" r:id="rId25"/>
    <p:sldId id="367" r:id="rId26"/>
    <p:sldId id="381" r:id="rId27"/>
    <p:sldId id="368" r:id="rId28"/>
    <p:sldId id="391" r:id="rId29"/>
    <p:sldId id="392" r:id="rId30"/>
    <p:sldId id="395" r:id="rId31"/>
    <p:sldId id="393" r:id="rId32"/>
    <p:sldId id="394" r:id="rId33"/>
    <p:sldId id="396" r:id="rId34"/>
    <p:sldId id="370" r:id="rId35"/>
    <p:sldId id="374" r:id="rId36"/>
    <p:sldId id="388" r:id="rId37"/>
    <p:sldId id="389" r:id="rId38"/>
    <p:sldId id="378" r:id="rId39"/>
    <p:sldId id="376" r:id="rId40"/>
    <p:sldId id="371" r:id="rId41"/>
    <p:sldId id="385" r:id="rId42"/>
    <p:sldId id="384" r:id="rId43"/>
    <p:sldId id="386" r:id="rId44"/>
    <p:sldId id="387" r:id="rId45"/>
    <p:sldId id="372" r:id="rId46"/>
    <p:sldId id="382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768" autoAdjust="0"/>
  </p:normalViewPr>
  <p:slideViewPr>
    <p:cSldViewPr snapToGrid="0" snapToObjects="1">
      <p:cViewPr varScale="1">
        <p:scale>
          <a:sx n="114" d="100"/>
          <a:sy n="114" d="100"/>
        </p:scale>
        <p:origin x="-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notesMaster" Target="notesMasters/notes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chaelcampbell:Desktop:Moor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960156958709114"/>
          <c:y val="0.0424143556280587"/>
          <c:w val="0.875127436287588"/>
          <c:h val="0.807504078303426"/>
        </c:manualLayout>
      </c:layout>
      <c:scatterChart>
        <c:scatterStyle val="lineMarker"/>
        <c:varyColors val="0"/>
        <c:ser>
          <c:idx val="0"/>
          <c:order val="0"/>
          <c:spPr>
            <a:ln w="25400">
              <a:noFill/>
            </a:ln>
          </c:spPr>
          <c:marker>
            <c:symbol val="diamond"/>
            <c:size val="9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Sheet1!$D$35:$D$44</c:f>
              <c:numCache>
                <c:formatCode>General</c:formatCode>
                <c:ptCount val="10"/>
                <c:pt idx="0">
                  <c:v>600.0</c:v>
                </c:pt>
                <c:pt idx="1">
                  <c:v>250.0</c:v>
                </c:pt>
                <c:pt idx="2">
                  <c:v>250.0</c:v>
                </c:pt>
                <c:pt idx="3">
                  <c:v>130.0</c:v>
                </c:pt>
                <c:pt idx="4">
                  <c:v>130.0</c:v>
                </c:pt>
                <c:pt idx="5">
                  <c:v>65.0</c:v>
                </c:pt>
                <c:pt idx="6">
                  <c:v>250.0</c:v>
                </c:pt>
                <c:pt idx="7">
                  <c:v>250.0</c:v>
                </c:pt>
                <c:pt idx="8">
                  <c:v>250.0</c:v>
                </c:pt>
                <c:pt idx="9">
                  <c:v>130.0</c:v>
                </c:pt>
              </c:numCache>
            </c:numRef>
          </c:xVal>
          <c:yVal>
            <c:numRef>
              <c:f>Sheet1!$H$35:$H$44</c:f>
              <c:numCache>
                <c:formatCode>General</c:formatCode>
                <c:ptCount val="10"/>
                <c:pt idx="0">
                  <c:v>0.01384083</c:v>
                </c:pt>
                <c:pt idx="1">
                  <c:v>0.175206611570248</c:v>
                </c:pt>
                <c:pt idx="2">
                  <c:v>0.181818181818182</c:v>
                </c:pt>
                <c:pt idx="3">
                  <c:v>0.56198347</c:v>
                </c:pt>
                <c:pt idx="4">
                  <c:v>0.89256198</c:v>
                </c:pt>
                <c:pt idx="5">
                  <c:v>1.7578125</c:v>
                </c:pt>
                <c:pt idx="6">
                  <c:v>0.07</c:v>
                </c:pt>
                <c:pt idx="7">
                  <c:v>0.02</c:v>
                </c:pt>
                <c:pt idx="8">
                  <c:v>0.06</c:v>
                </c:pt>
                <c:pt idx="9">
                  <c:v>0.2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8648008"/>
        <c:axId val="2077846728"/>
      </c:scatterChart>
      <c:valAx>
        <c:axId val="2078648008"/>
        <c:scaling>
          <c:orientation val="minMax"/>
          <c:max val="700.0"/>
        </c:scaling>
        <c:delete val="0"/>
        <c:axPos val="b"/>
        <c:majorGridlines>
          <c:spPr>
            <a:ln w="3175">
              <a:solidFill>
                <a:srgbClr val="C0C0C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CMOS process [nm]</a:t>
                </a:r>
              </a:p>
            </c:rich>
          </c:tx>
          <c:layout>
            <c:manualLayout>
              <c:xMode val="edge"/>
              <c:yMode val="edge"/>
              <c:x val="0.425823165763461"/>
              <c:y val="0.926046702432302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077846728"/>
        <c:crossesAt val="0.001"/>
        <c:crossBetween val="midCat"/>
      </c:valAx>
      <c:valAx>
        <c:axId val="2077846728"/>
        <c:scaling>
          <c:logBase val="10.0"/>
          <c:orientation val="minMax"/>
        </c:scaling>
        <c:delete val="0"/>
        <c:axPos val="l"/>
        <c:majorGridlines>
          <c:spPr>
            <a:ln w="3175">
              <a:solidFill>
                <a:srgbClr val="C0C0C0"/>
              </a:solidFill>
              <a:prstDash val="solid"/>
            </a:ln>
          </c:spPr>
        </c:majorGridlines>
        <c:minorGridlines>
          <c:spPr>
            <a:ln w="3175">
              <a:solidFill>
                <a:srgbClr val="C0C0C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Transistor Density per pixel [Transistors/µm</a:t>
                </a:r>
                <a:r>
                  <a:rPr lang="en-US" baseline="30000"/>
                  <a:t>2</a:t>
                </a:r>
                <a:r>
                  <a:rPr lang="en-US"/>
                  <a:t>]</a:t>
                </a:r>
              </a:p>
            </c:rich>
          </c:tx>
          <c:layout>
            <c:manualLayout>
              <c:xMode val="edge"/>
              <c:yMode val="edge"/>
              <c:x val="0.0146352074173651"/>
              <c:y val="0.11343589833994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078648008"/>
        <c:crosses val="autoZero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ysClr val="window" lastClr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295CC-8DE8-4BB8-8223-EC488FD9469A}" type="datetimeFigureOut">
              <a:rPr lang="fr-CH" smtClean="0"/>
              <a:t>21/10/2014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9B456B-67C9-4A37-97FF-59C6701C1E2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0284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45588" y="6356350"/>
            <a:ext cx="21400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3485241" y="6356350"/>
            <a:ext cx="21648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michael.campbell@cern.ch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85241" y="6356350"/>
            <a:ext cx="21648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michael.campbell@cern.ch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85241" y="6356350"/>
            <a:ext cx="21648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michael.campbell@cern.ch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359888" y="637058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5642653" y="6366479"/>
            <a:ext cx="20490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85241" y="6356350"/>
            <a:ext cx="21648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michael.campbell@cern.ch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534538"/>
            <a:ext cx="1447800" cy="187115"/>
          </a:xfrm>
          <a:prstGeom prst="rect">
            <a:avLst/>
          </a:prstGeom>
        </p:spPr>
        <p:txBody>
          <a:bodyPr lIns="80513" tIns="40256" rIns="80513" bIns="40256"/>
          <a:lstStyle>
            <a:lvl1pPr>
              <a:defRPr/>
            </a:lvl1pPr>
          </a:lstStyle>
          <a:p>
            <a:r>
              <a:rPr lang="fr-FR" smtClean="0"/>
              <a:t>April 10, 2014</a:t>
            </a: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Status of TSMC 65nm X-ray irradiation</a:t>
            </a: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B3A28-48E2-4CAE-9B10-3100FC5CCBF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51449"/>
            <a:ext cx="8229600" cy="90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9" rIns="0" bIns="3169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" name="Espace réservé du texte 2"/>
          <p:cNvSpPr>
            <a:spLocks noGrp="1"/>
          </p:cNvSpPr>
          <p:nvPr>
            <p:ph type="body" sz="half" idx="13"/>
          </p:nvPr>
        </p:nvSpPr>
        <p:spPr>
          <a:xfrm>
            <a:off x="457200" y="1270931"/>
            <a:ext cx="8262504" cy="5105676"/>
          </a:xfrm>
        </p:spPr>
        <p:txBody>
          <a:bodyPr lIns="80513" tIns="40256" rIns="80513" bIns="40256"/>
          <a:lstStyle>
            <a:lvl1pPr marL="380376" indent="-380376">
              <a:lnSpc>
                <a:spcPct val="100000"/>
              </a:lnSpc>
              <a:defRPr sz="1900"/>
            </a:lvl1pPr>
            <a:lvl2pPr>
              <a:defRPr sz="1800"/>
            </a:lvl2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938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-60-shadow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60" y="1053046"/>
            <a:ext cx="5492679" cy="47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2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5940854" y="4012762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85241" y="6356350"/>
            <a:ext cx="21648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michael.campbell@cern.ch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85241" y="6356350"/>
            <a:ext cx="21648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michael.campbell@cern.ch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85241" y="6356350"/>
            <a:ext cx="21648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michael.campbell@cern.ch</a:t>
            </a:r>
            <a:endParaRPr lang="en-US" dirty="0"/>
          </a:p>
        </p:txBody>
      </p:sp>
      <p:pic>
        <p:nvPicPr>
          <p:cNvPr id="8" name="Image 7" descr="LOGO-60-CERN.png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69" y="5986682"/>
            <a:ext cx="2016681" cy="871318"/>
          </a:xfrm>
          <a:prstGeom prst="rect">
            <a:avLst/>
          </a:prstGeom>
        </p:spPr>
      </p:pic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2" r:id="rId3"/>
    <p:sldLayoutId id="2147483677" r:id="rId4"/>
    <p:sldLayoutId id="2147483678" r:id="rId5"/>
    <p:sldLayoutId id="2147483681" r:id="rId6"/>
    <p:sldLayoutId id="2147483680" r:id="rId7"/>
    <p:sldLayoutId id="2147483679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83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9.emf"/><Relationship Id="rId3" Type="http://schemas.openxmlformats.org/officeDocument/2006/relationships/image" Target="../media/image20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1.emf"/><Relationship Id="rId3" Type="http://schemas.openxmlformats.org/officeDocument/2006/relationships/image" Target="../media/image22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3.emf"/><Relationship Id="rId3" Type="http://schemas.openxmlformats.org/officeDocument/2006/relationships/image" Target="../media/image24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9.tif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5.png"/><Relationship Id="rId3" Type="http://schemas.openxmlformats.org/officeDocument/2006/relationships/image" Target="../media/image46.tif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jpg"/><Relationship Id="rId6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0552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Challenges for ASICs for HL-LHC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Higher hit rates </a:t>
            </a:r>
          </a:p>
          <a:p>
            <a:r>
              <a:rPr lang="en-GB" dirty="0"/>
              <a:t>Higher radiation hardness</a:t>
            </a:r>
          </a:p>
          <a:p>
            <a:r>
              <a:rPr lang="en-GB" dirty="0"/>
              <a:t>Higher trigger rate or trigger-free operation</a:t>
            </a:r>
          </a:p>
          <a:p>
            <a:r>
              <a:rPr lang="en-GB" dirty="0"/>
              <a:t>Minimise material/power consumption </a:t>
            </a:r>
          </a:p>
          <a:p>
            <a:endParaRPr lang="en-GB" dirty="0"/>
          </a:p>
          <a:p>
            <a:r>
              <a:rPr lang="en-GB" dirty="0"/>
              <a:t>High dynamic range design in sub-100nm processes</a:t>
            </a:r>
          </a:p>
          <a:p>
            <a:r>
              <a:rPr lang="en-GB" dirty="0"/>
              <a:t>Dealing with pile up – sub ns time stamping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196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Moore’s law of pixel readout chips</a:t>
            </a:r>
            <a:endParaRPr lang="en-GB" dirty="0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8553936"/>
              </p:ext>
            </p:extLst>
          </p:nvPr>
        </p:nvGraphicFramePr>
        <p:xfrm>
          <a:off x="592667" y="1060940"/>
          <a:ext cx="7926918" cy="4967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ounded Rectangular Callout 6"/>
          <p:cNvSpPr/>
          <p:nvPr/>
        </p:nvSpPr>
        <p:spPr>
          <a:xfrm>
            <a:off x="1440596" y="1466153"/>
            <a:ext cx="998530" cy="637723"/>
          </a:xfrm>
          <a:prstGeom prst="wedgeRoundRectCallout">
            <a:avLst>
              <a:gd name="adj1" fmla="val 6228"/>
              <a:gd name="adj2" fmla="val 80504"/>
              <a:gd name="adj3" fmla="val 16667"/>
            </a:avLst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err="1" smtClean="0">
                <a:solidFill>
                  <a:schemeClr val="tx1"/>
                </a:solidFill>
              </a:rPr>
              <a:t>Clicpix</a:t>
            </a:r>
            <a:r>
              <a:rPr lang="en-US" sz="1800" b="1" dirty="0" smtClean="0">
                <a:solidFill>
                  <a:schemeClr val="tx1"/>
                </a:solidFill>
              </a:rPr>
              <a:t> (2013)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2548059" y="1472023"/>
            <a:ext cx="1305770" cy="655287"/>
          </a:xfrm>
          <a:prstGeom prst="wedgeRoundRectCallout">
            <a:avLst>
              <a:gd name="adj1" fmla="val -43878"/>
              <a:gd name="adj2" fmla="val 134057"/>
              <a:gd name="adj3" fmla="val 16667"/>
            </a:avLst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>
                <a:solidFill>
                  <a:schemeClr val="tx1"/>
                </a:solidFill>
              </a:rPr>
              <a:t>Timepix3 (2013)</a:t>
            </a:r>
            <a:endParaRPr lang="en-US" sz="1800" dirty="0">
              <a:solidFill>
                <a:schemeClr val="tx1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557867" y="2226546"/>
            <a:ext cx="5655734" cy="30154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ounded Rectangular Callout 8"/>
          <p:cNvSpPr/>
          <p:nvPr/>
        </p:nvSpPr>
        <p:spPr>
          <a:xfrm>
            <a:off x="3072290" y="2222289"/>
            <a:ext cx="1581753" cy="642092"/>
          </a:xfrm>
          <a:prstGeom prst="wedgeRoundRectCallout">
            <a:avLst>
              <a:gd name="adj1" fmla="val -78040"/>
              <a:gd name="adj2" fmla="val 63145"/>
              <a:gd name="adj3" fmla="val 16667"/>
            </a:avLst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>
                <a:solidFill>
                  <a:schemeClr val="tx1"/>
                </a:solidFill>
              </a:rPr>
              <a:t>Medipix3RX (2011)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4664089" y="2795419"/>
            <a:ext cx="1113745" cy="576075"/>
          </a:xfrm>
          <a:prstGeom prst="wedgeRoundRectCallout">
            <a:avLst>
              <a:gd name="adj1" fmla="val -124672"/>
              <a:gd name="adj2" fmla="val 87282"/>
              <a:gd name="adj3" fmla="val 16667"/>
            </a:avLst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err="1" smtClean="0">
                <a:solidFill>
                  <a:schemeClr val="tx1"/>
                </a:solidFill>
              </a:rPr>
              <a:t>Timepix</a:t>
            </a:r>
            <a:r>
              <a:rPr lang="en-US" sz="1800" b="1" dirty="0" smtClean="0">
                <a:solidFill>
                  <a:schemeClr val="tx1"/>
                </a:solidFill>
              </a:rPr>
              <a:t> (2006)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4474152" y="3403615"/>
            <a:ext cx="1267365" cy="614480"/>
          </a:xfrm>
          <a:prstGeom prst="wedgeRoundRectCallout">
            <a:avLst>
              <a:gd name="adj1" fmla="val -101097"/>
              <a:gd name="adj2" fmla="val -14390"/>
              <a:gd name="adj3" fmla="val 16667"/>
            </a:avLst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>
                <a:solidFill>
                  <a:schemeClr val="tx1"/>
                </a:solidFill>
              </a:rPr>
              <a:t>Medipix2 (</a:t>
            </a:r>
            <a:r>
              <a:rPr lang="en-US" b="1" dirty="0" smtClean="0">
                <a:solidFill>
                  <a:schemeClr val="tx1"/>
                </a:solidFill>
              </a:rPr>
              <a:t>2002</a:t>
            </a:r>
            <a:r>
              <a:rPr lang="en-US" sz="1800" b="1" dirty="0" smtClean="0">
                <a:solidFill>
                  <a:schemeClr val="tx1"/>
                </a:solidFill>
              </a:rPr>
              <a:t>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2" name="Rounded Rectangular Callout 11"/>
          <p:cNvSpPr/>
          <p:nvPr/>
        </p:nvSpPr>
        <p:spPr>
          <a:xfrm>
            <a:off x="6841202" y="4118985"/>
            <a:ext cx="1344174" cy="621631"/>
          </a:xfrm>
          <a:prstGeom prst="wedgeRoundRectCallout">
            <a:avLst>
              <a:gd name="adj1" fmla="val -16515"/>
              <a:gd name="adj2" fmla="val 105679"/>
              <a:gd name="adj3" fmla="val 16667"/>
            </a:avLst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>
                <a:solidFill>
                  <a:schemeClr val="tx1"/>
                </a:solidFill>
              </a:rPr>
              <a:t>Medipix1 (1998)</a:t>
            </a:r>
            <a:endParaRPr lang="en-US" sz="1800" dirty="0">
              <a:solidFill>
                <a:schemeClr val="tx1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1540937" y="2971601"/>
            <a:ext cx="3945463" cy="21084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ounded Rectangular Callout 12"/>
          <p:cNvSpPr/>
          <p:nvPr/>
        </p:nvSpPr>
        <p:spPr>
          <a:xfrm>
            <a:off x="1440596" y="2864381"/>
            <a:ext cx="998530" cy="646915"/>
          </a:xfrm>
          <a:prstGeom prst="wedgeRoundRectCallout">
            <a:avLst>
              <a:gd name="adj1" fmla="val 68038"/>
              <a:gd name="adj2" fmla="val 55352"/>
              <a:gd name="adj3" fmla="val 16667"/>
            </a:avLst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>
                <a:solidFill>
                  <a:schemeClr val="tx1"/>
                </a:solidFill>
              </a:rPr>
              <a:t>FEI4</a:t>
            </a:r>
          </a:p>
          <a:p>
            <a:pPr algn="ctr"/>
            <a:r>
              <a:rPr lang="en-US" sz="1800" b="1" dirty="0" smtClean="0">
                <a:solidFill>
                  <a:schemeClr val="tx1"/>
                </a:solidFill>
              </a:rPr>
              <a:t>(2011)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4" name="Rounded Rectangular Callout 13"/>
          <p:cNvSpPr/>
          <p:nvPr/>
        </p:nvSpPr>
        <p:spPr>
          <a:xfrm>
            <a:off x="1926357" y="4353102"/>
            <a:ext cx="1558884" cy="566483"/>
          </a:xfrm>
          <a:prstGeom prst="wedgeRoundRectCallout">
            <a:avLst>
              <a:gd name="adj1" fmla="val 72099"/>
              <a:gd name="adj2" fmla="val -86891"/>
              <a:gd name="adj3" fmla="val 16667"/>
            </a:avLst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Alice1LHCb</a:t>
            </a:r>
            <a:endParaRPr lang="en-US" sz="18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800" b="1" dirty="0" smtClean="0">
                <a:solidFill>
                  <a:schemeClr val="tx1"/>
                </a:solidFill>
              </a:rPr>
              <a:t>(2000)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5" name="Rounded Rectangular Callout 14"/>
          <p:cNvSpPr/>
          <p:nvPr/>
        </p:nvSpPr>
        <p:spPr>
          <a:xfrm>
            <a:off x="4365574" y="4069861"/>
            <a:ext cx="998530" cy="566483"/>
          </a:xfrm>
          <a:prstGeom prst="wedgeRoundRectCallout">
            <a:avLst>
              <a:gd name="adj1" fmla="val -104001"/>
              <a:gd name="adj2" fmla="val -18139"/>
              <a:gd name="adj3" fmla="val 16667"/>
            </a:avLst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>
                <a:solidFill>
                  <a:schemeClr val="tx1"/>
                </a:solidFill>
              </a:rPr>
              <a:t>FEI3</a:t>
            </a:r>
          </a:p>
          <a:p>
            <a:pPr algn="ctr"/>
            <a:r>
              <a:rPr lang="en-US" sz="1800" b="1" dirty="0" smtClean="0">
                <a:solidFill>
                  <a:schemeClr val="tx1"/>
                </a:solidFill>
              </a:rPr>
              <a:t>(2006)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6" name="Rounded Rectangular Callout 15"/>
          <p:cNvSpPr/>
          <p:nvPr/>
        </p:nvSpPr>
        <p:spPr>
          <a:xfrm>
            <a:off x="4331708" y="4675517"/>
            <a:ext cx="998530" cy="566483"/>
          </a:xfrm>
          <a:prstGeom prst="wedgeRoundRectCallout">
            <a:avLst>
              <a:gd name="adj1" fmla="val -98914"/>
              <a:gd name="adj2" fmla="val -12161"/>
              <a:gd name="adj3" fmla="val 16667"/>
            </a:avLst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>
                <a:solidFill>
                  <a:schemeClr val="tx1"/>
                </a:solidFill>
              </a:rPr>
              <a:t>PSI46</a:t>
            </a:r>
          </a:p>
          <a:p>
            <a:pPr algn="ctr"/>
            <a:r>
              <a:rPr lang="en-US" sz="1800" b="1" dirty="0" smtClean="0">
                <a:solidFill>
                  <a:schemeClr val="tx1"/>
                </a:solidFill>
              </a:rPr>
              <a:t>(2005)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1" name="Slide Number Placeholder 3"/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348861" y="6057063"/>
            <a:ext cx="6865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Unfortunately, the cost of a mask set also increases exponentially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6469272" y="5687731"/>
            <a:ext cx="240428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X. Llopart, W. </a:t>
            </a:r>
            <a:r>
              <a:rPr lang="en-GB" dirty="0" err="1" smtClean="0"/>
              <a:t>Snoeys</a:t>
            </a:r>
            <a:endParaRPr lang="en-GB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5241" y="6356350"/>
            <a:ext cx="2164811" cy="365125"/>
          </a:xfrm>
        </p:spPr>
        <p:txBody>
          <a:bodyPr/>
          <a:lstStyle/>
          <a:p>
            <a:r>
              <a:rPr lang="en-US" dirty="0" err="1" smtClean="0"/>
              <a:t>michael.campbell@cern.ch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138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686800" cy="940443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Following Moore’s law </a:t>
            </a:r>
            <a:r>
              <a:rPr lang="en-GB" sz="2800" dirty="0" smtClean="0"/>
              <a:t>@ LHC – </a:t>
            </a:r>
            <a:r>
              <a:rPr lang="en-GB" sz="2800" dirty="0"/>
              <a:t>some practical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Technical:</a:t>
            </a:r>
          </a:p>
          <a:p>
            <a:pPr lvl="1"/>
            <a:r>
              <a:rPr lang="en-GB" dirty="0"/>
              <a:t>Large variety of </a:t>
            </a:r>
            <a:r>
              <a:rPr lang="en-GB" dirty="0" smtClean="0"/>
              <a:t>transistor devices </a:t>
            </a:r>
            <a:r>
              <a:rPr lang="en-GB" dirty="0"/>
              <a:t>available</a:t>
            </a:r>
          </a:p>
          <a:p>
            <a:pPr lvl="1"/>
            <a:r>
              <a:rPr lang="en-GB" dirty="0"/>
              <a:t>Large choice of metal stacks</a:t>
            </a:r>
          </a:p>
          <a:p>
            <a:pPr lvl="1"/>
            <a:r>
              <a:rPr lang="en-GB" dirty="0"/>
              <a:t>Increased simulation/layout complexity</a:t>
            </a:r>
          </a:p>
          <a:p>
            <a:pPr lvl="1"/>
            <a:r>
              <a:rPr lang="en-GB" dirty="0"/>
              <a:t>Power density challenge</a:t>
            </a:r>
          </a:p>
          <a:p>
            <a:pPr lvl="1"/>
            <a:r>
              <a:rPr lang="en-GB" dirty="0"/>
              <a:t>Design manual scaling </a:t>
            </a:r>
          </a:p>
          <a:p>
            <a:pPr lvl="1"/>
            <a:r>
              <a:rPr lang="en-GB" dirty="0"/>
              <a:t>Wafer diameter increases to 300mm</a:t>
            </a:r>
          </a:p>
          <a:p>
            <a:r>
              <a:rPr lang="en-GB" dirty="0"/>
              <a:t>Organisational:</a:t>
            </a:r>
          </a:p>
          <a:p>
            <a:pPr lvl="1"/>
            <a:r>
              <a:rPr lang="en-GB" dirty="0"/>
              <a:t>Mask set in 65nm costs are </a:t>
            </a:r>
            <a:r>
              <a:rPr lang="en-GB" dirty="0">
                <a:latin typeface="Symbol" charset="2"/>
                <a:cs typeface="Symbol" charset="2"/>
              </a:rPr>
              <a:t>O</a:t>
            </a:r>
            <a:r>
              <a:rPr lang="en-GB" dirty="0"/>
              <a:t>(CHF1M)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878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480651" cy="940443"/>
          </a:xfrm>
        </p:spPr>
        <p:txBody>
          <a:bodyPr>
            <a:noAutofit/>
          </a:bodyPr>
          <a:lstStyle/>
          <a:p>
            <a:r>
              <a:rPr lang="en-GB" sz="2800" dirty="0"/>
              <a:t>Some lessons from the first generation of LHC 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sz="3200" dirty="0"/>
              <a:t>The selection of a CMOS process must be based as much on the commercial viability of the foundry/process as on the elegance of the technical solutions it offers. This impacts yield (cost) and long term accessibility. </a:t>
            </a:r>
          </a:p>
          <a:p>
            <a:r>
              <a:rPr lang="en-GB" sz="3200" dirty="0"/>
              <a:t>Collaboration between groups works best if based on a common technology platform</a:t>
            </a:r>
          </a:p>
          <a:p>
            <a:r>
              <a:rPr lang="en-GB" sz="3200" dirty="0"/>
              <a:t>Duplication of design effort - while valuable for training purposes - was probably a little excessive</a:t>
            </a:r>
          </a:p>
          <a:p>
            <a:r>
              <a:rPr lang="en-GB" sz="3200" dirty="0"/>
              <a:t>The choice of readout architecture should allow for short-comings in simulated data.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823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  <a:p>
            <a:r>
              <a:rPr lang="en-GB" dirty="0"/>
              <a:t>Challenges for microelectronics at HL-LHC</a:t>
            </a:r>
          </a:p>
          <a:p>
            <a:r>
              <a:rPr lang="en-GB" dirty="0">
                <a:solidFill>
                  <a:srgbClr val="FF0000"/>
                </a:solidFill>
              </a:rPr>
              <a:t>Common Foundry access – </a:t>
            </a:r>
            <a:r>
              <a:rPr lang="en-GB" dirty="0" smtClean="0">
                <a:solidFill>
                  <a:srgbClr val="FF0000"/>
                </a:solidFill>
              </a:rPr>
              <a:t>status</a:t>
            </a:r>
          </a:p>
          <a:p>
            <a:pPr lvl="1"/>
            <a:r>
              <a:rPr lang="en-GB" dirty="0" smtClean="0"/>
              <a:t>IBM</a:t>
            </a:r>
          </a:p>
          <a:p>
            <a:pPr lvl="1"/>
            <a:r>
              <a:rPr lang="en-GB" dirty="0" smtClean="0"/>
              <a:t>TSMC</a:t>
            </a:r>
            <a:endParaRPr lang="en-GB" dirty="0"/>
          </a:p>
          <a:p>
            <a:r>
              <a:rPr lang="en-GB" dirty="0"/>
              <a:t>IP block sharing</a:t>
            </a:r>
          </a:p>
          <a:p>
            <a:r>
              <a:rPr lang="en-GB" dirty="0"/>
              <a:t>Interconnect</a:t>
            </a:r>
          </a:p>
          <a:p>
            <a:r>
              <a:rPr lang="en-GB" dirty="0"/>
              <a:t>Future technologies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702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ea typeface="ＭＳ Ｐゴシック" charset="0"/>
                <a:cs typeface="ＭＳ Ｐゴシック" charset="0"/>
              </a:rPr>
              <a:t>CERN Supported Technologies in 2014-2015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dirty="0"/>
              <a:t>Legacy technology: 		IBM CMOS6SF 250nm</a:t>
            </a:r>
            <a:br>
              <a:rPr lang="en-US" sz="2400" dirty="0"/>
            </a:br>
            <a:endParaRPr lang="en-US" sz="2400" dirty="0"/>
          </a:p>
          <a:p>
            <a:pPr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Mainstream technology: 	IBM CMOS8RF 130nm</a:t>
            </a:r>
          </a:p>
          <a:p>
            <a:pPr marL="344487" lvl="1" indent="0">
              <a:lnSpc>
                <a:spcPct val="80000"/>
              </a:lnSpc>
              <a:buNone/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Alternate technology: 	</a:t>
            </a:r>
            <a:r>
              <a:rPr lang="en-US" sz="2400" dirty="0" smtClean="0"/>
              <a:t>	TSMC </a:t>
            </a:r>
            <a:r>
              <a:rPr lang="en-US" sz="2400" dirty="0"/>
              <a:t>CMOS 130nm</a:t>
            </a:r>
          </a:p>
          <a:p>
            <a:pPr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Advance technology: 	</a:t>
            </a:r>
            <a:r>
              <a:rPr lang="en-US" sz="2400" dirty="0" smtClean="0"/>
              <a:t>	TSMC </a:t>
            </a:r>
            <a:r>
              <a:rPr lang="en-US" sz="2400" dirty="0"/>
              <a:t>CMOS 65nm</a:t>
            </a:r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14599" y="6064153"/>
            <a:ext cx="276372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S. </a:t>
            </a:r>
            <a:r>
              <a:rPr lang="en-GB" dirty="0" err="1" smtClean="0"/>
              <a:t>Bonacini</a:t>
            </a:r>
            <a:r>
              <a:rPr lang="en-GB" dirty="0" smtClean="0"/>
              <a:t>, K. </a:t>
            </a:r>
            <a:r>
              <a:rPr lang="en-GB" dirty="0" err="1" smtClean="0"/>
              <a:t>Kloukinas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790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mtClean="0"/>
              <a:t>News on Access to IBM technologies</a:t>
            </a:r>
            <a:endParaRPr lang="en-US" sz="32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95536" y="1412776"/>
            <a:ext cx="8795320" cy="475297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/>
              <a:t>Commercial contract will be assigned to MOSIS</a:t>
            </a:r>
          </a:p>
          <a:p>
            <a:r>
              <a:rPr lang="en-US" sz="2200" dirty="0" err="1" smtClean="0"/>
              <a:t>Favourable</a:t>
            </a:r>
            <a:r>
              <a:rPr lang="en-US" sz="2200" dirty="0" smtClean="0"/>
              <a:t> pricing conditions (NRE &amp; production runs) </a:t>
            </a:r>
          </a:p>
          <a:p>
            <a:r>
              <a:rPr lang="en-US" sz="2200" dirty="0" smtClean="0"/>
              <a:t>MOSIS guarantees 6 month advance notice in case of a decision to discontinuity the service</a:t>
            </a:r>
          </a:p>
          <a:p>
            <a:r>
              <a:rPr lang="en-US" sz="2200" dirty="0" smtClean="0"/>
              <a:t>Confidential Disclosure Agreements (CDA) remain valid </a:t>
            </a:r>
            <a:br>
              <a:rPr lang="en-US" sz="2200" dirty="0" smtClean="0"/>
            </a:br>
            <a:endParaRPr lang="en-US" sz="2200" dirty="0" smtClean="0"/>
          </a:p>
          <a:p>
            <a:r>
              <a:rPr lang="en-US" sz="2200" dirty="0" smtClean="0"/>
              <a:t>CERN continues to support the 130nm Mixed Signal Design Kit</a:t>
            </a:r>
            <a:br>
              <a:rPr lang="en-US" sz="2200" dirty="0" smtClean="0"/>
            </a:br>
            <a:endParaRPr lang="en-US" sz="2200" dirty="0" smtClean="0"/>
          </a:p>
          <a:p>
            <a:r>
              <a:rPr lang="en-US" sz="2200" dirty="0" smtClean="0"/>
              <a:t>Foundry access</a:t>
            </a:r>
          </a:p>
          <a:p>
            <a:pPr lvl="1"/>
            <a:r>
              <a:rPr lang="en-US" sz="2000" dirty="0" smtClean="0"/>
              <a:t>MPWs, Engineering &amp; Production runs via MOSIS</a:t>
            </a:r>
          </a:p>
          <a:p>
            <a:pPr lvl="2"/>
            <a:r>
              <a:rPr lang="en-US" sz="1800" dirty="0" smtClean="0"/>
              <a:t>Design data submitted directly to MOSIS</a:t>
            </a:r>
          </a:p>
          <a:p>
            <a:pPr lvl="2"/>
            <a:r>
              <a:rPr lang="en-US" sz="1800" dirty="0" smtClean="0"/>
              <a:t>Design submission technical support by MOSIS</a:t>
            </a:r>
          </a:p>
          <a:p>
            <a:pPr lvl="1"/>
            <a:r>
              <a:rPr lang="en-US" sz="2000" dirty="0" smtClean="0"/>
              <a:t>Coordination and Purchase orders by CERN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14599" y="6064153"/>
            <a:ext cx="276372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S. </a:t>
            </a:r>
            <a:r>
              <a:rPr lang="en-GB" dirty="0" err="1" smtClean="0"/>
              <a:t>Bonacini</a:t>
            </a:r>
            <a:r>
              <a:rPr lang="en-GB" dirty="0" smtClean="0"/>
              <a:t>, K. </a:t>
            </a:r>
            <a:r>
              <a:rPr lang="en-GB" dirty="0" err="1" smtClean="0"/>
              <a:t>Kloukinas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350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Very recent news on IBM foundry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IBM issued a press release on Monday 20</a:t>
            </a:r>
            <a:r>
              <a:rPr lang="en-GB" baseline="30000" dirty="0" smtClean="0"/>
              <a:t>th</a:t>
            </a:r>
            <a:r>
              <a:rPr lang="en-GB" dirty="0" smtClean="0"/>
              <a:t> October announcing that Global Foundries will take over their microelectronics business</a:t>
            </a:r>
          </a:p>
          <a:p>
            <a:r>
              <a:rPr lang="en-GB" dirty="0" smtClean="0"/>
              <a:t>IBM will pay $1.5bn over 3 years</a:t>
            </a:r>
          </a:p>
          <a:p>
            <a:r>
              <a:rPr lang="en-GB" dirty="0" smtClean="0"/>
              <a:t>For the time being the impact (if any) of this acquisition on our agreement with MOSIS to access the IBM process(</a:t>
            </a:r>
            <a:r>
              <a:rPr lang="en-GB" dirty="0" err="1" smtClean="0"/>
              <a:t>es</a:t>
            </a:r>
            <a:r>
              <a:rPr lang="en-GB" dirty="0" smtClean="0"/>
              <a:t>) is unknown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294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 smtClean="0"/>
              <a:t>michael.campbell@cern.ch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59264" y="22394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IBM 130nm supported process and metal stacks </a:t>
            </a:r>
            <a:endParaRPr lang="en-GB" sz="2800" dirty="0"/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3785756" y="1291009"/>
            <a:ext cx="4426455" cy="2957690"/>
            <a:chOff x="1999004" y="2794000"/>
            <a:chExt cx="4426455" cy="2957690"/>
          </a:xfrm>
        </p:grpSpPr>
        <p:sp>
          <p:nvSpPr>
            <p:cNvPr id="12" name="Rectangle 11"/>
            <p:cNvSpPr/>
            <p:nvPr/>
          </p:nvSpPr>
          <p:spPr bwMode="auto">
            <a:xfrm>
              <a:off x="2039842" y="5536741"/>
              <a:ext cx="4369652" cy="214949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STI</a:t>
              </a:r>
            </a:p>
          </p:txBody>
        </p:sp>
        <p:sp>
          <p:nvSpPr>
            <p:cNvPr id="13" name="Round Same Side Corner Rectangle 12"/>
            <p:cNvSpPr/>
            <p:nvPr/>
          </p:nvSpPr>
          <p:spPr bwMode="auto">
            <a:xfrm>
              <a:off x="2774924" y="5407771"/>
              <a:ext cx="326703" cy="128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2856599" y="5450761"/>
              <a:ext cx="163351" cy="8598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poly</a:t>
              </a: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2815761" y="4977873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M2</a:t>
              </a: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2856599" y="5235812"/>
              <a:ext cx="204189" cy="8598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M1</a:t>
              </a: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2815761" y="4719934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M3</a:t>
              </a: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2448221" y="3841007"/>
              <a:ext cx="980109" cy="140444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600" dirty="0">
                  <a:latin typeface="Arial" charset="0"/>
                </a:rPr>
                <a:t>L</a:t>
              </a: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Y</a:t>
              </a: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2448221" y="3394469"/>
              <a:ext cx="980109" cy="27457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600" dirty="0" smtClean="0">
                  <a:latin typeface="Arial" charset="0"/>
                </a:rPr>
                <a:t>E1</a:t>
              </a:r>
              <a:endParaRPr kumimoji="0" lang="en-GB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2815761" y="4199594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MQ</a:t>
              </a:r>
            </a:p>
          </p:txBody>
        </p:sp>
        <p:sp>
          <p:nvSpPr>
            <p:cNvPr id="21" name="Snip Same Side Corner Rectangle 20"/>
            <p:cNvSpPr/>
            <p:nvPr/>
          </p:nvSpPr>
          <p:spPr bwMode="auto">
            <a:xfrm>
              <a:off x="2489058" y="5536741"/>
              <a:ext cx="939271" cy="214949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183302" y="5235812"/>
              <a:ext cx="204189" cy="8598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M1</a:t>
              </a: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3224140" y="5326794"/>
              <a:ext cx="81676" cy="209946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W</a:t>
              </a: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3183302" y="4977873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M2</a:t>
              </a: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3183302" y="4719934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M3</a:t>
              </a: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3183302" y="4199594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MQ</a:t>
              </a: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2448221" y="2914650"/>
              <a:ext cx="980109" cy="393839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600" dirty="0" smtClean="0">
                  <a:latin typeface="Arial" charset="0"/>
                </a:rPr>
                <a:t>MA</a:t>
              </a:r>
              <a:endParaRPr kumimoji="0" lang="en-GB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4490114" y="4199594"/>
              <a:ext cx="571730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MQ</a:t>
              </a: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4580783" y="3758249"/>
              <a:ext cx="367541" cy="4299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4816817" y="3669047"/>
              <a:ext cx="49832" cy="89202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4530952" y="3984644"/>
              <a:ext cx="81676" cy="214949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4117857" y="3841006"/>
              <a:ext cx="980109" cy="140446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600" dirty="0">
                  <a:latin typeface="Arial" charset="0"/>
                </a:rPr>
                <a:t>L</a:t>
              </a: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Y</a:t>
              </a:r>
            </a:p>
          </p:txBody>
        </p:sp>
        <p:sp>
          <p:nvSpPr>
            <p:cNvPr id="33" name="Round Same Side Corner Rectangle 32"/>
            <p:cNvSpPr/>
            <p:nvPr/>
          </p:nvSpPr>
          <p:spPr bwMode="auto">
            <a:xfrm>
              <a:off x="4408438" y="5407771"/>
              <a:ext cx="326703" cy="128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4490114" y="5450761"/>
              <a:ext cx="163351" cy="8598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poly</a:t>
              </a: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4449276" y="4977873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M2</a:t>
              </a: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4490114" y="5235812"/>
              <a:ext cx="204189" cy="8598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M1</a:t>
              </a: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4449276" y="4719934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M3</a:t>
              </a:r>
            </a:p>
          </p:txBody>
        </p:sp>
        <p:sp>
          <p:nvSpPr>
            <p:cNvPr id="38" name="Snip Same Side Corner Rectangle 37"/>
            <p:cNvSpPr/>
            <p:nvPr/>
          </p:nvSpPr>
          <p:spPr bwMode="auto">
            <a:xfrm>
              <a:off x="4122573" y="5536741"/>
              <a:ext cx="939271" cy="214949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4816817" y="5235812"/>
              <a:ext cx="204189" cy="8598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M1</a:t>
              </a:r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4857655" y="5326794"/>
              <a:ext cx="81676" cy="209946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W</a:t>
              </a: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4816817" y="4977873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M2</a:t>
              </a:r>
            </a:p>
          </p:txBody>
        </p:sp>
        <p:sp>
          <p:nvSpPr>
            <p:cNvPr id="42" name="Rectangle 41"/>
            <p:cNvSpPr/>
            <p:nvPr/>
          </p:nvSpPr>
          <p:spPr bwMode="auto">
            <a:xfrm>
              <a:off x="4816817" y="4719934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M3</a:t>
              </a: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2897437" y="5321791"/>
              <a:ext cx="81676" cy="12897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W</a:t>
              </a: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4081735" y="3394469"/>
              <a:ext cx="980109" cy="27457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600" dirty="0" smtClean="0">
                  <a:latin typeface="Arial" charset="0"/>
                </a:rPr>
                <a:t>E1</a:t>
              </a:r>
              <a:endParaRPr kumimoji="0" lang="en-GB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4081735" y="2914650"/>
              <a:ext cx="980109" cy="393839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600" dirty="0" smtClean="0">
                  <a:latin typeface="Arial" charset="0"/>
                </a:rPr>
                <a:t>MA</a:t>
              </a:r>
              <a:endParaRPr kumimoji="0" lang="en-GB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" name="Snip Same Side Corner Rectangle 45"/>
            <p:cNvSpPr/>
            <p:nvPr/>
          </p:nvSpPr>
          <p:spPr bwMode="auto">
            <a:xfrm>
              <a:off x="3428329" y="2794000"/>
              <a:ext cx="653406" cy="514489"/>
            </a:xfrm>
            <a:prstGeom prst="snip2SameRect">
              <a:avLst>
                <a:gd name="adj1" fmla="val 23281"/>
                <a:gd name="adj2" fmla="val 0"/>
              </a:avLst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5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passivation</a:t>
              </a:r>
              <a:endParaRPr kumimoji="0" lang="en-GB" sz="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" name="Snip Single Corner Rectangle 46"/>
            <p:cNvSpPr/>
            <p:nvPr/>
          </p:nvSpPr>
          <p:spPr bwMode="auto">
            <a:xfrm>
              <a:off x="1999004" y="2794000"/>
              <a:ext cx="449217" cy="514489"/>
            </a:xfrm>
            <a:prstGeom prst="snip1Rect">
              <a:avLst>
                <a:gd name="adj" fmla="val 23281"/>
              </a:avLst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Snip Single Corner Rectangle 47"/>
            <p:cNvSpPr/>
            <p:nvPr/>
          </p:nvSpPr>
          <p:spPr bwMode="auto">
            <a:xfrm flipH="1">
              <a:off x="5061844" y="2794000"/>
              <a:ext cx="1306812" cy="514489"/>
            </a:xfrm>
            <a:prstGeom prst="snip1Rect">
              <a:avLst>
                <a:gd name="adj" fmla="val 23281"/>
              </a:avLst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9" name="Straight Connector 48"/>
            <p:cNvCxnSpPr/>
            <p:nvPr/>
          </p:nvCxnSpPr>
          <p:spPr bwMode="auto">
            <a:xfrm>
              <a:off x="2039842" y="5235812"/>
              <a:ext cx="43696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 bwMode="auto">
            <a:xfrm>
              <a:off x="2039842" y="4977873"/>
              <a:ext cx="43696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/>
            <p:cNvCxnSpPr/>
            <p:nvPr/>
          </p:nvCxnSpPr>
          <p:spPr bwMode="auto">
            <a:xfrm>
              <a:off x="2039842" y="4719934"/>
              <a:ext cx="43696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/>
            <p:cNvCxnSpPr/>
            <p:nvPr/>
          </p:nvCxnSpPr>
          <p:spPr bwMode="auto">
            <a:xfrm>
              <a:off x="2039842" y="4199594"/>
              <a:ext cx="43696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/>
            <p:cNvCxnSpPr/>
            <p:nvPr/>
          </p:nvCxnSpPr>
          <p:spPr bwMode="auto">
            <a:xfrm>
              <a:off x="2039842" y="3841006"/>
              <a:ext cx="43696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Straight Connector 53"/>
            <p:cNvCxnSpPr/>
            <p:nvPr/>
          </p:nvCxnSpPr>
          <p:spPr bwMode="auto">
            <a:xfrm>
              <a:off x="2039842" y="3394469"/>
              <a:ext cx="43696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5" name="Rectangle 54"/>
            <p:cNvSpPr/>
            <p:nvPr/>
          </p:nvSpPr>
          <p:spPr bwMode="auto">
            <a:xfrm>
              <a:off x="4530952" y="4848903"/>
              <a:ext cx="81676" cy="12897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4898493" y="5106842"/>
              <a:ext cx="81676" cy="12897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3264978" y="4848903"/>
              <a:ext cx="81676" cy="12897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2938275" y="5106842"/>
              <a:ext cx="81676" cy="12897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2897437" y="4328564"/>
              <a:ext cx="81676" cy="12897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2897437" y="3984645"/>
              <a:ext cx="81676" cy="214949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2734086" y="3669047"/>
              <a:ext cx="122513" cy="171959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4204250" y="3669047"/>
              <a:ext cx="122514" cy="171959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4628593" y="3308489"/>
              <a:ext cx="147386" cy="8598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2938275" y="3308489"/>
              <a:ext cx="163352" cy="8598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2570734" y="5230809"/>
              <a:ext cx="204189" cy="8598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M1</a:t>
              </a: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2652410" y="5321791"/>
              <a:ext cx="81676" cy="209946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W</a:t>
              </a: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4163411" y="5235812"/>
              <a:ext cx="204189" cy="8598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M1</a:t>
              </a:r>
            </a:p>
          </p:txBody>
        </p:sp>
        <p:sp>
          <p:nvSpPr>
            <p:cNvPr id="68" name="Rectangle 67"/>
            <p:cNvSpPr/>
            <p:nvPr/>
          </p:nvSpPr>
          <p:spPr bwMode="auto">
            <a:xfrm>
              <a:off x="4245087" y="5326794"/>
              <a:ext cx="81676" cy="209946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W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941194" y="3670782"/>
              <a:ext cx="979998" cy="195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 err="1" smtClean="0"/>
                <a:t>mimcap</a:t>
              </a:r>
              <a:endParaRPr lang="en-GB" sz="1100" dirty="0"/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2831726" y="4462990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M4</a:t>
              </a:r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3199267" y="4462990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M4</a:t>
              </a:r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4465241" y="4462990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M4</a:t>
              </a:r>
            </a:p>
          </p:txBody>
        </p:sp>
        <p:cxnSp>
          <p:nvCxnSpPr>
            <p:cNvPr id="73" name="Straight Connector 72"/>
            <p:cNvCxnSpPr/>
            <p:nvPr/>
          </p:nvCxnSpPr>
          <p:spPr bwMode="auto">
            <a:xfrm>
              <a:off x="2055807" y="4720929"/>
              <a:ext cx="43696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/>
            <p:cNvCxnSpPr/>
            <p:nvPr/>
          </p:nvCxnSpPr>
          <p:spPr bwMode="auto">
            <a:xfrm>
              <a:off x="2055807" y="4462990"/>
              <a:ext cx="43696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5" name="Rectangle 74"/>
            <p:cNvSpPr/>
            <p:nvPr/>
          </p:nvSpPr>
          <p:spPr bwMode="auto">
            <a:xfrm>
              <a:off x="4546917" y="4591959"/>
              <a:ext cx="81676" cy="12897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3280943" y="4591959"/>
              <a:ext cx="81676" cy="12897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77" name="Rectangle 76"/>
          <p:cNvSpPr/>
          <p:nvPr/>
        </p:nvSpPr>
        <p:spPr>
          <a:xfrm>
            <a:off x="509886" y="2014401"/>
            <a:ext cx="31858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CMOS8RF-DM (3-2-3 BEOL</a:t>
            </a:r>
            <a:r>
              <a:rPr lang="en-GB" dirty="0" smtClean="0"/>
              <a:t>)</a:t>
            </a:r>
          </a:p>
          <a:p>
            <a:r>
              <a:rPr lang="en-GB" dirty="0" smtClean="0"/>
              <a:t>95% of designs</a:t>
            </a:r>
            <a:endParaRPr lang="en-GB" dirty="0"/>
          </a:p>
        </p:txBody>
      </p:sp>
      <p:sp>
        <p:nvSpPr>
          <p:cNvPr id="78" name="Rectangle 77"/>
          <p:cNvSpPr/>
          <p:nvPr/>
        </p:nvSpPr>
        <p:spPr>
          <a:xfrm>
            <a:off x="547514" y="3418691"/>
            <a:ext cx="7458705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CMOS8RF-LM (6-2 BEOL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Specific mixed signal design kits available for both stacks</a:t>
            </a:r>
          </a:p>
          <a:p>
            <a:endParaRPr lang="en-GB" dirty="0" smtClean="0"/>
          </a:p>
          <a:p>
            <a:r>
              <a:rPr lang="en-GB" dirty="0" smtClean="0"/>
              <a:t>More info:</a:t>
            </a:r>
          </a:p>
          <a:p>
            <a:r>
              <a:rPr lang="en-GB" dirty="0" smtClean="0"/>
              <a:t>http</a:t>
            </a:r>
            <a:r>
              <a:rPr lang="en-GB" dirty="0"/>
              <a:t>://support-</a:t>
            </a:r>
            <a:r>
              <a:rPr lang="en-GB" dirty="0" err="1"/>
              <a:t>ictech</a:t>
            </a:r>
            <a:r>
              <a:rPr lang="en-GB" dirty="0"/>
              <a:t>-</a:t>
            </a:r>
            <a:r>
              <a:rPr lang="en-GB" dirty="0" err="1"/>
              <a:t>mpws.web.cern.ch</a:t>
            </a:r>
            <a:r>
              <a:rPr lang="en-GB" dirty="0"/>
              <a:t>/support-</a:t>
            </a:r>
            <a:r>
              <a:rPr lang="en-GB" dirty="0" err="1"/>
              <a:t>ictech</a:t>
            </a:r>
            <a:r>
              <a:rPr lang="en-GB" dirty="0"/>
              <a:t>-</a:t>
            </a:r>
            <a:r>
              <a:rPr lang="en-GB" dirty="0" err="1"/>
              <a:t>mpws</a:t>
            </a:r>
            <a:r>
              <a:rPr lang="en-GB" dirty="0"/>
              <a:t>/</a:t>
            </a:r>
            <a:r>
              <a:rPr lang="en-GB" dirty="0" err="1"/>
              <a:t>index.htm</a:t>
            </a:r>
            <a:endParaRPr lang="en-GB" dirty="0"/>
          </a:p>
        </p:txBody>
      </p:sp>
      <p:pic>
        <p:nvPicPr>
          <p:cNvPr id="79" name="Picture 78"/>
          <p:cNvPicPr>
            <a:picLocks noChangeAspect="1"/>
          </p:cNvPicPr>
          <p:nvPr/>
        </p:nvPicPr>
        <p:blipFill rotWithShape="1">
          <a:blip r:embed="rId2"/>
          <a:srcRect l="595" t="37012" r="49846" b="-37012"/>
          <a:stretch/>
        </p:blipFill>
        <p:spPr>
          <a:xfrm rot="10800000">
            <a:off x="4049683" y="-858492"/>
            <a:ext cx="3565860" cy="5400000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4116296" y="1967552"/>
            <a:ext cx="1673442" cy="1926655"/>
            <a:chOff x="5876574" y="2424292"/>
            <a:chExt cx="1673442" cy="1926655"/>
          </a:xfrm>
        </p:grpSpPr>
        <p:sp>
          <p:nvSpPr>
            <p:cNvPr id="80" name="TextBox 79"/>
            <p:cNvSpPr txBox="1"/>
            <p:nvPr/>
          </p:nvSpPr>
          <p:spPr>
            <a:xfrm>
              <a:off x="5876574" y="4135503"/>
              <a:ext cx="32718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chemeClr val="bg1"/>
                  </a:solidFill>
                </a:rPr>
                <a:t>M1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878199" y="3916082"/>
              <a:ext cx="32718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chemeClr val="bg1"/>
                  </a:solidFill>
                </a:rPr>
                <a:t>M4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6364331" y="3820284"/>
              <a:ext cx="5659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solidFill>
                    <a:schemeClr val="bg1"/>
                  </a:solidFill>
                </a:rPr>
                <a:t>MQ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6364331" y="3180734"/>
              <a:ext cx="104656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solidFill>
                    <a:schemeClr val="bg1"/>
                  </a:solidFill>
                </a:rPr>
                <a:t>E1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364331" y="2424292"/>
              <a:ext cx="118568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solidFill>
                    <a:schemeClr val="bg1"/>
                  </a:solidFill>
                </a:rPr>
                <a:t>MA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426224" y="4487338"/>
            <a:ext cx="2262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G. Pares. CEA-LETI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014599" y="6064153"/>
            <a:ext cx="276372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S. </a:t>
            </a:r>
            <a:r>
              <a:rPr lang="en-GB" dirty="0" err="1" smtClean="0"/>
              <a:t>Bonacini</a:t>
            </a:r>
            <a:r>
              <a:rPr lang="en-GB" dirty="0" smtClean="0"/>
              <a:t>, K. </a:t>
            </a:r>
            <a:r>
              <a:rPr lang="en-GB" dirty="0" err="1" smtClean="0"/>
              <a:t>Kloukinas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515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385892"/>
            <a:ext cx="8616630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smtClean="0"/>
              <a:t>IBM 130nm IP blocks available via CERN</a:t>
            </a:r>
            <a:endParaRPr lang="en-GB" sz="36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478006"/>
            <a:ext cx="8616630" cy="4195763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Standard cell library from foundry (173 </a:t>
            </a:r>
            <a:r>
              <a:rPr lang="en-GB" sz="2000" dirty="0" err="1" smtClean="0"/>
              <a:t>kgate</a:t>
            </a:r>
            <a:r>
              <a:rPr lang="en-GB" sz="2000" dirty="0" smtClean="0"/>
              <a:t>/mm2) </a:t>
            </a:r>
          </a:p>
          <a:p>
            <a:r>
              <a:rPr lang="en-GB" sz="2000" dirty="0" smtClean="0"/>
              <a:t>Standard I/O library from foundry </a:t>
            </a:r>
          </a:p>
          <a:p>
            <a:r>
              <a:rPr lang="en-GB" sz="2000" dirty="0" smtClean="0"/>
              <a:t>High-density standard cell library (1.5V and 1.2V, 345 </a:t>
            </a:r>
            <a:r>
              <a:rPr lang="en-GB" sz="2000" dirty="0" err="1" smtClean="0"/>
              <a:t>kgate</a:t>
            </a:r>
            <a:r>
              <a:rPr lang="en-GB" sz="2000" dirty="0" smtClean="0"/>
              <a:t>/mm2) </a:t>
            </a:r>
          </a:p>
          <a:p>
            <a:r>
              <a:rPr lang="en-GB" sz="2000" dirty="0" smtClean="0"/>
              <a:t>LVDS and SLVS drivers/receivers </a:t>
            </a:r>
          </a:p>
          <a:p>
            <a:r>
              <a:rPr lang="en-GB" sz="2000" dirty="0" smtClean="0"/>
              <a:t>SRAM generator (40MHz, dual-port synchronous) </a:t>
            </a:r>
          </a:p>
          <a:p>
            <a:r>
              <a:rPr lang="en-US" sz="2000" dirty="0" err="1" smtClean="0"/>
              <a:t>eFuse</a:t>
            </a:r>
            <a:r>
              <a:rPr lang="en-US" sz="2000" dirty="0" smtClean="0"/>
              <a:t> (1- and 8-bit; 3.3V-10mA-burn in &lt;1ms for 8 bits) </a:t>
            </a:r>
          </a:p>
          <a:p>
            <a:r>
              <a:rPr lang="en-US" sz="2000" dirty="0" err="1" smtClean="0"/>
              <a:t>Bandgap</a:t>
            </a:r>
            <a:r>
              <a:rPr lang="en-US" sz="2000" dirty="0" smtClean="0"/>
              <a:t> (current-mode, output 597 ± 4 mV over </a:t>
            </a:r>
            <a:r>
              <a:rPr lang="en-US" sz="2000" dirty="0" err="1" smtClean="0"/>
              <a:t>p,V,T</a:t>
            </a:r>
            <a:r>
              <a:rPr lang="en-US" sz="2000" dirty="0" smtClean="0"/>
              <a:t>) </a:t>
            </a:r>
          </a:p>
          <a:p>
            <a:r>
              <a:rPr lang="en-US" sz="2000" dirty="0" err="1" smtClean="0"/>
              <a:t>ePLL</a:t>
            </a:r>
            <a:r>
              <a:rPr lang="en-US" sz="2000" dirty="0" smtClean="0"/>
              <a:t> (40, 80, 160 or 320 MHz input and output, 1.2V or 1.5V supply) </a:t>
            </a:r>
          </a:p>
          <a:p>
            <a:r>
              <a:rPr lang="en-US" sz="2000" dirty="0" err="1" smtClean="0"/>
              <a:t>eCDR</a:t>
            </a:r>
            <a:r>
              <a:rPr lang="en-US" sz="2000" dirty="0" smtClean="0"/>
              <a:t> (as </a:t>
            </a:r>
            <a:r>
              <a:rPr lang="en-US" sz="2000" dirty="0" err="1" smtClean="0"/>
              <a:t>ePLL</a:t>
            </a:r>
            <a:r>
              <a:rPr lang="en-US" sz="2000" dirty="0" smtClean="0"/>
              <a:t> above, but data input and clock output) </a:t>
            </a:r>
          </a:p>
          <a:p>
            <a:r>
              <a:rPr lang="en-US" sz="2000" dirty="0" smtClean="0"/>
              <a:t>ADC (preliminary. 1 </a:t>
            </a:r>
            <a:r>
              <a:rPr lang="en-US" sz="2000" dirty="0" err="1" smtClean="0"/>
              <a:t>kS</a:t>
            </a:r>
            <a:r>
              <a:rPr lang="en-US" sz="2000" dirty="0" smtClean="0"/>
              <a:t>/s, 12 bit, 32 channels, 1.5V supply, fees apply) </a:t>
            </a:r>
          </a:p>
          <a:p>
            <a:r>
              <a:rPr lang="en-US" sz="2000" dirty="0" smtClean="0"/>
              <a:t>DAC (8-bit, current output, 40nA LSB) </a:t>
            </a:r>
          </a:p>
          <a:p>
            <a:endParaRPr lang="en-US" sz="2000" dirty="0" smtClean="0"/>
          </a:p>
          <a:p>
            <a:pPr marL="36576" indent="0">
              <a:buFont typeface="Arial"/>
              <a:buNone/>
            </a:pPr>
            <a:r>
              <a:rPr lang="en-US" sz="2000" dirty="0" smtClean="0"/>
              <a:t>* Blocks are supplied ‘as is’ for HEP experiments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014599" y="6064153"/>
            <a:ext cx="276372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S. </a:t>
            </a:r>
            <a:r>
              <a:rPr lang="en-GB" dirty="0" err="1" smtClean="0"/>
              <a:t>Bonacini</a:t>
            </a:r>
            <a:r>
              <a:rPr lang="en-GB" dirty="0" smtClean="0"/>
              <a:t>, K. </a:t>
            </a:r>
            <a:r>
              <a:rPr lang="en-GB" dirty="0" err="1" smtClean="0"/>
              <a:t>Kloukinas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7371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IC Technologies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91067" y="4613721"/>
            <a:ext cx="3239261" cy="1133325"/>
          </a:xfrm>
        </p:spPr>
        <p:txBody>
          <a:bodyPr>
            <a:noAutofit/>
          </a:bodyPr>
          <a:lstStyle/>
          <a:p>
            <a:r>
              <a:rPr lang="fr-CH" sz="2800" dirty="0"/>
              <a:t>Michael Campbell</a:t>
            </a:r>
          </a:p>
          <a:p>
            <a:r>
              <a:rPr lang="fr-CH" sz="2800" dirty="0"/>
              <a:t>PH Department</a:t>
            </a:r>
          </a:p>
          <a:p>
            <a:r>
              <a:rPr lang="fr-CH" sz="2800" dirty="0"/>
              <a:t>CERN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165650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ccess to TSMC technologies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3528" y="1268764"/>
            <a:ext cx="8820472" cy="4752975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sz="1600" u="sng" dirty="0" smtClean="0"/>
              <a:t>Data and technical support</a:t>
            </a:r>
          </a:p>
          <a:p>
            <a:pPr marL="0" lvl="1" indent="0">
              <a:buNone/>
            </a:pPr>
            <a:endParaRPr lang="en-US" sz="1600" dirty="0" smtClean="0"/>
          </a:p>
          <a:p>
            <a:pPr marL="0" lvl="1" indent="0">
              <a:buNone/>
            </a:pPr>
            <a:r>
              <a:rPr lang="en-US" sz="1600" dirty="0" smtClean="0"/>
              <a:t>Institute should contact IMEC to sign an NDA</a:t>
            </a:r>
          </a:p>
          <a:p>
            <a:pPr marL="0" lvl="2" indent="0">
              <a:buNone/>
            </a:pPr>
            <a:r>
              <a:rPr lang="en-US" sz="1600" dirty="0" smtClean="0"/>
              <a:t>	IMEC has a list of CERN collaborating institutes</a:t>
            </a:r>
            <a:endParaRPr lang="en-US" sz="1600" dirty="0"/>
          </a:p>
          <a:p>
            <a:pPr marL="0" lvl="2" indent="0">
              <a:buNone/>
            </a:pPr>
            <a:r>
              <a:rPr lang="en-US" sz="1600" dirty="0" smtClean="0"/>
              <a:t>	IMEC will distribute the Mixed Signal design kit and </a:t>
            </a:r>
            <a:br>
              <a:rPr lang="en-US" sz="1600" dirty="0" smtClean="0"/>
            </a:br>
            <a:r>
              <a:rPr lang="en-US" sz="1600" dirty="0" smtClean="0"/>
              <a:t>	provide users with design kit maintenance and technical support </a:t>
            </a:r>
          </a:p>
          <a:p>
            <a:pPr marL="0" lvl="1" indent="0">
              <a:buNone/>
            </a:pPr>
            <a:r>
              <a:rPr lang="en-US" sz="1600" dirty="0" smtClean="0"/>
              <a:t>No access fees. Pay-per-use scheme.</a:t>
            </a:r>
          </a:p>
          <a:p>
            <a:pPr marL="0" lvl="2" indent="0">
              <a:lnSpc>
                <a:spcPct val="80000"/>
              </a:lnSpc>
              <a:buNone/>
            </a:pPr>
            <a:r>
              <a:rPr lang="en-US" sz="1600" dirty="0" smtClean="0">
                <a:ea typeface="ＭＳ Ｐゴシック" charset="-128"/>
              </a:rPr>
              <a:t>	A 7% fee is applied on the fabrication cost (prototyping, production).</a:t>
            </a:r>
          </a:p>
          <a:p>
            <a:pPr marL="0" lvl="2" indent="0">
              <a:lnSpc>
                <a:spcPct val="80000"/>
              </a:lnSpc>
              <a:buNone/>
            </a:pPr>
            <a:r>
              <a:rPr lang="en-US" sz="1600" dirty="0" smtClean="0">
                <a:ea typeface="ＭＳ Ｐゴシック" charset="-128"/>
              </a:rPr>
              <a:t>	This fee covers part of the Mixed Signal Design </a:t>
            </a:r>
            <a:r>
              <a:rPr lang="en-US" sz="1600" dirty="0">
                <a:ea typeface="ＭＳ Ｐゴシック" charset="-128"/>
              </a:rPr>
              <a:t>K</a:t>
            </a:r>
            <a:r>
              <a:rPr lang="en-US" sz="1600" dirty="0" smtClean="0">
                <a:ea typeface="ＭＳ Ｐゴシック" charset="-128"/>
              </a:rPr>
              <a:t>it development and maintenance 	costs</a:t>
            </a:r>
          </a:p>
          <a:p>
            <a:pPr marL="0" lvl="2" indent="0">
              <a:lnSpc>
                <a:spcPct val="80000"/>
              </a:lnSpc>
              <a:buNone/>
            </a:pPr>
            <a:r>
              <a:rPr lang="en-US" sz="1600" dirty="0" smtClean="0">
                <a:ea typeface="ＭＳ Ｐゴシック" charset="-128"/>
              </a:rPr>
              <a:t>	Projects that make use of the </a:t>
            </a:r>
            <a:r>
              <a:rPr lang="en-US" sz="1600" dirty="0">
                <a:ea typeface="ＭＳ Ｐゴシック" charset="-128"/>
              </a:rPr>
              <a:t>Mixed Signal Design Kit </a:t>
            </a:r>
            <a:r>
              <a:rPr lang="en-US" sz="1600" u="sng" dirty="0">
                <a:ea typeface="ＭＳ Ｐゴシック" charset="-128"/>
              </a:rPr>
              <a:t>must</a:t>
            </a:r>
            <a:r>
              <a:rPr lang="en-US" sz="1600" dirty="0">
                <a:ea typeface="ＭＳ Ｐゴシック" charset="-128"/>
              </a:rPr>
              <a:t> </a:t>
            </a:r>
            <a:r>
              <a:rPr lang="en-US" sz="1600" dirty="0" smtClean="0">
                <a:ea typeface="ＭＳ Ｐゴシック" charset="-128"/>
              </a:rPr>
              <a:t>seek fabrication services </a:t>
            </a:r>
            <a:br>
              <a:rPr lang="en-US" sz="1600" dirty="0" smtClean="0">
                <a:ea typeface="ＭＳ Ｐゴシック" charset="-128"/>
              </a:rPr>
            </a:br>
            <a:r>
              <a:rPr lang="en-US" sz="1600" dirty="0" smtClean="0">
                <a:ea typeface="ＭＳ Ｐゴシック" charset="-128"/>
              </a:rPr>
              <a:t>	exclusively via CERN and IMEC service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marL="36576" indent="0">
              <a:buNone/>
            </a:pPr>
            <a:r>
              <a:rPr lang="en-US" sz="1600" u="sng" dirty="0"/>
              <a:t>F</a:t>
            </a:r>
            <a:r>
              <a:rPr lang="en-US" sz="1600" u="sng" dirty="0" smtClean="0"/>
              <a:t>oundry services</a:t>
            </a:r>
          </a:p>
          <a:p>
            <a:pPr marL="447675" lvl="1" indent="-447675">
              <a:lnSpc>
                <a:spcPct val="80000"/>
              </a:lnSpc>
              <a:buNone/>
            </a:pPr>
            <a:endParaRPr lang="en-US" sz="1600" dirty="0" smtClean="0"/>
          </a:p>
          <a:p>
            <a:pPr marL="447675" lvl="1" indent="-447675">
              <a:lnSpc>
                <a:spcPct val="80000"/>
              </a:lnSpc>
              <a:buNone/>
            </a:pPr>
            <a:r>
              <a:rPr lang="en-US" sz="1600" dirty="0" smtClean="0"/>
              <a:t>Institute should contact CERN to inform about submission plans</a:t>
            </a:r>
          </a:p>
          <a:p>
            <a:pPr marL="447675" lvl="1" indent="-447675">
              <a:lnSpc>
                <a:spcPct val="80000"/>
              </a:lnSpc>
              <a:buNone/>
            </a:pPr>
            <a:r>
              <a:rPr lang="en-US" sz="1600" dirty="0" smtClean="0"/>
              <a:t>CERN will make an effort to coordinate submissions to share prototyping costs</a:t>
            </a:r>
          </a:p>
          <a:p>
            <a:pPr marL="447675" lvl="1" indent="-447675">
              <a:lnSpc>
                <a:spcPct val="80000"/>
              </a:lnSpc>
              <a:buNone/>
            </a:pPr>
            <a:r>
              <a:rPr lang="en-US" sz="1600" dirty="0" smtClean="0"/>
              <a:t>CERN will issue the purchase orders to IMEC </a:t>
            </a:r>
          </a:p>
          <a:p>
            <a:pPr marL="447675" lvl="1" indent="-447675">
              <a:lnSpc>
                <a:spcPct val="80000"/>
              </a:lnSpc>
              <a:buNone/>
            </a:pPr>
            <a:r>
              <a:rPr lang="en-US" sz="1600" dirty="0" smtClean="0"/>
              <a:t>CERN will receive the fabricated chips and distribute them to designers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014599" y="6064153"/>
            <a:ext cx="276372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S. </a:t>
            </a:r>
            <a:r>
              <a:rPr lang="en-GB" dirty="0" err="1" smtClean="0"/>
              <a:t>Bonacini</a:t>
            </a:r>
            <a:r>
              <a:rPr lang="en-GB" dirty="0" smtClean="0"/>
              <a:t>, K. </a:t>
            </a:r>
            <a:r>
              <a:rPr lang="en-GB" dirty="0" err="1" smtClean="0"/>
              <a:t>Kloukinas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6299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84301"/>
            <a:ext cx="8561414" cy="940443"/>
          </a:xfrm>
        </p:spPr>
        <p:txBody>
          <a:bodyPr>
            <a:noAutofit/>
          </a:bodyPr>
          <a:lstStyle/>
          <a:p>
            <a:r>
              <a:rPr lang="en-US" sz="2800" dirty="0" smtClean="0"/>
              <a:t>TSMC </a:t>
            </a:r>
            <a:r>
              <a:rPr lang="en-US" sz="2800" dirty="0"/>
              <a:t>Non Disclosure Agreement (NDA) </a:t>
            </a:r>
            <a:r>
              <a:rPr lang="en-US" sz="2800" i="1" dirty="0"/>
              <a:t>and Master Technology Usage Agreement (NDA-MTUA)</a:t>
            </a:r>
            <a:br>
              <a:rPr lang="en-US" sz="2800" i="1" dirty="0"/>
            </a:br>
            <a:endParaRPr lang="en-US" sz="28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49663" y="1296896"/>
            <a:ext cx="8568951" cy="5040560"/>
          </a:xfrm>
        </p:spPr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en-US" sz="2300" dirty="0" smtClean="0"/>
              <a:t>3-party NDA: TSMC- IMEC – Institute</a:t>
            </a:r>
          </a:p>
          <a:p>
            <a:pPr marL="448056" lvl="1" indent="0">
              <a:buNone/>
            </a:pPr>
            <a:r>
              <a:rPr lang="en-US" sz="2300" dirty="0" smtClean="0"/>
              <a:t>Permitting the </a:t>
            </a:r>
            <a:r>
              <a:rPr lang="en-US" sz="2300" u="sng" dirty="0" smtClean="0"/>
              <a:t>distribution of technology information from IMEC to institutes, </a:t>
            </a:r>
            <a:r>
              <a:rPr lang="en-US" sz="2300" dirty="0" smtClean="0"/>
              <a:t>including layouts of std. cell libraries</a:t>
            </a:r>
          </a:p>
          <a:p>
            <a:pPr marL="448056" lvl="1" indent="0">
              <a:buNone/>
            </a:pPr>
            <a:r>
              <a:rPr lang="en-US" sz="2300" dirty="0" smtClean="0"/>
              <a:t>Permitting institutes to </a:t>
            </a:r>
            <a:r>
              <a:rPr lang="en-US" sz="2300" u="sng" dirty="0" smtClean="0"/>
              <a:t>exchange technical data and work in collaboration</a:t>
            </a:r>
          </a:p>
          <a:p>
            <a:pPr marL="448056" lvl="1" indent="0">
              <a:buNone/>
            </a:pPr>
            <a:endParaRPr lang="en-US" sz="2300" u="sng" dirty="0" smtClean="0"/>
          </a:p>
          <a:p>
            <a:pPr marL="36576" indent="0">
              <a:buNone/>
            </a:pPr>
            <a:r>
              <a:rPr lang="en-US" sz="2300" dirty="0" smtClean="0"/>
              <a:t>Covers both 65nm and 130nm processes</a:t>
            </a:r>
          </a:p>
          <a:p>
            <a:pPr marL="36576" indent="0">
              <a:buNone/>
            </a:pPr>
            <a:endParaRPr lang="en-US" sz="2300" dirty="0" smtClean="0"/>
          </a:p>
          <a:p>
            <a:pPr marL="36576" indent="0">
              <a:buNone/>
            </a:pPr>
            <a:r>
              <a:rPr lang="en-US" sz="2300" dirty="0" smtClean="0"/>
              <a:t>Use restrictions: </a:t>
            </a:r>
            <a:endParaRPr lang="en-US" sz="2300" dirty="0"/>
          </a:p>
          <a:p>
            <a:pPr marL="448056" lvl="1" indent="0">
              <a:buNone/>
            </a:pPr>
            <a:r>
              <a:rPr lang="en-US" sz="2300" dirty="0"/>
              <a:t>automotive applications </a:t>
            </a:r>
          </a:p>
          <a:p>
            <a:pPr marL="448056" lvl="1" indent="0">
              <a:buNone/>
            </a:pPr>
            <a:r>
              <a:rPr lang="en-US" sz="2300" dirty="0"/>
              <a:t>medical applications except for medical imaging systems </a:t>
            </a:r>
          </a:p>
          <a:p>
            <a:pPr marL="448056" lvl="1" indent="0">
              <a:buNone/>
            </a:pPr>
            <a:r>
              <a:rPr lang="en-US" sz="2300" dirty="0"/>
              <a:t>any military applications </a:t>
            </a:r>
          </a:p>
          <a:p>
            <a:pPr marL="448056" lvl="1" indent="0">
              <a:buNone/>
            </a:pPr>
            <a:r>
              <a:rPr lang="en-US" sz="2300" dirty="0"/>
              <a:t>nuclear materials related to defense system or power systems </a:t>
            </a:r>
          </a:p>
          <a:p>
            <a:pPr marL="448056" lvl="1" indent="0">
              <a:buNone/>
            </a:pPr>
            <a:r>
              <a:rPr lang="en-US" sz="2300" dirty="0"/>
              <a:t>aerospace application except fundamental scientific research and </a:t>
            </a:r>
            <a:r>
              <a:rPr lang="en-US" sz="2300" dirty="0" err="1" smtClean="0"/>
              <a:t>dosimetry</a:t>
            </a:r>
            <a:endParaRPr lang="en-US" sz="2300" dirty="0" smtClean="0"/>
          </a:p>
          <a:p>
            <a:pPr marL="36576" indent="0">
              <a:buNone/>
            </a:pPr>
            <a:endParaRPr lang="en-US" sz="2300" dirty="0" smtClean="0"/>
          </a:p>
          <a:p>
            <a:pPr marL="36576" indent="0">
              <a:buNone/>
            </a:pPr>
            <a:r>
              <a:rPr lang="en-US" sz="2300" dirty="0" smtClean="0"/>
              <a:t>Sale </a:t>
            </a:r>
            <a:r>
              <a:rPr lang="en-US" sz="2300" dirty="0"/>
              <a:t>of chips is permitted except for banned applications</a:t>
            </a:r>
            <a:br>
              <a:rPr lang="en-US" sz="2300" dirty="0"/>
            </a:br>
            <a:endParaRPr lang="en-US" sz="2300" dirty="0"/>
          </a:p>
          <a:p>
            <a:pPr marL="36576" indent="0">
              <a:buNone/>
            </a:pPr>
            <a:r>
              <a:rPr lang="en-US" sz="2300" dirty="0"/>
              <a:t>Export control restrictions</a:t>
            </a:r>
          </a:p>
          <a:p>
            <a:pPr marL="448056" lvl="1" indent="0">
              <a:buNone/>
            </a:pPr>
            <a:r>
              <a:rPr lang="en-US" sz="2300" dirty="0"/>
              <a:t>Comply with all applicable national export control laws, regulations, and rules</a:t>
            </a:r>
          </a:p>
          <a:p>
            <a:pPr marL="448056" lvl="1" indent="0">
              <a:buNone/>
            </a:pPr>
            <a:r>
              <a:rPr lang="en-US" sz="2300" dirty="0"/>
              <a:t>Institutes that will receive silicon from CERN must sign and return to CERN a “Letter of Compliance Concerning Deep-Submicron Technology Circuits”</a:t>
            </a:r>
            <a:br>
              <a:rPr lang="en-US" sz="2300" dirty="0"/>
            </a:br>
            <a:endParaRPr lang="en-US" sz="2300" dirty="0"/>
          </a:p>
          <a:p>
            <a:pPr marL="36576" indent="0">
              <a:buNone/>
            </a:pPr>
            <a:r>
              <a:rPr lang="en-US" sz="2300" dirty="0"/>
              <a:t>All NDAs issued by IMEC are identical. Neither IMEC nor the foundry are willing to negotiate 35+ times with all </a:t>
            </a:r>
            <a:r>
              <a:rPr lang="en-US" sz="2300" dirty="0" smtClean="0"/>
              <a:t>single </a:t>
            </a:r>
            <a:r>
              <a:rPr lang="en-US" sz="2300" dirty="0"/>
              <a:t>Institutes</a:t>
            </a:r>
          </a:p>
          <a:p>
            <a:pPr marL="749808" lvl="2" indent="0">
              <a:buNone/>
            </a:pPr>
            <a:endParaRPr lang="en-US" sz="18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014599" y="6064153"/>
            <a:ext cx="276372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S. </a:t>
            </a:r>
            <a:r>
              <a:rPr lang="en-GB" dirty="0" err="1" smtClean="0"/>
              <a:t>Bonacini</a:t>
            </a:r>
            <a:r>
              <a:rPr lang="en-GB" dirty="0" smtClean="0"/>
              <a:t>, K. </a:t>
            </a:r>
            <a:r>
              <a:rPr lang="en-GB" dirty="0" err="1" smtClean="0"/>
              <a:t>Kloukinas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8723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TSMC 130nm supported process and metal stacks </a:t>
            </a:r>
            <a:endParaRPr lang="en-GB" sz="2800" dirty="0"/>
          </a:p>
        </p:txBody>
      </p:sp>
      <p:grpSp>
        <p:nvGrpSpPr>
          <p:cNvPr id="7" name="Group 6"/>
          <p:cNvGrpSpPr/>
          <p:nvPr/>
        </p:nvGrpSpPr>
        <p:grpSpPr>
          <a:xfrm>
            <a:off x="4090323" y="1261394"/>
            <a:ext cx="4426455" cy="3142720"/>
            <a:chOff x="2021358" y="2608970"/>
            <a:chExt cx="4426455" cy="3142720"/>
          </a:xfrm>
        </p:grpSpPr>
        <p:sp>
          <p:nvSpPr>
            <p:cNvPr id="8" name="Rectangle 7"/>
            <p:cNvSpPr/>
            <p:nvPr/>
          </p:nvSpPr>
          <p:spPr bwMode="auto">
            <a:xfrm>
              <a:off x="2062196" y="5536741"/>
              <a:ext cx="4369652" cy="214949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STI</a:t>
              </a:r>
            </a:p>
          </p:txBody>
        </p:sp>
        <p:sp>
          <p:nvSpPr>
            <p:cNvPr id="9" name="Round Same Side Corner Rectangle 8"/>
            <p:cNvSpPr/>
            <p:nvPr/>
          </p:nvSpPr>
          <p:spPr bwMode="auto">
            <a:xfrm>
              <a:off x="2797278" y="5407771"/>
              <a:ext cx="326703" cy="128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2878953" y="5450761"/>
              <a:ext cx="163351" cy="8598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poly</a:t>
              </a: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2838115" y="4977873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M2</a:t>
              </a: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2878953" y="5235812"/>
              <a:ext cx="204189" cy="8598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M1</a:t>
              </a: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2838115" y="4719934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M3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2470575" y="3726706"/>
              <a:ext cx="980109" cy="257939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M6</a:t>
              </a: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2470575" y="3038869"/>
              <a:ext cx="980109" cy="51587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M7</a:t>
              </a: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2838115" y="4199594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M5</a:t>
              </a:r>
            </a:p>
          </p:txBody>
        </p:sp>
        <p:sp>
          <p:nvSpPr>
            <p:cNvPr id="17" name="Snip Same Side Corner Rectangle 16"/>
            <p:cNvSpPr/>
            <p:nvPr/>
          </p:nvSpPr>
          <p:spPr bwMode="auto">
            <a:xfrm>
              <a:off x="2511412" y="5536741"/>
              <a:ext cx="939271" cy="214949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3205656" y="5235812"/>
              <a:ext cx="204189" cy="8598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M1</a:t>
              </a: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3246494" y="5326794"/>
              <a:ext cx="81676" cy="209946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W</a:t>
              </a: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3205656" y="4977873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M2</a:t>
              </a: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3205656" y="4719934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M3</a:t>
              </a: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205656" y="4199594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M5</a:t>
              </a: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2470575" y="2694950"/>
              <a:ext cx="980109" cy="257939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RDL</a:t>
              </a: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4880009" y="3726706"/>
              <a:ext cx="980109" cy="12897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M6</a:t>
              </a: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4512468" y="4199594"/>
              <a:ext cx="571730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M5</a:t>
              </a: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4512468" y="4156605"/>
              <a:ext cx="571730" cy="4299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4716657" y="4070625"/>
              <a:ext cx="367541" cy="4299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4920847" y="3855676"/>
              <a:ext cx="81676" cy="214949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4553306" y="3855676"/>
              <a:ext cx="81676" cy="300929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3695711" y="3726706"/>
              <a:ext cx="980109" cy="12897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M6</a:t>
              </a:r>
            </a:p>
          </p:txBody>
        </p:sp>
        <p:sp>
          <p:nvSpPr>
            <p:cNvPr id="31" name="Round Same Side Corner Rectangle 30"/>
            <p:cNvSpPr/>
            <p:nvPr/>
          </p:nvSpPr>
          <p:spPr bwMode="auto">
            <a:xfrm>
              <a:off x="4430792" y="5407771"/>
              <a:ext cx="326703" cy="12897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4512468" y="5450761"/>
              <a:ext cx="163351" cy="8598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poly</a:t>
              </a: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4471630" y="4977873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M2</a:t>
              </a: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4512468" y="5235812"/>
              <a:ext cx="204189" cy="8598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M1</a:t>
              </a: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4471630" y="4719934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M3</a:t>
              </a:r>
            </a:p>
          </p:txBody>
        </p:sp>
        <p:sp>
          <p:nvSpPr>
            <p:cNvPr id="36" name="Snip Same Side Corner Rectangle 35"/>
            <p:cNvSpPr/>
            <p:nvPr/>
          </p:nvSpPr>
          <p:spPr bwMode="auto">
            <a:xfrm>
              <a:off x="4144927" y="5536741"/>
              <a:ext cx="939271" cy="214949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4839171" y="5235812"/>
              <a:ext cx="204189" cy="8598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M1</a:t>
              </a: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4880009" y="5326794"/>
              <a:ext cx="81676" cy="209946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W</a:t>
              </a: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4839171" y="4977873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M2</a:t>
              </a:r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4839171" y="4719934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M3</a:t>
              </a: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2919791" y="5321791"/>
              <a:ext cx="81676" cy="12897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W</a:t>
              </a:r>
            </a:p>
          </p:txBody>
        </p:sp>
        <p:sp>
          <p:nvSpPr>
            <p:cNvPr id="42" name="Rectangle 41"/>
            <p:cNvSpPr/>
            <p:nvPr/>
          </p:nvSpPr>
          <p:spPr bwMode="auto">
            <a:xfrm>
              <a:off x="4104089" y="3038869"/>
              <a:ext cx="980109" cy="51587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M7</a:t>
              </a: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4104089" y="2694950"/>
              <a:ext cx="980109" cy="257939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RDL</a:t>
              </a:r>
            </a:p>
          </p:txBody>
        </p:sp>
        <p:sp>
          <p:nvSpPr>
            <p:cNvPr id="44" name="Snip Same Side Corner Rectangle 43"/>
            <p:cNvSpPr/>
            <p:nvPr/>
          </p:nvSpPr>
          <p:spPr bwMode="auto">
            <a:xfrm>
              <a:off x="3450683" y="2608970"/>
              <a:ext cx="653406" cy="343919"/>
            </a:xfrm>
            <a:prstGeom prst="snip2SameRect">
              <a:avLst>
                <a:gd name="adj1" fmla="val 23281"/>
                <a:gd name="adj2" fmla="val 0"/>
              </a:avLst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5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passivation</a:t>
              </a:r>
              <a:endParaRPr kumimoji="0" lang="en-GB" sz="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5" name="Snip Single Corner Rectangle 44"/>
            <p:cNvSpPr/>
            <p:nvPr/>
          </p:nvSpPr>
          <p:spPr bwMode="auto">
            <a:xfrm>
              <a:off x="2021358" y="2608970"/>
              <a:ext cx="449217" cy="343919"/>
            </a:xfrm>
            <a:prstGeom prst="snip1Rect">
              <a:avLst>
                <a:gd name="adj" fmla="val 23281"/>
              </a:avLst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" name="Snip Single Corner Rectangle 45"/>
            <p:cNvSpPr/>
            <p:nvPr/>
          </p:nvSpPr>
          <p:spPr bwMode="auto">
            <a:xfrm flipH="1">
              <a:off x="5084198" y="2608970"/>
              <a:ext cx="1306812" cy="343919"/>
            </a:xfrm>
            <a:prstGeom prst="snip1Rect">
              <a:avLst>
                <a:gd name="adj" fmla="val 23281"/>
              </a:avLst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7" name="Straight Connector 46"/>
            <p:cNvCxnSpPr/>
            <p:nvPr/>
          </p:nvCxnSpPr>
          <p:spPr bwMode="auto">
            <a:xfrm>
              <a:off x="2062196" y="5235812"/>
              <a:ext cx="43696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/>
            <p:cNvCxnSpPr/>
            <p:nvPr/>
          </p:nvCxnSpPr>
          <p:spPr bwMode="auto">
            <a:xfrm>
              <a:off x="2062196" y="4977873"/>
              <a:ext cx="43696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/>
            <p:cNvCxnSpPr/>
            <p:nvPr/>
          </p:nvCxnSpPr>
          <p:spPr bwMode="auto">
            <a:xfrm>
              <a:off x="2062196" y="4719934"/>
              <a:ext cx="43696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 bwMode="auto">
            <a:xfrm>
              <a:off x="2062196" y="4199594"/>
              <a:ext cx="43696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/>
            <p:cNvCxnSpPr/>
            <p:nvPr/>
          </p:nvCxnSpPr>
          <p:spPr bwMode="auto">
            <a:xfrm>
              <a:off x="2062196" y="3726706"/>
              <a:ext cx="43696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/>
            <p:cNvCxnSpPr/>
            <p:nvPr/>
          </p:nvCxnSpPr>
          <p:spPr bwMode="auto">
            <a:xfrm>
              <a:off x="2062196" y="3038869"/>
              <a:ext cx="43696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3" name="Rectangle 52"/>
            <p:cNvSpPr/>
            <p:nvPr/>
          </p:nvSpPr>
          <p:spPr bwMode="auto">
            <a:xfrm>
              <a:off x="4553306" y="4848903"/>
              <a:ext cx="81676" cy="12897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4920847" y="5106842"/>
              <a:ext cx="81676" cy="12897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3287332" y="4848903"/>
              <a:ext cx="81676" cy="12897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2960629" y="5106842"/>
              <a:ext cx="81676" cy="12897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2919791" y="4328564"/>
              <a:ext cx="81676" cy="12897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2919791" y="3984645"/>
              <a:ext cx="81676" cy="214949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2756440" y="3554747"/>
              <a:ext cx="326703" cy="171959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4226603" y="3554747"/>
              <a:ext cx="326703" cy="171959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4471630" y="2952889"/>
              <a:ext cx="326703" cy="8598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2797278" y="2952889"/>
              <a:ext cx="326703" cy="8598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2593088" y="5230809"/>
              <a:ext cx="204189" cy="8598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M1</a:t>
              </a: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2674764" y="5321791"/>
              <a:ext cx="81676" cy="209946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W</a:t>
              </a: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4185765" y="5235812"/>
              <a:ext cx="204189" cy="8598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M1</a:t>
              </a: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4267441" y="5326794"/>
              <a:ext cx="81676" cy="209946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W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043361" y="4027635"/>
              <a:ext cx="979998" cy="195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 err="1" smtClean="0"/>
                <a:t>mimcap</a:t>
              </a:r>
              <a:endParaRPr lang="en-GB" sz="1100" dirty="0"/>
            </a:p>
          </p:txBody>
        </p:sp>
        <p:sp>
          <p:nvSpPr>
            <p:cNvPr id="68" name="Rectangle 67"/>
            <p:cNvSpPr/>
            <p:nvPr/>
          </p:nvSpPr>
          <p:spPr bwMode="auto">
            <a:xfrm>
              <a:off x="2854080" y="4462990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M4</a:t>
              </a:r>
            </a:p>
          </p:txBody>
        </p:sp>
        <p:sp>
          <p:nvSpPr>
            <p:cNvPr id="69" name="Rectangle 68"/>
            <p:cNvSpPr/>
            <p:nvPr/>
          </p:nvSpPr>
          <p:spPr bwMode="auto">
            <a:xfrm>
              <a:off x="3221621" y="4462990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M4</a:t>
              </a:r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4487595" y="4462990"/>
              <a:ext cx="245027" cy="12897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M4</a:t>
              </a:r>
            </a:p>
          </p:txBody>
        </p:sp>
        <p:cxnSp>
          <p:nvCxnSpPr>
            <p:cNvPr id="71" name="Straight Connector 70"/>
            <p:cNvCxnSpPr/>
            <p:nvPr/>
          </p:nvCxnSpPr>
          <p:spPr bwMode="auto">
            <a:xfrm>
              <a:off x="2078161" y="4720929"/>
              <a:ext cx="43696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 bwMode="auto">
            <a:xfrm>
              <a:off x="2078161" y="4462990"/>
              <a:ext cx="43696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3" name="Rectangle 72"/>
            <p:cNvSpPr/>
            <p:nvPr/>
          </p:nvSpPr>
          <p:spPr bwMode="auto">
            <a:xfrm>
              <a:off x="4569271" y="4591959"/>
              <a:ext cx="81676" cy="12897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3303297" y="4591959"/>
              <a:ext cx="81676" cy="12897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75" name="Rectangle 74"/>
          <p:cNvSpPr/>
          <p:nvPr/>
        </p:nvSpPr>
        <p:spPr>
          <a:xfrm>
            <a:off x="457199" y="988084"/>
            <a:ext cx="7471883" cy="5262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Flavour: CM013G </a:t>
            </a:r>
            <a:endParaRPr lang="en-GB" sz="1600" dirty="0"/>
          </a:p>
          <a:p>
            <a:endParaRPr lang="en-GB" sz="1600" dirty="0" smtClean="0"/>
          </a:p>
          <a:p>
            <a:r>
              <a:rPr lang="en-GB" sz="1600" dirty="0" smtClean="0"/>
              <a:t>Mixed Signal option </a:t>
            </a:r>
          </a:p>
          <a:p>
            <a:endParaRPr lang="en-GB" sz="1600" dirty="0" smtClean="0"/>
          </a:p>
          <a:p>
            <a:r>
              <a:rPr lang="en-GB" sz="1600" dirty="0" smtClean="0"/>
              <a:t>Transistors</a:t>
            </a:r>
            <a:r>
              <a:rPr lang="en-GB" sz="1600" dirty="0"/>
              <a:t>: </a:t>
            </a:r>
            <a:r>
              <a:rPr lang="en-GB" sz="1600" dirty="0" smtClean="0"/>
              <a:t>Native </a:t>
            </a:r>
            <a:r>
              <a:rPr lang="en-GB" sz="1600" dirty="0"/>
              <a:t>(zero-</a:t>
            </a:r>
            <a:r>
              <a:rPr lang="en-GB" sz="1600" dirty="0" err="1"/>
              <a:t>vt</a:t>
            </a:r>
            <a:r>
              <a:rPr lang="en-GB" sz="1600" dirty="0"/>
              <a:t>), high-, low, </a:t>
            </a:r>
            <a:endParaRPr lang="en-GB" sz="1600" dirty="0" smtClean="0"/>
          </a:p>
          <a:p>
            <a:r>
              <a:rPr lang="en-GB" sz="1600" dirty="0"/>
              <a:t>	</a:t>
            </a:r>
            <a:r>
              <a:rPr lang="en-GB" sz="1600" dirty="0" smtClean="0"/>
              <a:t>   </a:t>
            </a:r>
            <a:r>
              <a:rPr lang="en-GB" sz="1600" dirty="0" err="1" smtClean="0"/>
              <a:t>std</a:t>
            </a:r>
            <a:r>
              <a:rPr lang="en-GB" sz="1600" dirty="0" err="1"/>
              <a:t>-Vt</a:t>
            </a:r>
            <a:r>
              <a:rPr lang="en-GB" sz="1600" dirty="0"/>
              <a:t> devices (+ultra-high) </a:t>
            </a:r>
          </a:p>
          <a:p>
            <a:r>
              <a:rPr lang="en-GB" sz="1600" dirty="0"/>
              <a:t>MIM capacitors (1.5 </a:t>
            </a:r>
            <a:r>
              <a:rPr lang="en-GB" sz="1600" dirty="0" err="1"/>
              <a:t>fF</a:t>
            </a:r>
            <a:r>
              <a:rPr lang="en-GB" sz="1600" dirty="0"/>
              <a:t>/um2) </a:t>
            </a:r>
          </a:p>
          <a:p>
            <a:r>
              <a:rPr lang="en-GB" sz="1600" dirty="0"/>
              <a:t>MOM capacitors </a:t>
            </a:r>
          </a:p>
          <a:p>
            <a:r>
              <a:rPr lang="en-GB" sz="1600" dirty="0"/>
              <a:t>Ultra-thick metal (UTM) </a:t>
            </a:r>
          </a:p>
          <a:p>
            <a:r>
              <a:rPr lang="en-GB" sz="1600" dirty="0" smtClean="0"/>
              <a:t>Triple </a:t>
            </a:r>
            <a:r>
              <a:rPr lang="en-GB" sz="1600" dirty="0"/>
              <a:t>well / deep n-well </a:t>
            </a:r>
            <a:endParaRPr lang="en-GB" sz="1600" dirty="0" smtClean="0"/>
          </a:p>
          <a:p>
            <a:endParaRPr lang="en-GB" sz="1600" dirty="0"/>
          </a:p>
          <a:p>
            <a:r>
              <a:rPr lang="en-GB" sz="1600" dirty="0"/>
              <a:t>8-inch and 12-inch </a:t>
            </a:r>
            <a:r>
              <a:rPr lang="en-GB" sz="1600" dirty="0" err="1"/>
              <a:t>fabs</a:t>
            </a:r>
            <a:r>
              <a:rPr lang="en-GB" sz="1600" dirty="0"/>
              <a:t> available </a:t>
            </a:r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 smtClean="0"/>
          </a:p>
          <a:p>
            <a:r>
              <a:rPr lang="en-GB" sz="1600" dirty="0" smtClean="0"/>
              <a:t>8 </a:t>
            </a:r>
            <a:r>
              <a:rPr lang="en-GB" sz="1600" dirty="0"/>
              <a:t>metals (5-thin, 1-thick, 1-UTM, RDL) </a:t>
            </a:r>
          </a:p>
          <a:p>
            <a:r>
              <a:rPr lang="en-GB" sz="1600" dirty="0" smtClean="0"/>
              <a:t>Closest </a:t>
            </a:r>
            <a:r>
              <a:rPr lang="en-GB" sz="1600" dirty="0"/>
              <a:t>metal stack to legacy 130nm process (DM 3-2-3) </a:t>
            </a:r>
          </a:p>
          <a:p>
            <a:r>
              <a:rPr lang="en-GB" sz="1600" dirty="0" smtClean="0"/>
              <a:t>Metal </a:t>
            </a:r>
            <a:r>
              <a:rPr lang="en-GB" sz="1600" dirty="0"/>
              <a:t>pitch of TSMC process is different from IBM process </a:t>
            </a:r>
            <a:r>
              <a:rPr lang="en-GB" sz="1600" dirty="0" smtClean="0"/>
              <a:t>!</a:t>
            </a:r>
          </a:p>
          <a:p>
            <a:endParaRPr lang="en-GB" sz="1600" dirty="0"/>
          </a:p>
          <a:p>
            <a:r>
              <a:rPr lang="en-GB" sz="1600" dirty="0" smtClean="0"/>
              <a:t>Mixed signal design kit is under development  - delivery expected end of 2014</a:t>
            </a:r>
            <a:endParaRPr lang="en-GB" sz="1600" dirty="0"/>
          </a:p>
          <a:p>
            <a:endParaRPr lang="en-GB" sz="1600" dirty="0"/>
          </a:p>
        </p:txBody>
      </p:sp>
      <p:sp>
        <p:nvSpPr>
          <p:cNvPr id="76" name="TextBox 75"/>
          <p:cNvSpPr txBox="1"/>
          <p:nvPr/>
        </p:nvSpPr>
        <p:spPr>
          <a:xfrm>
            <a:off x="6014599" y="6064153"/>
            <a:ext cx="276372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S. </a:t>
            </a:r>
            <a:r>
              <a:rPr lang="en-GB" dirty="0" err="1" smtClean="0"/>
              <a:t>Bonacini</a:t>
            </a:r>
            <a:r>
              <a:rPr lang="en-GB" dirty="0" smtClean="0"/>
              <a:t>, K. </a:t>
            </a:r>
            <a:r>
              <a:rPr lang="en-GB" dirty="0" err="1" smtClean="0"/>
              <a:t>Kloukinas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6456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  <p:sp>
        <p:nvSpPr>
          <p:cNvPr id="14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TSMC 130nm IP blocks (under development)</a:t>
            </a:r>
            <a:endParaRPr lang="en-GB" sz="3200" dirty="0"/>
          </a:p>
        </p:txBody>
      </p:sp>
      <p:sp>
        <p:nvSpPr>
          <p:cNvPr id="147" name="Content Placeholder 2"/>
          <p:cNvSpPr>
            <a:spLocks noGrp="1"/>
          </p:cNvSpPr>
          <p:nvPr>
            <p:ph idx="1"/>
          </p:nvPr>
        </p:nvSpPr>
        <p:spPr>
          <a:xfrm>
            <a:off x="459946" y="1086348"/>
            <a:ext cx="8226854" cy="345958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dirty="0" smtClean="0"/>
              <a:t>Submitted </a:t>
            </a:r>
            <a:r>
              <a:rPr lang="en-GB" sz="1800" dirty="0"/>
              <a:t>June 2014: (to be tested) </a:t>
            </a:r>
          </a:p>
          <a:p>
            <a:pPr lvl="1"/>
            <a:r>
              <a:rPr lang="en-GB" sz="1800" dirty="0" smtClean="0"/>
              <a:t>High</a:t>
            </a:r>
            <a:r>
              <a:rPr lang="en-GB" sz="1800" dirty="0"/>
              <a:t>-density standard cell library (CERN) </a:t>
            </a:r>
          </a:p>
          <a:p>
            <a:pPr lvl="1"/>
            <a:r>
              <a:rPr lang="en-GB" sz="1800" dirty="0" err="1" smtClean="0"/>
              <a:t>Bandgap</a:t>
            </a:r>
            <a:r>
              <a:rPr lang="en-GB" sz="1800" dirty="0"/>
              <a:t>, based on DTNMOS (CERN) </a:t>
            </a:r>
            <a:endParaRPr lang="en-GB" sz="1800" dirty="0" smtClean="0"/>
          </a:p>
          <a:p>
            <a:pPr marL="36576" indent="0">
              <a:buNone/>
            </a:pPr>
            <a:endParaRPr lang="en-GB" sz="1800" dirty="0"/>
          </a:p>
          <a:p>
            <a:pPr marL="36576" indent="0">
              <a:buNone/>
            </a:pPr>
            <a:r>
              <a:rPr lang="en-GB" sz="1800" dirty="0" smtClean="0"/>
              <a:t>Work </a:t>
            </a:r>
            <a:r>
              <a:rPr lang="en-GB" sz="1800" dirty="0"/>
              <a:t>in progress: </a:t>
            </a:r>
          </a:p>
          <a:p>
            <a:pPr lvl="1"/>
            <a:r>
              <a:rPr lang="en-GB" sz="1800" dirty="0" smtClean="0"/>
              <a:t>SRAM </a:t>
            </a:r>
            <a:r>
              <a:rPr lang="en-GB" sz="1800" dirty="0"/>
              <a:t>generator (CERN) </a:t>
            </a:r>
          </a:p>
          <a:p>
            <a:pPr lvl="1"/>
            <a:r>
              <a:rPr lang="en-GB" sz="1800" dirty="0" err="1" smtClean="0"/>
              <a:t>ePLL</a:t>
            </a:r>
            <a:r>
              <a:rPr lang="en-GB" sz="1800" dirty="0" smtClean="0"/>
              <a:t> </a:t>
            </a:r>
            <a:r>
              <a:rPr lang="en-GB" sz="1800" dirty="0"/>
              <a:t>(40, 80, 160 or 320 MHz input and output, 1.2V supply) to be submitted Dec.2014 (CERN) </a:t>
            </a:r>
          </a:p>
          <a:p>
            <a:pPr lvl="1"/>
            <a:r>
              <a:rPr lang="en-GB" sz="1800" dirty="0" smtClean="0"/>
              <a:t>Analog </a:t>
            </a:r>
            <a:r>
              <a:rPr lang="en-GB" sz="1800" dirty="0"/>
              <a:t>buffer, rail-to-rail (NIKHEF) </a:t>
            </a:r>
          </a:p>
          <a:p>
            <a:pPr lvl="1"/>
            <a:r>
              <a:rPr lang="en-GB" sz="1800" dirty="0" smtClean="0"/>
              <a:t>SLVS </a:t>
            </a:r>
            <a:r>
              <a:rPr lang="en-GB" sz="1800" dirty="0"/>
              <a:t>I/O pads (Univ. Sao Paulo) </a:t>
            </a:r>
          </a:p>
          <a:p>
            <a:endParaRPr lang="en-GB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6014599" y="6064153"/>
            <a:ext cx="276372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S. </a:t>
            </a:r>
            <a:r>
              <a:rPr lang="en-GB" dirty="0" err="1" smtClean="0"/>
              <a:t>Bonacini</a:t>
            </a:r>
            <a:r>
              <a:rPr lang="en-GB" dirty="0" smtClean="0"/>
              <a:t>, K. </a:t>
            </a:r>
            <a:r>
              <a:rPr lang="en-GB" dirty="0" err="1" smtClean="0"/>
              <a:t>Kloukinas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4195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8393" y="2302681"/>
            <a:ext cx="4657423" cy="28691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7147" y="2302681"/>
            <a:ext cx="3986715" cy="3158705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457199" y="233492"/>
            <a:ext cx="8802907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TSMC 130nm Radiation tolerance measurements</a:t>
            </a:r>
            <a:endParaRPr lang="en-GB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1662232" y="1687122"/>
            <a:ext cx="1274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IBM 130nm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970178" y="1620326"/>
            <a:ext cx="1211869" cy="3818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48664" y="1695423"/>
            <a:ext cx="1432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TSMC 130nm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626743" y="1099723"/>
            <a:ext cx="2647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Standard NMOS </a:t>
            </a:r>
            <a:r>
              <a:rPr lang="en-GB" dirty="0" err="1" smtClean="0"/>
              <a:t>Vt</a:t>
            </a:r>
            <a:r>
              <a:rPr lang="en-GB" dirty="0" smtClean="0"/>
              <a:t> shift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386181" y="6039838"/>
            <a:ext cx="130061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S. </a:t>
            </a:r>
            <a:r>
              <a:rPr lang="en-GB" dirty="0" err="1" smtClean="0"/>
              <a:t>Michelis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21042" y="4743627"/>
            <a:ext cx="427499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 .1         1            10              100</a:t>
            </a:r>
          </a:p>
          <a:p>
            <a:r>
              <a:rPr lang="en-GB" dirty="0"/>
              <a:t>	 </a:t>
            </a:r>
            <a:r>
              <a:rPr lang="en-GB" dirty="0" smtClean="0"/>
              <a:t>      Dose (</a:t>
            </a:r>
            <a:r>
              <a:rPr lang="en-GB" dirty="0" err="1" smtClean="0"/>
              <a:t>Mrad</a:t>
            </a:r>
            <a:r>
              <a:rPr lang="en-GB" dirty="0" smtClean="0"/>
              <a:t>)                            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059676" y="5130719"/>
            <a:ext cx="420043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0.01     0.1       1        10     100    1000</a:t>
            </a:r>
          </a:p>
          <a:p>
            <a:r>
              <a:rPr lang="en-GB" dirty="0"/>
              <a:t>	 </a:t>
            </a:r>
            <a:r>
              <a:rPr lang="en-GB" dirty="0" smtClean="0"/>
              <a:t>      Dose (</a:t>
            </a:r>
            <a:r>
              <a:rPr lang="en-GB" dirty="0" err="1" smtClean="0"/>
              <a:t>Mrad</a:t>
            </a:r>
            <a:r>
              <a:rPr lang="en-GB" dirty="0" smtClean="0"/>
              <a:t>)                     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-1248257" y="3297713"/>
            <a:ext cx="3082690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           </a:t>
            </a:r>
            <a:r>
              <a:rPr lang="en-GB" sz="2400" dirty="0" err="1" smtClean="0">
                <a:latin typeface="Symbol" charset="2"/>
                <a:cs typeface="Symbol" charset="2"/>
              </a:rPr>
              <a:t>D</a:t>
            </a:r>
            <a:r>
              <a:rPr lang="en-GB" dirty="0" err="1" smtClean="0"/>
              <a:t>V</a:t>
            </a:r>
            <a:r>
              <a:rPr lang="en-GB" baseline="-25000" dirty="0" err="1" smtClean="0"/>
              <a:t>t</a:t>
            </a:r>
            <a:r>
              <a:rPr lang="en-GB" dirty="0" smtClean="0"/>
              <a:t> (mV)</a:t>
            </a:r>
          </a:p>
          <a:p>
            <a:r>
              <a:rPr lang="en-GB" dirty="0" smtClean="0"/>
              <a:t>  -160  -120 -80   -40     0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3447720" y="3238316"/>
            <a:ext cx="3085786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           </a:t>
            </a:r>
            <a:r>
              <a:rPr lang="en-GB" sz="2400" dirty="0" err="1" smtClean="0">
                <a:latin typeface="Symbol" charset="2"/>
                <a:cs typeface="Symbol" charset="2"/>
              </a:rPr>
              <a:t>D</a:t>
            </a:r>
            <a:r>
              <a:rPr lang="en-GB" dirty="0" err="1" smtClean="0"/>
              <a:t>V</a:t>
            </a:r>
            <a:r>
              <a:rPr lang="en-GB" baseline="-25000" dirty="0" err="1" smtClean="0"/>
              <a:t>t</a:t>
            </a:r>
            <a:r>
              <a:rPr lang="en-GB" dirty="0" smtClean="0"/>
              <a:t> (mV)</a:t>
            </a:r>
          </a:p>
          <a:p>
            <a:r>
              <a:rPr lang="en-GB" dirty="0" smtClean="0"/>
              <a:t>-80    -60   -40    -20     0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3485241" y="2399079"/>
            <a:ext cx="824203" cy="1183256"/>
          </a:xfrm>
          <a:prstGeom prst="rect">
            <a:avLst/>
          </a:prstGeom>
          <a:solidFill>
            <a:srgbClr val="FF6600">
              <a:alpha val="33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1014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802907" cy="940443"/>
          </a:xfrm>
        </p:spPr>
        <p:txBody>
          <a:bodyPr>
            <a:normAutofit/>
          </a:bodyPr>
          <a:lstStyle/>
          <a:p>
            <a:r>
              <a:rPr lang="en-GB" sz="2800" dirty="0"/>
              <a:t>TSMC 130nm Radiation tolerance measurements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 smtClean="0"/>
              <a:t>michael.campbell@cern.ch</a:t>
            </a:r>
            <a:endParaRPr lang="en-US" dirty="0"/>
          </a:p>
        </p:txBody>
      </p:sp>
      <p:pic>
        <p:nvPicPr>
          <p:cNvPr id="6" name="Picture 5" descr="I_leak_mix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2"/>
          <a:stretch/>
        </p:blipFill>
        <p:spPr>
          <a:xfrm>
            <a:off x="4253418" y="1931607"/>
            <a:ext cx="4462715" cy="31893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53682" y="1687122"/>
            <a:ext cx="1274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IBM 130nm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3399" t="84834"/>
          <a:stretch/>
        </p:blipFill>
        <p:spPr>
          <a:xfrm>
            <a:off x="496530" y="4728757"/>
            <a:ext cx="3507223" cy="5010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b="26633"/>
          <a:stretch/>
        </p:blipFill>
        <p:spPr>
          <a:xfrm>
            <a:off x="-46087" y="2321714"/>
            <a:ext cx="4049840" cy="2423646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5970178" y="1620326"/>
            <a:ext cx="1211869" cy="3818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848664" y="1695423"/>
            <a:ext cx="1432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TSMC 130nm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302816" y="1066328"/>
            <a:ext cx="3901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Standard NMOS Off leakage current 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57199" y="5329763"/>
            <a:ext cx="8229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Although leakage current peaks at 2MRad (increase of 4 orders of magnitude) this goes back to the </a:t>
            </a:r>
            <a:r>
              <a:rPr lang="en-GB" dirty="0" err="1" smtClean="0"/>
              <a:t>nA</a:t>
            </a:r>
            <a:r>
              <a:rPr lang="en-GB" dirty="0" smtClean="0"/>
              <a:t> level after a few hours of room temperature annealing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86181" y="6039838"/>
            <a:ext cx="130061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S. </a:t>
            </a:r>
            <a:r>
              <a:rPr lang="en-GB" dirty="0" err="1" smtClean="0"/>
              <a:t>Michelis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45057" y="4762311"/>
            <a:ext cx="396822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         0.1       1     10      100</a:t>
            </a:r>
          </a:p>
          <a:p>
            <a:r>
              <a:rPr lang="en-GB" dirty="0"/>
              <a:t>	 </a:t>
            </a:r>
            <a:r>
              <a:rPr lang="en-GB" dirty="0" smtClean="0"/>
              <a:t>      Dose (</a:t>
            </a:r>
            <a:r>
              <a:rPr lang="en-GB" dirty="0" err="1" smtClean="0"/>
              <a:t>Mrad</a:t>
            </a:r>
            <a:r>
              <a:rPr lang="en-GB" dirty="0" smtClean="0"/>
              <a:t>)                     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631737" y="4776063"/>
            <a:ext cx="408439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         0.01       1       10       100   1000</a:t>
            </a:r>
          </a:p>
          <a:p>
            <a:r>
              <a:rPr lang="en-GB" dirty="0"/>
              <a:t>	 </a:t>
            </a:r>
            <a:r>
              <a:rPr lang="en-GB" dirty="0" smtClean="0"/>
              <a:t>      Dose (</a:t>
            </a:r>
            <a:r>
              <a:rPr lang="en-GB" dirty="0" err="1" smtClean="0"/>
              <a:t>Mrad</a:t>
            </a:r>
            <a:r>
              <a:rPr lang="en-GB" dirty="0" smtClean="0"/>
              <a:t>)                     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204837" y="2913602"/>
            <a:ext cx="308269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          </a:t>
            </a:r>
            <a:r>
              <a:rPr lang="en-GB" dirty="0" err="1" smtClean="0"/>
              <a:t>I</a:t>
            </a:r>
            <a:r>
              <a:rPr lang="en-GB" baseline="-25000" dirty="0" err="1" smtClean="0"/>
              <a:t>leak</a:t>
            </a:r>
            <a:r>
              <a:rPr lang="en-GB" dirty="0" smtClean="0"/>
              <a:t> (</a:t>
            </a:r>
            <a:r>
              <a:rPr lang="en-GB" dirty="0" err="1" smtClean="0"/>
              <a:t>nA</a:t>
            </a:r>
            <a:r>
              <a:rPr lang="en-GB" dirty="0" smtClean="0"/>
              <a:t>)</a:t>
            </a:r>
          </a:p>
          <a:p>
            <a:r>
              <a:rPr lang="en-GB" dirty="0" smtClean="0"/>
              <a:t>0.1   1     10   100  1000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2750939" y="2870777"/>
            <a:ext cx="351656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          </a:t>
            </a:r>
            <a:r>
              <a:rPr lang="en-GB" dirty="0" err="1" smtClean="0"/>
              <a:t>I</a:t>
            </a:r>
            <a:r>
              <a:rPr lang="en-GB" baseline="-25000" dirty="0" err="1" smtClean="0"/>
              <a:t>leak</a:t>
            </a:r>
            <a:r>
              <a:rPr lang="en-GB" dirty="0" smtClean="0"/>
              <a:t> (</a:t>
            </a:r>
            <a:r>
              <a:rPr lang="en-GB" dirty="0" err="1" smtClean="0"/>
              <a:t>nA</a:t>
            </a:r>
            <a:r>
              <a:rPr lang="en-GB" dirty="0" smtClean="0"/>
              <a:t>)</a:t>
            </a:r>
          </a:p>
          <a:p>
            <a:r>
              <a:rPr lang="en-GB" dirty="0" smtClean="0"/>
              <a:t>0.1    1      10    100 1000 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3224721" y="3582335"/>
            <a:ext cx="487697" cy="1161291"/>
          </a:xfrm>
          <a:prstGeom prst="rect">
            <a:avLst/>
          </a:prstGeom>
          <a:solidFill>
            <a:srgbClr val="FF6600">
              <a:alpha val="33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044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199" y="233492"/>
            <a:ext cx="8802907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TSMC 130nm Radiation tolerance measurements</a:t>
            </a:r>
            <a:endParaRPr lang="en-GB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597102" y="1687122"/>
            <a:ext cx="1274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IBM 130nm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970178" y="1620326"/>
            <a:ext cx="1211869" cy="3818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48664" y="1695423"/>
            <a:ext cx="1432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TSMC 130nm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77930" y="1207330"/>
            <a:ext cx="263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Standard PMOS </a:t>
            </a:r>
            <a:r>
              <a:rPr lang="en-GB" dirty="0" err="1" smtClean="0"/>
              <a:t>Vt</a:t>
            </a:r>
            <a:r>
              <a:rPr lang="en-GB" dirty="0" smtClean="0"/>
              <a:t> shift</a:t>
            </a:r>
            <a:endParaRPr lang="en-GB" dirty="0"/>
          </a:p>
        </p:txBody>
      </p:sp>
      <p:pic>
        <p:nvPicPr>
          <p:cNvPr id="11" name="Picture 10" descr="Vth_mix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364" y="1984292"/>
            <a:ext cx="4294384" cy="360058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-118880" y="1993164"/>
            <a:ext cx="4838684" cy="366698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68265" y="5739579"/>
            <a:ext cx="8269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Vth shift for Pmos is limited to 5-30mV at 400Mrad. It seems a bit better than IBM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386181" y="6090637"/>
            <a:ext cx="130061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S. </a:t>
            </a:r>
            <a:r>
              <a:rPr lang="en-GB" dirty="0" err="1" smtClean="0"/>
              <a:t>Michelis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-108025" y="1695424"/>
            <a:ext cx="789409" cy="39647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488477" y="5156269"/>
            <a:ext cx="396822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0.1          1            10         100</a:t>
            </a:r>
          </a:p>
          <a:p>
            <a:r>
              <a:rPr lang="en-GB" dirty="0"/>
              <a:t>	 </a:t>
            </a:r>
            <a:r>
              <a:rPr lang="en-GB" dirty="0" smtClean="0"/>
              <a:t>      Dose (</a:t>
            </a:r>
            <a:r>
              <a:rPr lang="en-GB" dirty="0" err="1" smtClean="0"/>
              <a:t>Mrad</a:t>
            </a:r>
            <a:r>
              <a:rPr lang="en-GB" dirty="0" smtClean="0"/>
              <a:t>)                     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059676" y="5206711"/>
            <a:ext cx="420043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0.01   0.1      1        10      100   1000</a:t>
            </a:r>
          </a:p>
          <a:p>
            <a:r>
              <a:rPr lang="en-GB" dirty="0"/>
              <a:t>	 </a:t>
            </a:r>
            <a:r>
              <a:rPr lang="en-GB" dirty="0" smtClean="0"/>
              <a:t>      Dose (</a:t>
            </a:r>
            <a:r>
              <a:rPr lang="en-GB" dirty="0" err="1" smtClean="0"/>
              <a:t>Mrad</a:t>
            </a:r>
            <a:r>
              <a:rPr lang="en-GB" dirty="0" smtClean="0"/>
              <a:t>)                     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-1215692" y="2867436"/>
            <a:ext cx="3082690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           </a:t>
            </a:r>
            <a:r>
              <a:rPr lang="en-GB" sz="2400" dirty="0" err="1" smtClean="0">
                <a:latin typeface="Symbol" charset="2"/>
                <a:cs typeface="Symbol" charset="2"/>
              </a:rPr>
              <a:t>D</a:t>
            </a:r>
            <a:r>
              <a:rPr lang="en-GB" dirty="0" err="1" smtClean="0"/>
              <a:t>V</a:t>
            </a:r>
            <a:r>
              <a:rPr lang="en-GB" baseline="-25000" dirty="0" err="1" smtClean="0"/>
              <a:t>t</a:t>
            </a:r>
            <a:r>
              <a:rPr lang="en-GB" dirty="0" smtClean="0"/>
              <a:t> (mV)</a:t>
            </a:r>
          </a:p>
          <a:p>
            <a:r>
              <a:rPr lang="en-GB" dirty="0" smtClean="0"/>
              <a:t>0    20    40   60    80   100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3308096" y="3023868"/>
            <a:ext cx="3138931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           </a:t>
            </a:r>
            <a:r>
              <a:rPr lang="en-GB" sz="2400" dirty="0" err="1" smtClean="0">
                <a:latin typeface="Symbol" charset="2"/>
                <a:cs typeface="Symbol" charset="2"/>
              </a:rPr>
              <a:t>D</a:t>
            </a:r>
            <a:r>
              <a:rPr lang="en-GB" dirty="0" err="1" smtClean="0"/>
              <a:t>V</a:t>
            </a:r>
            <a:r>
              <a:rPr lang="en-GB" baseline="-25000" dirty="0" err="1" smtClean="0"/>
              <a:t>t</a:t>
            </a:r>
            <a:r>
              <a:rPr lang="en-GB" dirty="0" smtClean="0"/>
              <a:t> (mV)</a:t>
            </a:r>
          </a:p>
          <a:p>
            <a:r>
              <a:rPr lang="en-GB" dirty="0" smtClean="0"/>
              <a:t>0    5   10  15  20 25  30  35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4402426" y="4885002"/>
            <a:ext cx="317378" cy="8545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578223" y="2236245"/>
            <a:ext cx="824203" cy="2920024"/>
          </a:xfrm>
          <a:prstGeom prst="rect">
            <a:avLst/>
          </a:prstGeom>
          <a:solidFill>
            <a:srgbClr val="FF6600">
              <a:alpha val="33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994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81085" y="185126"/>
            <a:ext cx="7910512" cy="719137"/>
          </a:xfrm>
        </p:spPr>
        <p:txBody>
          <a:bodyPr>
            <a:noAutofit/>
          </a:bodyPr>
          <a:lstStyle/>
          <a:p>
            <a:r>
              <a:rPr lang="en-US" sz="2800" dirty="0" smtClean="0">
                <a:ea typeface="ＭＳ Ｐゴシック" charset="-128"/>
                <a:cs typeface="ＭＳ Ｐゴシック" charset="-128"/>
              </a:rPr>
              <a:t>TSMC 65nm supported process and metal stacks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596977" y="2264768"/>
            <a:ext cx="4410490" cy="2880320"/>
            <a:chOff x="683460" y="1412720"/>
            <a:chExt cx="7777080" cy="4824670"/>
          </a:xfrm>
        </p:grpSpPr>
        <p:sp>
          <p:nvSpPr>
            <p:cNvPr id="8" name="Rectangle 7"/>
            <p:cNvSpPr/>
            <p:nvPr/>
          </p:nvSpPr>
          <p:spPr bwMode="auto">
            <a:xfrm>
              <a:off x="755470" y="5877340"/>
              <a:ext cx="7705070" cy="360050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STI</a:t>
              </a:r>
            </a:p>
          </p:txBody>
        </p:sp>
        <p:sp>
          <p:nvSpPr>
            <p:cNvPr id="9" name="Round Same Side Corner Rectangle 8"/>
            <p:cNvSpPr/>
            <p:nvPr/>
          </p:nvSpPr>
          <p:spPr bwMode="auto">
            <a:xfrm>
              <a:off x="2051650" y="5661310"/>
              <a:ext cx="576080" cy="21603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2195670" y="5733320"/>
              <a:ext cx="288040" cy="14402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poly</a:t>
              </a: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2123660" y="4941210"/>
              <a:ext cx="432060" cy="21603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M2</a:t>
              </a: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2195670" y="5373270"/>
              <a:ext cx="360050" cy="14402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M1</a:t>
              </a: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2123660" y="4509150"/>
              <a:ext cx="432060" cy="21603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M3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1475570" y="3284980"/>
              <a:ext cx="1728240" cy="43206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M5</a:t>
              </a: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1475570" y="2132820"/>
              <a:ext cx="1728240" cy="86412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M6</a:t>
              </a: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2123660" y="4077090"/>
              <a:ext cx="432060" cy="21603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M4</a:t>
              </a:r>
            </a:p>
          </p:txBody>
        </p:sp>
        <p:sp>
          <p:nvSpPr>
            <p:cNvPr id="17" name="Snip Same Side Corner Rectangle 16"/>
            <p:cNvSpPr/>
            <p:nvPr/>
          </p:nvSpPr>
          <p:spPr bwMode="auto">
            <a:xfrm>
              <a:off x="1547580" y="5877340"/>
              <a:ext cx="1656230" cy="360050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2771750" y="5373270"/>
              <a:ext cx="360050" cy="14402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M1</a:t>
              </a: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2843760" y="5525670"/>
              <a:ext cx="144020" cy="35167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W</a:t>
              </a: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2771750" y="4941210"/>
              <a:ext cx="432060" cy="21603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M2</a:t>
              </a: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2771750" y="4509150"/>
              <a:ext cx="432060" cy="21603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M3</a:t>
              </a: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2771750" y="4077090"/>
              <a:ext cx="432060" cy="21603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M4</a:t>
              </a: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1475570" y="1556740"/>
              <a:ext cx="1728240" cy="432060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RDL</a:t>
              </a: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5724160" y="3284980"/>
              <a:ext cx="1728240" cy="21603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M5</a:t>
              </a: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5076070" y="4077090"/>
              <a:ext cx="1008140" cy="21603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M4</a:t>
              </a: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5076070" y="4005080"/>
              <a:ext cx="1008140" cy="7201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5436120" y="3861060"/>
              <a:ext cx="648090" cy="7201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5796170" y="3501010"/>
              <a:ext cx="144020" cy="36005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5148080" y="3501010"/>
              <a:ext cx="144020" cy="50407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3635870" y="3284980"/>
              <a:ext cx="1728240" cy="216030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M5</a:t>
              </a:r>
            </a:p>
          </p:txBody>
        </p:sp>
        <p:sp>
          <p:nvSpPr>
            <p:cNvPr id="31" name="Round Same Side Corner Rectangle 30"/>
            <p:cNvSpPr/>
            <p:nvPr/>
          </p:nvSpPr>
          <p:spPr bwMode="auto">
            <a:xfrm>
              <a:off x="4932050" y="5661310"/>
              <a:ext cx="576080" cy="21603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5076070" y="5733320"/>
              <a:ext cx="288040" cy="14402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poly</a:t>
              </a: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5004060" y="4941210"/>
              <a:ext cx="432060" cy="21603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M2</a:t>
              </a: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5076070" y="5373270"/>
              <a:ext cx="360050" cy="14402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M1</a:t>
              </a: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5004060" y="4509150"/>
              <a:ext cx="432060" cy="21603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M3</a:t>
              </a:r>
            </a:p>
          </p:txBody>
        </p:sp>
        <p:sp>
          <p:nvSpPr>
            <p:cNvPr id="36" name="Snip Same Side Corner Rectangle 35"/>
            <p:cNvSpPr/>
            <p:nvPr/>
          </p:nvSpPr>
          <p:spPr bwMode="auto">
            <a:xfrm>
              <a:off x="4427980" y="5877340"/>
              <a:ext cx="1656230" cy="360050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5652150" y="5373270"/>
              <a:ext cx="360050" cy="14402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M1</a:t>
              </a: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5724160" y="5525670"/>
              <a:ext cx="144020" cy="35167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W</a:t>
              </a: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5652150" y="4941210"/>
              <a:ext cx="432060" cy="21603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M2</a:t>
              </a:r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5652150" y="4509150"/>
              <a:ext cx="432060" cy="216030"/>
            </a:xfrm>
            <a:prstGeom prst="rect">
              <a:avLst/>
            </a:prstGeom>
            <a:solidFill>
              <a:srgbClr val="CC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M3</a:t>
              </a: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2267680" y="5517290"/>
              <a:ext cx="144020" cy="21603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W</a:t>
              </a:r>
            </a:p>
          </p:txBody>
        </p:sp>
        <p:sp>
          <p:nvSpPr>
            <p:cNvPr id="42" name="Rectangle 41"/>
            <p:cNvSpPr/>
            <p:nvPr/>
          </p:nvSpPr>
          <p:spPr bwMode="auto">
            <a:xfrm>
              <a:off x="4355970" y="2132820"/>
              <a:ext cx="1728240" cy="86412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M6</a:t>
              </a: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4355970" y="1556740"/>
              <a:ext cx="1728240" cy="432060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RDL</a:t>
              </a:r>
            </a:p>
          </p:txBody>
        </p:sp>
        <p:sp>
          <p:nvSpPr>
            <p:cNvPr id="44" name="Snip Same Side Corner Rectangle 43"/>
            <p:cNvSpPr/>
            <p:nvPr/>
          </p:nvSpPr>
          <p:spPr bwMode="auto">
            <a:xfrm>
              <a:off x="3203810" y="1412720"/>
              <a:ext cx="1152160" cy="576080"/>
            </a:xfrm>
            <a:prstGeom prst="snip2SameRect">
              <a:avLst>
                <a:gd name="adj1" fmla="val 23281"/>
                <a:gd name="adj2" fmla="val 0"/>
              </a:avLst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5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passivation</a:t>
              </a:r>
              <a:endParaRPr kumimoji="0" lang="en-GB" sz="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5" name="Snip Single Corner Rectangle 44"/>
            <p:cNvSpPr/>
            <p:nvPr/>
          </p:nvSpPr>
          <p:spPr bwMode="auto">
            <a:xfrm>
              <a:off x="683460" y="1412720"/>
              <a:ext cx="792110" cy="576080"/>
            </a:xfrm>
            <a:prstGeom prst="snip1Rect">
              <a:avLst>
                <a:gd name="adj" fmla="val 23281"/>
              </a:avLst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" name="Snip Single Corner Rectangle 45"/>
            <p:cNvSpPr/>
            <p:nvPr/>
          </p:nvSpPr>
          <p:spPr bwMode="auto">
            <a:xfrm flipH="1">
              <a:off x="6084210" y="1412720"/>
              <a:ext cx="2304320" cy="576080"/>
            </a:xfrm>
            <a:prstGeom prst="snip1Rect">
              <a:avLst>
                <a:gd name="adj" fmla="val 23281"/>
              </a:avLst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7" name="Straight Connector 46"/>
            <p:cNvCxnSpPr/>
            <p:nvPr/>
          </p:nvCxnSpPr>
          <p:spPr bwMode="auto">
            <a:xfrm>
              <a:off x="755470" y="5373270"/>
              <a:ext cx="770507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/>
            <p:cNvCxnSpPr/>
            <p:nvPr/>
          </p:nvCxnSpPr>
          <p:spPr bwMode="auto">
            <a:xfrm>
              <a:off x="755470" y="4941210"/>
              <a:ext cx="770507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/>
            <p:cNvCxnSpPr/>
            <p:nvPr/>
          </p:nvCxnSpPr>
          <p:spPr bwMode="auto">
            <a:xfrm>
              <a:off x="755470" y="4509150"/>
              <a:ext cx="770507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 bwMode="auto">
            <a:xfrm>
              <a:off x="755470" y="4077090"/>
              <a:ext cx="770507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/>
            <p:cNvCxnSpPr/>
            <p:nvPr/>
          </p:nvCxnSpPr>
          <p:spPr bwMode="auto">
            <a:xfrm>
              <a:off x="755470" y="3284980"/>
              <a:ext cx="770507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/>
            <p:cNvCxnSpPr/>
            <p:nvPr/>
          </p:nvCxnSpPr>
          <p:spPr bwMode="auto">
            <a:xfrm>
              <a:off x="755470" y="2132820"/>
              <a:ext cx="770507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3" name="Rectangle 52"/>
            <p:cNvSpPr/>
            <p:nvPr/>
          </p:nvSpPr>
          <p:spPr bwMode="auto">
            <a:xfrm>
              <a:off x="5148080" y="4725180"/>
              <a:ext cx="144020" cy="21603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5796170" y="5157240"/>
              <a:ext cx="144020" cy="21603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2915770" y="4725180"/>
              <a:ext cx="144020" cy="21603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2339690" y="5157240"/>
              <a:ext cx="144020" cy="21603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2267680" y="4293120"/>
              <a:ext cx="144020" cy="21603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2267680" y="3717040"/>
              <a:ext cx="144020" cy="36005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1979640" y="2996940"/>
              <a:ext cx="576080" cy="28804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4572000" y="2996940"/>
              <a:ext cx="576080" cy="28804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5004060" y="1988800"/>
              <a:ext cx="576080" cy="14402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2051650" y="1988800"/>
              <a:ext cx="576080" cy="14402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1691600" y="5364890"/>
              <a:ext cx="360050" cy="14402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M1</a:t>
              </a: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1835620" y="5517290"/>
              <a:ext cx="144020" cy="35167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W</a:t>
              </a: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4499990" y="5373270"/>
              <a:ext cx="360050" cy="144020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M1</a:t>
              </a: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4644010" y="5525670"/>
              <a:ext cx="144020" cy="35167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W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012201" y="3789050"/>
              <a:ext cx="1728044" cy="326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 err="1" smtClean="0"/>
                <a:t>mimcap</a:t>
              </a:r>
              <a:endParaRPr lang="en-GB" sz="1100" dirty="0"/>
            </a:p>
          </p:txBody>
        </p:sp>
      </p:grpSp>
      <p:sp>
        <p:nvSpPr>
          <p:cNvPr id="68" name="Content Placeholder 2"/>
          <p:cNvSpPr>
            <a:spLocks noGrp="1"/>
          </p:cNvSpPr>
          <p:nvPr>
            <p:ph idx="1"/>
          </p:nvPr>
        </p:nvSpPr>
        <p:spPr>
          <a:xfrm>
            <a:off x="220349" y="970236"/>
            <a:ext cx="8787118" cy="5167686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GB" sz="2400" dirty="0" smtClean="0"/>
              <a:t>Two metal stacks</a:t>
            </a:r>
          </a:p>
          <a:p>
            <a:pPr marL="448056" lvl="1" indent="0">
              <a:buNone/>
            </a:pPr>
            <a:r>
              <a:rPr lang="en-GB" sz="1800" dirty="0" smtClean="0"/>
              <a:t>6+1 metals (“CERN metal stack”)</a:t>
            </a:r>
          </a:p>
          <a:p>
            <a:pPr marL="1042416" lvl="3" indent="0">
              <a:buNone/>
            </a:pPr>
            <a:r>
              <a:rPr lang="en-GB" sz="1300" dirty="0" smtClean="0"/>
              <a:t>4-thin, 1-thick, 1-UTM , RDL</a:t>
            </a:r>
          </a:p>
          <a:p>
            <a:pPr lvl="3"/>
            <a:endParaRPr lang="en-GB" sz="1300" dirty="0" smtClean="0"/>
          </a:p>
          <a:p>
            <a:pPr marL="448056" lvl="1" indent="0">
              <a:buNone/>
            </a:pPr>
            <a:r>
              <a:rPr lang="en-GB" sz="1700" dirty="0" smtClean="0"/>
              <a:t>9+1 metals (compatible with IMEC </a:t>
            </a:r>
            <a:r>
              <a:rPr lang="en-GB" sz="1700" dirty="0" err="1" smtClean="0"/>
              <a:t>mini@sic</a:t>
            </a:r>
            <a:r>
              <a:rPr lang="en-GB" sz="1700" dirty="0" smtClean="0"/>
              <a:t>)</a:t>
            </a:r>
          </a:p>
          <a:p>
            <a:pPr marL="1042416" lvl="3" indent="0">
              <a:buNone/>
            </a:pPr>
            <a:r>
              <a:rPr lang="en-GB" sz="1300" dirty="0" smtClean="0"/>
              <a:t>7-thin</a:t>
            </a:r>
            <a:r>
              <a:rPr lang="en-GB" sz="1300" dirty="0"/>
              <a:t>, 1-thick, 1-UTM , </a:t>
            </a:r>
            <a:r>
              <a:rPr lang="en-GB" sz="1300" dirty="0" smtClean="0"/>
              <a:t>RDL</a:t>
            </a:r>
          </a:p>
          <a:p>
            <a:pPr marL="448056" lvl="1" indent="0">
              <a:buNone/>
            </a:pPr>
            <a:endParaRPr lang="en-GB" sz="1400" dirty="0" smtClean="0"/>
          </a:p>
          <a:p>
            <a:pPr marL="36576" indent="0">
              <a:buNone/>
            </a:pPr>
            <a:r>
              <a:rPr lang="en-US" sz="1800" dirty="0"/>
              <a:t>“Special” metal stacks can be made available</a:t>
            </a:r>
          </a:p>
          <a:p>
            <a:pPr marL="448056" lvl="1" indent="0">
              <a:buNone/>
            </a:pPr>
            <a:r>
              <a:rPr lang="en-US" sz="1600" dirty="0"/>
              <a:t>This will require a one-time-charge of </a:t>
            </a:r>
            <a:endParaRPr lang="en-US" sz="1600" dirty="0" smtClean="0"/>
          </a:p>
          <a:p>
            <a:pPr marL="448056" lvl="1" indent="0">
              <a:buNone/>
            </a:pPr>
            <a:r>
              <a:rPr lang="en-US" sz="1600" dirty="0" smtClean="0"/>
              <a:t>15</a:t>
            </a:r>
            <a:r>
              <a:rPr lang="en-US" sz="1600" dirty="0"/>
              <a:t>-</a:t>
            </a:r>
            <a:r>
              <a:rPr lang="en-US" sz="1600" dirty="0" smtClean="0"/>
              <a:t>20KEuro + </a:t>
            </a:r>
            <a:r>
              <a:rPr lang="en-US" sz="1600" dirty="0"/>
              <a:t>annual maintenance</a:t>
            </a:r>
          </a:p>
          <a:p>
            <a:pPr marL="448056" lvl="1" indent="0">
              <a:buNone/>
            </a:pPr>
            <a:r>
              <a:rPr lang="en-US" sz="1600" dirty="0"/>
              <a:t>Institutes can always get organized to </a:t>
            </a:r>
            <a:r>
              <a:rPr lang="en-US" sz="1600" dirty="0" smtClean="0"/>
              <a:t>share</a:t>
            </a:r>
          </a:p>
          <a:p>
            <a:pPr marL="448056" lvl="1" indent="0">
              <a:buNone/>
            </a:pPr>
            <a:r>
              <a:rPr lang="en-US" sz="1600" dirty="0" smtClean="0"/>
              <a:t>costs </a:t>
            </a:r>
            <a:r>
              <a:rPr lang="en-US" sz="1600" dirty="0"/>
              <a:t>of special PDKs among themselves.</a:t>
            </a:r>
            <a:endParaRPr lang="en-GB" sz="1400" dirty="0"/>
          </a:p>
          <a:p>
            <a:pPr marL="448056" lvl="1" indent="0">
              <a:buNone/>
            </a:pPr>
            <a:endParaRPr lang="en-GB" sz="1400" dirty="0" smtClean="0"/>
          </a:p>
          <a:p>
            <a:pPr marL="36576" indent="0">
              <a:buNone/>
            </a:pPr>
            <a:r>
              <a:rPr lang="en-GB" sz="2300" dirty="0" smtClean="0"/>
              <a:t>Two standard cell libraries</a:t>
            </a:r>
          </a:p>
          <a:p>
            <a:pPr lvl="2"/>
            <a:r>
              <a:rPr lang="en-GB" sz="1500" dirty="0" smtClean="0"/>
              <a:t>9-tracks, standard-</a:t>
            </a:r>
            <a:r>
              <a:rPr lang="en-GB" sz="1500" dirty="0" err="1" smtClean="0"/>
              <a:t>Vt</a:t>
            </a:r>
            <a:endParaRPr lang="en-GB" sz="1500" dirty="0" smtClean="0"/>
          </a:p>
          <a:p>
            <a:pPr lvl="2"/>
            <a:r>
              <a:rPr lang="en-GB" sz="1500" dirty="0" smtClean="0"/>
              <a:t>7-tracks, high-</a:t>
            </a:r>
            <a:r>
              <a:rPr lang="en-GB" sz="1500" dirty="0" err="1" smtClean="0"/>
              <a:t>Vt</a:t>
            </a:r>
            <a:r>
              <a:rPr lang="en-GB" sz="1500" dirty="0" smtClean="0"/>
              <a:t> (Low Power)</a:t>
            </a:r>
          </a:p>
          <a:p>
            <a:pPr lvl="2"/>
            <a:endParaRPr lang="en-GB" sz="1500" dirty="0" smtClean="0"/>
          </a:p>
          <a:p>
            <a:pPr lvl="2"/>
            <a:endParaRPr lang="en-GB" sz="1500" dirty="0"/>
          </a:p>
          <a:p>
            <a:pPr marL="36576" indent="0">
              <a:buNone/>
            </a:pPr>
            <a:r>
              <a:rPr lang="en-GB" sz="2100" dirty="0" smtClean="0"/>
              <a:t>Mixed-signal design kit is being distributed by IMEC to TSMC-IMEC NDA signatories</a:t>
            </a:r>
            <a:endParaRPr lang="en-GB" sz="2100" dirty="0"/>
          </a:p>
        </p:txBody>
      </p:sp>
      <p:sp>
        <p:nvSpPr>
          <p:cNvPr id="69" name="TextBox 68"/>
          <p:cNvSpPr txBox="1"/>
          <p:nvPr/>
        </p:nvSpPr>
        <p:spPr>
          <a:xfrm>
            <a:off x="6014599" y="6064153"/>
            <a:ext cx="276372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S. </a:t>
            </a:r>
            <a:r>
              <a:rPr lang="en-GB" dirty="0" err="1" smtClean="0"/>
              <a:t>Bonacini</a:t>
            </a:r>
            <a:r>
              <a:rPr lang="en-GB" dirty="0" smtClean="0"/>
              <a:t>, K. </a:t>
            </a:r>
            <a:r>
              <a:rPr lang="en-GB" dirty="0" err="1" smtClean="0"/>
              <a:t>Kloukinas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9979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8" r="6914"/>
          <a:stretch/>
        </p:blipFill>
        <p:spPr>
          <a:xfrm>
            <a:off x="4733281" y="1418627"/>
            <a:ext cx="4281594" cy="3600000"/>
          </a:xfrm>
          <a:prstGeom prst="rect">
            <a:avLst/>
          </a:prstGeom>
        </p:spPr>
      </p:pic>
      <p:pic>
        <p:nvPicPr>
          <p:cNvPr id="26" name="Imag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2" r="6742"/>
          <a:stretch/>
        </p:blipFill>
        <p:spPr>
          <a:xfrm>
            <a:off x="262112" y="1418627"/>
            <a:ext cx="4269009" cy="3600000"/>
          </a:xfrm>
          <a:prstGeom prst="rect">
            <a:avLst/>
          </a:prstGeom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TSMC 65nm X-ray irradiation</a:t>
            </a:r>
            <a:endParaRPr lang="en-US" dirty="0"/>
          </a:p>
        </p:txBody>
      </p:sp>
      <p:sp>
        <p:nvSpPr>
          <p:cNvPr id="17" name="Espace réservé du numéro de diapositive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3A28-48E2-4CAE-9B10-3100FC5CCBFD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TSMC </a:t>
            </a:r>
            <a:r>
              <a:rPr lang="en-GB" sz="2800" dirty="0" smtClean="0"/>
              <a:t>65nm </a:t>
            </a:r>
            <a:r>
              <a:rPr lang="en-GB" sz="2800" dirty="0"/>
              <a:t>Radiation </a:t>
            </a:r>
            <a:r>
              <a:rPr lang="en-GB" sz="2800" dirty="0" smtClean="0"/>
              <a:t>tolerance measurements</a:t>
            </a:r>
            <a:endParaRPr lang="fr-FR" sz="2800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half" idx="13"/>
          </p:nvPr>
        </p:nvSpPr>
        <p:spPr>
          <a:xfrm>
            <a:off x="457550" y="5412383"/>
            <a:ext cx="8262504" cy="1105353"/>
          </a:xfrm>
        </p:spPr>
        <p:txBody>
          <a:bodyPr/>
          <a:lstStyle/>
          <a:p>
            <a:r>
              <a:rPr lang="fr-FR" dirty="0" err="1" smtClean="0"/>
              <a:t>Vth</a:t>
            </a:r>
            <a:r>
              <a:rPr lang="fr-FR" dirty="0" smtClean="0"/>
              <a:t> </a:t>
            </a:r>
            <a:r>
              <a:rPr lang="fr-FR" dirty="0" err="1" smtClean="0"/>
              <a:t>decrease</a:t>
            </a:r>
            <a:r>
              <a:rPr lang="fr-FR" dirty="0" smtClean="0"/>
              <a:t> of 20 mV for </a:t>
            </a:r>
            <a:r>
              <a:rPr lang="fr-FR" dirty="0" err="1" smtClean="0"/>
              <a:t>low</a:t>
            </a:r>
            <a:r>
              <a:rPr lang="fr-FR" dirty="0" smtClean="0"/>
              <a:t> dose </a:t>
            </a:r>
            <a:r>
              <a:rPr lang="fr-FR" dirty="0" err="1" smtClean="0"/>
              <a:t>level</a:t>
            </a:r>
            <a:r>
              <a:rPr lang="fr-FR" dirty="0" smtClean="0"/>
              <a:t> (10 </a:t>
            </a:r>
            <a:r>
              <a:rPr lang="fr-FR" dirty="0" err="1" smtClean="0"/>
              <a:t>Mrad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Vth</a:t>
            </a:r>
            <a:r>
              <a:rPr lang="fr-FR" dirty="0" smtClean="0"/>
              <a:t> </a:t>
            </a:r>
            <a:r>
              <a:rPr lang="fr-FR" dirty="0" err="1" smtClean="0"/>
              <a:t>increase</a:t>
            </a:r>
            <a:r>
              <a:rPr lang="fr-FR" dirty="0" smtClean="0"/>
              <a:t> of 150 mV for 1 </a:t>
            </a:r>
            <a:r>
              <a:rPr lang="fr-FR" dirty="0" err="1" smtClean="0"/>
              <a:t>Grad</a:t>
            </a:r>
            <a:endParaRPr lang="fr-FR" dirty="0"/>
          </a:p>
        </p:txBody>
      </p:sp>
      <p:cxnSp>
        <p:nvCxnSpPr>
          <p:cNvPr id="41" name="Connecteur droit avec flèche 40"/>
          <p:cNvCxnSpPr/>
          <p:nvPr/>
        </p:nvCxnSpPr>
        <p:spPr>
          <a:xfrm>
            <a:off x="5196954" y="2110772"/>
            <a:ext cx="444397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ot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/>
          <p:cNvSpPr txBox="1"/>
          <p:nvPr/>
        </p:nvSpPr>
        <p:spPr>
          <a:xfrm>
            <a:off x="5147577" y="1738911"/>
            <a:ext cx="824288" cy="265964"/>
          </a:xfrm>
          <a:prstGeom prst="rect">
            <a:avLst/>
          </a:prstGeom>
          <a:noFill/>
        </p:spPr>
        <p:txBody>
          <a:bodyPr wrap="none" lIns="80513" tIns="40256" rIns="80513" bIns="40256" rtlCol="0">
            <a:spAutoFit/>
          </a:bodyPr>
          <a:lstStyle/>
          <a:p>
            <a:pPr>
              <a:buNone/>
            </a:pPr>
            <a:r>
              <a:rPr lang="fr-FR" sz="1200" dirty="0">
                <a:solidFill>
                  <a:srgbClr val="C00000"/>
                </a:solidFill>
              </a:rPr>
              <a:t>T = -25°C</a:t>
            </a:r>
          </a:p>
        </p:txBody>
      </p:sp>
      <p:cxnSp>
        <p:nvCxnSpPr>
          <p:cNvPr id="43" name="Connecteur droit avec flèche 42"/>
          <p:cNvCxnSpPr/>
          <p:nvPr/>
        </p:nvCxnSpPr>
        <p:spPr>
          <a:xfrm>
            <a:off x="5641351" y="2110772"/>
            <a:ext cx="2658078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ot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/>
          <p:nvPr/>
        </p:nvCxnSpPr>
        <p:spPr>
          <a:xfrm>
            <a:off x="8088387" y="2110772"/>
            <a:ext cx="456783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ot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/>
          <p:cNvSpPr txBox="1"/>
          <p:nvPr/>
        </p:nvSpPr>
        <p:spPr>
          <a:xfrm>
            <a:off x="8174540" y="1738911"/>
            <a:ext cx="775897" cy="265964"/>
          </a:xfrm>
          <a:prstGeom prst="rect">
            <a:avLst/>
          </a:prstGeom>
          <a:noFill/>
        </p:spPr>
        <p:txBody>
          <a:bodyPr wrap="none" lIns="80513" tIns="40256" rIns="80513" bIns="40256" rtlCol="0">
            <a:spAutoFit/>
          </a:bodyPr>
          <a:lstStyle/>
          <a:p>
            <a:pPr>
              <a:buNone/>
            </a:pPr>
            <a:r>
              <a:rPr lang="fr-FR" sz="1200" dirty="0">
                <a:solidFill>
                  <a:srgbClr val="C00000"/>
                </a:solidFill>
              </a:rPr>
              <a:t>T=100°C</a:t>
            </a:r>
          </a:p>
        </p:txBody>
      </p:sp>
      <p:sp>
        <p:nvSpPr>
          <p:cNvPr id="48" name="ZoneTexte 47"/>
          <p:cNvSpPr txBox="1"/>
          <p:nvPr/>
        </p:nvSpPr>
        <p:spPr>
          <a:xfrm>
            <a:off x="6431390" y="1738911"/>
            <a:ext cx="773042" cy="265964"/>
          </a:xfrm>
          <a:prstGeom prst="rect">
            <a:avLst/>
          </a:prstGeom>
          <a:noFill/>
        </p:spPr>
        <p:txBody>
          <a:bodyPr wrap="none" lIns="80513" tIns="40256" rIns="80513" bIns="40256" rtlCol="0">
            <a:spAutoFit/>
          </a:bodyPr>
          <a:lstStyle/>
          <a:p>
            <a:pPr>
              <a:buNone/>
            </a:pPr>
            <a:r>
              <a:rPr lang="fr-FR" sz="1200" dirty="0">
                <a:solidFill>
                  <a:srgbClr val="C00000"/>
                </a:solidFill>
              </a:rPr>
              <a:t>T = 25°C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200" y="4656479"/>
            <a:ext cx="668044" cy="7650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790589" y="4630334"/>
            <a:ext cx="417015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 0.01     0.1     1      10     100 1000</a:t>
            </a:r>
          </a:p>
          <a:p>
            <a:r>
              <a:rPr lang="en-GB" dirty="0"/>
              <a:t>	 </a:t>
            </a:r>
            <a:r>
              <a:rPr lang="en-GB" dirty="0" smtClean="0"/>
              <a:t>  Dose (</a:t>
            </a:r>
            <a:r>
              <a:rPr lang="en-GB" dirty="0" err="1" smtClean="0"/>
              <a:t>Mrad</a:t>
            </a:r>
            <a:r>
              <a:rPr lang="en-GB" dirty="0" smtClean="0"/>
              <a:t>)                     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4960745" y="4656479"/>
            <a:ext cx="668044" cy="7650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-1714622" y="2752061"/>
            <a:ext cx="4014274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           </a:t>
            </a:r>
            <a:r>
              <a:rPr lang="en-GB" sz="2400" dirty="0" err="1" smtClean="0">
                <a:latin typeface="Symbol" charset="2"/>
                <a:cs typeface="Symbol" charset="2"/>
              </a:rPr>
              <a:t>D</a:t>
            </a:r>
            <a:r>
              <a:rPr lang="en-GB" dirty="0" err="1" smtClean="0"/>
              <a:t>V</a:t>
            </a:r>
            <a:r>
              <a:rPr lang="en-GB" baseline="-25000" dirty="0" err="1" smtClean="0"/>
              <a:t>t</a:t>
            </a:r>
            <a:r>
              <a:rPr lang="en-GB" dirty="0" smtClean="0"/>
              <a:t> (mV)</a:t>
            </a:r>
          </a:p>
          <a:p>
            <a:r>
              <a:rPr lang="en-GB" dirty="0" smtClean="0"/>
              <a:t>  -100      0     100   200   300   400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2771108" y="2760116"/>
            <a:ext cx="4014274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           </a:t>
            </a:r>
            <a:r>
              <a:rPr lang="en-GB" sz="2400" dirty="0" err="1" smtClean="0">
                <a:latin typeface="Symbol" charset="2"/>
                <a:cs typeface="Symbol" charset="2"/>
              </a:rPr>
              <a:t>D</a:t>
            </a:r>
            <a:r>
              <a:rPr lang="en-GB" dirty="0" err="1" smtClean="0"/>
              <a:t>V</a:t>
            </a:r>
            <a:r>
              <a:rPr lang="en-GB" baseline="-25000" dirty="0" err="1" smtClean="0"/>
              <a:t>t</a:t>
            </a:r>
            <a:r>
              <a:rPr lang="en-GB" dirty="0" smtClean="0"/>
              <a:t> (mV)</a:t>
            </a:r>
          </a:p>
          <a:p>
            <a:r>
              <a:rPr lang="en-GB" dirty="0" smtClean="0"/>
              <a:t>  -100      0     100   200   300   400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172138" y="872509"/>
            <a:ext cx="2647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Standard NMOS </a:t>
            </a:r>
            <a:r>
              <a:rPr lang="en-GB" dirty="0" err="1" smtClean="0"/>
              <a:t>Vt</a:t>
            </a:r>
            <a:r>
              <a:rPr lang="en-GB" dirty="0" smtClean="0"/>
              <a:t> shift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5518840" y="4622415"/>
            <a:ext cx="336056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lain" startAt="10"/>
            </a:pPr>
            <a:r>
              <a:rPr lang="en-GB" dirty="0" smtClean="0"/>
              <a:t>   20     30      40     50     60                 Annealing (days)</a:t>
            </a:r>
            <a:endParaRPr lang="en-GB" dirty="0"/>
          </a:p>
        </p:txBody>
      </p:sp>
      <p:pic>
        <p:nvPicPr>
          <p:cNvPr id="27" name="Imag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7" t="68929" r="46847" b="11582"/>
          <a:stretch/>
        </p:blipFill>
        <p:spPr>
          <a:xfrm>
            <a:off x="812280" y="1741826"/>
            <a:ext cx="2592339" cy="962857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6014599" y="6064153"/>
            <a:ext cx="29813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M. </a:t>
            </a:r>
            <a:r>
              <a:rPr lang="en-GB" dirty="0" err="1" smtClean="0"/>
              <a:t>Barbero</a:t>
            </a:r>
            <a:r>
              <a:rPr lang="en-GB" dirty="0" smtClean="0"/>
              <a:t>, J. Christiansen</a:t>
            </a: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8768475" y="4656606"/>
            <a:ext cx="346670" cy="7650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529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TSMC 65nm X-ray irradiation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3A28-48E2-4CAE-9B10-3100FC5CCBFD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TSMC </a:t>
            </a:r>
            <a:r>
              <a:rPr lang="en-GB" sz="2800" dirty="0"/>
              <a:t>65nm Radiation tolerance measurements</a:t>
            </a:r>
          </a:p>
        </p:txBody>
      </p:sp>
      <p:pic>
        <p:nvPicPr>
          <p:cNvPr id="7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3" r="8165"/>
          <a:stretch/>
        </p:blipFill>
        <p:spPr>
          <a:xfrm>
            <a:off x="4734887" y="1399264"/>
            <a:ext cx="4130481" cy="3600000"/>
          </a:xfrm>
          <a:prstGeom prst="rect">
            <a:avLst/>
          </a:prstGeom>
        </p:spPr>
      </p:pic>
      <p:pic>
        <p:nvPicPr>
          <p:cNvPr id="8" name="Image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0" r="7199"/>
          <a:stretch/>
        </p:blipFill>
        <p:spPr>
          <a:xfrm>
            <a:off x="279631" y="1410120"/>
            <a:ext cx="4202893" cy="3600000"/>
          </a:xfrm>
          <a:prstGeom prst="rect">
            <a:avLst/>
          </a:prstGeom>
        </p:spPr>
      </p:pic>
      <p:pic>
        <p:nvPicPr>
          <p:cNvPr id="9" name="Imag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7" t="68929" r="46847" b="11582"/>
          <a:stretch/>
        </p:blipFill>
        <p:spPr>
          <a:xfrm>
            <a:off x="883405" y="3600936"/>
            <a:ext cx="2592339" cy="962857"/>
          </a:xfrm>
          <a:prstGeom prst="rect">
            <a:avLst/>
          </a:prstGeom>
        </p:spPr>
      </p:pic>
      <p:cxnSp>
        <p:nvCxnSpPr>
          <p:cNvPr id="10" name="Connecteur droit avec flèche 21"/>
          <p:cNvCxnSpPr/>
          <p:nvPr/>
        </p:nvCxnSpPr>
        <p:spPr>
          <a:xfrm>
            <a:off x="5088571" y="2513113"/>
            <a:ext cx="415098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ot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22"/>
          <p:cNvSpPr txBox="1"/>
          <p:nvPr/>
        </p:nvSpPr>
        <p:spPr>
          <a:xfrm>
            <a:off x="5030964" y="2106132"/>
            <a:ext cx="9781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sz="1400" dirty="0" smtClean="0">
                <a:solidFill>
                  <a:srgbClr val="C00000"/>
                </a:solidFill>
              </a:rPr>
              <a:t>T = -25°C</a:t>
            </a:r>
            <a:endParaRPr lang="fr-FR" sz="1400" dirty="0">
              <a:solidFill>
                <a:srgbClr val="C00000"/>
              </a:solidFill>
            </a:endParaRPr>
          </a:p>
        </p:txBody>
      </p:sp>
      <p:cxnSp>
        <p:nvCxnSpPr>
          <p:cNvPr id="12" name="Connecteur droit avec flèche 23"/>
          <p:cNvCxnSpPr/>
          <p:nvPr/>
        </p:nvCxnSpPr>
        <p:spPr>
          <a:xfrm>
            <a:off x="5503669" y="2513113"/>
            <a:ext cx="2540154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ot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24"/>
          <p:cNvCxnSpPr/>
          <p:nvPr/>
        </p:nvCxnSpPr>
        <p:spPr>
          <a:xfrm>
            <a:off x="8043823" y="2513113"/>
            <a:ext cx="423359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ot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25"/>
          <p:cNvSpPr txBox="1"/>
          <p:nvPr/>
        </p:nvSpPr>
        <p:spPr>
          <a:xfrm>
            <a:off x="7921359" y="2106132"/>
            <a:ext cx="877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sz="1400" dirty="0" smtClean="0">
                <a:solidFill>
                  <a:srgbClr val="C00000"/>
                </a:solidFill>
              </a:rPr>
              <a:t>T=100°C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15" name="ZoneTexte 26"/>
          <p:cNvSpPr txBox="1"/>
          <p:nvPr/>
        </p:nvSpPr>
        <p:spPr>
          <a:xfrm>
            <a:off x="6528746" y="2106132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sz="1400" dirty="0" smtClean="0">
                <a:solidFill>
                  <a:srgbClr val="C00000"/>
                </a:solidFill>
              </a:rPr>
              <a:t>T = 25°C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172138" y="872509"/>
            <a:ext cx="3764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Standard NMOS </a:t>
            </a:r>
            <a:r>
              <a:rPr lang="en-GB" dirty="0" err="1" smtClean="0"/>
              <a:t>transconductance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790589" y="4630334"/>
            <a:ext cx="417015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 0.01     0.1     1      10     100 1000</a:t>
            </a:r>
          </a:p>
          <a:p>
            <a:r>
              <a:rPr lang="en-GB" dirty="0"/>
              <a:t>	 </a:t>
            </a:r>
            <a:r>
              <a:rPr lang="en-GB" dirty="0" smtClean="0"/>
              <a:t>  Dose (</a:t>
            </a:r>
            <a:r>
              <a:rPr lang="en-GB" dirty="0" err="1" smtClean="0"/>
              <a:t>Mrad</a:t>
            </a:r>
            <a:r>
              <a:rPr lang="en-GB" dirty="0" smtClean="0"/>
              <a:t>)                     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5518840" y="4622415"/>
            <a:ext cx="336056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lain" startAt="10"/>
            </a:pPr>
            <a:r>
              <a:rPr lang="en-GB" dirty="0" smtClean="0"/>
              <a:t>   20     30      40     50     60                 Annealing (days)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 rot="16200000">
            <a:off x="-1692340" y="2798227"/>
            <a:ext cx="401427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          </a:t>
            </a:r>
            <a:r>
              <a:rPr lang="en-GB" dirty="0"/>
              <a:t> </a:t>
            </a:r>
            <a:r>
              <a:rPr lang="en-GB" dirty="0" smtClean="0">
                <a:latin typeface="Symbol" charset="2"/>
                <a:cs typeface="Symbol" charset="2"/>
              </a:rPr>
              <a:t>D </a:t>
            </a:r>
            <a:r>
              <a:rPr lang="en-GB" dirty="0" err="1" smtClean="0"/>
              <a:t>transconductance</a:t>
            </a:r>
            <a:r>
              <a:rPr lang="en-GB" dirty="0" smtClean="0"/>
              <a:t> (%)</a:t>
            </a:r>
          </a:p>
          <a:p>
            <a:r>
              <a:rPr lang="en-GB" dirty="0" smtClean="0"/>
              <a:t>   -50   -40   -30   -20   -10   0     10   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 rot="16200000">
            <a:off x="2797020" y="2862019"/>
            <a:ext cx="388668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          </a:t>
            </a:r>
            <a:r>
              <a:rPr lang="en-GB" dirty="0"/>
              <a:t> </a:t>
            </a:r>
            <a:r>
              <a:rPr lang="en-GB" dirty="0" smtClean="0">
                <a:latin typeface="Symbol" charset="2"/>
                <a:cs typeface="Symbol" charset="2"/>
              </a:rPr>
              <a:t>D </a:t>
            </a:r>
            <a:r>
              <a:rPr lang="en-GB" dirty="0" err="1" smtClean="0"/>
              <a:t>transconductance</a:t>
            </a:r>
            <a:r>
              <a:rPr lang="en-GB" dirty="0" smtClean="0"/>
              <a:t> (%)</a:t>
            </a:r>
          </a:p>
          <a:p>
            <a:r>
              <a:rPr lang="en-GB" dirty="0" smtClean="0"/>
              <a:t>   -50   -40   -30   -20   -10   0     10   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6014599" y="6064153"/>
            <a:ext cx="29813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M. </a:t>
            </a:r>
            <a:r>
              <a:rPr lang="en-GB" dirty="0" err="1" smtClean="0"/>
              <a:t>Barbero</a:t>
            </a:r>
            <a:r>
              <a:rPr lang="en-GB" dirty="0" smtClean="0"/>
              <a:t>, J. Christiansen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4960745" y="4634199"/>
            <a:ext cx="668044" cy="7650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626822" y="4634199"/>
            <a:ext cx="152626" cy="7650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604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46054"/>
            <a:ext cx="8226854" cy="4667421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J. </a:t>
            </a:r>
            <a:r>
              <a:rPr lang="en-GB" dirty="0" err="1" smtClean="0"/>
              <a:t>Alozy</a:t>
            </a:r>
            <a:endParaRPr lang="en-GB" dirty="0" smtClean="0"/>
          </a:p>
          <a:p>
            <a:r>
              <a:rPr lang="en-GB" dirty="0"/>
              <a:t>M</a:t>
            </a:r>
            <a:r>
              <a:rPr lang="en-GB" dirty="0" smtClean="0"/>
              <a:t>. </a:t>
            </a:r>
            <a:r>
              <a:rPr lang="en-GB" dirty="0" err="1" smtClean="0"/>
              <a:t>Barbero</a:t>
            </a:r>
            <a:endParaRPr lang="en-GB" dirty="0" smtClean="0"/>
          </a:p>
          <a:p>
            <a:r>
              <a:rPr lang="en-GB" dirty="0" smtClean="0"/>
              <a:t>S. </a:t>
            </a:r>
            <a:r>
              <a:rPr lang="en-GB" dirty="0" err="1" smtClean="0"/>
              <a:t>Bonacini</a:t>
            </a:r>
            <a:endParaRPr lang="en-GB" dirty="0" smtClean="0"/>
          </a:p>
          <a:p>
            <a:r>
              <a:rPr lang="en-GB" dirty="0" smtClean="0"/>
              <a:t>J. Christiansen</a:t>
            </a:r>
          </a:p>
          <a:p>
            <a:r>
              <a:rPr lang="en-GB" dirty="0" smtClean="0"/>
              <a:t>F. </a:t>
            </a:r>
            <a:r>
              <a:rPr lang="en-GB" dirty="0" err="1" smtClean="0"/>
              <a:t>Faccio</a:t>
            </a:r>
            <a:endParaRPr lang="en-GB" dirty="0" smtClean="0"/>
          </a:p>
          <a:p>
            <a:r>
              <a:rPr lang="en-GB" dirty="0" smtClean="0"/>
              <a:t>E</a:t>
            </a:r>
            <a:r>
              <a:rPr lang="en-GB" dirty="0"/>
              <a:t>.</a:t>
            </a:r>
            <a:r>
              <a:rPr lang="en-GB" dirty="0" smtClean="0"/>
              <a:t> Heijne</a:t>
            </a:r>
          </a:p>
          <a:p>
            <a:r>
              <a:rPr lang="en-GB" dirty="0" smtClean="0"/>
              <a:t>K. </a:t>
            </a:r>
            <a:r>
              <a:rPr lang="en-GB" dirty="0" err="1" smtClean="0"/>
              <a:t>Kloukinas</a:t>
            </a:r>
            <a:endParaRPr lang="en-GB" dirty="0" smtClean="0"/>
          </a:p>
          <a:p>
            <a:r>
              <a:rPr lang="en-GB" dirty="0" smtClean="0"/>
              <a:t>X. Llopart</a:t>
            </a:r>
          </a:p>
          <a:p>
            <a:r>
              <a:rPr lang="en-GB" dirty="0" smtClean="0"/>
              <a:t>A. </a:t>
            </a:r>
            <a:r>
              <a:rPr lang="en-GB" dirty="0" err="1" smtClean="0"/>
              <a:t>Marchioro</a:t>
            </a:r>
            <a:endParaRPr lang="en-GB" dirty="0" smtClean="0"/>
          </a:p>
          <a:p>
            <a:r>
              <a:rPr lang="en-GB" dirty="0" smtClean="0"/>
              <a:t>S. </a:t>
            </a:r>
            <a:r>
              <a:rPr lang="en-GB" dirty="0" err="1" smtClean="0"/>
              <a:t>Michelis</a:t>
            </a:r>
            <a:endParaRPr lang="en-GB" dirty="0" smtClean="0"/>
          </a:p>
          <a:p>
            <a:r>
              <a:rPr lang="en-GB" dirty="0" smtClean="0"/>
              <a:t>W. </a:t>
            </a:r>
            <a:r>
              <a:rPr lang="en-GB" dirty="0" err="1" smtClean="0"/>
              <a:t>Snoeys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046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April 10,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TSMC 65nm X-ray irradiation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3A28-48E2-4CAE-9B10-3100FC5CCBFD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TSMC </a:t>
            </a:r>
            <a:r>
              <a:rPr lang="en-GB" sz="2800" dirty="0"/>
              <a:t>65nm Radiation tolerance measurements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1758520"/>
            <a:ext cx="3778250" cy="349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563" y="1758520"/>
            <a:ext cx="3744912" cy="306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" name="ZoneTexte 9"/>
          <p:cNvSpPr txBox="1">
            <a:spLocks noChangeArrowheads="1"/>
          </p:cNvSpPr>
          <p:nvPr/>
        </p:nvSpPr>
        <p:spPr bwMode="auto">
          <a:xfrm>
            <a:off x="819150" y="1548970"/>
            <a:ext cx="812800" cy="358775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 wrap="none" lIns="80513" tIns="40256" rIns="80513" bIns="40256">
            <a:spAutoFit/>
          </a:bodyPr>
          <a:lstStyle>
            <a:lvl1pPr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>
              <a:defRPr sz="22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r>
              <a:rPr lang="fr-FR" sz="1800">
                <a:solidFill>
                  <a:srgbClr val="FF0000"/>
                </a:solidFill>
                <a:latin typeface="Arial" charset="0"/>
              </a:rPr>
              <a:t>+20°C</a:t>
            </a:r>
          </a:p>
        </p:txBody>
      </p:sp>
      <p:sp>
        <p:nvSpPr>
          <p:cNvPr id="10" name="ZoneTexte 10"/>
          <p:cNvSpPr txBox="1">
            <a:spLocks noChangeArrowheads="1"/>
          </p:cNvSpPr>
          <p:nvPr/>
        </p:nvSpPr>
        <p:spPr bwMode="auto">
          <a:xfrm>
            <a:off x="4967288" y="1548970"/>
            <a:ext cx="755650" cy="358775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 wrap="none" lIns="80513" tIns="40256" rIns="80513" bIns="40256">
            <a:spAutoFit/>
          </a:bodyPr>
          <a:lstStyle>
            <a:lvl1pPr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>
              <a:defRPr sz="22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r>
              <a:rPr lang="fr-FR" sz="1800">
                <a:solidFill>
                  <a:srgbClr val="FF0000"/>
                </a:solidFill>
                <a:latin typeface="Arial" charset="0"/>
              </a:rPr>
              <a:t>-15°C</a:t>
            </a:r>
          </a:p>
        </p:txBody>
      </p:sp>
      <p:cxnSp>
        <p:nvCxnSpPr>
          <p:cNvPr id="11" name="Connecteur droit avec flèche 11"/>
          <p:cNvCxnSpPr/>
          <p:nvPr/>
        </p:nvCxnSpPr>
        <p:spPr>
          <a:xfrm>
            <a:off x="1651000" y="1969658"/>
            <a:ext cx="0" cy="1970087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2"/>
          <p:cNvSpPr txBox="1">
            <a:spLocks noChangeArrowheads="1"/>
          </p:cNvSpPr>
          <p:nvPr/>
        </p:nvSpPr>
        <p:spPr bwMode="auto">
          <a:xfrm>
            <a:off x="1423988" y="2601483"/>
            <a:ext cx="1123950" cy="358775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 wrap="none" lIns="80513" tIns="40256" rIns="80513" bIns="40256">
            <a:spAutoFit/>
          </a:bodyPr>
          <a:lstStyle>
            <a:lvl1pPr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>
              <a:defRPr sz="22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r>
              <a:rPr lang="fr-FR" sz="1800">
                <a:solidFill>
                  <a:srgbClr val="FF0000"/>
                </a:solidFill>
                <a:latin typeface="Arial" charset="0"/>
              </a:rPr>
              <a:t>65% max</a:t>
            </a:r>
          </a:p>
        </p:txBody>
      </p:sp>
      <p:cxnSp>
        <p:nvCxnSpPr>
          <p:cNvPr id="13" name="Connecteur droit avec flèche 14"/>
          <p:cNvCxnSpPr/>
          <p:nvPr/>
        </p:nvCxnSpPr>
        <p:spPr>
          <a:xfrm>
            <a:off x="5807075" y="1949020"/>
            <a:ext cx="0" cy="1970088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5"/>
          <p:cNvSpPr txBox="1">
            <a:spLocks noChangeArrowheads="1"/>
          </p:cNvSpPr>
          <p:nvPr/>
        </p:nvSpPr>
        <p:spPr bwMode="auto">
          <a:xfrm>
            <a:off x="5578475" y="2580845"/>
            <a:ext cx="1258888" cy="358775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 wrap="none" lIns="80513" tIns="40256" rIns="80513" bIns="40256">
            <a:spAutoFit/>
          </a:bodyPr>
          <a:lstStyle>
            <a:lvl1pPr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>
              <a:defRPr sz="22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r>
              <a:rPr lang="fr-FR" sz="1800">
                <a:solidFill>
                  <a:srgbClr val="FF0000"/>
                </a:solidFill>
                <a:latin typeface="Arial" charset="0"/>
              </a:rPr>
              <a:t>&lt;30% max</a:t>
            </a:r>
          </a:p>
        </p:txBody>
      </p:sp>
      <p:sp>
        <p:nvSpPr>
          <p:cNvPr id="15" name="ZoneTexte 8"/>
          <p:cNvSpPr txBox="1">
            <a:spLocks noChangeArrowheads="1"/>
          </p:cNvSpPr>
          <p:nvPr/>
        </p:nvSpPr>
        <p:spPr bwMode="auto">
          <a:xfrm>
            <a:off x="3486150" y="4649358"/>
            <a:ext cx="592138" cy="449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513" tIns="40256" rIns="80513" bIns="40256">
            <a:spAutoFit/>
          </a:bodyPr>
          <a:lstStyle>
            <a:lvl1pPr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>
              <a:defRPr sz="22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r>
              <a:rPr lang="en-US" sz="1200">
                <a:latin typeface="Calibri" charset="0"/>
              </a:rPr>
              <a:t>40 days</a:t>
            </a:r>
          </a:p>
        </p:txBody>
      </p:sp>
      <p:cxnSp>
        <p:nvCxnSpPr>
          <p:cNvPr id="16" name="Connecteur droit avec flèche 17"/>
          <p:cNvCxnSpPr/>
          <p:nvPr/>
        </p:nvCxnSpPr>
        <p:spPr>
          <a:xfrm flipV="1">
            <a:off x="3781425" y="4188983"/>
            <a:ext cx="0" cy="474662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172138" y="872509"/>
            <a:ext cx="2263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Standard NMOS I</a:t>
            </a:r>
            <a:r>
              <a:rPr lang="en-GB" baseline="-25000" dirty="0" smtClean="0"/>
              <a:t>on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8" name="ZoneTexte 15"/>
          <p:cNvSpPr txBox="1">
            <a:spLocks noChangeArrowheads="1"/>
          </p:cNvSpPr>
          <p:nvPr/>
        </p:nvSpPr>
        <p:spPr bwMode="auto">
          <a:xfrm>
            <a:off x="7918450" y="4743277"/>
            <a:ext cx="592138" cy="450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513" tIns="40256" rIns="80513" bIns="40256">
            <a:spAutoFit/>
          </a:bodyPr>
          <a:lstStyle>
            <a:lvl1pPr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>
              <a:defRPr sz="22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r>
              <a:rPr lang="en-US" sz="1200">
                <a:latin typeface="Calibri" charset="0"/>
              </a:rPr>
              <a:t>30 days</a:t>
            </a:r>
          </a:p>
        </p:txBody>
      </p:sp>
      <p:sp>
        <p:nvSpPr>
          <p:cNvPr id="19" name="ZoneTexte 16"/>
          <p:cNvSpPr txBox="1">
            <a:spLocks noChangeArrowheads="1"/>
          </p:cNvSpPr>
          <p:nvPr/>
        </p:nvSpPr>
        <p:spPr bwMode="auto">
          <a:xfrm>
            <a:off x="4719638" y="4821064"/>
            <a:ext cx="692150" cy="63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513" tIns="40256" rIns="80513" bIns="40256">
            <a:spAutoFit/>
          </a:bodyPr>
          <a:lstStyle>
            <a:lvl1pPr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>
              <a:defRPr sz="22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Calibri" charset="0"/>
              </a:rPr>
              <a:t>Pre-irrad</a:t>
            </a:r>
          </a:p>
          <a:p>
            <a:pPr algn="ctr"/>
            <a:r>
              <a:rPr lang="en-US" sz="1200">
                <a:latin typeface="Calibri" charset="0"/>
              </a:rPr>
              <a:t>(0Mrad)</a:t>
            </a:r>
          </a:p>
        </p:txBody>
      </p:sp>
      <p:sp>
        <p:nvSpPr>
          <p:cNvPr id="20" name="ZoneTexte 17"/>
          <p:cNvSpPr txBox="1">
            <a:spLocks noChangeArrowheads="1"/>
          </p:cNvSpPr>
          <p:nvPr/>
        </p:nvSpPr>
        <p:spPr bwMode="auto">
          <a:xfrm>
            <a:off x="5510213" y="4825827"/>
            <a:ext cx="592137" cy="266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513" tIns="40256" rIns="80513" bIns="40256">
            <a:spAutoFit/>
          </a:bodyPr>
          <a:lstStyle>
            <a:lvl1pPr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>
              <a:defRPr sz="22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r>
              <a:rPr lang="en-US" sz="1200">
                <a:latin typeface="Calibri" charset="0"/>
              </a:rPr>
              <a:t>1Grad</a:t>
            </a:r>
          </a:p>
        </p:txBody>
      </p:sp>
      <p:cxnSp>
        <p:nvCxnSpPr>
          <p:cNvPr id="21" name="Connecteur droit avec flèche 18"/>
          <p:cNvCxnSpPr/>
          <p:nvPr/>
        </p:nvCxnSpPr>
        <p:spPr>
          <a:xfrm flipV="1">
            <a:off x="5807075" y="4613102"/>
            <a:ext cx="0" cy="219075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19"/>
          <p:cNvCxnSpPr/>
          <p:nvPr/>
        </p:nvCxnSpPr>
        <p:spPr>
          <a:xfrm flipV="1">
            <a:off x="5094288" y="4643264"/>
            <a:ext cx="0" cy="173038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0"/>
          <p:cNvCxnSpPr/>
          <p:nvPr/>
        </p:nvCxnSpPr>
        <p:spPr>
          <a:xfrm flipH="1" flipV="1">
            <a:off x="8220075" y="4274964"/>
            <a:ext cx="6350" cy="468313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17"/>
          <p:cNvCxnSpPr/>
          <p:nvPr/>
        </p:nvCxnSpPr>
        <p:spPr>
          <a:xfrm flipV="1">
            <a:off x="1631950" y="4515913"/>
            <a:ext cx="0" cy="300132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17"/>
          <p:cNvCxnSpPr/>
          <p:nvPr/>
        </p:nvCxnSpPr>
        <p:spPr>
          <a:xfrm flipV="1">
            <a:off x="1002969" y="4515913"/>
            <a:ext cx="0" cy="299621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014599" y="6064153"/>
            <a:ext cx="29813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M. </a:t>
            </a:r>
            <a:r>
              <a:rPr lang="en-GB" dirty="0" err="1" smtClean="0"/>
              <a:t>Barbero</a:t>
            </a:r>
            <a:r>
              <a:rPr lang="en-GB" dirty="0" smtClean="0"/>
              <a:t>, J. Christiansen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7103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April 10,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TSMC 65nm X-ray irradiation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3A28-48E2-4CAE-9B10-3100FC5CCBFD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TSMC </a:t>
            </a:r>
            <a:r>
              <a:rPr lang="en-GB" sz="2800" dirty="0"/>
              <a:t>65nm Radiation tolerance measurements</a:t>
            </a:r>
          </a:p>
        </p:txBody>
      </p:sp>
      <p:pic>
        <p:nvPicPr>
          <p:cNvPr id="11" name="Imag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4" r="7116"/>
          <a:stretch/>
        </p:blipFill>
        <p:spPr>
          <a:xfrm>
            <a:off x="4781481" y="1410799"/>
            <a:ext cx="4231255" cy="3600000"/>
          </a:xfrm>
          <a:prstGeom prst="rect">
            <a:avLst/>
          </a:prstGeom>
        </p:spPr>
      </p:pic>
      <p:sp>
        <p:nvSpPr>
          <p:cNvPr id="12" name="Ellipse 11"/>
          <p:cNvSpPr/>
          <p:nvPr/>
        </p:nvSpPr>
        <p:spPr>
          <a:xfrm>
            <a:off x="10023981" y="1851818"/>
            <a:ext cx="50400" cy="50400"/>
          </a:xfrm>
          <a:prstGeom prst="ellipse">
            <a:avLst/>
          </a:prstGeom>
          <a:noFill/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4" r="7116"/>
          <a:stretch/>
        </p:blipFill>
        <p:spPr>
          <a:xfrm>
            <a:off x="289667" y="1421939"/>
            <a:ext cx="4231255" cy="3600000"/>
          </a:xfrm>
          <a:prstGeom prst="rect">
            <a:avLst/>
          </a:prstGeom>
        </p:spPr>
      </p:pic>
      <p:pic>
        <p:nvPicPr>
          <p:cNvPr id="14" name="Image 2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4" t="68889" r="46067" b="11172"/>
          <a:stretch/>
        </p:blipFill>
        <p:spPr>
          <a:xfrm>
            <a:off x="678233" y="1941488"/>
            <a:ext cx="2246693" cy="82090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 rot="16200000">
            <a:off x="-1703767" y="2752061"/>
            <a:ext cx="4014274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           </a:t>
            </a:r>
            <a:r>
              <a:rPr lang="en-GB" sz="2400" dirty="0" err="1" smtClean="0">
                <a:latin typeface="Symbol" charset="2"/>
                <a:cs typeface="Symbol" charset="2"/>
              </a:rPr>
              <a:t>D</a:t>
            </a:r>
            <a:r>
              <a:rPr lang="en-GB" dirty="0" err="1" smtClean="0"/>
              <a:t>V</a:t>
            </a:r>
            <a:r>
              <a:rPr lang="en-GB" baseline="-25000" dirty="0" err="1" smtClean="0"/>
              <a:t>t</a:t>
            </a:r>
            <a:r>
              <a:rPr lang="en-GB" dirty="0" smtClean="0"/>
              <a:t> (mV)</a:t>
            </a:r>
          </a:p>
          <a:p>
            <a:r>
              <a:rPr lang="en-GB" dirty="0" smtClean="0"/>
              <a:t>     0       100    200   </a:t>
            </a:r>
            <a:r>
              <a:rPr lang="en-GB" dirty="0"/>
              <a:t>3</a:t>
            </a:r>
            <a:r>
              <a:rPr lang="en-GB" dirty="0" smtClean="0"/>
              <a:t>00   </a:t>
            </a:r>
            <a:r>
              <a:rPr lang="en-GB" dirty="0"/>
              <a:t>4</a:t>
            </a:r>
            <a:r>
              <a:rPr lang="en-GB" dirty="0" smtClean="0"/>
              <a:t>00   </a:t>
            </a:r>
            <a:r>
              <a:rPr lang="en-GB" dirty="0"/>
              <a:t>5</a:t>
            </a:r>
            <a:r>
              <a:rPr lang="en-GB" dirty="0" smtClean="0"/>
              <a:t>00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2771108" y="2760116"/>
            <a:ext cx="4014274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           </a:t>
            </a:r>
            <a:r>
              <a:rPr lang="en-GB" sz="2400" dirty="0" err="1" smtClean="0">
                <a:latin typeface="Symbol" charset="2"/>
                <a:cs typeface="Symbol" charset="2"/>
              </a:rPr>
              <a:t>D</a:t>
            </a:r>
            <a:r>
              <a:rPr lang="en-GB" dirty="0" err="1" smtClean="0"/>
              <a:t>V</a:t>
            </a:r>
            <a:r>
              <a:rPr lang="en-GB" baseline="-25000" dirty="0" err="1" smtClean="0"/>
              <a:t>t</a:t>
            </a:r>
            <a:r>
              <a:rPr lang="en-GB" dirty="0" smtClean="0"/>
              <a:t> (mV)</a:t>
            </a:r>
          </a:p>
          <a:p>
            <a:r>
              <a:rPr lang="en-GB" dirty="0" smtClean="0"/>
              <a:t>      0      100   </a:t>
            </a:r>
            <a:r>
              <a:rPr lang="en-GB" dirty="0"/>
              <a:t>2</a:t>
            </a:r>
            <a:r>
              <a:rPr lang="en-GB" dirty="0" smtClean="0"/>
              <a:t>00   </a:t>
            </a:r>
            <a:r>
              <a:rPr lang="en-GB" dirty="0"/>
              <a:t>3</a:t>
            </a:r>
            <a:r>
              <a:rPr lang="en-GB" dirty="0" smtClean="0"/>
              <a:t>00   </a:t>
            </a:r>
            <a:r>
              <a:rPr lang="en-GB" dirty="0"/>
              <a:t>4</a:t>
            </a:r>
            <a:r>
              <a:rPr lang="en-GB" dirty="0" smtClean="0"/>
              <a:t>00   </a:t>
            </a:r>
            <a:r>
              <a:rPr lang="en-GB" dirty="0"/>
              <a:t>5</a:t>
            </a:r>
            <a:r>
              <a:rPr lang="en-GB" dirty="0" smtClean="0"/>
              <a:t>00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5574545" y="4633555"/>
            <a:ext cx="369479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lain" startAt="10"/>
            </a:pPr>
            <a:r>
              <a:rPr lang="en-GB" dirty="0" smtClean="0"/>
              <a:t>    20      30      40      50     60                 Annealing (days)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790589" y="4630334"/>
            <a:ext cx="391092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 0.01     0.1     1      10     100 1000</a:t>
            </a:r>
          </a:p>
          <a:p>
            <a:r>
              <a:rPr lang="en-GB" dirty="0"/>
              <a:t>	 </a:t>
            </a:r>
            <a:r>
              <a:rPr lang="en-GB" dirty="0" smtClean="0"/>
              <a:t>  Dose (</a:t>
            </a:r>
            <a:r>
              <a:rPr lang="en-GB" dirty="0" err="1" smtClean="0"/>
              <a:t>Mrad</a:t>
            </a:r>
            <a:r>
              <a:rPr lang="en-GB" dirty="0" smtClean="0"/>
              <a:t>)                     </a:t>
            </a:r>
            <a:endParaRPr lang="en-GB" dirty="0"/>
          </a:p>
        </p:txBody>
      </p:sp>
      <p:cxnSp>
        <p:nvCxnSpPr>
          <p:cNvPr id="25" name="Connecteur droit avec flèche 21"/>
          <p:cNvCxnSpPr/>
          <p:nvPr/>
        </p:nvCxnSpPr>
        <p:spPr>
          <a:xfrm>
            <a:off x="5164556" y="2241713"/>
            <a:ext cx="415098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ot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2"/>
          <p:cNvSpPr txBox="1"/>
          <p:nvPr/>
        </p:nvSpPr>
        <p:spPr>
          <a:xfrm>
            <a:off x="5106949" y="1834732"/>
            <a:ext cx="9781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sz="1400" dirty="0" smtClean="0">
                <a:solidFill>
                  <a:srgbClr val="C00000"/>
                </a:solidFill>
              </a:rPr>
              <a:t>T = -25°C</a:t>
            </a:r>
            <a:endParaRPr lang="fr-FR" sz="1400" dirty="0">
              <a:solidFill>
                <a:srgbClr val="C00000"/>
              </a:solidFill>
            </a:endParaRPr>
          </a:p>
        </p:txBody>
      </p:sp>
      <p:cxnSp>
        <p:nvCxnSpPr>
          <p:cNvPr id="27" name="Connecteur droit avec flèche 23"/>
          <p:cNvCxnSpPr/>
          <p:nvPr/>
        </p:nvCxnSpPr>
        <p:spPr>
          <a:xfrm>
            <a:off x="5579654" y="2241713"/>
            <a:ext cx="2540154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ot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4"/>
          <p:cNvCxnSpPr/>
          <p:nvPr/>
        </p:nvCxnSpPr>
        <p:spPr>
          <a:xfrm>
            <a:off x="8119808" y="2241713"/>
            <a:ext cx="423359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ot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5"/>
          <p:cNvSpPr txBox="1"/>
          <p:nvPr/>
        </p:nvSpPr>
        <p:spPr>
          <a:xfrm>
            <a:off x="7997344" y="1834732"/>
            <a:ext cx="877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sz="1400" dirty="0" smtClean="0">
                <a:solidFill>
                  <a:srgbClr val="C00000"/>
                </a:solidFill>
              </a:rPr>
              <a:t>T=100°C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30" name="ZoneTexte 26"/>
          <p:cNvSpPr txBox="1"/>
          <p:nvPr/>
        </p:nvSpPr>
        <p:spPr>
          <a:xfrm>
            <a:off x="6604731" y="1834732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sz="1400" dirty="0" smtClean="0">
                <a:solidFill>
                  <a:srgbClr val="C00000"/>
                </a:solidFill>
              </a:rPr>
              <a:t>T = 25°C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72138" y="872509"/>
            <a:ext cx="263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Standard PMOS </a:t>
            </a:r>
            <a:r>
              <a:rPr lang="en-GB" dirty="0" err="1" smtClean="0"/>
              <a:t>Vt</a:t>
            </a:r>
            <a:r>
              <a:rPr lang="en-GB" dirty="0" smtClean="0"/>
              <a:t> shift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6014599" y="6064153"/>
            <a:ext cx="29813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M. </a:t>
            </a:r>
            <a:r>
              <a:rPr lang="en-GB" dirty="0" err="1" smtClean="0"/>
              <a:t>Barbero</a:t>
            </a:r>
            <a:r>
              <a:rPr lang="en-GB" dirty="0" smtClean="0"/>
              <a:t>, J. Christiansen</a:t>
            </a:r>
            <a:endParaRPr lang="en-GB" dirty="0"/>
          </a:p>
        </p:txBody>
      </p:sp>
      <p:sp>
        <p:nvSpPr>
          <p:cNvPr id="33" name="Rectangle 32"/>
          <p:cNvSpPr/>
          <p:nvPr/>
        </p:nvSpPr>
        <p:spPr>
          <a:xfrm>
            <a:off x="5127860" y="4645339"/>
            <a:ext cx="464937" cy="7650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644810" y="4654323"/>
            <a:ext cx="277978" cy="7650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228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April 10,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TSMC 65nm X-ray irradiation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3A28-48E2-4CAE-9B10-3100FC5CCBFD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TSMC </a:t>
            </a:r>
            <a:r>
              <a:rPr lang="en-GB" sz="2800" dirty="0"/>
              <a:t>65nm Radiation tolerance measurements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1" r="6750"/>
          <a:stretch/>
        </p:blipFill>
        <p:spPr>
          <a:xfrm>
            <a:off x="298009" y="1411098"/>
            <a:ext cx="4209613" cy="360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6" r="6750"/>
          <a:stretch/>
        </p:blipFill>
        <p:spPr>
          <a:xfrm>
            <a:off x="4659246" y="1411098"/>
            <a:ext cx="4263583" cy="3600000"/>
          </a:xfrm>
          <a:prstGeom prst="rect">
            <a:avLst/>
          </a:prstGeom>
        </p:spPr>
      </p:pic>
      <p:sp>
        <p:nvSpPr>
          <p:cNvPr id="9" name="Ellipse 10"/>
          <p:cNvSpPr/>
          <p:nvPr/>
        </p:nvSpPr>
        <p:spPr>
          <a:xfrm>
            <a:off x="10012054" y="2439776"/>
            <a:ext cx="50400" cy="50400"/>
          </a:xfrm>
          <a:prstGeom prst="ellipse">
            <a:avLst/>
          </a:prstGeom>
          <a:noFill/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extBox 15"/>
          <p:cNvSpPr txBox="1"/>
          <p:nvPr/>
        </p:nvSpPr>
        <p:spPr>
          <a:xfrm>
            <a:off x="790589" y="4630334"/>
            <a:ext cx="417015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 0.01     0.1     1      10     100 1000</a:t>
            </a:r>
          </a:p>
          <a:p>
            <a:r>
              <a:rPr lang="en-GB" dirty="0"/>
              <a:t>	 </a:t>
            </a:r>
            <a:r>
              <a:rPr lang="en-GB" dirty="0" smtClean="0"/>
              <a:t>  Dose (</a:t>
            </a:r>
            <a:r>
              <a:rPr lang="en-GB" dirty="0" err="1" smtClean="0"/>
              <a:t>Mrad</a:t>
            </a:r>
            <a:r>
              <a:rPr lang="en-GB" dirty="0" smtClean="0"/>
              <a:t>)                     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518840" y="4622415"/>
            <a:ext cx="336056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lain" startAt="10"/>
            </a:pPr>
            <a:r>
              <a:rPr lang="en-GB" dirty="0" smtClean="0"/>
              <a:t>   20     30      40     50     60                 Annealing (days)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692340" y="2798227"/>
            <a:ext cx="401427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          </a:t>
            </a:r>
            <a:r>
              <a:rPr lang="en-GB" dirty="0"/>
              <a:t> </a:t>
            </a:r>
            <a:r>
              <a:rPr lang="en-GB" dirty="0" smtClean="0">
                <a:latin typeface="Symbol" charset="2"/>
                <a:cs typeface="Symbol" charset="2"/>
              </a:rPr>
              <a:t>D </a:t>
            </a:r>
            <a:r>
              <a:rPr lang="en-GB" dirty="0" err="1" smtClean="0"/>
              <a:t>transconductance</a:t>
            </a:r>
            <a:r>
              <a:rPr lang="en-GB" dirty="0" smtClean="0"/>
              <a:t> (%)</a:t>
            </a:r>
          </a:p>
          <a:p>
            <a:r>
              <a:rPr lang="en-GB" dirty="0" smtClean="0"/>
              <a:t>          -80    -60     -40     -20       0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2736940" y="2851595"/>
            <a:ext cx="401427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          </a:t>
            </a:r>
            <a:r>
              <a:rPr lang="en-GB" dirty="0"/>
              <a:t> </a:t>
            </a:r>
            <a:r>
              <a:rPr lang="en-GB" dirty="0" smtClean="0">
                <a:latin typeface="Symbol" charset="2"/>
                <a:cs typeface="Symbol" charset="2"/>
              </a:rPr>
              <a:t>D </a:t>
            </a:r>
            <a:r>
              <a:rPr lang="en-GB" dirty="0" err="1" smtClean="0"/>
              <a:t>transconductance</a:t>
            </a:r>
            <a:r>
              <a:rPr lang="en-GB" dirty="0" smtClean="0"/>
              <a:t> (%)</a:t>
            </a:r>
          </a:p>
          <a:p>
            <a:r>
              <a:rPr lang="en-GB" dirty="0" smtClean="0"/>
              <a:t>          -80    -60     -40     -20        0</a:t>
            </a:r>
            <a:endParaRPr lang="en-GB" dirty="0"/>
          </a:p>
        </p:txBody>
      </p:sp>
      <p:cxnSp>
        <p:nvCxnSpPr>
          <p:cNvPr id="21" name="Connecteur droit avec flèche 21"/>
          <p:cNvCxnSpPr/>
          <p:nvPr/>
        </p:nvCxnSpPr>
        <p:spPr>
          <a:xfrm>
            <a:off x="5088571" y="4456337"/>
            <a:ext cx="415098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ot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2"/>
          <p:cNvSpPr txBox="1"/>
          <p:nvPr/>
        </p:nvSpPr>
        <p:spPr>
          <a:xfrm>
            <a:off x="5030964" y="4049356"/>
            <a:ext cx="9781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sz="1400" dirty="0" smtClean="0">
                <a:solidFill>
                  <a:srgbClr val="C00000"/>
                </a:solidFill>
              </a:rPr>
              <a:t>T = -25°C</a:t>
            </a:r>
            <a:endParaRPr lang="fr-FR" sz="1400" dirty="0">
              <a:solidFill>
                <a:srgbClr val="C00000"/>
              </a:solidFill>
            </a:endParaRPr>
          </a:p>
        </p:txBody>
      </p:sp>
      <p:cxnSp>
        <p:nvCxnSpPr>
          <p:cNvPr id="23" name="Connecteur droit avec flèche 23"/>
          <p:cNvCxnSpPr/>
          <p:nvPr/>
        </p:nvCxnSpPr>
        <p:spPr>
          <a:xfrm>
            <a:off x="5503669" y="4456337"/>
            <a:ext cx="2540154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ot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4"/>
          <p:cNvCxnSpPr/>
          <p:nvPr/>
        </p:nvCxnSpPr>
        <p:spPr>
          <a:xfrm>
            <a:off x="8043823" y="4456337"/>
            <a:ext cx="423359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ot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5"/>
          <p:cNvSpPr txBox="1"/>
          <p:nvPr/>
        </p:nvSpPr>
        <p:spPr>
          <a:xfrm>
            <a:off x="7921359" y="4049356"/>
            <a:ext cx="877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sz="1400" dirty="0" smtClean="0">
                <a:solidFill>
                  <a:srgbClr val="C00000"/>
                </a:solidFill>
              </a:rPr>
              <a:t>T=100°C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26" name="ZoneTexte 26"/>
          <p:cNvSpPr txBox="1"/>
          <p:nvPr/>
        </p:nvSpPr>
        <p:spPr>
          <a:xfrm>
            <a:off x="6528746" y="404935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sz="1400" dirty="0" smtClean="0">
                <a:solidFill>
                  <a:srgbClr val="C00000"/>
                </a:solidFill>
              </a:rPr>
              <a:t>T = 25°C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72138" y="872509"/>
            <a:ext cx="3751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Standard PMOS </a:t>
            </a:r>
            <a:r>
              <a:rPr lang="en-GB" dirty="0" err="1" smtClean="0"/>
              <a:t>transconductance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6014599" y="6064153"/>
            <a:ext cx="29813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M. </a:t>
            </a:r>
            <a:r>
              <a:rPr lang="en-GB" dirty="0" err="1" smtClean="0"/>
              <a:t>Barbero</a:t>
            </a:r>
            <a:r>
              <a:rPr lang="en-GB" dirty="0" smtClean="0"/>
              <a:t>, J. Christiansen</a:t>
            </a: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5016450" y="4645339"/>
            <a:ext cx="464937" cy="7650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446059" y="4644695"/>
            <a:ext cx="464937" cy="7650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068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April 10,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Status of TSMC 65nm X-ray irradiation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3A28-48E2-4CAE-9B10-3100FC5CCBFD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TSMC </a:t>
            </a:r>
            <a:r>
              <a:rPr lang="en-GB" sz="2800" dirty="0"/>
              <a:t>65nm Radiation tolerance measurements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50" y="2003030"/>
            <a:ext cx="3971925" cy="321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850" y="2098280"/>
            <a:ext cx="3709988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cxnSp>
        <p:nvCxnSpPr>
          <p:cNvPr id="9" name="Connecteur droit avec flèche 10"/>
          <p:cNvCxnSpPr/>
          <p:nvPr/>
        </p:nvCxnSpPr>
        <p:spPr>
          <a:xfrm>
            <a:off x="1506538" y="2177655"/>
            <a:ext cx="0" cy="2562225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11"/>
          <p:cNvCxnSpPr/>
          <p:nvPr/>
        </p:nvCxnSpPr>
        <p:spPr>
          <a:xfrm>
            <a:off x="5756275" y="2266555"/>
            <a:ext cx="0" cy="2263775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2"/>
          <p:cNvSpPr txBox="1">
            <a:spLocks noChangeArrowheads="1"/>
          </p:cNvSpPr>
          <p:nvPr/>
        </p:nvSpPr>
        <p:spPr bwMode="auto">
          <a:xfrm>
            <a:off x="5707063" y="2690417"/>
            <a:ext cx="1258887" cy="358775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 wrap="none" lIns="80513" tIns="40256" rIns="80513" bIns="40256">
            <a:spAutoFit/>
          </a:bodyPr>
          <a:lstStyle>
            <a:lvl1pPr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>
              <a:defRPr sz="22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r>
              <a:rPr lang="fr-FR" sz="1800">
                <a:solidFill>
                  <a:srgbClr val="FF0000"/>
                </a:solidFill>
                <a:latin typeface="Arial" charset="0"/>
              </a:rPr>
              <a:t>&lt;50% max</a:t>
            </a:r>
          </a:p>
        </p:txBody>
      </p:sp>
      <p:sp>
        <p:nvSpPr>
          <p:cNvPr id="12" name="ZoneTexte 13"/>
          <p:cNvSpPr txBox="1">
            <a:spLocks noChangeArrowheads="1"/>
          </p:cNvSpPr>
          <p:nvPr/>
        </p:nvSpPr>
        <p:spPr bwMode="auto">
          <a:xfrm>
            <a:off x="1262063" y="2582467"/>
            <a:ext cx="1252537" cy="358775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 wrap="none" lIns="80513" tIns="40256" rIns="80513" bIns="40256">
            <a:spAutoFit/>
          </a:bodyPr>
          <a:lstStyle>
            <a:lvl1pPr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>
              <a:defRPr sz="22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r>
              <a:rPr lang="fr-FR" sz="1800">
                <a:solidFill>
                  <a:srgbClr val="FF0000"/>
                </a:solidFill>
                <a:latin typeface="Arial" charset="0"/>
              </a:rPr>
              <a:t>100% max</a:t>
            </a:r>
          </a:p>
        </p:txBody>
      </p:sp>
      <p:sp>
        <p:nvSpPr>
          <p:cNvPr id="13" name="ZoneTexte 16"/>
          <p:cNvSpPr txBox="1">
            <a:spLocks noChangeArrowheads="1"/>
          </p:cNvSpPr>
          <p:nvPr/>
        </p:nvSpPr>
        <p:spPr bwMode="auto">
          <a:xfrm>
            <a:off x="522288" y="1855392"/>
            <a:ext cx="814387" cy="358775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 wrap="none" lIns="80513" tIns="40256" rIns="80513" bIns="40256">
            <a:spAutoFit/>
          </a:bodyPr>
          <a:lstStyle>
            <a:lvl1pPr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>
              <a:defRPr sz="22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r>
              <a:rPr lang="fr-FR" sz="1800">
                <a:solidFill>
                  <a:srgbClr val="FF0000"/>
                </a:solidFill>
                <a:latin typeface="Arial" charset="0"/>
              </a:rPr>
              <a:t>+20°C</a:t>
            </a:r>
          </a:p>
        </p:txBody>
      </p:sp>
      <p:sp>
        <p:nvSpPr>
          <p:cNvPr id="14" name="ZoneTexte 17"/>
          <p:cNvSpPr txBox="1">
            <a:spLocks noChangeArrowheads="1"/>
          </p:cNvSpPr>
          <p:nvPr/>
        </p:nvSpPr>
        <p:spPr bwMode="auto">
          <a:xfrm>
            <a:off x="4819650" y="1898255"/>
            <a:ext cx="755650" cy="358775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 wrap="none" lIns="80513" tIns="40256" rIns="80513" bIns="40256">
            <a:spAutoFit/>
          </a:bodyPr>
          <a:lstStyle>
            <a:lvl1pPr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>
              <a:defRPr sz="22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r>
              <a:rPr lang="fr-FR" sz="1800">
                <a:solidFill>
                  <a:srgbClr val="FF0000"/>
                </a:solidFill>
                <a:latin typeface="Arial" charset="0"/>
              </a:rPr>
              <a:t>-15°C</a:t>
            </a:r>
          </a:p>
        </p:txBody>
      </p:sp>
      <p:sp>
        <p:nvSpPr>
          <p:cNvPr id="15" name="ZoneTexte 30"/>
          <p:cNvSpPr txBox="1">
            <a:spLocks noChangeArrowheads="1"/>
          </p:cNvSpPr>
          <p:nvPr/>
        </p:nvSpPr>
        <p:spPr bwMode="auto">
          <a:xfrm>
            <a:off x="7918450" y="5035155"/>
            <a:ext cx="592138" cy="450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513" tIns="40256" rIns="80513" bIns="40256">
            <a:spAutoFit/>
          </a:bodyPr>
          <a:lstStyle>
            <a:lvl1pPr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>
              <a:defRPr sz="22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r>
              <a:rPr lang="en-US" sz="1200">
                <a:latin typeface="Calibri" charset="0"/>
              </a:rPr>
              <a:t>40 days</a:t>
            </a:r>
          </a:p>
        </p:txBody>
      </p:sp>
      <p:sp>
        <p:nvSpPr>
          <p:cNvPr id="16" name="ZoneTexte 31"/>
          <p:cNvSpPr txBox="1">
            <a:spLocks noChangeArrowheads="1"/>
          </p:cNvSpPr>
          <p:nvPr/>
        </p:nvSpPr>
        <p:spPr bwMode="auto">
          <a:xfrm>
            <a:off x="4721225" y="5112942"/>
            <a:ext cx="690563" cy="63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513" tIns="40256" rIns="80513" bIns="40256">
            <a:spAutoFit/>
          </a:bodyPr>
          <a:lstStyle>
            <a:lvl1pPr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>
              <a:defRPr sz="22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Calibri" charset="0"/>
              </a:rPr>
              <a:t>Pre-irrad</a:t>
            </a:r>
          </a:p>
          <a:p>
            <a:pPr algn="ctr"/>
            <a:r>
              <a:rPr lang="en-US" sz="1200">
                <a:latin typeface="Calibri" charset="0"/>
              </a:rPr>
              <a:t>(0Mrad)</a:t>
            </a:r>
          </a:p>
        </p:txBody>
      </p:sp>
      <p:sp>
        <p:nvSpPr>
          <p:cNvPr id="17" name="ZoneTexte 32"/>
          <p:cNvSpPr txBox="1">
            <a:spLocks noChangeArrowheads="1"/>
          </p:cNvSpPr>
          <p:nvPr/>
        </p:nvSpPr>
        <p:spPr bwMode="auto">
          <a:xfrm>
            <a:off x="5510213" y="5117705"/>
            <a:ext cx="593725" cy="266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513" tIns="40256" rIns="80513" bIns="40256">
            <a:spAutoFit/>
          </a:bodyPr>
          <a:lstStyle>
            <a:lvl1pPr>
              <a:defRPr sz="24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1pPr>
            <a:lvl2pPr>
              <a:defRPr sz="22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2pPr>
            <a:lvl3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1600">
                <a:solidFill>
                  <a:schemeClr val="tx1"/>
                </a:solidFill>
                <a:latin typeface="Georgia" charset="0"/>
                <a:ea typeface="ＭＳ Ｐゴシック" charset="0"/>
              </a:defRPr>
            </a:lvl9pPr>
          </a:lstStyle>
          <a:p>
            <a:r>
              <a:rPr lang="en-US" sz="1200">
                <a:latin typeface="Calibri" charset="0"/>
              </a:rPr>
              <a:t>1Grad</a:t>
            </a:r>
          </a:p>
        </p:txBody>
      </p:sp>
      <p:cxnSp>
        <p:nvCxnSpPr>
          <p:cNvPr id="18" name="Connecteur droit avec flèche 33"/>
          <p:cNvCxnSpPr/>
          <p:nvPr/>
        </p:nvCxnSpPr>
        <p:spPr>
          <a:xfrm flipV="1">
            <a:off x="5807075" y="4904980"/>
            <a:ext cx="0" cy="219075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34"/>
          <p:cNvCxnSpPr/>
          <p:nvPr/>
        </p:nvCxnSpPr>
        <p:spPr>
          <a:xfrm flipV="1">
            <a:off x="5095875" y="4935142"/>
            <a:ext cx="0" cy="173038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35"/>
          <p:cNvCxnSpPr/>
          <p:nvPr/>
        </p:nvCxnSpPr>
        <p:spPr>
          <a:xfrm flipH="1" flipV="1">
            <a:off x="8221663" y="4566842"/>
            <a:ext cx="4762" cy="468313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172138" y="872509"/>
            <a:ext cx="2164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Standard PMOS I</a:t>
            </a:r>
            <a:r>
              <a:rPr lang="en-GB" baseline="-25000" dirty="0" smtClean="0"/>
              <a:t>on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014599" y="6064153"/>
            <a:ext cx="29813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M. </a:t>
            </a:r>
            <a:r>
              <a:rPr lang="en-GB" dirty="0" err="1" smtClean="0"/>
              <a:t>Barbero</a:t>
            </a:r>
            <a:r>
              <a:rPr lang="en-GB" dirty="0" smtClean="0"/>
              <a:t>, J. Christiansen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2304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 Block sharing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4560"/>
            <a:ext cx="8226854" cy="466742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During LHC-1 sharing of blocks was mostly within sub-detector groups or from CERN to outside institutes.</a:t>
            </a:r>
          </a:p>
          <a:p>
            <a:r>
              <a:rPr lang="en-GB" sz="2400" dirty="0" smtClean="0"/>
              <a:t>Licensing was based on ‘gentlemen’s agreements’</a:t>
            </a:r>
          </a:p>
          <a:p>
            <a:r>
              <a:rPr lang="en-GB" sz="2400" dirty="0" smtClean="0"/>
              <a:t>Significant duplication of effort</a:t>
            </a:r>
          </a:p>
          <a:p>
            <a:endParaRPr lang="en-GB" sz="2400" dirty="0"/>
          </a:p>
          <a:p>
            <a:r>
              <a:rPr lang="en-GB" sz="2400" dirty="0" smtClean="0"/>
              <a:t>RD-53 have agreement between member institutes but limited to RD-53 efforts</a:t>
            </a:r>
          </a:p>
          <a:p>
            <a:r>
              <a:rPr lang="en-GB" sz="2400" dirty="0" smtClean="0"/>
              <a:t>For a more general purpose repository there is a need to solve the ‘engineer at the University of Saint-</a:t>
            </a:r>
            <a:r>
              <a:rPr lang="en-GB" sz="2400" dirty="0" err="1" smtClean="0"/>
              <a:t>Genis</a:t>
            </a:r>
            <a:r>
              <a:rPr lang="en-GB" sz="2400" dirty="0" smtClean="0"/>
              <a:t>’ problem</a:t>
            </a:r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769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Interconnect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Al wire bonding remains the dominant means of I/O from chips</a:t>
            </a:r>
          </a:p>
          <a:p>
            <a:r>
              <a:rPr lang="en-GB" dirty="0" smtClean="0"/>
              <a:t>Flip chip is common on high volume consumer goods</a:t>
            </a:r>
          </a:p>
          <a:p>
            <a:r>
              <a:rPr lang="en-GB" dirty="0" smtClean="0"/>
              <a:t>Through Silicon </a:t>
            </a:r>
            <a:r>
              <a:rPr lang="en-GB" dirty="0" err="1" smtClean="0"/>
              <a:t>Vias</a:t>
            </a:r>
            <a:r>
              <a:rPr lang="en-GB" dirty="0" smtClean="0"/>
              <a:t> (TSVs)are being used in some special applications (such as smartphone camera assemblies and DRAMs) but such processes are difficult or impossible to access in smaller volumes</a:t>
            </a:r>
          </a:p>
          <a:p>
            <a:r>
              <a:rPr lang="en-GB" dirty="0" smtClean="0"/>
              <a:t>TSV-last processing starts to become viable: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390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Through Silicon </a:t>
            </a:r>
            <a:r>
              <a:rPr lang="en-GB" dirty="0" err="1" smtClean="0"/>
              <a:t>Vias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TSV first – VIAs are drilled prior to the fabrication of the CMOS </a:t>
            </a:r>
            <a:r>
              <a:rPr lang="en-GB" dirty="0" err="1" smtClean="0"/>
              <a:t>transitors</a:t>
            </a:r>
            <a:endParaRPr lang="en-GB" dirty="0" smtClean="0"/>
          </a:p>
          <a:p>
            <a:r>
              <a:rPr lang="en-GB" dirty="0" smtClean="0"/>
              <a:t>TSV middle – VIAs are drilled after CMOS definition (Front End Of Line) but prior to metal definition (Back End of Line)</a:t>
            </a:r>
          </a:p>
          <a:p>
            <a:r>
              <a:rPr lang="en-GB" dirty="0" smtClean="0"/>
              <a:t>TSV-last – VIA’s are drilled on finished wafers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292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718" y="1432934"/>
            <a:ext cx="5760000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TSV-last from LETI on Medipix3RX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368997" y="5752934"/>
            <a:ext cx="2262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G. Pares. CEA-LETI</a:t>
            </a:r>
            <a:endParaRPr lang="en-GB" dirty="0">
              <a:solidFill>
                <a:schemeClr val="accent6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712345" y="5408601"/>
            <a:ext cx="1807349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8480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19" b="5512"/>
          <a:stretch/>
        </p:blipFill>
        <p:spPr bwMode="auto">
          <a:xfrm>
            <a:off x="575730" y="1290000"/>
            <a:ext cx="7772400" cy="47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362200" y="1447800"/>
            <a:ext cx="6705600" cy="4343400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endParaRPr lang="en-US" sz="1600" smtClean="0"/>
          </a:p>
          <a:p>
            <a:pPr>
              <a:buFontTx/>
              <a:buChar char="-"/>
            </a:pPr>
            <a:endParaRPr lang="en-US" sz="1600" smtClean="0"/>
          </a:p>
          <a:p>
            <a:pPr>
              <a:buFontTx/>
              <a:buChar char="-"/>
            </a:pPr>
            <a:endParaRPr lang="en-US" sz="1600" smtClean="0"/>
          </a:p>
          <a:p>
            <a:pPr>
              <a:buFontTx/>
              <a:buChar char="-"/>
            </a:pPr>
            <a:endParaRPr lang="en-US" sz="1600" smtClean="0"/>
          </a:p>
          <a:p>
            <a:pPr>
              <a:buFontTx/>
              <a:buChar char="-"/>
            </a:pPr>
            <a:endParaRPr lang="en-US" sz="1600" smtClean="0"/>
          </a:p>
          <a:p>
            <a:pPr>
              <a:buFontTx/>
              <a:buChar char="-"/>
            </a:pPr>
            <a:endParaRPr lang="en-US" sz="1600" smtClean="0"/>
          </a:p>
          <a:p>
            <a:pPr marL="0" indent="0">
              <a:buFont typeface="Arial"/>
              <a:buNone/>
            </a:pPr>
            <a:endParaRPr lang="en-US" sz="1600" smtClean="0"/>
          </a:p>
          <a:p>
            <a:pPr>
              <a:buFontTx/>
              <a:buChar char="-"/>
            </a:pPr>
            <a:endParaRPr lang="en-US" sz="2400" smtClean="0"/>
          </a:p>
          <a:p>
            <a:pPr marL="0" indent="0">
              <a:buFont typeface="Arial"/>
              <a:buNone/>
            </a:pPr>
            <a:endParaRPr lang="en-US" sz="2400" smtClean="0"/>
          </a:p>
          <a:p>
            <a:pPr>
              <a:buFontTx/>
              <a:buChar char="-"/>
            </a:pPr>
            <a:endParaRPr lang="en-US" sz="2400" smtClean="0"/>
          </a:p>
          <a:p>
            <a:pPr marL="0" indent="0">
              <a:buFont typeface="Arial"/>
              <a:buNone/>
            </a:pPr>
            <a:endParaRPr lang="en-US" sz="2400" smtClean="0"/>
          </a:p>
          <a:p>
            <a:endParaRPr lang="en-US" sz="2400" smtClean="0"/>
          </a:p>
          <a:p>
            <a:endParaRPr lang="en-US" smtClean="0"/>
          </a:p>
          <a:p>
            <a:pPr marL="0" indent="0">
              <a:buFont typeface="Arial"/>
              <a:buNone/>
            </a:pPr>
            <a:endParaRPr lang="en-GB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199" y="114961"/>
            <a:ext cx="9855201" cy="940443"/>
          </a:xfrm>
        </p:spPr>
        <p:txBody>
          <a:bodyPr>
            <a:noAutofit/>
          </a:bodyPr>
          <a:lstStyle/>
          <a:p>
            <a:r>
              <a:rPr lang="en-GB" sz="3200" dirty="0" smtClean="0"/>
              <a:t>Wafer map before and after TSV processing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7368062" y="6083106"/>
            <a:ext cx="9800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J. </a:t>
            </a:r>
            <a:r>
              <a:rPr lang="en-GB" dirty="0" err="1" smtClean="0"/>
              <a:t>Alozy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0245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9042400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First TSV plus edgeless Si assembly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43127" r="24597" b="1535"/>
          <a:stretch/>
        </p:blipFill>
        <p:spPr bwMode="auto">
          <a:xfrm>
            <a:off x="825799" y="1792000"/>
            <a:ext cx="7509600" cy="29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368062" y="6083106"/>
            <a:ext cx="9800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J. </a:t>
            </a:r>
            <a:r>
              <a:rPr lang="en-GB" dirty="0" err="1" smtClean="0"/>
              <a:t>Alozy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7299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Disclaimer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talk is focussed on mainstream microelectronics technologies</a:t>
            </a:r>
          </a:p>
          <a:p>
            <a:r>
              <a:rPr lang="en-GB" dirty="0" smtClean="0"/>
              <a:t>It does not address projects with special requirements such as</a:t>
            </a:r>
          </a:p>
          <a:p>
            <a:pPr lvl="1"/>
            <a:r>
              <a:rPr lang="en-GB" dirty="0" smtClean="0"/>
              <a:t>DC-DC </a:t>
            </a:r>
          </a:p>
          <a:p>
            <a:pPr lvl="1"/>
            <a:r>
              <a:rPr lang="en-GB" dirty="0" smtClean="0"/>
              <a:t>MAPS, HR/HV CMOS </a:t>
            </a:r>
          </a:p>
          <a:p>
            <a:pPr lvl="1"/>
            <a:r>
              <a:rPr lang="en-GB" dirty="0" smtClean="0"/>
              <a:t>Bipolar </a:t>
            </a:r>
            <a:r>
              <a:rPr lang="en-GB" dirty="0" err="1" smtClean="0"/>
              <a:t>etc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225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CMOS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Industry is already in production at 16nm</a:t>
            </a:r>
          </a:p>
          <a:p>
            <a:endParaRPr lang="en-GB" dirty="0"/>
          </a:p>
          <a:p>
            <a:r>
              <a:rPr lang="en-GB" dirty="0" smtClean="0"/>
              <a:t>Some upcoming technical challenges:</a:t>
            </a:r>
          </a:p>
          <a:p>
            <a:pPr lvl="1"/>
            <a:r>
              <a:rPr lang="en-GB" dirty="0" smtClean="0"/>
              <a:t>28nm - High K metal gates</a:t>
            </a:r>
          </a:p>
          <a:p>
            <a:pPr lvl="1"/>
            <a:r>
              <a:rPr lang="en-GB" dirty="0" smtClean="0"/>
              <a:t>20nm - </a:t>
            </a:r>
            <a:r>
              <a:rPr lang="en-GB" dirty="0" err="1" smtClean="0"/>
              <a:t>SiGe</a:t>
            </a:r>
            <a:r>
              <a:rPr lang="en-GB" dirty="0" smtClean="0"/>
              <a:t> strained devices</a:t>
            </a:r>
          </a:p>
          <a:p>
            <a:pPr lvl="1"/>
            <a:r>
              <a:rPr lang="en-GB" dirty="0" smtClean="0"/>
              <a:t>16nm – FINFETs</a:t>
            </a:r>
          </a:p>
          <a:p>
            <a:pPr marL="36576" indent="0">
              <a:buNone/>
            </a:pPr>
            <a:endParaRPr lang="en-GB" dirty="0" smtClean="0"/>
          </a:p>
          <a:p>
            <a:r>
              <a:rPr lang="en-GB" dirty="0" smtClean="0"/>
              <a:t>HEP specific challenges</a:t>
            </a:r>
          </a:p>
          <a:p>
            <a:pPr lvl="1"/>
            <a:r>
              <a:rPr lang="en-GB" dirty="0"/>
              <a:t>	</a:t>
            </a:r>
            <a:r>
              <a:rPr lang="en-GB" dirty="0" smtClean="0"/>
              <a:t>radiation tolerance</a:t>
            </a:r>
          </a:p>
          <a:p>
            <a:pPr lvl="1"/>
            <a:r>
              <a:rPr lang="en-GB" dirty="0"/>
              <a:t>	</a:t>
            </a:r>
            <a:r>
              <a:rPr lang="en-GB" dirty="0" smtClean="0"/>
              <a:t>Front end design density</a:t>
            </a:r>
          </a:p>
          <a:p>
            <a:pPr lvl="1"/>
            <a:r>
              <a:rPr lang="en-GB" dirty="0"/>
              <a:t>	</a:t>
            </a:r>
            <a:r>
              <a:rPr lang="en-GB" dirty="0" smtClean="0"/>
              <a:t>Access ($$$)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 smtClean="0"/>
              <a:t>michael.campbell@cern.ch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66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CMOS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Industry is already in production at 16nm</a:t>
            </a:r>
          </a:p>
          <a:p>
            <a:endParaRPr lang="en-GB" dirty="0"/>
          </a:p>
          <a:p>
            <a:r>
              <a:rPr lang="en-GB" dirty="0" smtClean="0"/>
              <a:t>Some upcoming technical challenges:</a:t>
            </a:r>
          </a:p>
          <a:p>
            <a:pPr lvl="1"/>
            <a:r>
              <a:rPr lang="en-GB" dirty="0" smtClean="0"/>
              <a:t>28nm - High K metal gates</a:t>
            </a:r>
          </a:p>
          <a:p>
            <a:pPr lvl="1"/>
            <a:r>
              <a:rPr lang="en-GB" dirty="0" smtClean="0"/>
              <a:t>20nm - </a:t>
            </a:r>
            <a:r>
              <a:rPr lang="en-GB" dirty="0" err="1" smtClean="0"/>
              <a:t>SiGe</a:t>
            </a:r>
            <a:r>
              <a:rPr lang="en-GB" dirty="0" smtClean="0"/>
              <a:t> strained devices</a:t>
            </a:r>
          </a:p>
          <a:p>
            <a:pPr lvl="1"/>
            <a:r>
              <a:rPr lang="en-GB" dirty="0" smtClean="0"/>
              <a:t>16nm – FINFETs</a:t>
            </a:r>
          </a:p>
          <a:p>
            <a:pPr marL="36576" indent="0">
              <a:buNone/>
            </a:pPr>
            <a:endParaRPr lang="en-GB" dirty="0" smtClean="0"/>
          </a:p>
          <a:p>
            <a:r>
              <a:rPr lang="en-GB" dirty="0" smtClean="0"/>
              <a:t>HEP specific challenges</a:t>
            </a:r>
          </a:p>
          <a:p>
            <a:pPr lvl="1"/>
            <a:r>
              <a:rPr lang="en-GB" dirty="0"/>
              <a:t>	</a:t>
            </a:r>
            <a:r>
              <a:rPr lang="en-GB" dirty="0" smtClean="0"/>
              <a:t>radiation tolerance</a:t>
            </a:r>
          </a:p>
          <a:p>
            <a:pPr lvl="1"/>
            <a:r>
              <a:rPr lang="en-GB" dirty="0"/>
              <a:t>	</a:t>
            </a:r>
            <a:r>
              <a:rPr lang="en-GB" dirty="0" smtClean="0"/>
              <a:t>Front end design density</a:t>
            </a:r>
          </a:p>
          <a:p>
            <a:pPr lvl="1"/>
            <a:r>
              <a:rPr lang="en-GB" dirty="0"/>
              <a:t>	</a:t>
            </a:r>
            <a:r>
              <a:rPr lang="en-GB" dirty="0" smtClean="0"/>
              <a:t>Access ($$$)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0973" y="2671157"/>
            <a:ext cx="2653869" cy="3240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5790973" y="3918857"/>
            <a:ext cx="2653869" cy="1085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790973" y="4440346"/>
            <a:ext cx="2653869" cy="1085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790973" y="3918857"/>
            <a:ext cx="0" cy="521489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393608" y="3202269"/>
            <a:ext cx="1416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Poly Si gate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93608" y="3995150"/>
            <a:ext cx="140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1.2nm SiO</a:t>
            </a:r>
            <a:r>
              <a:rPr lang="en-GB" baseline="-25000" dirty="0" smtClean="0">
                <a:solidFill>
                  <a:srgbClr val="FFFFFF"/>
                </a:solidFill>
              </a:rPr>
              <a:t>2</a:t>
            </a:r>
            <a:endParaRPr lang="en-GB" baseline="-25000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93608" y="5037703"/>
            <a:ext cx="140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Si substrate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04463" y="5927129"/>
            <a:ext cx="1262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Intel 65nm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057103" y="6263537"/>
            <a:ext cx="19296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 smtClean="0"/>
              <a:t>Tahir</a:t>
            </a:r>
            <a:r>
              <a:rPr lang="en-GB" dirty="0" smtClean="0"/>
              <a:t> </a:t>
            </a:r>
            <a:r>
              <a:rPr lang="en-GB" dirty="0" err="1" smtClean="0"/>
              <a:t>Ghani</a:t>
            </a:r>
            <a:r>
              <a:rPr lang="en-GB" dirty="0" smtClean="0"/>
              <a:t>, Intel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9063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CMOS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Industry is already in production at 16nm</a:t>
            </a:r>
          </a:p>
          <a:p>
            <a:endParaRPr lang="en-GB" dirty="0"/>
          </a:p>
          <a:p>
            <a:r>
              <a:rPr lang="en-GB" dirty="0" smtClean="0"/>
              <a:t>Some upcoming technical challenges:</a:t>
            </a:r>
          </a:p>
          <a:p>
            <a:pPr lvl="1"/>
            <a:r>
              <a:rPr lang="en-GB" dirty="0" smtClean="0"/>
              <a:t>28nm - High K metal gates</a:t>
            </a:r>
          </a:p>
          <a:p>
            <a:pPr lvl="1"/>
            <a:r>
              <a:rPr lang="en-GB" dirty="0" smtClean="0"/>
              <a:t>20nm - </a:t>
            </a:r>
            <a:r>
              <a:rPr lang="en-GB" dirty="0" err="1" smtClean="0"/>
              <a:t>SiGe</a:t>
            </a:r>
            <a:r>
              <a:rPr lang="en-GB" dirty="0" smtClean="0"/>
              <a:t> strained devices</a:t>
            </a:r>
          </a:p>
          <a:p>
            <a:pPr lvl="1"/>
            <a:r>
              <a:rPr lang="en-GB" dirty="0" smtClean="0"/>
              <a:t>16nm – FINFETs</a:t>
            </a:r>
          </a:p>
          <a:p>
            <a:pPr marL="36576" indent="0">
              <a:buNone/>
            </a:pPr>
            <a:endParaRPr lang="en-GB" dirty="0" smtClean="0"/>
          </a:p>
          <a:p>
            <a:r>
              <a:rPr lang="en-GB" dirty="0" smtClean="0"/>
              <a:t>HEP specific challenges</a:t>
            </a:r>
          </a:p>
          <a:p>
            <a:pPr lvl="1"/>
            <a:r>
              <a:rPr lang="en-GB" dirty="0"/>
              <a:t>	</a:t>
            </a:r>
            <a:r>
              <a:rPr lang="en-GB" dirty="0" smtClean="0"/>
              <a:t>radiation tolerance</a:t>
            </a:r>
          </a:p>
          <a:p>
            <a:pPr lvl="1"/>
            <a:r>
              <a:rPr lang="en-GB" dirty="0"/>
              <a:t>	</a:t>
            </a:r>
            <a:r>
              <a:rPr lang="en-GB" dirty="0" smtClean="0"/>
              <a:t>Front end design density</a:t>
            </a:r>
          </a:p>
          <a:p>
            <a:pPr lvl="1"/>
            <a:r>
              <a:rPr lang="en-GB" dirty="0"/>
              <a:t>	</a:t>
            </a:r>
            <a:r>
              <a:rPr lang="en-GB" dirty="0" smtClean="0"/>
              <a:t>Access ($$$)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4115" y="2663229"/>
            <a:ext cx="2616200" cy="3263900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V="1">
            <a:off x="5790973" y="3430337"/>
            <a:ext cx="2653869" cy="1085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5790973" y="4624898"/>
            <a:ext cx="2653869" cy="1085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6393608" y="3441193"/>
            <a:ext cx="10855" cy="1183705"/>
          </a:xfrm>
          <a:prstGeom prst="straightConnector1">
            <a:avLst/>
          </a:prstGeom>
          <a:ln w="25400"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404463" y="2832937"/>
            <a:ext cx="1698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Gate electrode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93608" y="3995150"/>
            <a:ext cx="1608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Hi-K dielectric</a:t>
            </a:r>
            <a:endParaRPr lang="en-GB" baseline="-25000" dirty="0">
              <a:solidFill>
                <a:srgbClr val="FFFF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93608" y="5037703"/>
            <a:ext cx="140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Si substrate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57103" y="6263537"/>
            <a:ext cx="19296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 smtClean="0"/>
              <a:t>Tahir</a:t>
            </a:r>
            <a:r>
              <a:rPr lang="en-GB" dirty="0" smtClean="0"/>
              <a:t> </a:t>
            </a:r>
            <a:r>
              <a:rPr lang="en-GB" dirty="0" err="1" smtClean="0"/>
              <a:t>Ghani</a:t>
            </a:r>
            <a:r>
              <a:rPr lang="en-GB" dirty="0" smtClean="0"/>
              <a:t>, Intel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9063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CMOS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Industry is already in production at 16nm</a:t>
            </a:r>
          </a:p>
          <a:p>
            <a:endParaRPr lang="en-GB" dirty="0"/>
          </a:p>
          <a:p>
            <a:r>
              <a:rPr lang="en-GB" dirty="0" smtClean="0"/>
              <a:t>Some upcoming technical challenges:</a:t>
            </a:r>
          </a:p>
          <a:p>
            <a:pPr lvl="1"/>
            <a:r>
              <a:rPr lang="en-GB" dirty="0" smtClean="0"/>
              <a:t>28nm - High K metal gates</a:t>
            </a:r>
          </a:p>
          <a:p>
            <a:pPr lvl="1"/>
            <a:r>
              <a:rPr lang="en-GB" dirty="0" smtClean="0"/>
              <a:t>20nm - </a:t>
            </a:r>
            <a:r>
              <a:rPr lang="en-GB" dirty="0" err="1" smtClean="0"/>
              <a:t>SiGe</a:t>
            </a:r>
            <a:r>
              <a:rPr lang="en-GB" dirty="0" smtClean="0"/>
              <a:t> strained devices</a:t>
            </a:r>
          </a:p>
          <a:p>
            <a:pPr lvl="1"/>
            <a:r>
              <a:rPr lang="en-GB" dirty="0" smtClean="0"/>
              <a:t>16nm – FINFETs</a:t>
            </a:r>
          </a:p>
          <a:p>
            <a:pPr marL="36576" indent="0">
              <a:buNone/>
            </a:pPr>
            <a:endParaRPr lang="en-GB" dirty="0" smtClean="0"/>
          </a:p>
          <a:p>
            <a:r>
              <a:rPr lang="en-GB" dirty="0" smtClean="0"/>
              <a:t>HEP specific challenges</a:t>
            </a:r>
          </a:p>
          <a:p>
            <a:pPr lvl="1"/>
            <a:r>
              <a:rPr lang="en-GB" dirty="0"/>
              <a:t>	</a:t>
            </a:r>
            <a:r>
              <a:rPr lang="en-GB" dirty="0" smtClean="0"/>
              <a:t>radiation tolerance</a:t>
            </a:r>
          </a:p>
          <a:p>
            <a:pPr lvl="1"/>
            <a:r>
              <a:rPr lang="en-GB" dirty="0"/>
              <a:t>	</a:t>
            </a:r>
            <a:r>
              <a:rPr lang="en-GB" dirty="0" smtClean="0"/>
              <a:t>Front end design density</a:t>
            </a:r>
          </a:p>
          <a:p>
            <a:pPr lvl="1"/>
            <a:r>
              <a:rPr lang="en-GB" dirty="0"/>
              <a:t>	</a:t>
            </a:r>
            <a:r>
              <a:rPr lang="en-GB" dirty="0" smtClean="0"/>
              <a:t>Access ($$$)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8734" y="2652445"/>
            <a:ext cx="3397458" cy="324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50052" y="4461628"/>
            <a:ext cx="697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FFFF"/>
                </a:solidFill>
              </a:rPr>
              <a:t>SiGe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42794" y="4461628"/>
            <a:ext cx="697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FFFF"/>
                </a:solidFill>
              </a:rPr>
              <a:t>SiGe</a:t>
            </a:r>
            <a:endParaRPr lang="en-GB" dirty="0">
              <a:solidFill>
                <a:srgbClr val="FFFFFF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347892" y="4657035"/>
            <a:ext cx="447352" cy="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7476457" y="4657035"/>
            <a:ext cx="455482" cy="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453532" y="4830960"/>
            <a:ext cx="916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Source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041368" y="4831797"/>
            <a:ext cx="736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Drain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46645" y="3605305"/>
            <a:ext cx="68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Gate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57103" y="6263537"/>
            <a:ext cx="19296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 smtClean="0"/>
              <a:t>Tahir</a:t>
            </a:r>
            <a:r>
              <a:rPr lang="en-GB" dirty="0" smtClean="0"/>
              <a:t> </a:t>
            </a:r>
            <a:r>
              <a:rPr lang="en-GB" dirty="0" err="1" smtClean="0"/>
              <a:t>Ghani</a:t>
            </a:r>
            <a:r>
              <a:rPr lang="en-GB" dirty="0" smtClean="0"/>
              <a:t>, Intel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9063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CMOS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Industry is already in production at 16nm</a:t>
            </a:r>
          </a:p>
          <a:p>
            <a:endParaRPr lang="en-GB" dirty="0"/>
          </a:p>
          <a:p>
            <a:r>
              <a:rPr lang="en-GB" dirty="0" smtClean="0"/>
              <a:t>Some upcoming technical challenges:</a:t>
            </a:r>
          </a:p>
          <a:p>
            <a:pPr lvl="1"/>
            <a:r>
              <a:rPr lang="en-GB" dirty="0" smtClean="0"/>
              <a:t>28nm - High K metal gates</a:t>
            </a:r>
          </a:p>
          <a:p>
            <a:pPr lvl="1"/>
            <a:r>
              <a:rPr lang="en-GB" dirty="0" smtClean="0"/>
              <a:t>20nm - </a:t>
            </a:r>
            <a:r>
              <a:rPr lang="en-GB" dirty="0" err="1" smtClean="0"/>
              <a:t>SiGe</a:t>
            </a:r>
            <a:r>
              <a:rPr lang="en-GB" dirty="0" smtClean="0"/>
              <a:t> strained devices</a:t>
            </a:r>
          </a:p>
          <a:p>
            <a:pPr lvl="1"/>
            <a:r>
              <a:rPr lang="en-GB" dirty="0" smtClean="0"/>
              <a:t>16nm – FINFETs</a:t>
            </a:r>
          </a:p>
          <a:p>
            <a:pPr marL="36576" indent="0">
              <a:buNone/>
            </a:pPr>
            <a:endParaRPr lang="en-GB" dirty="0" smtClean="0"/>
          </a:p>
          <a:p>
            <a:r>
              <a:rPr lang="en-GB" dirty="0" smtClean="0"/>
              <a:t>HEP specific challenges</a:t>
            </a:r>
          </a:p>
          <a:p>
            <a:pPr lvl="1"/>
            <a:r>
              <a:rPr lang="en-GB" dirty="0"/>
              <a:t>	</a:t>
            </a:r>
            <a:r>
              <a:rPr lang="en-GB" dirty="0" smtClean="0"/>
              <a:t>radiation tolerance</a:t>
            </a:r>
          </a:p>
          <a:p>
            <a:pPr lvl="1"/>
            <a:r>
              <a:rPr lang="en-GB" dirty="0"/>
              <a:t>	</a:t>
            </a:r>
            <a:r>
              <a:rPr lang="en-GB" dirty="0" smtClean="0"/>
              <a:t>Front end design density</a:t>
            </a:r>
          </a:p>
          <a:p>
            <a:pPr lvl="1"/>
            <a:r>
              <a:rPr lang="en-GB" dirty="0"/>
              <a:t>	</a:t>
            </a:r>
            <a:r>
              <a:rPr lang="en-GB" dirty="0" smtClean="0"/>
              <a:t>Access ($$$)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 smtClean="0"/>
              <a:t>michael.campbell@cern.ch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0500" y="1638300"/>
            <a:ext cx="3683000" cy="3568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0500" y="1638300"/>
            <a:ext cx="3683000" cy="3568700"/>
          </a:xfrm>
          <a:prstGeom prst="rect">
            <a:avLst/>
          </a:prstGeom>
        </p:spPr>
      </p:pic>
      <p:pic>
        <p:nvPicPr>
          <p:cNvPr id="9" name="Picture 8" descr="FINFET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"/>
          <a:stretch/>
        </p:blipFill>
        <p:spPr>
          <a:xfrm>
            <a:off x="5113681" y="3376883"/>
            <a:ext cx="3407547" cy="2484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57103" y="6263537"/>
            <a:ext cx="19296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 smtClean="0"/>
              <a:t>Tahir</a:t>
            </a:r>
            <a:r>
              <a:rPr lang="en-GB" dirty="0" smtClean="0"/>
              <a:t> </a:t>
            </a:r>
            <a:r>
              <a:rPr lang="en-GB" dirty="0" err="1" smtClean="0"/>
              <a:t>Ghani</a:t>
            </a:r>
            <a:r>
              <a:rPr lang="en-GB" dirty="0" smtClean="0"/>
              <a:t>, Intel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062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Microelectronics technologies are one of the foundation technologies for present and future HEP experiments</a:t>
            </a:r>
          </a:p>
          <a:p>
            <a:r>
              <a:rPr lang="en-GB" dirty="0" smtClean="0"/>
              <a:t>As a community we are best served by using a limited number of common platforms</a:t>
            </a:r>
          </a:p>
          <a:p>
            <a:r>
              <a:rPr lang="en-GB" dirty="0" smtClean="0"/>
              <a:t>65nm CMOS is becoming a new ‘hard’ node</a:t>
            </a:r>
          </a:p>
          <a:p>
            <a:r>
              <a:rPr lang="en-GB" dirty="0" smtClean="0"/>
              <a:t>We could (and must) get better organised for IP block sharing</a:t>
            </a:r>
          </a:p>
          <a:p>
            <a:r>
              <a:rPr lang="en-GB" dirty="0" smtClean="0"/>
              <a:t>New interconnect approaches might provide novel solutions for detector and module design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078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720" y="131889"/>
            <a:ext cx="8226854" cy="940443"/>
          </a:xfrm>
        </p:spPr>
        <p:txBody>
          <a:bodyPr/>
          <a:lstStyle/>
          <a:p>
            <a:r>
              <a:rPr lang="en-GB" dirty="0" smtClean="0"/>
              <a:t>Thanks for your attention!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  <p:pic>
        <p:nvPicPr>
          <p:cNvPr id="6" name="Picture 5" descr="FlowerD_copper2_ne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091814"/>
            <a:ext cx="5040000" cy="504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79129" y="5762482"/>
            <a:ext cx="1056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S. </a:t>
            </a:r>
            <a:r>
              <a:rPr lang="en-GB" dirty="0" err="1" smtClean="0">
                <a:solidFill>
                  <a:schemeClr val="bg1"/>
                </a:solidFill>
              </a:rPr>
              <a:t>Procz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78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  <a:p>
            <a:r>
              <a:rPr lang="en-GB" dirty="0"/>
              <a:t>Challenges for microelectronics at HL-LHC</a:t>
            </a:r>
          </a:p>
          <a:p>
            <a:r>
              <a:rPr lang="en-GB" dirty="0"/>
              <a:t>Common Foundry access – </a:t>
            </a:r>
            <a:r>
              <a:rPr lang="en-GB" dirty="0" smtClean="0"/>
              <a:t>status</a:t>
            </a:r>
          </a:p>
          <a:p>
            <a:pPr lvl="1"/>
            <a:r>
              <a:rPr lang="en-GB" dirty="0" smtClean="0"/>
              <a:t>IBM</a:t>
            </a:r>
          </a:p>
          <a:p>
            <a:pPr lvl="1"/>
            <a:r>
              <a:rPr lang="en-GB" dirty="0" smtClean="0"/>
              <a:t>TSMC</a:t>
            </a:r>
            <a:endParaRPr lang="en-GB" dirty="0"/>
          </a:p>
          <a:p>
            <a:r>
              <a:rPr lang="en-GB" dirty="0"/>
              <a:t>IP block sharing</a:t>
            </a:r>
          </a:p>
          <a:p>
            <a:r>
              <a:rPr lang="en-GB" dirty="0"/>
              <a:t>Interconnect</a:t>
            </a:r>
          </a:p>
          <a:p>
            <a:r>
              <a:rPr lang="en-GB" dirty="0"/>
              <a:t>Future technologies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336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GB" dirty="0"/>
              <a:t>Rad tolerant ASICs are one of the key enabling technologies of the LHC</a:t>
            </a:r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dirty="0"/>
              <a:t>In particular, </a:t>
            </a:r>
            <a:r>
              <a:rPr lang="en-GB" dirty="0" smtClean="0"/>
              <a:t>ASICs designed for radiation tolerance in </a:t>
            </a:r>
            <a:r>
              <a:rPr lang="en-GB" dirty="0"/>
              <a:t>250nm CMOS played a major role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042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  <p:pic>
        <p:nvPicPr>
          <p:cNvPr id="6" name="ShockwaveFlash1"/>
          <p:cNvPicPr preferRelativeResize="0">
            <a:picLocks noChangeArrowheads="1" noChangeShapeType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3361" y="478341"/>
            <a:ext cx="8614525" cy="1836000"/>
          </a:xfrm>
          <a:prstGeom prst="rect">
            <a:avLst/>
          </a:prstGeom>
          <a:noFill/>
          <a:ln w="25400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" name="Right Triangle 6"/>
          <p:cNvSpPr/>
          <p:nvPr/>
        </p:nvSpPr>
        <p:spPr bwMode="auto">
          <a:xfrm flipV="1">
            <a:off x="0" y="269920"/>
            <a:ext cx="8796168" cy="1923414"/>
          </a:xfrm>
          <a:prstGeom prst="rt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3154" y="1002591"/>
            <a:ext cx="1018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pixel</a:t>
            </a:r>
          </a:p>
          <a:p>
            <a:r>
              <a:rPr lang="en-US"/>
              <a:t>detector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1526019"/>
            <a:ext cx="1262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beam pipe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15963" y="2219512"/>
            <a:ext cx="8901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Si strip </a:t>
            </a:r>
          </a:p>
          <a:p>
            <a:r>
              <a:rPr lang="en-US"/>
              <a:t>tracker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60927" y="743228"/>
            <a:ext cx="830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e-CAL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70174" y="1102739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TRT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69877" y="748802"/>
            <a:ext cx="830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h-CAL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32648" y="2266127"/>
            <a:ext cx="1839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muon</a:t>
            </a:r>
            <a:r>
              <a:rPr lang="en-US" dirty="0"/>
              <a:t> chambers</a:t>
            </a:r>
          </a:p>
        </p:txBody>
      </p:sp>
      <p:sp>
        <p:nvSpPr>
          <p:cNvPr id="15" name="Content Placeholder 4"/>
          <p:cNvSpPr txBox="1">
            <a:spLocks/>
          </p:cNvSpPr>
          <p:nvPr/>
        </p:nvSpPr>
        <p:spPr>
          <a:xfrm>
            <a:off x="0" y="1144343"/>
            <a:ext cx="8229600" cy="452596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   </a:t>
            </a:r>
            <a:endParaRPr lang="en-US"/>
          </a:p>
        </p:txBody>
      </p:sp>
      <p:sp>
        <p:nvSpPr>
          <p:cNvPr id="16" name="Rectangle 1027"/>
          <p:cNvSpPr txBox="1">
            <a:spLocks noChangeArrowheads="1"/>
          </p:cNvSpPr>
          <p:nvPr/>
        </p:nvSpPr>
        <p:spPr>
          <a:xfrm>
            <a:off x="0" y="-71682"/>
            <a:ext cx="9144000" cy="592137"/>
          </a:xfrm>
          <a:prstGeom prst="rect">
            <a:avLst/>
          </a:prstGeom>
        </p:spPr>
        <p:txBody>
          <a:bodyPr vert="horz" lIns="45720" rIns="45720" anchor="ctr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348450" y="209828"/>
            <a:ext cx="7848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defRPr>
            </a:lvl9pPr>
          </a:lstStyle>
          <a:p>
            <a:pPr algn="l">
              <a:defRPr/>
            </a:pPr>
            <a:r>
              <a:rPr lang="en-US" sz="3600" dirty="0">
                <a:effectLst/>
                <a:ea typeface="ＭＳ Ｐゴシック" charset="0"/>
                <a:cs typeface="Geneva"/>
              </a:rPr>
              <a:t>Some of the ASICs in ATLAS</a:t>
            </a:r>
            <a:endParaRPr lang="en-US" sz="3600" dirty="0">
              <a:solidFill>
                <a:srgbClr val="0000FF"/>
              </a:solidFill>
              <a:effectLst/>
              <a:ea typeface="ＭＳ Ｐゴシック" charset="0"/>
              <a:cs typeface="Geneva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30729" y="2869261"/>
            <a:ext cx="2031325" cy="3254605"/>
            <a:chOff x="195026" y="2561994"/>
            <a:chExt cx="2031325" cy="3254605"/>
          </a:xfrm>
        </p:grpSpPr>
        <p:sp>
          <p:nvSpPr>
            <p:cNvPr id="19" name="TextBox 18"/>
            <p:cNvSpPr txBox="1"/>
            <p:nvPr/>
          </p:nvSpPr>
          <p:spPr>
            <a:xfrm>
              <a:off x="195026" y="4616270"/>
              <a:ext cx="203132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Geneva"/>
                  <a:cs typeface="Geneva"/>
                </a:rPr>
                <a:t>FE-I3 pix det</a:t>
              </a:r>
            </a:p>
            <a:p>
              <a:r>
                <a:rPr lang="en-US">
                  <a:latin typeface="Geneva"/>
                  <a:cs typeface="Geneva"/>
                </a:rPr>
                <a:t>28 000 chips</a:t>
              </a:r>
            </a:p>
            <a:p>
              <a:r>
                <a:rPr lang="en-US">
                  <a:latin typeface="Geneva"/>
                  <a:cs typeface="Geneva"/>
                </a:rPr>
                <a:t>80 M segments</a:t>
              </a:r>
            </a:p>
            <a:p>
              <a:r>
                <a:rPr lang="en-US">
                  <a:latin typeface="Geneva"/>
                  <a:cs typeface="Geneva"/>
                </a:rPr>
                <a:t>1.7 m</a:t>
              </a:r>
              <a:r>
                <a:rPr lang="en-US" baseline="30000">
                  <a:latin typeface="Geneva"/>
                  <a:cs typeface="Geneva"/>
                </a:rPr>
                <a:t>2</a:t>
              </a:r>
              <a:r>
                <a:rPr lang="en-US">
                  <a:latin typeface="Geneva"/>
                  <a:cs typeface="Geneva"/>
                </a:rPr>
                <a:t> Si sensor</a:t>
              </a: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2062" y="2561994"/>
              <a:ext cx="1455996" cy="2054276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2128301" y="3394088"/>
            <a:ext cx="1958063" cy="2418437"/>
            <a:chOff x="2165652" y="4375322"/>
            <a:chExt cx="1958063" cy="2418437"/>
          </a:xfrm>
        </p:grpSpPr>
        <p:pic>
          <p:nvPicPr>
            <p:cNvPr id="22" name="Picture 7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1679" y="4375322"/>
              <a:ext cx="1517223" cy="1199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2165652" y="5593430"/>
              <a:ext cx="1958063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Geneva"/>
                  <a:cs typeface="Geneva"/>
                </a:rPr>
                <a:t>ABCD Si det</a:t>
              </a:r>
            </a:p>
            <a:p>
              <a:r>
                <a:rPr lang="en-US">
                  <a:latin typeface="Geneva"/>
                  <a:cs typeface="Geneva"/>
                </a:rPr>
                <a:t>50 000 chips</a:t>
              </a:r>
            </a:p>
            <a:p>
              <a:r>
                <a:rPr lang="en-US">
                  <a:latin typeface="Geneva"/>
                  <a:cs typeface="Geneva"/>
                </a:rPr>
                <a:t>6 M segments</a:t>
              </a:r>
            </a:p>
            <a:p>
              <a:r>
                <a:rPr lang="en-US">
                  <a:latin typeface="Geneva"/>
                  <a:cs typeface="Geneva"/>
                </a:rPr>
                <a:t>60 m</a:t>
              </a:r>
              <a:r>
                <a:rPr lang="en-US" baseline="30000">
                  <a:latin typeface="Geneva"/>
                  <a:cs typeface="Geneva"/>
                </a:rPr>
                <a:t>2</a:t>
              </a:r>
              <a:r>
                <a:rPr lang="en-US">
                  <a:latin typeface="Geneva"/>
                  <a:cs typeface="Geneva"/>
                </a:rPr>
                <a:t> Si sensor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847914" y="2816195"/>
            <a:ext cx="2167709" cy="3075106"/>
            <a:chOff x="3511755" y="2583623"/>
            <a:chExt cx="2167709" cy="3075106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28913" y="2583623"/>
              <a:ext cx="1085989" cy="794818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3511755" y="3378441"/>
              <a:ext cx="1833054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>
                  <a:latin typeface="Geneva"/>
                  <a:cs typeface="Geneva"/>
                </a:rPr>
                <a:t>ASDBLR TRT det</a:t>
              </a:r>
            </a:p>
            <a:p>
              <a:r>
                <a:rPr lang="en-US" sz="1600">
                  <a:latin typeface="Geneva"/>
                  <a:cs typeface="Geneva"/>
                </a:rPr>
                <a:t>38 000 chips</a:t>
              </a: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3792709" y="4105246"/>
              <a:ext cx="1886755" cy="1553483"/>
              <a:chOff x="3680656" y="4385355"/>
              <a:chExt cx="1886755" cy="1553483"/>
            </a:xfrm>
          </p:grpSpPr>
          <p:pic>
            <p:nvPicPr>
              <p:cNvPr id="28" name="Picture 2538" descr="Fullchipcolor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05181" y="4385355"/>
                <a:ext cx="1006537" cy="9600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TextBox 28"/>
              <p:cNvSpPr txBox="1"/>
              <p:nvPr/>
            </p:nvSpPr>
            <p:spPr>
              <a:xfrm>
                <a:off x="3680656" y="5354062"/>
                <a:ext cx="1886755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latin typeface="Geneva"/>
                    <a:cs typeface="Geneva"/>
                  </a:rPr>
                  <a:t>DTMROC TRT det</a:t>
                </a:r>
              </a:p>
              <a:p>
                <a:r>
                  <a:rPr lang="en-US" sz="1600">
                    <a:latin typeface="Geneva"/>
                    <a:cs typeface="Geneva"/>
                  </a:rPr>
                  <a:t>19 000 chips</a:t>
                </a: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6871832" y="2820803"/>
            <a:ext cx="1833066" cy="1218261"/>
            <a:chOff x="6927858" y="2849667"/>
            <a:chExt cx="1833066" cy="1218261"/>
          </a:xfrm>
        </p:grpSpPr>
        <p:sp>
          <p:nvSpPr>
            <p:cNvPr id="31" name="TextBox 30"/>
            <p:cNvSpPr txBox="1"/>
            <p:nvPr/>
          </p:nvSpPr>
          <p:spPr>
            <a:xfrm>
              <a:off x="6927858" y="3421597"/>
              <a:ext cx="18330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Geneva"/>
                  <a:cs typeface="Geneva"/>
                </a:rPr>
                <a:t>ASD muon det</a:t>
              </a:r>
            </a:p>
            <a:p>
              <a:r>
                <a:rPr lang="en-US">
                  <a:latin typeface="Geneva"/>
                  <a:cs typeface="Geneva"/>
                </a:rPr>
                <a:t>148 000 chips</a:t>
              </a:r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72730" y="2849667"/>
              <a:ext cx="635802" cy="620953"/>
            </a:xfrm>
            <a:prstGeom prst="rect">
              <a:avLst/>
            </a:prstGeom>
          </p:spPr>
        </p:pic>
      </p:grpSp>
      <p:sp>
        <p:nvSpPr>
          <p:cNvPr id="33" name="TextBox 32"/>
          <p:cNvSpPr txBox="1"/>
          <p:nvPr/>
        </p:nvSpPr>
        <p:spPr>
          <a:xfrm>
            <a:off x="5929374" y="4671164"/>
            <a:ext cx="30828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008000"/>
                </a:solidFill>
                <a:latin typeface="Geneva"/>
                <a:cs typeface="Geneva"/>
              </a:rPr>
              <a:t>Total ATLAS</a:t>
            </a:r>
          </a:p>
          <a:p>
            <a:r>
              <a:rPr lang="en-US" sz="2000">
                <a:solidFill>
                  <a:srgbClr val="008000"/>
                </a:solidFill>
                <a:latin typeface="Geneva"/>
                <a:cs typeface="Geneva"/>
              </a:rPr>
              <a:t>100 million sensor cells</a:t>
            </a:r>
          </a:p>
          <a:p>
            <a:r>
              <a:rPr lang="en-US" sz="2000">
                <a:solidFill>
                  <a:srgbClr val="008000"/>
                </a:solidFill>
                <a:latin typeface="Geneva"/>
                <a:cs typeface="Geneva"/>
              </a:rPr>
              <a:t>appr. 800 000 chips</a:t>
            </a:r>
          </a:p>
          <a:p>
            <a:r>
              <a:rPr lang="en-US" sz="2000">
                <a:solidFill>
                  <a:srgbClr val="008000"/>
                </a:solidFill>
                <a:latin typeface="Geneva"/>
                <a:cs typeface="Geneva"/>
              </a:rPr>
              <a:t>majority ASICs</a:t>
            </a:r>
          </a:p>
        </p:txBody>
      </p:sp>
      <p:cxnSp>
        <p:nvCxnSpPr>
          <p:cNvPr id="34" name="Straight Arrow Connector 33"/>
          <p:cNvCxnSpPr/>
          <p:nvPr/>
        </p:nvCxnSpPr>
        <p:spPr bwMode="auto">
          <a:xfrm flipH="1" flipV="1">
            <a:off x="2297089" y="2361400"/>
            <a:ext cx="504239" cy="896349"/>
          </a:xfrm>
          <a:prstGeom prst="straightConnector1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H="1" flipV="1">
            <a:off x="3006758" y="2454769"/>
            <a:ext cx="1027155" cy="709610"/>
          </a:xfrm>
          <a:prstGeom prst="straightConnector1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 flipV="1">
            <a:off x="1051319" y="2342726"/>
            <a:ext cx="162590" cy="481825"/>
          </a:xfrm>
          <a:prstGeom prst="straightConnector1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 flipH="1" flipV="1">
            <a:off x="6715567" y="2368907"/>
            <a:ext cx="455832" cy="421993"/>
          </a:xfrm>
          <a:prstGeom prst="straightConnector1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flipV="1">
            <a:off x="7862393" y="2382449"/>
            <a:ext cx="334657" cy="371103"/>
          </a:xfrm>
          <a:prstGeom prst="straightConnector1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flipH="1" flipV="1">
            <a:off x="5789411" y="2342727"/>
            <a:ext cx="1344636" cy="504195"/>
          </a:xfrm>
          <a:prstGeom prst="straightConnector1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0" name="Group 39"/>
          <p:cNvGrpSpPr/>
          <p:nvPr/>
        </p:nvGrpSpPr>
        <p:grpSpPr>
          <a:xfrm>
            <a:off x="5530995" y="4084555"/>
            <a:ext cx="2560617" cy="461665"/>
            <a:chOff x="6296691" y="5943464"/>
            <a:chExt cx="2560617" cy="461665"/>
          </a:xfrm>
        </p:grpSpPr>
        <p:sp>
          <p:nvSpPr>
            <p:cNvPr id="41" name="TextBox 40"/>
            <p:cNvSpPr txBox="1"/>
            <p:nvPr/>
          </p:nvSpPr>
          <p:spPr>
            <a:xfrm>
              <a:off x="6296691" y="5943464"/>
              <a:ext cx="25606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solidFill>
                    <a:srgbClr val="0000FF"/>
                  </a:solidFill>
                  <a:latin typeface="+mn-lt"/>
                </a:rPr>
                <a:t>Chips to scale 1 cm</a:t>
              </a: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6732787" y="5999895"/>
              <a:ext cx="1762566" cy="0"/>
            </a:xfrm>
            <a:prstGeom prst="straightConnector1">
              <a:avLst/>
            </a:prstGeom>
            <a:ln w="38100" cmpd="sng">
              <a:solidFill>
                <a:srgbClr val="0000FF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3" name="Straight Arrow Connector 42"/>
          <p:cNvCxnSpPr/>
          <p:nvPr/>
        </p:nvCxnSpPr>
        <p:spPr bwMode="auto">
          <a:xfrm flipH="1" flipV="1">
            <a:off x="2894705" y="2436095"/>
            <a:ext cx="1400664" cy="2147503"/>
          </a:xfrm>
          <a:prstGeom prst="straightConnector1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6573399" y="6171684"/>
            <a:ext cx="112129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E. Heijne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194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4874" y="2339431"/>
            <a:ext cx="1018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pixel</a:t>
            </a:r>
          </a:p>
          <a:p>
            <a:r>
              <a:rPr lang="en-US"/>
              <a:t>detector</a:t>
            </a: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0" y="1288643"/>
            <a:ext cx="8229600" cy="452596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663625" y="5202085"/>
            <a:ext cx="32111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008000"/>
                </a:solidFill>
                <a:latin typeface="Geneva"/>
                <a:cs typeface="Geneva"/>
              </a:rPr>
              <a:t>Total CMS</a:t>
            </a:r>
          </a:p>
          <a:p>
            <a:r>
              <a:rPr lang="en-US" sz="2000">
                <a:solidFill>
                  <a:srgbClr val="008000"/>
                </a:solidFill>
                <a:latin typeface="Geneva"/>
                <a:cs typeface="Geneva"/>
              </a:rPr>
              <a:t>appr. 1 million chips</a:t>
            </a:r>
          </a:p>
          <a:p>
            <a:r>
              <a:rPr lang="en-US" sz="2000">
                <a:solidFill>
                  <a:srgbClr val="008000"/>
                </a:solidFill>
                <a:latin typeface="Geneva"/>
                <a:cs typeface="Geneva"/>
              </a:rPr>
              <a:t>of which 700 000 ASICs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22783" y="3518137"/>
            <a:ext cx="22300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latin typeface="Geneva"/>
                <a:cs typeface="Geneva"/>
              </a:rPr>
              <a:t>MAD  muon det</a:t>
            </a:r>
          </a:p>
          <a:p>
            <a:r>
              <a:rPr lang="en-US" sz="1600">
                <a:latin typeface="Geneva"/>
                <a:cs typeface="Geneva"/>
              </a:rPr>
              <a:t>181 000 chips</a:t>
            </a:r>
          </a:p>
          <a:p>
            <a:r>
              <a:rPr lang="en-US" sz="1600">
                <a:latin typeface="Geneva"/>
                <a:cs typeface="Geneva"/>
              </a:rPr>
              <a:t>25 000 m</a:t>
            </a:r>
            <a:r>
              <a:rPr lang="en-US" sz="1600" baseline="30000">
                <a:latin typeface="Geneva"/>
                <a:cs typeface="Geneva"/>
              </a:rPr>
              <a:t>2</a:t>
            </a:r>
            <a:r>
              <a:rPr lang="en-US" sz="1600">
                <a:latin typeface="Geneva"/>
                <a:cs typeface="Geneva"/>
              </a:rPr>
              <a:t> gas-filled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433213" y="3073479"/>
            <a:ext cx="1897775" cy="2401867"/>
            <a:chOff x="2470564" y="2715281"/>
            <a:chExt cx="1897775" cy="2401867"/>
          </a:xfrm>
        </p:grpSpPr>
        <p:sp>
          <p:nvSpPr>
            <p:cNvPr id="11" name="TextBox 10"/>
            <p:cNvSpPr txBox="1"/>
            <p:nvPr/>
          </p:nvSpPr>
          <p:spPr>
            <a:xfrm>
              <a:off x="2470564" y="4039930"/>
              <a:ext cx="1897775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>
                  <a:latin typeface="Geneva"/>
                  <a:cs typeface="Geneva"/>
                </a:rPr>
                <a:t>APV25 Si det</a:t>
              </a:r>
            </a:p>
            <a:p>
              <a:r>
                <a:rPr lang="en-US" sz="1600">
                  <a:latin typeface="Geneva"/>
                  <a:cs typeface="Geneva"/>
                </a:rPr>
                <a:t>110 000 chips</a:t>
              </a:r>
            </a:p>
            <a:p>
              <a:r>
                <a:rPr lang="en-US" sz="1600">
                  <a:latin typeface="Geneva"/>
                  <a:cs typeface="Geneva"/>
                </a:rPr>
                <a:t>9.3 M segments</a:t>
              </a:r>
            </a:p>
            <a:p>
              <a:r>
                <a:rPr lang="en-US" sz="1600">
                  <a:latin typeface="Geneva"/>
                  <a:cs typeface="Geneva"/>
                </a:rPr>
                <a:t>198 m</a:t>
              </a:r>
              <a:r>
                <a:rPr lang="en-US" sz="1600" baseline="30000">
                  <a:latin typeface="Geneva"/>
                  <a:cs typeface="Geneva"/>
                </a:rPr>
                <a:t>2</a:t>
              </a:r>
              <a:r>
                <a:rPr lang="en-US" sz="1600">
                  <a:latin typeface="Geneva"/>
                  <a:cs typeface="Geneva"/>
                </a:rPr>
                <a:t> Si sensor</a:t>
              </a:r>
            </a:p>
          </p:txBody>
        </p:sp>
        <p:pic>
          <p:nvPicPr>
            <p:cNvPr id="12" name="Content Placeholder 6" descr="ABCDclean.jp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3260" y="2715281"/>
              <a:ext cx="1398858" cy="12918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3" name="Group 12"/>
          <p:cNvGrpSpPr/>
          <p:nvPr/>
        </p:nvGrpSpPr>
        <p:grpSpPr>
          <a:xfrm>
            <a:off x="355784" y="3381071"/>
            <a:ext cx="1723549" cy="2748456"/>
            <a:chOff x="437958" y="2978050"/>
            <a:chExt cx="1723549" cy="2748456"/>
          </a:xfrm>
        </p:grpSpPr>
        <p:sp>
          <p:nvSpPr>
            <p:cNvPr id="14" name="TextBox 13"/>
            <p:cNvSpPr txBox="1"/>
            <p:nvPr/>
          </p:nvSpPr>
          <p:spPr>
            <a:xfrm>
              <a:off x="437958" y="4649288"/>
              <a:ext cx="1723549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>
                  <a:latin typeface="Geneva"/>
                  <a:cs typeface="Geneva"/>
                </a:rPr>
                <a:t>PSI46 pix det</a:t>
              </a:r>
            </a:p>
            <a:p>
              <a:r>
                <a:rPr lang="en-US" sz="1600">
                  <a:latin typeface="Geneva"/>
                  <a:cs typeface="Geneva"/>
                </a:rPr>
                <a:t>16 800  chips</a:t>
              </a:r>
            </a:p>
            <a:p>
              <a:r>
                <a:rPr lang="en-US" sz="1600">
                  <a:latin typeface="Geneva"/>
                  <a:cs typeface="Geneva"/>
                </a:rPr>
                <a:t>66 M segments</a:t>
              </a:r>
            </a:p>
            <a:p>
              <a:r>
                <a:rPr lang="en-US" sz="1600">
                  <a:latin typeface="Geneva"/>
                  <a:cs typeface="Geneva"/>
                </a:rPr>
                <a:t>1 m</a:t>
              </a:r>
              <a:r>
                <a:rPr lang="en-US" sz="1600" baseline="30000">
                  <a:latin typeface="Geneva"/>
                  <a:cs typeface="Geneva"/>
                </a:rPr>
                <a:t>2</a:t>
              </a:r>
              <a:r>
                <a:rPr lang="en-US" sz="1600">
                  <a:latin typeface="Geneva"/>
                  <a:cs typeface="Geneva"/>
                </a:rPr>
                <a:t> Si sensor</a:t>
              </a: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860" y="2978050"/>
              <a:ext cx="1411558" cy="1625071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4299524" y="3086004"/>
            <a:ext cx="1826141" cy="1356103"/>
            <a:chOff x="4336875" y="2727806"/>
            <a:chExt cx="1826141" cy="1356103"/>
          </a:xfrm>
        </p:grpSpPr>
        <p:sp>
          <p:nvSpPr>
            <p:cNvPr id="17" name="TextBox 16"/>
            <p:cNvSpPr txBox="1"/>
            <p:nvPr/>
          </p:nvSpPr>
          <p:spPr>
            <a:xfrm>
              <a:off x="4336875" y="3499133"/>
              <a:ext cx="1826141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>
                  <a:latin typeface="Geneva"/>
                  <a:cs typeface="Geneva"/>
                </a:rPr>
                <a:t>QIE8 calorimeter</a:t>
              </a:r>
            </a:p>
            <a:p>
              <a:r>
                <a:rPr lang="en-US" sz="1600">
                  <a:latin typeface="Geneva"/>
                  <a:cs typeface="Geneva"/>
                </a:rPr>
                <a:t>220 400  chips</a:t>
              </a: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21265" y="2727806"/>
              <a:ext cx="537894" cy="758008"/>
            </a:xfrm>
            <a:prstGeom prst="rect">
              <a:avLst/>
            </a:prstGeom>
          </p:spPr>
        </p:pic>
      </p:grpSp>
      <p:cxnSp>
        <p:nvCxnSpPr>
          <p:cNvPr id="19" name="Straight Arrow Connector 18"/>
          <p:cNvCxnSpPr/>
          <p:nvPr/>
        </p:nvCxnSpPr>
        <p:spPr bwMode="auto">
          <a:xfrm flipH="1" flipV="1">
            <a:off x="578941" y="2113547"/>
            <a:ext cx="555640" cy="1240147"/>
          </a:xfrm>
          <a:prstGeom prst="straightConnector1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20" name="Group 19"/>
          <p:cNvGrpSpPr/>
          <p:nvPr/>
        </p:nvGrpSpPr>
        <p:grpSpPr>
          <a:xfrm>
            <a:off x="0" y="506062"/>
            <a:ext cx="8868355" cy="2015754"/>
            <a:chOff x="34346" y="35820"/>
            <a:chExt cx="8868355" cy="2015754"/>
          </a:xfrm>
        </p:grpSpPr>
        <p:pic>
          <p:nvPicPr>
            <p:cNvPr id="21" name="Picture 20" descr="CMS-slice-n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1301" y="35820"/>
              <a:ext cx="8661400" cy="1651000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34346" y="1065690"/>
              <a:ext cx="1262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beam pipe 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61070" y="1682242"/>
              <a:ext cx="16597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Si strip tracker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817067" y="604026"/>
              <a:ext cx="8303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e-CAL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904223" y="487903"/>
              <a:ext cx="8303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h-CAL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147820" y="125498"/>
              <a:ext cx="1839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muon chambers</a:t>
              </a:r>
            </a:p>
          </p:txBody>
        </p:sp>
      </p:grpSp>
      <p:cxnSp>
        <p:nvCxnSpPr>
          <p:cNvPr id="27" name="Straight Arrow Connector 26"/>
          <p:cNvCxnSpPr/>
          <p:nvPr/>
        </p:nvCxnSpPr>
        <p:spPr bwMode="auto">
          <a:xfrm flipH="1" flipV="1">
            <a:off x="1438015" y="2150895"/>
            <a:ext cx="1509784" cy="980117"/>
          </a:xfrm>
          <a:prstGeom prst="straightConnector1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stCxn id="18" idx="0"/>
          </p:cNvCxnSpPr>
          <p:nvPr/>
        </p:nvCxnSpPr>
        <p:spPr bwMode="auto">
          <a:xfrm flipH="1" flipV="1">
            <a:off x="4314044" y="2094873"/>
            <a:ext cx="638817" cy="991131"/>
          </a:xfrm>
          <a:prstGeom prst="straightConnector1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 flipV="1">
            <a:off x="5378549" y="2150895"/>
            <a:ext cx="1454326" cy="850716"/>
          </a:xfrm>
          <a:prstGeom prst="straightConnector1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4634570" y="4677030"/>
            <a:ext cx="2560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0000FF"/>
                </a:solidFill>
                <a:latin typeface="+mn-lt"/>
              </a:rPr>
              <a:t>Chips to scale 1 cm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5053027" y="4768743"/>
            <a:ext cx="1762566" cy="0"/>
          </a:xfrm>
          <a:prstGeom prst="straightConnector1">
            <a:avLst/>
          </a:prstGeom>
          <a:ln w="381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 bwMode="auto">
          <a:xfrm flipV="1">
            <a:off x="7302852" y="2169570"/>
            <a:ext cx="1343912" cy="892024"/>
          </a:xfrm>
          <a:prstGeom prst="straightConnector1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 flipH="1" flipV="1">
            <a:off x="6405702" y="2150895"/>
            <a:ext cx="616292" cy="896348"/>
          </a:xfrm>
          <a:prstGeom prst="straightConnector1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 flipV="1">
            <a:off x="7156700" y="2188243"/>
            <a:ext cx="313507" cy="868067"/>
          </a:xfrm>
          <a:prstGeom prst="straightConnector1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5" name="Picture 34" descr="MAD-CMS-photo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2568" y="3084792"/>
            <a:ext cx="460842" cy="478782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2412654" y="5183535"/>
            <a:ext cx="1920287" cy="307033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2"/>
          <p:cNvSpPr txBox="1">
            <a:spLocks noChangeArrowheads="1"/>
          </p:cNvSpPr>
          <p:nvPr/>
        </p:nvSpPr>
        <p:spPr>
          <a:xfrm>
            <a:off x="449686" y="259205"/>
            <a:ext cx="5113474" cy="493713"/>
          </a:xfrm>
          <a:prstGeom prst="rect">
            <a:avLst/>
          </a:prstGeom>
        </p:spPr>
        <p:txBody>
          <a:bodyPr vert="horz" lIns="45720" rIns="45720" anchor="ctr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600" dirty="0" smtClean="0">
                <a:ea typeface="ＭＳ Ｐゴシック" charset="0"/>
              </a:rPr>
              <a:t>Some of the ASICs in CMS</a:t>
            </a:r>
            <a:endParaRPr lang="en-US" sz="3600" dirty="0">
              <a:ea typeface="ＭＳ Ｐゴシック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573399" y="6171684"/>
            <a:ext cx="112129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E. Heijne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8722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en-GB" dirty="0"/>
              <a:t>Rad tolerant ASICs are one of the key enabling technologies of the LHC</a:t>
            </a:r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dirty="0"/>
              <a:t>In particular, rad hard by design deep sub micron 250nm CMOS played a major role</a:t>
            </a:r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dirty="0"/>
              <a:t>ASICs will continue to be key components for HL-LHC</a:t>
            </a:r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dirty="0"/>
              <a:t>However, a number of challenges have to be faced when keeping up with the evolution of the technology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michael.campbell@cern.ch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383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60ans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CERN60ans4-3</Template>
  <TotalTime>8364</TotalTime>
  <Words>2891</Words>
  <Application>Microsoft Macintosh PowerPoint</Application>
  <PresentationFormat>On-screen Show (4:3)</PresentationFormat>
  <Paragraphs>741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CERN60ans4-3</vt:lpstr>
      <vt:lpstr>PowerPoint Presentation</vt:lpstr>
      <vt:lpstr>IC Technologies</vt:lpstr>
      <vt:lpstr>Acknowledgements</vt:lpstr>
      <vt:lpstr>Disclaimer</vt:lpstr>
      <vt:lpstr>Outline</vt:lpstr>
      <vt:lpstr>Introduction</vt:lpstr>
      <vt:lpstr>PowerPoint Presentation</vt:lpstr>
      <vt:lpstr>PowerPoint Presentation</vt:lpstr>
      <vt:lpstr>Introduction</vt:lpstr>
      <vt:lpstr>Challenges for ASICs for HL-LHC</vt:lpstr>
      <vt:lpstr>Moore’s law of pixel readout chips</vt:lpstr>
      <vt:lpstr>Following Moore’s law @ LHC – some practical challenges</vt:lpstr>
      <vt:lpstr>Some lessons from the first generation of LHC ASICs</vt:lpstr>
      <vt:lpstr>Outline</vt:lpstr>
      <vt:lpstr>CERN Supported Technologies in 2014-2015</vt:lpstr>
      <vt:lpstr>PowerPoint Presentation</vt:lpstr>
      <vt:lpstr>Very recent news on IBM foundry</vt:lpstr>
      <vt:lpstr>PowerPoint Presentation</vt:lpstr>
      <vt:lpstr>PowerPoint Presentation</vt:lpstr>
      <vt:lpstr>Access to TSMC technologies</vt:lpstr>
      <vt:lpstr>TSMC Non Disclosure Agreement (NDA) and Master Technology Usage Agreement (NDA-MTUA) </vt:lpstr>
      <vt:lpstr>TSMC 130nm supported process and metal stacks </vt:lpstr>
      <vt:lpstr>TSMC 130nm IP blocks (under development)</vt:lpstr>
      <vt:lpstr>PowerPoint Presentation</vt:lpstr>
      <vt:lpstr>TSMC 130nm Radiation tolerance measurements</vt:lpstr>
      <vt:lpstr>PowerPoint Presentation</vt:lpstr>
      <vt:lpstr>TSMC 65nm supported process and metal stacks</vt:lpstr>
      <vt:lpstr>TSMC 65nm Radiation tolerance measurements</vt:lpstr>
      <vt:lpstr>TSMC 65nm Radiation tolerance measurements</vt:lpstr>
      <vt:lpstr>TSMC 65nm Radiation tolerance measurements</vt:lpstr>
      <vt:lpstr>TSMC 65nm Radiation tolerance measurements</vt:lpstr>
      <vt:lpstr>TSMC 65nm Radiation tolerance measurements</vt:lpstr>
      <vt:lpstr>TSMC 65nm Radiation tolerance measurements</vt:lpstr>
      <vt:lpstr>IP Block sharing</vt:lpstr>
      <vt:lpstr>Interconnect technologies</vt:lpstr>
      <vt:lpstr>Through Silicon Vias</vt:lpstr>
      <vt:lpstr>TSV-last from LETI on Medipix3RX</vt:lpstr>
      <vt:lpstr>Wafer map before and after TSV processing</vt:lpstr>
      <vt:lpstr>First TSV plus edgeless Si assembly</vt:lpstr>
      <vt:lpstr>Future CMOS technologies</vt:lpstr>
      <vt:lpstr>Future CMOS technologies</vt:lpstr>
      <vt:lpstr>Future CMOS technologies</vt:lpstr>
      <vt:lpstr>Future CMOS technologies</vt:lpstr>
      <vt:lpstr>Future CMOS technologies</vt:lpstr>
      <vt:lpstr>Conclusions</vt:lpstr>
      <vt:lpstr>Thanks for your attention!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Karl-Peter</dc:creator>
  <cp:lastModifiedBy>Michael Campbell</cp:lastModifiedBy>
  <cp:revision>111</cp:revision>
  <dcterms:created xsi:type="dcterms:W3CDTF">2014-09-01T12:06:08Z</dcterms:created>
  <dcterms:modified xsi:type="dcterms:W3CDTF">2014-10-21T14:14:22Z</dcterms:modified>
</cp:coreProperties>
</file>