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8" r:id="rId2"/>
    <p:sldId id="571" r:id="rId3"/>
    <p:sldId id="544" r:id="rId4"/>
    <p:sldId id="546" r:id="rId5"/>
    <p:sldId id="547" r:id="rId6"/>
    <p:sldId id="578" r:id="rId7"/>
    <p:sldId id="585" r:id="rId8"/>
    <p:sldId id="586" r:id="rId9"/>
    <p:sldId id="548" r:id="rId10"/>
    <p:sldId id="572" r:id="rId11"/>
    <p:sldId id="577" r:id="rId12"/>
    <p:sldId id="550" r:id="rId13"/>
    <p:sldId id="551" r:id="rId14"/>
    <p:sldId id="579" r:id="rId15"/>
    <p:sldId id="580" r:id="rId16"/>
    <p:sldId id="590" r:id="rId17"/>
    <p:sldId id="581" r:id="rId18"/>
    <p:sldId id="555" r:id="rId19"/>
    <p:sldId id="556" r:id="rId20"/>
    <p:sldId id="587" r:id="rId21"/>
    <p:sldId id="589" r:id="rId22"/>
    <p:sldId id="588" r:id="rId23"/>
    <p:sldId id="559" r:id="rId24"/>
    <p:sldId id="560" r:id="rId25"/>
    <p:sldId id="563" r:id="rId26"/>
    <p:sldId id="569" r:id="rId27"/>
    <p:sldId id="57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008000"/>
    <a:srgbClr val="66FFFF"/>
    <a:srgbClr val="FF00FF"/>
    <a:srgbClr val="003300"/>
    <a:srgbClr val="006600"/>
    <a:srgbClr val="FF6600"/>
    <a:srgbClr val="D60093"/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02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Lalit\Presentations\2014\10-2014%20IWAD\Dry%20etching\GEM_etchra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plotArea>
      <c:layout>
        <c:manualLayout>
          <c:layoutTarget val="inner"/>
          <c:xMode val="edge"/>
          <c:yMode val="edge"/>
          <c:x val="6.6663004831188477E-2"/>
          <c:y val="4.9023673955811323E-2"/>
          <c:w val="0.71060904743182696"/>
          <c:h val="0.8525281855326875"/>
        </c:manualLayout>
      </c:layout>
      <c:scatterChart>
        <c:scatterStyle val="smoothMarker"/>
        <c:ser>
          <c:idx val="0"/>
          <c:order val="0"/>
          <c:tx>
            <c:strRef>
              <c:f>Sheet1!$C$3</c:f>
              <c:strCache>
                <c:ptCount val="1"/>
                <c:pt idx="0">
                  <c:v>Reference</c:v>
                </c:pt>
              </c:strCache>
            </c:strRef>
          </c:tx>
          <c:spPr>
            <a:ln w="31750">
              <a:solidFill>
                <a:srgbClr val="0000FF"/>
              </a:solidFill>
            </a:ln>
          </c:spPr>
          <c:marker>
            <c:symbol val="circle"/>
            <c:size val="8"/>
            <c:spPr>
              <a:solidFill>
                <a:srgbClr val="0000FF"/>
              </a:solidFill>
            </c:spPr>
          </c:marker>
          <c:xVal>
            <c:numRef>
              <c:f>Sheet1!$B$4:$B$12</c:f>
              <c:numCache>
                <c:formatCode>General</c:formatCode>
                <c:ptCount val="9"/>
                <c:pt idx="0">
                  <c:v>0</c:v>
                </c:pt>
                <c:pt idx="1">
                  <c:v>8</c:v>
                </c:pt>
                <c:pt idx="2">
                  <c:v>20</c:v>
                </c:pt>
                <c:pt idx="3">
                  <c:v>30</c:v>
                </c:pt>
                <c:pt idx="4">
                  <c:v>45</c:v>
                </c:pt>
                <c:pt idx="5">
                  <c:v>60</c:v>
                </c:pt>
                <c:pt idx="6">
                  <c:v>80</c:v>
                </c:pt>
                <c:pt idx="7">
                  <c:v>90</c:v>
                </c:pt>
                <c:pt idx="8">
                  <c:v>100</c:v>
                </c:pt>
              </c:numCache>
            </c:numRef>
          </c:xVal>
          <c:yVal>
            <c:numRef>
              <c:f>Sheet1!$C$4:$C$12</c:f>
              <c:numCache>
                <c:formatCode>General</c:formatCode>
                <c:ptCount val="9"/>
                <c:pt idx="0">
                  <c:v>0.1</c:v>
                </c:pt>
                <c:pt idx="1">
                  <c:v>0.30000000000000032</c:v>
                </c:pt>
                <c:pt idx="2">
                  <c:v>0.5</c:v>
                </c:pt>
                <c:pt idx="3">
                  <c:v>0.30000000000000032</c:v>
                </c:pt>
                <c:pt idx="4">
                  <c:v>0.5</c:v>
                </c:pt>
                <c:pt idx="5">
                  <c:v>0.60000000000000064</c:v>
                </c:pt>
                <c:pt idx="6">
                  <c:v>0.5</c:v>
                </c:pt>
                <c:pt idx="7">
                  <c:v>0.30000000000000032</c:v>
                </c:pt>
                <c:pt idx="8">
                  <c:v>0.1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Sheet1!$D$3</c:f>
              <c:strCache>
                <c:ptCount val="1"/>
                <c:pt idx="0">
                  <c:v>Experimental </c:v>
                </c:pt>
              </c:strCache>
            </c:strRef>
          </c:tx>
          <c:spPr>
            <a:ln w="31750"/>
          </c:spPr>
          <c:xVal>
            <c:numRef>
              <c:f>Sheet1!$B$4:$B$12</c:f>
              <c:numCache>
                <c:formatCode>General</c:formatCode>
                <c:ptCount val="9"/>
                <c:pt idx="0">
                  <c:v>0</c:v>
                </c:pt>
                <c:pt idx="1">
                  <c:v>8</c:v>
                </c:pt>
                <c:pt idx="2">
                  <c:v>20</c:v>
                </c:pt>
                <c:pt idx="3">
                  <c:v>30</c:v>
                </c:pt>
                <c:pt idx="4">
                  <c:v>45</c:v>
                </c:pt>
                <c:pt idx="5">
                  <c:v>60</c:v>
                </c:pt>
                <c:pt idx="6">
                  <c:v>80</c:v>
                </c:pt>
                <c:pt idx="7">
                  <c:v>90</c:v>
                </c:pt>
                <c:pt idx="8">
                  <c:v>100</c:v>
                </c:pt>
              </c:numCache>
            </c:numRef>
          </c:xVal>
          <c:yVal>
            <c:numRef>
              <c:f>Sheet1!$D$4:$D$12</c:f>
              <c:numCache>
                <c:formatCode>General</c:formatCode>
                <c:ptCount val="9"/>
                <c:pt idx="0">
                  <c:v>0</c:v>
                </c:pt>
                <c:pt idx="1">
                  <c:v>0.2</c:v>
                </c:pt>
                <c:pt idx="2">
                  <c:v>0.30000000000000032</c:v>
                </c:pt>
                <c:pt idx="3">
                  <c:v>0.2</c:v>
                </c:pt>
                <c:pt idx="4">
                  <c:v>0.30000000000000032</c:v>
                </c:pt>
                <c:pt idx="5">
                  <c:v>0.4</c:v>
                </c:pt>
                <c:pt idx="6">
                  <c:v>0.30000000000000032</c:v>
                </c:pt>
                <c:pt idx="7">
                  <c:v>0.2</c:v>
                </c:pt>
                <c:pt idx="8">
                  <c:v>5.0000000000000051E-2</c:v>
                </c:pt>
              </c:numCache>
            </c:numRef>
          </c:yVal>
          <c:smooth val="1"/>
        </c:ser>
        <c:axId val="75357184"/>
        <c:axId val="75555584"/>
      </c:scatterChart>
      <c:valAx>
        <c:axId val="75357184"/>
        <c:scaling>
          <c:orientation val="minMax"/>
          <c:max val="100"/>
        </c:scaling>
        <c:axPos val="b"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75555584"/>
        <c:crosses val="autoZero"/>
        <c:crossBetween val="midCat"/>
      </c:valAx>
      <c:valAx>
        <c:axId val="7555558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75357184"/>
        <c:crosses val="autoZero"/>
        <c:crossBetween val="midCat"/>
      </c:valAx>
      <c:spPr>
        <a:solidFill>
          <a:schemeClr val="bg1"/>
        </a:solidFill>
      </c:spPr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0407B-25AE-41D8-B755-669F4E404E25}" type="datetimeFigureOut">
              <a:rPr lang="en-US" smtClean="0"/>
              <a:pPr/>
              <a:t>10/28/2014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0E98D-E77D-47BD-9905-4D23A71D70EA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3A41B-FFE8-463E-9515-F9A2A677A22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9D865-D444-4B12-B4AE-9DBE0154ED0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2428868"/>
            <a:ext cx="8808886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2000" b="1" i="1" dirty="0" smtClean="0">
              <a:solidFill>
                <a:srgbClr val="800000"/>
              </a:solidFill>
            </a:endParaRPr>
          </a:p>
          <a:p>
            <a:pPr algn="ctr"/>
            <a:endParaRPr lang="en-US" sz="2000" b="1" i="1" dirty="0" smtClean="0">
              <a:solidFill>
                <a:srgbClr val="800000"/>
              </a:solidFill>
            </a:endParaRPr>
          </a:p>
          <a:p>
            <a:pPr algn="ctr"/>
            <a:endParaRPr lang="en-US" sz="2000" b="1" i="1" dirty="0" smtClean="0">
              <a:solidFill>
                <a:srgbClr val="800000"/>
              </a:solidFill>
            </a:endParaRPr>
          </a:p>
          <a:p>
            <a:pPr algn="ctr"/>
            <a:endParaRPr lang="en-US" sz="2000" b="1" i="1" dirty="0" smtClean="0">
              <a:solidFill>
                <a:srgbClr val="800000"/>
              </a:solidFill>
            </a:endParaRPr>
          </a:p>
          <a:p>
            <a:pPr algn="ctr"/>
            <a:endParaRPr lang="en-US" sz="2000" b="1" i="1" dirty="0" smtClean="0">
              <a:solidFill>
                <a:srgbClr val="800000"/>
              </a:solidFill>
            </a:endParaRPr>
          </a:p>
          <a:p>
            <a:pPr algn="ctr"/>
            <a:r>
              <a:rPr lang="en-US" sz="2800" b="1" dirty="0" err="1" smtClean="0">
                <a:solidFill>
                  <a:srgbClr val="C00000"/>
                </a:solidFill>
              </a:rPr>
              <a:t>Avinash</a:t>
            </a:r>
            <a:r>
              <a:rPr lang="en-US" sz="2800" b="1" dirty="0" smtClean="0">
                <a:solidFill>
                  <a:srgbClr val="C00000"/>
                </a:solidFill>
              </a:rPr>
              <a:t> Joshi</a:t>
            </a:r>
            <a:r>
              <a:rPr lang="en-US" sz="2800" b="1" baseline="30000" dirty="0" smtClean="0">
                <a:solidFill>
                  <a:srgbClr val="C00000"/>
                </a:solidFill>
              </a:rPr>
              <a:t>1</a:t>
            </a:r>
            <a:r>
              <a:rPr lang="en-US" sz="2800" b="1" dirty="0" smtClean="0">
                <a:solidFill>
                  <a:srgbClr val="C00000"/>
                </a:solidFill>
              </a:rPr>
              <a:t>,</a:t>
            </a:r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r>
              <a:rPr lang="en-US" sz="2800" b="1" u="sng" dirty="0" smtClean="0">
                <a:solidFill>
                  <a:srgbClr val="0000FF"/>
                </a:solidFill>
              </a:rPr>
              <a:t>L. M. Pant</a:t>
            </a:r>
            <a:r>
              <a:rPr lang="en-US" sz="28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2800" b="1" dirty="0" smtClean="0">
                <a:solidFill>
                  <a:srgbClr val="0000FF"/>
                </a:solidFill>
              </a:rPr>
              <a:t> &amp; A. K. Mohanty</a:t>
            </a:r>
            <a:r>
              <a:rPr lang="en-US" sz="2800" b="1" baseline="30000" dirty="0" smtClean="0">
                <a:solidFill>
                  <a:srgbClr val="0000FF"/>
                </a:solidFill>
              </a:rPr>
              <a:t>2 </a:t>
            </a:r>
          </a:p>
          <a:p>
            <a:pPr algn="ctr"/>
            <a:endParaRPr lang="en-US" sz="28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2400" b="1" baseline="30000" dirty="0" smtClean="0">
                <a:solidFill>
                  <a:srgbClr val="C00000"/>
                </a:solidFill>
              </a:rPr>
              <a:t>1</a:t>
            </a:r>
            <a:r>
              <a:rPr lang="en-US" sz="2400" b="1" dirty="0" smtClean="0">
                <a:solidFill>
                  <a:srgbClr val="C00000"/>
                </a:solidFill>
              </a:rPr>
              <a:t>Alpha Pneumatics, Thane, Maharashtra</a:t>
            </a:r>
          </a:p>
          <a:p>
            <a:pPr algn="ctr"/>
            <a:endParaRPr lang="en-US" sz="2400" b="1" dirty="0" smtClean="0">
              <a:solidFill>
                <a:srgbClr val="0000FF"/>
              </a:solidFill>
            </a:endParaRPr>
          </a:p>
          <a:p>
            <a:pPr algn="ctr"/>
            <a:r>
              <a:rPr lang="en-US" sz="24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2400" b="1" dirty="0" smtClean="0">
                <a:solidFill>
                  <a:srgbClr val="0000FF"/>
                </a:solidFill>
              </a:rPr>
              <a:t>Nuclear Physics Division, </a:t>
            </a:r>
            <a:r>
              <a:rPr lang="en-US" sz="2400" b="1" dirty="0" err="1" smtClean="0">
                <a:solidFill>
                  <a:srgbClr val="0000FF"/>
                </a:solidFill>
              </a:rPr>
              <a:t>Bhabha</a:t>
            </a:r>
            <a:r>
              <a:rPr lang="en-US" sz="2400" b="1" dirty="0" smtClean="0">
                <a:solidFill>
                  <a:srgbClr val="0000FF"/>
                </a:solidFill>
              </a:rPr>
              <a:t> Atomic Research Centre, Mumbai</a:t>
            </a:r>
          </a:p>
        </p:txBody>
      </p:sp>
      <p:pic>
        <p:nvPicPr>
          <p:cNvPr id="10" name="Picture 7" descr="_881287572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0"/>
            <a:ext cx="2000232" cy="200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le 10"/>
          <p:cNvSpPr/>
          <p:nvPr/>
        </p:nvSpPr>
        <p:spPr>
          <a:xfrm>
            <a:off x="144016" y="2214554"/>
            <a:ext cx="8820472" cy="1143008"/>
          </a:xfrm>
          <a:prstGeom prst="roundRect">
            <a:avLst/>
          </a:prstGeom>
          <a:solidFill>
            <a:srgbClr val="0000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Reactive Ion Etching of GEM foils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76C9-B13A-4542-A4A9-2E99DB2CB8C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US"/>
          </a:p>
        </p:txBody>
      </p:sp>
      <p:pic>
        <p:nvPicPr>
          <p:cNvPr id="203777" name="Picture 1" descr="alpha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-23"/>
            <a:ext cx="3071834" cy="12583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10</a:t>
            </a:fld>
            <a:endParaRPr lang="en-IN"/>
          </a:p>
        </p:txBody>
      </p:sp>
      <p:pic>
        <p:nvPicPr>
          <p:cNvPr id="2365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643050"/>
            <a:ext cx="4143404" cy="451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ounded Rectangle 7"/>
          <p:cNvSpPr/>
          <p:nvPr/>
        </p:nvSpPr>
        <p:spPr>
          <a:xfrm>
            <a:off x="0" y="0"/>
            <a:ext cx="9144000" cy="150017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Etch rate of </a:t>
            </a:r>
            <a:r>
              <a:rPr lang="en-US" sz="2400" b="1" dirty="0" err="1" smtClean="0"/>
              <a:t>polymide</a:t>
            </a:r>
            <a:r>
              <a:rPr lang="en-US" sz="2400" b="1" dirty="0" smtClean="0"/>
              <a:t> versus SF</a:t>
            </a:r>
            <a:r>
              <a:rPr lang="en-US" sz="2400" b="1" baseline="-25000" dirty="0" smtClean="0"/>
              <a:t>6</a:t>
            </a:r>
            <a:r>
              <a:rPr lang="en-US" sz="2400" b="1" dirty="0" smtClean="0"/>
              <a:t> concentration in O</a:t>
            </a:r>
            <a:r>
              <a:rPr lang="en-US" sz="2400" b="1" baseline="-25000" dirty="0" smtClean="0"/>
              <a:t>2</a:t>
            </a:r>
          </a:p>
          <a:p>
            <a:pPr algn="ctr"/>
            <a:r>
              <a:rPr lang="en-US" sz="2400" b="1" dirty="0" smtClean="0"/>
              <a:t> </a:t>
            </a:r>
          </a:p>
          <a:p>
            <a:pPr algn="just">
              <a:buNone/>
            </a:pPr>
            <a:r>
              <a:rPr lang="en-US" sz="1600" b="1" dirty="0" smtClean="0">
                <a:solidFill>
                  <a:srgbClr val="FFFF00"/>
                </a:solidFill>
              </a:rPr>
              <a:t>Ref  :  “Dry Etching of </a:t>
            </a:r>
            <a:r>
              <a:rPr lang="en-US" sz="1600" b="1" dirty="0" smtClean="0">
                <a:solidFill>
                  <a:srgbClr val="FFFF00"/>
                </a:solidFill>
              </a:rPr>
              <a:t>Polyimide </a:t>
            </a:r>
            <a:r>
              <a:rPr lang="en-US" sz="1600" b="1" dirty="0" smtClean="0">
                <a:solidFill>
                  <a:srgbClr val="FFFF00"/>
                </a:solidFill>
              </a:rPr>
              <a:t>in O</a:t>
            </a:r>
            <a:r>
              <a:rPr lang="en-US" sz="1600" b="1" baseline="-25000" dirty="0" smtClean="0">
                <a:solidFill>
                  <a:srgbClr val="FFFF00"/>
                </a:solidFill>
              </a:rPr>
              <a:t>2</a:t>
            </a:r>
            <a:r>
              <a:rPr lang="en-US" sz="1600" b="1" dirty="0" smtClean="0">
                <a:solidFill>
                  <a:srgbClr val="FFFF00"/>
                </a:solidFill>
              </a:rPr>
              <a:t>-CF</a:t>
            </a:r>
            <a:r>
              <a:rPr lang="en-US" sz="1600" b="1" baseline="-25000" dirty="0" smtClean="0">
                <a:solidFill>
                  <a:srgbClr val="FFFF00"/>
                </a:solidFill>
              </a:rPr>
              <a:t>4</a:t>
            </a:r>
            <a:r>
              <a:rPr lang="en-US" sz="1600" b="1" dirty="0" smtClean="0">
                <a:solidFill>
                  <a:srgbClr val="FFFF00"/>
                </a:solidFill>
              </a:rPr>
              <a:t> and O</a:t>
            </a:r>
            <a:r>
              <a:rPr lang="en-US" sz="1600" b="1" baseline="-25000" dirty="0" smtClean="0">
                <a:solidFill>
                  <a:srgbClr val="FFFF00"/>
                </a:solidFill>
              </a:rPr>
              <a:t>2</a:t>
            </a:r>
            <a:r>
              <a:rPr lang="en-US" sz="1600" b="1" dirty="0" smtClean="0">
                <a:solidFill>
                  <a:srgbClr val="FFFF00"/>
                </a:solidFill>
              </a:rPr>
              <a:t>-SF</a:t>
            </a:r>
            <a:r>
              <a:rPr lang="en-US" sz="1600" b="1" baseline="-25000" dirty="0" smtClean="0">
                <a:solidFill>
                  <a:srgbClr val="FFFF00"/>
                </a:solidFill>
              </a:rPr>
              <a:t>6 </a:t>
            </a:r>
            <a:r>
              <a:rPr lang="en-US" sz="1600" b="1" dirty="0" smtClean="0">
                <a:solidFill>
                  <a:srgbClr val="FFFF00"/>
                </a:solidFill>
              </a:rPr>
              <a:t>Plasmas” Guy Turban and Michel </a:t>
            </a:r>
            <a:r>
              <a:rPr lang="en-US" sz="1600" b="1" dirty="0" err="1" smtClean="0">
                <a:solidFill>
                  <a:srgbClr val="FFFF00"/>
                </a:solidFill>
              </a:rPr>
              <a:t>Rapeoux</a:t>
            </a:r>
            <a:r>
              <a:rPr lang="en-US" sz="1600" b="1" dirty="0" smtClean="0">
                <a:solidFill>
                  <a:srgbClr val="FFFF00"/>
                </a:solidFill>
              </a:rPr>
              <a:t> , Journal of </a:t>
            </a:r>
            <a:r>
              <a:rPr lang="en-US" sz="1600" b="1" dirty="0" err="1" smtClean="0">
                <a:solidFill>
                  <a:srgbClr val="FFFF00"/>
                </a:solidFill>
              </a:rPr>
              <a:t>Electrochem</a:t>
            </a:r>
            <a:r>
              <a:rPr lang="en-US" sz="1600" b="1" dirty="0" smtClean="0">
                <a:solidFill>
                  <a:srgbClr val="FFFF00"/>
                </a:solidFill>
              </a:rPr>
              <a:t>. Soc. Solid State Science and Technology, p 2231-2236, Nov. 1983</a:t>
            </a:r>
          </a:p>
          <a:p>
            <a:pPr algn="ctr"/>
            <a:endParaRPr lang="en-IN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/>
          <p:nvPr/>
        </p:nvGraphicFramePr>
        <p:xfrm>
          <a:off x="1571604" y="1643050"/>
          <a:ext cx="6572296" cy="422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11</a:t>
            </a:fld>
            <a:endParaRPr lang="en-IN"/>
          </a:p>
        </p:txBody>
      </p:sp>
      <p:sp>
        <p:nvSpPr>
          <p:cNvPr id="7" name="Rounded Rectangle 6"/>
          <p:cNvSpPr/>
          <p:nvPr/>
        </p:nvSpPr>
        <p:spPr>
          <a:xfrm>
            <a:off x="0" y="0"/>
            <a:ext cx="9144000" cy="150017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/>
          </a:p>
          <a:p>
            <a:pPr algn="ctr"/>
            <a:r>
              <a:rPr lang="en-US" sz="2400" b="1" dirty="0" smtClean="0"/>
              <a:t>Etch rate of </a:t>
            </a:r>
            <a:r>
              <a:rPr lang="en-US" sz="2400" b="1" dirty="0" err="1" smtClean="0"/>
              <a:t>polymide</a:t>
            </a:r>
            <a:r>
              <a:rPr lang="en-US" sz="2400" b="1" dirty="0" smtClean="0"/>
              <a:t> versus SF</a:t>
            </a:r>
            <a:r>
              <a:rPr lang="en-US" sz="2400" b="1" baseline="-25000" dirty="0" smtClean="0"/>
              <a:t>6</a:t>
            </a:r>
            <a:r>
              <a:rPr lang="en-US" sz="2400" b="1" dirty="0" smtClean="0"/>
              <a:t> concentration in O</a:t>
            </a:r>
            <a:r>
              <a:rPr lang="en-US" sz="2400" b="1" baseline="-25000" dirty="0" smtClean="0"/>
              <a:t>2</a:t>
            </a:r>
          </a:p>
          <a:p>
            <a:pPr algn="ctr"/>
            <a:r>
              <a:rPr lang="en-US" sz="2400" b="1" dirty="0" smtClean="0"/>
              <a:t> </a:t>
            </a:r>
          </a:p>
          <a:p>
            <a:pPr algn="just">
              <a:buNone/>
            </a:pPr>
            <a:r>
              <a:rPr lang="en-US" sz="1600" b="1" dirty="0" smtClean="0">
                <a:solidFill>
                  <a:srgbClr val="FFFF00"/>
                </a:solidFill>
              </a:rPr>
              <a:t>Ref  :  “Dry Etching of </a:t>
            </a:r>
            <a:r>
              <a:rPr lang="en-US" sz="1600" b="1" dirty="0" smtClean="0">
                <a:solidFill>
                  <a:srgbClr val="FFFF00"/>
                </a:solidFill>
              </a:rPr>
              <a:t>Polyimide </a:t>
            </a:r>
            <a:r>
              <a:rPr lang="en-US" sz="1600" b="1" dirty="0" smtClean="0">
                <a:solidFill>
                  <a:srgbClr val="FFFF00"/>
                </a:solidFill>
              </a:rPr>
              <a:t>in O</a:t>
            </a:r>
            <a:r>
              <a:rPr lang="en-US" sz="1600" b="1" baseline="-25000" dirty="0" smtClean="0">
                <a:solidFill>
                  <a:srgbClr val="FFFF00"/>
                </a:solidFill>
              </a:rPr>
              <a:t>2</a:t>
            </a:r>
            <a:r>
              <a:rPr lang="en-US" sz="1600" b="1" dirty="0" smtClean="0">
                <a:solidFill>
                  <a:srgbClr val="FFFF00"/>
                </a:solidFill>
              </a:rPr>
              <a:t>-CF</a:t>
            </a:r>
            <a:r>
              <a:rPr lang="en-US" sz="1600" b="1" baseline="-25000" dirty="0" smtClean="0">
                <a:solidFill>
                  <a:srgbClr val="FFFF00"/>
                </a:solidFill>
              </a:rPr>
              <a:t>4</a:t>
            </a:r>
            <a:r>
              <a:rPr lang="en-US" sz="1600" b="1" dirty="0" smtClean="0">
                <a:solidFill>
                  <a:srgbClr val="FFFF00"/>
                </a:solidFill>
              </a:rPr>
              <a:t> and O</a:t>
            </a:r>
            <a:r>
              <a:rPr lang="en-US" sz="1600" b="1" baseline="-25000" dirty="0" smtClean="0">
                <a:solidFill>
                  <a:srgbClr val="FFFF00"/>
                </a:solidFill>
              </a:rPr>
              <a:t>2</a:t>
            </a:r>
            <a:r>
              <a:rPr lang="en-US" sz="1600" b="1" dirty="0" smtClean="0">
                <a:solidFill>
                  <a:srgbClr val="FFFF00"/>
                </a:solidFill>
              </a:rPr>
              <a:t>-SF</a:t>
            </a:r>
            <a:r>
              <a:rPr lang="en-US" sz="1600" b="1" baseline="-25000" dirty="0" smtClean="0">
                <a:solidFill>
                  <a:srgbClr val="FFFF00"/>
                </a:solidFill>
              </a:rPr>
              <a:t>6 </a:t>
            </a:r>
            <a:r>
              <a:rPr lang="en-US" sz="1600" b="1" dirty="0" smtClean="0">
                <a:solidFill>
                  <a:srgbClr val="FFFF00"/>
                </a:solidFill>
              </a:rPr>
              <a:t>Plasmas” Guy Turban and Michel </a:t>
            </a:r>
            <a:r>
              <a:rPr lang="en-US" sz="1600" b="1" dirty="0" err="1" smtClean="0">
                <a:solidFill>
                  <a:srgbClr val="FFFF00"/>
                </a:solidFill>
              </a:rPr>
              <a:t>Rapeoux</a:t>
            </a:r>
            <a:r>
              <a:rPr lang="en-US" sz="1600" b="1" dirty="0" smtClean="0">
                <a:solidFill>
                  <a:srgbClr val="FFFF00"/>
                </a:solidFill>
              </a:rPr>
              <a:t> , Journal of </a:t>
            </a:r>
            <a:r>
              <a:rPr lang="en-US" sz="1600" b="1" dirty="0" err="1" smtClean="0">
                <a:solidFill>
                  <a:srgbClr val="FFFF00"/>
                </a:solidFill>
              </a:rPr>
              <a:t>Electrochem</a:t>
            </a:r>
            <a:r>
              <a:rPr lang="en-US" sz="1600" b="1" dirty="0" smtClean="0">
                <a:solidFill>
                  <a:srgbClr val="FFFF00"/>
                </a:solidFill>
              </a:rPr>
              <a:t>. Soc. Solid State Science and Technology, p 2231-2236, Nov. 1983</a:t>
            </a:r>
          </a:p>
          <a:p>
            <a:pPr algn="ctr"/>
            <a:endParaRPr lang="en-IN" sz="24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60727" y="3407212"/>
            <a:ext cx="26646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Etch Rate : </a:t>
            </a:r>
            <a:r>
              <a:rPr lang="en-US" sz="2000" b="1" dirty="0" smtClean="0">
                <a:sym typeface="Symbol"/>
              </a:rPr>
              <a:t>m / min </a:t>
            </a:r>
            <a:endParaRPr lang="en-IN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79832" y="5786454"/>
            <a:ext cx="2920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percentage of SF</a:t>
            </a:r>
            <a:r>
              <a:rPr lang="en-US" sz="2000" b="1" baseline="-25000" dirty="0" smtClean="0"/>
              <a:t>6</a:t>
            </a:r>
            <a:r>
              <a:rPr lang="en-US" sz="2000" b="1" dirty="0" smtClean="0"/>
              <a:t> in O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 </a:t>
            </a:r>
            <a:r>
              <a:rPr lang="en-US" sz="2000" b="1" dirty="0" smtClean="0">
                <a:sym typeface="Symbol"/>
              </a:rPr>
              <a:t></a:t>
            </a:r>
            <a:endParaRPr lang="en-IN" sz="2000" b="1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2322100" y="4750206"/>
            <a:ext cx="1214446" cy="79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4964909" y="1964521"/>
            <a:ext cx="1214446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2578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Gas Pressure 		: 0.6 </a:t>
            </a:r>
            <a:r>
              <a:rPr lang="en-US" b="1" dirty="0" err="1" smtClean="0"/>
              <a:t>torr</a:t>
            </a:r>
            <a:endParaRPr lang="en-US" b="1" dirty="0" smtClean="0"/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For </a:t>
            </a:r>
            <a:r>
              <a:rPr lang="en-US" dirty="0" smtClean="0">
                <a:solidFill>
                  <a:srgbClr val="C00000"/>
                </a:solidFill>
              </a:rPr>
              <a:t>Polyimide 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dirty="0" err="1" smtClean="0">
                <a:solidFill>
                  <a:srgbClr val="C00000"/>
                </a:solidFill>
              </a:rPr>
              <a:t>Kapton</a:t>
            </a:r>
            <a:r>
              <a:rPr lang="en-US" dirty="0" smtClean="0">
                <a:solidFill>
                  <a:srgbClr val="C00000"/>
                </a:solidFill>
              </a:rPr>
              <a:t>) 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           			a) SF</a:t>
            </a:r>
            <a:r>
              <a:rPr lang="en-US" baseline="-25000" dirty="0" smtClean="0">
                <a:solidFill>
                  <a:srgbClr val="C00000"/>
                </a:solidFill>
              </a:rPr>
              <a:t>6</a:t>
            </a:r>
            <a:r>
              <a:rPr lang="en-US" dirty="0" smtClean="0">
                <a:solidFill>
                  <a:srgbClr val="C00000"/>
                </a:solidFill>
              </a:rPr>
              <a:t>    				: 6.0 SCCM 	(20%)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          			b) O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     				: 24.0 SCCM 	(80%)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				c) RF Power Density 		: 0.6 to 1.2 W/cm</a:t>
            </a:r>
            <a:r>
              <a:rPr lang="en-US" baseline="30000" dirty="0" smtClean="0">
                <a:solidFill>
                  <a:srgbClr val="C00000"/>
                </a:solidFill>
              </a:rPr>
              <a:t>2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                 </a:t>
            </a:r>
            <a:r>
              <a:rPr lang="en-US" b="1" dirty="0" smtClean="0">
                <a:solidFill>
                  <a:srgbClr val="C00000"/>
                </a:solidFill>
              </a:rPr>
              <a:t>		d) Maximum Etch Rate Achieved 	: 0.3 </a:t>
            </a:r>
            <a:r>
              <a:rPr lang="en-US" b="1" dirty="0" smtClean="0">
                <a:solidFill>
                  <a:srgbClr val="C00000"/>
                </a:solidFill>
                <a:sym typeface="Symbol"/>
              </a:rPr>
              <a:t></a:t>
            </a:r>
            <a:r>
              <a:rPr lang="en-US" b="1" dirty="0" smtClean="0">
                <a:solidFill>
                  <a:srgbClr val="C00000"/>
                </a:solidFill>
              </a:rPr>
              <a:t>m/min</a:t>
            </a:r>
          </a:p>
          <a:p>
            <a:pPr>
              <a:buNone/>
            </a:pPr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For Copper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            			a) SF</a:t>
            </a:r>
            <a:r>
              <a:rPr lang="en-US" baseline="-25000" dirty="0" smtClean="0">
                <a:solidFill>
                  <a:srgbClr val="0000FF"/>
                </a:solidFill>
              </a:rPr>
              <a:t>6</a:t>
            </a:r>
            <a:r>
              <a:rPr lang="en-US" dirty="0" smtClean="0">
                <a:solidFill>
                  <a:srgbClr val="0000FF"/>
                </a:solidFill>
              </a:rPr>
              <a:t>       			: 24.0 SCCM 	(80%)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            			b) O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       			: 6.0 SCCM 	(20%)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                 		c) RF Power Density 		: 0.6 to 2.0 W/cm</a:t>
            </a:r>
            <a:r>
              <a:rPr lang="en-US" baseline="30000" dirty="0" smtClean="0">
                <a:solidFill>
                  <a:srgbClr val="0000FF"/>
                </a:solidFill>
              </a:rPr>
              <a:t>2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                 </a:t>
            </a:r>
            <a:r>
              <a:rPr lang="en-US" b="1" dirty="0" smtClean="0">
                <a:solidFill>
                  <a:srgbClr val="0000FF"/>
                </a:solidFill>
              </a:rPr>
              <a:t>		d) Maximum Etch Rate Achieved 	: 0.05 </a:t>
            </a:r>
            <a:r>
              <a:rPr lang="en-US" b="1" dirty="0" smtClean="0">
                <a:solidFill>
                  <a:srgbClr val="0000FF"/>
                </a:solidFill>
                <a:sym typeface="Symbol"/>
              </a:rPr>
              <a:t></a:t>
            </a:r>
            <a:r>
              <a:rPr lang="en-US" b="1" dirty="0" smtClean="0">
                <a:solidFill>
                  <a:srgbClr val="0000FF"/>
                </a:solidFill>
              </a:rPr>
              <a:t>m/min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				e) Substrate Temp    		: 25</a:t>
            </a:r>
            <a:r>
              <a:rPr lang="en-US" baseline="30000" dirty="0" smtClean="0">
                <a:solidFill>
                  <a:srgbClr val="0000FF"/>
                </a:solidFill>
              </a:rPr>
              <a:t>O</a:t>
            </a:r>
            <a:r>
              <a:rPr lang="en-US" dirty="0" smtClean="0">
                <a:solidFill>
                  <a:srgbClr val="0000FF"/>
                </a:solidFill>
              </a:rPr>
              <a:t>C/Start, 35</a:t>
            </a:r>
            <a:r>
              <a:rPr lang="en-US" baseline="30000" dirty="0" smtClean="0">
                <a:solidFill>
                  <a:srgbClr val="0000FF"/>
                </a:solidFill>
              </a:rPr>
              <a:t>O</a:t>
            </a:r>
            <a:r>
              <a:rPr lang="en-US" dirty="0" smtClean="0">
                <a:solidFill>
                  <a:srgbClr val="0000FF"/>
                </a:solidFill>
              </a:rPr>
              <a:t>C/End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				f) Duration            			: 10.0 min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8" name="Rounded Rectangle 7"/>
          <p:cNvSpPr/>
          <p:nvPr/>
        </p:nvSpPr>
        <p:spPr>
          <a:xfrm>
            <a:off x="0" y="214290"/>
            <a:ext cx="9144000" cy="714380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Etching Parameters</a:t>
            </a:r>
            <a:endParaRPr lang="en-IN" sz="2800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43108" y="3286124"/>
            <a:ext cx="500066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43108" y="5070486"/>
            <a:ext cx="500066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ETCHED-5X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6" y="1778983"/>
            <a:ext cx="4643438" cy="348257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42844" y="5261562"/>
            <a:ext cx="3177088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Courtesy : </a:t>
            </a:r>
            <a:r>
              <a:rPr lang="en-US" dirty="0" err="1" smtClean="0">
                <a:solidFill>
                  <a:srgbClr val="FFFF00"/>
                </a:solidFill>
              </a:rPr>
              <a:t>Shuvendu</a:t>
            </a:r>
            <a:r>
              <a:rPr lang="en-US" dirty="0" smtClean="0">
                <a:solidFill>
                  <a:srgbClr val="FFFF00"/>
                </a:solidFill>
              </a:rPr>
              <a:t>, ASD-BARC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820396"/>
            <a:ext cx="6858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P0</a:t>
            </a:r>
            <a:endParaRPr lang="en-IN" b="1" dirty="0">
              <a:solidFill>
                <a:srgbClr val="FFFF00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0" y="0"/>
            <a:ext cx="9144000" cy="1000108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Rejected </a:t>
            </a:r>
            <a:r>
              <a:rPr lang="en-US" sz="2800" b="1" dirty="0" smtClean="0"/>
              <a:t>Polyimide </a:t>
            </a:r>
            <a:r>
              <a:rPr lang="en-US" sz="2800" b="1" dirty="0" smtClean="0"/>
              <a:t>foil from CERN with </a:t>
            </a:r>
          </a:p>
          <a:p>
            <a:pPr algn="ctr"/>
            <a:r>
              <a:rPr lang="en-US" sz="2800" b="1" dirty="0" smtClean="0"/>
              <a:t>Cu already patterned  at 70 </a:t>
            </a:r>
            <a:r>
              <a:rPr lang="en-US" sz="2800" b="1" dirty="0" smtClean="0">
                <a:sym typeface="Symbol"/>
              </a:rPr>
              <a:t></a:t>
            </a:r>
            <a:r>
              <a:rPr lang="en-US" sz="2800" b="1" dirty="0" smtClean="0"/>
              <a:t>m diameter</a:t>
            </a:r>
            <a:endParaRPr lang="en-IN" sz="2800" b="1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13</a:t>
            </a:fld>
            <a:endParaRPr lang="en-IN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grpSp>
        <p:nvGrpSpPr>
          <p:cNvPr id="43" name="Group 42"/>
          <p:cNvGrpSpPr/>
          <p:nvPr/>
        </p:nvGrpSpPr>
        <p:grpSpPr>
          <a:xfrm>
            <a:off x="4929190" y="1118158"/>
            <a:ext cx="4071196" cy="2446775"/>
            <a:chOff x="4929190" y="916528"/>
            <a:chExt cx="4071196" cy="2446775"/>
          </a:xfrm>
        </p:grpSpPr>
        <p:sp>
          <p:nvSpPr>
            <p:cNvPr id="9" name="Rectangle 8"/>
            <p:cNvSpPr/>
            <p:nvPr/>
          </p:nvSpPr>
          <p:spPr>
            <a:xfrm>
              <a:off x="4959338" y="1577353"/>
              <a:ext cx="1214446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959338" y="1791667"/>
              <a:ext cx="1214446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959338" y="1863105"/>
              <a:ext cx="4000528" cy="120492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959338" y="3148989"/>
              <a:ext cx="4000528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59338" y="3077551"/>
              <a:ext cx="4000528" cy="8096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745420" y="1577353"/>
              <a:ext cx="1214446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745420" y="1791667"/>
              <a:ext cx="1214446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21" name="Straight Arrow Connector 20"/>
            <p:cNvCxnSpPr>
              <a:stCxn id="11" idx="0"/>
              <a:endCxn id="13" idx="0"/>
            </p:cNvCxnSpPr>
            <p:nvPr/>
          </p:nvCxnSpPr>
          <p:spPr>
            <a:xfrm rot="16200000" flipH="1">
              <a:off x="6352379" y="2470328"/>
              <a:ext cx="1214446" cy="1588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929190" y="2291733"/>
              <a:ext cx="2273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50 </a:t>
              </a:r>
              <a:r>
                <a:rPr lang="en-US" b="1" dirty="0" smtClean="0">
                  <a:solidFill>
                    <a:schemeClr val="bg1"/>
                  </a:solidFill>
                  <a:sym typeface="Symbol"/>
                </a:rPr>
                <a:t>m of </a:t>
              </a:r>
              <a:r>
                <a:rPr lang="en-US" b="1" dirty="0" smtClean="0">
                  <a:solidFill>
                    <a:schemeClr val="bg1"/>
                  </a:solidFill>
                  <a:sym typeface="Symbol"/>
                </a:rPr>
                <a:t>polyimide    </a:t>
              </a:r>
              <a:endParaRPr lang="en-IN" b="1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5400000">
              <a:off x="6138065" y="1684510"/>
              <a:ext cx="21431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357591" y="1505915"/>
              <a:ext cx="1215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 </a:t>
              </a:r>
              <a:r>
                <a:rPr lang="en-US" b="1" dirty="0" smtClean="0">
                  <a:sym typeface="Symbol"/>
                </a:rPr>
                <a:t>m of Cu</a:t>
              </a:r>
              <a:endParaRPr lang="en-IN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45354" y="1983956"/>
              <a:ext cx="17550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FF00"/>
                  </a:solidFill>
                </a:rPr>
                <a:t>100 nm of Chromium</a:t>
              </a:r>
              <a:endParaRPr lang="en-IN" sz="14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rot="5400000" flipH="1" flipV="1">
              <a:off x="8424081" y="1969468"/>
              <a:ext cx="214314" cy="158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6215074" y="1345156"/>
              <a:ext cx="1500198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898990" y="916528"/>
              <a:ext cx="2244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70 </a:t>
              </a:r>
              <a:r>
                <a:rPr lang="en-US" b="1" dirty="0" smtClean="0">
                  <a:sym typeface="Symbol"/>
                </a:rPr>
                <a:t>m diameter in Cu</a:t>
              </a:r>
              <a:endParaRPr lang="en-IN" b="1" dirty="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rot="5400000">
              <a:off x="8108181" y="2666759"/>
              <a:ext cx="785818" cy="158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702068"/>
            <a:ext cx="2874432" cy="2155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Right Arrow 39"/>
          <p:cNvSpPr/>
          <p:nvPr/>
        </p:nvSpPr>
        <p:spPr>
          <a:xfrm rot="999517">
            <a:off x="4594899" y="4009134"/>
            <a:ext cx="875253" cy="287901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ight Arrow 40"/>
          <p:cNvSpPr/>
          <p:nvPr/>
        </p:nvSpPr>
        <p:spPr>
          <a:xfrm rot="999517">
            <a:off x="4594899" y="4035795"/>
            <a:ext cx="875253" cy="287901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TextBox 41"/>
          <p:cNvSpPr txBox="1"/>
          <p:nvPr/>
        </p:nvSpPr>
        <p:spPr>
          <a:xfrm>
            <a:off x="7786710" y="5475876"/>
            <a:ext cx="108920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SEM view</a:t>
            </a:r>
            <a:endParaRPr lang="en-IN" dirty="0">
              <a:solidFill>
                <a:srgbClr val="FFFF00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rot="5400000">
            <a:off x="2142314" y="2000240"/>
            <a:ext cx="858050" cy="79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2428066" y="1999446"/>
            <a:ext cx="857256" cy="158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57422" y="1214422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70 </a:t>
            </a:r>
            <a:r>
              <a:rPr lang="en-US" b="1" dirty="0" smtClean="0">
                <a:sym typeface="Symbol"/>
              </a:rPr>
              <a:t>m</a:t>
            </a:r>
            <a:endParaRPr lang="en-IN" b="1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2571736" y="1643050"/>
            <a:ext cx="285752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 rot="19468346">
            <a:off x="1997026" y="2615559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140 </a:t>
            </a:r>
            <a:r>
              <a:rPr lang="en-US" b="1" dirty="0" smtClean="0">
                <a:sym typeface="Symbol"/>
              </a:rPr>
              <a:t>m</a:t>
            </a:r>
            <a:endParaRPr lang="en-IN" b="1" dirty="0"/>
          </a:p>
        </p:txBody>
      </p:sp>
      <p:sp>
        <p:nvSpPr>
          <p:cNvPr id="55" name="Freeform 54"/>
          <p:cNvSpPr/>
          <p:nvPr/>
        </p:nvSpPr>
        <p:spPr>
          <a:xfrm>
            <a:off x="2291938" y="2695699"/>
            <a:ext cx="570015" cy="605641"/>
          </a:xfrm>
          <a:custGeom>
            <a:avLst/>
            <a:gdLst>
              <a:gd name="connsiteX0" fmla="*/ 498763 w 570015"/>
              <a:gd name="connsiteY0" fmla="*/ 0 h 605641"/>
              <a:gd name="connsiteX1" fmla="*/ 0 w 570015"/>
              <a:gd name="connsiteY1" fmla="*/ 356259 h 605641"/>
              <a:gd name="connsiteX2" fmla="*/ 570015 w 570015"/>
              <a:gd name="connsiteY2" fmla="*/ 605641 h 605641"/>
              <a:gd name="connsiteX3" fmla="*/ 498763 w 570015"/>
              <a:gd name="connsiteY3" fmla="*/ 0 h 605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015" h="605641">
                <a:moveTo>
                  <a:pt x="498763" y="0"/>
                </a:moveTo>
                <a:lnTo>
                  <a:pt x="0" y="356259"/>
                </a:lnTo>
                <a:lnTo>
                  <a:pt x="570015" y="605641"/>
                </a:lnTo>
                <a:lnTo>
                  <a:pt x="498763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488032"/>
            <a:ext cx="4476782" cy="33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14</a:t>
            </a:fld>
            <a:endParaRPr lang="en-I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11" name="Rounded Rectangle 10"/>
          <p:cNvSpPr/>
          <p:nvPr/>
        </p:nvSpPr>
        <p:spPr>
          <a:xfrm>
            <a:off x="0" y="214290"/>
            <a:ext cx="9144000" cy="92869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ym typeface="Symbol"/>
              </a:rPr>
              <a:t> </a:t>
            </a:r>
            <a:r>
              <a:rPr lang="en-US" sz="2800" b="1" dirty="0" smtClean="0"/>
              <a:t>18 </a:t>
            </a:r>
            <a:r>
              <a:rPr lang="en-US" sz="2800" b="1" dirty="0" smtClean="0">
                <a:sym typeface="Symbol"/>
              </a:rPr>
              <a:t>m deep trench in </a:t>
            </a:r>
            <a:r>
              <a:rPr lang="en-US" sz="2800" b="1" dirty="0" smtClean="0">
                <a:sym typeface="Symbol"/>
              </a:rPr>
              <a:t>Polyimide </a:t>
            </a:r>
            <a:r>
              <a:rPr lang="en-US" sz="2800" b="1" dirty="0" smtClean="0">
                <a:sym typeface="Symbol"/>
              </a:rPr>
              <a:t>in 48 minutes </a:t>
            </a:r>
          </a:p>
          <a:p>
            <a:pPr algn="ctr"/>
            <a:r>
              <a:rPr lang="en-US" sz="2800" b="1" dirty="0" smtClean="0">
                <a:sym typeface="Symbol"/>
              </a:rPr>
              <a:t>under SF</a:t>
            </a:r>
            <a:r>
              <a:rPr lang="en-US" sz="2800" b="1" baseline="-25000" dirty="0" smtClean="0">
                <a:sym typeface="Symbol"/>
              </a:rPr>
              <a:t>6</a:t>
            </a:r>
            <a:r>
              <a:rPr lang="en-US" sz="2800" b="1" dirty="0" smtClean="0">
                <a:sym typeface="Symbol"/>
              </a:rPr>
              <a:t> (20%) + O</a:t>
            </a:r>
            <a:r>
              <a:rPr lang="en-US" sz="2800" b="1" baseline="-25000" dirty="0" smtClean="0">
                <a:sym typeface="Symbol"/>
              </a:rPr>
              <a:t>2</a:t>
            </a:r>
            <a:r>
              <a:rPr lang="en-US" sz="2800" b="1" dirty="0" smtClean="0">
                <a:sym typeface="Symbol"/>
              </a:rPr>
              <a:t> plasma</a:t>
            </a:r>
            <a:endParaRPr lang="en-IN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43438" y="4845618"/>
            <a:ext cx="108920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SEM view</a:t>
            </a:r>
            <a:endParaRPr lang="en-IN" dirty="0">
              <a:solidFill>
                <a:srgbClr val="FFFF00"/>
              </a:solidFill>
            </a:endParaRPr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lum bright="-10000"/>
          </a:blip>
          <a:srcRect l="15105" t="5623" b="73493"/>
          <a:stretch>
            <a:fillRect/>
          </a:stretch>
        </p:blipFill>
        <p:spPr bwMode="auto">
          <a:xfrm rot="3813957">
            <a:off x="236148" y="2603229"/>
            <a:ext cx="3780231" cy="186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1428728" y="2428868"/>
            <a:ext cx="1156042" cy="3185633"/>
            <a:chOff x="1487132" y="2428868"/>
            <a:chExt cx="1156042" cy="3185633"/>
          </a:xfrm>
        </p:grpSpPr>
        <p:sp>
          <p:nvSpPr>
            <p:cNvPr id="17" name="Freeform 16"/>
            <p:cNvSpPr/>
            <p:nvPr/>
          </p:nvSpPr>
          <p:spPr>
            <a:xfrm>
              <a:off x="1487132" y="2428868"/>
              <a:ext cx="1156042" cy="3185633"/>
            </a:xfrm>
            <a:custGeom>
              <a:avLst/>
              <a:gdLst>
                <a:gd name="connsiteX0" fmla="*/ 173421 w 1156042"/>
                <a:gd name="connsiteY0" fmla="*/ 205950 h 3185633"/>
                <a:gd name="connsiteX1" fmla="*/ 1150883 w 1156042"/>
                <a:gd name="connsiteY1" fmla="*/ 999 h 3185633"/>
                <a:gd name="connsiteX2" fmla="*/ 1150883 w 1156042"/>
                <a:gd name="connsiteY2" fmla="*/ 16764 h 3185633"/>
                <a:gd name="connsiteX3" fmla="*/ 1040524 w 1156042"/>
                <a:gd name="connsiteY3" fmla="*/ 2964916 h 3185633"/>
                <a:gd name="connsiteX4" fmla="*/ 677917 w 1156042"/>
                <a:gd name="connsiteY4" fmla="*/ 3185633 h 3185633"/>
                <a:gd name="connsiteX5" fmla="*/ 0 w 1156042"/>
                <a:gd name="connsiteY5" fmla="*/ 1845564 h 3185633"/>
                <a:gd name="connsiteX6" fmla="*/ 173421 w 1156042"/>
                <a:gd name="connsiteY6" fmla="*/ 205950 h 3185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042" h="3185633">
                  <a:moveTo>
                    <a:pt x="173421" y="205950"/>
                  </a:moveTo>
                  <a:lnTo>
                    <a:pt x="1150883" y="999"/>
                  </a:lnTo>
                  <a:cubicBezTo>
                    <a:pt x="1156042" y="0"/>
                    <a:pt x="1150883" y="11509"/>
                    <a:pt x="1150883" y="16764"/>
                  </a:cubicBezTo>
                  <a:lnTo>
                    <a:pt x="1040524" y="2964916"/>
                  </a:lnTo>
                  <a:lnTo>
                    <a:pt x="677917" y="3185633"/>
                  </a:lnTo>
                  <a:lnTo>
                    <a:pt x="0" y="1845564"/>
                  </a:lnTo>
                  <a:lnTo>
                    <a:pt x="173421" y="205950"/>
                  </a:lnTo>
                  <a:close/>
                </a:path>
              </a:pathLst>
            </a:custGeom>
            <a:solidFill>
              <a:schemeClr val="bg1">
                <a:lumMod val="65000"/>
                <a:alpha val="52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91158" y="3500438"/>
              <a:ext cx="7377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Glass </a:t>
              </a:r>
            </a:p>
            <a:p>
              <a:pPr algn="ctr"/>
              <a:r>
                <a:rPr lang="en-US" b="1" dirty="0" smtClean="0"/>
                <a:t>Mask</a:t>
              </a:r>
              <a:endParaRPr lang="en-IN" b="1" dirty="0"/>
            </a:p>
          </p:txBody>
        </p:sp>
      </p:grpSp>
      <p:sp>
        <p:nvSpPr>
          <p:cNvPr id="20" name="Curved Down Arrow 19"/>
          <p:cNvSpPr/>
          <p:nvPr/>
        </p:nvSpPr>
        <p:spPr>
          <a:xfrm>
            <a:off x="1000100" y="1714488"/>
            <a:ext cx="5072098" cy="1428760"/>
          </a:xfrm>
          <a:prstGeom prst="curvedDownArrow">
            <a:avLst>
              <a:gd name="adj1" fmla="val 25000"/>
              <a:gd name="adj2" fmla="val 55496"/>
              <a:gd name="adj3" fmla="val 25000"/>
            </a:avLst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2976" y="3214686"/>
            <a:ext cx="1375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FF00"/>
                </a:solidFill>
              </a:rPr>
              <a:t>Polymide</a:t>
            </a:r>
            <a:endParaRPr lang="en-IN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51" y="1017944"/>
            <a:ext cx="447678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pic>
        <p:nvPicPr>
          <p:cNvPr id="9" name="Picture 8" descr="ETCHED-5X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00108"/>
            <a:ext cx="4500562" cy="33754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32" y="4375530"/>
            <a:ext cx="3177088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Courtesy : </a:t>
            </a:r>
            <a:r>
              <a:rPr lang="en-US" dirty="0" err="1" smtClean="0">
                <a:solidFill>
                  <a:srgbClr val="FFFF00"/>
                </a:solidFill>
              </a:rPr>
              <a:t>Shuvendu</a:t>
            </a:r>
            <a:r>
              <a:rPr lang="en-US" dirty="0" smtClean="0">
                <a:solidFill>
                  <a:srgbClr val="FFFF00"/>
                </a:solidFill>
              </a:rPr>
              <a:t>, ASD-BARC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48" y="1089382"/>
            <a:ext cx="68580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P9</a:t>
            </a:r>
            <a:endParaRPr lang="en-IN" b="1" dirty="0">
              <a:solidFill>
                <a:srgbClr val="FFFF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0" y="0"/>
            <a:ext cx="9144000" cy="1000108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ym typeface="Symbol"/>
              </a:rPr>
              <a:t> 24</a:t>
            </a:r>
            <a:r>
              <a:rPr lang="en-US" sz="2400" b="1" dirty="0" smtClean="0"/>
              <a:t> </a:t>
            </a:r>
            <a:r>
              <a:rPr lang="en-US" sz="2400" b="1" dirty="0" smtClean="0">
                <a:sym typeface="Symbol"/>
              </a:rPr>
              <a:t>m deep trench in </a:t>
            </a:r>
            <a:r>
              <a:rPr lang="en-US" sz="2400" b="1" dirty="0" smtClean="0">
                <a:sym typeface="Symbol"/>
              </a:rPr>
              <a:t>Polyimide </a:t>
            </a:r>
            <a:r>
              <a:rPr lang="en-US" sz="2400" b="1" dirty="0" smtClean="0">
                <a:sym typeface="Symbol"/>
              </a:rPr>
              <a:t>in 60 minutes under SF</a:t>
            </a:r>
            <a:r>
              <a:rPr lang="en-US" sz="2400" b="1" baseline="-25000" dirty="0" smtClean="0">
                <a:sym typeface="Symbol"/>
              </a:rPr>
              <a:t>6</a:t>
            </a:r>
            <a:r>
              <a:rPr lang="en-US" sz="2400" b="1" dirty="0" smtClean="0">
                <a:sym typeface="Symbol"/>
              </a:rPr>
              <a:t> (20%) + O</a:t>
            </a:r>
            <a:r>
              <a:rPr lang="en-US" sz="2400" b="1" baseline="-25000" dirty="0" smtClean="0">
                <a:sym typeface="Symbol"/>
              </a:rPr>
              <a:t>2</a:t>
            </a:r>
            <a:r>
              <a:rPr lang="en-US" sz="2400" b="1" dirty="0" smtClean="0">
                <a:sym typeface="Symbol"/>
              </a:rPr>
              <a:t> </a:t>
            </a:r>
            <a:r>
              <a:rPr lang="en-US" sz="2400" b="1" i="1" dirty="0" smtClean="0">
                <a:solidFill>
                  <a:srgbClr val="FFFF00"/>
                </a:solidFill>
                <a:sym typeface="Symbol"/>
              </a:rPr>
              <a:t>Note , there is no undercutting</a:t>
            </a:r>
            <a:endParaRPr lang="en-IN" sz="2400" b="1" i="1" dirty="0">
              <a:solidFill>
                <a:srgbClr val="FFFF0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999517">
            <a:off x="4307619" y="1898222"/>
            <a:ext cx="1111360" cy="26399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TextBox 14"/>
          <p:cNvSpPr txBox="1"/>
          <p:nvPr/>
        </p:nvSpPr>
        <p:spPr>
          <a:xfrm>
            <a:off x="4643438" y="4375530"/>
            <a:ext cx="108920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SEM view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16" y="6356350"/>
            <a:ext cx="2133600" cy="365125"/>
          </a:xfrm>
        </p:spPr>
        <p:txBody>
          <a:bodyPr/>
          <a:lstStyle/>
          <a:p>
            <a:fld id="{4619D865-D444-4B12-B4AE-9DBE0154ED00}" type="slidenum">
              <a:rPr lang="en-IN" smtClean="0"/>
              <a:pPr/>
              <a:t>15</a:t>
            </a:fld>
            <a:endParaRPr lang="en-IN" dirty="0"/>
          </a:p>
        </p:txBody>
      </p:sp>
      <p:grpSp>
        <p:nvGrpSpPr>
          <p:cNvPr id="39" name="Group 38"/>
          <p:cNvGrpSpPr/>
          <p:nvPr/>
        </p:nvGrpSpPr>
        <p:grpSpPr>
          <a:xfrm>
            <a:off x="5102952" y="4429132"/>
            <a:ext cx="4041048" cy="2226720"/>
            <a:chOff x="5102952" y="4429132"/>
            <a:chExt cx="4041048" cy="2226720"/>
          </a:xfrm>
        </p:grpSpPr>
        <p:sp>
          <p:nvSpPr>
            <p:cNvPr id="20" name="Rectangle 19"/>
            <p:cNvSpPr/>
            <p:nvPr/>
          </p:nvSpPr>
          <p:spPr>
            <a:xfrm>
              <a:off x="5102952" y="6441538"/>
              <a:ext cx="4000528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102952" y="6370100"/>
              <a:ext cx="4000528" cy="8096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889034" y="5155654"/>
              <a:ext cx="1214446" cy="70485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102952" y="5155654"/>
              <a:ext cx="1214446" cy="70485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102952" y="4869902"/>
              <a:ext cx="1214446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102952" y="5084216"/>
              <a:ext cx="1214446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02952" y="5655720"/>
              <a:ext cx="4000528" cy="70485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89034" y="4869902"/>
              <a:ext cx="1214446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889034" y="5084216"/>
              <a:ext cx="1214446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5400000">
              <a:off x="4610946" y="5766104"/>
              <a:ext cx="1202304" cy="56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156141" y="5929330"/>
              <a:ext cx="2273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50 </a:t>
              </a:r>
              <a:r>
                <a:rPr lang="en-US" b="1" dirty="0" smtClean="0">
                  <a:sym typeface="Symbol"/>
                </a:rPr>
                <a:t>m of </a:t>
              </a:r>
              <a:r>
                <a:rPr lang="en-US" b="1" dirty="0" smtClean="0">
                  <a:sym typeface="Symbol"/>
                </a:rPr>
                <a:t>polyimide </a:t>
              </a:r>
              <a:r>
                <a:rPr lang="en-US" b="1" dirty="0" smtClean="0">
                  <a:solidFill>
                    <a:schemeClr val="bg1"/>
                  </a:solidFill>
                  <a:sym typeface="Symbol"/>
                </a:rPr>
                <a:t>   </a:t>
              </a:r>
              <a:endParaRPr lang="en-IN" b="1" dirty="0">
                <a:solidFill>
                  <a:schemeClr val="bg1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5400000">
              <a:off x="6281679" y="4977059"/>
              <a:ext cx="21431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501205" y="4798464"/>
              <a:ext cx="1215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 </a:t>
              </a:r>
              <a:r>
                <a:rPr lang="en-US" b="1" dirty="0" smtClean="0">
                  <a:sym typeface="Symbol"/>
                </a:rPr>
                <a:t>m of Cu</a:t>
              </a:r>
              <a:endParaRPr lang="en-IN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388968" y="5276505"/>
              <a:ext cx="17550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100 nm of Chromium</a:t>
              </a:r>
              <a:endParaRPr lang="en-IN" sz="1400" b="1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rot="5400000" flipH="1" flipV="1">
              <a:off x="8567695" y="5262017"/>
              <a:ext cx="214314" cy="158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6358688" y="4796876"/>
              <a:ext cx="1500198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042604" y="4429132"/>
              <a:ext cx="2244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70 </a:t>
              </a:r>
              <a:r>
                <a:rPr lang="en-US" b="1" dirty="0" smtClean="0">
                  <a:sym typeface="Symbol"/>
                </a:rPr>
                <a:t>m diameter in Cu</a:t>
              </a:r>
              <a:endParaRPr lang="en-IN" b="1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rot="5400000">
              <a:off x="8251795" y="5959308"/>
              <a:ext cx="785818" cy="158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>
              <a:off x="6178561" y="5393545"/>
              <a:ext cx="500066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6425719" y="5202808"/>
              <a:ext cx="10038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24 </a:t>
              </a:r>
              <a:r>
                <a:rPr lang="en-US" b="1" dirty="0" smtClean="0">
                  <a:solidFill>
                    <a:srgbClr val="FF0000"/>
                  </a:solidFill>
                  <a:sym typeface="Symbol"/>
                </a:rPr>
                <a:t>m    </a:t>
              </a:r>
              <a:endParaRPr lang="en-IN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5102952" y="4429132"/>
            <a:ext cx="4041048" cy="2226720"/>
            <a:chOff x="5102952" y="4429132"/>
            <a:chExt cx="4041048" cy="2226720"/>
          </a:xfrm>
        </p:grpSpPr>
        <p:sp>
          <p:nvSpPr>
            <p:cNvPr id="33" name="Rectangle 32"/>
            <p:cNvSpPr/>
            <p:nvPr/>
          </p:nvSpPr>
          <p:spPr>
            <a:xfrm>
              <a:off x="5102952" y="6441538"/>
              <a:ext cx="4000528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102952" y="6370100"/>
              <a:ext cx="4000528" cy="8096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889034" y="5155654"/>
              <a:ext cx="1214446" cy="70485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102952" y="5155654"/>
              <a:ext cx="1214446" cy="70485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102952" y="4869902"/>
              <a:ext cx="1214446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102952" y="5084216"/>
              <a:ext cx="1214446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102952" y="5857892"/>
              <a:ext cx="4000528" cy="502684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889034" y="4869902"/>
              <a:ext cx="1214446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889034" y="5084216"/>
              <a:ext cx="1214446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5400000">
              <a:off x="4610946" y="5766104"/>
              <a:ext cx="1202304" cy="56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5156141" y="5929330"/>
              <a:ext cx="2273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50 </a:t>
              </a:r>
              <a:r>
                <a:rPr lang="en-US" b="1" dirty="0" smtClean="0">
                  <a:sym typeface="Symbol"/>
                </a:rPr>
                <a:t>m of </a:t>
              </a:r>
              <a:r>
                <a:rPr lang="en-US" b="1" dirty="0" smtClean="0">
                  <a:sym typeface="Symbol"/>
                </a:rPr>
                <a:t>polyimide </a:t>
              </a:r>
              <a:r>
                <a:rPr lang="en-US" b="1" dirty="0" smtClean="0">
                  <a:solidFill>
                    <a:schemeClr val="bg1"/>
                  </a:solidFill>
                  <a:sym typeface="Symbol"/>
                </a:rPr>
                <a:t>   </a:t>
              </a:r>
              <a:endParaRPr lang="en-IN" b="1" dirty="0">
                <a:solidFill>
                  <a:schemeClr val="bg1"/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rot="5400000">
              <a:off x="6281679" y="4977059"/>
              <a:ext cx="21431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6501205" y="4798464"/>
              <a:ext cx="1215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 </a:t>
              </a:r>
              <a:r>
                <a:rPr lang="en-US" b="1" dirty="0" smtClean="0">
                  <a:sym typeface="Symbol"/>
                </a:rPr>
                <a:t>m of Cu</a:t>
              </a:r>
              <a:endParaRPr lang="en-IN" b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388968" y="5276505"/>
              <a:ext cx="17550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100 nm of Chromium</a:t>
              </a:r>
              <a:endParaRPr lang="en-IN" sz="1400" b="1" dirty="0"/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rot="5400000" flipH="1" flipV="1">
              <a:off x="8567695" y="5262017"/>
              <a:ext cx="214314" cy="158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6358688" y="4796876"/>
              <a:ext cx="1500198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6042604" y="4429132"/>
              <a:ext cx="2244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70 </a:t>
              </a:r>
              <a:r>
                <a:rPr lang="en-US" b="1" dirty="0" smtClean="0">
                  <a:sym typeface="Symbol"/>
                </a:rPr>
                <a:t>m diameter in Cu</a:t>
              </a:r>
              <a:endParaRPr lang="en-IN" b="1" dirty="0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rot="5400000">
              <a:off x="8251795" y="5959308"/>
              <a:ext cx="785818" cy="158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5400000">
              <a:off x="6071801" y="5501099"/>
              <a:ext cx="713586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6425719" y="5286388"/>
              <a:ext cx="10038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30 </a:t>
              </a:r>
              <a:r>
                <a:rPr lang="en-US" b="1" dirty="0" smtClean="0">
                  <a:solidFill>
                    <a:srgbClr val="FF0000"/>
                  </a:solidFill>
                  <a:sym typeface="Symbol"/>
                </a:rPr>
                <a:t>m    </a:t>
              </a:r>
              <a:endParaRPr lang="en-IN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470" y="1155126"/>
            <a:ext cx="438153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16</a:t>
            </a:fld>
            <a:endParaRPr lang="en-I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pic>
        <p:nvPicPr>
          <p:cNvPr id="8" name="Picture 7" descr="ETCHED-5X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1155126"/>
            <a:ext cx="4381530" cy="32861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32" y="4429132"/>
            <a:ext cx="3177088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Courtesy : </a:t>
            </a:r>
            <a:r>
              <a:rPr lang="en-US" dirty="0" err="1" smtClean="0">
                <a:solidFill>
                  <a:srgbClr val="FFFF00"/>
                </a:solidFill>
              </a:rPr>
              <a:t>Shuvendu</a:t>
            </a:r>
            <a:r>
              <a:rPr lang="en-US" dirty="0" smtClean="0">
                <a:solidFill>
                  <a:srgbClr val="FFFF00"/>
                </a:solidFill>
              </a:rPr>
              <a:t>, ASD-BARC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0" y="0"/>
            <a:ext cx="9144000" cy="1071546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ym typeface="Symbol"/>
              </a:rPr>
              <a:t> 30</a:t>
            </a:r>
            <a:r>
              <a:rPr lang="en-US" sz="2800" b="1" dirty="0" smtClean="0"/>
              <a:t> </a:t>
            </a:r>
            <a:r>
              <a:rPr lang="en-US" sz="2800" b="1" dirty="0" smtClean="0">
                <a:sym typeface="Symbol"/>
              </a:rPr>
              <a:t>m deep trench in </a:t>
            </a:r>
            <a:r>
              <a:rPr lang="en-US" sz="2800" b="1" dirty="0" smtClean="0">
                <a:sym typeface="Symbol"/>
              </a:rPr>
              <a:t>Polyimide </a:t>
            </a:r>
            <a:r>
              <a:rPr lang="en-US" sz="2800" b="1" dirty="0" smtClean="0">
                <a:sym typeface="Symbol"/>
              </a:rPr>
              <a:t>in 60 minutes </a:t>
            </a:r>
          </a:p>
          <a:p>
            <a:pPr algn="ctr"/>
            <a:r>
              <a:rPr lang="en-US" sz="2800" b="1" dirty="0" smtClean="0">
                <a:sym typeface="Symbol"/>
              </a:rPr>
              <a:t>under SF</a:t>
            </a:r>
            <a:r>
              <a:rPr lang="en-US" sz="2800" b="1" baseline="-25000" dirty="0" smtClean="0">
                <a:sym typeface="Symbol"/>
              </a:rPr>
              <a:t>6</a:t>
            </a:r>
            <a:r>
              <a:rPr lang="en-US" sz="2800" b="1" dirty="0" smtClean="0">
                <a:sym typeface="Symbol"/>
              </a:rPr>
              <a:t> (20%) + O</a:t>
            </a:r>
            <a:r>
              <a:rPr lang="en-US" sz="2800" b="1" baseline="-25000" dirty="0" smtClean="0">
                <a:sym typeface="Symbol"/>
              </a:rPr>
              <a:t>2</a:t>
            </a:r>
            <a:r>
              <a:rPr lang="en-US" sz="2800" b="1" dirty="0" smtClean="0">
                <a:sym typeface="Symbol"/>
              </a:rPr>
              <a:t> plasma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68675" y="4441274"/>
            <a:ext cx="108920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SEM view</a:t>
            </a:r>
            <a:endParaRPr lang="en-IN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06903"/>
            <a:ext cx="5500726" cy="385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17</a:t>
            </a:fld>
            <a:endParaRPr lang="en-I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12" name="Rounded Rectangle 11"/>
          <p:cNvSpPr/>
          <p:nvPr/>
        </p:nvSpPr>
        <p:spPr>
          <a:xfrm>
            <a:off x="0" y="214290"/>
            <a:ext cx="9144000" cy="92869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ym typeface="Symbol"/>
              </a:rPr>
              <a:t>Polyimide </a:t>
            </a:r>
            <a:r>
              <a:rPr lang="en-US" sz="2800" b="1" dirty="0" smtClean="0">
                <a:sym typeface="Symbol"/>
              </a:rPr>
              <a:t>etched to a depth of 50</a:t>
            </a:r>
            <a:r>
              <a:rPr lang="en-US" sz="2800" b="1" dirty="0" smtClean="0"/>
              <a:t> </a:t>
            </a:r>
            <a:r>
              <a:rPr lang="en-US" sz="2800" b="1" dirty="0" smtClean="0">
                <a:sym typeface="Symbol"/>
              </a:rPr>
              <a:t>m in 120 minutes </a:t>
            </a:r>
          </a:p>
          <a:p>
            <a:pPr algn="ctr"/>
            <a:r>
              <a:rPr lang="en-US" sz="2800" b="1" dirty="0" smtClean="0">
                <a:sym typeface="Symbol"/>
              </a:rPr>
              <a:t>under SF</a:t>
            </a:r>
            <a:r>
              <a:rPr lang="en-US" sz="2800" b="1" baseline="-25000" dirty="0" smtClean="0">
                <a:sym typeface="Symbol"/>
              </a:rPr>
              <a:t>6</a:t>
            </a:r>
            <a:r>
              <a:rPr lang="en-US" sz="2800" b="1" dirty="0" smtClean="0">
                <a:sym typeface="Symbol"/>
              </a:rPr>
              <a:t> (20%) + O</a:t>
            </a:r>
            <a:r>
              <a:rPr lang="en-US" sz="2800" b="1" baseline="-25000" dirty="0" smtClean="0">
                <a:sym typeface="Symbol"/>
              </a:rPr>
              <a:t>2</a:t>
            </a:r>
            <a:r>
              <a:rPr lang="en-US" sz="2800" b="1" dirty="0" smtClean="0">
                <a:sym typeface="Symbol"/>
              </a:rPr>
              <a:t> plasma</a:t>
            </a:r>
            <a:endParaRPr lang="en-IN" sz="28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5000628" y="4071942"/>
            <a:ext cx="4112486" cy="2226720"/>
            <a:chOff x="5000628" y="4559866"/>
            <a:chExt cx="4112486" cy="2226720"/>
          </a:xfrm>
        </p:grpSpPr>
        <p:sp>
          <p:nvSpPr>
            <p:cNvPr id="10" name="Rectangle 9"/>
            <p:cNvSpPr/>
            <p:nvPr/>
          </p:nvSpPr>
          <p:spPr>
            <a:xfrm>
              <a:off x="5000628" y="6572272"/>
              <a:ext cx="4000528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00628" y="6500834"/>
              <a:ext cx="4000528" cy="8096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786710" y="5286388"/>
              <a:ext cx="1214446" cy="1202304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000628" y="5286388"/>
              <a:ext cx="1214446" cy="1202304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000628" y="5000636"/>
              <a:ext cx="1214446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000628" y="5214950"/>
              <a:ext cx="1214446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786710" y="5000636"/>
              <a:ext cx="1214446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786710" y="5214950"/>
              <a:ext cx="1214446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rot="5400000">
              <a:off x="4473758" y="5896838"/>
              <a:ext cx="1202304" cy="56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5084703" y="5715016"/>
              <a:ext cx="2273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50 </a:t>
              </a:r>
              <a:r>
                <a:rPr lang="en-US" b="1" dirty="0" smtClean="0">
                  <a:sym typeface="Symbol"/>
                </a:rPr>
                <a:t>m of </a:t>
              </a:r>
              <a:r>
                <a:rPr lang="en-US" b="1" dirty="0" smtClean="0">
                  <a:sym typeface="Symbol"/>
                </a:rPr>
                <a:t>polyimide </a:t>
              </a:r>
              <a:r>
                <a:rPr lang="en-US" b="1" dirty="0" smtClean="0">
                  <a:solidFill>
                    <a:schemeClr val="bg1"/>
                  </a:solidFill>
                  <a:sym typeface="Symbol"/>
                </a:rPr>
                <a:t>   </a:t>
              </a:r>
              <a:endParaRPr lang="en-IN" b="1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rot="5400000">
              <a:off x="6179355" y="5107793"/>
              <a:ext cx="21431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398881" y="4929198"/>
              <a:ext cx="1215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 </a:t>
              </a:r>
              <a:r>
                <a:rPr lang="en-US" b="1" dirty="0" smtClean="0">
                  <a:sym typeface="Symbol"/>
                </a:rPr>
                <a:t>m of Cu</a:t>
              </a:r>
              <a:endParaRPr lang="en-IN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58082" y="5407239"/>
              <a:ext cx="17550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100 nm of Chromium</a:t>
              </a:r>
              <a:endParaRPr lang="en-IN" sz="1400" b="1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rot="5400000" flipH="1" flipV="1">
              <a:off x="8465371" y="5392751"/>
              <a:ext cx="214314" cy="158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6256364" y="4927610"/>
              <a:ext cx="1500198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940280" y="4559866"/>
              <a:ext cx="2244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70 </a:t>
              </a:r>
              <a:r>
                <a:rPr lang="en-US" b="1" dirty="0" smtClean="0">
                  <a:sym typeface="Symbol"/>
                </a:rPr>
                <a:t>m diameter in Cu</a:t>
              </a:r>
              <a:endParaRPr lang="en-IN" b="1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rot="5400000">
              <a:off x="8149471" y="6090042"/>
              <a:ext cx="785818" cy="158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1357290" y="3143248"/>
            <a:ext cx="2786082" cy="1000132"/>
            <a:chOff x="1357290" y="3143248"/>
            <a:chExt cx="2786082" cy="1000132"/>
          </a:xfrm>
        </p:grpSpPr>
        <p:cxnSp>
          <p:nvCxnSpPr>
            <p:cNvPr id="9" name="Straight Arrow Connector 8"/>
            <p:cNvCxnSpPr/>
            <p:nvPr/>
          </p:nvCxnSpPr>
          <p:spPr>
            <a:xfrm rot="5400000">
              <a:off x="1822431" y="3535363"/>
              <a:ext cx="785818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1357290" y="4000504"/>
              <a:ext cx="2786082" cy="14287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428728" y="3429000"/>
              <a:ext cx="714380" cy="30777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</a:rPr>
                <a:t>45 </a:t>
              </a:r>
              <a:r>
                <a:rPr lang="en-US" sz="1400" b="1" dirty="0" smtClean="0">
                  <a:solidFill>
                    <a:srgbClr val="FF0000"/>
                  </a:solidFill>
                  <a:sym typeface="Symbol"/>
                </a:rPr>
                <a:t>m</a:t>
              </a:r>
              <a:endParaRPr lang="en-IN" sz="14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22" y="1500174"/>
            <a:ext cx="9119378" cy="4751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18</a:t>
            </a:fld>
            <a:endParaRPr lang="en-I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8" name="Rounded Rectangle 7"/>
          <p:cNvSpPr/>
          <p:nvPr/>
        </p:nvSpPr>
        <p:spPr>
          <a:xfrm>
            <a:off x="0" y="214290"/>
            <a:ext cx="9144000" cy="92869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ym typeface="Symbol"/>
              </a:rPr>
              <a:t>EDAX measurement of surface chemistry showing </a:t>
            </a:r>
          </a:p>
          <a:p>
            <a:pPr algn="ctr"/>
            <a:r>
              <a:rPr lang="en-US" sz="2800" b="1" dirty="0" smtClean="0">
                <a:sym typeface="Symbol"/>
              </a:rPr>
              <a:t>presence of Cu and Cr in the bottom layer</a:t>
            </a:r>
            <a:endParaRPr lang="en-IN" sz="2800" b="1" dirty="0"/>
          </a:p>
        </p:txBody>
      </p:sp>
      <p:grpSp>
        <p:nvGrpSpPr>
          <p:cNvPr id="47" name="Group 46"/>
          <p:cNvGrpSpPr/>
          <p:nvPr/>
        </p:nvGrpSpPr>
        <p:grpSpPr>
          <a:xfrm>
            <a:off x="3071802" y="1982357"/>
            <a:ext cx="4041048" cy="2446775"/>
            <a:chOff x="3071802" y="1982357"/>
            <a:chExt cx="4041048" cy="2446775"/>
          </a:xfrm>
        </p:grpSpPr>
        <p:sp>
          <p:nvSpPr>
            <p:cNvPr id="29" name="Rectangle 28"/>
            <p:cNvSpPr/>
            <p:nvPr/>
          </p:nvSpPr>
          <p:spPr>
            <a:xfrm>
              <a:off x="3071802" y="2643182"/>
              <a:ext cx="1214446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071802" y="2928934"/>
              <a:ext cx="1214446" cy="120492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071802" y="4214818"/>
              <a:ext cx="4000528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857884" y="2643182"/>
              <a:ext cx="1214446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5400000">
              <a:off x="4465639" y="3535361"/>
              <a:ext cx="1213652" cy="798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>
              <a:off x="4250529" y="2750339"/>
              <a:ext cx="21431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470055" y="2571744"/>
              <a:ext cx="1215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 </a:t>
              </a:r>
              <a:r>
                <a:rPr lang="en-US" b="1" dirty="0" smtClean="0">
                  <a:sym typeface="Symbol"/>
                </a:rPr>
                <a:t>m of Cu</a:t>
              </a:r>
              <a:endParaRPr lang="en-IN" b="1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4327538" y="2410985"/>
              <a:ext cx="1500198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011454" y="1982357"/>
              <a:ext cx="2244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70 </a:t>
              </a:r>
              <a:r>
                <a:rPr lang="en-US" b="1" dirty="0" smtClean="0">
                  <a:sym typeface="Symbol"/>
                </a:rPr>
                <a:t>m diameter in Cu</a:t>
              </a:r>
              <a:endParaRPr lang="en-IN" b="1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857884" y="2928934"/>
              <a:ext cx="1214446" cy="120492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071802" y="2857496"/>
              <a:ext cx="1214446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57884" y="2857496"/>
              <a:ext cx="1214446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71802" y="3357562"/>
              <a:ext cx="2273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50 </a:t>
              </a:r>
              <a:r>
                <a:rPr lang="en-US" b="1" dirty="0" smtClean="0">
                  <a:solidFill>
                    <a:schemeClr val="bg1"/>
                  </a:solidFill>
                  <a:sym typeface="Symbol"/>
                </a:rPr>
                <a:t>m of </a:t>
              </a:r>
              <a:r>
                <a:rPr lang="en-US" b="1" dirty="0" smtClean="0">
                  <a:solidFill>
                    <a:schemeClr val="bg1"/>
                  </a:solidFill>
                  <a:sym typeface="Symbol"/>
                </a:rPr>
                <a:t>polyimide    </a:t>
              </a:r>
              <a:endParaRPr lang="en-IN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357818" y="3049785"/>
              <a:ext cx="17550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FF00"/>
                  </a:solidFill>
                </a:rPr>
                <a:t>100 nm of Chromium</a:t>
              </a:r>
              <a:endParaRPr lang="en-IN" sz="14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rot="5400000" flipH="1" flipV="1">
              <a:off x="6536545" y="3035297"/>
              <a:ext cx="214314" cy="158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>
              <a:off x="6220645" y="3732588"/>
              <a:ext cx="785818" cy="158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3071802" y="4143380"/>
              <a:ext cx="4000528" cy="7143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530" y="1714488"/>
            <a:ext cx="877467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19</a:t>
            </a:fld>
            <a:endParaRPr lang="en-I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8" name="Rounded Rectangle 7"/>
          <p:cNvSpPr/>
          <p:nvPr/>
        </p:nvSpPr>
        <p:spPr>
          <a:xfrm>
            <a:off x="0" y="214290"/>
            <a:ext cx="9144000" cy="128588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ym typeface="Symbol"/>
              </a:rPr>
              <a:t>EDAX measurement of surface chemistry showing </a:t>
            </a:r>
          </a:p>
          <a:p>
            <a:pPr algn="ctr"/>
            <a:r>
              <a:rPr lang="en-US" sz="2800" b="1" dirty="0" smtClean="0">
                <a:sym typeface="Symbol"/>
              </a:rPr>
              <a:t>absence  of Cr in the bottom layer  </a:t>
            </a:r>
          </a:p>
          <a:p>
            <a:pPr algn="ctr"/>
            <a:r>
              <a:rPr lang="en-US" sz="2000" b="1" i="1" dirty="0" smtClean="0">
                <a:solidFill>
                  <a:srgbClr val="FFFF00"/>
                </a:solidFill>
                <a:sym typeface="Symbol"/>
              </a:rPr>
              <a:t>reverse concentration : SF</a:t>
            </a:r>
            <a:r>
              <a:rPr lang="en-US" sz="2000" b="1" i="1" baseline="-25000" dirty="0" smtClean="0">
                <a:solidFill>
                  <a:srgbClr val="FFFF00"/>
                </a:solidFill>
                <a:sym typeface="Symbol"/>
              </a:rPr>
              <a:t>6</a:t>
            </a:r>
            <a:r>
              <a:rPr lang="en-US" sz="2000" b="1" i="1" dirty="0" smtClean="0">
                <a:solidFill>
                  <a:srgbClr val="FFFF00"/>
                </a:solidFill>
                <a:sym typeface="Symbol"/>
              </a:rPr>
              <a:t> (80%) + O</a:t>
            </a:r>
            <a:r>
              <a:rPr lang="en-US" sz="2000" b="1" i="1" baseline="-25000" dirty="0" smtClean="0">
                <a:solidFill>
                  <a:srgbClr val="FFFF00"/>
                </a:solidFill>
                <a:sym typeface="Symbol"/>
              </a:rPr>
              <a:t>2</a:t>
            </a:r>
            <a:r>
              <a:rPr lang="en-US" sz="2000" b="1" i="1" dirty="0" smtClean="0">
                <a:solidFill>
                  <a:srgbClr val="FFFF00"/>
                </a:solidFill>
                <a:sym typeface="Symbol"/>
              </a:rPr>
              <a:t> (20%) flash for a couple of minutes</a:t>
            </a:r>
            <a:endParaRPr lang="en-IN" sz="2000" b="1" i="1" dirty="0">
              <a:solidFill>
                <a:srgbClr val="FFFF0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3071802" y="1982357"/>
            <a:ext cx="4041048" cy="2446775"/>
            <a:chOff x="3071802" y="1982357"/>
            <a:chExt cx="4041048" cy="2446775"/>
          </a:xfrm>
        </p:grpSpPr>
        <p:sp>
          <p:nvSpPr>
            <p:cNvPr id="11" name="Rectangle 10"/>
            <p:cNvSpPr/>
            <p:nvPr/>
          </p:nvSpPr>
          <p:spPr>
            <a:xfrm>
              <a:off x="3071802" y="2643182"/>
              <a:ext cx="1214446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071802" y="2928934"/>
              <a:ext cx="1214446" cy="120492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071802" y="4214818"/>
              <a:ext cx="4000528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071802" y="4143380"/>
              <a:ext cx="1214446" cy="7143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857884" y="2643182"/>
              <a:ext cx="1214446" cy="2143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8" name="Straight Arrow Connector 17"/>
            <p:cNvCxnSpPr>
              <a:stCxn id="21" idx="2"/>
              <a:endCxn id="14" idx="0"/>
            </p:cNvCxnSpPr>
            <p:nvPr/>
          </p:nvCxnSpPr>
          <p:spPr>
            <a:xfrm rot="5400000">
              <a:off x="4438039" y="3575103"/>
              <a:ext cx="1273742" cy="5688"/>
            </a:xfrm>
            <a:prstGeom prst="straightConnector1">
              <a:avLst/>
            </a:prstGeom>
            <a:ln w="3810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4250529" y="2750339"/>
              <a:ext cx="21431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470055" y="2571744"/>
              <a:ext cx="1215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5 </a:t>
              </a:r>
              <a:r>
                <a:rPr lang="en-US" b="1" dirty="0" smtClean="0">
                  <a:sym typeface="Symbol"/>
                </a:rPr>
                <a:t>m of Cu</a:t>
              </a:r>
              <a:endParaRPr lang="en-IN" b="1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4327538" y="2410985"/>
              <a:ext cx="1500198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011454" y="1982357"/>
              <a:ext cx="2244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70 </a:t>
              </a:r>
              <a:r>
                <a:rPr lang="en-US" b="1" dirty="0" smtClean="0">
                  <a:sym typeface="Symbol"/>
                </a:rPr>
                <a:t>m diameter in Cu</a:t>
              </a:r>
              <a:endParaRPr lang="en-IN" b="1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57884" y="2928934"/>
              <a:ext cx="1214446" cy="1204922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N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71802" y="2857496"/>
              <a:ext cx="1214446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57884" y="2857496"/>
              <a:ext cx="1214446" cy="4571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71802" y="3357562"/>
              <a:ext cx="22733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50 </a:t>
              </a:r>
              <a:r>
                <a:rPr lang="en-US" b="1" dirty="0" smtClean="0">
                  <a:solidFill>
                    <a:schemeClr val="bg1"/>
                  </a:solidFill>
                  <a:sym typeface="Symbol"/>
                </a:rPr>
                <a:t>m of </a:t>
              </a:r>
              <a:r>
                <a:rPr lang="en-US" b="1" dirty="0" smtClean="0">
                  <a:solidFill>
                    <a:schemeClr val="bg1"/>
                  </a:solidFill>
                  <a:sym typeface="Symbol"/>
                </a:rPr>
                <a:t>polyimide    </a:t>
              </a:r>
              <a:endParaRPr lang="en-IN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57818" y="3049785"/>
              <a:ext cx="17550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FF00"/>
                  </a:solidFill>
                </a:rPr>
                <a:t>100 nm of Chromium</a:t>
              </a:r>
              <a:endParaRPr lang="en-IN" sz="14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rot="5400000" flipH="1" flipV="1">
              <a:off x="6536545" y="3035297"/>
              <a:ext cx="214314" cy="158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>
              <a:off x="6220645" y="3732588"/>
              <a:ext cx="785818" cy="1588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5857884" y="4143380"/>
              <a:ext cx="1214446" cy="7143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2</a:t>
            </a:fld>
            <a:endParaRPr lang="en-IN"/>
          </a:p>
        </p:txBody>
      </p:sp>
      <p:pic>
        <p:nvPicPr>
          <p:cNvPr id="216066" name="Picture 2"/>
          <p:cNvPicPr>
            <a:picLocks noChangeAspect="1" noChangeArrowheads="1"/>
          </p:cNvPicPr>
          <p:nvPr/>
        </p:nvPicPr>
        <p:blipFill>
          <a:blip r:embed="rId2"/>
          <a:srcRect r="39635" b="79310"/>
          <a:stretch>
            <a:fillRect/>
          </a:stretch>
        </p:blipFill>
        <p:spPr bwMode="auto">
          <a:xfrm>
            <a:off x="278110" y="857232"/>
            <a:ext cx="52225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ounded Rectangle 7"/>
          <p:cNvSpPr/>
          <p:nvPr/>
        </p:nvSpPr>
        <p:spPr>
          <a:xfrm>
            <a:off x="0" y="-24"/>
            <a:ext cx="9144032" cy="642942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The Triple GEM for the CMS </a:t>
            </a:r>
            <a:r>
              <a:rPr lang="en-US" sz="3200" b="1" dirty="0" err="1" smtClean="0">
                <a:solidFill>
                  <a:schemeClr val="bg1"/>
                </a:solidFill>
              </a:rPr>
              <a:t>Muon</a:t>
            </a:r>
            <a:r>
              <a:rPr lang="en-US" sz="3200" b="1" dirty="0" smtClean="0">
                <a:solidFill>
                  <a:schemeClr val="bg1"/>
                </a:solidFill>
              </a:rPr>
              <a:t> System</a:t>
            </a:r>
            <a:endParaRPr lang="en-IN" sz="3200" b="1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8651608" cy="5524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1500" t="40000" r="24000" b="6000"/>
          <a:stretch>
            <a:fillRect/>
          </a:stretch>
        </p:blipFill>
        <p:spPr bwMode="auto">
          <a:xfrm>
            <a:off x="1600200" y="1676400"/>
            <a:ext cx="5166360" cy="470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20</a:t>
            </a:fld>
            <a:endParaRPr lang="en-IN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19" name="Rounded Rectangle 18"/>
          <p:cNvSpPr/>
          <p:nvPr/>
        </p:nvSpPr>
        <p:spPr>
          <a:xfrm>
            <a:off x="0" y="214290"/>
            <a:ext cx="9144000" cy="92869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ym typeface="Symbol"/>
              </a:rPr>
              <a:t>Etching of Copper on </a:t>
            </a:r>
            <a:r>
              <a:rPr lang="en-US" sz="2800" b="1" dirty="0" smtClean="0">
                <a:sym typeface="Symbol"/>
              </a:rPr>
              <a:t>Polyimide</a:t>
            </a:r>
            <a:endParaRPr lang="en-US" sz="2800" b="1" dirty="0" smtClean="0">
              <a:sym typeface="Symbol"/>
            </a:endParaRPr>
          </a:p>
          <a:p>
            <a:pPr algn="ctr"/>
            <a:r>
              <a:rPr lang="en-US" sz="2800" b="1" dirty="0" smtClean="0">
                <a:sym typeface="Symbol"/>
              </a:rPr>
              <a:t>SF</a:t>
            </a:r>
            <a:r>
              <a:rPr lang="en-US" sz="2800" b="1" baseline="-25000" dirty="0" smtClean="0">
                <a:sym typeface="Symbol"/>
              </a:rPr>
              <a:t>6</a:t>
            </a:r>
            <a:r>
              <a:rPr lang="en-US" sz="2800" b="1" dirty="0" smtClean="0">
                <a:sym typeface="Symbol"/>
              </a:rPr>
              <a:t> (90%) + O</a:t>
            </a:r>
            <a:r>
              <a:rPr lang="en-US" sz="2800" b="1" baseline="-25000" dirty="0" smtClean="0">
                <a:sym typeface="Symbol"/>
              </a:rPr>
              <a:t>2</a:t>
            </a:r>
            <a:r>
              <a:rPr lang="en-US" sz="2800" b="1" dirty="0" smtClean="0">
                <a:sym typeface="Symbol"/>
              </a:rPr>
              <a:t> </a:t>
            </a:r>
            <a:endParaRPr lang="en-IN" sz="28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1780533" y="1891862"/>
            <a:ext cx="4934607" cy="4209393"/>
            <a:chOff x="1780533" y="1891862"/>
            <a:chExt cx="4934607" cy="4209393"/>
          </a:xfrm>
        </p:grpSpPr>
        <p:sp>
          <p:nvSpPr>
            <p:cNvPr id="13" name="Freeform 12"/>
            <p:cNvSpPr/>
            <p:nvPr/>
          </p:nvSpPr>
          <p:spPr>
            <a:xfrm>
              <a:off x="1780533" y="1891862"/>
              <a:ext cx="4934607" cy="4209393"/>
            </a:xfrm>
            <a:custGeom>
              <a:avLst/>
              <a:gdLst>
                <a:gd name="connsiteX0" fmla="*/ 819807 w 4934607"/>
                <a:gd name="connsiteY0" fmla="*/ 0 h 4209393"/>
                <a:gd name="connsiteX1" fmla="*/ 1434663 w 4934607"/>
                <a:gd name="connsiteY1" fmla="*/ 94593 h 4209393"/>
                <a:gd name="connsiteX2" fmla="*/ 1024759 w 4934607"/>
                <a:gd name="connsiteY2" fmla="*/ 3641835 h 4209393"/>
                <a:gd name="connsiteX3" fmla="*/ 2112580 w 4934607"/>
                <a:gd name="connsiteY3" fmla="*/ 3862552 h 4209393"/>
                <a:gd name="connsiteX4" fmla="*/ 2916621 w 4934607"/>
                <a:gd name="connsiteY4" fmla="*/ 315310 h 4209393"/>
                <a:gd name="connsiteX5" fmla="*/ 4934607 w 4934607"/>
                <a:gd name="connsiteY5" fmla="*/ 614855 h 4209393"/>
                <a:gd name="connsiteX6" fmla="*/ 4193628 w 4934607"/>
                <a:gd name="connsiteY6" fmla="*/ 4209393 h 4209393"/>
                <a:gd name="connsiteX7" fmla="*/ 0 w 4934607"/>
                <a:gd name="connsiteY7" fmla="*/ 3468414 h 4209393"/>
                <a:gd name="connsiteX8" fmla="*/ 819807 w 4934607"/>
                <a:gd name="connsiteY8" fmla="*/ 0 h 420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34607" h="4209393">
                  <a:moveTo>
                    <a:pt x="819807" y="0"/>
                  </a:moveTo>
                  <a:lnTo>
                    <a:pt x="1434663" y="94593"/>
                  </a:lnTo>
                  <a:lnTo>
                    <a:pt x="1024759" y="3641835"/>
                  </a:lnTo>
                  <a:lnTo>
                    <a:pt x="2112580" y="3862552"/>
                  </a:lnTo>
                  <a:lnTo>
                    <a:pt x="2916621" y="315310"/>
                  </a:lnTo>
                  <a:lnTo>
                    <a:pt x="4934607" y="614855"/>
                  </a:lnTo>
                  <a:lnTo>
                    <a:pt x="4193628" y="4209393"/>
                  </a:lnTo>
                  <a:lnTo>
                    <a:pt x="0" y="3468414"/>
                  </a:lnTo>
                  <a:lnTo>
                    <a:pt x="819807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4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29124" y="4929198"/>
              <a:ext cx="13574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Cu intact </a:t>
              </a:r>
            </a:p>
            <a:p>
              <a:pPr algn="ctr"/>
              <a:r>
                <a:rPr lang="en-US" b="1" dirty="0" smtClean="0">
                  <a:solidFill>
                    <a:schemeClr val="accent6">
                      <a:lumMod val="75000"/>
                    </a:schemeClr>
                  </a:solidFill>
                </a:rPr>
                <a:t>due to mask</a:t>
              </a:r>
              <a:endParaRPr lang="en-IN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832279" y="4643446"/>
              <a:ext cx="10966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Cu intact </a:t>
              </a:r>
            </a:p>
            <a:p>
              <a:pPr algn="ctr"/>
              <a:r>
                <a:rPr lang="en-US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due to mask</a:t>
              </a:r>
              <a:endParaRPr lang="en-IN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716251" y="2077042"/>
            <a:ext cx="5414356" cy="1185639"/>
            <a:chOff x="3716251" y="2077042"/>
            <a:chExt cx="5414356" cy="1185639"/>
          </a:xfrm>
        </p:grpSpPr>
        <p:sp>
          <p:nvSpPr>
            <p:cNvPr id="27" name="TextBox 26"/>
            <p:cNvSpPr txBox="1"/>
            <p:nvPr/>
          </p:nvSpPr>
          <p:spPr>
            <a:xfrm>
              <a:off x="7017400" y="2077042"/>
              <a:ext cx="21132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/>
                <a:t>0.2 </a:t>
              </a:r>
              <a:r>
                <a:rPr lang="en-US" sz="2000" b="1" dirty="0" smtClean="0">
                  <a:sym typeface="Symbol"/>
                </a:rPr>
                <a:t>m of Cu </a:t>
              </a:r>
            </a:p>
            <a:p>
              <a:pPr algn="ctr"/>
              <a:r>
                <a:rPr lang="en-US" sz="2000" b="1" dirty="0" smtClean="0">
                  <a:sym typeface="Symbol"/>
                </a:rPr>
                <a:t>etched from </a:t>
              </a:r>
            </a:p>
            <a:p>
              <a:pPr algn="ctr"/>
              <a:r>
                <a:rPr lang="en-US" sz="2000" b="1" dirty="0" smtClean="0">
                  <a:sym typeface="Symbol"/>
                </a:rPr>
                <a:t>unmasked surface</a:t>
              </a:r>
              <a:endParaRPr lang="en-IN" sz="2000" b="1" dirty="0"/>
            </a:p>
          </p:txBody>
        </p:sp>
        <p:sp>
          <p:nvSpPr>
            <p:cNvPr id="28" name="Right Arrow 27"/>
            <p:cNvSpPr/>
            <p:nvPr/>
          </p:nvSpPr>
          <p:spPr>
            <a:xfrm rot="20523133">
              <a:off x="3716251" y="2887414"/>
              <a:ext cx="3499034" cy="375267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3331" y="1571612"/>
            <a:ext cx="5200669" cy="390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21</a:t>
            </a:fld>
            <a:endParaRPr lang="en-I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8" name="Rounded Rectangle 7"/>
          <p:cNvSpPr/>
          <p:nvPr/>
        </p:nvSpPr>
        <p:spPr>
          <a:xfrm>
            <a:off x="0" y="214290"/>
            <a:ext cx="9144000" cy="92869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ym typeface="Symbol"/>
              </a:rPr>
              <a:t>5 m etching of Copper on </a:t>
            </a:r>
            <a:r>
              <a:rPr lang="en-US" sz="2800" b="1" dirty="0" smtClean="0">
                <a:sym typeface="Symbol"/>
              </a:rPr>
              <a:t>Polyimide </a:t>
            </a:r>
            <a:r>
              <a:rPr lang="en-US" sz="2800" b="1" dirty="0" smtClean="0">
                <a:sym typeface="Symbol"/>
              </a:rPr>
              <a:t>(5000 X)</a:t>
            </a:r>
          </a:p>
          <a:p>
            <a:pPr algn="ctr"/>
            <a:r>
              <a:rPr lang="en-US" sz="2800" b="1" dirty="0" smtClean="0">
                <a:sym typeface="Symbol"/>
              </a:rPr>
              <a:t>SF</a:t>
            </a:r>
            <a:r>
              <a:rPr lang="en-US" sz="2800" b="1" baseline="-25000" dirty="0" smtClean="0">
                <a:sym typeface="Symbol"/>
              </a:rPr>
              <a:t>6</a:t>
            </a:r>
            <a:r>
              <a:rPr lang="en-US" sz="2800" b="1" dirty="0" smtClean="0">
                <a:sym typeface="Symbol"/>
              </a:rPr>
              <a:t> (90%) + O</a:t>
            </a:r>
            <a:r>
              <a:rPr lang="en-US" sz="2800" b="1" baseline="-25000" dirty="0" smtClean="0">
                <a:sym typeface="Symbol"/>
              </a:rPr>
              <a:t>2</a:t>
            </a:r>
            <a:r>
              <a:rPr lang="en-US" sz="2800" b="1" dirty="0" smtClean="0">
                <a:sym typeface="Symbol"/>
              </a:rPr>
              <a:t> </a:t>
            </a:r>
            <a:endParaRPr lang="en-IN" sz="2800" b="1" dirty="0"/>
          </a:p>
        </p:txBody>
      </p:sp>
      <p:pic>
        <p:nvPicPr>
          <p:cNvPr id="9" name="Picture 8" descr="BOUNDARY-5X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-345314" y="2059770"/>
            <a:ext cx="3905274" cy="29289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2844" y="5429264"/>
            <a:ext cx="3177088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Courtesy : </a:t>
            </a:r>
            <a:r>
              <a:rPr lang="en-US" dirty="0" err="1" smtClean="0">
                <a:solidFill>
                  <a:srgbClr val="FFFF00"/>
                </a:solidFill>
              </a:rPr>
              <a:t>Shuvendu</a:t>
            </a:r>
            <a:r>
              <a:rPr lang="en-US" dirty="0" smtClean="0">
                <a:solidFill>
                  <a:srgbClr val="FFFF00"/>
                </a:solidFill>
              </a:rPr>
              <a:t>, ASD-BARC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886014"/>
            <a:ext cx="458780" cy="400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Cu</a:t>
            </a:r>
            <a:endParaRPr lang="en-IN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85918" y="2886014"/>
            <a:ext cx="1177630" cy="400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FF00"/>
                </a:solidFill>
              </a:rPr>
              <a:t>Polymide</a:t>
            </a:r>
            <a:endParaRPr lang="en-IN" sz="2000" b="1" dirty="0">
              <a:solidFill>
                <a:srgbClr val="00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9058" y="5429264"/>
            <a:ext cx="108920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SEM view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15" name="Curved Down Arrow 14"/>
          <p:cNvSpPr/>
          <p:nvPr/>
        </p:nvSpPr>
        <p:spPr>
          <a:xfrm>
            <a:off x="2143108" y="1357298"/>
            <a:ext cx="6286544" cy="1428760"/>
          </a:xfrm>
          <a:prstGeom prst="curvedDownArrow">
            <a:avLst>
              <a:gd name="adj1" fmla="val 25000"/>
              <a:gd name="adj2" fmla="val 55496"/>
              <a:gd name="adj3" fmla="val 25000"/>
            </a:avLst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70446" y="1571612"/>
            <a:ext cx="1686910" cy="3846786"/>
            <a:chOff x="2285984" y="1643050"/>
            <a:chExt cx="1686910" cy="3846786"/>
          </a:xfrm>
        </p:grpSpPr>
        <p:sp>
          <p:nvSpPr>
            <p:cNvPr id="17" name="Freeform 16"/>
            <p:cNvSpPr/>
            <p:nvPr/>
          </p:nvSpPr>
          <p:spPr>
            <a:xfrm>
              <a:off x="2285984" y="1643050"/>
              <a:ext cx="1686910" cy="3846786"/>
            </a:xfrm>
            <a:custGeom>
              <a:avLst/>
              <a:gdLst>
                <a:gd name="connsiteX0" fmla="*/ 0 w 1686910"/>
                <a:gd name="connsiteY0" fmla="*/ 0 h 3846786"/>
                <a:gd name="connsiteX1" fmla="*/ 1686910 w 1686910"/>
                <a:gd name="connsiteY1" fmla="*/ 31531 h 3846786"/>
                <a:gd name="connsiteX2" fmla="*/ 1371600 w 1686910"/>
                <a:gd name="connsiteY2" fmla="*/ 3846786 h 3846786"/>
                <a:gd name="connsiteX3" fmla="*/ 0 w 1686910"/>
                <a:gd name="connsiteY3" fmla="*/ 3846786 h 3846786"/>
                <a:gd name="connsiteX4" fmla="*/ 0 w 1686910"/>
                <a:gd name="connsiteY4" fmla="*/ 0 h 3846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6910" h="3846786">
                  <a:moveTo>
                    <a:pt x="0" y="0"/>
                  </a:moveTo>
                  <a:lnTo>
                    <a:pt x="1686910" y="31531"/>
                  </a:lnTo>
                  <a:lnTo>
                    <a:pt x="1371600" y="3846786"/>
                  </a:lnTo>
                  <a:lnTo>
                    <a:pt x="0" y="38467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6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43174" y="3929066"/>
              <a:ext cx="9236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 smtClean="0"/>
                <a:t>Glass </a:t>
              </a:r>
            </a:p>
            <a:p>
              <a:pPr algn="ctr"/>
              <a:r>
                <a:rPr lang="en-US" sz="2400" b="1" dirty="0" smtClean="0"/>
                <a:t>Mask</a:t>
              </a:r>
              <a:endParaRPr lang="en-IN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1) Cl</a:t>
            </a:r>
            <a:r>
              <a:rPr lang="en-US" baseline="-25000" dirty="0" smtClean="0"/>
              <a:t>2</a:t>
            </a:r>
            <a:r>
              <a:rPr lang="en-US" dirty="0" smtClean="0"/>
              <a:t> gives better results than SF</a:t>
            </a:r>
            <a:r>
              <a:rPr lang="en-US" baseline="-25000" dirty="0" smtClean="0"/>
              <a:t>6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2) With SF</a:t>
            </a:r>
            <a:r>
              <a:rPr lang="en-US" baseline="-25000" dirty="0" smtClean="0"/>
              <a:t>6 </a:t>
            </a:r>
            <a:r>
              <a:rPr lang="en-US" dirty="0" smtClean="0"/>
              <a:t>+ O</a:t>
            </a:r>
            <a:r>
              <a:rPr lang="en-US" baseline="-25000" dirty="0" smtClean="0"/>
              <a:t>2</a:t>
            </a:r>
            <a:r>
              <a:rPr lang="en-US" dirty="0" smtClean="0"/>
              <a:t> mixture, higher surface temperature </a:t>
            </a:r>
          </a:p>
          <a:p>
            <a:pPr>
              <a:buNone/>
            </a:pPr>
            <a:r>
              <a:rPr lang="en-US" dirty="0" smtClean="0"/>
              <a:t>     (214</a:t>
            </a:r>
            <a:r>
              <a:rPr lang="en-US" baseline="30000" dirty="0" smtClean="0"/>
              <a:t>O</a:t>
            </a:r>
            <a:r>
              <a:rPr lang="en-US" dirty="0" smtClean="0"/>
              <a:t>C)  is required to evaporate the products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3) Etch rates of 0.5 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</a:t>
            </a:r>
            <a:r>
              <a:rPr lang="en-US" dirty="0" smtClean="0">
                <a:solidFill>
                  <a:srgbClr val="0000FF"/>
                </a:solidFill>
              </a:rPr>
              <a:t>m/min (x10)have been achieved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     under Cl</a:t>
            </a:r>
            <a:r>
              <a:rPr lang="en-US" baseline="-25000" dirty="0" smtClean="0">
                <a:solidFill>
                  <a:srgbClr val="0000FF"/>
                </a:solidFill>
              </a:rPr>
              <a:t>2 </a:t>
            </a:r>
            <a:r>
              <a:rPr lang="en-US" dirty="0" smtClean="0">
                <a:solidFill>
                  <a:srgbClr val="0000FF"/>
                </a:solidFill>
              </a:rPr>
              <a:t>+ O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plasma and UV irradiation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7" name="Rounded Rectangle 6"/>
          <p:cNvSpPr/>
          <p:nvPr/>
        </p:nvSpPr>
        <p:spPr>
          <a:xfrm>
            <a:off x="0" y="214290"/>
            <a:ext cx="9144000" cy="92869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ym typeface="Symbol"/>
              </a:rPr>
              <a:t>Cl</a:t>
            </a:r>
            <a:r>
              <a:rPr lang="en-US" sz="3600" b="1" baseline="-25000" dirty="0" smtClean="0">
                <a:sym typeface="Symbol"/>
              </a:rPr>
              <a:t>2</a:t>
            </a:r>
            <a:r>
              <a:rPr lang="en-US" sz="3600" b="1" dirty="0" smtClean="0">
                <a:sym typeface="Symbol"/>
              </a:rPr>
              <a:t> as an alternative to SF</a:t>
            </a:r>
            <a:r>
              <a:rPr lang="en-US" sz="3600" b="1" baseline="-25000" dirty="0" smtClean="0">
                <a:sym typeface="Symbol"/>
              </a:rPr>
              <a:t>6</a:t>
            </a:r>
            <a:endParaRPr lang="en-IN" sz="3600" b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t="7921" r="38086" b="11089"/>
          <a:stretch>
            <a:fillRect/>
          </a:stretch>
        </p:blipFill>
        <p:spPr bwMode="auto">
          <a:xfrm>
            <a:off x="2133600" y="1295400"/>
            <a:ext cx="5053860" cy="467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7" name="Rounded Rectangle 6"/>
          <p:cNvSpPr/>
          <p:nvPr/>
        </p:nvSpPr>
        <p:spPr>
          <a:xfrm>
            <a:off x="0" y="214290"/>
            <a:ext cx="9144000" cy="92869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ym typeface="Symbol"/>
              </a:rPr>
              <a:t>Artwork and Mask making : Image of GEM foil mask</a:t>
            </a:r>
            <a:endParaRPr lang="en-IN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4204" r="33882" b="19382"/>
          <a:stretch>
            <a:fillRect/>
          </a:stretch>
        </p:blipFill>
        <p:spPr bwMode="auto">
          <a:xfrm>
            <a:off x="0" y="1357298"/>
            <a:ext cx="4214810" cy="418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7" name="Rounded Rectangle 6"/>
          <p:cNvSpPr/>
          <p:nvPr/>
        </p:nvSpPr>
        <p:spPr>
          <a:xfrm>
            <a:off x="0" y="214290"/>
            <a:ext cx="9144000" cy="92869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ym typeface="Symbol"/>
              </a:rPr>
              <a:t>Artwork and Mask making : 1/100</a:t>
            </a:r>
            <a:r>
              <a:rPr lang="en-US" sz="2800" b="1" baseline="30000" dirty="0" smtClean="0">
                <a:sym typeface="Symbol"/>
              </a:rPr>
              <a:t>th</a:t>
            </a:r>
            <a:r>
              <a:rPr lang="en-US" sz="2800" b="1" dirty="0" smtClean="0">
                <a:sym typeface="Symbol"/>
              </a:rPr>
              <a:t>  part of artwork</a:t>
            </a:r>
            <a:endParaRPr lang="en-IN" sz="2800" b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214810" y="1447800"/>
            <a:ext cx="492919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Drawing prepared in Auto Cad 2004 platform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Front and Back side contact /proximity masks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  591000 elements per mask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Single reticule of 185 mm x 175 mm size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32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 Status :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Artwork prepared by us,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which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has been okayed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 CERN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endParaRPr lang="en-US" sz="3200" b="1" dirty="0" smtClean="0">
              <a:solidFill>
                <a:srgbClr val="0000FF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are in touch with emulsion mask makers from US and commercial negotiations are going on to prepare emulsion and  chrome type contact masks.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35785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 smtClean="0"/>
              <a:t>An etch rate of 0.5 </a:t>
            </a:r>
            <a:r>
              <a:rPr lang="en-US" b="1" dirty="0" smtClean="0">
                <a:sym typeface="Symbol"/>
              </a:rPr>
              <a:t>m/min for </a:t>
            </a:r>
            <a:r>
              <a:rPr lang="en-US" b="1" dirty="0" err="1" smtClean="0">
                <a:sym typeface="Symbol"/>
              </a:rPr>
              <a:t>Polymide</a:t>
            </a:r>
            <a:r>
              <a:rPr lang="en-US" b="1" dirty="0" smtClean="0">
                <a:sym typeface="Symbol"/>
              </a:rPr>
              <a:t> and 0.05 m/min for Cu has been demonstrated</a:t>
            </a:r>
          </a:p>
          <a:p>
            <a:endParaRPr lang="en-US" dirty="0" smtClean="0">
              <a:sym typeface="Symbol"/>
            </a:endParaRPr>
          </a:p>
          <a:p>
            <a:r>
              <a:rPr lang="en-US" dirty="0" smtClean="0"/>
              <a:t>Possible modifications / Etchants for future RIE processes for GEM</a:t>
            </a:r>
          </a:p>
          <a:p>
            <a:endParaRPr lang="en-US" dirty="0" smtClean="0"/>
          </a:p>
          <a:p>
            <a:r>
              <a:rPr lang="en-US" dirty="0" smtClean="0"/>
              <a:t>Gases :  </a:t>
            </a:r>
            <a:r>
              <a:rPr lang="en-US" dirty="0" smtClean="0">
                <a:solidFill>
                  <a:srgbClr val="FF0000"/>
                </a:solidFill>
              </a:rPr>
              <a:t>SF</a:t>
            </a:r>
            <a:r>
              <a:rPr lang="en-US" baseline="-25000" dirty="0" smtClean="0">
                <a:solidFill>
                  <a:srgbClr val="FF0000"/>
                </a:solidFill>
              </a:rPr>
              <a:t>6</a:t>
            </a:r>
            <a:r>
              <a:rPr lang="en-US" dirty="0" smtClean="0">
                <a:solidFill>
                  <a:srgbClr val="FF0000"/>
                </a:solidFill>
              </a:rPr>
              <a:t>, CF</a:t>
            </a:r>
            <a:r>
              <a:rPr lang="en-US" baseline="-25000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, O2 ,CH</a:t>
            </a:r>
            <a:r>
              <a:rPr lang="en-US" baseline="-25000" dirty="0" smtClean="0"/>
              <a:t>2</a:t>
            </a:r>
            <a:r>
              <a:rPr lang="en-US" dirty="0" smtClean="0"/>
              <a:t>FCF</a:t>
            </a:r>
            <a:r>
              <a:rPr lang="en-US" baseline="-25000" dirty="0" smtClean="0"/>
              <a:t>3</a:t>
            </a:r>
            <a:r>
              <a:rPr lang="en-US" dirty="0" smtClean="0"/>
              <a:t> (R134a) , </a:t>
            </a:r>
            <a:r>
              <a:rPr lang="en-US" dirty="0" smtClean="0">
                <a:solidFill>
                  <a:srgbClr val="FF0000"/>
                </a:solidFill>
              </a:rPr>
              <a:t>Cl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, Argon and Nitrogen, </a:t>
            </a:r>
            <a:r>
              <a:rPr lang="en-US" dirty="0" err="1" smtClean="0"/>
              <a:t>Organometallics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SF</a:t>
            </a:r>
            <a:r>
              <a:rPr lang="en-US" baseline="-25000" dirty="0" smtClean="0"/>
              <a:t>6</a:t>
            </a:r>
            <a:r>
              <a:rPr lang="en-US" dirty="0" smtClean="0"/>
              <a:t> and CF</a:t>
            </a:r>
            <a:r>
              <a:rPr lang="en-US" baseline="-25000" dirty="0" smtClean="0"/>
              <a:t>4</a:t>
            </a:r>
            <a:r>
              <a:rPr lang="en-US" dirty="0" smtClean="0"/>
              <a:t> more suitable than R134a as Fluorine yield is significantly higher </a:t>
            </a:r>
          </a:p>
          <a:p>
            <a:endParaRPr lang="en-US" dirty="0" smtClean="0"/>
          </a:p>
          <a:p>
            <a:r>
              <a:rPr lang="en-US" b="1" dirty="0" smtClean="0"/>
              <a:t>Cl</a:t>
            </a:r>
            <a:r>
              <a:rPr lang="en-US" b="1" baseline="-25000" dirty="0" smtClean="0"/>
              <a:t>2</a:t>
            </a:r>
            <a:r>
              <a:rPr lang="en-US" b="1" dirty="0" smtClean="0"/>
              <a:t> and O</a:t>
            </a:r>
            <a:r>
              <a:rPr lang="en-US" b="1" baseline="-25000" dirty="0" smtClean="0"/>
              <a:t>2</a:t>
            </a:r>
            <a:r>
              <a:rPr lang="en-US" b="1" dirty="0" smtClean="0"/>
              <a:t> plasma etch copper but does not affect </a:t>
            </a:r>
            <a:r>
              <a:rPr lang="en-US" b="1" dirty="0" err="1" smtClean="0"/>
              <a:t>Polymide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SF</a:t>
            </a:r>
            <a:r>
              <a:rPr lang="en-US" b="1" baseline="-25000" dirty="0" smtClean="0"/>
              <a:t>6</a:t>
            </a:r>
            <a:r>
              <a:rPr lang="en-US" b="1" dirty="0" smtClean="0"/>
              <a:t> and O</a:t>
            </a:r>
            <a:r>
              <a:rPr lang="en-US" b="1" baseline="-25000" dirty="0" smtClean="0"/>
              <a:t>2</a:t>
            </a:r>
            <a:r>
              <a:rPr lang="en-US" b="1" dirty="0" smtClean="0"/>
              <a:t> plasma etch PMMA but does not affect copper but etch rate is very poor</a:t>
            </a:r>
          </a:p>
          <a:p>
            <a:endParaRPr lang="en-US" dirty="0" smtClean="0"/>
          </a:p>
          <a:p>
            <a:r>
              <a:rPr lang="en-US" dirty="0" smtClean="0"/>
              <a:t>Power density of 0.5  Watt/cm</a:t>
            </a:r>
            <a:r>
              <a:rPr lang="en-US" baseline="30000" dirty="0" smtClean="0"/>
              <a:t>2</a:t>
            </a:r>
            <a:r>
              <a:rPr lang="en-US" dirty="0" smtClean="0"/>
              <a:t>  is adequate</a:t>
            </a:r>
          </a:p>
          <a:p>
            <a:endParaRPr lang="en-US" dirty="0" smtClean="0"/>
          </a:p>
          <a:p>
            <a:r>
              <a:rPr lang="en-US" dirty="0" smtClean="0"/>
              <a:t>CCP or ICP methods can be used for large area </a:t>
            </a:r>
          </a:p>
          <a:p>
            <a:endParaRPr lang="en-US" dirty="0" smtClean="0"/>
          </a:p>
          <a:p>
            <a:r>
              <a:rPr lang="en-US" dirty="0" smtClean="0"/>
              <a:t>Process of RIE under UV radiation to facilitate </a:t>
            </a:r>
            <a:r>
              <a:rPr lang="en-US" dirty="0" err="1" smtClean="0"/>
              <a:t>CuClx</a:t>
            </a:r>
            <a:r>
              <a:rPr lang="en-US" dirty="0" smtClean="0"/>
              <a:t> evaporation</a:t>
            </a:r>
          </a:p>
          <a:p>
            <a:endParaRPr lang="en-US" dirty="0" smtClean="0"/>
          </a:p>
          <a:p>
            <a:r>
              <a:rPr lang="en-US" dirty="0" smtClean="0"/>
              <a:t>We are using CCP technique (@13.56 MHz)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7" name="Rounded Rectangle 6"/>
          <p:cNvSpPr/>
          <p:nvPr/>
        </p:nvSpPr>
        <p:spPr>
          <a:xfrm>
            <a:off x="0" y="71414"/>
            <a:ext cx="9144000" cy="785818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ym typeface="Symbol"/>
              </a:rPr>
              <a:t>Summary and Outlook</a:t>
            </a:r>
            <a:endParaRPr lang="en-IN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6783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dirty="0" smtClean="0"/>
              <a:t>1) “Dry Etching of Polyamide in O2-CF4 and O2-SF6 Plasmas”</a:t>
            </a:r>
          </a:p>
          <a:p>
            <a:pPr>
              <a:buNone/>
            </a:pPr>
            <a:r>
              <a:rPr lang="en-US" sz="2800" dirty="0" smtClean="0"/>
              <a:t>     Guy Turban and Michel </a:t>
            </a:r>
            <a:r>
              <a:rPr lang="en-US" sz="2800" dirty="0" err="1" smtClean="0"/>
              <a:t>Rapeoux</a:t>
            </a:r>
            <a:r>
              <a:rPr lang="en-US" sz="2800" dirty="0" smtClean="0"/>
              <a:t> , Journal of </a:t>
            </a:r>
            <a:r>
              <a:rPr lang="en-US" sz="2800" dirty="0" err="1" smtClean="0"/>
              <a:t>Electrochem</a:t>
            </a:r>
            <a:r>
              <a:rPr lang="en-US" sz="2800" dirty="0" smtClean="0"/>
              <a:t>. Soc. Solid State Science and Technology pp2231-2236 Nov. 1983</a:t>
            </a:r>
          </a:p>
          <a:p>
            <a:pPr>
              <a:buNone/>
            </a:pPr>
            <a:endParaRPr lang="en-US" sz="2800" dirty="0" smtClean="0"/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2) “ Dry Etching of Copper Using Plasma” by </a:t>
            </a:r>
            <a:r>
              <a:rPr lang="en-US" dirty="0" err="1" smtClean="0"/>
              <a:t>Kejun</a:t>
            </a:r>
            <a:r>
              <a:rPr lang="en-US" dirty="0" smtClean="0"/>
              <a:t> Xia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       Semiconductor TCAD Lab. Auburn University, AL,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       Oct 19, 2003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3)“Plasma etching of copper films at low temperature”</a:t>
            </a:r>
          </a:p>
          <a:p>
            <a:pPr fontAlgn="base">
              <a:buNone/>
            </a:pPr>
            <a:r>
              <a:rPr lang="en-US" sz="2800" dirty="0" smtClean="0"/>
              <a:t>      </a:t>
            </a:r>
            <a:r>
              <a:rPr lang="en-US" sz="2800" dirty="0" err="1" smtClean="0"/>
              <a:t>P.A.Tamirisa</a:t>
            </a:r>
            <a:r>
              <a:rPr lang="en-US" sz="2800" dirty="0" smtClean="0"/>
              <a:t> et al , </a:t>
            </a:r>
            <a:br>
              <a:rPr lang="en-US" sz="2800" dirty="0" smtClean="0"/>
            </a:br>
            <a:r>
              <a:rPr lang="en-US" sz="2800" dirty="0" smtClean="0"/>
              <a:t>Microelectronic Engineering, Volume 84, Issue 1, January 2007, Pages 105–108</a:t>
            </a:r>
          </a:p>
          <a:p>
            <a:pPr lvl="0">
              <a:buNone/>
            </a:pP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26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8" name="Rounded Rectangle 7"/>
          <p:cNvSpPr/>
          <p:nvPr/>
        </p:nvSpPr>
        <p:spPr>
          <a:xfrm>
            <a:off x="0" y="214290"/>
            <a:ext cx="9144000" cy="92869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ym typeface="Symbol"/>
              </a:rPr>
              <a:t>References</a:t>
            </a:r>
            <a:endParaRPr lang="en-IN" sz="3600" b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Padmakar</a:t>
            </a:r>
            <a:r>
              <a:rPr lang="en-US" dirty="0" smtClean="0"/>
              <a:t> </a:t>
            </a:r>
            <a:r>
              <a:rPr lang="en-US" dirty="0" err="1" smtClean="0"/>
              <a:t>Tillu</a:t>
            </a:r>
            <a:r>
              <a:rPr lang="en-US" dirty="0" smtClean="0"/>
              <a:t> for providing high purity SF</a:t>
            </a:r>
            <a:r>
              <a:rPr lang="en-US" baseline="-25000" dirty="0" smtClean="0"/>
              <a:t>6</a:t>
            </a:r>
            <a:r>
              <a:rPr lang="en-US" dirty="0" smtClean="0"/>
              <a:t> gas </a:t>
            </a:r>
          </a:p>
          <a:p>
            <a:endParaRPr lang="en-US" dirty="0" smtClean="0"/>
          </a:p>
          <a:p>
            <a:r>
              <a:rPr lang="en-US" dirty="0" smtClean="0"/>
              <a:t>Dr. </a:t>
            </a:r>
            <a:r>
              <a:rPr lang="en-US" dirty="0" err="1" smtClean="0"/>
              <a:t>S.C.Purandare</a:t>
            </a:r>
            <a:r>
              <a:rPr lang="en-US" dirty="0" smtClean="0"/>
              <a:t> (DCMP – TIFR) for SEM studies</a:t>
            </a:r>
          </a:p>
          <a:p>
            <a:endParaRPr lang="en-US" dirty="0" smtClean="0"/>
          </a:p>
          <a:p>
            <a:r>
              <a:rPr lang="en-US" dirty="0" err="1" smtClean="0"/>
              <a:t>Shivendu</a:t>
            </a:r>
            <a:r>
              <a:rPr lang="en-US" dirty="0" smtClean="0"/>
              <a:t> (ASD-BARC) for optical images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27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8" name="Rounded Rectangle 7"/>
          <p:cNvSpPr/>
          <p:nvPr/>
        </p:nvSpPr>
        <p:spPr>
          <a:xfrm>
            <a:off x="0" y="214290"/>
            <a:ext cx="9144000" cy="92869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ym typeface="Symbol"/>
              </a:rPr>
              <a:t>Acknowledgements</a:t>
            </a:r>
            <a:endParaRPr lang="en-IN" sz="3200" b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143536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Present process of  GEM foils making involves Photolithography and Chemical / Electrochemical  etching of copper and polyamide layers</a:t>
            </a:r>
          </a:p>
          <a:p>
            <a:endParaRPr lang="en-US" sz="2400" dirty="0" smtClean="0"/>
          </a:p>
          <a:p>
            <a:r>
              <a:rPr lang="en-US" sz="2400" dirty="0" smtClean="0"/>
              <a:t>Uniformity  and reproducibility of etching are governed by : 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i="1" dirty="0" smtClean="0"/>
              <a:t>Rate of a chemical reaction	:</a:t>
            </a:r>
            <a:r>
              <a:rPr lang="en-US" sz="2400" i="1" dirty="0" smtClean="0"/>
              <a:t> </a:t>
            </a:r>
            <a:r>
              <a:rPr lang="en-US" sz="2400" dirty="0" smtClean="0"/>
              <a:t>function of ratio of activities (Concentration)</a:t>
            </a:r>
          </a:p>
          <a:p>
            <a:pPr>
              <a:buNone/>
            </a:pPr>
            <a:r>
              <a:rPr lang="en-US" sz="2400" dirty="0" smtClean="0"/>
              <a:t>					  of reactants to products  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i="1" dirty="0" smtClean="0"/>
              <a:t>Transport factor		: </a:t>
            </a:r>
            <a:r>
              <a:rPr lang="en-US" sz="2400" dirty="0" smtClean="0"/>
              <a:t>ratio of partial pressure of a reactant</a:t>
            </a:r>
          </a:p>
          <a:p>
            <a:pPr>
              <a:buNone/>
            </a:pPr>
            <a:r>
              <a:rPr lang="en-US" sz="2400" dirty="0" smtClean="0"/>
              <a:t>					  reaching the surface through boundary layer</a:t>
            </a:r>
          </a:p>
          <a:p>
            <a:pPr>
              <a:buNone/>
            </a:pPr>
            <a:r>
              <a:rPr lang="en-US" sz="2400" dirty="0" smtClean="0"/>
              <a:t>					  to the partial pressure of reactant in gas mix 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i="1" dirty="0" smtClean="0"/>
              <a:t>Activity at reaction surface	: </a:t>
            </a:r>
            <a:r>
              <a:rPr lang="en-US" sz="2400" dirty="0" smtClean="0"/>
              <a:t>function of diffusivity of Reactant Species  </a:t>
            </a:r>
          </a:p>
          <a:p>
            <a:pPr>
              <a:buNone/>
            </a:pPr>
            <a:r>
              <a:rPr lang="en-US" sz="2400" dirty="0" smtClean="0"/>
              <a:t>					  (inward)  and Products Species (outward)</a:t>
            </a:r>
          </a:p>
          <a:p>
            <a:pPr>
              <a:buNone/>
            </a:pPr>
            <a:r>
              <a:rPr lang="en-US" sz="2400" dirty="0" smtClean="0"/>
              <a:t>					   through the boundary layer   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b="1" i="1" dirty="0" smtClean="0"/>
              <a:t>Flow of reactants &amp; products : </a:t>
            </a:r>
            <a:r>
              <a:rPr lang="en-US" sz="2400" dirty="0" smtClean="0"/>
              <a:t>across boundary layer is controlled by the</a:t>
            </a:r>
          </a:p>
          <a:p>
            <a:pPr>
              <a:buNone/>
            </a:pPr>
            <a:r>
              <a:rPr lang="en-US" sz="2400" dirty="0" smtClean="0"/>
              <a:t>					    thickness of boundary layer.  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8" name="Rounded Rectangle 7"/>
          <p:cNvSpPr/>
          <p:nvPr/>
        </p:nvSpPr>
        <p:spPr>
          <a:xfrm>
            <a:off x="0" y="-24"/>
            <a:ext cx="9144032" cy="642942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Present GEM fabrication process</a:t>
            </a:r>
            <a:endParaRPr lang="en-IN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64360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Reactant and products are in liquid state</a:t>
            </a:r>
          </a:p>
          <a:p>
            <a:endParaRPr lang="en-US" dirty="0" smtClean="0"/>
          </a:p>
          <a:p>
            <a:r>
              <a:rPr lang="en-US" dirty="0" smtClean="0"/>
              <a:t>Reaction rates  are highly sensitive to temperature and concentration of reacting species</a:t>
            </a:r>
          </a:p>
          <a:p>
            <a:endParaRPr lang="en-US" dirty="0" smtClean="0"/>
          </a:p>
          <a:p>
            <a:r>
              <a:rPr lang="en-US" dirty="0" smtClean="0"/>
              <a:t> Solvent is needed to activate and  transport the  reacting species</a:t>
            </a:r>
          </a:p>
          <a:p>
            <a:endParaRPr lang="en-US" dirty="0" smtClean="0"/>
          </a:p>
          <a:p>
            <a:r>
              <a:rPr lang="en-US" dirty="0" smtClean="0"/>
              <a:t>Boundary layer is thick and the layer thickness is few microns</a:t>
            </a:r>
          </a:p>
          <a:p>
            <a:endParaRPr lang="en-US" dirty="0" smtClean="0"/>
          </a:p>
          <a:p>
            <a:r>
              <a:rPr lang="en-US" dirty="0" smtClean="0"/>
              <a:t>The supply  of the reacting species to the reaction surface becomes lesser  as the holes become deeper</a:t>
            </a:r>
          </a:p>
          <a:p>
            <a:endParaRPr lang="en-US" dirty="0" smtClean="0"/>
          </a:p>
          <a:p>
            <a:r>
              <a:rPr lang="en-US" dirty="0" smtClean="0"/>
              <a:t>This problem becomes  very prominent when hole diameter is nearer to boundary layer thickness</a:t>
            </a:r>
          </a:p>
          <a:p>
            <a:endParaRPr lang="en-US" dirty="0" smtClean="0"/>
          </a:p>
          <a:p>
            <a:r>
              <a:rPr lang="en-US" dirty="0" smtClean="0"/>
              <a:t>Inner surface  of the etched hole has undercutting, because of </a:t>
            </a:r>
            <a:r>
              <a:rPr lang="en-US" dirty="0" err="1" smtClean="0"/>
              <a:t>isotropicity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7" name="Rounded Rectangle 6"/>
          <p:cNvSpPr/>
          <p:nvPr/>
        </p:nvSpPr>
        <p:spPr>
          <a:xfrm>
            <a:off x="0" y="-24"/>
            <a:ext cx="9144032" cy="642942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Disadvantages of Liquid Etching</a:t>
            </a:r>
            <a:endParaRPr lang="en-IN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072098"/>
          </a:xfrm>
        </p:spPr>
        <p:txBody>
          <a:bodyPr>
            <a:noAutofit/>
          </a:bodyPr>
          <a:lstStyle/>
          <a:p>
            <a:r>
              <a:rPr lang="en-US" sz="2000" dirty="0" smtClean="0"/>
              <a:t>Gas Phase reaction - clean and precise</a:t>
            </a:r>
          </a:p>
          <a:p>
            <a:r>
              <a:rPr lang="en-US" sz="2000" b="1" dirty="0" smtClean="0"/>
              <a:t>Features having Very Large aspect ratio can be etched</a:t>
            </a:r>
          </a:p>
          <a:p>
            <a:r>
              <a:rPr lang="en-US" sz="2000" dirty="0" smtClean="0"/>
              <a:t>Photo-resist mask can be removed by </a:t>
            </a:r>
            <a:r>
              <a:rPr lang="en-US" sz="2000" dirty="0" err="1" smtClean="0"/>
              <a:t>Ashing</a:t>
            </a:r>
            <a:r>
              <a:rPr lang="en-US" sz="2000" dirty="0" smtClean="0"/>
              <a:t> under 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plasma</a:t>
            </a:r>
          </a:p>
          <a:p>
            <a:r>
              <a:rPr lang="en-US" sz="2000" dirty="0" smtClean="0"/>
              <a:t>Instant Change of etchants by switching gases through  MFC control  channels</a:t>
            </a:r>
          </a:p>
          <a:p>
            <a:r>
              <a:rPr lang="en-US" sz="2000" dirty="0" smtClean="0"/>
              <a:t>Galvanic protection possible to avoid over-etching of front copper layer.</a:t>
            </a:r>
          </a:p>
          <a:p>
            <a:r>
              <a:rPr lang="en-US" sz="2000" dirty="0" smtClean="0"/>
              <a:t>Etch process can be sequenced and programmed to etch multiple layers, in succession  </a:t>
            </a:r>
          </a:p>
          <a:p>
            <a:r>
              <a:rPr lang="en-US" sz="2000" dirty="0" smtClean="0"/>
              <a:t>End point detection by </a:t>
            </a:r>
            <a:r>
              <a:rPr lang="en-US" sz="2000" b="1" dirty="0" smtClean="0">
                <a:solidFill>
                  <a:srgbClr val="C00000"/>
                </a:solidFill>
              </a:rPr>
              <a:t>OES (optical emission spectroscopy) </a:t>
            </a:r>
            <a:r>
              <a:rPr lang="en-US" sz="2000" dirty="0" smtClean="0"/>
              <a:t>is possible</a:t>
            </a:r>
          </a:p>
          <a:p>
            <a:r>
              <a:rPr lang="en-US" sz="2000" dirty="0" smtClean="0"/>
              <a:t>Surface </a:t>
            </a:r>
            <a:r>
              <a:rPr lang="en-US" sz="2000" dirty="0" err="1" smtClean="0"/>
              <a:t>passivation</a:t>
            </a:r>
            <a:r>
              <a:rPr lang="en-US" sz="2000" dirty="0" smtClean="0"/>
              <a:t> of  exposed  etched surface by oxygen plasma</a:t>
            </a:r>
          </a:p>
          <a:p>
            <a:r>
              <a:rPr lang="en-US" sz="2000" dirty="0" smtClean="0"/>
              <a:t>Excellent control over Differential etch rate between Copper and  </a:t>
            </a:r>
            <a:r>
              <a:rPr lang="en-US" sz="2000" dirty="0" smtClean="0"/>
              <a:t>Polyimide </a:t>
            </a:r>
            <a:endParaRPr lang="en-US" sz="2000" dirty="0" smtClean="0"/>
          </a:p>
          <a:p>
            <a:r>
              <a:rPr lang="en-US" sz="2000" dirty="0" smtClean="0"/>
              <a:t>DC bias : controlled   ion  energy for directional etching </a:t>
            </a:r>
          </a:p>
          <a:p>
            <a:r>
              <a:rPr lang="en-US" sz="2000" dirty="0" smtClean="0"/>
              <a:t> Very little undercutting</a:t>
            </a:r>
          </a:p>
          <a:p>
            <a:r>
              <a:rPr lang="en-US" sz="2000" b="1" dirty="0" smtClean="0"/>
              <a:t> It is possible to etch copper and </a:t>
            </a:r>
            <a:r>
              <a:rPr lang="en-US" sz="2000" b="1" dirty="0" err="1" smtClean="0"/>
              <a:t>Kapton</a:t>
            </a:r>
            <a:r>
              <a:rPr lang="en-US" sz="2000" b="1" dirty="0" smtClean="0"/>
              <a:t> in – situ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7" name="Rounded Rectangle 6"/>
          <p:cNvSpPr/>
          <p:nvPr/>
        </p:nvSpPr>
        <p:spPr>
          <a:xfrm>
            <a:off x="0" y="-24"/>
            <a:ext cx="9144032" cy="642942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Plasma Etching : Advantages over Liquid Etching</a:t>
            </a:r>
            <a:endParaRPr lang="en-IN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1) RF Power density</a:t>
            </a:r>
          </a:p>
          <a:p>
            <a:pPr>
              <a:buNone/>
            </a:pPr>
            <a:r>
              <a:rPr lang="en-US" dirty="0" smtClean="0"/>
              <a:t>2) Gas Mixture component types</a:t>
            </a:r>
          </a:p>
          <a:p>
            <a:pPr>
              <a:buNone/>
            </a:pPr>
            <a:r>
              <a:rPr lang="en-US" dirty="0" smtClean="0"/>
              <a:t>3) Gas mixture Ratio</a:t>
            </a:r>
          </a:p>
          <a:p>
            <a:pPr>
              <a:buNone/>
            </a:pPr>
            <a:r>
              <a:rPr lang="en-US" dirty="0" smtClean="0"/>
              <a:t>4) Pressure</a:t>
            </a:r>
          </a:p>
          <a:p>
            <a:pPr>
              <a:buNone/>
            </a:pPr>
            <a:r>
              <a:rPr lang="en-US" dirty="0" smtClean="0"/>
              <a:t>5) Substrate Temperature</a:t>
            </a:r>
          </a:p>
          <a:p>
            <a:pPr>
              <a:buNone/>
            </a:pPr>
            <a:r>
              <a:rPr lang="en-US" dirty="0" smtClean="0"/>
              <a:t>6) Electrode spacing  : 19 mm with GEM foil at ground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7" name="Rounded Rectangle 6"/>
          <p:cNvSpPr/>
          <p:nvPr/>
        </p:nvSpPr>
        <p:spPr>
          <a:xfrm>
            <a:off x="0" y="-24"/>
            <a:ext cx="9144032" cy="642942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Plasma Etching : Process variables</a:t>
            </a:r>
            <a:endParaRPr lang="en-IN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900" y="861994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9625" y="3714752"/>
            <a:ext cx="352427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7738" y="785794"/>
            <a:ext cx="36576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 t="10000" r="19500" b="4000"/>
          <a:stretch>
            <a:fillRect/>
          </a:stretch>
        </p:blipFill>
        <p:spPr bwMode="auto">
          <a:xfrm>
            <a:off x="1000100" y="3645372"/>
            <a:ext cx="3500462" cy="271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7</a:t>
            </a:fld>
            <a:endParaRPr lang="en-I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dirty="0" smtClean="0"/>
              <a:t>Reactive Ion Etching, RD51 Collaboration Meet, VECC Kolkata, 29 Oct 2014</a:t>
            </a:r>
            <a:endParaRPr lang="en-IN" dirty="0"/>
          </a:p>
        </p:txBody>
      </p:sp>
      <p:sp>
        <p:nvSpPr>
          <p:cNvPr id="10" name="Rounded Rectangle 9"/>
          <p:cNvSpPr/>
          <p:nvPr/>
        </p:nvSpPr>
        <p:spPr>
          <a:xfrm>
            <a:off x="0" y="-24"/>
            <a:ext cx="9144032" cy="642942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Plasma Etching at Alpha Pneumatics, Thane Factory</a:t>
            </a:r>
            <a:endParaRPr lang="en-IN" sz="32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34022" y="857232"/>
            <a:ext cx="2610010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RF Supply  @ 13.56 MHz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32" y="857232"/>
            <a:ext cx="3071834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solidFill>
                  <a:schemeClr val="bg1"/>
                </a:solidFill>
              </a:rPr>
              <a:t>RF matching network </a:t>
            </a:r>
          </a:p>
          <a:p>
            <a:pPr algn="just"/>
            <a:r>
              <a:rPr lang="en-US" b="1" dirty="0" smtClean="0">
                <a:solidFill>
                  <a:schemeClr val="bg1"/>
                </a:solidFill>
              </a:rPr>
              <a:t>(</a:t>
            </a:r>
            <a:r>
              <a:rPr lang="en-US" b="1" dirty="0" err="1" smtClean="0">
                <a:solidFill>
                  <a:schemeClr val="bg1"/>
                </a:solidFill>
              </a:rPr>
              <a:t>capacitively</a:t>
            </a:r>
            <a:r>
              <a:rPr lang="en-US" b="1" dirty="0" smtClean="0">
                <a:solidFill>
                  <a:schemeClr val="bg1"/>
                </a:solidFill>
              </a:rPr>
              <a:t> coupled plasma)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143108" y="4643446"/>
            <a:ext cx="1285884" cy="357190"/>
          </a:xfrm>
          <a:prstGeom prst="straightConnector1">
            <a:avLst/>
          </a:prstGeom>
          <a:ln w="381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757967">
            <a:off x="2167195" y="4726174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457 mm</a:t>
            </a:r>
            <a:endParaRPr lang="en-IN" sz="1400" b="1" dirty="0">
              <a:solidFill>
                <a:srgbClr val="FFFF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3000364" y="5429264"/>
            <a:ext cx="714380" cy="1588"/>
          </a:xfrm>
          <a:prstGeom prst="straightConnector1">
            <a:avLst/>
          </a:prstGeom>
          <a:ln w="28575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00430" y="5214950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175 mm</a:t>
            </a:r>
            <a:endParaRPr lang="en-IN" b="1" dirty="0">
              <a:solidFill>
                <a:srgbClr val="FFFF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211131" y="3714752"/>
            <a:ext cx="1932901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Tuning the plasma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16200000" flipH="1">
            <a:off x="1357290" y="4572008"/>
            <a:ext cx="1071570" cy="500066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H="1">
            <a:off x="321439" y="4464851"/>
            <a:ext cx="928694" cy="428628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-9620" y="3643314"/>
            <a:ext cx="2509918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Process Chamber  with </a:t>
            </a:r>
          </a:p>
          <a:p>
            <a:r>
              <a:rPr lang="en-US" b="1" dirty="0" err="1" smtClean="0">
                <a:solidFill>
                  <a:schemeClr val="bg1"/>
                </a:solidFill>
              </a:rPr>
              <a:t>Pirani</a:t>
            </a:r>
            <a:r>
              <a:rPr lang="en-US" b="1" dirty="0" smtClean="0">
                <a:solidFill>
                  <a:schemeClr val="bg1"/>
                </a:solidFill>
              </a:rPr>
              <a:t> Gauge &amp; </a:t>
            </a:r>
            <a:r>
              <a:rPr lang="en-US" b="1" dirty="0" err="1" smtClean="0">
                <a:solidFill>
                  <a:schemeClr val="bg1"/>
                </a:solidFill>
              </a:rPr>
              <a:t>Baratron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5000628" y="1357298"/>
            <a:ext cx="1143008" cy="64294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/>
          <p:cNvSpPr/>
          <p:nvPr/>
        </p:nvSpPr>
        <p:spPr>
          <a:xfrm>
            <a:off x="6715140" y="1357298"/>
            <a:ext cx="1143008" cy="64294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TextBox 35"/>
          <p:cNvSpPr txBox="1"/>
          <p:nvPr/>
        </p:nvSpPr>
        <p:spPr>
          <a:xfrm>
            <a:off x="4929190" y="714356"/>
            <a:ext cx="1201419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Applied 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Power (W)</a:t>
            </a:r>
            <a:endParaRPr lang="en-IN" b="1" dirty="0">
              <a:solidFill>
                <a:srgbClr val="FFFF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58148" y="1353909"/>
            <a:ext cx="1201419" cy="64633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Reflected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Power (W)</a:t>
            </a:r>
            <a:endParaRPr lang="en-IN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6002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28662" y="49530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        with  O</a:t>
            </a:r>
            <a:r>
              <a:rPr lang="en-US" b="1" baseline="-25000" dirty="0" smtClean="0"/>
              <a:t>2</a:t>
            </a:r>
            <a:r>
              <a:rPr lang="en-US" b="1" dirty="0" smtClean="0"/>
              <a:t> (100%)                                                          with SF</a:t>
            </a:r>
            <a:r>
              <a:rPr lang="en-US" b="1" baseline="-25000" dirty="0" smtClean="0"/>
              <a:t>6  </a:t>
            </a:r>
            <a:r>
              <a:rPr lang="en-US" b="1" dirty="0" smtClean="0"/>
              <a:t>(100%)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5334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5410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8</a:t>
            </a:fld>
            <a:endParaRPr lang="en-IN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  <p:sp>
        <p:nvSpPr>
          <p:cNvPr id="13" name="Rounded Rectangle 12"/>
          <p:cNvSpPr/>
          <p:nvPr/>
        </p:nvSpPr>
        <p:spPr>
          <a:xfrm>
            <a:off x="0" y="-24"/>
            <a:ext cx="9144032" cy="642942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RF Plasma at 0.4 to 1.0 </a:t>
            </a:r>
            <a:r>
              <a:rPr lang="en-US" sz="2800" b="1" dirty="0" err="1" smtClean="0">
                <a:solidFill>
                  <a:schemeClr val="bg1"/>
                </a:solidFill>
              </a:rPr>
              <a:t>Torr</a:t>
            </a:r>
            <a:r>
              <a:rPr lang="en-US" sz="2800" b="1" dirty="0" smtClean="0">
                <a:solidFill>
                  <a:schemeClr val="bg1"/>
                </a:solidFill>
              </a:rPr>
              <a:t> : 19 mm electrode spacing</a:t>
            </a:r>
            <a:endParaRPr lang="en-IN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0052"/>
          <a:stretch>
            <a:fillRect/>
          </a:stretch>
        </p:blipFill>
        <p:spPr bwMode="auto">
          <a:xfrm>
            <a:off x="1752600" y="1851626"/>
            <a:ext cx="5410199" cy="3875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0" y="214290"/>
            <a:ext cx="9144000" cy="928694"/>
          </a:xfrm>
          <a:prstGeom prst="round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SEM photograph of plasma etched silicon grooves with large aspect ratio (L/a)</a:t>
            </a:r>
            <a:endParaRPr lang="en-IN" sz="2800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143240" y="3571876"/>
            <a:ext cx="500066" cy="1588"/>
          </a:xfrm>
          <a:prstGeom prst="straightConnector1">
            <a:avLst/>
          </a:prstGeom>
          <a:ln w="28575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43306" y="3357562"/>
            <a:ext cx="12282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a = 15 </a:t>
            </a:r>
            <a:r>
              <a:rPr lang="en-US" sz="2000" b="1" dirty="0" smtClean="0">
                <a:solidFill>
                  <a:srgbClr val="FFFF00"/>
                </a:solidFill>
                <a:sym typeface="Symbol"/>
              </a:rPr>
              <a:t>m</a:t>
            </a:r>
            <a:endParaRPr lang="en-IN" sz="2000" b="1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1142181" y="3785397"/>
            <a:ext cx="3571900" cy="1588"/>
          </a:xfrm>
          <a:prstGeom prst="straightConnector1">
            <a:avLst/>
          </a:prstGeom>
          <a:ln w="28575">
            <a:solidFill>
              <a:srgbClr val="66FF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14480" y="335756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66FFFF"/>
                </a:solidFill>
              </a:rPr>
              <a:t>L = 90 </a:t>
            </a:r>
            <a:r>
              <a:rPr lang="en-US" sz="2000" b="1" dirty="0" smtClean="0">
                <a:solidFill>
                  <a:srgbClr val="66FFFF"/>
                </a:solidFill>
                <a:sym typeface="Symbol"/>
              </a:rPr>
              <a:t>m</a:t>
            </a:r>
            <a:endParaRPr lang="en-IN" sz="2000" b="1" dirty="0">
              <a:solidFill>
                <a:srgbClr val="66FFFF"/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 Joshi</a:t>
            </a:r>
            <a:endParaRPr lang="en-IN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D865-D444-4B12-B4AE-9DBE0154ED00}" type="slidenum">
              <a:rPr lang="en-IN" smtClean="0"/>
              <a:pPr/>
              <a:t>9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Reactive Ion Etching, RD51 Collaboration Meet, VECC Kolkata, 29 Oct 2014</a:t>
            </a:r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3760</TotalTime>
  <Words>1732</Words>
  <Application>Microsoft Office PowerPoint</Application>
  <PresentationFormat>On-screen Show (4:3)</PresentationFormat>
  <Paragraphs>317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180</cp:revision>
  <dcterms:created xsi:type="dcterms:W3CDTF">2014-05-24T04:34:01Z</dcterms:created>
  <dcterms:modified xsi:type="dcterms:W3CDTF">2014-10-28T04:52:08Z</dcterms:modified>
</cp:coreProperties>
</file>