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6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9" r:id="rId3"/>
    <p:sldId id="257" r:id="rId4"/>
    <p:sldId id="331" r:id="rId5"/>
    <p:sldId id="258" r:id="rId6"/>
    <p:sldId id="332" r:id="rId7"/>
    <p:sldId id="262" r:id="rId8"/>
    <p:sldId id="261" r:id="rId9"/>
    <p:sldId id="334" r:id="rId10"/>
    <p:sldId id="265" r:id="rId11"/>
    <p:sldId id="260" r:id="rId12"/>
    <p:sldId id="333" r:id="rId13"/>
    <p:sldId id="335" r:id="rId14"/>
    <p:sldId id="308" r:id="rId15"/>
    <p:sldId id="309" r:id="rId16"/>
    <p:sldId id="310" r:id="rId17"/>
    <p:sldId id="313" r:id="rId18"/>
    <p:sldId id="311" r:id="rId19"/>
    <p:sldId id="315" r:id="rId20"/>
    <p:sldId id="336" r:id="rId21"/>
    <p:sldId id="317" r:id="rId22"/>
    <p:sldId id="338" r:id="rId23"/>
    <p:sldId id="316" r:id="rId24"/>
    <p:sldId id="318" r:id="rId25"/>
    <p:sldId id="314" r:id="rId26"/>
    <p:sldId id="312" r:id="rId27"/>
    <p:sldId id="325" r:id="rId28"/>
    <p:sldId id="327" r:id="rId29"/>
    <p:sldId id="328" r:id="rId30"/>
    <p:sldId id="330" r:id="rId31"/>
    <p:sldId id="337" r:id="rId32"/>
    <p:sldId id="326" r:id="rId33"/>
    <p:sldId id="319" r:id="rId34"/>
    <p:sldId id="266" r:id="rId35"/>
    <p:sldId id="267" r:id="rId36"/>
    <p:sldId id="268" r:id="rId37"/>
    <p:sldId id="301" r:id="rId38"/>
    <p:sldId id="302" r:id="rId39"/>
    <p:sldId id="269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80" r:id="rId48"/>
    <p:sldId id="279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77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los\AppData\Local\Temp\Temp1_mesh_thgem_wires.zip\mesh_thgem_wires\triple\25.06.2012_light\cali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a040cfaeb3267f77/THGEM_TRIESTE/HYBRID/300-300/16-12-2013/RESULT-shuddha_sd-PC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40cfaeb3267f77/THGEM_TRIESTE/TB2014/TB2014%20shuddha%20infn%20pc/interceptor_sca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Spectrum</c:v>
          </c:tx>
          <c:invertIfNegative val="0"/>
          <c:val>
            <c:numRef>
              <c:f>[calib.xlsx]Foglio8!$D$1:$D$1024</c:f>
              <c:numCache>
                <c:formatCode>General</c:formatCode>
                <c:ptCount val="10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6.7810576259361799</c:v>
                </c:pt>
                <c:pt idx="25">
                  <c:v>7.2506355118986798</c:v>
                </c:pt>
                <c:pt idx="26">
                  <c:v>7.2758646005465328</c:v>
                </c:pt>
                <c:pt idx="27">
                  <c:v>7.2570027070920728</c:v>
                </c:pt>
                <c:pt idx="28">
                  <c:v>7.2513449833722143</c:v>
                </c:pt>
                <c:pt idx="29">
                  <c:v>7.2737863178448947</c:v>
                </c:pt>
                <c:pt idx="30">
                  <c:v>7.2115567333138015</c:v>
                </c:pt>
                <c:pt idx="31">
                  <c:v>7.2283884515736041</c:v>
                </c:pt>
                <c:pt idx="32">
                  <c:v>7.1785454837636999</c:v>
                </c:pt>
                <c:pt idx="33">
                  <c:v>7.2048925102046733</c:v>
                </c:pt>
                <c:pt idx="34">
                  <c:v>7.1459844677143876</c:v>
                </c:pt>
                <c:pt idx="35">
                  <c:v>7.1483457439000677</c:v>
                </c:pt>
                <c:pt idx="36">
                  <c:v>7.0884087786753947</c:v>
                </c:pt>
                <c:pt idx="37">
                  <c:v>7.0647590277918022</c:v>
                </c:pt>
                <c:pt idx="38">
                  <c:v>7.0925737159746784</c:v>
                </c:pt>
                <c:pt idx="39">
                  <c:v>7.1569563646156364</c:v>
                </c:pt>
                <c:pt idx="40">
                  <c:v>7.0085051820822803</c:v>
                </c:pt>
                <c:pt idx="41">
                  <c:v>7.0039741367226798</c:v>
                </c:pt>
                <c:pt idx="42">
                  <c:v>7.0299729117063858</c:v>
                </c:pt>
                <c:pt idx="43">
                  <c:v>6.9782137426306985</c:v>
                </c:pt>
                <c:pt idx="44">
                  <c:v>7.0166096838942194</c:v>
                </c:pt>
                <c:pt idx="45">
                  <c:v>6.9479370686149693</c:v>
                </c:pt>
                <c:pt idx="46">
                  <c:v>6.9948499858330706</c:v>
                </c:pt>
                <c:pt idx="47">
                  <c:v>6.9763480704477487</c:v>
                </c:pt>
                <c:pt idx="48">
                  <c:v>6.9421567056994693</c:v>
                </c:pt>
                <c:pt idx="49">
                  <c:v>6.8834625864130921</c:v>
                </c:pt>
                <c:pt idx="50">
                  <c:v>6.8895913083544658</c:v>
                </c:pt>
                <c:pt idx="51">
                  <c:v>6.8627579130514009</c:v>
                </c:pt>
                <c:pt idx="52">
                  <c:v>6.8803840821860049</c:v>
                </c:pt>
                <c:pt idx="53">
                  <c:v>6.8532990931860782</c:v>
                </c:pt>
                <c:pt idx="54">
                  <c:v>6.7957057751735137</c:v>
                </c:pt>
                <c:pt idx="55">
                  <c:v>6.8341087388138382</c:v>
                </c:pt>
                <c:pt idx="56">
                  <c:v>6.7821920560067914</c:v>
                </c:pt>
                <c:pt idx="57">
                  <c:v>6.7464121285733745</c:v>
                </c:pt>
                <c:pt idx="58">
                  <c:v>6.7979404129749303</c:v>
                </c:pt>
                <c:pt idx="59">
                  <c:v>6.7650389767805414</c:v>
                </c:pt>
                <c:pt idx="60">
                  <c:v>6.7226297948554485</c:v>
                </c:pt>
                <c:pt idx="61">
                  <c:v>6.7322107064672059</c:v>
                </c:pt>
                <c:pt idx="62">
                  <c:v>6.7546040994879624</c:v>
                </c:pt>
                <c:pt idx="63">
                  <c:v>6.75343791859778</c:v>
                </c:pt>
                <c:pt idx="64">
                  <c:v>6.6995003401616779</c:v>
                </c:pt>
                <c:pt idx="65">
                  <c:v>6.6592939196836376</c:v>
                </c:pt>
                <c:pt idx="66">
                  <c:v>6.6644090203504076</c:v>
                </c:pt>
                <c:pt idx="67">
                  <c:v>6.5985090286145152</c:v>
                </c:pt>
                <c:pt idx="68">
                  <c:v>6.6267177492490248</c:v>
                </c:pt>
                <c:pt idx="69">
                  <c:v>6.6489845500247764</c:v>
                </c:pt>
                <c:pt idx="70">
                  <c:v>6.6293632534374485</c:v>
                </c:pt>
                <c:pt idx="71">
                  <c:v>6.5750758405996201</c:v>
                </c:pt>
                <c:pt idx="72">
                  <c:v>6.5596152374932419</c:v>
                </c:pt>
                <c:pt idx="73">
                  <c:v>6.5666724298032406</c:v>
                </c:pt>
                <c:pt idx="74">
                  <c:v>6.4922398350204711</c:v>
                </c:pt>
                <c:pt idx="75">
                  <c:v>6.4907235345025072</c:v>
                </c:pt>
                <c:pt idx="76">
                  <c:v>6.4982821494764336</c:v>
                </c:pt>
                <c:pt idx="77">
                  <c:v>6.5453496603344199</c:v>
                </c:pt>
                <c:pt idx="78">
                  <c:v>6.4345465187874531</c:v>
                </c:pt>
                <c:pt idx="79">
                  <c:v>6.4345465187874531</c:v>
                </c:pt>
                <c:pt idx="80">
                  <c:v>6.4409465406329209</c:v>
                </c:pt>
                <c:pt idx="81">
                  <c:v>6.4952655559370083</c:v>
                </c:pt>
                <c:pt idx="82">
                  <c:v>6.4520489544372257</c:v>
                </c:pt>
                <c:pt idx="83">
                  <c:v>6.3801225368997647</c:v>
                </c:pt>
                <c:pt idx="84">
                  <c:v>6.444131256700441</c:v>
                </c:pt>
                <c:pt idx="85">
                  <c:v>6.4101748819661672</c:v>
                </c:pt>
                <c:pt idx="86">
                  <c:v>6.3868793193626452</c:v>
                </c:pt>
                <c:pt idx="87">
                  <c:v>6.3543700407973507</c:v>
                </c:pt>
                <c:pt idx="88">
                  <c:v>6.3099182782265162</c:v>
                </c:pt>
                <c:pt idx="89">
                  <c:v>6.3456363608285962</c:v>
                </c:pt>
                <c:pt idx="90">
                  <c:v>6.3332796281396906</c:v>
                </c:pt>
                <c:pt idx="91">
                  <c:v>6.2989492468559423</c:v>
                </c:pt>
                <c:pt idx="92">
                  <c:v>6.3225652399272843</c:v>
                </c:pt>
                <c:pt idx="93">
                  <c:v>6.3508857167147399</c:v>
                </c:pt>
                <c:pt idx="94">
                  <c:v>6.1964441277945204</c:v>
                </c:pt>
                <c:pt idx="95">
                  <c:v>6.2166061010848646</c:v>
                </c:pt>
                <c:pt idx="96">
                  <c:v>6.2363695902037044</c:v>
                </c:pt>
                <c:pt idx="97">
                  <c:v>6.2422232654551655</c:v>
                </c:pt>
                <c:pt idx="98">
                  <c:v>6.2265366692874657</c:v>
                </c:pt>
                <c:pt idx="99">
                  <c:v>6.2225762680713688</c:v>
                </c:pt>
                <c:pt idx="100">
                  <c:v>6.1484682959176471</c:v>
                </c:pt>
                <c:pt idx="101">
                  <c:v>6.2025355171879228</c:v>
                </c:pt>
                <c:pt idx="102">
                  <c:v>6.1820849067166321</c:v>
                </c:pt>
                <c:pt idx="103">
                  <c:v>6.1025585946135692</c:v>
                </c:pt>
                <c:pt idx="104">
                  <c:v>6.1070228877422545</c:v>
                </c:pt>
                <c:pt idx="105">
                  <c:v>6.1612073216950769</c:v>
                </c:pt>
                <c:pt idx="106">
                  <c:v>6.089044875446846</c:v>
                </c:pt>
                <c:pt idx="107">
                  <c:v>6.089044875446846</c:v>
                </c:pt>
                <c:pt idx="108">
                  <c:v>6.0684255882441107</c:v>
                </c:pt>
                <c:pt idx="109">
                  <c:v>6.1463292576688975</c:v>
                </c:pt>
                <c:pt idx="110">
                  <c:v>5.9989365619466826</c:v>
                </c:pt>
                <c:pt idx="111">
                  <c:v>6.0822189103764464</c:v>
                </c:pt>
                <c:pt idx="112">
                  <c:v>5.9939614273065693</c:v>
                </c:pt>
                <c:pt idx="113">
                  <c:v>5.9763509092979339</c:v>
                </c:pt>
                <c:pt idx="114">
                  <c:v>5.9738096118692612</c:v>
                </c:pt>
                <c:pt idx="115">
                  <c:v>6.0544393462693709</c:v>
                </c:pt>
                <c:pt idx="116">
                  <c:v>6.1355648910817386</c:v>
                </c:pt>
                <c:pt idx="117">
                  <c:v>6.0038870671065387</c:v>
                </c:pt>
                <c:pt idx="118">
                  <c:v>5.9839362806871907</c:v>
                </c:pt>
                <c:pt idx="119">
                  <c:v>5.9375362050824263</c:v>
                </c:pt>
                <c:pt idx="120">
                  <c:v>5.8260001073804499</c:v>
                </c:pt>
                <c:pt idx="121">
                  <c:v>5.8805329864007003</c:v>
                </c:pt>
                <c:pt idx="122">
                  <c:v>5.8861040314501558</c:v>
                </c:pt>
                <c:pt idx="123">
                  <c:v>5.8464387750577247</c:v>
                </c:pt>
                <c:pt idx="124">
                  <c:v>5.8200829303523616</c:v>
                </c:pt>
                <c:pt idx="125">
                  <c:v>5.8081424899804439</c:v>
                </c:pt>
                <c:pt idx="126">
                  <c:v>5.8200829303523616</c:v>
                </c:pt>
                <c:pt idx="127">
                  <c:v>5.8777357817796387</c:v>
                </c:pt>
                <c:pt idx="128">
                  <c:v>5.8692969131337742</c:v>
                </c:pt>
                <c:pt idx="129">
                  <c:v>5.7620513827801769</c:v>
                </c:pt>
                <c:pt idx="130">
                  <c:v>5.7557422135869123</c:v>
                </c:pt>
                <c:pt idx="131">
                  <c:v>5.7137328055093688</c:v>
                </c:pt>
                <c:pt idx="132">
                  <c:v>5.8348107370626048</c:v>
                </c:pt>
                <c:pt idx="133">
                  <c:v>5.7430031878094825</c:v>
                </c:pt>
                <c:pt idx="134">
                  <c:v>5.8636311755980968</c:v>
                </c:pt>
                <c:pt idx="135">
                  <c:v>5.7333412768977459</c:v>
                </c:pt>
                <c:pt idx="136">
                  <c:v>5.6094717951849598</c:v>
                </c:pt>
                <c:pt idx="137">
                  <c:v>5.7930136083841441</c:v>
                </c:pt>
                <c:pt idx="138">
                  <c:v>5.6664266881124323</c:v>
                </c:pt>
                <c:pt idx="139">
                  <c:v>5.6094717951849598</c:v>
                </c:pt>
                <c:pt idx="140">
                  <c:v>5.7930136083841441</c:v>
                </c:pt>
                <c:pt idx="141">
                  <c:v>5.6419070709381138</c:v>
                </c:pt>
                <c:pt idx="142">
                  <c:v>5.6058020662959978</c:v>
                </c:pt>
                <c:pt idx="143">
                  <c:v>5.6167710976665717</c:v>
                </c:pt>
                <c:pt idx="144">
                  <c:v>5.598421958998375</c:v>
                </c:pt>
                <c:pt idx="145">
                  <c:v>5.6419070709381138</c:v>
                </c:pt>
                <c:pt idx="146">
                  <c:v>5.6559918108198524</c:v>
                </c:pt>
                <c:pt idx="147">
                  <c:v>5.4930614433405482</c:v>
                </c:pt>
                <c:pt idx="148">
                  <c:v>5.5834963087816991</c:v>
                </c:pt>
                <c:pt idx="149">
                  <c:v>5.5134287461649825</c:v>
                </c:pt>
                <c:pt idx="150">
                  <c:v>5.5451774444795623</c:v>
                </c:pt>
                <c:pt idx="151">
                  <c:v>5.5294290875114234</c:v>
                </c:pt>
                <c:pt idx="152">
                  <c:v>5.4205349992722862</c:v>
                </c:pt>
                <c:pt idx="153">
                  <c:v>5.5134287461649825</c:v>
                </c:pt>
                <c:pt idx="154">
                  <c:v>5.4680601411351315</c:v>
                </c:pt>
                <c:pt idx="155">
                  <c:v>5.3375380797013179</c:v>
                </c:pt>
                <c:pt idx="156">
                  <c:v>5.3082676974012051</c:v>
                </c:pt>
                <c:pt idx="157">
                  <c:v>5.4161004022044201</c:v>
                </c:pt>
                <c:pt idx="158">
                  <c:v>5.3752784076841653</c:v>
                </c:pt>
                <c:pt idx="159">
                  <c:v>5.4071717714601188</c:v>
                </c:pt>
                <c:pt idx="160">
                  <c:v>5.3565862746720123</c:v>
                </c:pt>
                <c:pt idx="161">
                  <c:v>5.4205349992722862</c:v>
                </c:pt>
                <c:pt idx="162">
                  <c:v>5.3518581334760666</c:v>
                </c:pt>
                <c:pt idx="163">
                  <c:v>5.2470240721604862</c:v>
                </c:pt>
                <c:pt idx="164">
                  <c:v>5.4071717714601188</c:v>
                </c:pt>
                <c:pt idx="165">
                  <c:v>5.4071717714601188</c:v>
                </c:pt>
                <c:pt idx="166">
                  <c:v>5.2522734280466299</c:v>
                </c:pt>
                <c:pt idx="167">
                  <c:v>5.2364419628299492</c:v>
                </c:pt>
                <c:pt idx="168">
                  <c:v>5.1416635565026603</c:v>
                </c:pt>
                <c:pt idx="169">
                  <c:v>5.2626901889048856</c:v>
                </c:pt>
                <c:pt idx="170">
                  <c:v>5.2678581590633282</c:v>
                </c:pt>
                <c:pt idx="171">
                  <c:v>5.3423342519648109</c:v>
                </c:pt>
                <c:pt idx="172">
                  <c:v>5.1647859739235145</c:v>
                </c:pt>
                <c:pt idx="173">
                  <c:v>5.3033049080590757</c:v>
                </c:pt>
                <c:pt idx="174">
                  <c:v>5.0998664278241987</c:v>
                </c:pt>
                <c:pt idx="175">
                  <c:v>5.1761497325738288</c:v>
                </c:pt>
                <c:pt idx="176">
                  <c:v>5.2781146592305168</c:v>
                </c:pt>
                <c:pt idx="177">
                  <c:v>5.2311086168545868</c:v>
                </c:pt>
                <c:pt idx="178">
                  <c:v>5.1873858058407549</c:v>
                </c:pt>
                <c:pt idx="179">
                  <c:v>4.990432586778736</c:v>
                </c:pt>
                <c:pt idx="180">
                  <c:v>5.1704839950381514</c:v>
                </c:pt>
                <c:pt idx="181">
                  <c:v>5.1416635565026603</c:v>
                </c:pt>
                <c:pt idx="182">
                  <c:v>5.2470240721604862</c:v>
                </c:pt>
                <c:pt idx="183">
                  <c:v>4.9416424226093039</c:v>
                </c:pt>
                <c:pt idx="184">
                  <c:v>5.1298987149230735</c:v>
                </c:pt>
                <c:pt idx="185">
                  <c:v>5.181783550292085</c:v>
                </c:pt>
                <c:pt idx="186">
                  <c:v>5.1239639794032588</c:v>
                </c:pt>
                <c:pt idx="187">
                  <c:v>5.0304379213924353</c:v>
                </c:pt>
                <c:pt idx="188">
                  <c:v>5.0689042022202315</c:v>
                </c:pt>
                <c:pt idx="189">
                  <c:v>4.9199809258281251</c:v>
                </c:pt>
                <c:pt idx="190">
                  <c:v>5.0562458053483077</c:v>
                </c:pt>
                <c:pt idx="191">
                  <c:v>4.7449321283632502</c:v>
                </c:pt>
                <c:pt idx="192">
                  <c:v>5.0814043649844631</c:v>
                </c:pt>
                <c:pt idx="193">
                  <c:v>4.8903491282217537</c:v>
                </c:pt>
                <c:pt idx="194">
                  <c:v>4.990432586778736</c:v>
                </c:pt>
                <c:pt idx="195">
                  <c:v>4.8598124043616719</c:v>
                </c:pt>
                <c:pt idx="196">
                  <c:v>4.8675344504555822</c:v>
                </c:pt>
                <c:pt idx="197">
                  <c:v>4.9558270576012609</c:v>
                </c:pt>
                <c:pt idx="198">
                  <c:v>5.0039463059454592</c:v>
                </c:pt>
                <c:pt idx="199">
                  <c:v>4.8598124043616719</c:v>
                </c:pt>
                <c:pt idx="200">
                  <c:v>4.9416424226093039</c:v>
                </c:pt>
                <c:pt idx="201">
                  <c:v>4.8903491282217537</c:v>
                </c:pt>
                <c:pt idx="202">
                  <c:v>4.7449321283632502</c:v>
                </c:pt>
                <c:pt idx="203">
                  <c:v>4.7791234931115296</c:v>
                </c:pt>
                <c:pt idx="204">
                  <c:v>4.7874917427820458</c:v>
                </c:pt>
                <c:pt idx="205">
                  <c:v>4.7184988712950942</c:v>
                </c:pt>
                <c:pt idx="206">
                  <c:v>4.7449321283632502</c:v>
                </c:pt>
                <c:pt idx="207">
                  <c:v>4.7706846244656651</c:v>
                </c:pt>
                <c:pt idx="208">
                  <c:v>4.8598124043616719</c:v>
                </c:pt>
                <c:pt idx="209">
                  <c:v>4.6539603501575231</c:v>
                </c:pt>
                <c:pt idx="210">
                  <c:v>4.7957905455967413</c:v>
                </c:pt>
                <c:pt idx="211">
                  <c:v>4.9199809258281251</c:v>
                </c:pt>
                <c:pt idx="212">
                  <c:v>4.6913478822291435</c:v>
                </c:pt>
                <c:pt idx="213">
                  <c:v>4.6821312271242199</c:v>
                </c:pt>
                <c:pt idx="214">
                  <c:v>4.6634390941120669</c:v>
                </c:pt>
                <c:pt idx="215">
                  <c:v>4.6728288344619058</c:v>
                </c:pt>
                <c:pt idx="216">
                  <c:v>4.6347289882296359</c:v>
                </c:pt>
                <c:pt idx="217">
                  <c:v>4.6443908991413725</c:v>
                </c:pt>
                <c:pt idx="218">
                  <c:v>4.6539603501575231</c:v>
                </c:pt>
                <c:pt idx="219">
                  <c:v>4.5951198501345898</c:v>
                </c:pt>
                <c:pt idx="220">
                  <c:v>4.4659081186545837</c:v>
                </c:pt>
                <c:pt idx="221">
                  <c:v>4.5325994931532563</c:v>
                </c:pt>
                <c:pt idx="222">
                  <c:v>4.4886363697321396</c:v>
                </c:pt>
                <c:pt idx="223">
                  <c:v>4.5217885770490405</c:v>
                </c:pt>
                <c:pt idx="224">
                  <c:v>4.4659081186545837</c:v>
                </c:pt>
                <c:pt idx="225">
                  <c:v>4.4886363697321396</c:v>
                </c:pt>
                <c:pt idx="226">
                  <c:v>4.6539603501575231</c:v>
                </c:pt>
                <c:pt idx="227">
                  <c:v>4.6821312271242199</c:v>
                </c:pt>
                <c:pt idx="228">
                  <c:v>4.3820266346738812</c:v>
                </c:pt>
                <c:pt idx="229">
                  <c:v>4.4308167988433134</c:v>
                </c:pt>
                <c:pt idx="230">
                  <c:v>4.5432947822700038</c:v>
                </c:pt>
                <c:pt idx="231">
                  <c:v>4.5849674786705723</c:v>
                </c:pt>
                <c:pt idx="232">
                  <c:v>4.3567088266895917</c:v>
                </c:pt>
                <c:pt idx="233">
                  <c:v>4.2766661190160553</c:v>
                </c:pt>
                <c:pt idx="234">
                  <c:v>4.4659081186545837</c:v>
                </c:pt>
                <c:pt idx="235">
                  <c:v>4.3567088266895917</c:v>
                </c:pt>
                <c:pt idx="236">
                  <c:v>4.1108738641733114</c:v>
                </c:pt>
                <c:pt idx="237">
                  <c:v>4.4773368144782069</c:v>
                </c:pt>
                <c:pt idx="238">
                  <c:v>4.4886363697321396</c:v>
                </c:pt>
                <c:pt idx="239">
                  <c:v>4.3944491546724391</c:v>
                </c:pt>
                <c:pt idx="240">
                  <c:v>4.4426512564903167</c:v>
                </c:pt>
                <c:pt idx="241">
                  <c:v>4.4543472962535073</c:v>
                </c:pt>
                <c:pt idx="242">
                  <c:v>4.4659081186545837</c:v>
                </c:pt>
                <c:pt idx="243">
                  <c:v>4.1108738641733114</c:v>
                </c:pt>
                <c:pt idx="244">
                  <c:v>4.3040650932041702</c:v>
                </c:pt>
                <c:pt idx="245">
                  <c:v>4.3040650932041702</c:v>
                </c:pt>
                <c:pt idx="246">
                  <c:v>4.2341065045972597</c:v>
                </c:pt>
                <c:pt idx="247">
                  <c:v>4.1108738641733114</c:v>
                </c:pt>
                <c:pt idx="248">
                  <c:v>4.2766661190160553</c:v>
                </c:pt>
                <c:pt idx="249">
                  <c:v>4.1108738641733114</c:v>
                </c:pt>
                <c:pt idx="250">
                  <c:v>4.3944491546724391</c:v>
                </c:pt>
                <c:pt idx="251">
                  <c:v>4.3438054218536841</c:v>
                </c:pt>
                <c:pt idx="252">
                  <c:v>4.1271343850450917</c:v>
                </c:pt>
                <c:pt idx="253">
                  <c:v>4.2484952420493594</c:v>
                </c:pt>
                <c:pt idx="254">
                  <c:v>4.3694478524670215</c:v>
                </c:pt>
                <c:pt idx="255">
                  <c:v>4.2766661190160553</c:v>
                </c:pt>
                <c:pt idx="256">
                  <c:v>4.0775374439057197</c:v>
                </c:pt>
                <c:pt idx="257">
                  <c:v>4.1896547420264252</c:v>
                </c:pt>
                <c:pt idx="258">
                  <c:v>4.0943445622221004</c:v>
                </c:pt>
                <c:pt idx="259">
                  <c:v>4.1896547420264252</c:v>
                </c:pt>
                <c:pt idx="260">
                  <c:v>4.3174881135363101</c:v>
                </c:pt>
                <c:pt idx="261">
                  <c:v>4.0604430105464191</c:v>
                </c:pt>
                <c:pt idx="262">
                  <c:v>4.1431347263915326</c:v>
                </c:pt>
                <c:pt idx="263">
                  <c:v>4.1896547420264252</c:v>
                </c:pt>
                <c:pt idx="264">
                  <c:v>4.0604430105464191</c:v>
                </c:pt>
                <c:pt idx="265">
                  <c:v>4.1743872698956368</c:v>
                </c:pt>
                <c:pt idx="266">
                  <c:v>4.1588830833596715</c:v>
                </c:pt>
                <c:pt idx="267">
                  <c:v>3.9512437185814275</c:v>
                </c:pt>
                <c:pt idx="268">
                  <c:v>4.1431347263915326</c:v>
                </c:pt>
                <c:pt idx="269">
                  <c:v>4.0775374439057197</c:v>
                </c:pt>
                <c:pt idx="270">
                  <c:v>4.0604430105464191</c:v>
                </c:pt>
                <c:pt idx="271">
                  <c:v>4.0604430105464191</c:v>
                </c:pt>
                <c:pt idx="272">
                  <c:v>3.8918202981106265</c:v>
                </c:pt>
                <c:pt idx="273">
                  <c:v>3.8286413964890951</c:v>
                </c:pt>
                <c:pt idx="274">
                  <c:v>4.1108738641733114</c:v>
                </c:pt>
                <c:pt idx="275">
                  <c:v>3.9318256327243257</c:v>
                </c:pt>
                <c:pt idx="276">
                  <c:v>4.0430512678345503</c:v>
                </c:pt>
                <c:pt idx="277">
                  <c:v>3.5553480614894135</c:v>
                </c:pt>
                <c:pt idx="278">
                  <c:v>3.8286413964890951</c:v>
                </c:pt>
                <c:pt idx="279">
                  <c:v>3.8918202981106265</c:v>
                </c:pt>
                <c:pt idx="280">
                  <c:v>3.7376696182833684</c:v>
                </c:pt>
                <c:pt idx="281">
                  <c:v>3.6375861597263857</c:v>
                </c:pt>
                <c:pt idx="282">
                  <c:v>3.8712010109078911</c:v>
                </c:pt>
                <c:pt idx="283">
                  <c:v>3.8066624897703196</c:v>
                </c:pt>
                <c:pt idx="284">
                  <c:v>3.8918202981106265</c:v>
                </c:pt>
                <c:pt idx="285">
                  <c:v>3.8066624897703196</c:v>
                </c:pt>
                <c:pt idx="286">
                  <c:v>3.9318256327243257</c:v>
                </c:pt>
                <c:pt idx="287">
                  <c:v>3.7612001156935624</c:v>
                </c:pt>
                <c:pt idx="288">
                  <c:v>3.713572066704308</c:v>
                </c:pt>
                <c:pt idx="289">
                  <c:v>3.6109179126442243</c:v>
                </c:pt>
                <c:pt idx="290">
                  <c:v>3.6888794541139363</c:v>
                </c:pt>
                <c:pt idx="291">
                  <c:v>3.8066624897703196</c:v>
                </c:pt>
                <c:pt idx="292">
                  <c:v>3.6635616461296463</c:v>
                </c:pt>
                <c:pt idx="293">
                  <c:v>3.713572066704308</c:v>
                </c:pt>
                <c:pt idx="294">
                  <c:v>3.970291913552122</c:v>
                </c:pt>
                <c:pt idx="295">
                  <c:v>3.8712010109078911</c:v>
                </c:pt>
                <c:pt idx="296">
                  <c:v>3.7376696182833684</c:v>
                </c:pt>
                <c:pt idx="297">
                  <c:v>3.8286413964890951</c:v>
                </c:pt>
                <c:pt idx="298">
                  <c:v>3.4965075614664802</c:v>
                </c:pt>
                <c:pt idx="299">
                  <c:v>3.6375861597263857</c:v>
                </c:pt>
                <c:pt idx="300">
                  <c:v>3.6375861597263857</c:v>
                </c:pt>
                <c:pt idx="301">
                  <c:v>3.8501476017100584</c:v>
                </c:pt>
                <c:pt idx="302">
                  <c:v>3.3322045101752038</c:v>
                </c:pt>
                <c:pt idx="303">
                  <c:v>3.5835189384561099</c:v>
                </c:pt>
                <c:pt idx="304">
                  <c:v>3.4965075614664802</c:v>
                </c:pt>
                <c:pt idx="305">
                  <c:v>3.2188758248682006</c:v>
                </c:pt>
                <c:pt idx="306">
                  <c:v>3.3672958299864741</c:v>
                </c:pt>
                <c:pt idx="307">
                  <c:v>3.4339872044851463</c:v>
                </c:pt>
                <c:pt idx="308">
                  <c:v>3.5835189384561099</c:v>
                </c:pt>
                <c:pt idx="309">
                  <c:v>3.5835189384561099</c:v>
                </c:pt>
                <c:pt idx="310">
                  <c:v>3.2580965380214821</c:v>
                </c:pt>
                <c:pt idx="311">
                  <c:v>3.1780538303479458</c:v>
                </c:pt>
                <c:pt idx="312">
                  <c:v>3.4965075614664802</c:v>
                </c:pt>
                <c:pt idx="313">
                  <c:v>3.5263605246161616</c:v>
                </c:pt>
                <c:pt idx="314">
                  <c:v>3.4011973816621555</c:v>
                </c:pt>
                <c:pt idx="315">
                  <c:v>3.2188758248682006</c:v>
                </c:pt>
                <c:pt idx="316">
                  <c:v>3.4339872044851463</c:v>
                </c:pt>
                <c:pt idx="317">
                  <c:v>3.4965075614664802</c:v>
                </c:pt>
                <c:pt idx="318">
                  <c:v>3.713572066704308</c:v>
                </c:pt>
                <c:pt idx="319">
                  <c:v>3.3672958299864741</c:v>
                </c:pt>
                <c:pt idx="320">
                  <c:v>3.3672958299864741</c:v>
                </c:pt>
                <c:pt idx="321">
                  <c:v>3.4965075614664802</c:v>
                </c:pt>
                <c:pt idx="322">
                  <c:v>3.3322045101752038</c:v>
                </c:pt>
                <c:pt idx="323">
                  <c:v>3.2958368660043291</c:v>
                </c:pt>
                <c:pt idx="324">
                  <c:v>3.4965075614664802</c:v>
                </c:pt>
                <c:pt idx="325">
                  <c:v>3.5553480614894135</c:v>
                </c:pt>
                <c:pt idx="326">
                  <c:v>3.4965075614664802</c:v>
                </c:pt>
                <c:pt idx="327">
                  <c:v>3.4011973816621555</c:v>
                </c:pt>
                <c:pt idx="328">
                  <c:v>3.1780538303479458</c:v>
                </c:pt>
                <c:pt idx="329">
                  <c:v>3.4657359027997265</c:v>
                </c:pt>
                <c:pt idx="330">
                  <c:v>3.5263605246161616</c:v>
                </c:pt>
                <c:pt idx="331">
                  <c:v>3.4011973816621555</c:v>
                </c:pt>
                <c:pt idx="332">
                  <c:v>3.3672958299864741</c:v>
                </c:pt>
                <c:pt idx="333">
                  <c:v>2.9444389791664403</c:v>
                </c:pt>
                <c:pt idx="334">
                  <c:v>3.5263605246161616</c:v>
                </c:pt>
                <c:pt idx="335">
                  <c:v>3.3672958299864741</c:v>
                </c:pt>
                <c:pt idx="336">
                  <c:v>3.4339872044851463</c:v>
                </c:pt>
                <c:pt idx="337">
                  <c:v>3.4011973816621555</c:v>
                </c:pt>
                <c:pt idx="338">
                  <c:v>3.5263605246161616</c:v>
                </c:pt>
                <c:pt idx="339">
                  <c:v>3.1354942159291497</c:v>
                </c:pt>
                <c:pt idx="340">
                  <c:v>3.0910424533583161</c:v>
                </c:pt>
                <c:pt idx="341">
                  <c:v>3.0910424533583161</c:v>
                </c:pt>
                <c:pt idx="342">
                  <c:v>3.1780538303479458</c:v>
                </c:pt>
                <c:pt idx="343">
                  <c:v>3.044522437723423</c:v>
                </c:pt>
                <c:pt idx="344">
                  <c:v>2.8903717578961645</c:v>
                </c:pt>
                <c:pt idx="345">
                  <c:v>3.4965075614664802</c:v>
                </c:pt>
                <c:pt idx="346">
                  <c:v>3.044522437723423</c:v>
                </c:pt>
                <c:pt idx="347">
                  <c:v>3.1354942159291497</c:v>
                </c:pt>
                <c:pt idx="348">
                  <c:v>2.9957322735539909</c:v>
                </c:pt>
                <c:pt idx="349">
                  <c:v>3.2958368660043291</c:v>
                </c:pt>
                <c:pt idx="350">
                  <c:v>2.3978952727983707</c:v>
                </c:pt>
                <c:pt idx="351">
                  <c:v>3.2188758248682006</c:v>
                </c:pt>
                <c:pt idx="352">
                  <c:v>3.2958368660043291</c:v>
                </c:pt>
                <c:pt idx="353">
                  <c:v>2.8903717578961645</c:v>
                </c:pt>
                <c:pt idx="354">
                  <c:v>2.9957322735539909</c:v>
                </c:pt>
                <c:pt idx="355">
                  <c:v>2.9444389791664403</c:v>
                </c:pt>
                <c:pt idx="356">
                  <c:v>2.9444389791664403</c:v>
                </c:pt>
                <c:pt idx="357">
                  <c:v>3.4339872044851463</c:v>
                </c:pt>
                <c:pt idx="358">
                  <c:v>2.5649493574615367</c:v>
                </c:pt>
                <c:pt idx="359">
                  <c:v>2.6390573296152584</c:v>
                </c:pt>
                <c:pt idx="360">
                  <c:v>3.2958368660043291</c:v>
                </c:pt>
                <c:pt idx="361">
                  <c:v>2.7725887222397811</c:v>
                </c:pt>
                <c:pt idx="362">
                  <c:v>2.7080502011022101</c:v>
                </c:pt>
                <c:pt idx="363">
                  <c:v>3.044522437723423</c:v>
                </c:pt>
                <c:pt idx="364">
                  <c:v>2.5649493574615367</c:v>
                </c:pt>
                <c:pt idx="365">
                  <c:v>2.3978952727983707</c:v>
                </c:pt>
                <c:pt idx="366">
                  <c:v>3.0910424533583161</c:v>
                </c:pt>
                <c:pt idx="367">
                  <c:v>2.6390573296152584</c:v>
                </c:pt>
                <c:pt idx="368">
                  <c:v>2.8903717578961645</c:v>
                </c:pt>
                <c:pt idx="369">
                  <c:v>2.9957322735539909</c:v>
                </c:pt>
                <c:pt idx="370">
                  <c:v>2.9444389791664403</c:v>
                </c:pt>
                <c:pt idx="371">
                  <c:v>2.5649493574615367</c:v>
                </c:pt>
                <c:pt idx="372">
                  <c:v>2.4849066497880004</c:v>
                </c:pt>
                <c:pt idx="373">
                  <c:v>2.3978952727983707</c:v>
                </c:pt>
                <c:pt idx="374">
                  <c:v>2.7725887222397811</c:v>
                </c:pt>
                <c:pt idx="375">
                  <c:v>2.3025850929940459</c:v>
                </c:pt>
                <c:pt idx="376">
                  <c:v>2.3025850929940459</c:v>
                </c:pt>
                <c:pt idx="377">
                  <c:v>2.3025850929940459</c:v>
                </c:pt>
                <c:pt idx="378">
                  <c:v>3.044522437723423</c:v>
                </c:pt>
                <c:pt idx="379">
                  <c:v>2.7080502011022101</c:v>
                </c:pt>
                <c:pt idx="380">
                  <c:v>2.6390573296152584</c:v>
                </c:pt>
                <c:pt idx="381">
                  <c:v>2.5649493574615367</c:v>
                </c:pt>
                <c:pt idx="382">
                  <c:v>2.4849066497880004</c:v>
                </c:pt>
                <c:pt idx="383">
                  <c:v>2.7725887222397811</c:v>
                </c:pt>
                <c:pt idx="384">
                  <c:v>2.6390573296152584</c:v>
                </c:pt>
                <c:pt idx="385">
                  <c:v>2.0794415416798357</c:v>
                </c:pt>
                <c:pt idx="386">
                  <c:v>2.7725887222397811</c:v>
                </c:pt>
                <c:pt idx="387">
                  <c:v>2.5649493574615367</c:v>
                </c:pt>
                <c:pt idx="388">
                  <c:v>2.1972245773362196</c:v>
                </c:pt>
                <c:pt idx="389">
                  <c:v>2.5649493574615367</c:v>
                </c:pt>
                <c:pt idx="390">
                  <c:v>2.3025850929940459</c:v>
                </c:pt>
                <c:pt idx="391">
                  <c:v>2.7725887222397811</c:v>
                </c:pt>
                <c:pt idx="392">
                  <c:v>2.8903717578961645</c:v>
                </c:pt>
                <c:pt idx="393">
                  <c:v>2.8903717578961645</c:v>
                </c:pt>
                <c:pt idx="394">
                  <c:v>2.3025850929940459</c:v>
                </c:pt>
                <c:pt idx="395">
                  <c:v>2.3025850929940459</c:v>
                </c:pt>
                <c:pt idx="396">
                  <c:v>2.7080502011022101</c:v>
                </c:pt>
                <c:pt idx="397">
                  <c:v>2.6390573296152584</c:v>
                </c:pt>
                <c:pt idx="398">
                  <c:v>2.8903717578961645</c:v>
                </c:pt>
                <c:pt idx="399">
                  <c:v>2.5649493574615367</c:v>
                </c:pt>
                <c:pt idx="400">
                  <c:v>1.791759469228055</c:v>
                </c:pt>
                <c:pt idx="401">
                  <c:v>2.5649493574615367</c:v>
                </c:pt>
                <c:pt idx="402">
                  <c:v>2.7080502011022101</c:v>
                </c:pt>
                <c:pt idx="403">
                  <c:v>2.1972245773362196</c:v>
                </c:pt>
                <c:pt idx="404">
                  <c:v>2.7080502011022101</c:v>
                </c:pt>
                <c:pt idx="405">
                  <c:v>2.4849066497880004</c:v>
                </c:pt>
                <c:pt idx="406">
                  <c:v>1.9459101490553132</c:v>
                </c:pt>
                <c:pt idx="407">
                  <c:v>2.3978952727983707</c:v>
                </c:pt>
                <c:pt idx="408">
                  <c:v>2.1972245773362196</c:v>
                </c:pt>
                <c:pt idx="409">
                  <c:v>2.3025850929940459</c:v>
                </c:pt>
                <c:pt idx="410">
                  <c:v>2.5649493574615367</c:v>
                </c:pt>
                <c:pt idx="411">
                  <c:v>2.1972245773362196</c:v>
                </c:pt>
                <c:pt idx="412">
                  <c:v>1.9459101490553132</c:v>
                </c:pt>
                <c:pt idx="413">
                  <c:v>2.7080502011022101</c:v>
                </c:pt>
                <c:pt idx="414">
                  <c:v>2.4849066497880004</c:v>
                </c:pt>
                <c:pt idx="415">
                  <c:v>2.3978952727983707</c:v>
                </c:pt>
                <c:pt idx="416">
                  <c:v>2.1972245773362196</c:v>
                </c:pt>
                <c:pt idx="417">
                  <c:v>2.4849066497880004</c:v>
                </c:pt>
                <c:pt idx="418">
                  <c:v>2.3978952727983707</c:v>
                </c:pt>
                <c:pt idx="419">
                  <c:v>1.791759469228055</c:v>
                </c:pt>
                <c:pt idx="420">
                  <c:v>2.1972245773362196</c:v>
                </c:pt>
                <c:pt idx="421">
                  <c:v>2.5649493574615367</c:v>
                </c:pt>
                <c:pt idx="422">
                  <c:v>1.6094379124341003</c:v>
                </c:pt>
                <c:pt idx="423">
                  <c:v>1.9459101490553132</c:v>
                </c:pt>
                <c:pt idx="424">
                  <c:v>2.5649493574615367</c:v>
                </c:pt>
                <c:pt idx="425">
                  <c:v>2.0794415416798357</c:v>
                </c:pt>
                <c:pt idx="426">
                  <c:v>1.6094379124341003</c:v>
                </c:pt>
                <c:pt idx="427">
                  <c:v>2.1972245773362196</c:v>
                </c:pt>
                <c:pt idx="428">
                  <c:v>1.9459101490553132</c:v>
                </c:pt>
                <c:pt idx="429">
                  <c:v>2.5649493574615367</c:v>
                </c:pt>
                <c:pt idx="430">
                  <c:v>1.6094379124341003</c:v>
                </c:pt>
                <c:pt idx="431">
                  <c:v>2.0794415416798357</c:v>
                </c:pt>
                <c:pt idx="432">
                  <c:v>1.791759469228055</c:v>
                </c:pt>
                <c:pt idx="433">
                  <c:v>1.791759469228055</c:v>
                </c:pt>
                <c:pt idx="434">
                  <c:v>1.791759469228055</c:v>
                </c:pt>
                <c:pt idx="435">
                  <c:v>2.0794415416798357</c:v>
                </c:pt>
                <c:pt idx="436">
                  <c:v>1.6094379124341003</c:v>
                </c:pt>
                <c:pt idx="437">
                  <c:v>2.0794415416798357</c:v>
                </c:pt>
                <c:pt idx="438">
                  <c:v>1.791759469228055</c:v>
                </c:pt>
                <c:pt idx="439">
                  <c:v>2.5649493574615367</c:v>
                </c:pt>
                <c:pt idx="440">
                  <c:v>2.3025850929940459</c:v>
                </c:pt>
                <c:pt idx="441">
                  <c:v>1.791759469228055</c:v>
                </c:pt>
                <c:pt idx="442">
                  <c:v>1.6094379124341003</c:v>
                </c:pt>
                <c:pt idx="443">
                  <c:v>2.0794415416798357</c:v>
                </c:pt>
                <c:pt idx="444">
                  <c:v>2.0794415416798357</c:v>
                </c:pt>
                <c:pt idx="445">
                  <c:v>1.791759469228055</c:v>
                </c:pt>
                <c:pt idx="446">
                  <c:v>1.9459101490553132</c:v>
                </c:pt>
                <c:pt idx="447">
                  <c:v>2.0794415416798357</c:v>
                </c:pt>
                <c:pt idx="448">
                  <c:v>1.6094379124341003</c:v>
                </c:pt>
                <c:pt idx="449">
                  <c:v>1.3862943611198906</c:v>
                </c:pt>
                <c:pt idx="450">
                  <c:v>2.3978952727983707</c:v>
                </c:pt>
                <c:pt idx="451">
                  <c:v>1.6094379124341003</c:v>
                </c:pt>
                <c:pt idx="452">
                  <c:v>0.69314718055994529</c:v>
                </c:pt>
                <c:pt idx="453">
                  <c:v>1.9459101490553132</c:v>
                </c:pt>
                <c:pt idx="454">
                  <c:v>2.1972245773362196</c:v>
                </c:pt>
                <c:pt idx="455">
                  <c:v>1.6094379124341003</c:v>
                </c:pt>
                <c:pt idx="456">
                  <c:v>1.6094379124341003</c:v>
                </c:pt>
                <c:pt idx="457">
                  <c:v>1.3862943611198906</c:v>
                </c:pt>
                <c:pt idx="458">
                  <c:v>1.9459101490553132</c:v>
                </c:pt>
                <c:pt idx="459">
                  <c:v>1.3862943611198906</c:v>
                </c:pt>
                <c:pt idx="460">
                  <c:v>1.3862943611198906</c:v>
                </c:pt>
                <c:pt idx="461">
                  <c:v>1.6094379124341003</c:v>
                </c:pt>
                <c:pt idx="462">
                  <c:v>1.3862943611198906</c:v>
                </c:pt>
                <c:pt idx="463">
                  <c:v>1.3862943611198906</c:v>
                </c:pt>
                <c:pt idx="464">
                  <c:v>0</c:v>
                </c:pt>
                <c:pt idx="465">
                  <c:v>2.3025850929940459</c:v>
                </c:pt>
                <c:pt idx="466">
                  <c:v>1.9459101490553132</c:v>
                </c:pt>
                <c:pt idx="467">
                  <c:v>1.791759469228055</c:v>
                </c:pt>
                <c:pt idx="468">
                  <c:v>1.0986122886681098</c:v>
                </c:pt>
                <c:pt idx="469">
                  <c:v>1.0986122886681098</c:v>
                </c:pt>
                <c:pt idx="470">
                  <c:v>1.9459101490553132</c:v>
                </c:pt>
                <c:pt idx="471">
                  <c:v>2.3978952727983707</c:v>
                </c:pt>
                <c:pt idx="472">
                  <c:v>0.69314718055994529</c:v>
                </c:pt>
                <c:pt idx="473">
                  <c:v>2.0794415416798357</c:v>
                </c:pt>
                <c:pt idx="474">
                  <c:v>2.3025850929940459</c:v>
                </c:pt>
                <c:pt idx="475">
                  <c:v>0.69314718055994529</c:v>
                </c:pt>
                <c:pt idx="476">
                  <c:v>1.6094379124341003</c:v>
                </c:pt>
                <c:pt idx="477">
                  <c:v>0.69314718055994529</c:v>
                </c:pt>
                <c:pt idx="478">
                  <c:v>2.3978952727983707</c:v>
                </c:pt>
                <c:pt idx="479">
                  <c:v>1.791759469228055</c:v>
                </c:pt>
                <c:pt idx="480">
                  <c:v>1.6094379124341003</c:v>
                </c:pt>
                <c:pt idx="481">
                  <c:v>0.69314718055994529</c:v>
                </c:pt>
                <c:pt idx="482">
                  <c:v>1.0986122886681098</c:v>
                </c:pt>
                <c:pt idx="483">
                  <c:v>1.791759469228055</c:v>
                </c:pt>
                <c:pt idx="484">
                  <c:v>1.6094379124341003</c:v>
                </c:pt>
                <c:pt idx="485">
                  <c:v>1.791759469228055</c:v>
                </c:pt>
                <c:pt idx="486">
                  <c:v>1.0986122886681098</c:v>
                </c:pt>
                <c:pt idx="487">
                  <c:v>1.6094379124341003</c:v>
                </c:pt>
                <c:pt idx="488">
                  <c:v>1.6094379124341003</c:v>
                </c:pt>
                <c:pt idx="489">
                  <c:v>2.3025850929940459</c:v>
                </c:pt>
                <c:pt idx="490">
                  <c:v>1.9459101490553132</c:v>
                </c:pt>
                <c:pt idx="491">
                  <c:v>1.791759469228055</c:v>
                </c:pt>
                <c:pt idx="492">
                  <c:v>0.69314718055994529</c:v>
                </c:pt>
                <c:pt idx="493">
                  <c:v>1.6094379124341003</c:v>
                </c:pt>
                <c:pt idx="494">
                  <c:v>1.791759469228055</c:v>
                </c:pt>
                <c:pt idx="495">
                  <c:v>1.6094379124341003</c:v>
                </c:pt>
                <c:pt idx="496">
                  <c:v>1.3862943611198906</c:v>
                </c:pt>
                <c:pt idx="497">
                  <c:v>1.3862943611198906</c:v>
                </c:pt>
                <c:pt idx="498">
                  <c:v>1.6094379124341003</c:v>
                </c:pt>
                <c:pt idx="499">
                  <c:v>1.0986122886681098</c:v>
                </c:pt>
                <c:pt idx="500">
                  <c:v>1.0986122886681098</c:v>
                </c:pt>
                <c:pt idx="501">
                  <c:v>0</c:v>
                </c:pt>
                <c:pt idx="502">
                  <c:v>0</c:v>
                </c:pt>
                <c:pt idx="503">
                  <c:v>1.6094379124341003</c:v>
                </c:pt>
                <c:pt idx="504">
                  <c:v>2.1972245773362196</c:v>
                </c:pt>
                <c:pt idx="505">
                  <c:v>1.6094379124341003</c:v>
                </c:pt>
                <c:pt idx="506">
                  <c:v>1.3862943611198906</c:v>
                </c:pt>
                <c:pt idx="507">
                  <c:v>0.69314718055994529</c:v>
                </c:pt>
                <c:pt idx="508">
                  <c:v>1.0986122886681098</c:v>
                </c:pt>
                <c:pt idx="509">
                  <c:v>1.6094379124341003</c:v>
                </c:pt>
                <c:pt idx="510">
                  <c:v>1.0986122886681098</c:v>
                </c:pt>
                <c:pt idx="511">
                  <c:v>1.0986122886681098</c:v>
                </c:pt>
                <c:pt idx="512">
                  <c:v>0.69314718055994529</c:v>
                </c:pt>
                <c:pt idx="513">
                  <c:v>1.6094379124341003</c:v>
                </c:pt>
                <c:pt idx="514">
                  <c:v>0</c:v>
                </c:pt>
                <c:pt idx="515">
                  <c:v>1.3862943611198906</c:v>
                </c:pt>
                <c:pt idx="516">
                  <c:v>1.0986122886681098</c:v>
                </c:pt>
                <c:pt idx="517">
                  <c:v>1.791759469228055</c:v>
                </c:pt>
                <c:pt idx="518">
                  <c:v>1.6094379124341003</c:v>
                </c:pt>
                <c:pt idx="519">
                  <c:v>1.3862943611198906</c:v>
                </c:pt>
                <c:pt idx="520">
                  <c:v>2.0794415416798357</c:v>
                </c:pt>
                <c:pt idx="521">
                  <c:v>1.0986122886681098</c:v>
                </c:pt>
                <c:pt idx="522">
                  <c:v>0.69314718055994529</c:v>
                </c:pt>
                <c:pt idx="523">
                  <c:v>0.69314718055994529</c:v>
                </c:pt>
                <c:pt idx="524">
                  <c:v>1.0986122886681098</c:v>
                </c:pt>
                <c:pt idx="525">
                  <c:v>1.3862943611198906</c:v>
                </c:pt>
                <c:pt idx="526">
                  <c:v>0.69314718055994529</c:v>
                </c:pt>
                <c:pt idx="527">
                  <c:v>1.791759469228055</c:v>
                </c:pt>
                <c:pt idx="528">
                  <c:v>1.0986122886681098</c:v>
                </c:pt>
                <c:pt idx="529">
                  <c:v>1.3862943611198906</c:v>
                </c:pt>
                <c:pt idx="530">
                  <c:v>1.3862943611198906</c:v>
                </c:pt>
                <c:pt idx="531">
                  <c:v>1.3862943611198906</c:v>
                </c:pt>
                <c:pt idx="532">
                  <c:v>1.6094379124341003</c:v>
                </c:pt>
                <c:pt idx="533">
                  <c:v>0</c:v>
                </c:pt>
                <c:pt idx="534">
                  <c:v>1.0986122886681098</c:v>
                </c:pt>
                <c:pt idx="535">
                  <c:v>0</c:v>
                </c:pt>
                <c:pt idx="536">
                  <c:v>0</c:v>
                </c:pt>
                <c:pt idx="537">
                  <c:v>1.791759469228055</c:v>
                </c:pt>
                <c:pt idx="538">
                  <c:v>0</c:v>
                </c:pt>
                <c:pt idx="539">
                  <c:v>1.0986122886681098</c:v>
                </c:pt>
                <c:pt idx="540">
                  <c:v>0.69314718055994529</c:v>
                </c:pt>
                <c:pt idx="541">
                  <c:v>1.0986122886681098</c:v>
                </c:pt>
                <c:pt idx="542">
                  <c:v>0.69314718055994529</c:v>
                </c:pt>
                <c:pt idx="543">
                  <c:v>1.3862943611198906</c:v>
                </c:pt>
                <c:pt idx="544">
                  <c:v>0.69314718055994529</c:v>
                </c:pt>
                <c:pt idx="545">
                  <c:v>0.69314718055994529</c:v>
                </c:pt>
                <c:pt idx="546">
                  <c:v>1.3862943611198906</c:v>
                </c:pt>
                <c:pt idx="547">
                  <c:v>0.69314718055994529</c:v>
                </c:pt>
                <c:pt idx="548">
                  <c:v>1.6094379124341003</c:v>
                </c:pt>
                <c:pt idx="549">
                  <c:v>0.69314718055994529</c:v>
                </c:pt>
                <c:pt idx="550">
                  <c:v>1.0986122886681098</c:v>
                </c:pt>
                <c:pt idx="551">
                  <c:v>0.69314718055994529</c:v>
                </c:pt>
                <c:pt idx="552">
                  <c:v>0</c:v>
                </c:pt>
                <c:pt idx="553">
                  <c:v>0</c:v>
                </c:pt>
                <c:pt idx="554">
                  <c:v>1.0986122886681098</c:v>
                </c:pt>
                <c:pt idx="555">
                  <c:v>1.791759469228055</c:v>
                </c:pt>
                <c:pt idx="556">
                  <c:v>1.791759469228055</c:v>
                </c:pt>
                <c:pt idx="557">
                  <c:v>1.3862943611198906</c:v>
                </c:pt>
                <c:pt idx="558">
                  <c:v>0</c:v>
                </c:pt>
                <c:pt idx="559">
                  <c:v>0.69314718055994529</c:v>
                </c:pt>
                <c:pt idx="560">
                  <c:v>0</c:v>
                </c:pt>
                <c:pt idx="561">
                  <c:v>0</c:v>
                </c:pt>
                <c:pt idx="562">
                  <c:v>1.6094379124341003</c:v>
                </c:pt>
                <c:pt idx="563">
                  <c:v>0</c:v>
                </c:pt>
                <c:pt idx="564">
                  <c:v>0.69314718055994529</c:v>
                </c:pt>
                <c:pt idx="565">
                  <c:v>0.69314718055994529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0.69314718055994529</c:v>
                </c:pt>
                <c:pt idx="570">
                  <c:v>1.0986122886681098</c:v>
                </c:pt>
                <c:pt idx="571">
                  <c:v>0.69314718055994529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1.0986122886681098</c:v>
                </c:pt>
                <c:pt idx="576">
                  <c:v>1.3862943611198906</c:v>
                </c:pt>
                <c:pt idx="577">
                  <c:v>0.69314718055994529</c:v>
                </c:pt>
                <c:pt idx="578">
                  <c:v>1.0986122886681098</c:v>
                </c:pt>
                <c:pt idx="579">
                  <c:v>0.69314718055994529</c:v>
                </c:pt>
                <c:pt idx="580">
                  <c:v>0.69314718055994529</c:v>
                </c:pt>
                <c:pt idx="581">
                  <c:v>0.69314718055994529</c:v>
                </c:pt>
                <c:pt idx="582">
                  <c:v>0</c:v>
                </c:pt>
                <c:pt idx="583">
                  <c:v>0.69314718055994529</c:v>
                </c:pt>
                <c:pt idx="584">
                  <c:v>0</c:v>
                </c:pt>
                <c:pt idx="585">
                  <c:v>0</c:v>
                </c:pt>
                <c:pt idx="586">
                  <c:v>1.6094379124341003</c:v>
                </c:pt>
                <c:pt idx="587">
                  <c:v>0</c:v>
                </c:pt>
                <c:pt idx="588">
                  <c:v>0</c:v>
                </c:pt>
                <c:pt idx="589">
                  <c:v>1.0986122886681098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0.69314718055994529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0.69314718055994529</c:v>
                </c:pt>
                <c:pt idx="600">
                  <c:v>0</c:v>
                </c:pt>
                <c:pt idx="601">
                  <c:v>1.9459101490553132</c:v>
                </c:pt>
                <c:pt idx="602">
                  <c:v>1.0986122886681098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1.0986122886681098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0.69314718055994529</c:v>
                </c:pt>
                <c:pt idx="612">
                  <c:v>0</c:v>
                </c:pt>
                <c:pt idx="613">
                  <c:v>0.69314718055994529</c:v>
                </c:pt>
                <c:pt idx="614">
                  <c:v>0</c:v>
                </c:pt>
                <c:pt idx="615">
                  <c:v>0.69314718055994529</c:v>
                </c:pt>
                <c:pt idx="616">
                  <c:v>0</c:v>
                </c:pt>
                <c:pt idx="617">
                  <c:v>0</c:v>
                </c:pt>
                <c:pt idx="618">
                  <c:v>1.0986122886681098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0.69314718055994529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1.3862943611198906</c:v>
                </c:pt>
                <c:pt idx="639">
                  <c:v>0.69314718055994529</c:v>
                </c:pt>
                <c:pt idx="640">
                  <c:v>0</c:v>
                </c:pt>
                <c:pt idx="641">
                  <c:v>1.0986122886681098</c:v>
                </c:pt>
                <c:pt idx="642">
                  <c:v>0</c:v>
                </c:pt>
                <c:pt idx="643">
                  <c:v>0</c:v>
                </c:pt>
                <c:pt idx="644">
                  <c:v>0.69314718055994529</c:v>
                </c:pt>
                <c:pt idx="645">
                  <c:v>0</c:v>
                </c:pt>
                <c:pt idx="646">
                  <c:v>0</c:v>
                </c:pt>
                <c:pt idx="647">
                  <c:v>1.0986122886681098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0.69314718055994529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1.0986122886681098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0.69314718055994529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1.3862943611198906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0.69314718055994529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0.69314718055994529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0.69314718055994529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0.69314718055994529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0.69314718055994529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</c:numCache>
            </c:numRef>
          </c:val>
        </c:ser>
        <c:ser>
          <c:idx val="1"/>
          <c:order val="1"/>
          <c:tx>
            <c:v>Fitted Area</c:v>
          </c:tx>
          <c:invertIfNegative val="0"/>
          <c:trendline>
            <c:trendlineType val="linear"/>
            <c:dispRSqr val="1"/>
            <c:dispEq val="0"/>
            <c:trendlineLbl>
              <c:layout>
                <c:manualLayout>
                  <c:x val="-0.15508305948983747"/>
                  <c:y val="-0.56592487259689006"/>
                </c:manualLayout>
              </c:layout>
              <c:numFmt formatCode="General" sourceLinked="0"/>
            </c:trendlineLbl>
          </c:trendline>
          <c:val>
            <c:numRef>
              <c:f>[calib.xlsx]Foglio8!$E$1:$E$1024</c:f>
              <c:numCache>
                <c:formatCode>General</c:formatCode>
                <c:ptCount val="1024"/>
                <c:pt idx="50">
                  <c:v>6.8895913083544658</c:v>
                </c:pt>
                <c:pt idx="51">
                  <c:v>6.8627579130514009</c:v>
                </c:pt>
                <c:pt idx="52">
                  <c:v>6.8803840821860049</c:v>
                </c:pt>
                <c:pt idx="53">
                  <c:v>6.8532990931860782</c:v>
                </c:pt>
                <c:pt idx="54">
                  <c:v>6.7957057751735137</c:v>
                </c:pt>
                <c:pt idx="55">
                  <c:v>6.8341087388138382</c:v>
                </c:pt>
                <c:pt idx="56">
                  <c:v>6.7821920560067914</c:v>
                </c:pt>
                <c:pt idx="57">
                  <c:v>6.7464121285733745</c:v>
                </c:pt>
                <c:pt idx="58">
                  <c:v>6.7979404129749303</c:v>
                </c:pt>
                <c:pt idx="59">
                  <c:v>6.7650389767805414</c:v>
                </c:pt>
                <c:pt idx="60">
                  <c:v>6.7226297948554485</c:v>
                </c:pt>
                <c:pt idx="61">
                  <c:v>6.7322107064672059</c:v>
                </c:pt>
                <c:pt idx="62">
                  <c:v>6.7546040994879624</c:v>
                </c:pt>
                <c:pt idx="63">
                  <c:v>6.75343791859778</c:v>
                </c:pt>
                <c:pt idx="64">
                  <c:v>6.6995003401616779</c:v>
                </c:pt>
                <c:pt idx="65">
                  <c:v>6.6592939196836376</c:v>
                </c:pt>
                <c:pt idx="66">
                  <c:v>6.6644090203504076</c:v>
                </c:pt>
                <c:pt idx="67">
                  <c:v>6.5985090286145152</c:v>
                </c:pt>
                <c:pt idx="68">
                  <c:v>6.6267177492490248</c:v>
                </c:pt>
                <c:pt idx="69">
                  <c:v>6.6489845500247764</c:v>
                </c:pt>
                <c:pt idx="70">
                  <c:v>6.6293632534374485</c:v>
                </c:pt>
                <c:pt idx="71">
                  <c:v>6.5750758405996201</c:v>
                </c:pt>
                <c:pt idx="72">
                  <c:v>6.5596152374932419</c:v>
                </c:pt>
                <c:pt idx="73">
                  <c:v>6.5666724298032406</c:v>
                </c:pt>
                <c:pt idx="74">
                  <c:v>6.4922398350204711</c:v>
                </c:pt>
                <c:pt idx="75">
                  <c:v>6.4907235345025072</c:v>
                </c:pt>
                <c:pt idx="76">
                  <c:v>6.4982821494764336</c:v>
                </c:pt>
                <c:pt idx="77">
                  <c:v>6.5453496603344199</c:v>
                </c:pt>
                <c:pt idx="78">
                  <c:v>6.4345465187874531</c:v>
                </c:pt>
                <c:pt idx="79">
                  <c:v>6.4345465187874531</c:v>
                </c:pt>
                <c:pt idx="80">
                  <c:v>6.4409465406329209</c:v>
                </c:pt>
                <c:pt idx="81">
                  <c:v>6.4952655559370083</c:v>
                </c:pt>
                <c:pt idx="82">
                  <c:v>6.4520489544372257</c:v>
                </c:pt>
                <c:pt idx="83">
                  <c:v>6.3801225368997647</c:v>
                </c:pt>
                <c:pt idx="84">
                  <c:v>6.444131256700441</c:v>
                </c:pt>
                <c:pt idx="85">
                  <c:v>6.4101748819661672</c:v>
                </c:pt>
                <c:pt idx="86">
                  <c:v>6.3868793193626452</c:v>
                </c:pt>
                <c:pt idx="87">
                  <c:v>6.3543700407973507</c:v>
                </c:pt>
                <c:pt idx="88">
                  <c:v>6.3099182782265162</c:v>
                </c:pt>
                <c:pt idx="89">
                  <c:v>6.3456363608285962</c:v>
                </c:pt>
                <c:pt idx="90">
                  <c:v>6.3332796281396906</c:v>
                </c:pt>
                <c:pt idx="91">
                  <c:v>6.2989492468559423</c:v>
                </c:pt>
                <c:pt idx="92">
                  <c:v>6.3225652399272843</c:v>
                </c:pt>
                <c:pt idx="93">
                  <c:v>6.3508857167147399</c:v>
                </c:pt>
                <c:pt idx="94">
                  <c:v>6.1964441277945204</c:v>
                </c:pt>
                <c:pt idx="95">
                  <c:v>6.2166061010848646</c:v>
                </c:pt>
                <c:pt idx="96">
                  <c:v>6.2363695902037044</c:v>
                </c:pt>
                <c:pt idx="97">
                  <c:v>6.2422232654551655</c:v>
                </c:pt>
                <c:pt idx="98">
                  <c:v>6.2265366692874657</c:v>
                </c:pt>
                <c:pt idx="99">
                  <c:v>6.2225762680713688</c:v>
                </c:pt>
                <c:pt idx="100">
                  <c:v>6.1484682959176471</c:v>
                </c:pt>
                <c:pt idx="101">
                  <c:v>6.2025355171879228</c:v>
                </c:pt>
                <c:pt idx="102">
                  <c:v>6.1820849067166321</c:v>
                </c:pt>
                <c:pt idx="103">
                  <c:v>6.1025585946135692</c:v>
                </c:pt>
                <c:pt idx="104">
                  <c:v>6.1070228877422545</c:v>
                </c:pt>
                <c:pt idx="105">
                  <c:v>6.1612073216950769</c:v>
                </c:pt>
                <c:pt idx="106">
                  <c:v>6.089044875446846</c:v>
                </c:pt>
                <c:pt idx="107">
                  <c:v>6.089044875446846</c:v>
                </c:pt>
                <c:pt idx="108">
                  <c:v>6.0684255882441107</c:v>
                </c:pt>
                <c:pt idx="109">
                  <c:v>6.1463292576688975</c:v>
                </c:pt>
                <c:pt idx="110">
                  <c:v>5.9989365619466826</c:v>
                </c:pt>
                <c:pt idx="111">
                  <c:v>6.0822189103764464</c:v>
                </c:pt>
                <c:pt idx="112">
                  <c:v>5.9939614273065693</c:v>
                </c:pt>
                <c:pt idx="113">
                  <c:v>5.9763509092979339</c:v>
                </c:pt>
                <c:pt idx="114">
                  <c:v>5.9738096118692612</c:v>
                </c:pt>
                <c:pt idx="115">
                  <c:v>6.0544393462693709</c:v>
                </c:pt>
                <c:pt idx="116">
                  <c:v>6.1355648910817386</c:v>
                </c:pt>
                <c:pt idx="117">
                  <c:v>6.0038870671065387</c:v>
                </c:pt>
                <c:pt idx="118">
                  <c:v>5.9839362806871907</c:v>
                </c:pt>
                <c:pt idx="119">
                  <c:v>5.9375362050824263</c:v>
                </c:pt>
                <c:pt idx="120">
                  <c:v>5.8260001073804499</c:v>
                </c:pt>
                <c:pt idx="121">
                  <c:v>5.8805329864007003</c:v>
                </c:pt>
                <c:pt idx="122">
                  <c:v>5.8861040314501558</c:v>
                </c:pt>
                <c:pt idx="123">
                  <c:v>5.8464387750577247</c:v>
                </c:pt>
                <c:pt idx="124">
                  <c:v>5.8200829303523616</c:v>
                </c:pt>
                <c:pt idx="125">
                  <c:v>5.8081424899804439</c:v>
                </c:pt>
                <c:pt idx="126">
                  <c:v>5.8200829303523616</c:v>
                </c:pt>
                <c:pt idx="127">
                  <c:v>5.8777357817796387</c:v>
                </c:pt>
                <c:pt idx="128">
                  <c:v>5.8692969131337742</c:v>
                </c:pt>
                <c:pt idx="129">
                  <c:v>5.7620513827801769</c:v>
                </c:pt>
                <c:pt idx="130">
                  <c:v>5.7557422135869123</c:v>
                </c:pt>
                <c:pt idx="131">
                  <c:v>5.7137328055093688</c:v>
                </c:pt>
                <c:pt idx="132">
                  <c:v>5.8348107370626048</c:v>
                </c:pt>
                <c:pt idx="133">
                  <c:v>5.7430031878094825</c:v>
                </c:pt>
                <c:pt idx="134">
                  <c:v>5.8636311755980968</c:v>
                </c:pt>
                <c:pt idx="135">
                  <c:v>5.7333412768977459</c:v>
                </c:pt>
                <c:pt idx="136">
                  <c:v>5.6094717951849598</c:v>
                </c:pt>
                <c:pt idx="137">
                  <c:v>5.7930136083841441</c:v>
                </c:pt>
                <c:pt idx="138">
                  <c:v>5.6664266881124323</c:v>
                </c:pt>
                <c:pt idx="139">
                  <c:v>5.6094717951849598</c:v>
                </c:pt>
                <c:pt idx="140">
                  <c:v>5.7930136083841441</c:v>
                </c:pt>
                <c:pt idx="141">
                  <c:v>5.6419070709381138</c:v>
                </c:pt>
                <c:pt idx="142">
                  <c:v>5.6058020662959978</c:v>
                </c:pt>
                <c:pt idx="143">
                  <c:v>5.6167710976665717</c:v>
                </c:pt>
                <c:pt idx="144">
                  <c:v>5.598421958998375</c:v>
                </c:pt>
                <c:pt idx="145">
                  <c:v>5.6419070709381138</c:v>
                </c:pt>
                <c:pt idx="146">
                  <c:v>5.6559918108198524</c:v>
                </c:pt>
                <c:pt idx="147">
                  <c:v>5.4930614433405482</c:v>
                </c:pt>
                <c:pt idx="148">
                  <c:v>5.5834963087816991</c:v>
                </c:pt>
                <c:pt idx="149">
                  <c:v>5.5134287461649825</c:v>
                </c:pt>
                <c:pt idx="150">
                  <c:v>5.5451774444795623</c:v>
                </c:pt>
                <c:pt idx="151">
                  <c:v>5.5294290875114234</c:v>
                </c:pt>
                <c:pt idx="152">
                  <c:v>5.4205349992722862</c:v>
                </c:pt>
                <c:pt idx="153">
                  <c:v>5.5134287461649825</c:v>
                </c:pt>
                <c:pt idx="154">
                  <c:v>5.4680601411351315</c:v>
                </c:pt>
                <c:pt idx="155">
                  <c:v>5.3375380797013179</c:v>
                </c:pt>
                <c:pt idx="156">
                  <c:v>5.3082676974012051</c:v>
                </c:pt>
                <c:pt idx="157">
                  <c:v>5.4161004022044201</c:v>
                </c:pt>
                <c:pt idx="158">
                  <c:v>5.3752784076841653</c:v>
                </c:pt>
                <c:pt idx="159">
                  <c:v>5.4071717714601188</c:v>
                </c:pt>
                <c:pt idx="160">
                  <c:v>5.3565862746720123</c:v>
                </c:pt>
                <c:pt idx="161">
                  <c:v>5.4205349992722862</c:v>
                </c:pt>
                <c:pt idx="162">
                  <c:v>5.3518581334760666</c:v>
                </c:pt>
                <c:pt idx="163">
                  <c:v>5.2470240721604862</c:v>
                </c:pt>
                <c:pt idx="164">
                  <c:v>5.4071717714601188</c:v>
                </c:pt>
                <c:pt idx="165">
                  <c:v>5.4071717714601188</c:v>
                </c:pt>
                <c:pt idx="166">
                  <c:v>5.2522734280466299</c:v>
                </c:pt>
                <c:pt idx="167">
                  <c:v>5.2364419628299492</c:v>
                </c:pt>
                <c:pt idx="168">
                  <c:v>5.1416635565026603</c:v>
                </c:pt>
                <c:pt idx="169">
                  <c:v>5.2626901889048856</c:v>
                </c:pt>
                <c:pt idx="170">
                  <c:v>5.2678581590633282</c:v>
                </c:pt>
                <c:pt idx="171">
                  <c:v>5.3423342519648109</c:v>
                </c:pt>
                <c:pt idx="172">
                  <c:v>5.1647859739235145</c:v>
                </c:pt>
                <c:pt idx="173">
                  <c:v>5.3033049080590757</c:v>
                </c:pt>
                <c:pt idx="174">
                  <c:v>5.0998664278241987</c:v>
                </c:pt>
                <c:pt idx="175">
                  <c:v>5.1761497325738288</c:v>
                </c:pt>
                <c:pt idx="176">
                  <c:v>5.2781146592305168</c:v>
                </c:pt>
                <c:pt idx="177">
                  <c:v>5.2311086168545868</c:v>
                </c:pt>
                <c:pt idx="178">
                  <c:v>5.1873858058407549</c:v>
                </c:pt>
                <c:pt idx="179">
                  <c:v>4.990432586778736</c:v>
                </c:pt>
                <c:pt idx="180">
                  <c:v>5.1704839950381514</c:v>
                </c:pt>
                <c:pt idx="181">
                  <c:v>5.1416635565026603</c:v>
                </c:pt>
                <c:pt idx="182">
                  <c:v>5.2470240721604862</c:v>
                </c:pt>
                <c:pt idx="183">
                  <c:v>4.9416424226093039</c:v>
                </c:pt>
                <c:pt idx="184">
                  <c:v>5.1298987149230735</c:v>
                </c:pt>
                <c:pt idx="185">
                  <c:v>5.181783550292085</c:v>
                </c:pt>
                <c:pt idx="186">
                  <c:v>5.1239639794032588</c:v>
                </c:pt>
                <c:pt idx="187">
                  <c:v>5.0304379213924353</c:v>
                </c:pt>
                <c:pt idx="188">
                  <c:v>5.0689042022202315</c:v>
                </c:pt>
                <c:pt idx="189">
                  <c:v>4.9199809258281251</c:v>
                </c:pt>
                <c:pt idx="190">
                  <c:v>5.0562458053483077</c:v>
                </c:pt>
                <c:pt idx="191">
                  <c:v>4.7449321283632502</c:v>
                </c:pt>
                <c:pt idx="192">
                  <c:v>5.0814043649844631</c:v>
                </c:pt>
                <c:pt idx="193">
                  <c:v>4.8903491282217537</c:v>
                </c:pt>
                <c:pt idx="194">
                  <c:v>4.990432586778736</c:v>
                </c:pt>
                <c:pt idx="195">
                  <c:v>4.8598124043616719</c:v>
                </c:pt>
                <c:pt idx="196">
                  <c:v>4.8675344504555822</c:v>
                </c:pt>
                <c:pt idx="197">
                  <c:v>4.9558270576012609</c:v>
                </c:pt>
                <c:pt idx="198">
                  <c:v>5.0039463059454592</c:v>
                </c:pt>
                <c:pt idx="199">
                  <c:v>4.8598124043616719</c:v>
                </c:pt>
                <c:pt idx="200">
                  <c:v>4.9416424226093039</c:v>
                </c:pt>
                <c:pt idx="201">
                  <c:v>4.8903491282217537</c:v>
                </c:pt>
                <c:pt idx="202">
                  <c:v>4.7449321283632502</c:v>
                </c:pt>
                <c:pt idx="203">
                  <c:v>4.7791234931115296</c:v>
                </c:pt>
                <c:pt idx="204">
                  <c:v>4.7874917427820458</c:v>
                </c:pt>
                <c:pt idx="205">
                  <c:v>4.7184988712950942</c:v>
                </c:pt>
                <c:pt idx="206">
                  <c:v>4.7449321283632502</c:v>
                </c:pt>
                <c:pt idx="207">
                  <c:v>4.7706846244656651</c:v>
                </c:pt>
                <c:pt idx="208">
                  <c:v>4.8598124043616719</c:v>
                </c:pt>
                <c:pt idx="209">
                  <c:v>4.6539603501575231</c:v>
                </c:pt>
                <c:pt idx="210">
                  <c:v>4.7957905455967413</c:v>
                </c:pt>
                <c:pt idx="211">
                  <c:v>4.9199809258281251</c:v>
                </c:pt>
                <c:pt idx="212">
                  <c:v>4.6913478822291435</c:v>
                </c:pt>
                <c:pt idx="213">
                  <c:v>4.6821312271242199</c:v>
                </c:pt>
                <c:pt idx="214">
                  <c:v>4.6634390941120669</c:v>
                </c:pt>
                <c:pt idx="215">
                  <c:v>4.6728288344619058</c:v>
                </c:pt>
                <c:pt idx="216">
                  <c:v>4.6347289882296359</c:v>
                </c:pt>
                <c:pt idx="217">
                  <c:v>4.6443908991413725</c:v>
                </c:pt>
                <c:pt idx="218">
                  <c:v>4.6539603501575231</c:v>
                </c:pt>
                <c:pt idx="219">
                  <c:v>4.5951198501345898</c:v>
                </c:pt>
                <c:pt idx="220">
                  <c:v>4.4659081186545837</c:v>
                </c:pt>
                <c:pt idx="221">
                  <c:v>4.5325994931532563</c:v>
                </c:pt>
                <c:pt idx="222">
                  <c:v>4.4886363697321396</c:v>
                </c:pt>
                <c:pt idx="223">
                  <c:v>4.5217885770490405</c:v>
                </c:pt>
                <c:pt idx="224">
                  <c:v>4.4659081186545837</c:v>
                </c:pt>
                <c:pt idx="225">
                  <c:v>4.4886363697321396</c:v>
                </c:pt>
                <c:pt idx="226">
                  <c:v>4.6539603501575231</c:v>
                </c:pt>
                <c:pt idx="227">
                  <c:v>4.6821312271242199</c:v>
                </c:pt>
                <c:pt idx="228">
                  <c:v>4.3820266346738812</c:v>
                </c:pt>
                <c:pt idx="229">
                  <c:v>4.4308167988433134</c:v>
                </c:pt>
                <c:pt idx="230">
                  <c:v>4.5432947822700038</c:v>
                </c:pt>
                <c:pt idx="231">
                  <c:v>4.5849674786705723</c:v>
                </c:pt>
                <c:pt idx="232">
                  <c:v>4.3567088266895917</c:v>
                </c:pt>
                <c:pt idx="233">
                  <c:v>4.2766661190160553</c:v>
                </c:pt>
                <c:pt idx="234">
                  <c:v>4.4659081186545837</c:v>
                </c:pt>
                <c:pt idx="235">
                  <c:v>4.3567088266895917</c:v>
                </c:pt>
                <c:pt idx="236">
                  <c:v>4.1108738641733114</c:v>
                </c:pt>
                <c:pt idx="237">
                  <c:v>4.4773368144782069</c:v>
                </c:pt>
                <c:pt idx="238">
                  <c:v>4.4886363697321396</c:v>
                </c:pt>
                <c:pt idx="239">
                  <c:v>4.3944491546724391</c:v>
                </c:pt>
                <c:pt idx="240">
                  <c:v>4.4426512564903167</c:v>
                </c:pt>
                <c:pt idx="241">
                  <c:v>4.4543472962535073</c:v>
                </c:pt>
                <c:pt idx="242">
                  <c:v>4.4659081186545837</c:v>
                </c:pt>
                <c:pt idx="243">
                  <c:v>4.1108738641733114</c:v>
                </c:pt>
                <c:pt idx="244">
                  <c:v>4.3040650932041702</c:v>
                </c:pt>
                <c:pt idx="245">
                  <c:v>4.3040650932041702</c:v>
                </c:pt>
                <c:pt idx="246">
                  <c:v>4.2341065045972597</c:v>
                </c:pt>
                <c:pt idx="247">
                  <c:v>4.1108738641733114</c:v>
                </c:pt>
                <c:pt idx="248">
                  <c:v>4.2766661190160553</c:v>
                </c:pt>
                <c:pt idx="249">
                  <c:v>4.1108738641733114</c:v>
                </c:pt>
                <c:pt idx="250">
                  <c:v>4.3944491546724391</c:v>
                </c:pt>
                <c:pt idx="251">
                  <c:v>4.3438054218536841</c:v>
                </c:pt>
                <c:pt idx="252">
                  <c:v>4.1271343850450917</c:v>
                </c:pt>
                <c:pt idx="253">
                  <c:v>4.2484952420493594</c:v>
                </c:pt>
                <c:pt idx="254">
                  <c:v>4.3694478524670215</c:v>
                </c:pt>
                <c:pt idx="255">
                  <c:v>4.2766661190160553</c:v>
                </c:pt>
                <c:pt idx="256">
                  <c:v>4.0775374439057197</c:v>
                </c:pt>
                <c:pt idx="257">
                  <c:v>4.1896547420264252</c:v>
                </c:pt>
                <c:pt idx="258">
                  <c:v>4.0943445622221004</c:v>
                </c:pt>
                <c:pt idx="259">
                  <c:v>4.1896547420264252</c:v>
                </c:pt>
                <c:pt idx="260">
                  <c:v>4.3174881135363101</c:v>
                </c:pt>
                <c:pt idx="261">
                  <c:v>4.0604430105464191</c:v>
                </c:pt>
                <c:pt idx="262">
                  <c:v>4.1431347263915326</c:v>
                </c:pt>
                <c:pt idx="263">
                  <c:v>4.1896547420264252</c:v>
                </c:pt>
                <c:pt idx="264">
                  <c:v>4.0604430105464191</c:v>
                </c:pt>
                <c:pt idx="265">
                  <c:v>4.1743872698956368</c:v>
                </c:pt>
                <c:pt idx="266">
                  <c:v>4.1588830833596715</c:v>
                </c:pt>
                <c:pt idx="267">
                  <c:v>3.9512437185814275</c:v>
                </c:pt>
                <c:pt idx="268">
                  <c:v>4.1431347263915326</c:v>
                </c:pt>
                <c:pt idx="269">
                  <c:v>4.0775374439057197</c:v>
                </c:pt>
                <c:pt idx="270">
                  <c:v>4.0604430105464191</c:v>
                </c:pt>
                <c:pt idx="271">
                  <c:v>4.0604430105464191</c:v>
                </c:pt>
                <c:pt idx="272">
                  <c:v>3.8918202981106265</c:v>
                </c:pt>
                <c:pt idx="273">
                  <c:v>3.8286413964890951</c:v>
                </c:pt>
                <c:pt idx="274">
                  <c:v>4.1108738641733114</c:v>
                </c:pt>
                <c:pt idx="275">
                  <c:v>3.9318256327243257</c:v>
                </c:pt>
                <c:pt idx="276">
                  <c:v>4.0430512678345503</c:v>
                </c:pt>
                <c:pt idx="277">
                  <c:v>3.5553480614894135</c:v>
                </c:pt>
                <c:pt idx="278">
                  <c:v>3.8286413964890951</c:v>
                </c:pt>
                <c:pt idx="279">
                  <c:v>3.8918202981106265</c:v>
                </c:pt>
                <c:pt idx="280">
                  <c:v>3.7376696182833684</c:v>
                </c:pt>
                <c:pt idx="281">
                  <c:v>3.6375861597263857</c:v>
                </c:pt>
                <c:pt idx="282">
                  <c:v>3.8712010109078911</c:v>
                </c:pt>
                <c:pt idx="283">
                  <c:v>3.8066624897703196</c:v>
                </c:pt>
                <c:pt idx="284">
                  <c:v>3.8918202981106265</c:v>
                </c:pt>
                <c:pt idx="285">
                  <c:v>3.8066624897703196</c:v>
                </c:pt>
                <c:pt idx="286">
                  <c:v>3.9318256327243257</c:v>
                </c:pt>
                <c:pt idx="287">
                  <c:v>3.7612001156935624</c:v>
                </c:pt>
                <c:pt idx="288">
                  <c:v>3.713572066704308</c:v>
                </c:pt>
                <c:pt idx="289">
                  <c:v>3.6109179126442243</c:v>
                </c:pt>
                <c:pt idx="290">
                  <c:v>3.6888794541139363</c:v>
                </c:pt>
                <c:pt idx="291">
                  <c:v>3.8066624897703196</c:v>
                </c:pt>
                <c:pt idx="292">
                  <c:v>3.6635616461296463</c:v>
                </c:pt>
                <c:pt idx="293">
                  <c:v>3.713572066704308</c:v>
                </c:pt>
                <c:pt idx="294">
                  <c:v>3.970291913552122</c:v>
                </c:pt>
                <c:pt idx="295">
                  <c:v>3.8712010109078911</c:v>
                </c:pt>
                <c:pt idx="296">
                  <c:v>3.7376696182833684</c:v>
                </c:pt>
                <c:pt idx="297">
                  <c:v>3.8286413964890951</c:v>
                </c:pt>
                <c:pt idx="298">
                  <c:v>3.4965075614664802</c:v>
                </c:pt>
                <c:pt idx="299">
                  <c:v>3.6375861597263857</c:v>
                </c:pt>
                <c:pt idx="300">
                  <c:v>3.6375861597263857</c:v>
                </c:pt>
                <c:pt idx="301">
                  <c:v>3.8501476017100584</c:v>
                </c:pt>
                <c:pt idx="302">
                  <c:v>3.3322045101752038</c:v>
                </c:pt>
                <c:pt idx="303">
                  <c:v>3.5835189384561099</c:v>
                </c:pt>
                <c:pt idx="304">
                  <c:v>3.4965075614664802</c:v>
                </c:pt>
                <c:pt idx="305">
                  <c:v>3.2188758248682006</c:v>
                </c:pt>
                <c:pt idx="306">
                  <c:v>3.3672958299864741</c:v>
                </c:pt>
                <c:pt idx="307">
                  <c:v>3.4339872044851463</c:v>
                </c:pt>
                <c:pt idx="308">
                  <c:v>3.5835189384561099</c:v>
                </c:pt>
                <c:pt idx="309">
                  <c:v>3.5835189384561099</c:v>
                </c:pt>
                <c:pt idx="310">
                  <c:v>3.2580965380214821</c:v>
                </c:pt>
                <c:pt idx="311">
                  <c:v>3.1780538303479458</c:v>
                </c:pt>
                <c:pt idx="312">
                  <c:v>3.4965075614664802</c:v>
                </c:pt>
                <c:pt idx="313">
                  <c:v>3.5263605246161616</c:v>
                </c:pt>
                <c:pt idx="314">
                  <c:v>3.4011973816621555</c:v>
                </c:pt>
                <c:pt idx="315">
                  <c:v>3.2188758248682006</c:v>
                </c:pt>
                <c:pt idx="316">
                  <c:v>3.4339872044851463</c:v>
                </c:pt>
                <c:pt idx="317">
                  <c:v>3.4965075614664802</c:v>
                </c:pt>
                <c:pt idx="318">
                  <c:v>3.713572066704308</c:v>
                </c:pt>
                <c:pt idx="319">
                  <c:v>3.3672958299864741</c:v>
                </c:pt>
                <c:pt idx="320">
                  <c:v>3.3672958299864741</c:v>
                </c:pt>
                <c:pt idx="321">
                  <c:v>3.4965075614664802</c:v>
                </c:pt>
                <c:pt idx="322">
                  <c:v>3.3322045101752038</c:v>
                </c:pt>
                <c:pt idx="323">
                  <c:v>3.2958368660043291</c:v>
                </c:pt>
                <c:pt idx="324">
                  <c:v>3.4965075614664802</c:v>
                </c:pt>
                <c:pt idx="325">
                  <c:v>3.5553480614894135</c:v>
                </c:pt>
                <c:pt idx="326">
                  <c:v>3.4965075614664802</c:v>
                </c:pt>
                <c:pt idx="327">
                  <c:v>3.4011973816621555</c:v>
                </c:pt>
                <c:pt idx="328">
                  <c:v>3.1780538303479458</c:v>
                </c:pt>
                <c:pt idx="329">
                  <c:v>3.4657359027997265</c:v>
                </c:pt>
                <c:pt idx="330">
                  <c:v>3.5263605246161616</c:v>
                </c:pt>
                <c:pt idx="331">
                  <c:v>3.4011973816621555</c:v>
                </c:pt>
                <c:pt idx="332">
                  <c:v>3.3672958299864741</c:v>
                </c:pt>
                <c:pt idx="333">
                  <c:v>2.9444389791664403</c:v>
                </c:pt>
                <c:pt idx="334">
                  <c:v>3.5263605246161616</c:v>
                </c:pt>
                <c:pt idx="335">
                  <c:v>3.3672958299864741</c:v>
                </c:pt>
                <c:pt idx="336">
                  <c:v>3.4339872044851463</c:v>
                </c:pt>
                <c:pt idx="337">
                  <c:v>3.4011973816621555</c:v>
                </c:pt>
                <c:pt idx="338">
                  <c:v>3.5263605246161616</c:v>
                </c:pt>
                <c:pt idx="339">
                  <c:v>3.1354942159291497</c:v>
                </c:pt>
                <c:pt idx="340">
                  <c:v>3.0910424533583161</c:v>
                </c:pt>
                <c:pt idx="341">
                  <c:v>3.0910424533583161</c:v>
                </c:pt>
                <c:pt idx="342">
                  <c:v>3.1780538303479458</c:v>
                </c:pt>
                <c:pt idx="343">
                  <c:v>3.044522437723423</c:v>
                </c:pt>
                <c:pt idx="344">
                  <c:v>2.8903717578961645</c:v>
                </c:pt>
                <c:pt idx="345">
                  <c:v>3.4965075614664802</c:v>
                </c:pt>
                <c:pt idx="346">
                  <c:v>3.044522437723423</c:v>
                </c:pt>
                <c:pt idx="347">
                  <c:v>3.1354942159291497</c:v>
                </c:pt>
                <c:pt idx="348">
                  <c:v>2.9957322735539909</c:v>
                </c:pt>
                <c:pt idx="349">
                  <c:v>3.2958368660043291</c:v>
                </c:pt>
                <c:pt idx="350">
                  <c:v>2.3978952727983707</c:v>
                </c:pt>
                <c:pt idx="351">
                  <c:v>3.2188758248682006</c:v>
                </c:pt>
                <c:pt idx="352">
                  <c:v>3.2958368660043291</c:v>
                </c:pt>
                <c:pt idx="353">
                  <c:v>2.8903717578961645</c:v>
                </c:pt>
                <c:pt idx="354">
                  <c:v>2.9957322735539909</c:v>
                </c:pt>
                <c:pt idx="355">
                  <c:v>2.9444389791664403</c:v>
                </c:pt>
                <c:pt idx="356">
                  <c:v>2.9444389791664403</c:v>
                </c:pt>
                <c:pt idx="357">
                  <c:v>3.4339872044851463</c:v>
                </c:pt>
                <c:pt idx="358">
                  <c:v>2.5649493574615367</c:v>
                </c:pt>
                <c:pt idx="359">
                  <c:v>2.6390573296152584</c:v>
                </c:pt>
                <c:pt idx="360">
                  <c:v>3.2958368660043291</c:v>
                </c:pt>
                <c:pt idx="361">
                  <c:v>2.7725887222397811</c:v>
                </c:pt>
                <c:pt idx="362">
                  <c:v>2.7080502011022101</c:v>
                </c:pt>
                <c:pt idx="363">
                  <c:v>3.044522437723423</c:v>
                </c:pt>
                <c:pt idx="364">
                  <c:v>2.5649493574615367</c:v>
                </c:pt>
                <c:pt idx="365">
                  <c:v>2.3978952727983707</c:v>
                </c:pt>
                <c:pt idx="366">
                  <c:v>3.0910424533583161</c:v>
                </c:pt>
                <c:pt idx="367">
                  <c:v>2.6390573296152584</c:v>
                </c:pt>
                <c:pt idx="368">
                  <c:v>2.8903717578961645</c:v>
                </c:pt>
                <c:pt idx="369">
                  <c:v>2.9957322735539909</c:v>
                </c:pt>
                <c:pt idx="370">
                  <c:v>2.9444389791664403</c:v>
                </c:pt>
                <c:pt idx="371">
                  <c:v>2.5649493574615367</c:v>
                </c:pt>
                <c:pt idx="372">
                  <c:v>2.4849066497880004</c:v>
                </c:pt>
                <c:pt idx="373">
                  <c:v>2.3978952727983707</c:v>
                </c:pt>
                <c:pt idx="374">
                  <c:v>2.7725887222397811</c:v>
                </c:pt>
                <c:pt idx="375">
                  <c:v>2.3025850929940459</c:v>
                </c:pt>
                <c:pt idx="376">
                  <c:v>2.3025850929940459</c:v>
                </c:pt>
                <c:pt idx="377">
                  <c:v>2.3025850929940459</c:v>
                </c:pt>
                <c:pt idx="378">
                  <c:v>3.044522437723423</c:v>
                </c:pt>
                <c:pt idx="379">
                  <c:v>2.7080502011022101</c:v>
                </c:pt>
                <c:pt idx="380">
                  <c:v>2.6390573296152584</c:v>
                </c:pt>
                <c:pt idx="381">
                  <c:v>2.5649493574615367</c:v>
                </c:pt>
                <c:pt idx="382">
                  <c:v>2.4849066497880004</c:v>
                </c:pt>
                <c:pt idx="383">
                  <c:v>2.7725887222397811</c:v>
                </c:pt>
                <c:pt idx="384">
                  <c:v>2.6390573296152584</c:v>
                </c:pt>
                <c:pt idx="385">
                  <c:v>2.0794415416798357</c:v>
                </c:pt>
                <c:pt idx="386">
                  <c:v>2.7725887222397811</c:v>
                </c:pt>
                <c:pt idx="387">
                  <c:v>2.5649493574615367</c:v>
                </c:pt>
                <c:pt idx="388">
                  <c:v>2.1972245773362196</c:v>
                </c:pt>
                <c:pt idx="389">
                  <c:v>2.5649493574615367</c:v>
                </c:pt>
                <c:pt idx="390">
                  <c:v>2.3025850929940459</c:v>
                </c:pt>
                <c:pt idx="391">
                  <c:v>2.7725887222397811</c:v>
                </c:pt>
                <c:pt idx="392">
                  <c:v>2.8903717578961645</c:v>
                </c:pt>
                <c:pt idx="393">
                  <c:v>2.8903717578961645</c:v>
                </c:pt>
                <c:pt idx="394">
                  <c:v>2.3025850929940459</c:v>
                </c:pt>
                <c:pt idx="395">
                  <c:v>2.3025850929940459</c:v>
                </c:pt>
                <c:pt idx="396">
                  <c:v>2.7080502011022101</c:v>
                </c:pt>
                <c:pt idx="397">
                  <c:v>2.6390573296152584</c:v>
                </c:pt>
                <c:pt idx="398">
                  <c:v>2.8903717578961645</c:v>
                </c:pt>
                <c:pt idx="399">
                  <c:v>2.5649493574615367</c:v>
                </c:pt>
                <c:pt idx="400">
                  <c:v>1.791759469228055</c:v>
                </c:pt>
                <c:pt idx="401">
                  <c:v>2.5649493574615367</c:v>
                </c:pt>
                <c:pt idx="402">
                  <c:v>2.7080502011022101</c:v>
                </c:pt>
                <c:pt idx="403">
                  <c:v>2.1972245773362196</c:v>
                </c:pt>
                <c:pt idx="404">
                  <c:v>2.7080502011022101</c:v>
                </c:pt>
                <c:pt idx="405">
                  <c:v>2.4849066497880004</c:v>
                </c:pt>
                <c:pt idx="406">
                  <c:v>1.9459101490553132</c:v>
                </c:pt>
                <c:pt idx="407">
                  <c:v>2.3978952727983707</c:v>
                </c:pt>
                <c:pt idx="408">
                  <c:v>2.1972245773362196</c:v>
                </c:pt>
                <c:pt idx="409">
                  <c:v>2.3025850929940459</c:v>
                </c:pt>
                <c:pt idx="410">
                  <c:v>2.5649493574615367</c:v>
                </c:pt>
                <c:pt idx="411">
                  <c:v>2.1972245773362196</c:v>
                </c:pt>
                <c:pt idx="412">
                  <c:v>1.9459101490553132</c:v>
                </c:pt>
                <c:pt idx="413">
                  <c:v>2.7080502011022101</c:v>
                </c:pt>
                <c:pt idx="414">
                  <c:v>2.4849066497880004</c:v>
                </c:pt>
                <c:pt idx="415">
                  <c:v>2.3978952727983707</c:v>
                </c:pt>
                <c:pt idx="416">
                  <c:v>2.1972245773362196</c:v>
                </c:pt>
                <c:pt idx="417">
                  <c:v>2.4849066497880004</c:v>
                </c:pt>
                <c:pt idx="418">
                  <c:v>2.3978952727983707</c:v>
                </c:pt>
                <c:pt idx="419">
                  <c:v>1.791759469228055</c:v>
                </c:pt>
                <c:pt idx="420">
                  <c:v>2.1972245773362196</c:v>
                </c:pt>
                <c:pt idx="421">
                  <c:v>2.5649493574615367</c:v>
                </c:pt>
                <c:pt idx="422">
                  <c:v>1.6094379124341003</c:v>
                </c:pt>
                <c:pt idx="423">
                  <c:v>1.9459101490553132</c:v>
                </c:pt>
                <c:pt idx="424">
                  <c:v>2.5649493574615367</c:v>
                </c:pt>
                <c:pt idx="425">
                  <c:v>2.0794415416798357</c:v>
                </c:pt>
                <c:pt idx="426">
                  <c:v>1.6094379124341003</c:v>
                </c:pt>
                <c:pt idx="427">
                  <c:v>2.1972245773362196</c:v>
                </c:pt>
                <c:pt idx="428">
                  <c:v>1.9459101490553132</c:v>
                </c:pt>
                <c:pt idx="429">
                  <c:v>2.5649493574615367</c:v>
                </c:pt>
                <c:pt idx="430">
                  <c:v>1.6094379124341003</c:v>
                </c:pt>
                <c:pt idx="431">
                  <c:v>2.0794415416798357</c:v>
                </c:pt>
                <c:pt idx="432">
                  <c:v>1.791759469228055</c:v>
                </c:pt>
                <c:pt idx="433">
                  <c:v>1.791759469228055</c:v>
                </c:pt>
                <c:pt idx="434">
                  <c:v>1.791759469228055</c:v>
                </c:pt>
                <c:pt idx="435">
                  <c:v>2.0794415416798357</c:v>
                </c:pt>
                <c:pt idx="436">
                  <c:v>1.6094379124341003</c:v>
                </c:pt>
                <c:pt idx="437">
                  <c:v>2.0794415416798357</c:v>
                </c:pt>
                <c:pt idx="438">
                  <c:v>1.791759469228055</c:v>
                </c:pt>
                <c:pt idx="439">
                  <c:v>2.5649493574615367</c:v>
                </c:pt>
                <c:pt idx="440">
                  <c:v>2.3025850929940459</c:v>
                </c:pt>
                <c:pt idx="441">
                  <c:v>1.791759469228055</c:v>
                </c:pt>
                <c:pt idx="442">
                  <c:v>1.6094379124341003</c:v>
                </c:pt>
                <c:pt idx="443">
                  <c:v>2.0794415416798357</c:v>
                </c:pt>
                <c:pt idx="444">
                  <c:v>2.0794415416798357</c:v>
                </c:pt>
                <c:pt idx="445">
                  <c:v>1.791759469228055</c:v>
                </c:pt>
                <c:pt idx="446">
                  <c:v>1.9459101490553132</c:v>
                </c:pt>
                <c:pt idx="447">
                  <c:v>2.0794415416798357</c:v>
                </c:pt>
                <c:pt idx="448">
                  <c:v>1.6094379124341003</c:v>
                </c:pt>
                <c:pt idx="449">
                  <c:v>1.3862943611198906</c:v>
                </c:pt>
                <c:pt idx="450">
                  <c:v>2.3978952727983707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0935744"/>
        <c:axId val="1530936832"/>
      </c:barChart>
      <c:catAx>
        <c:axId val="15309357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t-PT"/>
                  <a:t>Channels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530936832"/>
        <c:crosses val="autoZero"/>
        <c:auto val="1"/>
        <c:lblAlgn val="ctr"/>
        <c:lblOffset val="100"/>
        <c:noMultiLvlLbl val="0"/>
      </c:catAx>
      <c:valAx>
        <c:axId val="1530936832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t-PT"/>
                  <a:t>Ln(counts)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30935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17329624569577"/>
          <c:y val="0.39347517144793931"/>
          <c:w val="0.30355483258688454"/>
          <c:h val="0.5298799434299222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en-US" sz="1800" b="0" i="0" baseline="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∆V Scan of Sectors of a 300X 300 mm</a:t>
            </a:r>
            <a:r>
              <a:rPr lang="en-US" sz="1800" b="0" i="0" baseline="300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en-US" sz="1800" b="0" i="0" baseline="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THGEM.  V</a:t>
            </a:r>
            <a:r>
              <a:rPr lang="en-US" sz="1800" b="0" i="0" baseline="-250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MESH</a:t>
            </a:r>
            <a:r>
              <a:rPr lang="en-US" sz="1800" b="0" i="0" baseline="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= 640V. </a:t>
            </a:r>
            <a:r>
              <a:rPr lang="en-US" sz="1800" b="0" i="0" baseline="0" dirty="0" smtClean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Source used: </a:t>
            </a:r>
            <a:r>
              <a:rPr lang="en-US" sz="1800" b="0" i="0" baseline="30000" dirty="0" smtClean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55</a:t>
            </a:r>
            <a:r>
              <a:rPr lang="en-US" sz="1800" b="0" i="0" baseline="0" dirty="0" smtClean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Fe X – Ray source; Gas </a:t>
            </a:r>
            <a:r>
              <a:rPr lang="en-US" sz="1800" b="0" i="0" baseline="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used Ar:CH</a:t>
            </a:r>
            <a:r>
              <a:rPr lang="en-US" sz="1800" b="0" i="0" baseline="-2500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en-US" sz="1800" b="0" i="0" baseline="0" dirty="0">
                <a:effectLst/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30:70. </a:t>
            </a:r>
            <a:endParaRPr lang="en-US" b="0" dirty="0">
              <a:effectLst/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Sector1</c:v>
          </c:tx>
          <c:xVal>
            <c:numRef>
              <c:f>Sheet1!$F$3:$F$39</c:f>
              <c:numCache>
                <c:formatCode>General</c:formatCode>
                <c:ptCount val="37"/>
                <c:pt idx="0">
                  <c:v>320</c:v>
                </c:pt>
                <c:pt idx="1">
                  <c:v>370</c:v>
                </c:pt>
                <c:pt idx="2">
                  <c:v>470</c:v>
                </c:pt>
                <c:pt idx="3">
                  <c:v>570</c:v>
                </c:pt>
                <c:pt idx="4">
                  <c:v>670</c:v>
                </c:pt>
                <c:pt idx="5">
                  <c:v>770</c:v>
                </c:pt>
                <c:pt idx="6">
                  <c:v>870</c:v>
                </c:pt>
                <c:pt idx="7">
                  <c:v>970</c:v>
                </c:pt>
                <c:pt idx="8">
                  <c:v>1070</c:v>
                </c:pt>
                <c:pt idx="9">
                  <c:v>1170</c:v>
                </c:pt>
                <c:pt idx="10">
                  <c:v>1270</c:v>
                </c:pt>
                <c:pt idx="11">
                  <c:v>1320</c:v>
                </c:pt>
                <c:pt idx="12">
                  <c:v>1370</c:v>
                </c:pt>
                <c:pt idx="13">
                  <c:v>1420</c:v>
                </c:pt>
                <c:pt idx="14">
                  <c:v>1470</c:v>
                </c:pt>
                <c:pt idx="15">
                  <c:v>1520</c:v>
                </c:pt>
                <c:pt idx="16">
                  <c:v>1570</c:v>
                </c:pt>
                <c:pt idx="17">
                  <c:v>1620</c:v>
                </c:pt>
                <c:pt idx="18">
                  <c:v>1670</c:v>
                </c:pt>
                <c:pt idx="19">
                  <c:v>1695</c:v>
                </c:pt>
                <c:pt idx="20">
                  <c:v>1720</c:v>
                </c:pt>
                <c:pt idx="21">
                  <c:v>1745</c:v>
                </c:pt>
                <c:pt idx="22">
                  <c:v>1770</c:v>
                </c:pt>
                <c:pt idx="23">
                  <c:v>1780</c:v>
                </c:pt>
                <c:pt idx="24">
                  <c:v>1790</c:v>
                </c:pt>
                <c:pt idx="25">
                  <c:v>1795</c:v>
                </c:pt>
                <c:pt idx="26">
                  <c:v>1800</c:v>
                </c:pt>
                <c:pt idx="27">
                  <c:v>1805</c:v>
                </c:pt>
                <c:pt idx="28">
                  <c:v>1810</c:v>
                </c:pt>
                <c:pt idx="29">
                  <c:v>1815</c:v>
                </c:pt>
                <c:pt idx="30">
                  <c:v>1820</c:v>
                </c:pt>
                <c:pt idx="31">
                  <c:v>1825</c:v>
                </c:pt>
                <c:pt idx="32">
                  <c:v>1830</c:v>
                </c:pt>
                <c:pt idx="33">
                  <c:v>1835</c:v>
                </c:pt>
                <c:pt idx="34">
                  <c:v>1840</c:v>
                </c:pt>
                <c:pt idx="35">
                  <c:v>1845</c:v>
                </c:pt>
                <c:pt idx="36">
                  <c:v>1850</c:v>
                </c:pt>
              </c:numCache>
            </c:numRef>
          </c:xVal>
          <c:yVal>
            <c:numRef>
              <c:f>Sheet1!$J$3:$J$39</c:f>
              <c:numCache>
                <c:formatCode>General</c:formatCode>
                <c:ptCount val="37"/>
                <c:pt idx="0">
                  <c:v>153</c:v>
                </c:pt>
                <c:pt idx="1">
                  <c:v>159</c:v>
                </c:pt>
                <c:pt idx="2">
                  <c:v>188</c:v>
                </c:pt>
                <c:pt idx="3">
                  <c:v>201</c:v>
                </c:pt>
                <c:pt idx="4">
                  <c:v>222</c:v>
                </c:pt>
                <c:pt idx="5">
                  <c:v>222</c:v>
                </c:pt>
                <c:pt idx="6">
                  <c:v>246</c:v>
                </c:pt>
                <c:pt idx="7">
                  <c:v>315</c:v>
                </c:pt>
                <c:pt idx="8">
                  <c:v>404</c:v>
                </c:pt>
                <c:pt idx="9">
                  <c:v>608</c:v>
                </c:pt>
                <c:pt idx="10">
                  <c:v>1007</c:v>
                </c:pt>
                <c:pt idx="11">
                  <c:v>1358</c:v>
                </c:pt>
                <c:pt idx="12">
                  <c:v>1898</c:v>
                </c:pt>
                <c:pt idx="13">
                  <c:v>2617</c:v>
                </c:pt>
                <c:pt idx="14">
                  <c:v>3779</c:v>
                </c:pt>
                <c:pt idx="15">
                  <c:v>5286</c:v>
                </c:pt>
                <c:pt idx="16">
                  <c:v>8246</c:v>
                </c:pt>
                <c:pt idx="17">
                  <c:v>13056</c:v>
                </c:pt>
                <c:pt idx="18">
                  <c:v>20430</c:v>
                </c:pt>
                <c:pt idx="19">
                  <c:v>25822</c:v>
                </c:pt>
                <c:pt idx="20">
                  <c:v>33486</c:v>
                </c:pt>
                <c:pt idx="21">
                  <c:v>41363</c:v>
                </c:pt>
                <c:pt idx="22">
                  <c:v>54710</c:v>
                </c:pt>
                <c:pt idx="23">
                  <c:v>58542</c:v>
                </c:pt>
                <c:pt idx="24">
                  <c:v>66999</c:v>
                </c:pt>
                <c:pt idx="25">
                  <c:v>70964</c:v>
                </c:pt>
                <c:pt idx="26">
                  <c:v>73607</c:v>
                </c:pt>
                <c:pt idx="27">
                  <c:v>78364</c:v>
                </c:pt>
                <c:pt idx="28">
                  <c:v>81800</c:v>
                </c:pt>
                <c:pt idx="29">
                  <c:v>85501</c:v>
                </c:pt>
                <c:pt idx="30">
                  <c:v>91975</c:v>
                </c:pt>
                <c:pt idx="31">
                  <c:v>96204</c:v>
                </c:pt>
                <c:pt idx="32">
                  <c:v>101887</c:v>
                </c:pt>
                <c:pt idx="33">
                  <c:v>107883</c:v>
                </c:pt>
                <c:pt idx="34">
                  <c:v>110741</c:v>
                </c:pt>
                <c:pt idx="35">
                  <c:v>118934</c:v>
                </c:pt>
                <c:pt idx="36">
                  <c:v>124088</c:v>
                </c:pt>
              </c:numCache>
            </c:numRef>
          </c:yVal>
          <c:smooth val="0"/>
        </c:ser>
        <c:ser>
          <c:idx val="1"/>
          <c:order val="1"/>
          <c:tx>
            <c:v>Sector2</c:v>
          </c:tx>
          <c:xVal>
            <c:numRef>
              <c:f>Sheet1!$F$42:$F$76</c:f>
              <c:numCache>
                <c:formatCode>General</c:formatCode>
                <c:ptCount val="35"/>
                <c:pt idx="0">
                  <c:v>320</c:v>
                </c:pt>
                <c:pt idx="1">
                  <c:v>370</c:v>
                </c:pt>
                <c:pt idx="2">
                  <c:v>470</c:v>
                </c:pt>
                <c:pt idx="3">
                  <c:v>570</c:v>
                </c:pt>
                <c:pt idx="4">
                  <c:v>670</c:v>
                </c:pt>
                <c:pt idx="5">
                  <c:v>770</c:v>
                </c:pt>
                <c:pt idx="6">
                  <c:v>870</c:v>
                </c:pt>
                <c:pt idx="7">
                  <c:v>970</c:v>
                </c:pt>
                <c:pt idx="8">
                  <c:v>1070</c:v>
                </c:pt>
                <c:pt idx="9">
                  <c:v>1170</c:v>
                </c:pt>
                <c:pt idx="10">
                  <c:v>1270</c:v>
                </c:pt>
                <c:pt idx="11">
                  <c:v>1320</c:v>
                </c:pt>
                <c:pt idx="12">
                  <c:v>1370</c:v>
                </c:pt>
                <c:pt idx="13">
                  <c:v>1420</c:v>
                </c:pt>
                <c:pt idx="14">
                  <c:v>1470</c:v>
                </c:pt>
                <c:pt idx="15">
                  <c:v>1520</c:v>
                </c:pt>
                <c:pt idx="16">
                  <c:v>1570</c:v>
                </c:pt>
                <c:pt idx="17">
                  <c:v>1620</c:v>
                </c:pt>
                <c:pt idx="18">
                  <c:v>1670</c:v>
                </c:pt>
                <c:pt idx="19">
                  <c:v>1695</c:v>
                </c:pt>
                <c:pt idx="20">
                  <c:v>1720</c:v>
                </c:pt>
                <c:pt idx="21">
                  <c:v>1745</c:v>
                </c:pt>
                <c:pt idx="22">
                  <c:v>1770</c:v>
                </c:pt>
                <c:pt idx="23">
                  <c:v>1780</c:v>
                </c:pt>
                <c:pt idx="24">
                  <c:v>1790</c:v>
                </c:pt>
                <c:pt idx="25">
                  <c:v>1795</c:v>
                </c:pt>
                <c:pt idx="26">
                  <c:v>1800</c:v>
                </c:pt>
                <c:pt idx="27">
                  <c:v>1805</c:v>
                </c:pt>
                <c:pt idx="28">
                  <c:v>1810</c:v>
                </c:pt>
                <c:pt idx="29">
                  <c:v>1815</c:v>
                </c:pt>
                <c:pt idx="30">
                  <c:v>1820</c:v>
                </c:pt>
                <c:pt idx="31">
                  <c:v>1825</c:v>
                </c:pt>
                <c:pt idx="32">
                  <c:v>1830</c:v>
                </c:pt>
                <c:pt idx="33">
                  <c:v>1835</c:v>
                </c:pt>
                <c:pt idx="34">
                  <c:v>1840</c:v>
                </c:pt>
              </c:numCache>
            </c:numRef>
          </c:xVal>
          <c:yVal>
            <c:numRef>
              <c:f>Sheet1!$J$42:$J$76</c:f>
              <c:numCache>
                <c:formatCode>General</c:formatCode>
                <c:ptCount val="35"/>
                <c:pt idx="0">
                  <c:v>165</c:v>
                </c:pt>
                <c:pt idx="1">
                  <c:v>171</c:v>
                </c:pt>
                <c:pt idx="2">
                  <c:v>172</c:v>
                </c:pt>
                <c:pt idx="3">
                  <c:v>195</c:v>
                </c:pt>
                <c:pt idx="4">
                  <c:v>201</c:v>
                </c:pt>
                <c:pt idx="5">
                  <c:v>222</c:v>
                </c:pt>
                <c:pt idx="6">
                  <c:v>256</c:v>
                </c:pt>
                <c:pt idx="7">
                  <c:v>307</c:v>
                </c:pt>
                <c:pt idx="8">
                  <c:v>415</c:v>
                </c:pt>
                <c:pt idx="9">
                  <c:v>613</c:v>
                </c:pt>
                <c:pt idx="10">
                  <c:v>983</c:v>
                </c:pt>
                <c:pt idx="11">
                  <c:v>1340</c:v>
                </c:pt>
                <c:pt idx="12">
                  <c:v>1884</c:v>
                </c:pt>
                <c:pt idx="13">
                  <c:v>2595</c:v>
                </c:pt>
                <c:pt idx="14">
                  <c:v>3748</c:v>
                </c:pt>
                <c:pt idx="15">
                  <c:v>5471</c:v>
                </c:pt>
                <c:pt idx="16">
                  <c:v>8246</c:v>
                </c:pt>
                <c:pt idx="17">
                  <c:v>12766</c:v>
                </c:pt>
                <c:pt idx="18">
                  <c:v>21170</c:v>
                </c:pt>
                <c:pt idx="19">
                  <c:v>26271</c:v>
                </c:pt>
                <c:pt idx="20">
                  <c:v>33989</c:v>
                </c:pt>
                <c:pt idx="21">
                  <c:v>42023</c:v>
                </c:pt>
                <c:pt idx="22">
                  <c:v>53652</c:v>
                </c:pt>
                <c:pt idx="23">
                  <c:v>60788</c:v>
                </c:pt>
                <c:pt idx="24">
                  <c:v>66470</c:v>
                </c:pt>
                <c:pt idx="25">
                  <c:v>68981</c:v>
                </c:pt>
                <c:pt idx="26">
                  <c:v>71889</c:v>
                </c:pt>
                <c:pt idx="27">
                  <c:v>76382</c:v>
                </c:pt>
                <c:pt idx="28">
                  <c:v>80346</c:v>
                </c:pt>
                <c:pt idx="29">
                  <c:v>84840</c:v>
                </c:pt>
                <c:pt idx="30">
                  <c:v>87482</c:v>
                </c:pt>
                <c:pt idx="31">
                  <c:v>94486</c:v>
                </c:pt>
                <c:pt idx="32">
                  <c:v>96864</c:v>
                </c:pt>
                <c:pt idx="33">
                  <c:v>103076</c:v>
                </c:pt>
                <c:pt idx="34">
                  <c:v>110078</c:v>
                </c:pt>
              </c:numCache>
            </c:numRef>
          </c:yVal>
          <c:smooth val="0"/>
        </c:ser>
        <c:ser>
          <c:idx val="2"/>
          <c:order val="2"/>
          <c:tx>
            <c:v>Sector3</c:v>
          </c:tx>
          <c:xVal>
            <c:numRef>
              <c:f>Sheet1!$F$79:$F$110</c:f>
              <c:numCache>
                <c:formatCode>General</c:formatCode>
                <c:ptCount val="32"/>
                <c:pt idx="0">
                  <c:v>320</c:v>
                </c:pt>
                <c:pt idx="1">
                  <c:v>370</c:v>
                </c:pt>
                <c:pt idx="2">
                  <c:v>470</c:v>
                </c:pt>
                <c:pt idx="3">
                  <c:v>570</c:v>
                </c:pt>
                <c:pt idx="4">
                  <c:v>670</c:v>
                </c:pt>
                <c:pt idx="5">
                  <c:v>770</c:v>
                </c:pt>
                <c:pt idx="6">
                  <c:v>870</c:v>
                </c:pt>
                <c:pt idx="7">
                  <c:v>970</c:v>
                </c:pt>
                <c:pt idx="8">
                  <c:v>1070</c:v>
                </c:pt>
                <c:pt idx="9">
                  <c:v>1170</c:v>
                </c:pt>
                <c:pt idx="10">
                  <c:v>1270</c:v>
                </c:pt>
                <c:pt idx="11">
                  <c:v>1320</c:v>
                </c:pt>
                <c:pt idx="12">
                  <c:v>1370</c:v>
                </c:pt>
                <c:pt idx="13">
                  <c:v>1420</c:v>
                </c:pt>
                <c:pt idx="14">
                  <c:v>1470</c:v>
                </c:pt>
                <c:pt idx="15">
                  <c:v>1520</c:v>
                </c:pt>
                <c:pt idx="16">
                  <c:v>1570</c:v>
                </c:pt>
                <c:pt idx="17">
                  <c:v>1620</c:v>
                </c:pt>
                <c:pt idx="18">
                  <c:v>1670</c:v>
                </c:pt>
                <c:pt idx="19">
                  <c:v>1695</c:v>
                </c:pt>
                <c:pt idx="20">
                  <c:v>1720</c:v>
                </c:pt>
                <c:pt idx="21">
                  <c:v>1745</c:v>
                </c:pt>
                <c:pt idx="22">
                  <c:v>1770</c:v>
                </c:pt>
                <c:pt idx="23">
                  <c:v>1780</c:v>
                </c:pt>
                <c:pt idx="24">
                  <c:v>1790</c:v>
                </c:pt>
                <c:pt idx="25">
                  <c:v>1795</c:v>
                </c:pt>
                <c:pt idx="26">
                  <c:v>1800</c:v>
                </c:pt>
                <c:pt idx="27">
                  <c:v>1810</c:v>
                </c:pt>
                <c:pt idx="28">
                  <c:v>1820</c:v>
                </c:pt>
                <c:pt idx="29">
                  <c:v>1830</c:v>
                </c:pt>
                <c:pt idx="30">
                  <c:v>1840</c:v>
                </c:pt>
                <c:pt idx="31">
                  <c:v>1850</c:v>
                </c:pt>
              </c:numCache>
            </c:numRef>
          </c:xVal>
          <c:yVal>
            <c:numRef>
              <c:f>Sheet1!$J$79:$J$110</c:f>
              <c:numCache>
                <c:formatCode>General</c:formatCode>
                <c:ptCount val="32"/>
                <c:pt idx="0">
                  <c:v>124</c:v>
                </c:pt>
                <c:pt idx="1">
                  <c:v>153</c:v>
                </c:pt>
                <c:pt idx="2">
                  <c:v>174</c:v>
                </c:pt>
                <c:pt idx="3">
                  <c:v>201</c:v>
                </c:pt>
                <c:pt idx="4">
                  <c:v>209</c:v>
                </c:pt>
                <c:pt idx="5">
                  <c:v>225</c:v>
                </c:pt>
                <c:pt idx="6">
                  <c:v>259</c:v>
                </c:pt>
                <c:pt idx="7">
                  <c:v>304</c:v>
                </c:pt>
                <c:pt idx="8">
                  <c:v>389</c:v>
                </c:pt>
                <c:pt idx="9">
                  <c:v>579</c:v>
                </c:pt>
                <c:pt idx="10">
                  <c:v>943</c:v>
                </c:pt>
                <c:pt idx="11">
                  <c:v>1226</c:v>
                </c:pt>
                <c:pt idx="12">
                  <c:v>1665</c:v>
                </c:pt>
                <c:pt idx="13">
                  <c:v>2281</c:v>
                </c:pt>
                <c:pt idx="14">
                  <c:v>3285</c:v>
                </c:pt>
                <c:pt idx="15">
                  <c:v>4678</c:v>
                </c:pt>
                <c:pt idx="16">
                  <c:v>7110</c:v>
                </c:pt>
                <c:pt idx="17">
                  <c:v>11206</c:v>
                </c:pt>
                <c:pt idx="18">
                  <c:v>17021</c:v>
                </c:pt>
                <c:pt idx="19">
                  <c:v>22148</c:v>
                </c:pt>
                <c:pt idx="20">
                  <c:v>28095</c:v>
                </c:pt>
                <c:pt idx="21">
                  <c:v>34781</c:v>
                </c:pt>
                <c:pt idx="22">
                  <c:v>44005</c:v>
                </c:pt>
                <c:pt idx="23">
                  <c:v>49159</c:v>
                </c:pt>
                <c:pt idx="24">
                  <c:v>53388</c:v>
                </c:pt>
                <c:pt idx="25">
                  <c:v>56824</c:v>
                </c:pt>
                <c:pt idx="26">
                  <c:v>59995</c:v>
                </c:pt>
                <c:pt idx="27">
                  <c:v>66206</c:v>
                </c:pt>
                <c:pt idx="28">
                  <c:v>72417</c:v>
                </c:pt>
                <c:pt idx="29">
                  <c:v>80346</c:v>
                </c:pt>
                <c:pt idx="30">
                  <c:v>88011</c:v>
                </c:pt>
                <c:pt idx="31">
                  <c:v>101093</c:v>
                </c:pt>
              </c:numCache>
            </c:numRef>
          </c:yVal>
          <c:smooth val="0"/>
        </c:ser>
        <c:ser>
          <c:idx val="3"/>
          <c:order val="3"/>
          <c:tx>
            <c:v>Sector4</c:v>
          </c:tx>
          <c:xVal>
            <c:numRef>
              <c:f>Sheet1!$F$113:$F$147</c:f>
              <c:numCache>
                <c:formatCode>General</c:formatCode>
                <c:ptCount val="35"/>
                <c:pt idx="0">
                  <c:v>320</c:v>
                </c:pt>
                <c:pt idx="1">
                  <c:v>370</c:v>
                </c:pt>
                <c:pt idx="2">
                  <c:v>470</c:v>
                </c:pt>
                <c:pt idx="3">
                  <c:v>570</c:v>
                </c:pt>
                <c:pt idx="4">
                  <c:v>670</c:v>
                </c:pt>
                <c:pt idx="5">
                  <c:v>770</c:v>
                </c:pt>
                <c:pt idx="6">
                  <c:v>870</c:v>
                </c:pt>
                <c:pt idx="7">
                  <c:v>970</c:v>
                </c:pt>
                <c:pt idx="8">
                  <c:v>1070</c:v>
                </c:pt>
                <c:pt idx="9">
                  <c:v>1170</c:v>
                </c:pt>
                <c:pt idx="10">
                  <c:v>1270</c:v>
                </c:pt>
                <c:pt idx="11">
                  <c:v>1320</c:v>
                </c:pt>
                <c:pt idx="12">
                  <c:v>1370</c:v>
                </c:pt>
                <c:pt idx="13">
                  <c:v>1420</c:v>
                </c:pt>
                <c:pt idx="14">
                  <c:v>1470</c:v>
                </c:pt>
                <c:pt idx="15">
                  <c:v>1520</c:v>
                </c:pt>
                <c:pt idx="16">
                  <c:v>1570</c:v>
                </c:pt>
                <c:pt idx="17">
                  <c:v>1620</c:v>
                </c:pt>
                <c:pt idx="18">
                  <c:v>1670</c:v>
                </c:pt>
                <c:pt idx="19">
                  <c:v>1695</c:v>
                </c:pt>
                <c:pt idx="20">
                  <c:v>1720</c:v>
                </c:pt>
                <c:pt idx="21">
                  <c:v>1745</c:v>
                </c:pt>
                <c:pt idx="22">
                  <c:v>1770</c:v>
                </c:pt>
                <c:pt idx="23">
                  <c:v>1780</c:v>
                </c:pt>
                <c:pt idx="24">
                  <c:v>1790</c:v>
                </c:pt>
                <c:pt idx="25">
                  <c:v>1795</c:v>
                </c:pt>
                <c:pt idx="26">
                  <c:v>1800</c:v>
                </c:pt>
                <c:pt idx="27">
                  <c:v>1810</c:v>
                </c:pt>
                <c:pt idx="28">
                  <c:v>1820</c:v>
                </c:pt>
                <c:pt idx="29">
                  <c:v>1830</c:v>
                </c:pt>
                <c:pt idx="30">
                  <c:v>1840</c:v>
                </c:pt>
                <c:pt idx="31">
                  <c:v>1850</c:v>
                </c:pt>
                <c:pt idx="32">
                  <c:v>1860</c:v>
                </c:pt>
                <c:pt idx="33">
                  <c:v>1865</c:v>
                </c:pt>
                <c:pt idx="34">
                  <c:v>1870</c:v>
                </c:pt>
              </c:numCache>
            </c:numRef>
          </c:xVal>
          <c:yVal>
            <c:numRef>
              <c:f>Sheet1!$J$113:$J$147</c:f>
              <c:numCache>
                <c:formatCode>General</c:formatCode>
                <c:ptCount val="35"/>
                <c:pt idx="0">
                  <c:v>109</c:v>
                </c:pt>
                <c:pt idx="1">
                  <c:v>118</c:v>
                </c:pt>
                <c:pt idx="2">
                  <c:v>133</c:v>
                </c:pt>
                <c:pt idx="3">
                  <c:v>156</c:v>
                </c:pt>
                <c:pt idx="4">
                  <c:v>161</c:v>
                </c:pt>
                <c:pt idx="5">
                  <c:v>173</c:v>
                </c:pt>
                <c:pt idx="6">
                  <c:v>199</c:v>
                </c:pt>
                <c:pt idx="7">
                  <c:v>238</c:v>
                </c:pt>
                <c:pt idx="8">
                  <c:v>325</c:v>
                </c:pt>
                <c:pt idx="9">
                  <c:v>454</c:v>
                </c:pt>
                <c:pt idx="10">
                  <c:v>753</c:v>
                </c:pt>
                <c:pt idx="11">
                  <c:v>991</c:v>
                </c:pt>
                <c:pt idx="12">
                  <c:v>1214</c:v>
                </c:pt>
                <c:pt idx="13">
                  <c:v>1682</c:v>
                </c:pt>
                <c:pt idx="14">
                  <c:v>2452</c:v>
                </c:pt>
                <c:pt idx="15">
                  <c:v>3620</c:v>
                </c:pt>
                <c:pt idx="16">
                  <c:v>5500</c:v>
                </c:pt>
                <c:pt idx="17">
                  <c:v>8583</c:v>
                </c:pt>
                <c:pt idx="18">
                  <c:v>13989</c:v>
                </c:pt>
                <c:pt idx="19">
                  <c:v>17808</c:v>
                </c:pt>
                <c:pt idx="20">
                  <c:v>21836</c:v>
                </c:pt>
                <c:pt idx="21">
                  <c:v>28843</c:v>
                </c:pt>
                <c:pt idx="22">
                  <c:v>35733</c:v>
                </c:pt>
                <c:pt idx="23">
                  <c:v>40754</c:v>
                </c:pt>
                <c:pt idx="24">
                  <c:v>45425</c:v>
                </c:pt>
                <c:pt idx="25">
                  <c:v>47527</c:v>
                </c:pt>
                <c:pt idx="26">
                  <c:v>50563</c:v>
                </c:pt>
                <c:pt idx="27">
                  <c:v>55468</c:v>
                </c:pt>
                <c:pt idx="28">
                  <c:v>60547</c:v>
                </c:pt>
                <c:pt idx="29">
                  <c:v>68371</c:v>
                </c:pt>
                <c:pt idx="30">
                  <c:v>74093</c:v>
                </c:pt>
                <c:pt idx="31">
                  <c:v>82034</c:v>
                </c:pt>
                <c:pt idx="32">
                  <c:v>91026</c:v>
                </c:pt>
                <c:pt idx="33">
                  <c:v>103696</c:v>
                </c:pt>
                <c:pt idx="34">
                  <c:v>104221</c:v>
                </c:pt>
              </c:numCache>
            </c:numRef>
          </c:yVal>
          <c:smooth val="0"/>
        </c:ser>
        <c:ser>
          <c:idx val="4"/>
          <c:order val="4"/>
          <c:tx>
            <c:v>Sector5</c:v>
          </c:tx>
          <c:xVal>
            <c:numRef>
              <c:f>Sheet1!$F$151:$F$193</c:f>
              <c:numCache>
                <c:formatCode>General</c:formatCode>
                <c:ptCount val="43"/>
                <c:pt idx="0">
                  <c:v>370</c:v>
                </c:pt>
                <c:pt idx="1">
                  <c:v>470</c:v>
                </c:pt>
                <c:pt idx="2">
                  <c:v>570</c:v>
                </c:pt>
                <c:pt idx="3">
                  <c:v>670</c:v>
                </c:pt>
                <c:pt idx="4">
                  <c:v>770</c:v>
                </c:pt>
                <c:pt idx="5">
                  <c:v>870</c:v>
                </c:pt>
                <c:pt idx="6">
                  <c:v>970</c:v>
                </c:pt>
                <c:pt idx="7">
                  <c:v>1070</c:v>
                </c:pt>
                <c:pt idx="8">
                  <c:v>1170</c:v>
                </c:pt>
                <c:pt idx="9">
                  <c:v>1270</c:v>
                </c:pt>
                <c:pt idx="10">
                  <c:v>1320</c:v>
                </c:pt>
                <c:pt idx="11">
                  <c:v>1370</c:v>
                </c:pt>
                <c:pt idx="12">
                  <c:v>1420</c:v>
                </c:pt>
                <c:pt idx="13">
                  <c:v>1470</c:v>
                </c:pt>
                <c:pt idx="14">
                  <c:v>1520</c:v>
                </c:pt>
                <c:pt idx="15">
                  <c:v>1570</c:v>
                </c:pt>
                <c:pt idx="16">
                  <c:v>1620</c:v>
                </c:pt>
                <c:pt idx="17">
                  <c:v>1670</c:v>
                </c:pt>
                <c:pt idx="18">
                  <c:v>1695</c:v>
                </c:pt>
                <c:pt idx="19">
                  <c:v>1720</c:v>
                </c:pt>
                <c:pt idx="20">
                  <c:v>1745</c:v>
                </c:pt>
                <c:pt idx="21">
                  <c:v>1770</c:v>
                </c:pt>
                <c:pt idx="22">
                  <c:v>1780</c:v>
                </c:pt>
                <c:pt idx="23">
                  <c:v>1790</c:v>
                </c:pt>
                <c:pt idx="24">
                  <c:v>1795</c:v>
                </c:pt>
                <c:pt idx="25">
                  <c:v>1800</c:v>
                </c:pt>
                <c:pt idx="26">
                  <c:v>1810</c:v>
                </c:pt>
                <c:pt idx="27">
                  <c:v>1815</c:v>
                </c:pt>
                <c:pt idx="28">
                  <c:v>1820</c:v>
                </c:pt>
                <c:pt idx="29">
                  <c:v>1830</c:v>
                </c:pt>
                <c:pt idx="30">
                  <c:v>1835</c:v>
                </c:pt>
                <c:pt idx="31">
                  <c:v>1840</c:v>
                </c:pt>
                <c:pt idx="32">
                  <c:v>1845</c:v>
                </c:pt>
                <c:pt idx="33">
                  <c:v>1850</c:v>
                </c:pt>
                <c:pt idx="34">
                  <c:v>1855</c:v>
                </c:pt>
                <c:pt idx="35">
                  <c:v>1860</c:v>
                </c:pt>
                <c:pt idx="36">
                  <c:v>1865</c:v>
                </c:pt>
                <c:pt idx="37">
                  <c:v>1865</c:v>
                </c:pt>
                <c:pt idx="38">
                  <c:v>1870</c:v>
                </c:pt>
                <c:pt idx="39">
                  <c:v>1875</c:v>
                </c:pt>
                <c:pt idx="40">
                  <c:v>1880</c:v>
                </c:pt>
                <c:pt idx="41">
                  <c:v>1885</c:v>
                </c:pt>
                <c:pt idx="42">
                  <c:v>1890</c:v>
                </c:pt>
              </c:numCache>
            </c:numRef>
          </c:xVal>
          <c:yVal>
            <c:numRef>
              <c:f>Sheet1!$J$151:$J$193</c:f>
              <c:numCache>
                <c:formatCode>General</c:formatCode>
                <c:ptCount val="43"/>
                <c:pt idx="0">
                  <c:v>161</c:v>
                </c:pt>
                <c:pt idx="1">
                  <c:v>201</c:v>
                </c:pt>
                <c:pt idx="2">
                  <c:v>201</c:v>
                </c:pt>
                <c:pt idx="3">
                  <c:v>222</c:v>
                </c:pt>
                <c:pt idx="4">
                  <c:v>241</c:v>
                </c:pt>
                <c:pt idx="5">
                  <c:v>267</c:v>
                </c:pt>
                <c:pt idx="6">
                  <c:v>330</c:v>
                </c:pt>
                <c:pt idx="7">
                  <c:v>455</c:v>
                </c:pt>
                <c:pt idx="8">
                  <c:v>677</c:v>
                </c:pt>
                <c:pt idx="9">
                  <c:v>1121</c:v>
                </c:pt>
                <c:pt idx="10">
                  <c:v>1528</c:v>
                </c:pt>
                <c:pt idx="11">
                  <c:v>2125</c:v>
                </c:pt>
                <c:pt idx="12">
                  <c:v>3008</c:v>
                </c:pt>
                <c:pt idx="13">
                  <c:v>4358</c:v>
                </c:pt>
                <c:pt idx="14">
                  <c:v>6475</c:v>
                </c:pt>
                <c:pt idx="15">
                  <c:v>9488</c:v>
                </c:pt>
                <c:pt idx="16">
                  <c:v>14986</c:v>
                </c:pt>
                <c:pt idx="17">
                  <c:v>24923</c:v>
                </c:pt>
                <c:pt idx="18">
                  <c:v>32006</c:v>
                </c:pt>
                <c:pt idx="19">
                  <c:v>41098</c:v>
                </c:pt>
                <c:pt idx="20">
                  <c:v>50349</c:v>
                </c:pt>
                <c:pt idx="21">
                  <c:v>68717</c:v>
                </c:pt>
                <c:pt idx="22">
                  <c:v>73475</c:v>
                </c:pt>
                <c:pt idx="23">
                  <c:v>84047</c:v>
                </c:pt>
                <c:pt idx="24">
                  <c:v>84575</c:v>
                </c:pt>
                <c:pt idx="25">
                  <c:v>91447</c:v>
                </c:pt>
                <c:pt idx="26">
                  <c:v>101622</c:v>
                </c:pt>
                <c:pt idx="27">
                  <c:v>103340</c:v>
                </c:pt>
                <c:pt idx="28">
                  <c:v>112194</c:v>
                </c:pt>
                <c:pt idx="29">
                  <c:v>123427</c:v>
                </c:pt>
                <c:pt idx="30">
                  <c:v>126334</c:v>
                </c:pt>
                <c:pt idx="31">
                  <c:v>136245</c:v>
                </c:pt>
                <c:pt idx="32">
                  <c:v>146687</c:v>
                </c:pt>
                <c:pt idx="33">
                  <c:v>150385</c:v>
                </c:pt>
                <c:pt idx="34">
                  <c:v>152367</c:v>
                </c:pt>
                <c:pt idx="35">
                  <c:v>165979</c:v>
                </c:pt>
                <c:pt idx="36">
                  <c:v>168622</c:v>
                </c:pt>
                <c:pt idx="37">
                  <c:v>168622</c:v>
                </c:pt>
                <c:pt idx="38">
                  <c:v>179590</c:v>
                </c:pt>
                <c:pt idx="39">
                  <c:v>180799</c:v>
                </c:pt>
                <c:pt idx="40">
                  <c:v>194659</c:v>
                </c:pt>
                <c:pt idx="41">
                  <c:v>201394</c:v>
                </c:pt>
                <c:pt idx="42">
                  <c:v>208002</c:v>
                </c:pt>
              </c:numCache>
            </c:numRef>
          </c:yVal>
          <c:smooth val="0"/>
        </c:ser>
        <c:ser>
          <c:idx val="5"/>
          <c:order val="5"/>
          <c:tx>
            <c:v>Sector6</c:v>
          </c:tx>
          <c:xVal>
            <c:numRef>
              <c:f>Sheet1!$F$196:$F$225</c:f>
              <c:numCache>
                <c:formatCode>General</c:formatCode>
                <c:ptCount val="30"/>
                <c:pt idx="0">
                  <c:v>470</c:v>
                </c:pt>
                <c:pt idx="1">
                  <c:v>570</c:v>
                </c:pt>
                <c:pt idx="2">
                  <c:v>670</c:v>
                </c:pt>
                <c:pt idx="3">
                  <c:v>770</c:v>
                </c:pt>
                <c:pt idx="4">
                  <c:v>870</c:v>
                </c:pt>
                <c:pt idx="5">
                  <c:v>970</c:v>
                </c:pt>
                <c:pt idx="6">
                  <c:v>1070</c:v>
                </c:pt>
                <c:pt idx="7">
                  <c:v>1170</c:v>
                </c:pt>
                <c:pt idx="8">
                  <c:v>1270</c:v>
                </c:pt>
                <c:pt idx="9">
                  <c:v>1320</c:v>
                </c:pt>
                <c:pt idx="10">
                  <c:v>1370</c:v>
                </c:pt>
                <c:pt idx="11">
                  <c:v>1420</c:v>
                </c:pt>
                <c:pt idx="12">
                  <c:v>1470</c:v>
                </c:pt>
                <c:pt idx="13">
                  <c:v>1520</c:v>
                </c:pt>
                <c:pt idx="14">
                  <c:v>1570</c:v>
                </c:pt>
                <c:pt idx="15">
                  <c:v>1620</c:v>
                </c:pt>
                <c:pt idx="16">
                  <c:v>1670</c:v>
                </c:pt>
                <c:pt idx="17">
                  <c:v>1695</c:v>
                </c:pt>
                <c:pt idx="18">
                  <c:v>1720</c:v>
                </c:pt>
                <c:pt idx="19">
                  <c:v>1745</c:v>
                </c:pt>
                <c:pt idx="20">
                  <c:v>1770</c:v>
                </c:pt>
                <c:pt idx="21">
                  <c:v>1780</c:v>
                </c:pt>
                <c:pt idx="22">
                  <c:v>1790</c:v>
                </c:pt>
                <c:pt idx="23">
                  <c:v>1795</c:v>
                </c:pt>
                <c:pt idx="24">
                  <c:v>1800</c:v>
                </c:pt>
                <c:pt idx="25">
                  <c:v>1810</c:v>
                </c:pt>
                <c:pt idx="26">
                  <c:v>1815</c:v>
                </c:pt>
                <c:pt idx="27">
                  <c:v>1820</c:v>
                </c:pt>
                <c:pt idx="28">
                  <c:v>1825</c:v>
                </c:pt>
                <c:pt idx="29">
                  <c:v>1830</c:v>
                </c:pt>
              </c:numCache>
            </c:numRef>
          </c:xVal>
          <c:yVal>
            <c:numRef>
              <c:f>Sheet1!$J$196:$J$225</c:f>
              <c:numCache>
                <c:formatCode>General</c:formatCode>
                <c:ptCount val="30"/>
                <c:pt idx="0">
                  <c:v>198</c:v>
                </c:pt>
                <c:pt idx="1">
                  <c:v>217</c:v>
                </c:pt>
                <c:pt idx="2">
                  <c:v>225</c:v>
                </c:pt>
                <c:pt idx="3">
                  <c:v>235</c:v>
                </c:pt>
                <c:pt idx="4">
                  <c:v>275</c:v>
                </c:pt>
                <c:pt idx="5">
                  <c:v>346</c:v>
                </c:pt>
                <c:pt idx="6">
                  <c:v>433</c:v>
                </c:pt>
                <c:pt idx="7">
                  <c:v>687</c:v>
                </c:pt>
                <c:pt idx="8">
                  <c:v>1072</c:v>
                </c:pt>
                <c:pt idx="9">
                  <c:v>1464</c:v>
                </c:pt>
                <c:pt idx="10">
                  <c:v>1953</c:v>
                </c:pt>
                <c:pt idx="11">
                  <c:v>2783</c:v>
                </c:pt>
                <c:pt idx="12">
                  <c:v>3962</c:v>
                </c:pt>
                <c:pt idx="13">
                  <c:v>5682</c:v>
                </c:pt>
                <c:pt idx="14">
                  <c:v>9039</c:v>
                </c:pt>
                <c:pt idx="15">
                  <c:v>13585</c:v>
                </c:pt>
                <c:pt idx="16">
                  <c:v>22095</c:v>
                </c:pt>
                <c:pt idx="17">
                  <c:v>28623</c:v>
                </c:pt>
                <c:pt idx="18">
                  <c:v>36394</c:v>
                </c:pt>
                <c:pt idx="19">
                  <c:v>44005</c:v>
                </c:pt>
                <c:pt idx="20">
                  <c:v>59599</c:v>
                </c:pt>
                <c:pt idx="21">
                  <c:v>66999</c:v>
                </c:pt>
                <c:pt idx="22">
                  <c:v>71625</c:v>
                </c:pt>
                <c:pt idx="23">
                  <c:v>74400</c:v>
                </c:pt>
                <c:pt idx="24">
                  <c:v>81139</c:v>
                </c:pt>
                <c:pt idx="25">
                  <c:v>88011</c:v>
                </c:pt>
                <c:pt idx="26">
                  <c:v>89465</c:v>
                </c:pt>
                <c:pt idx="27">
                  <c:v>96601</c:v>
                </c:pt>
                <c:pt idx="28">
                  <c:v>100169</c:v>
                </c:pt>
                <c:pt idx="29">
                  <c:v>106776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0939552"/>
        <c:axId val="1459386704"/>
      </c:scatterChart>
      <c:valAx>
        <c:axId val="153093955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b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∆V [V</a:t>
                </a:r>
                <a:r>
                  <a:rPr lang="en-US"/>
                  <a:t>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59386704"/>
        <c:crosses val="autoZero"/>
        <c:crossBetween val="midCat"/>
      </c:valAx>
      <c:valAx>
        <c:axId val="1459386704"/>
        <c:scaling>
          <c:logBase val="10"/>
          <c:orientation val="minMax"/>
          <c:min val="10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b="0"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Effective GAIN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15309395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Effective GAIN vs. V</a:t>
            </a:r>
            <a:r>
              <a:rPr lang="en-GB" baseline="-25000"/>
              <a:t>MESH</a:t>
            </a:r>
            <a:r>
              <a:rPr lang="en-GB" baseline="0"/>
              <a:t> Scan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268536296732265"/>
          <c:y val="0.10400947418689134"/>
          <c:w val="0.53881504523541091"/>
          <c:h val="0.77576769907731136"/>
        </c:manualLayout>
      </c:layout>
      <c:scatterChart>
        <c:scatterStyle val="lineMarker"/>
        <c:varyColors val="0"/>
        <c:ser>
          <c:idx val="0"/>
          <c:order val="0"/>
          <c:tx>
            <c:v>DV1 = 1550V; DV2 = 1450V;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Sheet1!$C$64:$C$73</c:f>
              <c:numCache>
                <c:formatCode>General</c:formatCode>
                <c:ptCount val="10"/>
                <c:pt idx="0">
                  <c:v>39.0625</c:v>
                </c:pt>
                <c:pt idx="1">
                  <c:v>41.015625</c:v>
                </c:pt>
                <c:pt idx="2">
                  <c:v>42.96875</c:v>
                </c:pt>
                <c:pt idx="3">
                  <c:v>44.921875</c:v>
                </c:pt>
                <c:pt idx="4">
                  <c:v>46.875</c:v>
                </c:pt>
                <c:pt idx="5">
                  <c:v>48.828125</c:v>
                </c:pt>
                <c:pt idx="6">
                  <c:v>50.78125</c:v>
                </c:pt>
                <c:pt idx="7">
                  <c:v>52.734375</c:v>
                </c:pt>
                <c:pt idx="8">
                  <c:v>54.6875</c:v>
                </c:pt>
                <c:pt idx="9">
                  <c:v>54.6875</c:v>
                </c:pt>
              </c:numCache>
            </c:numRef>
          </c:xVal>
          <c:yVal>
            <c:numRef>
              <c:f>Sheet1!$D$64:$D$73</c:f>
              <c:numCache>
                <c:formatCode>General</c:formatCode>
                <c:ptCount val="10"/>
                <c:pt idx="0">
                  <c:v>1287</c:v>
                </c:pt>
                <c:pt idx="1">
                  <c:v>1835</c:v>
                </c:pt>
                <c:pt idx="2">
                  <c:v>3211</c:v>
                </c:pt>
                <c:pt idx="3">
                  <c:v>5362</c:v>
                </c:pt>
                <c:pt idx="4">
                  <c:v>9300</c:v>
                </c:pt>
                <c:pt idx="5">
                  <c:v>15479</c:v>
                </c:pt>
                <c:pt idx="6">
                  <c:v>25984</c:v>
                </c:pt>
                <c:pt idx="7">
                  <c:v>50292</c:v>
                </c:pt>
                <c:pt idx="8">
                  <c:v>84601</c:v>
                </c:pt>
                <c:pt idx="9">
                  <c:v>84078</c:v>
                </c:pt>
              </c:numCache>
            </c:numRef>
          </c:yVal>
          <c:smooth val="0"/>
        </c:ser>
        <c:ser>
          <c:idx val="1"/>
          <c:order val="1"/>
          <c:tx>
            <c:v>DV1 = 1450V; DV2 = 1550V;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5"/>
            <c:spPr>
              <a:noFill/>
              <a:ln w="12700">
                <a:solidFill>
                  <a:schemeClr val="accent2"/>
                </a:solidFill>
              </a:ln>
              <a:effectLst/>
            </c:spPr>
          </c:marker>
          <c:xVal>
            <c:numRef>
              <c:f>Sheet1!$C$106:$C$114</c:f>
              <c:numCache>
                <c:formatCode>General</c:formatCode>
                <c:ptCount val="9"/>
                <c:pt idx="0">
                  <c:v>39.0625</c:v>
                </c:pt>
                <c:pt idx="1">
                  <c:v>41.015625</c:v>
                </c:pt>
                <c:pt idx="2">
                  <c:v>42.96875</c:v>
                </c:pt>
                <c:pt idx="3">
                  <c:v>44.921875</c:v>
                </c:pt>
                <c:pt idx="4">
                  <c:v>46.875</c:v>
                </c:pt>
                <c:pt idx="5">
                  <c:v>48.828125</c:v>
                </c:pt>
                <c:pt idx="6">
                  <c:v>50.78125</c:v>
                </c:pt>
                <c:pt idx="7">
                  <c:v>52.734375</c:v>
                </c:pt>
                <c:pt idx="8">
                  <c:v>54.6875</c:v>
                </c:pt>
              </c:numCache>
            </c:numRef>
          </c:xVal>
          <c:yVal>
            <c:numRef>
              <c:f>Sheet1!$D$106:$D$115</c:f>
              <c:numCache>
                <c:formatCode>General</c:formatCode>
                <c:ptCount val="10"/>
                <c:pt idx="0">
                  <c:v>1195</c:v>
                </c:pt>
                <c:pt idx="1">
                  <c:v>1835</c:v>
                </c:pt>
                <c:pt idx="2">
                  <c:v>3321</c:v>
                </c:pt>
                <c:pt idx="3">
                  <c:v>5286</c:v>
                </c:pt>
                <c:pt idx="4">
                  <c:v>8350</c:v>
                </c:pt>
                <c:pt idx="5">
                  <c:v>16453</c:v>
                </c:pt>
                <c:pt idx="6">
                  <c:v>26822</c:v>
                </c:pt>
                <c:pt idx="7">
                  <c:v>46939</c:v>
                </c:pt>
                <c:pt idx="8">
                  <c:v>85120</c:v>
                </c:pt>
                <c:pt idx="9">
                  <c:v>76083</c:v>
                </c:pt>
              </c:numCache>
            </c:numRef>
          </c:yVal>
          <c:smooth val="0"/>
        </c:ser>
        <c:ser>
          <c:idx val="2"/>
          <c:order val="2"/>
          <c:tx>
            <c:v>DV1 = 1550V; DV2 = 1550V;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222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Sheet1!$C$160:$C$167</c:f>
              <c:numCache>
                <c:formatCode>General</c:formatCode>
                <c:ptCount val="8"/>
                <c:pt idx="0">
                  <c:v>41.015625</c:v>
                </c:pt>
                <c:pt idx="1">
                  <c:v>42.96875</c:v>
                </c:pt>
                <c:pt idx="2">
                  <c:v>44.921875</c:v>
                </c:pt>
                <c:pt idx="3">
                  <c:v>46.875</c:v>
                </c:pt>
                <c:pt idx="4">
                  <c:v>48.828125</c:v>
                </c:pt>
                <c:pt idx="5">
                  <c:v>50.78125</c:v>
                </c:pt>
                <c:pt idx="6">
                  <c:v>52.734375</c:v>
                </c:pt>
                <c:pt idx="7">
                  <c:v>54.6875</c:v>
                </c:pt>
              </c:numCache>
            </c:numRef>
          </c:xVal>
          <c:yVal>
            <c:numRef>
              <c:f>Sheet1!$D$160:$D$167</c:f>
              <c:numCache>
                <c:formatCode>General</c:formatCode>
                <c:ptCount val="8"/>
                <c:pt idx="0">
                  <c:v>4248</c:v>
                </c:pt>
                <c:pt idx="1">
                  <c:v>7446</c:v>
                </c:pt>
                <c:pt idx="2">
                  <c:v>11304</c:v>
                </c:pt>
                <c:pt idx="3">
                  <c:v>20667</c:v>
                </c:pt>
                <c:pt idx="4">
                  <c:v>36017</c:v>
                </c:pt>
                <c:pt idx="5">
                  <c:v>61640</c:v>
                </c:pt>
                <c:pt idx="6">
                  <c:v>103805</c:v>
                </c:pt>
                <c:pt idx="7">
                  <c:v>194635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9388880"/>
        <c:axId val="1459380720"/>
      </c:scatterChart>
      <c:valAx>
        <c:axId val="1459388880"/>
        <c:scaling>
          <c:orientation val="minMax"/>
          <c:max val="55"/>
          <c:min val="35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2">
                  <a:lumMod val="90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0" i="0" u="none" strike="noStrike" baseline="0" dirty="0" smtClean="0">
                    <a:effectLst/>
                  </a:rPr>
                  <a:t>E</a:t>
                </a:r>
                <a:r>
                  <a:rPr lang="en-GB" sz="1600" b="0" i="0" u="none" strike="noStrike" baseline="-25000" dirty="0" smtClean="0">
                    <a:effectLst/>
                  </a:rPr>
                  <a:t>MESH</a:t>
                </a:r>
                <a:r>
                  <a:rPr lang="en-GB" sz="1600" b="0" i="0" u="none" strike="noStrike" baseline="0" dirty="0" smtClean="0">
                    <a:effectLst/>
                  </a:rPr>
                  <a:t> [kVcm</a:t>
                </a:r>
                <a:r>
                  <a:rPr lang="en-GB" sz="1600" b="0" i="0" u="none" strike="noStrike" baseline="30000" dirty="0" smtClean="0">
                    <a:effectLst/>
                  </a:rPr>
                  <a:t>-1</a:t>
                </a:r>
                <a:r>
                  <a:rPr lang="en-GB" sz="1600" b="0" i="0" u="none" strike="noStrike" baseline="0" dirty="0" smtClean="0">
                    <a:effectLst/>
                  </a:rPr>
                  <a:t>]</a:t>
                </a:r>
                <a:endParaRPr lang="en-GB" sz="1600" b="0" i="0" u="none" strike="noStrike" baseline="-250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63766254111293441"/>
              <c:y val="0.937171899783398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9380720"/>
        <c:crosses val="autoZero"/>
        <c:crossBetween val="midCat"/>
      </c:valAx>
      <c:valAx>
        <c:axId val="1459380720"/>
        <c:scaling>
          <c:logBase val="10"/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Effective GAIN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9388880"/>
        <c:crosses val="autoZero"/>
        <c:crossBetween val="midCat"/>
        <c:majorUnit val="10"/>
      </c:valAx>
      <c:spPr>
        <a:solidFill>
          <a:schemeClr val="bg1"/>
        </a:solidFill>
        <a:ln>
          <a:solidFill>
            <a:schemeClr val="bg2">
              <a:lumMod val="90000"/>
              <a:alpha val="38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76325650035966386"/>
          <c:y val="0.12022240035474908"/>
          <c:w val="0.21498664608870591"/>
          <c:h val="0.556734688656558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Effective GAIN vs. one of the ∆V</a:t>
            </a:r>
            <a:r>
              <a:rPr lang="en-GB" baseline="0"/>
              <a:t> Scan, keeping V</a:t>
            </a:r>
            <a:r>
              <a:rPr lang="en-GB" baseline="-25000"/>
              <a:t>MESH</a:t>
            </a:r>
            <a:r>
              <a:rPr lang="en-GB" baseline="0"/>
              <a:t> and other </a:t>
            </a:r>
            <a:r>
              <a:rPr lang="en-GB" sz="1400" b="0" i="0" u="none" strike="noStrike" baseline="0">
                <a:effectLst/>
              </a:rPr>
              <a:t>∆V constant</a:t>
            </a:r>
            <a:r>
              <a:rPr lang="en-GB" baseline="0"/>
              <a:t> 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842955130156879"/>
          <c:y val="0.15929583104717812"/>
          <c:w val="0.54961247103775457"/>
          <c:h val="0.69027146417282159"/>
        </c:manualLayout>
      </c:layout>
      <c:scatterChart>
        <c:scatterStyle val="lineMarker"/>
        <c:varyColors val="0"/>
        <c:ser>
          <c:idx val="0"/>
          <c:order val="0"/>
          <c:tx>
            <c:v>DV2 = 1550V; V_MESH = 700V</c:v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25400">
                <a:solidFill>
                  <a:schemeClr val="accent1"/>
                </a:solidFill>
              </a:ln>
              <a:effectLst/>
            </c:spPr>
          </c:marker>
          <c:xVal>
            <c:numRef>
              <c:f>Sheet1!$L$45:$L$50</c:f>
              <c:numCache>
                <c:formatCode>General</c:formatCode>
                <c:ptCount val="6"/>
                <c:pt idx="0">
                  <c:v>1300</c:v>
                </c:pt>
                <c:pt idx="1">
                  <c:v>1350</c:v>
                </c:pt>
                <c:pt idx="2">
                  <c:v>1400</c:v>
                </c:pt>
                <c:pt idx="3">
                  <c:v>1450</c:v>
                </c:pt>
                <c:pt idx="4">
                  <c:v>1500</c:v>
                </c:pt>
                <c:pt idx="5">
                  <c:v>1550</c:v>
                </c:pt>
              </c:numCache>
            </c:numRef>
          </c:xVal>
          <c:yVal>
            <c:numRef>
              <c:f>Sheet1!$N$45:$N$50</c:f>
              <c:numCache>
                <c:formatCode>General</c:formatCode>
                <c:ptCount val="6"/>
                <c:pt idx="0">
                  <c:v>28493</c:v>
                </c:pt>
                <c:pt idx="1">
                  <c:v>40732</c:v>
                </c:pt>
                <c:pt idx="2">
                  <c:v>54934</c:v>
                </c:pt>
                <c:pt idx="3">
                  <c:v>85120</c:v>
                </c:pt>
                <c:pt idx="4">
                  <c:v>120933</c:v>
                </c:pt>
                <c:pt idx="5">
                  <c:v>194635</c:v>
                </c:pt>
              </c:numCache>
            </c:numRef>
          </c:yVal>
          <c:smooth val="0"/>
        </c:ser>
        <c:ser>
          <c:idx val="1"/>
          <c:order val="1"/>
          <c:tx>
            <c:v>DV1 = 1550V; V_MESH = 700V</c:v>
          </c:tx>
          <c:spPr>
            <a:ln w="25400" cap="rnd">
              <a:noFill/>
              <a:round/>
            </a:ln>
            <a:effectLst/>
          </c:spPr>
          <c:marker>
            <c:symbol val="x"/>
            <c:size val="6"/>
            <c:spPr>
              <a:noFill/>
              <a:ln w="19050">
                <a:solidFill>
                  <a:schemeClr val="accent2"/>
                </a:solidFill>
              </a:ln>
              <a:effectLst/>
            </c:spPr>
          </c:marker>
          <c:xVal>
            <c:numRef>
              <c:f>Sheet1!$Q$45:$Q$51</c:f>
              <c:numCache>
                <c:formatCode>General</c:formatCode>
                <c:ptCount val="7"/>
                <c:pt idx="0">
                  <c:v>1300</c:v>
                </c:pt>
                <c:pt idx="1">
                  <c:v>1350</c:v>
                </c:pt>
                <c:pt idx="2">
                  <c:v>1375</c:v>
                </c:pt>
                <c:pt idx="3">
                  <c:v>1400</c:v>
                </c:pt>
                <c:pt idx="4">
                  <c:v>1450</c:v>
                </c:pt>
                <c:pt idx="5">
                  <c:v>1500</c:v>
                </c:pt>
                <c:pt idx="6">
                  <c:v>1550</c:v>
                </c:pt>
              </c:numCache>
            </c:numRef>
          </c:xVal>
          <c:yVal>
            <c:numRef>
              <c:f>Sheet1!$T$45:$T$51</c:f>
              <c:numCache>
                <c:formatCode>General</c:formatCode>
                <c:ptCount val="7"/>
                <c:pt idx="0">
                  <c:v>26386</c:v>
                </c:pt>
                <c:pt idx="1">
                  <c:v>38024</c:v>
                </c:pt>
                <c:pt idx="2">
                  <c:v>44876</c:v>
                </c:pt>
                <c:pt idx="3">
                  <c:v>60609</c:v>
                </c:pt>
                <c:pt idx="4">
                  <c:v>84601</c:v>
                </c:pt>
                <c:pt idx="5">
                  <c:v>119895</c:v>
                </c:pt>
                <c:pt idx="6">
                  <c:v>194635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9390512"/>
        <c:axId val="1459392688"/>
      </c:scatterChart>
      <c:valAx>
        <c:axId val="1459390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ysClr val="window" lastClr="FFFFFF">
                  <a:lumMod val="50000"/>
                </a:sys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∆</a:t>
                </a:r>
                <a:r>
                  <a:rPr lang="en-GB" sz="1600" dirty="0" smtClean="0"/>
                  <a:t>V(THGEM)</a:t>
                </a:r>
                <a:r>
                  <a:rPr lang="en-GB" sz="1600" baseline="0" dirty="0" smtClean="0"/>
                  <a:t> </a:t>
                </a:r>
                <a:r>
                  <a:rPr lang="en-GB" sz="1600" baseline="0" dirty="0"/>
                  <a:t>[V]</a:t>
                </a:r>
                <a:endParaRPr lang="en-GB" sz="1600" dirty="0"/>
              </a:p>
            </c:rich>
          </c:tx>
          <c:layout>
            <c:manualLayout>
              <c:xMode val="edge"/>
              <c:yMode val="edge"/>
              <c:x val="0.57260179537016298"/>
              <c:y val="0.928135934563683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9392688"/>
        <c:crosses val="autoZero"/>
        <c:crossBetween val="midCat"/>
      </c:valAx>
      <c:valAx>
        <c:axId val="1459392688"/>
        <c:scaling>
          <c:logBase val="10"/>
          <c:orientation val="minMax"/>
          <c:min val="10000"/>
        </c:scaling>
        <c:delete val="0"/>
        <c:axPos val="l"/>
        <c:majorGridlines>
          <c:spPr>
            <a:ln w="9525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ysClr val="window" lastClr="FFFFFF">
                  <a:lumMod val="75000"/>
                </a:sys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Effective</a:t>
                </a:r>
                <a:r>
                  <a:rPr lang="en-GB" sz="1800" baseline="0"/>
                  <a:t> GAIN</a:t>
                </a:r>
                <a:endParaRPr lang="en-GB" sz="1800"/>
              </a:p>
            </c:rich>
          </c:tx>
          <c:layout>
            <c:manualLayout>
              <c:xMode val="edge"/>
              <c:yMode val="edge"/>
              <c:x val="9.9489198739276218E-3"/>
              <c:y val="0.415147785811585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9390512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476691037375808"/>
          <c:y val="0.18646552417659995"/>
          <c:w val="0.25246431487731502"/>
          <c:h val="0.288933261140543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2000" baseline="0"/>
              <a:t>Photon multiplicity per trigger vs interceptor position</a:t>
            </a:r>
          </a:p>
        </c:rich>
      </c:tx>
      <c:layout>
        <c:manualLayout>
          <c:xMode val="edge"/>
          <c:yMode val="edge"/>
          <c:x val="0.1712383562666023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182209408472346"/>
          <c:y val="0.13665533835616414"/>
          <c:w val="0.85868523499381499"/>
          <c:h val="0.74944643403085276"/>
        </c:manualLayout>
      </c:layout>
      <c:scatterChart>
        <c:scatterStyle val="lineMarker"/>
        <c:varyColors val="0"/>
        <c:ser>
          <c:idx val="1"/>
          <c:order val="1"/>
          <c:tx>
            <c:v>th 20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1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noFill/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[interceptor_scan.xlsx]data!$AI$8:$AI$19</c:f>
                <c:numCache>
                  <c:formatCode>General</c:formatCode>
                  <c:ptCount val="12"/>
                  <c:pt idx="0">
                    <c:v>1.1180880764325739E-2</c:v>
                  </c:pt>
                  <c:pt idx="1">
                    <c:v>5.296366151700059E-3</c:v>
                  </c:pt>
                  <c:pt idx="2">
                    <c:v>6.833244727537594E-3</c:v>
                  </c:pt>
                  <c:pt idx="3">
                    <c:v>6.6517564617237608E-3</c:v>
                  </c:pt>
                  <c:pt idx="4">
                    <c:v>8.5976027160447697E-3</c:v>
                  </c:pt>
                  <c:pt idx="5">
                    <c:v>8.3294770939379911E-3</c:v>
                  </c:pt>
                  <c:pt idx="6">
                    <c:v>8.9730307402430907E-3</c:v>
                  </c:pt>
                  <c:pt idx="7">
                    <c:v>9.2780831354759008E-3</c:v>
                  </c:pt>
                  <c:pt idx="8">
                    <c:v>1.0337023555617157E-2</c:v>
                  </c:pt>
                  <c:pt idx="9">
                    <c:v>1.4958602260880863E-2</c:v>
                  </c:pt>
                  <c:pt idx="10">
                    <c:v>1.13927477876931E-2</c:v>
                  </c:pt>
                  <c:pt idx="11">
                    <c:v>1.2444782036160576E-2</c:v>
                  </c:pt>
                </c:numCache>
              </c:numRef>
            </c:plus>
            <c:minus>
              <c:numRef>
                <c:f>[interceptor_scan.xlsx]data!$AI$8:$AI$19</c:f>
                <c:numCache>
                  <c:formatCode>General</c:formatCode>
                  <c:ptCount val="12"/>
                  <c:pt idx="0">
                    <c:v>1.1180880764325739E-2</c:v>
                  </c:pt>
                  <c:pt idx="1">
                    <c:v>5.296366151700059E-3</c:v>
                  </c:pt>
                  <c:pt idx="2">
                    <c:v>6.833244727537594E-3</c:v>
                  </c:pt>
                  <c:pt idx="3">
                    <c:v>6.6517564617237608E-3</c:v>
                  </c:pt>
                  <c:pt idx="4">
                    <c:v>8.5976027160447697E-3</c:v>
                  </c:pt>
                  <c:pt idx="5">
                    <c:v>8.3294770939379911E-3</c:v>
                  </c:pt>
                  <c:pt idx="6">
                    <c:v>8.9730307402430907E-3</c:v>
                  </c:pt>
                  <c:pt idx="7">
                    <c:v>9.2780831354759008E-3</c:v>
                  </c:pt>
                  <c:pt idx="8">
                    <c:v>1.0337023555617157E-2</c:v>
                  </c:pt>
                  <c:pt idx="9">
                    <c:v>1.4958602260880863E-2</c:v>
                  </c:pt>
                  <c:pt idx="10">
                    <c:v>1.13927477876931E-2</c:v>
                  </c:pt>
                  <c:pt idx="11">
                    <c:v>1.2444782036160576E-2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[interceptor_scan.xlsx]data!$F$8:$F$27</c:f>
              <c:numCache>
                <c:formatCode>General</c:formatCode>
                <c:ptCount val="20"/>
                <c:pt idx="0">
                  <c:v>3.8210000000000001E-2</c:v>
                </c:pt>
                <c:pt idx="1">
                  <c:v>17.690000000000001</c:v>
                </c:pt>
                <c:pt idx="2">
                  <c:v>15.93</c:v>
                </c:pt>
                <c:pt idx="3">
                  <c:v>14.1</c:v>
                </c:pt>
                <c:pt idx="4">
                  <c:v>12.23</c:v>
                </c:pt>
                <c:pt idx="5">
                  <c:v>10.39</c:v>
                </c:pt>
                <c:pt idx="6">
                  <c:v>8.5589999999999993</c:v>
                </c:pt>
                <c:pt idx="7">
                  <c:v>6.1509999999999998</c:v>
                </c:pt>
                <c:pt idx="8">
                  <c:v>4.3179999999999996</c:v>
                </c:pt>
                <c:pt idx="9">
                  <c:v>2.484</c:v>
                </c:pt>
                <c:pt idx="10">
                  <c:v>0.64949999999999997</c:v>
                </c:pt>
                <c:pt idx="11">
                  <c:v>0</c:v>
                </c:pt>
              </c:numCache>
            </c:numRef>
          </c:xVal>
          <c:yVal>
            <c:numRef>
              <c:f>[interceptor_scan.xlsx]data!$AG$8:$AG$27</c:f>
              <c:numCache>
                <c:formatCode>General</c:formatCode>
                <c:ptCount val="20"/>
                <c:pt idx="0">
                  <c:v>0.27727682596934172</c:v>
                </c:pt>
                <c:pt idx="1">
                  <c:v>6.2218214607754736E-2</c:v>
                </c:pt>
                <c:pt idx="2">
                  <c:v>6.3736263736263732E-2</c:v>
                </c:pt>
                <c:pt idx="3">
                  <c:v>0.10065934065934067</c:v>
                </c:pt>
                <c:pt idx="4">
                  <c:v>0.12189205579138872</c:v>
                </c:pt>
                <c:pt idx="5">
                  <c:v>0.14993058769088385</c:v>
                </c:pt>
                <c:pt idx="6">
                  <c:v>0.17399352151781583</c:v>
                </c:pt>
                <c:pt idx="7">
                  <c:v>0.18602498843128182</c:v>
                </c:pt>
                <c:pt idx="8">
                  <c:v>0.23091161499305876</c:v>
                </c:pt>
                <c:pt idx="9">
                  <c:v>0.26716917922948075</c:v>
                </c:pt>
                <c:pt idx="10">
                  <c:v>0.25829145728643216</c:v>
                </c:pt>
                <c:pt idx="11">
                  <c:v>0.28186813186813187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yVal>
          <c:smooth val="0"/>
        </c:ser>
        <c:ser>
          <c:idx val="4"/>
          <c:order val="4"/>
          <c:tx>
            <c:v>fit th20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Pt>
            <c:idx val="9"/>
            <c:marker>
              <c:symbol val="none"/>
            </c:marker>
            <c:bubble3D val="0"/>
          </c:dPt>
          <c:trendline>
            <c:spPr>
              <a:ln w="19050" cap="rnd">
                <a:gradFill>
                  <a:gsLst>
                    <a:gs pos="91000">
                      <a:schemeClr val="bg1"/>
                    </a:gs>
                    <a:gs pos="11000">
                      <a:schemeClr val="bg1"/>
                    </a:gs>
                    <a:gs pos="13000">
                      <a:schemeClr val="tx2"/>
                    </a:gs>
                    <a:gs pos="87000">
                      <a:schemeClr val="tx2"/>
                    </a:gs>
                  </a:gsLst>
                  <a:lin ang="5400000" scaled="1"/>
                </a:gra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[interceptor_scan.xlsx]data!$F$8:$F$19</c:f>
              <c:numCache>
                <c:formatCode>General</c:formatCode>
                <c:ptCount val="12"/>
                <c:pt idx="0">
                  <c:v>3.8210000000000001E-2</c:v>
                </c:pt>
                <c:pt idx="1">
                  <c:v>17.690000000000001</c:v>
                </c:pt>
                <c:pt idx="2">
                  <c:v>15.93</c:v>
                </c:pt>
                <c:pt idx="3">
                  <c:v>14.1</c:v>
                </c:pt>
                <c:pt idx="4">
                  <c:v>12.23</c:v>
                </c:pt>
                <c:pt idx="5">
                  <c:v>10.39</c:v>
                </c:pt>
                <c:pt idx="6">
                  <c:v>8.5589999999999993</c:v>
                </c:pt>
                <c:pt idx="7">
                  <c:v>6.1509999999999998</c:v>
                </c:pt>
                <c:pt idx="8">
                  <c:v>4.3179999999999996</c:v>
                </c:pt>
                <c:pt idx="9">
                  <c:v>2.484</c:v>
                </c:pt>
                <c:pt idx="10">
                  <c:v>0.64949999999999997</c:v>
                </c:pt>
                <c:pt idx="11">
                  <c:v>0</c:v>
                </c:pt>
              </c:numCache>
            </c:numRef>
          </c:xVal>
          <c:yVal>
            <c:numRef>
              <c:f>[interceptor_scan.xlsx]data!$AJ$8:$AJ$19</c:f>
              <c:numCache>
                <c:formatCode>General</c:formatCode>
                <c:ptCount val="12"/>
                <c:pt idx="2">
                  <c:v>6.3736263736263732E-2</c:v>
                </c:pt>
                <c:pt idx="3">
                  <c:v>0.10065934065934067</c:v>
                </c:pt>
                <c:pt idx="4">
                  <c:v>0.12189205579138872</c:v>
                </c:pt>
                <c:pt idx="5">
                  <c:v>0.14993058769088385</c:v>
                </c:pt>
                <c:pt idx="6">
                  <c:v>0.17399352151781583</c:v>
                </c:pt>
                <c:pt idx="7">
                  <c:v>0.18602498843128182</c:v>
                </c:pt>
                <c:pt idx="8">
                  <c:v>0.23091161499305876</c:v>
                </c:pt>
                <c:pt idx="9">
                  <c:v>0.26716917922948075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9387248"/>
        <c:axId val="1459388336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th 10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[interceptor_scan.xlsx]data!$F$8:$F$27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3.8210000000000001E-2</c:v>
                      </c:pt>
                      <c:pt idx="1">
                        <c:v>17.690000000000001</c:v>
                      </c:pt>
                      <c:pt idx="2">
                        <c:v>15.93</c:v>
                      </c:pt>
                      <c:pt idx="3">
                        <c:v>14.1</c:v>
                      </c:pt>
                      <c:pt idx="4">
                        <c:v>12.23</c:v>
                      </c:pt>
                      <c:pt idx="5">
                        <c:v>10.39</c:v>
                      </c:pt>
                      <c:pt idx="6">
                        <c:v>8.5589999999999993</c:v>
                      </c:pt>
                      <c:pt idx="7">
                        <c:v>6.1509999999999998</c:v>
                      </c:pt>
                      <c:pt idx="8">
                        <c:v>4.3179999999999996</c:v>
                      </c:pt>
                      <c:pt idx="9">
                        <c:v>2.484</c:v>
                      </c:pt>
                      <c:pt idx="10">
                        <c:v>0.64949999999999997</c:v>
                      </c:pt>
                      <c:pt idx="11">
                        <c:v>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[interceptor_scan.xlsx]data!$AD$8:$AD$27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0.34941388638412985</c:v>
                      </c:pt>
                      <c:pt idx="1">
                        <c:v>0.11722272317403065</c:v>
                      </c:pt>
                      <c:pt idx="2">
                        <c:v>0.11282051282051282</c:v>
                      </c:pt>
                      <c:pt idx="3">
                        <c:v>0.15516483516483517</c:v>
                      </c:pt>
                      <c:pt idx="4">
                        <c:v>0.18374772589448152</c:v>
                      </c:pt>
                      <c:pt idx="5">
                        <c:v>0.21425266080518279</c:v>
                      </c:pt>
                      <c:pt idx="6">
                        <c:v>0.24294308190652475</c:v>
                      </c:pt>
                      <c:pt idx="7">
                        <c:v>0.24479407681628876</c:v>
                      </c:pt>
                      <c:pt idx="8">
                        <c:v>0.30402591392873668</c:v>
                      </c:pt>
                      <c:pt idx="9">
                        <c:v>0.34170854271356782</c:v>
                      </c:pt>
                      <c:pt idx="10">
                        <c:v>0.33618090452261307</c:v>
                      </c:pt>
                      <c:pt idx="11">
                        <c:v>0.35164835164835168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2"/>
                <c:order val="2"/>
                <c:tx>
                  <c:v>th 50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50000"/>
                      </a:schemeClr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[interceptor_scan.xlsx]data!$F$8:$F$27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3.8210000000000001E-2</c:v>
                      </c:pt>
                      <c:pt idx="1">
                        <c:v>17.690000000000001</c:v>
                      </c:pt>
                      <c:pt idx="2">
                        <c:v>15.93</c:v>
                      </c:pt>
                      <c:pt idx="3">
                        <c:v>14.1</c:v>
                      </c:pt>
                      <c:pt idx="4">
                        <c:v>12.23</c:v>
                      </c:pt>
                      <c:pt idx="5">
                        <c:v>10.39</c:v>
                      </c:pt>
                      <c:pt idx="6">
                        <c:v>8.5589999999999993</c:v>
                      </c:pt>
                      <c:pt idx="7">
                        <c:v>6.1509999999999998</c:v>
                      </c:pt>
                      <c:pt idx="8">
                        <c:v>4.3179999999999996</c:v>
                      </c:pt>
                      <c:pt idx="9">
                        <c:v>2.484</c:v>
                      </c:pt>
                      <c:pt idx="10">
                        <c:v>0.64949999999999997</c:v>
                      </c:pt>
                      <c:pt idx="11">
                        <c:v>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[interceptor_scan.xlsx]data!$AL$8:$AL$27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0.13345356176735798</c:v>
                      </c:pt>
                      <c:pt idx="1">
                        <c:v>2.2993688007213707E-2</c:v>
                      </c:pt>
                      <c:pt idx="2">
                        <c:v>2.7106227106227107E-2</c:v>
                      </c:pt>
                      <c:pt idx="3">
                        <c:v>4.3516483516483517E-2</c:v>
                      </c:pt>
                      <c:pt idx="4">
                        <c:v>4.4875682231655549E-2</c:v>
                      </c:pt>
                      <c:pt idx="5">
                        <c:v>5.5067098565478943E-2</c:v>
                      </c:pt>
                      <c:pt idx="6">
                        <c:v>6.5247570569180929E-2</c:v>
                      </c:pt>
                      <c:pt idx="7">
                        <c:v>7.8204534937528922E-2</c:v>
                      </c:pt>
                      <c:pt idx="8">
                        <c:v>0.10735770476631189</c:v>
                      </c:pt>
                      <c:pt idx="9">
                        <c:v>0.10887772194304858</c:v>
                      </c:pt>
                      <c:pt idx="10">
                        <c:v>0.11959798994974874</c:v>
                      </c:pt>
                      <c:pt idx="11">
                        <c:v>0.12582417582417582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3"/>
                <c:order val="3"/>
                <c:tx>
                  <c:v>th 0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[interceptor_scan.xlsx]data!$F$8:$F$27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3.8210000000000001E-2</c:v>
                      </c:pt>
                      <c:pt idx="1">
                        <c:v>17.690000000000001</c:v>
                      </c:pt>
                      <c:pt idx="2">
                        <c:v>15.93</c:v>
                      </c:pt>
                      <c:pt idx="3">
                        <c:v>14.1</c:v>
                      </c:pt>
                      <c:pt idx="4">
                        <c:v>12.23</c:v>
                      </c:pt>
                      <c:pt idx="5">
                        <c:v>10.39</c:v>
                      </c:pt>
                      <c:pt idx="6">
                        <c:v>8.5589999999999993</c:v>
                      </c:pt>
                      <c:pt idx="7">
                        <c:v>6.1509999999999998</c:v>
                      </c:pt>
                      <c:pt idx="8">
                        <c:v>4.3179999999999996</c:v>
                      </c:pt>
                      <c:pt idx="9">
                        <c:v>2.484</c:v>
                      </c:pt>
                      <c:pt idx="10">
                        <c:v>0.64949999999999997</c:v>
                      </c:pt>
                      <c:pt idx="11">
                        <c:v>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[interceptor_scan.xlsx]data!$AP$8:$AP$27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0.44995491433724077</c:v>
                      </c:pt>
                      <c:pt idx="1">
                        <c:v>0.25112714156898108</c:v>
                      </c:pt>
                      <c:pt idx="2">
                        <c:v>0.24249084249084249</c:v>
                      </c:pt>
                      <c:pt idx="3">
                        <c:v>0.27384615384615385</c:v>
                      </c:pt>
                      <c:pt idx="4">
                        <c:v>0.31412977562158884</c:v>
                      </c:pt>
                      <c:pt idx="5">
                        <c:v>0.32623785284590467</c:v>
                      </c:pt>
                      <c:pt idx="6">
                        <c:v>0.34197130957889865</c:v>
                      </c:pt>
                      <c:pt idx="7">
                        <c:v>0.35261453031004164</c:v>
                      </c:pt>
                      <c:pt idx="8">
                        <c:v>0.40999537251272561</c:v>
                      </c:pt>
                      <c:pt idx="9">
                        <c:v>0.4388609715242881</c:v>
                      </c:pt>
                      <c:pt idx="10">
                        <c:v>0.43517587939698493</c:v>
                      </c:pt>
                      <c:pt idx="11">
                        <c:v>0.44340659340659339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1459387248"/>
        <c:scaling>
          <c:orientation val="minMax"/>
          <c:max val="1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/>
                  <a:t>Interceptor</a:t>
                </a:r>
                <a:r>
                  <a:rPr lang="it-IT" sz="1400" baseline="0"/>
                  <a:t> Position [mm]</a:t>
                </a:r>
                <a:endParaRPr lang="it-IT" sz="1400"/>
              </a:p>
            </c:rich>
          </c:tx>
          <c:layout>
            <c:manualLayout>
              <c:xMode val="edge"/>
              <c:yMode val="edge"/>
              <c:x val="0.69923047913200276"/>
              <c:y val="0.940984724528312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9388336"/>
        <c:crosses val="autoZero"/>
        <c:crossBetween val="midCat"/>
      </c:valAx>
      <c:valAx>
        <c:axId val="1459388336"/>
        <c:scaling>
          <c:orientation val="minMax"/>
          <c:max val="0.30000000000000004"/>
          <c:min val="5.000000000000001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400"/>
                  <a:t>Photon multiplicity per trigger</a:t>
                </a:r>
              </a:p>
            </c:rich>
          </c:tx>
          <c:layout>
            <c:manualLayout>
              <c:xMode val="edge"/>
              <c:yMode val="edge"/>
              <c:x val="1.2051299222237074E-2"/>
              <c:y val="6.466165387584765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9387248"/>
        <c:crossesAt val="0"/>
        <c:crossBetween val="midCat"/>
      </c:valAx>
      <c:spPr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0.02765</cdr:x>
      <cdr:y>0.22448</cdr:y>
    </cdr:from>
    <cdr:to>
      <cdr:x>0.22047</cdr:x>
      <cdr:y>0.32911</cdr:y>
    </cdr:to>
    <cdr:sp macro="" textlink="">
      <cdr:nvSpPr>
        <cdr:cNvPr id="2" name="পাঠ-বাক্স 1"/>
        <cdr:cNvSpPr txBox="1"/>
      </cdr:nvSpPr>
      <cdr:spPr>
        <a:xfrm xmlns:a="http://schemas.openxmlformats.org/drawingml/2006/main">
          <a:off x="145242" y="1052934"/>
          <a:ext cx="1013007" cy="4908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400" b="1" dirty="0" smtClean="0">
              <a:solidFill>
                <a:srgbClr val="FF0000"/>
              </a:solidFill>
            </a:rPr>
            <a:t>0.2 M</a:t>
          </a:r>
          <a:endParaRPr lang="en-GB" sz="2400" b="1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0.01261</cdr:x>
      <cdr:y>0.32755</cdr:y>
    </cdr:from>
    <cdr:to>
      <cdr:x>0.18912</cdr:x>
      <cdr:y>0.42327</cdr:y>
    </cdr:to>
    <cdr:sp macro="" textlink="">
      <cdr:nvSpPr>
        <cdr:cNvPr id="2" name="পাঠ-বাক্স 1"/>
        <cdr:cNvSpPr txBox="1"/>
      </cdr:nvSpPr>
      <cdr:spPr>
        <a:xfrm xmlns:a="http://schemas.openxmlformats.org/drawingml/2006/main">
          <a:off x="75263" y="1449475"/>
          <a:ext cx="1053353" cy="4235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400" b="1" dirty="0" smtClean="0">
              <a:solidFill>
                <a:srgbClr val="FF0000"/>
              </a:solidFill>
            </a:rPr>
            <a:t>0.2 M</a:t>
          </a:r>
          <a:endParaRPr lang="en-GB" sz="2400" b="1" dirty="0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9AC95-2ED4-44D3-90A6-6867A54A2C5A}" type="datetimeFigureOut">
              <a:rPr lang="en-US" smtClean="0"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BF5D8-EFC7-4398-83DA-A41B647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3872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1C59D-337D-4A13-A6C5-341B762F0FFD}" type="datetimeFigureOut">
              <a:rPr lang="en-US" smtClean="0"/>
              <a:t>10/31/2014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8F9B8-0E42-48D8-8198-279CB2FDC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7658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98F9B8-0E42-48D8-8198-279CB2FDC868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92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98F9B8-0E42-48D8-8198-279CB2FDC8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61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98F9B8-0E42-48D8-8198-279CB2FDC8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288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98F9B8-0E42-48D8-8198-279CB2FDC8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981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98F9B8-0E42-48D8-8198-279CB2FDC8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15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98F9B8-0E42-48D8-8198-279CB2FDC8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435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98F9B8-0E42-48D8-8198-279CB2FDC8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321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62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317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80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2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5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0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4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6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1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0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04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77E2E-6AD6-41D0-BEE2-ED0F9D6D75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79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www.google.it/url?sa=i&amp;source=images&amp;cd=&amp;cad=rja&amp;docid=JwMqXhwPh3yXLM&amp;tbnid=95nmCwENYZ5wAM:&amp;ved=0CAgQjRwwAA&amp;url=http://www.wpclipart.com/signs_symbol/electrical/IEC_symbols/IEC_LED_Symbol.png.html&amp;ei=I5pJUteWD8LKtQb7zoHYBQ&amp;psig=AFQjCNHBPsVfxQ5sK0S9Ah4dDe5vBgd1Zw&amp;ust=1380641699296008" TargetMode="Externa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chart" Target="../charts/chart1.xml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7" Type="http://schemas.openxmlformats.org/officeDocument/2006/relationships/image" Target="../media/image70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90.jpeg"/><Relationship Id="rId4" Type="http://schemas.openxmlformats.org/officeDocument/2006/relationships/image" Target="../media/image68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1661" y="533392"/>
            <a:ext cx="10748680" cy="26778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000" dirty="0" smtClean="0">
                <a:solidFill>
                  <a:schemeClr val="bg2">
                    <a:lumMod val="50000"/>
                  </a:schemeClr>
                </a:solidFill>
              </a:rPr>
              <a:t>Recent results from Test Beam of </a:t>
            </a:r>
            <a:r>
              <a:rPr lang="en-US" sz="5000" b="1" dirty="0" smtClean="0">
                <a:solidFill>
                  <a:schemeClr val="bg2">
                    <a:lumMod val="50000"/>
                  </a:schemeClr>
                </a:solidFill>
              </a:rPr>
              <a:t>Hybrid </a:t>
            </a:r>
            <a:r>
              <a:rPr lang="en-US" sz="5000" b="1" dirty="0">
                <a:solidFill>
                  <a:schemeClr val="bg2">
                    <a:lumMod val="50000"/>
                  </a:schemeClr>
                </a:solidFill>
              </a:rPr>
              <a:t>THGEM </a:t>
            </a:r>
            <a:r>
              <a:rPr lang="en-US" sz="5000" b="1" dirty="0" smtClean="0">
                <a:solidFill>
                  <a:schemeClr val="bg2">
                    <a:lumMod val="50000"/>
                  </a:schemeClr>
                </a:solidFill>
              </a:rPr>
              <a:t>– Micromegas  </a:t>
            </a:r>
            <a:r>
              <a:rPr lang="en-US" sz="5000" dirty="0" smtClean="0">
                <a:solidFill>
                  <a:schemeClr val="bg2">
                    <a:lumMod val="50000"/>
                  </a:schemeClr>
                </a:solidFill>
              </a:rPr>
              <a:t>Photon Detector</a:t>
            </a:r>
            <a:endParaRPr lang="en-US" sz="5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26329" y="3679374"/>
            <a:ext cx="4539343" cy="232954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Shuddha Shankar Dasgupta</a:t>
            </a:r>
          </a:p>
          <a:p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</a:rPr>
              <a:t>INFN Trieste and Trieste University </a:t>
            </a:r>
          </a:p>
          <a:p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On behalf of:</a:t>
            </a:r>
          </a:p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Calibri Light" panose="020F0302020204030204" pitchFamily="34" charset="0"/>
              </a:rPr>
              <a:t>Alessandria, Aveiro, Budapest, Calcutta, Freiburg, Liberec, Prague, Torino, Trieste</a:t>
            </a:r>
          </a:p>
          <a:p>
            <a:r>
              <a:rPr lang="en-US" sz="1900" dirty="0" smtClean="0">
                <a:solidFill>
                  <a:schemeClr val="accent3">
                    <a:lumMod val="75000"/>
                  </a:schemeClr>
                </a:solidFill>
              </a:rPr>
              <a:t>collaboration</a:t>
            </a:r>
            <a:endParaRPr lang="en-US" sz="19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70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চিত্র 23"/>
          <p:cNvPicPr>
            <a:picLocks noChangeAspect="1"/>
          </p:cNvPicPr>
          <p:nvPr/>
        </p:nvPicPr>
        <p:blipFill rotWithShape="1">
          <a:blip r:embed="rId3"/>
          <a:srcRect l="26119" t="10774" r="51958" b="62920"/>
          <a:stretch/>
        </p:blipFill>
        <p:spPr>
          <a:xfrm>
            <a:off x="6344302" y="1303645"/>
            <a:ext cx="5265537" cy="3552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41" y="-109314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Readout via capacitive anode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10</a:t>
            </a:fld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277877" y="1142604"/>
            <a:ext cx="5778455" cy="4012665"/>
            <a:chOff x="6644515" y="2232518"/>
            <a:chExt cx="4383947" cy="2834640"/>
          </a:xfrm>
          <a:solidFill>
            <a:schemeClr val="bg1"/>
          </a:solidFill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4"/>
            <a:srcRect t="14723" b="6621"/>
            <a:stretch/>
          </p:blipFill>
          <p:spPr>
            <a:xfrm>
              <a:off x="6644515" y="2232518"/>
              <a:ext cx="3659258" cy="2834640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35" name="Content Placeholder 2"/>
            <p:cNvSpPr txBox="1">
              <a:spLocks/>
            </p:cNvSpPr>
            <p:nvPr/>
          </p:nvSpPr>
          <p:spPr bwMode="auto">
            <a:xfrm>
              <a:off x="8967552" y="3861569"/>
              <a:ext cx="516109" cy="306155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b="0" i="0" u="none" kern="0" dirty="0" smtClean="0">
                  <a:solidFill>
                    <a:schemeClr val="tx1"/>
                  </a:solidFill>
                  <a:cs typeface="Arial" pitchFamily="34" charset="0"/>
                </a:rPr>
                <a:t>PCB</a:t>
              </a:r>
              <a:endParaRPr lang="en-US" b="0" i="0" u="none" kern="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6" name="Content Placeholder 2"/>
            <p:cNvSpPr txBox="1">
              <a:spLocks/>
            </p:cNvSpPr>
            <p:nvPr/>
          </p:nvSpPr>
          <p:spPr bwMode="auto">
            <a:xfrm>
              <a:off x="6722433" y="3291219"/>
              <a:ext cx="782464" cy="432121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400" b="0" i="0" u="none" kern="0" dirty="0" smtClean="0">
                  <a:solidFill>
                    <a:schemeClr val="tx1"/>
                  </a:solidFill>
                  <a:cs typeface="Arial" pitchFamily="34" charset="0"/>
                </a:rPr>
                <a:t>0.10 mm  </a:t>
              </a:r>
            </a:p>
            <a:p>
              <a:pPr marL="0" indent="0">
                <a:buFont typeface="Wingdings" pitchFamily="2" charset="2"/>
                <a:buNone/>
              </a:pPr>
              <a:r>
                <a:rPr lang="en-US" sz="1400" b="0" i="0" u="none" kern="0" dirty="0" smtClean="0">
                  <a:solidFill>
                    <a:schemeClr val="tx1"/>
                  </a:solidFill>
                  <a:cs typeface="Arial" pitchFamily="34" charset="0"/>
                </a:rPr>
                <a:t>fiberglass </a:t>
              </a:r>
              <a:endParaRPr lang="en-US" sz="1400" b="0" i="0" u="none" kern="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7" name="Content Placeholder 2"/>
            <p:cNvSpPr txBox="1">
              <a:spLocks/>
            </p:cNvSpPr>
            <p:nvPr/>
          </p:nvSpPr>
          <p:spPr bwMode="auto">
            <a:xfrm>
              <a:off x="9368666" y="2354150"/>
              <a:ext cx="943165" cy="270741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400" b="0" i="0" u="none" kern="0" dirty="0" smtClean="0">
                  <a:solidFill>
                    <a:schemeClr val="tx1"/>
                  </a:solidFill>
                  <a:cs typeface="Arial" pitchFamily="34" charset="0"/>
                </a:rPr>
                <a:t>Metallic pads</a:t>
              </a:r>
              <a:endParaRPr lang="en-US" sz="1400" b="0" i="0" u="none" kern="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 flipH="1">
              <a:off x="8285402" y="2485885"/>
              <a:ext cx="1083264" cy="0"/>
            </a:xfrm>
            <a:prstGeom prst="straightConnector1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0" name="Straight Arrow Connector 39"/>
            <p:cNvCxnSpPr/>
            <p:nvPr/>
          </p:nvCxnSpPr>
          <p:spPr bwMode="auto">
            <a:xfrm flipH="1" flipV="1">
              <a:off x="9010233" y="3240184"/>
              <a:ext cx="900483" cy="603211"/>
            </a:xfrm>
            <a:prstGeom prst="straightConnector1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1" name="Straight Arrow Connector 40"/>
            <p:cNvCxnSpPr>
              <a:stCxn id="37" idx="1"/>
            </p:cNvCxnSpPr>
            <p:nvPr/>
          </p:nvCxnSpPr>
          <p:spPr bwMode="auto">
            <a:xfrm flipH="1">
              <a:off x="9010233" y="2489520"/>
              <a:ext cx="358433" cy="579413"/>
            </a:xfrm>
            <a:prstGeom prst="straightConnector1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9" name="Content Placeholder 2"/>
            <p:cNvSpPr txBox="1">
              <a:spLocks/>
            </p:cNvSpPr>
            <p:nvPr/>
          </p:nvSpPr>
          <p:spPr bwMode="auto">
            <a:xfrm>
              <a:off x="9910716" y="3480546"/>
              <a:ext cx="1117746" cy="754300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600" b="0" i="0" u="none" kern="0" dirty="0" smtClean="0">
                  <a:solidFill>
                    <a:schemeClr val="tx1"/>
                  </a:solidFill>
                  <a:effectLst/>
                  <a:cs typeface="Arial" pitchFamily="34" charset="0"/>
                </a:rPr>
                <a:t>HV to blue pad through the hole of red pad</a:t>
              </a:r>
              <a:endParaRPr lang="en-US" sz="1600" b="0" i="0" u="none" kern="0" dirty="0"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sp>
        <p:nvSpPr>
          <p:cNvPr id="23" name="আয়তক্ষেত্র 22"/>
          <p:cNvSpPr/>
          <p:nvPr/>
        </p:nvSpPr>
        <p:spPr>
          <a:xfrm>
            <a:off x="9531824" y="2465910"/>
            <a:ext cx="900752" cy="3155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পাঠ-বাক্স 21"/>
          <p:cNvSpPr txBox="1"/>
          <p:nvPr/>
        </p:nvSpPr>
        <p:spPr>
          <a:xfrm>
            <a:off x="8969693" y="2883653"/>
            <a:ext cx="26011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Readout Amplifier</a:t>
            </a:r>
            <a:endParaRPr lang="en-GB" dirty="0"/>
          </a:p>
        </p:txBody>
      </p:sp>
      <p:sp>
        <p:nvSpPr>
          <p:cNvPr id="42" name="আয়তক্ষেত্র 41"/>
          <p:cNvSpPr/>
          <p:nvPr/>
        </p:nvSpPr>
        <p:spPr>
          <a:xfrm>
            <a:off x="9145174" y="2362739"/>
            <a:ext cx="1894800" cy="2935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380580" y="4122649"/>
            <a:ext cx="5573048" cy="210981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28600" lvl="1">
              <a:spcBef>
                <a:spcPts val="1000"/>
              </a:spcBef>
            </a:pPr>
            <a:r>
              <a:rPr lang="en-US" sz="1200" dirty="0" smtClean="0">
                <a:cs typeface="Arial" panose="020B0604020202020204" pitchFamily="34" charset="0"/>
              </a:rPr>
              <a:t>Scheme (not to scale)</a:t>
            </a:r>
          </a:p>
          <a:p>
            <a:pPr marL="800100" lvl="2" indent="-342900">
              <a:spcBef>
                <a:spcPts val="1000"/>
              </a:spcBef>
            </a:pPr>
            <a:r>
              <a:rPr lang="en-US" sz="1200" dirty="0" smtClean="0">
                <a:cs typeface="Arial" panose="020B0604020202020204" pitchFamily="34" charset="0"/>
              </a:rPr>
              <a:t>Only 1 single pad shown</a:t>
            </a:r>
          </a:p>
          <a:p>
            <a:pPr marL="228600" lvl="1">
              <a:spcBef>
                <a:spcPts val="1000"/>
              </a:spcBef>
            </a:pPr>
            <a:r>
              <a:rPr lang="en-US" sz="1200" dirty="0" smtClean="0">
                <a:cs typeface="Arial" panose="020B0604020202020204" pitchFamily="34" charset="0"/>
              </a:rPr>
              <a:t>Principle</a:t>
            </a:r>
          </a:p>
          <a:p>
            <a:pPr marL="685800" lvl="2">
              <a:spcBef>
                <a:spcPts val="1000"/>
              </a:spcBef>
            </a:pPr>
            <a:r>
              <a:rPr lang="en-US" sz="1200" u="sng" dirty="0" smtClean="0">
                <a:solidFill>
                  <a:srgbClr val="0000CC"/>
                </a:solidFill>
                <a:cs typeface="Arial" panose="020B0604020202020204" pitchFamily="34" charset="0"/>
              </a:rPr>
              <a:t>Blue</a:t>
            </a:r>
            <a:r>
              <a:rPr lang="en-US" sz="1200" u="sng" dirty="0" smtClean="0">
                <a:cs typeface="Arial" panose="020B0604020202020204" pitchFamily="34" charset="0"/>
              </a:rPr>
              <a:t> pad </a:t>
            </a:r>
            <a:r>
              <a:rPr lang="en-US" sz="1200" dirty="0" smtClean="0">
                <a:cs typeface="Arial" panose="020B0604020202020204" pitchFamily="34" charset="0"/>
              </a:rPr>
              <a:t>at HV via internal connection</a:t>
            </a:r>
          </a:p>
          <a:p>
            <a:pPr marL="685800" lvl="2">
              <a:spcBef>
                <a:spcPts val="1000"/>
              </a:spcBef>
            </a:pPr>
            <a:r>
              <a:rPr lang="en-US" sz="1200" dirty="0" smtClean="0">
                <a:cs typeface="Arial" panose="020B0604020202020204" pitchFamily="34" charset="0"/>
              </a:rPr>
              <a:t>Resistive (individual pad resistor at the PCB rear surface)</a:t>
            </a:r>
          </a:p>
          <a:p>
            <a:pPr marL="685800" lvl="2">
              <a:spcBef>
                <a:spcPts val="1000"/>
              </a:spcBef>
            </a:pPr>
            <a:r>
              <a:rPr lang="en-US" sz="1200" u="sng" dirty="0" smtClean="0">
                <a:solidFill>
                  <a:srgbClr val="FF0000"/>
                </a:solidFill>
                <a:cs typeface="Arial" panose="020B0604020202020204" pitchFamily="34" charset="0"/>
              </a:rPr>
              <a:t>Red</a:t>
            </a:r>
            <a:r>
              <a:rPr lang="en-US" sz="1200" u="sng" dirty="0" smtClean="0">
                <a:cs typeface="Arial" panose="020B0604020202020204" pitchFamily="34" charset="0"/>
              </a:rPr>
              <a:t> pad</a:t>
            </a:r>
            <a:r>
              <a:rPr lang="en-US" sz="1200" dirty="0" smtClean="0">
                <a:cs typeface="Arial" panose="020B0604020202020204" pitchFamily="34" charset="0"/>
              </a:rPr>
              <a:t>: signal induced by RC coupling</a:t>
            </a:r>
          </a:p>
        </p:txBody>
      </p:sp>
    </p:spTree>
    <p:extLst>
      <p:ext uri="{BB962C8B-B14F-4D97-AF65-F5344CB8AC3E}">
        <p14:creationId xmlns:p14="http://schemas.microsoft.com/office/powerpoint/2010/main" val="37435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96" y="14770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Layout of the capacitive anode PCB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11</a:t>
            </a:fld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6132456" y="4669971"/>
            <a:ext cx="5333830" cy="145781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We already did extensive study with a small prototype to find out the optimal resistance.</a:t>
            </a:r>
          </a:p>
          <a:p>
            <a:r>
              <a:rPr lang="en-US" dirty="0" smtClean="0"/>
              <a:t>The optimal resistance for &lt;10% signal loss has been found = 1M</a:t>
            </a:r>
            <a:r>
              <a:rPr lang="el-GR" dirty="0" smtClean="0"/>
              <a:t>Ω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use a resistor array for each 8 pads.</a:t>
            </a:r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212096" y="1501637"/>
            <a:ext cx="5675299" cy="3575723"/>
            <a:chOff x="935807" y="2213432"/>
            <a:chExt cx="5675299" cy="3575723"/>
          </a:xfrm>
        </p:grpSpPr>
        <p:grpSp>
          <p:nvGrpSpPr>
            <p:cNvPr id="30" name="Group 29"/>
            <p:cNvGrpSpPr/>
            <p:nvPr/>
          </p:nvGrpSpPr>
          <p:grpSpPr>
            <a:xfrm>
              <a:off x="935807" y="2213432"/>
              <a:ext cx="5675299" cy="3575723"/>
              <a:chOff x="-257978" y="2780627"/>
              <a:chExt cx="5675299" cy="3575723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-257978" y="2780627"/>
                <a:ext cx="5675299" cy="3575723"/>
                <a:chOff x="-1260544" y="2179222"/>
                <a:chExt cx="7079865" cy="4207122"/>
              </a:xfrm>
            </p:grpSpPr>
            <p:pic>
              <p:nvPicPr>
                <p:cNvPr id="23" name="Picture 3" descr="C:\Users\Dallator\Old Disk_C\U_local\Ucomplete\slides\slides\REFEREE\2014_referee_luglio_CERN\pictures_600x600_2\DSCN5129.JPG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5382"/>
                <a:stretch/>
              </p:blipFill>
              <p:spPr bwMode="auto">
                <a:xfrm>
                  <a:off x="-959273" y="2179222"/>
                  <a:ext cx="6629216" cy="4207122"/>
                </a:xfrm>
                <a:prstGeom prst="rect">
                  <a:avLst/>
                </a:prstGeom>
                <a:noFill/>
                <a:ln>
                  <a:solidFill>
                    <a:srgbClr val="0000CC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4" name="Content Placeholder 2"/>
                <p:cNvSpPr txBox="1">
                  <a:spLocks/>
                </p:cNvSpPr>
                <p:nvPr/>
              </p:nvSpPr>
              <p:spPr bwMode="auto">
                <a:xfrm>
                  <a:off x="2972032" y="4115923"/>
                  <a:ext cx="2847289" cy="62388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2075" tIns="46038" rIns="92075" bIns="46038" numCol="1" anchor="t" anchorCtr="0" compatLnSpc="1">
                  <a:prstTxWarp prst="textNoShape">
                    <a:avLst/>
                  </a:prstTxWarp>
                </a:bodyPr>
                <a:lstStyle>
                  <a:lvl1pPr marL="571500" indent="-57150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itchFamily="2" charset="2"/>
                    <a:buChar char="§"/>
                    <a:defRPr sz="2000" b="1">
                      <a:solidFill>
                        <a:srgbClr val="0000CC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lt"/>
                      <a:ea typeface="+mn-ea"/>
                      <a:cs typeface="+mn-cs"/>
                    </a:defRPr>
                  </a:lvl1pPr>
                  <a:lvl2pPr marL="1047750" indent="-2857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  <a:defRPr b="1">
                      <a:solidFill>
                        <a:srgbClr val="0000CC"/>
                      </a:solidFill>
                      <a:latin typeface="+mn-lt"/>
                    </a:defRPr>
                  </a:lvl2pPr>
                  <a:lvl3pPr marL="1562100" indent="-22860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rgbClr val="0000CC"/>
                    </a:buClr>
                    <a:buSzPct val="40000"/>
                    <a:buFont typeface="Wingdings" pitchFamily="2" charset="2"/>
                    <a:buChar char="¨"/>
                    <a:defRPr sz="1600" b="1">
                      <a:solidFill>
                        <a:srgbClr val="0000CC"/>
                      </a:solidFill>
                      <a:latin typeface="+mn-lt"/>
                    </a:defRPr>
                  </a:lvl3pPr>
                  <a:lvl4pPr marL="192405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0000"/>
                    <a:buFont typeface="Wingdings" pitchFamily="2" charset="2"/>
                    <a:buChar char=""/>
                    <a:defRPr sz="1400" b="1">
                      <a:solidFill>
                        <a:srgbClr val="0000CC"/>
                      </a:solidFill>
                      <a:latin typeface="+mn-lt"/>
                    </a:defRPr>
                  </a:lvl4pPr>
                  <a:lvl5pPr marL="22860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rgbClr val="0000CC"/>
                      </a:solidFill>
                      <a:latin typeface="+mn-lt"/>
                    </a:defRPr>
                  </a:lvl5pPr>
                  <a:lvl6pPr marL="27432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chemeClr val="tx1"/>
                      </a:solidFill>
                      <a:latin typeface="+mn-lt"/>
                    </a:defRPr>
                  </a:lvl6pPr>
                  <a:lvl7pPr marL="32004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chemeClr val="tx1"/>
                      </a:solidFill>
                      <a:latin typeface="+mn-lt"/>
                    </a:defRPr>
                  </a:lvl7pPr>
                  <a:lvl8pPr marL="36576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chemeClr val="tx1"/>
                      </a:solidFill>
                      <a:latin typeface="+mn-lt"/>
                    </a:defRPr>
                  </a:lvl8pPr>
                  <a:lvl9pPr marL="41148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200" u="none" kern="0" dirty="0" smtClean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Resistor arrays</a:t>
                  </a:r>
                </a:p>
                <a:p>
                  <a:pPr marL="0" indent="0">
                    <a:buNone/>
                  </a:pPr>
                  <a:r>
                    <a:rPr lang="en-US" sz="1200" i="1" u="none" kern="0" dirty="0" smtClean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(from HV line to </a:t>
                  </a:r>
                  <a:r>
                    <a:rPr lang="en-US" sz="1200" i="1" u="none" kern="0" dirty="0" smtClean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blue</a:t>
                  </a:r>
                  <a:r>
                    <a:rPr lang="en-US" sz="1200" i="1" u="none" kern="0" dirty="0" smtClean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 pads)</a:t>
                  </a:r>
                  <a:endParaRPr lang="en-US" sz="1100" i="1" u="none" kern="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r>
                    <a:rPr lang="en-US" sz="1200" u="none" kern="0" dirty="0" smtClean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</p:txBody>
            </p:sp>
            <p:sp>
              <p:nvSpPr>
                <p:cNvPr id="26" name="Content Placeholder 2"/>
                <p:cNvSpPr txBox="1">
                  <a:spLocks/>
                </p:cNvSpPr>
                <p:nvPr/>
              </p:nvSpPr>
              <p:spPr bwMode="auto">
                <a:xfrm>
                  <a:off x="-1260544" y="4445829"/>
                  <a:ext cx="2499729" cy="668767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square" lIns="92075" tIns="46038" rIns="92075" bIns="46038" numCol="1" anchor="t" anchorCtr="0" compatLnSpc="1">
                  <a:prstTxWarp prst="textNoShape">
                    <a:avLst/>
                  </a:prstTxWarp>
                </a:bodyPr>
                <a:lstStyle>
                  <a:lvl1pPr marL="571500" indent="-57150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Font typeface="Wingdings" pitchFamily="2" charset="2"/>
                    <a:buChar char="§"/>
                    <a:defRPr sz="2000" b="1">
                      <a:solidFill>
                        <a:srgbClr val="0000CC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lt"/>
                      <a:ea typeface="+mn-ea"/>
                      <a:cs typeface="+mn-cs"/>
                    </a:defRPr>
                  </a:lvl1pPr>
                  <a:lvl2pPr marL="1047750" indent="-2857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rgbClr val="0000CC"/>
                    </a:buClr>
                    <a:buFont typeface="Wingdings" pitchFamily="2" charset="2"/>
                    <a:buChar char="§"/>
                    <a:defRPr b="1">
                      <a:solidFill>
                        <a:srgbClr val="0000CC"/>
                      </a:solidFill>
                      <a:latin typeface="+mn-lt"/>
                    </a:defRPr>
                  </a:lvl2pPr>
                  <a:lvl3pPr marL="1562100" indent="-22860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rgbClr val="0000CC"/>
                    </a:buClr>
                    <a:buSzPct val="40000"/>
                    <a:buFont typeface="Wingdings" pitchFamily="2" charset="2"/>
                    <a:buChar char="¨"/>
                    <a:defRPr sz="1600" b="1">
                      <a:solidFill>
                        <a:srgbClr val="0000CC"/>
                      </a:solidFill>
                      <a:latin typeface="+mn-lt"/>
                    </a:defRPr>
                  </a:lvl3pPr>
                  <a:lvl4pPr marL="192405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70000"/>
                    <a:buFont typeface="Wingdings" pitchFamily="2" charset="2"/>
                    <a:buChar char=""/>
                    <a:defRPr sz="1400" b="1">
                      <a:solidFill>
                        <a:srgbClr val="0000CC"/>
                      </a:solidFill>
                      <a:latin typeface="+mn-lt"/>
                    </a:defRPr>
                  </a:lvl4pPr>
                  <a:lvl5pPr marL="22860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rgbClr val="0000CC"/>
                      </a:solidFill>
                      <a:latin typeface="+mn-lt"/>
                    </a:defRPr>
                  </a:lvl5pPr>
                  <a:lvl6pPr marL="27432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chemeClr val="tx1"/>
                      </a:solidFill>
                      <a:latin typeface="+mn-lt"/>
                    </a:defRPr>
                  </a:lvl6pPr>
                  <a:lvl7pPr marL="32004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chemeClr val="tx1"/>
                      </a:solidFill>
                      <a:latin typeface="+mn-lt"/>
                    </a:defRPr>
                  </a:lvl7pPr>
                  <a:lvl8pPr marL="36576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chemeClr val="tx1"/>
                      </a:solidFill>
                      <a:latin typeface="+mn-lt"/>
                    </a:defRPr>
                  </a:lvl8pPr>
                  <a:lvl9pPr marL="4114800" indent="-171450" algn="l" rtl="0" eaLnBrk="0" fontAlgn="base" hangingPunct="0">
                    <a:lnSpc>
                      <a:spcPct val="90000"/>
                    </a:lnSpc>
                    <a:spcBef>
                      <a:spcPct val="30000"/>
                    </a:spcBef>
                    <a:spcAft>
                      <a:spcPct val="0"/>
                    </a:spcAft>
                    <a:buChar char="·"/>
                    <a:defRPr sz="1200" b="1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400" u="none" kern="0" dirty="0" smtClean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Signal connectors</a:t>
                  </a:r>
                </a:p>
                <a:p>
                  <a:pPr marL="0" indent="0">
                    <a:buNone/>
                  </a:pPr>
                  <a:r>
                    <a:rPr lang="en-US" sz="1400" i="1" u="none" kern="0" dirty="0" smtClean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(from </a:t>
                  </a:r>
                  <a:r>
                    <a:rPr lang="en-US" sz="1400" i="1" u="none" kern="0" dirty="0" smtClean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red </a:t>
                  </a:r>
                  <a:r>
                    <a:rPr lang="en-US" sz="1400" i="1" u="none" kern="0" dirty="0" smtClean="0"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pads)</a:t>
                  </a:r>
                </a:p>
              </p:txBody>
            </p:sp>
          </p:grpSp>
          <p:cxnSp>
            <p:nvCxnSpPr>
              <p:cNvPr id="27" name="Straight Arrow Connector 26"/>
              <p:cNvCxnSpPr>
                <a:stCxn id="26" idx="3"/>
              </p:cNvCxnSpPr>
              <p:nvPr/>
            </p:nvCxnSpPr>
            <p:spPr bwMode="auto">
              <a:xfrm>
                <a:off x="1745833" y="4991265"/>
                <a:ext cx="638773" cy="314448"/>
              </a:xfrm>
              <a:prstGeom prst="straightConnector1">
                <a:avLst/>
              </a:prstGeom>
              <a:gradFill rotWithShape="0">
                <a:gsLst>
                  <a:gs pos="0">
                    <a:srgbClr val="D1FFFF"/>
                  </a:gs>
                  <a:gs pos="50000">
                    <a:srgbClr val="D1FFFF">
                      <a:gamma/>
                      <a:shade val="46275"/>
                      <a:invGamma/>
                    </a:srgbClr>
                  </a:gs>
                  <a:gs pos="100000">
                    <a:srgbClr val="D1FFFF"/>
                  </a:gs>
                </a:gsLst>
                <a:lin ang="0" scaled="1"/>
              </a:gra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8" name="Straight Arrow Connector 27"/>
              <p:cNvCxnSpPr/>
              <p:nvPr/>
            </p:nvCxnSpPr>
            <p:spPr bwMode="auto">
              <a:xfrm flipH="1" flipV="1">
                <a:off x="2879387" y="4348264"/>
                <a:ext cx="244630" cy="358801"/>
              </a:xfrm>
              <a:prstGeom prst="straightConnector1">
                <a:avLst/>
              </a:prstGeom>
              <a:gradFill rotWithShape="0">
                <a:gsLst>
                  <a:gs pos="0">
                    <a:srgbClr val="D1FFFF"/>
                  </a:gs>
                  <a:gs pos="50000">
                    <a:srgbClr val="D1FFFF">
                      <a:gamma/>
                      <a:shade val="46275"/>
                      <a:invGamma/>
                    </a:srgbClr>
                  </a:gs>
                  <a:gs pos="100000">
                    <a:srgbClr val="D1FFFF"/>
                  </a:gs>
                </a:gsLst>
                <a:lin ang="0" scaled="1"/>
              </a:gra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9" name="Straight Arrow Connector 28"/>
              <p:cNvCxnSpPr/>
              <p:nvPr/>
            </p:nvCxnSpPr>
            <p:spPr bwMode="auto">
              <a:xfrm flipH="1">
                <a:off x="2749409" y="4707065"/>
                <a:ext cx="374608" cy="152401"/>
              </a:xfrm>
              <a:prstGeom prst="straightConnector1">
                <a:avLst/>
              </a:prstGeom>
              <a:gradFill rotWithShape="0">
                <a:gsLst>
                  <a:gs pos="0">
                    <a:srgbClr val="D1FFFF"/>
                  </a:gs>
                  <a:gs pos="50000">
                    <a:srgbClr val="D1FFFF">
                      <a:gamma/>
                      <a:shade val="46275"/>
                      <a:invGamma/>
                    </a:srgbClr>
                  </a:gs>
                  <a:gs pos="100000">
                    <a:srgbClr val="D1FFFF"/>
                  </a:gs>
                </a:gsLst>
                <a:lin ang="0" scaled="1"/>
              </a:gra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cxnSp>
          <p:nvCxnSpPr>
            <p:cNvPr id="32" name="Straight Arrow Connector 31"/>
            <p:cNvCxnSpPr/>
            <p:nvPr/>
          </p:nvCxnSpPr>
          <p:spPr bwMode="auto">
            <a:xfrm flipV="1">
              <a:off x="2946626" y="3439886"/>
              <a:ext cx="631765" cy="948373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পাঠ-বাক্স 2"/>
          <p:cNvSpPr txBox="1"/>
          <p:nvPr/>
        </p:nvSpPr>
        <p:spPr>
          <a:xfrm>
            <a:off x="453598" y="5173676"/>
            <a:ext cx="5314054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Section of the back part of the 300 X 300 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anode PCB. It has 24 X 24 = 576 (12 X 12mm) pads. For each 16 pads we have this readout board which is used to read all of these 16 pads together through the LEMO female connector.</a:t>
            </a:r>
            <a:endParaRPr lang="en-GB" sz="1400" dirty="0"/>
          </a:p>
        </p:txBody>
      </p:sp>
      <p:grpSp>
        <p:nvGrpSpPr>
          <p:cNvPr id="18" name="Group 32"/>
          <p:cNvGrpSpPr/>
          <p:nvPr/>
        </p:nvGrpSpPr>
        <p:grpSpPr>
          <a:xfrm>
            <a:off x="6132455" y="1473263"/>
            <a:ext cx="4960044" cy="2984663"/>
            <a:chOff x="6644515" y="2232518"/>
            <a:chExt cx="4464908" cy="2834640"/>
          </a:xfrm>
          <a:solidFill>
            <a:schemeClr val="bg1"/>
          </a:solidFill>
        </p:grpSpPr>
        <p:pic>
          <p:nvPicPr>
            <p:cNvPr id="19" name="Picture 33"/>
            <p:cNvPicPr>
              <a:picLocks noChangeAspect="1"/>
            </p:cNvPicPr>
            <p:nvPr/>
          </p:nvPicPr>
          <p:blipFill rotWithShape="1">
            <a:blip r:embed="rId4"/>
            <a:srcRect t="14723" b="6621"/>
            <a:stretch/>
          </p:blipFill>
          <p:spPr>
            <a:xfrm>
              <a:off x="6644515" y="2232518"/>
              <a:ext cx="3659258" cy="2834640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21" name="Content Placeholder 2"/>
            <p:cNvSpPr txBox="1">
              <a:spLocks/>
            </p:cNvSpPr>
            <p:nvPr/>
          </p:nvSpPr>
          <p:spPr bwMode="auto">
            <a:xfrm>
              <a:off x="8981558" y="3944022"/>
              <a:ext cx="712083" cy="293043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b="0" i="0" u="none" kern="0" dirty="0" smtClean="0">
                  <a:solidFill>
                    <a:schemeClr val="tx1"/>
                  </a:solidFill>
                  <a:cs typeface="Arial" pitchFamily="34" charset="0"/>
                </a:rPr>
                <a:t>PCB</a:t>
              </a:r>
              <a:endParaRPr lang="en-US" b="0" i="0" u="none" kern="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5" name="Content Placeholder 2"/>
            <p:cNvSpPr txBox="1">
              <a:spLocks/>
            </p:cNvSpPr>
            <p:nvPr/>
          </p:nvSpPr>
          <p:spPr bwMode="auto">
            <a:xfrm>
              <a:off x="6722433" y="3291219"/>
              <a:ext cx="951890" cy="633557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400" b="0" i="0" u="none" kern="0" dirty="0" smtClean="0">
                  <a:solidFill>
                    <a:schemeClr val="tx1"/>
                  </a:solidFill>
                  <a:cs typeface="Arial" pitchFamily="34" charset="0"/>
                </a:rPr>
                <a:t>0.10 mm  </a:t>
              </a:r>
            </a:p>
            <a:p>
              <a:pPr marL="0" indent="0">
                <a:buFont typeface="Wingdings" pitchFamily="2" charset="2"/>
                <a:buNone/>
              </a:pPr>
              <a:r>
                <a:rPr lang="en-US" sz="1400" b="0" i="0" u="none" kern="0" dirty="0" smtClean="0">
                  <a:solidFill>
                    <a:schemeClr val="tx1"/>
                  </a:solidFill>
                  <a:cs typeface="Arial" pitchFamily="34" charset="0"/>
                </a:rPr>
                <a:t>fiberglass </a:t>
              </a:r>
              <a:endParaRPr lang="en-US" sz="1400" b="0" i="0" u="none" kern="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31" name="Content Placeholder 2"/>
            <p:cNvSpPr txBox="1">
              <a:spLocks/>
            </p:cNvSpPr>
            <p:nvPr/>
          </p:nvSpPr>
          <p:spPr bwMode="auto">
            <a:xfrm>
              <a:off x="9368666" y="2354149"/>
              <a:ext cx="1051981" cy="470988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400" b="0" i="0" u="none" kern="0" dirty="0" smtClean="0">
                  <a:solidFill>
                    <a:schemeClr val="tx1"/>
                  </a:solidFill>
                  <a:cs typeface="Arial" pitchFamily="34" charset="0"/>
                </a:rPr>
                <a:t>Metallic pads</a:t>
              </a:r>
              <a:endParaRPr lang="en-US" sz="1400" b="0" i="0" u="none" kern="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33" name="Straight Arrow Connector 37"/>
            <p:cNvCxnSpPr/>
            <p:nvPr/>
          </p:nvCxnSpPr>
          <p:spPr bwMode="auto">
            <a:xfrm flipH="1">
              <a:off x="8285402" y="2485885"/>
              <a:ext cx="1083264" cy="0"/>
            </a:xfrm>
            <a:prstGeom prst="straightConnector1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34" name="Content Placeholder 2"/>
            <p:cNvSpPr txBox="1">
              <a:spLocks/>
            </p:cNvSpPr>
            <p:nvPr/>
          </p:nvSpPr>
          <p:spPr bwMode="auto">
            <a:xfrm>
              <a:off x="9910716" y="3843395"/>
              <a:ext cx="1198707" cy="832530"/>
            </a:xfrm>
            <a:prstGeom prst="rect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400" b="0" i="0" u="none" kern="0" dirty="0" smtClean="0">
                  <a:solidFill>
                    <a:schemeClr val="tx1"/>
                  </a:solidFill>
                  <a:effectLst/>
                  <a:cs typeface="Arial" pitchFamily="34" charset="0"/>
                </a:rPr>
                <a:t>HV to blue pad through the hole of red pad</a:t>
              </a:r>
              <a:endParaRPr lang="en-US" sz="1400" b="0" i="0" u="none" kern="0" dirty="0"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35" name="Straight Arrow Connector 39"/>
            <p:cNvCxnSpPr/>
            <p:nvPr/>
          </p:nvCxnSpPr>
          <p:spPr bwMode="auto">
            <a:xfrm flipH="1" flipV="1">
              <a:off x="9010233" y="3240184"/>
              <a:ext cx="900483" cy="603211"/>
            </a:xfrm>
            <a:prstGeom prst="straightConnector1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7" name="Straight Arrow Connector 40"/>
            <p:cNvCxnSpPr>
              <a:stCxn id="31" idx="1"/>
            </p:cNvCxnSpPr>
            <p:nvPr/>
          </p:nvCxnSpPr>
          <p:spPr bwMode="auto">
            <a:xfrm flipH="1">
              <a:off x="9010236" y="2589643"/>
              <a:ext cx="358430" cy="479290"/>
            </a:xfrm>
            <a:prstGeom prst="straightConnector1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32048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শীর্ষক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Micromegas with capacitive anode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তারিখ স্থানধারক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পাদলেখ স্থানধারক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স্লাইড ক্রমাঙ্ক স্থানধারক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12</a:t>
            </a:fld>
            <a:endParaRPr lang="en-US"/>
          </a:p>
        </p:txBody>
      </p:sp>
      <p:pic>
        <p:nvPicPr>
          <p:cNvPr id="7" name="চিত্র 6"/>
          <p:cNvPicPr>
            <a:picLocks noChangeAspect="1"/>
          </p:cNvPicPr>
          <p:nvPr/>
        </p:nvPicPr>
        <p:blipFill rotWithShape="1">
          <a:blip r:embed="rId2"/>
          <a:srcRect l="20201" t="19668" r="4664" b="10295"/>
          <a:stretch/>
        </p:blipFill>
        <p:spPr>
          <a:xfrm>
            <a:off x="94134" y="1465469"/>
            <a:ext cx="9135035" cy="4787414"/>
          </a:xfrm>
          <a:prstGeom prst="rect">
            <a:avLst/>
          </a:prstGeom>
        </p:spPr>
      </p:pic>
      <p:sp>
        <p:nvSpPr>
          <p:cNvPr id="8" name="পাঠ-বাক্স 7"/>
          <p:cNvSpPr txBox="1"/>
          <p:nvPr/>
        </p:nvSpPr>
        <p:spPr>
          <a:xfrm>
            <a:off x="9111108" y="1942072"/>
            <a:ext cx="24981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From </a:t>
            </a:r>
            <a:r>
              <a:rPr lang="en-US" sz="2400" dirty="0">
                <a:solidFill>
                  <a:srgbClr val="FF0000"/>
                </a:solidFill>
              </a:rPr>
              <a:t>now </a:t>
            </a:r>
            <a:r>
              <a:rPr lang="en-US" sz="2400" dirty="0" smtClean="0">
                <a:solidFill>
                  <a:srgbClr val="FF0000"/>
                </a:solidFill>
              </a:rPr>
              <a:t>on all results refer to the capacitive Micromegas chamber.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9" name="চিত্র 8"/>
          <p:cNvPicPr>
            <a:picLocks noChangeAspect="1"/>
          </p:cNvPicPr>
          <p:nvPr/>
        </p:nvPicPr>
        <p:blipFill rotWithShape="1">
          <a:blip r:embed="rId3"/>
          <a:srcRect l="5835" t="10478" r="1563" b="7169"/>
          <a:stretch/>
        </p:blipFill>
        <p:spPr>
          <a:xfrm>
            <a:off x="5017957" y="3859176"/>
            <a:ext cx="3515685" cy="1757843"/>
          </a:xfrm>
          <a:prstGeom prst="rect">
            <a:avLst/>
          </a:prstGeom>
        </p:spPr>
      </p:pic>
      <p:sp>
        <p:nvSpPr>
          <p:cNvPr id="3" name="নিম্নমুখী তীরচিহ্ন 2"/>
          <p:cNvSpPr/>
          <p:nvPr/>
        </p:nvSpPr>
        <p:spPr>
          <a:xfrm rot="885713">
            <a:off x="7167495" y="2115300"/>
            <a:ext cx="430306" cy="202617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79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চিত্র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070" y="1690687"/>
            <a:ext cx="3263815" cy="4351753"/>
          </a:xfrm>
          <a:prstGeom prst="rect">
            <a:avLst/>
          </a:prstGeom>
        </p:spPr>
      </p:pic>
      <p:sp>
        <p:nvSpPr>
          <p:cNvPr id="2" name="শীর্ষক 1"/>
          <p:cNvSpPr>
            <a:spLocks noGrp="1"/>
          </p:cNvSpPr>
          <p:nvPr>
            <p:ph type="title"/>
          </p:nvPr>
        </p:nvSpPr>
        <p:spPr>
          <a:xfrm>
            <a:off x="174003" y="208168"/>
            <a:ext cx="10515600" cy="1325563"/>
          </a:xfrm>
        </p:spPr>
        <p:txBody>
          <a:bodyPr/>
          <a:lstStyle/>
          <a:p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CsI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Deposit at CERN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বিষয় স্থানধারক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89004" y="2234654"/>
            <a:ext cx="4351752" cy="3263815"/>
          </a:xfrm>
        </p:spPr>
      </p:pic>
      <p:sp>
        <p:nvSpPr>
          <p:cNvPr id="4" name="তারিখ স্থানধারক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পাদলেখ স্থানধারক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স্লাইড ক্রমাঙ্ক স্থানধারক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 descr="vacu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872" y="1690688"/>
            <a:ext cx="5082096" cy="4351752"/>
          </a:xfrm>
          <a:prstGeom prst="rect">
            <a:avLst/>
          </a:prstGeom>
          <a:noFill/>
        </p:spPr>
      </p:pic>
      <p:sp>
        <p:nvSpPr>
          <p:cNvPr id="10" name="পাঠ-বাক্স 9"/>
          <p:cNvSpPr txBox="1"/>
          <p:nvPr/>
        </p:nvSpPr>
        <p:spPr>
          <a:xfrm>
            <a:off x="140872" y="5140409"/>
            <a:ext cx="237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CsI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deposition Plant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পাঠ-বাক্স 10"/>
          <p:cNvSpPr txBox="1"/>
          <p:nvPr/>
        </p:nvSpPr>
        <p:spPr>
          <a:xfrm>
            <a:off x="5602738" y="1690685"/>
            <a:ext cx="237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THGEMs to be coated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পাঠ-বাক্স 11"/>
          <p:cNvSpPr txBox="1"/>
          <p:nvPr/>
        </p:nvSpPr>
        <p:spPr>
          <a:xfrm>
            <a:off x="9124840" y="1690685"/>
            <a:ext cx="237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QE measurement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66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Assembling the Photon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6586" y="1825625"/>
            <a:ext cx="3847214" cy="179163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Here this picture shows the delicate operation carried out in CERN in a controlled environment to assembles the </a:t>
            </a:r>
            <a:r>
              <a:rPr lang="en-US" dirty="0" err="1" smtClean="0"/>
              <a:t>CsI</a:t>
            </a:r>
            <a:r>
              <a:rPr lang="en-US" dirty="0" smtClean="0"/>
              <a:t> coated THGEM to the chamber.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2" descr="C:\Users\Dallator\Old Disk_C\U_local\Ucomplete\slides\slides\REFEREE\2014_referee_settembre_Roma\Chamber assembly(Prevessin lab)\_MK973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6535839" cy="4338919"/>
          </a:xfrm>
          <a:prstGeom prst="rect">
            <a:avLst/>
          </a:prstGeom>
          <a:noFill/>
          <a:ln>
            <a:solidFill>
              <a:srgbClr val="0000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06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setup for Test Beam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6522" y="1825625"/>
            <a:ext cx="3317277" cy="435133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set up our prototype in CERN PS T10 beam line.</a:t>
            </a:r>
          </a:p>
          <a:p>
            <a:r>
              <a:rPr lang="en-US" dirty="0" smtClean="0"/>
              <a:t>We used a truncate cone fused silica radiator for Cerenkov photons.</a:t>
            </a:r>
          </a:p>
          <a:p>
            <a:r>
              <a:rPr lang="en-US" dirty="0" smtClean="0"/>
              <a:t>For trigger we use 2 finger cross in front + 2 finger cross in back+ a Paddle.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15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838200" y="1825625"/>
            <a:ext cx="6989172" cy="4351852"/>
            <a:chOff x="838200" y="1825625"/>
            <a:chExt cx="6989172" cy="4351852"/>
          </a:xfrm>
        </p:grpSpPr>
        <p:grpSp>
          <p:nvGrpSpPr>
            <p:cNvPr id="14" name="Group 13"/>
            <p:cNvGrpSpPr/>
            <p:nvPr/>
          </p:nvGrpSpPr>
          <p:grpSpPr>
            <a:xfrm>
              <a:off x="838200" y="1825625"/>
              <a:ext cx="6989172" cy="4351852"/>
              <a:chOff x="1555405" y="643622"/>
              <a:chExt cx="9293093" cy="5786403"/>
            </a:xfrm>
          </p:grpSpPr>
          <p:pic>
            <p:nvPicPr>
              <p:cNvPr id="7" name="Picture 2" descr="C:\Users\Stefano Levorato\Desktop\TestBeam2012\Photos\IMG_1497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5405" y="789396"/>
                <a:ext cx="8440218" cy="56406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88592" y="643622"/>
                <a:ext cx="3059906" cy="19097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1658305" y="929561"/>
                <a:ext cx="2415014" cy="9203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CC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571500" indent="-57150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Char char="§"/>
                  <a:defRPr sz="2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1047750" indent="-2857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00CC"/>
                  </a:buClr>
                  <a:buFont typeface="Wingdings" pitchFamily="2" charset="2"/>
                  <a:buChar char="§"/>
                  <a:defRPr b="1">
                    <a:solidFill>
                      <a:srgbClr val="0000CC"/>
                    </a:solidFill>
                    <a:latin typeface="+mn-lt"/>
                  </a:defRPr>
                </a:lvl2pPr>
                <a:lvl3pPr marL="1562100" indent="-22860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00CC"/>
                  </a:buClr>
                  <a:buSzPct val="40000"/>
                  <a:buFont typeface="Wingdings" pitchFamily="2" charset="2"/>
                  <a:buChar char="¨"/>
                  <a:defRPr sz="1400" b="1">
                    <a:solidFill>
                      <a:schemeClr val="tx1"/>
                    </a:solidFill>
                    <a:latin typeface="+mn-lt"/>
                  </a:defRPr>
                </a:lvl3pPr>
                <a:lvl4pPr marL="192405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tx1"/>
                  </a:buClr>
                  <a:buSzPct val="70000"/>
                  <a:buFont typeface="Wingdings" pitchFamily="2" charset="2"/>
                  <a:buChar char=""/>
                  <a:defRPr sz="1400" b="1">
                    <a:solidFill>
                      <a:schemeClr val="tx1"/>
                    </a:solidFill>
                    <a:latin typeface="+mn-lt"/>
                  </a:defRPr>
                </a:lvl4pPr>
                <a:lvl5pPr marL="22860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5pPr>
                <a:lvl6pPr marL="27432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6pPr>
                <a:lvl7pPr marL="32004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7pPr>
                <a:lvl8pPr marL="36576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8pPr>
                <a:lvl9pPr marL="41148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US" sz="2400" kern="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CERN PS, T10</a:t>
                </a:r>
              </a:p>
            </p:txBody>
          </p:sp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88592" y="2553385"/>
                <a:ext cx="3048000" cy="192166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2" descr="C:\Users\Carlos\Desktop\Inventor\packngoT10\Workspaces\Workspace\pictures\Prova dimensionale_06.pn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428" r="11809"/>
              <a:stretch/>
            </p:blipFill>
            <p:spPr bwMode="auto">
              <a:xfrm>
                <a:off x="8919562" y="4199912"/>
                <a:ext cx="1818034" cy="20990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5405" y="2175063"/>
                <a:ext cx="2089383" cy="146710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" name="Content Placeholder 5"/>
              <p:cNvSpPr txBox="1">
                <a:spLocks/>
              </p:cNvSpPr>
              <p:nvPr/>
            </p:nvSpPr>
            <p:spPr>
              <a:xfrm>
                <a:off x="1851170" y="5568933"/>
                <a:ext cx="4852555" cy="746868"/>
              </a:xfrm>
              <a:prstGeom prst="rect">
                <a:avLst/>
              </a:prstGeom>
              <a:solidFill>
                <a:srgbClr val="CCFFFF"/>
              </a:solidFill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dirty="0" smtClean="0"/>
                  <a:t>Trigger = Front Finger cross X Back Finger cross X Paddle.</a:t>
                </a:r>
                <a:endParaRPr lang="en-US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536395" y="2258380"/>
              <a:ext cx="3523914" cy="2760187"/>
              <a:chOff x="5531057" y="789396"/>
              <a:chExt cx="4464567" cy="4322932"/>
            </a:xfrm>
          </p:grpSpPr>
          <p:cxnSp>
            <p:nvCxnSpPr>
              <p:cNvPr id="15" name="Straight Arrow Connector 14"/>
              <p:cNvCxnSpPr/>
              <p:nvPr/>
            </p:nvCxnSpPr>
            <p:spPr bwMode="auto">
              <a:xfrm flipV="1">
                <a:off x="5531057" y="789396"/>
                <a:ext cx="3246230" cy="2267623"/>
              </a:xfrm>
              <a:prstGeom prst="straightConnector1">
                <a:avLst/>
              </a:prstGeom>
              <a:gradFill rotWithShape="0">
                <a:gsLst>
                  <a:gs pos="0">
                    <a:srgbClr val="D1FFFF"/>
                  </a:gs>
                  <a:gs pos="50000">
                    <a:srgbClr val="D1FFFF">
                      <a:gamma/>
                      <a:shade val="46275"/>
                      <a:invGamma/>
                    </a:srgbClr>
                  </a:gs>
                  <a:gs pos="100000">
                    <a:srgbClr val="D1FFFF"/>
                  </a:gs>
                </a:gsLst>
                <a:lin ang="0" scaled="1"/>
              </a:gradFill>
              <a:ln w="38100" cap="flat" cmpd="sng" algn="ctr">
                <a:solidFill>
                  <a:srgbClr val="0000CC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6" name="Straight Arrow Connector 15"/>
              <p:cNvCxnSpPr/>
              <p:nvPr/>
            </p:nvCxnSpPr>
            <p:spPr bwMode="auto">
              <a:xfrm>
                <a:off x="9572971" y="3422141"/>
                <a:ext cx="422653" cy="1690187"/>
              </a:xfrm>
              <a:prstGeom prst="straightConnector1">
                <a:avLst/>
              </a:prstGeom>
              <a:gradFill rotWithShape="0">
                <a:gsLst>
                  <a:gs pos="0">
                    <a:srgbClr val="D1FFFF"/>
                  </a:gs>
                  <a:gs pos="50000">
                    <a:srgbClr val="D1FFFF">
                      <a:gamma/>
                      <a:shade val="46275"/>
                      <a:invGamma/>
                    </a:srgbClr>
                  </a:gs>
                  <a:gs pos="100000">
                    <a:srgbClr val="D1FFFF"/>
                  </a:gs>
                </a:gsLst>
                <a:lin ang="0" scaled="1"/>
              </a:gradFill>
              <a:ln w="38100" cap="flat" cmpd="sng" algn="ctr">
                <a:solidFill>
                  <a:srgbClr val="0000CC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7" name="Straight Arrow Connector 16"/>
              <p:cNvCxnSpPr/>
              <p:nvPr/>
            </p:nvCxnSpPr>
            <p:spPr bwMode="auto">
              <a:xfrm flipH="1">
                <a:off x="9082088" y="1598504"/>
                <a:ext cx="230505" cy="1241679"/>
              </a:xfrm>
              <a:prstGeom prst="straightConnector1">
                <a:avLst/>
              </a:prstGeom>
              <a:gradFill rotWithShape="0">
                <a:gsLst>
                  <a:gs pos="0">
                    <a:srgbClr val="D1FFFF"/>
                  </a:gs>
                  <a:gs pos="50000">
                    <a:srgbClr val="D1FFFF">
                      <a:gamma/>
                      <a:shade val="46275"/>
                      <a:invGamma/>
                    </a:srgbClr>
                  </a:gs>
                  <a:gs pos="100000">
                    <a:srgbClr val="D1FFFF"/>
                  </a:gs>
                </a:gsLst>
                <a:lin ang="0" scaled="1"/>
              </a:gradFill>
              <a:ln w="38100" cap="flat" cmpd="sng" algn="ctr">
                <a:solidFill>
                  <a:srgbClr val="0000CC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20" name="TextBox 19"/>
          <p:cNvSpPr txBox="1"/>
          <p:nvPr/>
        </p:nvSpPr>
        <p:spPr>
          <a:xfrm>
            <a:off x="915589" y="1364309"/>
            <a:ext cx="198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Beam area setup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4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082" y="175834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Beam area installation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16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58564" y="1134362"/>
            <a:ext cx="11266075" cy="5062505"/>
            <a:chOff x="410585" y="-158709"/>
            <a:chExt cx="14331442" cy="6439951"/>
          </a:xfrm>
        </p:grpSpPr>
        <p:pic>
          <p:nvPicPr>
            <p:cNvPr id="7" name="Picture 2" descr="C:\Users\Dallator\Old Disk_C\U_local\Ucomplete\slides\slides\REFEREE\2014_referee_settembre_Roma\Installation(Meyrin east hall)\_MK9716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573" y="-158709"/>
              <a:ext cx="4677895" cy="3107917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Dallator\Old Disk_C\U_local\Ucomplete\slides\slides\REFEREE\2014_referee_settembre_Roma\Installation(Meyrin east hall)\_MK97190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0078" y="-158709"/>
              <a:ext cx="4641429" cy="3083689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5" descr="C:\Users\Dallator\Old Disk_C\U_local\Ucomplete\slides\slides\REFEREE\2014_referee_settembre_Roma\Installation(Meyrin east hall)\_MK9719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85" y="3152084"/>
              <a:ext cx="4709868" cy="3129158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C:\Users\Dallator\Old Disk_C\U_local\Ucomplete\slides\slides\REFEREE\2014_referee_settembre_Roma\Installation(Meyrin east hall)\_MK97215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40749" y="-158709"/>
              <a:ext cx="4601278" cy="3057013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7" descr="C:\Users\Dallator\Old Disk_C\U_local\Ucomplete\slides\slides\REFEREE\2014_referee_settembre_Roma\Installation(Meyrin east hall)\_MK97266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182" y="3152084"/>
              <a:ext cx="4641429" cy="3083689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C:\Users\Dallator\Old Disk_C\U_local\Ucomplete\slides\slides\REFEREE\2014_referee_settembre_Roma\Installation(Meyrin east hall)\_MK97283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7802" y="3101180"/>
              <a:ext cx="4584225" cy="3045684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326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6" descr="gbox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276" y="1027906"/>
            <a:ext cx="4203020" cy="560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76" y="217686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Analog Read – Out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3" t="481" r="18412" b="44165"/>
          <a:stretch/>
        </p:blipFill>
        <p:spPr>
          <a:xfrm>
            <a:off x="3686320" y="1882075"/>
            <a:ext cx="2817628" cy="2445376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964471" y="4253022"/>
            <a:ext cx="736197" cy="369332"/>
            <a:chOff x="1985737" y="4274288"/>
            <a:chExt cx="736197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1985737" y="4274288"/>
              <a:ext cx="736197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TRG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09284" y="4274288"/>
              <a:ext cx="212650" cy="369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50335" y="2808663"/>
            <a:ext cx="1350333" cy="1072216"/>
            <a:chOff x="1479286" y="4274288"/>
            <a:chExt cx="1242648" cy="369331"/>
          </a:xfrm>
        </p:grpSpPr>
        <p:sp>
          <p:nvSpPr>
            <p:cNvPr id="15" name="TextBox 14"/>
            <p:cNvSpPr txBox="1"/>
            <p:nvPr/>
          </p:nvSpPr>
          <p:spPr>
            <a:xfrm>
              <a:off x="1479286" y="4274288"/>
              <a:ext cx="1029998" cy="2226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Input</a:t>
              </a:r>
            </a:p>
            <a:p>
              <a:r>
                <a:rPr lang="en-US" dirty="0" smtClean="0">
                  <a:solidFill>
                    <a:schemeClr val="bg1"/>
                  </a:solidFill>
                </a:rPr>
                <a:t>Channels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09284" y="4274288"/>
              <a:ext cx="212650" cy="369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82772" y="2679405"/>
            <a:ext cx="984885" cy="24242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5200" dirty="0" smtClean="0"/>
              <a:t>Gandalf</a:t>
            </a:r>
            <a:endParaRPr lang="en-US" sz="5200" dirty="0"/>
          </a:p>
        </p:txBody>
      </p:sp>
      <p:sp>
        <p:nvSpPr>
          <p:cNvPr id="18" name="TextBox 17"/>
          <p:cNvSpPr txBox="1"/>
          <p:nvPr/>
        </p:nvSpPr>
        <p:spPr>
          <a:xfrm>
            <a:off x="5071731" y="1924496"/>
            <a:ext cx="691116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rgbClr val="FF0000"/>
                </a:solidFill>
              </a:rPr>
              <a:t>Cremat</a:t>
            </a:r>
            <a:r>
              <a:rPr lang="en-US" sz="1000" dirty="0" smtClean="0">
                <a:solidFill>
                  <a:srgbClr val="FF0000"/>
                </a:solidFill>
              </a:rPr>
              <a:t> Pre – Amplifier Box</a:t>
            </a:r>
            <a:endParaRPr lang="en-US" sz="1000" dirty="0">
              <a:solidFill>
                <a:srgbClr val="FF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763709" y="1387861"/>
            <a:ext cx="946514" cy="802446"/>
            <a:chOff x="3763709" y="1387861"/>
            <a:chExt cx="946514" cy="802446"/>
          </a:xfrm>
        </p:grpSpPr>
        <p:sp>
          <p:nvSpPr>
            <p:cNvPr id="19" name="TextBox 18"/>
            <p:cNvSpPr txBox="1"/>
            <p:nvPr/>
          </p:nvSpPr>
          <p:spPr>
            <a:xfrm>
              <a:off x="3763709" y="1387861"/>
              <a:ext cx="710976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Test Input</a:t>
              </a:r>
              <a:endParaRPr lang="en-US" sz="1000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4474685" y="1792002"/>
              <a:ext cx="235538" cy="39830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607516" y="1345743"/>
            <a:ext cx="800981" cy="1048492"/>
            <a:chOff x="3763708" y="1387861"/>
            <a:chExt cx="800981" cy="1048492"/>
          </a:xfrm>
        </p:grpSpPr>
        <p:sp>
          <p:nvSpPr>
            <p:cNvPr id="24" name="TextBox 23"/>
            <p:cNvSpPr txBox="1"/>
            <p:nvPr/>
          </p:nvSpPr>
          <p:spPr>
            <a:xfrm>
              <a:off x="3763708" y="1387861"/>
              <a:ext cx="800981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Output to Amplifier</a:t>
              </a:r>
              <a:endParaRPr lang="en-US" sz="10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3999247" y="1787971"/>
              <a:ext cx="77389" cy="64838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6826101" y="989535"/>
            <a:ext cx="4614532" cy="5279746"/>
            <a:chOff x="6826101" y="989535"/>
            <a:chExt cx="4614532" cy="5279746"/>
          </a:xfrm>
        </p:grpSpPr>
        <p:grpSp>
          <p:nvGrpSpPr>
            <p:cNvPr id="69" name="Group 68"/>
            <p:cNvGrpSpPr/>
            <p:nvPr/>
          </p:nvGrpSpPr>
          <p:grpSpPr>
            <a:xfrm>
              <a:off x="7187095" y="1505562"/>
              <a:ext cx="4031263" cy="4428050"/>
              <a:chOff x="7239895" y="328001"/>
              <a:chExt cx="4031263" cy="4428050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10186637" y="3069047"/>
                <a:ext cx="1084521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Physics Trigger</a:t>
                </a:r>
                <a:endParaRPr lang="en-US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8822611" y="3065210"/>
                <a:ext cx="858352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Pulser</a:t>
                </a:r>
                <a:endParaRPr lang="en-US" dirty="0"/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7283905" y="3740388"/>
                <a:ext cx="1761461" cy="1015663"/>
                <a:chOff x="9051851" y="2310073"/>
                <a:chExt cx="1761461" cy="1015663"/>
              </a:xfrm>
            </p:grpSpPr>
            <p:sp>
              <p:nvSpPr>
                <p:cNvPr id="31" name="TextBox 30"/>
                <p:cNvSpPr txBox="1"/>
                <p:nvPr/>
              </p:nvSpPr>
              <p:spPr>
                <a:xfrm>
                  <a:off x="9051851" y="2310073"/>
                  <a:ext cx="1761461" cy="646331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sz="3600" dirty="0" smtClean="0"/>
                    <a:t>Gandalf</a:t>
                  </a:r>
                  <a:endParaRPr lang="en-US" sz="3600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9052112" y="2956404"/>
                  <a:ext cx="817320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Input</a:t>
                  </a:r>
                  <a:endParaRPr lang="en-US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9866675" y="2956404"/>
                  <a:ext cx="944140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TRG IN</a:t>
                  </a:r>
                  <a:endParaRPr lang="en-US" dirty="0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7713035" y="328001"/>
                <a:ext cx="3258380" cy="878476"/>
                <a:chOff x="6737612" y="429967"/>
                <a:chExt cx="3258380" cy="878476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6737612" y="446669"/>
                  <a:ext cx="2748212" cy="861774"/>
                </a:xfrm>
                <a:prstGeom prst="rect">
                  <a:avLst/>
                </a:prstGeom>
                <a:noFill/>
                <a:ln w="571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000" dirty="0" smtClean="0"/>
                    <a:t>Detector</a:t>
                  </a:r>
                  <a:endParaRPr lang="en-US" sz="5000" dirty="0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9510959" y="429967"/>
                  <a:ext cx="485033" cy="878475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vert="vert270"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Out</a:t>
                  </a:r>
                  <a:endParaRPr lang="en-US" dirty="0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7239895" y="1607540"/>
                <a:ext cx="1183758" cy="645816"/>
                <a:chOff x="8122351" y="3969267"/>
                <a:chExt cx="1183758" cy="645816"/>
              </a:xfrm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8122351" y="3969267"/>
                  <a:ext cx="1183758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Amplifier</a:t>
                  </a:r>
                  <a:endParaRPr lang="en-US" dirty="0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122352" y="4338084"/>
                  <a:ext cx="498882" cy="27699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Out</a:t>
                  </a:r>
                  <a:endParaRPr lang="en-US" sz="1200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8621233" y="4335497"/>
                  <a:ext cx="684876" cy="27699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In</a:t>
                  </a:r>
                  <a:endParaRPr lang="en-US" sz="1200" dirty="0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8814534" y="1506103"/>
                <a:ext cx="2247930" cy="1085540"/>
                <a:chOff x="9526145" y="1924496"/>
                <a:chExt cx="2247930" cy="1085540"/>
              </a:xfrm>
            </p:grpSpPr>
            <p:grpSp>
              <p:nvGrpSpPr>
                <p:cNvPr id="39" name="Group 38"/>
                <p:cNvGrpSpPr/>
                <p:nvPr/>
              </p:nvGrpSpPr>
              <p:grpSpPr>
                <a:xfrm>
                  <a:off x="9526145" y="1924496"/>
                  <a:ext cx="2232677" cy="1080709"/>
                  <a:chOff x="8629179" y="302421"/>
                  <a:chExt cx="2232677" cy="1080709"/>
                </a:xfrm>
              </p:grpSpPr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9084446" y="307753"/>
                    <a:ext cx="1777410" cy="707886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Pre – Amplifier</a:t>
                    </a:r>
                    <a:br>
                      <a:rPr lang="en-US" dirty="0" smtClean="0"/>
                    </a:br>
                    <a:r>
                      <a:rPr lang="en-US" sz="1100" dirty="0" smtClean="0"/>
                      <a:t>(CREMAT CR – 110/CR – 111) </a:t>
                    </a:r>
                    <a:endParaRPr lang="en-US" sz="1100" dirty="0"/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8631010" y="1013798"/>
                    <a:ext cx="1267901" cy="369332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Test Input</a:t>
                    </a:r>
                    <a:endParaRPr lang="en-US" dirty="0"/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8629179" y="302421"/>
                    <a:ext cx="461665" cy="713218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txBody>
                  <a:bodyPr vert="vert270"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Out</a:t>
                    </a:r>
                    <a:endParaRPr lang="en-US" dirty="0"/>
                  </a:p>
                </p:txBody>
              </p:sp>
            </p:grpSp>
            <p:sp>
              <p:nvSpPr>
                <p:cNvPr id="45" name="TextBox 44"/>
                <p:cNvSpPr txBox="1"/>
                <p:nvPr/>
              </p:nvSpPr>
              <p:spPr>
                <a:xfrm>
                  <a:off x="10795876" y="2640704"/>
                  <a:ext cx="978199" cy="36933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Input</a:t>
                  </a:r>
                  <a:endParaRPr lang="en-US" dirty="0"/>
                </a:p>
              </p:txBody>
            </p:sp>
          </p:grpSp>
          <p:cxnSp>
            <p:nvCxnSpPr>
              <p:cNvPr id="48" name="Elbow Connector 47"/>
              <p:cNvCxnSpPr>
                <a:stCxn id="40" idx="3"/>
                <a:endCxn id="45" idx="3"/>
              </p:cNvCxnSpPr>
              <p:nvPr/>
            </p:nvCxnSpPr>
            <p:spPr>
              <a:xfrm>
                <a:off x="10971415" y="767239"/>
                <a:ext cx="91049" cy="1639738"/>
              </a:xfrm>
              <a:prstGeom prst="bentConnector3">
                <a:avLst>
                  <a:gd name="adj1" fmla="val 351074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33" idx="0"/>
              </p:cNvCxnSpPr>
              <p:nvPr/>
            </p:nvCxnSpPr>
            <p:spPr>
              <a:xfrm flipV="1">
                <a:off x="9251787" y="2562954"/>
                <a:ext cx="0" cy="50225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Elbow Connector 53"/>
              <p:cNvCxnSpPr>
                <a:stCxn id="35" idx="1"/>
                <a:endCxn id="43" idx="2"/>
              </p:cNvCxnSpPr>
              <p:nvPr/>
            </p:nvCxnSpPr>
            <p:spPr>
              <a:xfrm rot="10800000" flipV="1">
                <a:off x="8081216" y="1862711"/>
                <a:ext cx="733319" cy="388057"/>
              </a:xfrm>
              <a:prstGeom prst="bentConnector4">
                <a:avLst>
                  <a:gd name="adj1" fmla="val 26651"/>
                  <a:gd name="adj2" fmla="val 158909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Elbow Connector 57"/>
              <p:cNvCxnSpPr>
                <a:stCxn id="42" idx="2"/>
                <a:endCxn id="36" idx="2"/>
              </p:cNvCxnSpPr>
              <p:nvPr/>
            </p:nvCxnSpPr>
            <p:spPr>
              <a:xfrm rot="16200000" flipH="1">
                <a:off x="6339734" y="3402958"/>
                <a:ext cx="2502695" cy="203489"/>
              </a:xfrm>
              <a:prstGeom prst="bentConnector5">
                <a:avLst>
                  <a:gd name="adj1" fmla="val 42621"/>
                  <a:gd name="adj2" fmla="val -250424"/>
                  <a:gd name="adj3" fmla="val 109134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Elbow Connector 67"/>
              <p:cNvCxnSpPr>
                <a:stCxn id="32" idx="2"/>
                <a:endCxn id="37" idx="2"/>
              </p:cNvCxnSpPr>
              <p:nvPr/>
            </p:nvCxnSpPr>
            <p:spPr>
              <a:xfrm rot="5400000">
                <a:off x="9129513" y="3156665"/>
                <a:ext cx="1040673" cy="2158099"/>
              </a:xfrm>
              <a:prstGeom prst="bentConnector3">
                <a:avLst>
                  <a:gd name="adj1" fmla="val 121967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TextBox 69"/>
            <p:cNvSpPr txBox="1"/>
            <p:nvPr/>
          </p:nvSpPr>
          <p:spPr>
            <a:xfrm>
              <a:off x="6826101" y="989535"/>
              <a:ext cx="4614531" cy="369332"/>
            </a:xfrm>
            <a:prstGeom prst="rect">
              <a:avLst/>
            </a:prstGeom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Analogue readout Schematic diagram</a:t>
              </a:r>
              <a:endParaRPr lang="en-US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826102" y="1364099"/>
              <a:ext cx="4614531" cy="4905182"/>
            </a:xfrm>
            <a:prstGeom prst="rect">
              <a:avLst/>
            </a:prstGeom>
            <a:no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334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274" y="2576053"/>
            <a:ext cx="6982251" cy="360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Amplitude distribution of beam particles signals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01" y="1690688"/>
            <a:ext cx="4242903" cy="224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20877" y="2076449"/>
            <a:ext cx="1641330" cy="11295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Gain ~ 12.5K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(16 pad: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 trigger covers a larger area)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50" y="3860508"/>
            <a:ext cx="4389346" cy="231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280136" y="4294266"/>
            <a:ext cx="2242488" cy="1223308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Gain ~ 3.8 K</a:t>
            </a:r>
          </a:p>
          <a:p>
            <a:pPr marL="0" indent="0">
              <a:buFont typeface="Wingdings" pitchFamily="2" charset="2"/>
              <a:buNone/>
            </a:pPr>
            <a:r>
              <a:rPr lang="en-US" sz="1800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(32 pad:</a:t>
            </a:r>
          </a:p>
          <a:p>
            <a:pPr marL="0" indent="0">
              <a:buNone/>
            </a:pPr>
            <a:r>
              <a:rPr lang="en-US" sz="1400" b="0" u="non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trigger fully included </a:t>
            </a:r>
            <a:r>
              <a:rPr lang="en-US" sz="1400" b="0" u="non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en-US" sz="1400" b="0" u="non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100% efficiency for MIPs)</a:t>
            </a:r>
            <a:endParaRPr lang="en-US" sz="1400" b="0" u="none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" pitchFamily="2" charset="2"/>
              <a:buNone/>
            </a:pPr>
            <a:endParaRPr lang="en-US" sz="1800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482321" y="4590641"/>
            <a:ext cx="5342155" cy="630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MICROMEGAS: </a:t>
            </a:r>
          </a:p>
          <a:p>
            <a:pPr marL="0" indent="0">
              <a:buFont typeface="Wingdings" pitchFamily="2" charset="2"/>
              <a:buNone/>
            </a:pPr>
            <a:endParaRPr lang="en-US" sz="1800" u="none" kern="0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1800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600 V          650 V                675 V      </a:t>
            </a:r>
          </a:p>
        </p:txBody>
      </p:sp>
      <p:sp>
        <p:nvSpPr>
          <p:cNvPr id="3" name="পাঠ-বাক্স 2"/>
          <p:cNvSpPr txBox="1"/>
          <p:nvPr/>
        </p:nvSpPr>
        <p:spPr>
          <a:xfrm>
            <a:off x="4932396" y="2512678"/>
            <a:ext cx="666387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Evaluation of the landau due to the charged particles with Mesh voltage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995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Amplitude distribution of beam particles signals for different Drift field values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19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56048" y="2329150"/>
            <a:ext cx="5385097" cy="3368265"/>
            <a:chOff x="654627" y="1788412"/>
            <a:chExt cx="3929063" cy="213329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627" y="1807152"/>
              <a:ext cx="3929063" cy="2114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Content Placeholder 2"/>
            <p:cNvSpPr txBox="1">
              <a:spLocks/>
            </p:cNvSpPr>
            <p:nvPr/>
          </p:nvSpPr>
          <p:spPr bwMode="auto">
            <a:xfrm>
              <a:off x="1591634" y="1788412"/>
              <a:ext cx="2124653" cy="3606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800" u="none" kern="0" dirty="0" err="1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800" u="none" kern="0" baseline="-25000" dirty="0" err="1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Drift</a:t>
              </a:r>
              <a:r>
                <a:rPr lang="en-US" sz="1800" u="none" kern="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= -100 V/cm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36543" y="2329149"/>
            <a:ext cx="6052184" cy="3368265"/>
            <a:chOff x="5379172" y="1758091"/>
            <a:chExt cx="4019550" cy="2163611"/>
          </a:xfrm>
        </p:grpSpPr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9172" y="1769052"/>
              <a:ext cx="4019550" cy="215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Content Placeholder 2"/>
            <p:cNvSpPr txBox="1">
              <a:spLocks/>
            </p:cNvSpPr>
            <p:nvPr/>
          </p:nvSpPr>
          <p:spPr bwMode="auto">
            <a:xfrm>
              <a:off x="6411721" y="1758091"/>
              <a:ext cx="2304762" cy="3606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800" u="none" kern="0" dirty="0" err="1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sz="1800" u="none" kern="0" baseline="-25000" dirty="0" err="1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Drift</a:t>
              </a:r>
              <a:r>
                <a:rPr lang="en-US" sz="1800" u="none" kern="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= </a:t>
              </a:r>
              <a:r>
                <a:rPr lang="en-US" sz="1800" u="none" kern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800" u="none" kern="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1000 V/cm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585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Outline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836459" cy="43513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Hybrid THGEM + MM PD.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 new Hybrid PD equipped with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capacitive anode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Test Beam at CERN PS T10.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Results from analogue readout.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Results from digital readout.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Conclusion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2" descr="G:\RICH testbeam photos 2014\Chamber assembly(Prevessin lab)\_MK9749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2" t="51441" r="15539"/>
          <a:stretch/>
        </p:blipFill>
        <p:spPr bwMode="auto">
          <a:xfrm>
            <a:off x="6096000" y="3159805"/>
            <a:ext cx="5407853" cy="303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চিত্র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867" y="709962"/>
            <a:ext cx="5307993" cy="2449843"/>
          </a:xfrm>
          <a:prstGeom prst="rect">
            <a:avLst/>
          </a:prstGeom>
        </p:spPr>
      </p:pic>
      <p:pic>
        <p:nvPicPr>
          <p:cNvPr id="7" name="Picture 3" descr="C:\Users\Dallator\Old Disk_C\U_local\Ucomplete\slides\slides\REFEREE\2014_referee_settembre_Roma\Render\Assieme TestBEAM 600x600_01b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523" y="236059"/>
            <a:ext cx="3184353" cy="254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98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চিত্র 2"/>
          <p:cNvPicPr>
            <a:picLocks noChangeAspect="1"/>
          </p:cNvPicPr>
          <p:nvPr/>
        </p:nvPicPr>
        <p:blipFill rotWithShape="1">
          <a:blip r:embed="rId2"/>
          <a:srcRect l="2631" t="6618" r="7868" b="6802"/>
          <a:stretch/>
        </p:blipFill>
        <p:spPr>
          <a:xfrm>
            <a:off x="838200" y="1169894"/>
            <a:ext cx="10025816" cy="5452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51" y="195539"/>
            <a:ext cx="10515600" cy="1325563"/>
          </a:xfrm>
        </p:spPr>
        <p:txBody>
          <a:bodyPr>
            <a:normAutofit/>
          </a:bodyPr>
          <a:lstStyle/>
          <a:p>
            <a:r>
              <a:rPr lang="en-US" kern="0" dirty="0" smtClean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Charged </a:t>
            </a:r>
            <a:r>
              <a:rPr lang="en-US" kern="0" dirty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particle </a:t>
            </a:r>
            <a:r>
              <a:rPr lang="en-US" kern="0" dirty="0" smtClean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signals vs. drift field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20</a:t>
            </a:fld>
            <a:endParaRPr lang="en-US"/>
          </a:p>
        </p:txBody>
      </p:sp>
      <p:cxnSp>
        <p:nvCxnSpPr>
          <p:cNvPr id="23" name="Straight Connector 22"/>
          <p:cNvCxnSpPr/>
          <p:nvPr/>
        </p:nvCxnSpPr>
        <p:spPr bwMode="auto">
          <a:xfrm flipH="1">
            <a:off x="6502699" y="1748304"/>
            <a:ext cx="32572" cy="4363412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পাঠ-বাক্স 6"/>
          <p:cNvSpPr txBox="1"/>
          <p:nvPr/>
        </p:nvSpPr>
        <p:spPr>
          <a:xfrm>
            <a:off x="6008772" y="1388943"/>
            <a:ext cx="1337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100 V/cm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7547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চিত্র 2"/>
          <p:cNvPicPr>
            <a:picLocks noChangeAspect="1"/>
          </p:cNvPicPr>
          <p:nvPr/>
        </p:nvPicPr>
        <p:blipFill rotWithShape="1">
          <a:blip r:embed="rId2"/>
          <a:srcRect l="2837" t="6433" r="9315" b="7169"/>
          <a:stretch/>
        </p:blipFill>
        <p:spPr>
          <a:xfrm>
            <a:off x="138465" y="1344706"/>
            <a:ext cx="8869057" cy="49040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 smtClean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Photon signal vs. </a:t>
            </a:r>
            <a:r>
              <a:rPr lang="en-US" kern="0" dirty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drift </a:t>
            </a:r>
            <a:r>
              <a:rPr lang="en-US" kern="0" dirty="0" smtClean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field</a:t>
            </a:r>
            <a:endParaRPr lang="en-US" kern="0" dirty="0">
              <a:solidFill>
                <a:schemeClr val="accent3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007522" y="2006221"/>
                <a:ext cx="2770496" cy="3862316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>
                  <a:buNone/>
                </a:pPr>
                <a:r>
                  <a:rPr lang="en-US" kern="0" dirty="0" smtClean="0">
                    <a:cs typeface="Arial" panose="020B0604020202020204" pitchFamily="34" charset="0"/>
                  </a:rPr>
                  <a:t>X – Axis of the plot is</a:t>
                </a:r>
              </a:p>
              <a:p>
                <a:pPr marL="0" indent="0">
                  <a:buNone/>
                </a:pPr>
                <a:r>
                  <a:rPr lang="en-US" kern="0" dirty="0" smtClean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e>
                      <m:sub>
                        <m:r>
                          <a:rPr lang="en-US" b="0" i="1" kern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𝑃h𝑜𝑡𝑜𝑛𝑠</m:t>
                        </m:r>
                      </m:sub>
                    </m:sSub>
                    <m:r>
                      <a:rPr lang="en-US" b="0" i="1" kern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en-US" b="0" i="1" kern="0" dirty="0" smtClean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𝑁𝑜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. 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𝑜𝑓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𝑒𝑣𝑒𝑛𝑡𝑠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𝑜𝑣𝑒𝑟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𝑡h𝑟𝑒𝑠h𝑜𝑢𝑙𝑑</m:t>
                          </m:r>
                        </m:num>
                        <m:den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𝑁𝑜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.  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𝑜𝑓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𝑇𝑟𝑖𝑔𝑔𝑒𝑟</m:t>
                          </m:r>
                        </m:den>
                      </m:f>
                    </m:oMath>
                  </m:oMathPara>
                </a14:m>
                <a:endParaRPr lang="en-US" kern="0" dirty="0" smtClean="0">
                  <a:cs typeface="Arial" panose="020B0604020202020204" pitchFamily="34" charset="0"/>
                </a:endParaRPr>
              </a:p>
              <a:p>
                <a:pPr marL="0" indent="0">
                  <a:buFont typeface="Wingdings" pitchFamily="2" charset="2"/>
                  <a:buNone/>
                </a:pPr>
                <a:endParaRPr lang="en-US" kern="0" dirty="0" smtClean="0">
                  <a:cs typeface="Arial" panose="020B0604020202020204" pitchFamily="34" charset="0"/>
                </a:endParaRP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kern="0" dirty="0" smtClean="0">
                    <a:cs typeface="Arial" panose="020B0604020202020204" pitchFamily="34" charset="0"/>
                  </a:rPr>
                  <a:t>Y – Axis is the drift field applied.</a:t>
                </a: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kern="0" dirty="0" smtClean="0">
                    <a:cs typeface="Arial" panose="020B0604020202020204" pitchFamily="34" charset="0"/>
                  </a:rPr>
                  <a:t>The </a:t>
                </a:r>
                <a:r>
                  <a:rPr lang="en-US" kern="0" dirty="0">
                    <a:cs typeface="Arial" panose="020B0604020202020204" pitchFamily="34" charset="0"/>
                  </a:rPr>
                  <a:t>number of detected photoelectrons depends on the drift field:</a:t>
                </a:r>
              </a:p>
              <a:p>
                <a:pPr marL="0" indent="0">
                  <a:buFont typeface="Wingdings" pitchFamily="2" charset="2"/>
                  <a:buNone/>
                </a:pPr>
                <a:r>
                  <a:rPr lang="en-US" kern="0" dirty="0" err="1">
                    <a:solidFill>
                      <a:srgbClr val="FF0000"/>
                    </a:solidFill>
                    <a:cs typeface="Arial" panose="020B0604020202020204" pitchFamily="34" charset="0"/>
                  </a:rPr>
                  <a:t>photoelctron</a:t>
                </a:r>
                <a:r>
                  <a:rPr lang="en-US" kern="0" dirty="0">
                    <a:solidFill>
                      <a:srgbClr val="FF0000"/>
                    </a:solidFill>
                    <a:cs typeface="Arial" panose="020B0604020202020204" pitchFamily="34" charset="0"/>
                  </a:rPr>
                  <a:t> detection efficiency to be </a:t>
                </a:r>
                <a:r>
                  <a:rPr lang="en-US" kern="0" dirty="0" smtClean="0">
                    <a:solidFill>
                      <a:srgbClr val="FF0000"/>
                    </a:solidFill>
                    <a:cs typeface="Arial" panose="020B0604020202020204" pitchFamily="34" charset="0"/>
                  </a:rPr>
                  <a:t>maximized</a:t>
                </a:r>
                <a:endParaRPr lang="en-US" kern="0" dirty="0"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07522" y="2006221"/>
                <a:ext cx="2770496" cy="3862316"/>
              </a:xfrm>
              <a:blipFill rotWithShape="0">
                <a:blip r:embed="rId3"/>
                <a:stretch>
                  <a:fillRect l="-881" t="-18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312725" y="1562371"/>
            <a:ext cx="1979428" cy="34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1800" b="0" kern="0" dirty="0" smtClean="0"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100 V/cm</a:t>
            </a:r>
            <a:endParaRPr lang="en-US" sz="1800" b="0" u="none" kern="0" dirty="0" smtClean="0"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11" name="Straight Connector 22"/>
          <p:cNvCxnSpPr/>
          <p:nvPr/>
        </p:nvCxnSpPr>
        <p:spPr bwMode="auto">
          <a:xfrm flipH="1">
            <a:off x="5211787" y="1869327"/>
            <a:ext cx="32572" cy="396000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737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চিত্র 6"/>
          <p:cNvPicPr>
            <a:picLocks noChangeAspect="1"/>
          </p:cNvPicPr>
          <p:nvPr/>
        </p:nvPicPr>
        <p:blipFill rotWithShape="1">
          <a:blip r:embed="rId2"/>
          <a:srcRect l="5421" t="12316" r="8798" b="6434"/>
          <a:stretch/>
        </p:blipFill>
        <p:spPr>
          <a:xfrm>
            <a:off x="1326329" y="1690688"/>
            <a:ext cx="9173046" cy="4884924"/>
          </a:xfrm>
          <a:prstGeom prst="rect">
            <a:avLst/>
          </a:prstGeom>
        </p:spPr>
      </p:pic>
      <p:sp>
        <p:nvSpPr>
          <p:cNvPr id="2" name="শীর্ষক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Photon signal </a:t>
            </a:r>
            <a:r>
              <a:rPr lang="en-US" kern="0" dirty="0" smtClean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and Charged particle signal vs</a:t>
            </a:r>
            <a:r>
              <a:rPr lang="en-US" kern="0" dirty="0">
                <a:solidFill>
                  <a:schemeClr val="accent3">
                    <a:lumMod val="75000"/>
                  </a:schemeClr>
                </a:solidFill>
                <a:cs typeface="Arial" panose="020B0604020202020204" pitchFamily="34" charset="0"/>
              </a:rPr>
              <a:t>. drift field</a:t>
            </a:r>
            <a:endParaRPr lang="en-GB" dirty="0"/>
          </a:p>
        </p:txBody>
      </p:sp>
      <p:sp>
        <p:nvSpPr>
          <p:cNvPr id="4" name="তারিখ স্থানধারক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পাদলেখ স্থানধারক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স্লাইড ক্রমাঙ্ক স্থানধারক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22</a:t>
            </a:fld>
            <a:endParaRPr lang="en-US"/>
          </a:p>
        </p:txBody>
      </p:sp>
      <p:cxnSp>
        <p:nvCxnSpPr>
          <p:cNvPr id="8" name="সরল সংযোজক 7"/>
          <p:cNvCxnSpPr/>
          <p:nvPr/>
        </p:nvCxnSpPr>
        <p:spPr>
          <a:xfrm>
            <a:off x="6266329" y="1855694"/>
            <a:ext cx="13447" cy="42358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পাঠ-বাক্স 11"/>
          <p:cNvSpPr txBox="1"/>
          <p:nvPr/>
        </p:nvSpPr>
        <p:spPr>
          <a:xfrm>
            <a:off x="5768789" y="148636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50V/cm</a:t>
            </a:r>
            <a:endParaRPr lang="en-GB" b="1" dirty="0"/>
          </a:p>
        </p:txBody>
      </p:sp>
      <p:sp>
        <p:nvSpPr>
          <p:cNvPr id="3" name="পাঠ-বাক্স 2"/>
          <p:cNvSpPr txBox="1"/>
          <p:nvPr/>
        </p:nvSpPr>
        <p:spPr>
          <a:xfrm>
            <a:off x="2729753" y="4155141"/>
            <a:ext cx="2151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Red points are scaled.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চিত্র 2"/>
          <p:cNvPicPr>
            <a:picLocks noChangeAspect="1"/>
          </p:cNvPicPr>
          <p:nvPr/>
        </p:nvPicPr>
        <p:blipFill rotWithShape="1">
          <a:blip r:embed="rId2"/>
          <a:srcRect l="3354" t="6985" r="1665" b="7169"/>
          <a:stretch/>
        </p:blipFill>
        <p:spPr>
          <a:xfrm>
            <a:off x="714830" y="1243620"/>
            <a:ext cx="10479031" cy="53250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8" y="28248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Cerenkov Photon amplitude Distribution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23</a:t>
            </a:fld>
            <a:endParaRPr lang="en-US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2261251" y="1782063"/>
            <a:ext cx="2165513" cy="436570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400" u="none" kern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Gain ~ 130K</a:t>
            </a:r>
          </a:p>
        </p:txBody>
      </p:sp>
      <p:pic>
        <p:nvPicPr>
          <p:cNvPr id="31" name="Picture 2" descr="C:\Users\Carlos\Desktop\Inventor\packngoT10\Workspaces\Workspace\pictures\Prova dimensionale_06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28" r="11809"/>
          <a:stretch/>
        </p:blipFill>
        <p:spPr bwMode="auto">
          <a:xfrm>
            <a:off x="5520624" y="984583"/>
            <a:ext cx="2632068" cy="303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Content Placeholder 2"/>
          <p:cNvSpPr txBox="1">
            <a:spLocks/>
          </p:cNvSpPr>
          <p:nvPr/>
        </p:nvSpPr>
        <p:spPr bwMode="auto">
          <a:xfrm rot="21202940">
            <a:off x="7007706" y="2843967"/>
            <a:ext cx="1267312" cy="3530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Č photon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 rot="21442428">
            <a:off x="4653573" y="2179564"/>
            <a:ext cx="752536" cy="312476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 flipV="1">
            <a:off x="4206720" y="2456587"/>
            <a:ext cx="1482024" cy="80663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সরল তীরচিহ্ন সংযোজক 8"/>
          <p:cNvCxnSpPr/>
          <p:nvPr/>
        </p:nvCxnSpPr>
        <p:spPr>
          <a:xfrm flipH="1">
            <a:off x="4098969" y="2246765"/>
            <a:ext cx="2069819" cy="15381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701740" y="4779875"/>
            <a:ext cx="7974008" cy="818428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400" u="none" kern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~ 4 times the gain for the same stability </a:t>
            </a:r>
            <a:r>
              <a:rPr lang="en-US" sz="2400" u="none" kern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condition compared </a:t>
            </a:r>
            <a:r>
              <a:rPr lang="en-US" sz="2400" u="none" kern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triple THGEM configuration in 2012 </a:t>
            </a:r>
          </a:p>
        </p:txBody>
      </p:sp>
      <p:sp>
        <p:nvSpPr>
          <p:cNvPr id="8" name="উপবৃত্তাকার 7"/>
          <p:cNvSpPr/>
          <p:nvPr/>
        </p:nvSpPr>
        <p:spPr>
          <a:xfrm>
            <a:off x="5954346" y="1937105"/>
            <a:ext cx="480044" cy="5194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5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977" y="-33513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Interceptor position scan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24</a:t>
            </a:fld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38200" y="1373855"/>
            <a:ext cx="1979428" cy="34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b="0" kern="0" dirty="0" smtClean="0"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cs typeface="Arial" panose="020B0604020202020204" pitchFamily="34" charset="0"/>
              </a:rPr>
              <a:t>Interceptor Scan</a:t>
            </a:r>
            <a:endParaRPr lang="en-US" sz="1800" b="0" u="none" kern="0" dirty="0" smtClean="0"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3736" y="1719704"/>
            <a:ext cx="4036825" cy="3892060"/>
            <a:chOff x="534249" y="732736"/>
            <a:chExt cx="6075224" cy="5857360"/>
          </a:xfrm>
        </p:grpSpPr>
        <p:pic>
          <p:nvPicPr>
            <p:cNvPr id="16" name="Picture 2" descr="C:\Users\Carlos\Desktop\Inventor\packngoT10\Workspaces\Workspace\pictures\Prova dimensionale_06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33" r="26606"/>
            <a:stretch/>
          </p:blipFill>
          <p:spPr bwMode="auto">
            <a:xfrm>
              <a:off x="534249" y="3103123"/>
              <a:ext cx="2390703" cy="34869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3160899" y="2809078"/>
              <a:ext cx="3448573" cy="2964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i="0" u="none" dirty="0" smtClean="0">
                  <a:solidFill>
                    <a:schemeClr val="tx1"/>
                  </a:solidFill>
                </a:rPr>
                <a:t>The remotely controlled movable interceptor allows for changing the number of photons in the corona</a:t>
              </a:r>
            </a:p>
            <a:p>
              <a:r>
                <a:rPr lang="en-US" sz="1400" i="0" u="none" dirty="0">
                  <a:solidFill>
                    <a:srgbClr val="3333CC"/>
                  </a:solidFill>
                </a:rPr>
                <a:t>	</a:t>
              </a:r>
              <a:r>
                <a:rPr lang="en-US" sz="1400" i="0" u="none" dirty="0" smtClean="0">
                  <a:solidFill>
                    <a:srgbClr val="3333CC"/>
                  </a:solidFill>
                </a:rPr>
                <a:t> </a:t>
              </a:r>
              <a:endParaRPr lang="en-GB" sz="1400" i="0" u="none" dirty="0">
                <a:solidFill>
                  <a:srgbClr val="3333CC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4761" y="732736"/>
              <a:ext cx="3434712" cy="1927815"/>
            </a:xfrm>
            <a:prstGeom prst="rect">
              <a:avLst/>
            </a:prstGeom>
          </p:spPr>
        </p:pic>
        <p:pic>
          <p:nvPicPr>
            <p:cNvPr id="25" name="Picture 2" descr="C:\Users\Carlos\Desktop\Inventor\packngoT10\Workspaces\Workspace\pictures\300_06_2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25" t="4000" r="24750" b="6000"/>
            <a:stretch/>
          </p:blipFill>
          <p:spPr bwMode="auto">
            <a:xfrm rot="5400000">
              <a:off x="602683" y="720847"/>
              <a:ext cx="2299103" cy="2345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5922432"/>
              </p:ext>
            </p:extLst>
          </p:nvPr>
        </p:nvGraphicFramePr>
        <p:xfrm>
          <a:off x="4570559" y="887506"/>
          <a:ext cx="7370429" cy="5272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3169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Digital Readout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15589" y="1364309"/>
            <a:ext cx="2568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Digital Readout Setup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609600" y="2581275"/>
            <a:ext cx="4562474" cy="3022460"/>
            <a:chOff x="609600" y="2009775"/>
            <a:chExt cx="5691638" cy="3604413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00" r="25085"/>
            <a:stretch/>
          </p:blipFill>
          <p:spPr>
            <a:xfrm>
              <a:off x="609600" y="2021258"/>
              <a:ext cx="3200400" cy="35610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9" name="Right Brace 88"/>
            <p:cNvSpPr/>
            <p:nvPr/>
          </p:nvSpPr>
          <p:spPr>
            <a:xfrm>
              <a:off x="3962400" y="2009775"/>
              <a:ext cx="457200" cy="1724025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0" name="Right Brace 89"/>
            <p:cNvSpPr/>
            <p:nvPr/>
          </p:nvSpPr>
          <p:spPr>
            <a:xfrm>
              <a:off x="3962400" y="4052887"/>
              <a:ext cx="457200" cy="928647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1" name="Right Brace 90"/>
            <p:cNvSpPr/>
            <p:nvPr/>
          </p:nvSpPr>
          <p:spPr>
            <a:xfrm>
              <a:off x="3962400" y="3817143"/>
              <a:ext cx="447675" cy="15240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2" name="Right Brace 91"/>
            <p:cNvSpPr/>
            <p:nvPr/>
          </p:nvSpPr>
          <p:spPr>
            <a:xfrm>
              <a:off x="3962400" y="5088649"/>
              <a:ext cx="457200" cy="33020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522995" y="2559604"/>
              <a:ext cx="1600621" cy="623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DREISAM CARD</a:t>
              </a:r>
              <a:endParaRPr lang="en-US" sz="14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522995" y="3570177"/>
              <a:ext cx="1504951" cy="3670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ROOF Board</a:t>
              </a:r>
              <a:endParaRPr lang="en-US" sz="14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522993" y="4325122"/>
              <a:ext cx="1778245" cy="3670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CMAD Boards</a:t>
              </a:r>
              <a:endParaRPr lang="en-US" sz="14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522995" y="4990226"/>
              <a:ext cx="1421774" cy="623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Protection Boards</a:t>
              </a:r>
              <a:endParaRPr lang="en-US" sz="1400" dirty="0"/>
            </a:p>
          </p:txBody>
        </p:sp>
      </p:grpSp>
      <p:sp>
        <p:nvSpPr>
          <p:cNvPr id="98" name="Content Placeholder 2"/>
          <p:cNvSpPr>
            <a:spLocks noGrp="1"/>
          </p:cNvSpPr>
          <p:nvPr>
            <p:ph idx="1"/>
          </p:nvPr>
        </p:nvSpPr>
        <p:spPr>
          <a:xfrm>
            <a:off x="5442109" y="1483334"/>
            <a:ext cx="5816441" cy="22314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sz="1600" dirty="0" smtClean="0"/>
              <a:t>Readout chain: same as RICH-1 – MAPMT</a:t>
            </a:r>
          </a:p>
          <a:p>
            <a:pPr lvl="1"/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C-MAD</a:t>
            </a:r>
          </a:p>
          <a:p>
            <a:pPr lvl="1"/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Roof 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DREISAM card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1600" dirty="0" smtClean="0"/>
              <a:t>No need for FE protection boards – 2012:</a:t>
            </a:r>
            <a:endParaRPr lang="en-US" sz="1100" dirty="0"/>
          </a:p>
          <a:p>
            <a:r>
              <a:rPr lang="en-US" sz="1600" dirty="0" smtClean="0"/>
              <a:t>Fighting against noise during the entire Test</a:t>
            </a:r>
          </a:p>
          <a:p>
            <a:pPr lvl="1"/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Impossible to run with all channels together</a:t>
            </a:r>
          </a:p>
          <a:p>
            <a:pPr lvl="1"/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Very high thresholds ( from 6 to 15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fC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(~3 </a:t>
            </a:r>
            <a:r>
              <a:rPr lang="en-US" sz="1400" b="1" dirty="0" err="1" smtClean="0">
                <a:solidFill>
                  <a:schemeClr val="accent2">
                    <a:lumMod val="75000"/>
                  </a:schemeClr>
                </a:solidFill>
              </a:rPr>
              <a:t>fC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 in 2012 Test Beam)</a:t>
            </a:r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1" t="12436" r="23814" b="12055"/>
          <a:stretch/>
        </p:blipFill>
        <p:spPr>
          <a:xfrm rot="16200000">
            <a:off x="5752332" y="3621798"/>
            <a:ext cx="2038350" cy="2300453"/>
          </a:xfrm>
          <a:prstGeom prst="rect">
            <a:avLst/>
          </a:prstGeom>
        </p:spPr>
      </p:pic>
      <p:cxnSp>
        <p:nvCxnSpPr>
          <p:cNvPr id="101" name="Straight Arrow Connector 100"/>
          <p:cNvCxnSpPr>
            <a:stCxn id="96" idx="3"/>
          </p:cNvCxnSpPr>
          <p:nvPr/>
        </p:nvCxnSpPr>
        <p:spPr>
          <a:xfrm flipV="1">
            <a:off x="4886325" y="5163047"/>
            <a:ext cx="734955" cy="1790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3752849"/>
            <a:ext cx="2747794" cy="206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Cerenkov Ring Image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939727" y="1476756"/>
            <a:ext cx="4540539" cy="4320124"/>
            <a:chOff x="1012772" y="1543916"/>
            <a:chExt cx="4540539" cy="4320124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772" y="1543916"/>
              <a:ext cx="4540539" cy="4320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Connector 8"/>
            <p:cNvCxnSpPr/>
            <p:nvPr/>
          </p:nvCxnSpPr>
          <p:spPr bwMode="auto">
            <a:xfrm flipV="1">
              <a:off x="2389909" y="3543302"/>
              <a:ext cx="1717963" cy="862444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435927" y="4558145"/>
              <a:ext cx="1707573" cy="862446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H="1" flipV="1">
              <a:off x="4083627" y="3543300"/>
              <a:ext cx="1156854" cy="1014846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flipH="1" flipV="1">
              <a:off x="2389909" y="4405746"/>
              <a:ext cx="1046018" cy="1014846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3488592" y="4102205"/>
              <a:ext cx="5421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OFF</a:t>
              </a:r>
            </a:p>
          </p:txBody>
        </p:sp>
      </p:grpSp>
      <p:pic>
        <p:nvPicPr>
          <p:cNvPr id="1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401" y="1476756"/>
            <a:ext cx="2778063" cy="2634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647722" y="1694485"/>
            <a:ext cx="1019831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 scale</a:t>
            </a: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307" y="1476756"/>
            <a:ext cx="2926020" cy="28391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09" y="4111386"/>
            <a:ext cx="2158970" cy="2047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529307" y="1476756"/>
            <a:ext cx="20526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 for comparison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94090" y="4060755"/>
            <a:ext cx="20526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 for comparison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429464" y="4667250"/>
            <a:ext cx="2857661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Digital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4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Time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825" y="1533525"/>
            <a:ext cx="6372225" cy="76047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The time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distribution response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is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improved and affected by a lower noise level  if </a:t>
            </a:r>
            <a:r>
              <a:rPr lang="en-US" smtClean="0">
                <a:solidFill>
                  <a:schemeClr val="bg2">
                    <a:lumMod val="75000"/>
                  </a:schemeClr>
                </a:solidFill>
              </a:rPr>
              <a:t>compared to the 2012 data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759" y="2702201"/>
            <a:ext cx="5287354" cy="365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340" y="3445802"/>
            <a:ext cx="4150777" cy="266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7737055" y="144553"/>
            <a:ext cx="4151077" cy="3092270"/>
            <a:chOff x="5174830" y="171119"/>
            <a:chExt cx="4151077" cy="3092270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4830" y="412606"/>
              <a:ext cx="4151077" cy="2850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5363088" y="171119"/>
              <a:ext cx="3740804" cy="51805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 comparison:</a:t>
              </a: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triple THGEM</a:t>
              </a:r>
              <a:r>
                <a:rPr lang="en-US" sz="16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time spectra from 2012 test beam</a:t>
              </a:r>
              <a:endPara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>
                <a:buNone/>
              </a:pPr>
              <a:endParaRPr lang="en-US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714042" y="2416671"/>
            <a:ext cx="4640636" cy="379348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algn="ctr">
              <a:buClr>
                <a:schemeClr val="hlink"/>
              </a:buClr>
              <a:buNone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Capacitive/resistive hybrid PD 2014</a:t>
            </a:r>
          </a:p>
          <a:p>
            <a:pPr marL="0" indent="0" algn="ctr">
              <a:buNone/>
            </a:pPr>
            <a:endParaRPr lang="en-US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7925313" y="3652351"/>
            <a:ext cx="1770068" cy="259027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chemeClr val="hlink"/>
              </a:buClr>
              <a:buNone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2012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lower gain</a:t>
            </a:r>
          </a:p>
          <a:p>
            <a:pPr marL="0" indent="0">
              <a:buNone/>
            </a:pPr>
            <a:endParaRPr lang="en-US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16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Digital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0" y="1825625"/>
            <a:ext cx="3352799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3739"/>
            <a:ext cx="7023982" cy="4662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838200" y="1378746"/>
            <a:ext cx="1866900" cy="357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0" normalizeH="0" baseline="0" noProof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Time Resolution</a:t>
            </a:r>
            <a:endParaRPr kumimoji="0" lang="en-US" i="0" u="none" strike="noStrike" kern="0" normalizeH="0" baseline="0" noProof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উপবৃত্তাকার 8"/>
          <p:cNvSpPr/>
          <p:nvPr/>
        </p:nvSpPr>
        <p:spPr>
          <a:xfrm>
            <a:off x="6178378" y="2347784"/>
            <a:ext cx="1062681" cy="3459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90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 hybrid with capacitive anode </a:t>
            </a:r>
            <a:r>
              <a:rPr lang="en-US" dirty="0">
                <a:solidFill>
                  <a:srgbClr val="002060"/>
                </a:solidFill>
              </a:rPr>
              <a:t>performed at the Test </a:t>
            </a:r>
            <a:r>
              <a:rPr lang="en-US" dirty="0" smtClean="0">
                <a:solidFill>
                  <a:srgbClr val="002060"/>
                </a:solidFill>
              </a:rPr>
              <a:t>Beam as they did in the Lab.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C00000"/>
                </a:solidFill>
              </a:rPr>
              <a:t>hybrid PD with  </a:t>
            </a:r>
            <a:r>
              <a:rPr lang="en-US" dirty="0" smtClean="0">
                <a:solidFill>
                  <a:srgbClr val="C00000"/>
                </a:solidFill>
              </a:rPr>
              <a:t>capacitive </a:t>
            </a:r>
            <a:r>
              <a:rPr lang="en-US" dirty="0" err="1" smtClean="0">
                <a:solidFill>
                  <a:srgbClr val="C00000"/>
                </a:solidFill>
              </a:rPr>
              <a:t>micromegash</a:t>
            </a:r>
            <a:r>
              <a:rPr lang="en-US" dirty="0" smtClean="0">
                <a:solidFill>
                  <a:srgbClr val="C00000"/>
                </a:solidFill>
              </a:rPr>
              <a:t> allows </a:t>
            </a:r>
            <a:r>
              <a:rPr lang="en-US" dirty="0">
                <a:solidFill>
                  <a:srgbClr val="C00000"/>
                </a:solidFill>
              </a:rPr>
              <a:t>to operate the MICROMEGAS at voltage bias which are 100 V larger than for the standard one 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olidFill>
                  <a:srgbClr val="3333CC"/>
                </a:solidFill>
                <a:sym typeface="Wingdings" panose="05000000000000000000" pitchFamily="2" charset="2"/>
              </a:rPr>
              <a:t>Larger gain with less THGEM voltage and higher stability</a:t>
            </a:r>
          </a:p>
          <a:p>
            <a:pPr lvl="1"/>
            <a:r>
              <a:rPr lang="en-US" dirty="0" smtClean="0">
                <a:solidFill>
                  <a:srgbClr val="3333CC"/>
                </a:solidFill>
                <a:sym typeface="Wingdings" panose="05000000000000000000" pitchFamily="2" charset="2"/>
              </a:rPr>
              <a:t>No </a:t>
            </a:r>
            <a:r>
              <a:rPr lang="en-US" dirty="0">
                <a:solidFill>
                  <a:srgbClr val="3333CC"/>
                </a:solidFill>
                <a:sym typeface="Wingdings" panose="05000000000000000000" pitchFamily="2" charset="2"/>
              </a:rPr>
              <a:t>other large MPGD has ever been operated  with a beam at </a:t>
            </a:r>
            <a:r>
              <a:rPr lang="en-US" b="1" dirty="0">
                <a:solidFill>
                  <a:srgbClr val="3333CC"/>
                </a:solidFill>
                <a:sym typeface="Wingdings" panose="05000000000000000000" pitchFamily="2" charset="2"/>
              </a:rPr>
              <a:t>10</a:t>
            </a:r>
            <a:r>
              <a:rPr lang="en-US" b="1" baseline="30000" dirty="0">
                <a:solidFill>
                  <a:srgbClr val="3333CC"/>
                </a:solidFill>
                <a:sym typeface="Wingdings" panose="05000000000000000000" pitchFamily="2" charset="2"/>
              </a:rPr>
              <a:t>5</a:t>
            </a:r>
            <a:r>
              <a:rPr lang="en-US" baseline="30000" dirty="0">
                <a:solidFill>
                  <a:srgbClr val="3333CC"/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rgbClr val="3333CC"/>
                </a:solidFill>
                <a:sym typeface="Wingdings" panose="05000000000000000000" pitchFamily="2" charset="2"/>
              </a:rPr>
              <a:t> gain</a:t>
            </a:r>
          </a:p>
          <a:p>
            <a:pPr lvl="1"/>
            <a:r>
              <a:rPr lang="en-US" dirty="0">
                <a:solidFill>
                  <a:srgbClr val="3333CC"/>
                </a:solidFill>
                <a:sym typeface="Wingdings" panose="05000000000000000000" pitchFamily="2" charset="2"/>
              </a:rPr>
              <a:t>Excellent time response</a:t>
            </a:r>
          </a:p>
          <a:p>
            <a:pPr lvl="1"/>
            <a:r>
              <a:rPr lang="en-US" dirty="0">
                <a:solidFill>
                  <a:srgbClr val="3333CC"/>
                </a:solidFill>
                <a:sym typeface="Wingdings" panose="05000000000000000000" pitchFamily="2" charset="2"/>
              </a:rPr>
              <a:t>Nice device suitable for single Cherenkov photon detection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Future GOAL: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Read-out &amp; noise need to fine tuned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HV powering system can be upgraded.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600 X 600mm</a:t>
            </a:r>
            <a:r>
              <a:rPr lang="en-US" baseline="30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2 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prototype is in </a:t>
            </a:r>
            <a:r>
              <a:rPr lang="en-US" smtClean="0">
                <a:solidFill>
                  <a:srgbClr val="00B050"/>
                </a:solidFill>
                <a:sym typeface="Wingdings" panose="05000000000000000000" pitchFamily="2" charset="2"/>
              </a:rPr>
              <a:t>the preparation to 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be tested at our INFN Trieste LAB.</a:t>
            </a:r>
            <a:endParaRPr lang="en-US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8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79" y="43589"/>
            <a:ext cx="11755499" cy="1325563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First Hybrid Photon Detector prototype: working principle and results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434735" y="1695758"/>
            <a:ext cx="2946449" cy="2370086"/>
            <a:chOff x="3579111" y="59568"/>
            <a:chExt cx="3887776" cy="3336105"/>
          </a:xfrm>
        </p:grpSpPr>
        <p:sp>
          <p:nvSpPr>
            <p:cNvPr id="58" name="Content Placeholder 2"/>
            <p:cNvSpPr txBox="1">
              <a:spLocks/>
            </p:cNvSpPr>
            <p:nvPr/>
          </p:nvSpPr>
          <p:spPr bwMode="auto">
            <a:xfrm>
              <a:off x="4778496" y="59568"/>
              <a:ext cx="1609034" cy="340638"/>
            </a:xfrm>
            <a:prstGeom prst="rect">
              <a:avLst/>
            </a:prstGeom>
            <a:noFill/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85020" tIns="42510" rIns="85020" bIns="42510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400" b="1">
                  <a:solidFill>
                    <a:schemeClr val="tx1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chemeClr val="tx1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Clr>
                  <a:srgbClr val="FC0128"/>
                </a:buClr>
                <a:buNone/>
              </a:pPr>
              <a:r>
                <a:rPr lang="en-US" sz="1100" i="1" dirty="0">
                  <a:solidFill>
                    <a:srgbClr val="C00000"/>
                  </a:solidFill>
                  <a:effectLst/>
                  <a:cs typeface="Arial" pitchFamily="34" charset="0"/>
                </a:rPr>
                <a:t>Hybrid </a:t>
              </a:r>
              <a:r>
                <a:rPr lang="en-US" sz="1100" i="1" dirty="0" smtClean="0">
                  <a:solidFill>
                    <a:srgbClr val="C00000"/>
                  </a:solidFill>
                  <a:effectLst/>
                  <a:cs typeface="Arial" pitchFamily="34" charset="0"/>
                </a:rPr>
                <a:t>detector</a:t>
              </a:r>
              <a:endParaRPr lang="en-US" sz="1100" i="1" u="sng" dirty="0">
                <a:solidFill>
                  <a:srgbClr val="FC0128"/>
                </a:solidFill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3579111" y="507915"/>
              <a:ext cx="3115058" cy="2887758"/>
              <a:chOff x="4811305" y="1941998"/>
              <a:chExt cx="3115058" cy="2887758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4811305" y="1941998"/>
                <a:ext cx="3016329" cy="2887758"/>
                <a:chOff x="4954233" y="3021816"/>
                <a:chExt cx="3016329" cy="2887758"/>
              </a:xfrm>
            </p:grpSpPr>
            <p:grpSp>
              <p:nvGrpSpPr>
                <p:cNvPr id="76" name="Group 75"/>
                <p:cNvGrpSpPr/>
                <p:nvPr/>
              </p:nvGrpSpPr>
              <p:grpSpPr>
                <a:xfrm>
                  <a:off x="5046209" y="3862873"/>
                  <a:ext cx="2743215" cy="2046701"/>
                  <a:chOff x="8107386" y="1676400"/>
                  <a:chExt cx="2819415" cy="998460"/>
                </a:xfrm>
              </p:grpSpPr>
              <p:grpSp>
                <p:nvGrpSpPr>
                  <p:cNvPr id="82" name="Group 81"/>
                  <p:cNvGrpSpPr/>
                  <p:nvPr/>
                </p:nvGrpSpPr>
                <p:grpSpPr>
                  <a:xfrm>
                    <a:off x="8107386" y="1905000"/>
                    <a:ext cx="2819415" cy="641717"/>
                    <a:chOff x="5318529" y="2438400"/>
                    <a:chExt cx="2819415" cy="641717"/>
                  </a:xfrm>
                </p:grpSpPr>
                <p:cxnSp>
                  <p:nvCxnSpPr>
                    <p:cNvPr id="91" name="Straight Connector 90"/>
                    <p:cNvCxnSpPr/>
                    <p:nvPr/>
                  </p:nvCxnSpPr>
                  <p:spPr>
                    <a:xfrm>
                      <a:off x="5364190" y="2438400"/>
                      <a:ext cx="2743201" cy="0"/>
                    </a:xfrm>
                    <a:prstGeom prst="line">
                      <a:avLst/>
                    </a:prstGeom>
                    <a:ln w="38100" cap="rnd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2" name="Rectangle 91"/>
                    <p:cNvSpPr/>
                    <p:nvPr/>
                  </p:nvSpPr>
                  <p:spPr>
                    <a:xfrm>
                      <a:off x="5318529" y="2483427"/>
                      <a:ext cx="76200" cy="2286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  <p:sp>
                  <p:nvSpPr>
                    <p:cNvPr id="93" name="Rectangle 92"/>
                    <p:cNvSpPr/>
                    <p:nvPr/>
                  </p:nvSpPr>
                  <p:spPr>
                    <a:xfrm>
                      <a:off x="8057023" y="2483427"/>
                      <a:ext cx="76200" cy="2286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  <p:cxnSp>
                  <p:nvCxnSpPr>
                    <p:cNvPr id="94" name="Straight Connector 93"/>
                    <p:cNvCxnSpPr/>
                    <p:nvPr/>
                  </p:nvCxnSpPr>
                  <p:spPr>
                    <a:xfrm>
                      <a:off x="5334663" y="2749812"/>
                      <a:ext cx="2743202" cy="0"/>
                    </a:xfrm>
                    <a:prstGeom prst="line">
                      <a:avLst/>
                    </a:prstGeom>
                    <a:ln w="38100">
                      <a:solidFill>
                        <a:schemeClr val="accent6">
                          <a:lumMod val="75000"/>
                        </a:schemeClr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5" name="Rectangle 94"/>
                    <p:cNvSpPr/>
                    <p:nvPr/>
                  </p:nvSpPr>
                  <p:spPr>
                    <a:xfrm>
                      <a:off x="5318529" y="2788227"/>
                      <a:ext cx="76200" cy="13716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  <p:sp>
                  <p:nvSpPr>
                    <p:cNvPr id="96" name="Rectangle 95"/>
                    <p:cNvSpPr/>
                    <p:nvPr/>
                  </p:nvSpPr>
                  <p:spPr>
                    <a:xfrm>
                      <a:off x="8061744" y="2788479"/>
                      <a:ext cx="76200" cy="13716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  <p:cxnSp>
                  <p:nvCxnSpPr>
                    <p:cNvPr id="97" name="Straight Connector 96"/>
                    <p:cNvCxnSpPr/>
                    <p:nvPr/>
                  </p:nvCxnSpPr>
                  <p:spPr>
                    <a:xfrm>
                      <a:off x="5364187" y="2963424"/>
                      <a:ext cx="2743201" cy="0"/>
                    </a:xfrm>
                    <a:prstGeom prst="line">
                      <a:avLst/>
                    </a:prstGeom>
                    <a:ln w="38100">
                      <a:solidFill>
                        <a:schemeClr val="bg2">
                          <a:lumMod val="50000"/>
                        </a:schemeClr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8" name="Rectangle 97"/>
                    <p:cNvSpPr/>
                    <p:nvPr/>
                  </p:nvSpPr>
                  <p:spPr>
                    <a:xfrm>
                      <a:off x="5318529" y="2989055"/>
                      <a:ext cx="76200" cy="457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  <p:sp>
                  <p:nvSpPr>
                    <p:cNvPr id="99" name="Rectangle 98"/>
                    <p:cNvSpPr/>
                    <p:nvPr/>
                  </p:nvSpPr>
                  <p:spPr>
                    <a:xfrm>
                      <a:off x="8057023" y="2996612"/>
                      <a:ext cx="76200" cy="4572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  <p:cxnSp>
                  <p:nvCxnSpPr>
                    <p:cNvPr id="100" name="Straight Connector 99"/>
                    <p:cNvCxnSpPr/>
                    <p:nvPr/>
                  </p:nvCxnSpPr>
                  <p:spPr>
                    <a:xfrm>
                      <a:off x="5364183" y="3080117"/>
                      <a:ext cx="2743198" cy="0"/>
                    </a:xfrm>
                    <a:prstGeom prst="line">
                      <a:avLst/>
                    </a:prstGeom>
                    <a:ln w="38100">
                      <a:solidFill>
                        <a:schemeClr val="accent2">
                          <a:lumMod val="75000"/>
                        </a:schemeClr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8564592" y="1676400"/>
                    <a:ext cx="1055527" cy="1602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 smtClean="0"/>
                      <a:t>Drift wires</a:t>
                    </a:r>
                    <a:endParaRPr lang="en-US" sz="1100" dirty="0"/>
                  </a:p>
                </p:txBody>
              </p:sp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8716994" y="1981200"/>
                    <a:ext cx="842434" cy="1602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 smtClean="0"/>
                      <a:t>THGEM</a:t>
                    </a:r>
                    <a:endParaRPr lang="en-US" sz="1100" dirty="0"/>
                  </a:p>
                </p:txBody>
              </p:sp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8869393" y="2209800"/>
                    <a:ext cx="1190001" cy="1602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 smtClean="0"/>
                      <a:t>Micro Mesh</a:t>
                    </a:r>
                    <a:endParaRPr lang="en-US" sz="1100" dirty="0"/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9021787" y="2514600"/>
                    <a:ext cx="770025" cy="1602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 smtClean="0"/>
                      <a:t>Anode</a:t>
                    </a:r>
                    <a:endParaRPr lang="en-US" sz="1100" dirty="0"/>
                  </a:p>
                </p:txBody>
              </p:sp>
              <p:cxnSp>
                <p:nvCxnSpPr>
                  <p:cNvPr id="87" name="Straight Arrow Connector 86"/>
                  <p:cNvCxnSpPr>
                    <a:stCxn id="83" idx="3"/>
                  </p:cNvCxnSpPr>
                  <p:nvPr/>
                </p:nvCxnSpPr>
                <p:spPr>
                  <a:xfrm flipH="1">
                    <a:off x="9524647" y="1756530"/>
                    <a:ext cx="95469" cy="148469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Arrow Connector 87"/>
                  <p:cNvCxnSpPr>
                    <a:stCxn id="84" idx="3"/>
                  </p:cNvCxnSpPr>
                  <p:nvPr/>
                </p:nvCxnSpPr>
                <p:spPr>
                  <a:xfrm>
                    <a:off x="9559434" y="2061330"/>
                    <a:ext cx="55799" cy="148469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Arrow Connector 88"/>
                  <p:cNvCxnSpPr>
                    <a:stCxn id="85" idx="3"/>
                  </p:cNvCxnSpPr>
                  <p:nvPr/>
                </p:nvCxnSpPr>
                <p:spPr>
                  <a:xfrm>
                    <a:off x="10059392" y="2289930"/>
                    <a:ext cx="29202" cy="140094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Arrow Connector 89"/>
                  <p:cNvCxnSpPr>
                    <a:stCxn id="86" idx="3"/>
                  </p:cNvCxnSpPr>
                  <p:nvPr/>
                </p:nvCxnSpPr>
                <p:spPr>
                  <a:xfrm flipV="1">
                    <a:off x="9791816" y="2546718"/>
                    <a:ext cx="280609" cy="4801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7" name="Group 76"/>
                <p:cNvGrpSpPr/>
                <p:nvPr/>
              </p:nvGrpSpPr>
              <p:grpSpPr>
                <a:xfrm>
                  <a:off x="4954233" y="3021816"/>
                  <a:ext cx="3016329" cy="841058"/>
                  <a:chOff x="5042360" y="2383421"/>
                  <a:chExt cx="3016329" cy="841058"/>
                </a:xfrm>
              </p:grpSpPr>
              <p:grpSp>
                <p:nvGrpSpPr>
                  <p:cNvPr id="78" name="Group 77"/>
                  <p:cNvGrpSpPr/>
                  <p:nvPr/>
                </p:nvGrpSpPr>
                <p:grpSpPr>
                  <a:xfrm>
                    <a:off x="5042360" y="2383421"/>
                    <a:ext cx="3016329" cy="841058"/>
                    <a:chOff x="8316490" y="1681877"/>
                    <a:chExt cx="3016329" cy="841058"/>
                  </a:xfrm>
                </p:grpSpPr>
                <p:cxnSp>
                  <p:nvCxnSpPr>
                    <p:cNvPr id="80" name="Straight Connector 79"/>
                    <p:cNvCxnSpPr/>
                    <p:nvPr/>
                  </p:nvCxnSpPr>
                  <p:spPr>
                    <a:xfrm>
                      <a:off x="8316490" y="2522935"/>
                      <a:ext cx="3016329" cy="0"/>
                    </a:xfrm>
                    <a:prstGeom prst="line">
                      <a:avLst/>
                    </a:prstGeom>
                    <a:ln w="57150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81" name="Picture 2" descr="http://www.wpclipart.com/signs_symbol/electrical/IEC_symbols/IEC_LED_Symbol.png">
                      <a:hlinkClick r:id="rId3"/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8815"/>
                    <a:stretch/>
                  </p:blipFill>
                  <p:spPr bwMode="auto">
                    <a:xfrm rot="5400000">
                      <a:off x="9396428" y="1919565"/>
                      <a:ext cx="781990" cy="30661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6528085" y="2449079"/>
                    <a:ext cx="1253438" cy="2576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baseline="30000" dirty="0" smtClean="0"/>
                      <a:t>UV LED Source</a:t>
                    </a:r>
                    <a:endParaRPr lang="en-US" sz="1100" baseline="30000" dirty="0"/>
                  </a:p>
                </p:txBody>
              </p:sp>
            </p:grpSp>
          </p:grpSp>
          <p:cxnSp>
            <p:nvCxnSpPr>
              <p:cNvPr id="73" name="Straight Arrow Connector 72"/>
              <p:cNvCxnSpPr/>
              <p:nvPr/>
            </p:nvCxnSpPr>
            <p:spPr>
              <a:xfrm flipV="1">
                <a:off x="5960612" y="2482822"/>
                <a:ext cx="260804" cy="3268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6454106" y="2116449"/>
                <a:ext cx="1472257" cy="606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err="1" smtClean="0"/>
                  <a:t>Kapton</a:t>
                </a:r>
                <a:r>
                  <a:rPr lang="en-US" sz="1100" dirty="0" smtClean="0"/>
                  <a:t>/Fused Silica Window</a:t>
                </a:r>
                <a:endParaRPr lang="en-US" sz="1100" dirty="0"/>
              </a:p>
            </p:txBody>
          </p:sp>
          <p:cxnSp>
            <p:nvCxnSpPr>
              <p:cNvPr id="75" name="Straight Arrow Connector 74"/>
              <p:cNvCxnSpPr/>
              <p:nvPr/>
            </p:nvCxnSpPr>
            <p:spPr>
              <a:xfrm>
                <a:off x="6970961" y="2654001"/>
                <a:ext cx="130401" cy="1058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1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312" y="937534"/>
              <a:ext cx="335293" cy="335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" name="TextBox 101"/>
            <p:cNvSpPr txBox="1"/>
            <p:nvPr/>
          </p:nvSpPr>
          <p:spPr>
            <a:xfrm>
              <a:off x="3705885" y="461280"/>
              <a:ext cx="1253439" cy="519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aseline="30000" dirty="0" smtClean="0"/>
                <a:t>55</a:t>
              </a:r>
              <a:r>
                <a:rPr lang="en-US" sz="900" dirty="0" smtClean="0"/>
                <a:t>Fe X–Ray Source.</a:t>
              </a:r>
              <a:endParaRPr lang="en-US" sz="900" baseline="300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504081" y="2804622"/>
              <a:ext cx="962806" cy="3682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 128 </a:t>
              </a:r>
              <a:r>
                <a:rPr lang="en-US" sz="1100" dirty="0" smtClean="0">
                  <a:latin typeface="Symbol" panose="05050102010706020507" pitchFamily="18" charset="2"/>
                </a:rPr>
                <a:t>m</a:t>
              </a:r>
              <a:r>
                <a:rPr lang="en-US" sz="1100" dirty="0" smtClean="0"/>
                <a:t>m </a:t>
              </a:r>
              <a:endParaRPr lang="en-GB" sz="11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504081" y="2490580"/>
              <a:ext cx="729084" cy="3285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 5 mm</a:t>
              </a:r>
              <a:endParaRPr lang="en-GB" sz="11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6504081" y="2046418"/>
              <a:ext cx="775381" cy="3285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15 mm</a:t>
              </a:r>
              <a:endParaRPr lang="en-GB" sz="1100" dirty="0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413307" y="4213855"/>
            <a:ext cx="6142916" cy="1998739"/>
            <a:chOff x="5667138" y="1141947"/>
            <a:chExt cx="5806762" cy="1889363"/>
          </a:xfrm>
        </p:grpSpPr>
        <p:sp>
          <p:nvSpPr>
            <p:cNvPr id="64" name="Rectangle 63"/>
            <p:cNvSpPr/>
            <p:nvPr/>
          </p:nvSpPr>
          <p:spPr>
            <a:xfrm>
              <a:off x="8469923" y="2462554"/>
              <a:ext cx="3003977" cy="51945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FF0000"/>
                  </a:solidFill>
                  <a:latin typeface="Helvetica" pitchFamily="34" charset="0"/>
                </a:rPr>
                <a:t>Bulk Micromegas: courtesy of </a:t>
              </a:r>
              <a:r>
                <a:rPr lang="en-US" sz="1600" b="1" dirty="0" err="1">
                  <a:solidFill>
                    <a:srgbClr val="FF0000"/>
                  </a:solidFill>
                  <a:latin typeface="Helvetica" pitchFamily="34" charset="0"/>
                </a:rPr>
                <a:t>Saclay</a:t>
              </a:r>
              <a:r>
                <a:rPr lang="en-US" sz="1600" b="1" dirty="0">
                  <a:solidFill>
                    <a:srgbClr val="FF0000"/>
                  </a:solidFill>
                  <a:latin typeface="Helvetica" pitchFamily="34" charset="0"/>
                </a:rPr>
                <a:t> COMPASS colleagues</a:t>
              </a:r>
            </a:p>
          </p:txBody>
        </p:sp>
        <p:pic>
          <p:nvPicPr>
            <p:cNvPr id="114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" t="17125" r="44853" b="6265"/>
            <a:stretch/>
          </p:blipFill>
          <p:spPr bwMode="auto">
            <a:xfrm>
              <a:off x="5667138" y="1141947"/>
              <a:ext cx="2695125" cy="18893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5" name="Group 114"/>
          <p:cNvGrpSpPr/>
          <p:nvPr/>
        </p:nvGrpSpPr>
        <p:grpSpPr>
          <a:xfrm>
            <a:off x="3378345" y="1571916"/>
            <a:ext cx="3101727" cy="3848384"/>
            <a:chOff x="8690611" y="2144390"/>
            <a:chExt cx="3101727" cy="3848384"/>
          </a:xfrm>
        </p:grpSpPr>
        <p:grpSp>
          <p:nvGrpSpPr>
            <p:cNvPr id="116" name="Group 115"/>
            <p:cNvGrpSpPr/>
            <p:nvPr/>
          </p:nvGrpSpPr>
          <p:grpSpPr>
            <a:xfrm>
              <a:off x="8690611" y="2144390"/>
              <a:ext cx="3101727" cy="2739626"/>
              <a:chOff x="8794328" y="2144277"/>
              <a:chExt cx="3101727" cy="2739626"/>
            </a:xfrm>
          </p:grpSpPr>
          <p:pic>
            <p:nvPicPr>
              <p:cNvPr id="118" name="Picture 2" descr="C:\Users\Public\Pictures\Imported on 25-06-2012\Camera roll\WP_000209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718"/>
              <a:stretch>
                <a:fillRect/>
              </a:stretch>
            </p:blipFill>
            <p:spPr bwMode="auto">
              <a:xfrm>
                <a:off x="8794328" y="2437272"/>
                <a:ext cx="3101617" cy="2446631"/>
              </a:xfrm>
              <a:prstGeom prst="rect">
                <a:avLst/>
              </a:prstGeom>
              <a:noFill/>
              <a:ln>
                <a:solidFill>
                  <a:srgbClr val="0000CC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9" name="Content Placeholder 2"/>
              <p:cNvSpPr txBox="1">
                <a:spLocks/>
              </p:cNvSpPr>
              <p:nvPr/>
            </p:nvSpPr>
            <p:spPr bwMode="auto">
              <a:xfrm>
                <a:off x="8799112" y="2144277"/>
                <a:ext cx="3096943" cy="28242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CC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85020" tIns="42510" rIns="85020" bIns="42510" numCol="1" anchor="t" anchorCtr="0" compatLnSpc="1">
                <a:prstTxWarp prst="textNoShape">
                  <a:avLst/>
                </a:prstTxWarp>
              </a:bodyPr>
              <a:lstStyle>
                <a:lvl1pPr marL="571500" indent="-57150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Char char="§"/>
                  <a:defRPr sz="2000" b="1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1047750" indent="-2857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00CC"/>
                  </a:buClr>
                  <a:buFont typeface="Wingdings" pitchFamily="2" charset="2"/>
                  <a:buChar char="§"/>
                  <a:defRPr b="1">
                    <a:solidFill>
                      <a:srgbClr val="0000CC"/>
                    </a:solidFill>
                    <a:latin typeface="+mn-lt"/>
                  </a:defRPr>
                </a:lvl2pPr>
                <a:lvl3pPr marL="1562100" indent="-22860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0000CC"/>
                  </a:buClr>
                  <a:buSzPct val="40000"/>
                  <a:buFont typeface="Wingdings" pitchFamily="2" charset="2"/>
                  <a:buChar char="¨"/>
                  <a:defRPr sz="1400" b="1">
                    <a:solidFill>
                      <a:schemeClr val="tx1"/>
                    </a:solidFill>
                    <a:latin typeface="+mn-lt"/>
                  </a:defRPr>
                </a:lvl3pPr>
                <a:lvl4pPr marL="192405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tx1"/>
                  </a:buClr>
                  <a:buSzPct val="70000"/>
                  <a:buFont typeface="Wingdings" pitchFamily="2" charset="2"/>
                  <a:buChar char=""/>
                  <a:defRPr sz="1400" b="1">
                    <a:solidFill>
                      <a:schemeClr val="tx1"/>
                    </a:solidFill>
                    <a:latin typeface="+mn-lt"/>
                  </a:defRPr>
                </a:lvl4pPr>
                <a:lvl5pPr marL="22860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5pPr>
                <a:lvl6pPr marL="27432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6pPr>
                <a:lvl7pPr marL="32004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7pPr>
                <a:lvl8pPr marL="36576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8pPr>
                <a:lvl9pPr marL="4114800" indent="-171450" algn="l" rtl="0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har char="·"/>
                  <a:defRPr sz="1200" b="1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buClr>
                    <a:srgbClr val="FC0128"/>
                  </a:buClr>
                  <a:buNone/>
                </a:pPr>
                <a:r>
                  <a:rPr lang="en-US" sz="1400" i="1" dirty="0">
                    <a:solidFill>
                      <a:srgbClr val="FF0000"/>
                    </a:solidFill>
                    <a:effectLst/>
                    <a:cs typeface="Arial" pitchFamily="34" charset="0"/>
                  </a:rPr>
                  <a:t>FIRST SMALL </a:t>
                </a:r>
                <a:r>
                  <a:rPr lang="en-US" sz="1400" i="1" dirty="0" smtClean="0">
                    <a:solidFill>
                      <a:srgbClr val="FF0000"/>
                    </a:solidFill>
                    <a:effectLst/>
                    <a:cs typeface="Arial" pitchFamily="34" charset="0"/>
                  </a:rPr>
                  <a:t>SIZE PROTOTYPE</a:t>
                </a:r>
                <a:endParaRPr lang="en-US" sz="1400" i="1" dirty="0">
                  <a:solidFill>
                    <a:srgbClr val="FF0000"/>
                  </a:solidFill>
                  <a:effectLst/>
                  <a:cs typeface="Arial" pitchFamily="34" charset="0"/>
                </a:endParaRPr>
              </a:p>
              <a:p>
                <a:pPr marL="0" indent="0" algn="ctr">
                  <a:buClr>
                    <a:srgbClr val="FC0128"/>
                  </a:buClr>
                  <a:buNone/>
                </a:pPr>
                <a:endParaRPr lang="en-US" sz="1847" i="1" u="sng" dirty="0">
                  <a:solidFill>
                    <a:srgbClr val="FC0128"/>
                  </a:solidFill>
                </a:endParaRPr>
              </a:p>
              <a:p>
                <a:pPr marL="0" indent="0" algn="ctr">
                  <a:buClr>
                    <a:srgbClr val="FC0128"/>
                  </a:buClr>
                  <a:buNone/>
                </a:pPr>
                <a:endParaRPr lang="en-US" sz="1847" i="1" u="sng" dirty="0">
                  <a:solidFill>
                    <a:srgbClr val="FC0128"/>
                  </a:solidFill>
                </a:endParaRPr>
              </a:p>
            </p:txBody>
          </p:sp>
        </p:grpSp>
        <p:sp>
          <p:nvSpPr>
            <p:cNvPr id="117" name="Rectangle 116"/>
            <p:cNvSpPr/>
            <p:nvPr/>
          </p:nvSpPr>
          <p:spPr>
            <a:xfrm>
              <a:off x="8728276" y="5038667"/>
              <a:ext cx="2985290" cy="95410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ysClr val="windowText" lastClr="000000"/>
                  </a:solidFill>
                </a:rPr>
                <a:t>CAEN N471A High Voltage PSU</a:t>
              </a:r>
            </a:p>
            <a:p>
              <a:r>
                <a:rPr lang="en-US" sz="1400" dirty="0" smtClean="0">
                  <a:solidFill>
                    <a:sysClr val="windowText" lastClr="000000"/>
                  </a:solidFill>
                </a:rPr>
                <a:t>Charge Sensitive Pre amplifier CREMAT CR – 110/111</a:t>
              </a:r>
            </a:p>
            <a:p>
              <a:r>
                <a:rPr lang="en-US" sz="1400" dirty="0" smtClean="0">
                  <a:solidFill>
                    <a:sysClr val="windowText" lastClr="000000"/>
                  </a:solidFill>
                </a:rPr>
                <a:t>Normal Readout Chain </a:t>
              </a:r>
            </a:p>
          </p:txBody>
        </p:sp>
      </p:grpSp>
      <p:sp>
        <p:nvSpPr>
          <p:cNvPr id="139" name="Rectangle 138"/>
          <p:cNvSpPr/>
          <p:nvPr/>
        </p:nvSpPr>
        <p:spPr>
          <a:xfrm>
            <a:off x="211979" y="1479550"/>
            <a:ext cx="6376148" cy="48768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Left Arrow 144"/>
          <p:cNvSpPr/>
          <p:nvPr/>
        </p:nvSpPr>
        <p:spPr>
          <a:xfrm>
            <a:off x="3044870" y="5797639"/>
            <a:ext cx="316615" cy="1619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oup 151"/>
          <p:cNvGrpSpPr/>
          <p:nvPr/>
        </p:nvGrpSpPr>
        <p:grpSpPr>
          <a:xfrm>
            <a:off x="6654749" y="1479550"/>
            <a:ext cx="5312729" cy="2471057"/>
            <a:chOff x="6597380" y="3844274"/>
            <a:chExt cx="5312729" cy="2471057"/>
          </a:xfrm>
        </p:grpSpPr>
        <p:grpSp>
          <p:nvGrpSpPr>
            <p:cNvPr id="129" name="Group 128"/>
            <p:cNvGrpSpPr/>
            <p:nvPr/>
          </p:nvGrpSpPr>
          <p:grpSpPr>
            <a:xfrm>
              <a:off x="9242610" y="3917525"/>
              <a:ext cx="2607269" cy="2216064"/>
              <a:chOff x="-5144219" y="3313428"/>
              <a:chExt cx="7057198" cy="5998302"/>
            </a:xfrm>
          </p:grpSpPr>
          <p:pic>
            <p:nvPicPr>
              <p:cNvPr id="130" name="Picture 2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642147" y="5924187"/>
                <a:ext cx="6166039" cy="3387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1" name="TextBox 130"/>
              <p:cNvSpPr txBox="1"/>
              <p:nvPr/>
            </p:nvSpPr>
            <p:spPr>
              <a:xfrm>
                <a:off x="-5144219" y="3313428"/>
                <a:ext cx="7057198" cy="224929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Double THGEM ∆V scan. Plateau </a:t>
                </a:r>
                <a:r>
                  <a:rPr lang="en-US" sz="1200" dirty="0"/>
                  <a:t>represents the unitary THGEM gain, corresponding MM GAIN ~ </a:t>
                </a:r>
                <a:r>
                  <a:rPr lang="en-US" sz="1200" dirty="0" smtClean="0"/>
                  <a:t>500. Gas: Ar:CH</a:t>
                </a:r>
                <a:r>
                  <a:rPr lang="en-US" sz="1200" baseline="-25000" dirty="0" smtClean="0"/>
                  <a:t>4</a:t>
                </a:r>
                <a:r>
                  <a:rPr lang="en-US" sz="1200" dirty="0" smtClean="0"/>
                  <a:t> 30:70</a:t>
                </a:r>
                <a:endParaRPr lang="en-GB" sz="1200" dirty="0"/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-3124389" y="8460417"/>
                <a:ext cx="1475533" cy="18932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cxnSp>
            <p:nvCxnSpPr>
              <p:cNvPr id="133" name="Straight Arrow Connector 132"/>
              <p:cNvCxnSpPr/>
              <p:nvPr/>
            </p:nvCxnSpPr>
            <p:spPr>
              <a:xfrm>
                <a:off x="-2957654" y="5592184"/>
                <a:ext cx="578955" cy="278646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" name="Group 111"/>
            <p:cNvGrpSpPr/>
            <p:nvPr/>
          </p:nvGrpSpPr>
          <p:grpSpPr>
            <a:xfrm>
              <a:off x="6635376" y="3883381"/>
              <a:ext cx="2540612" cy="2336038"/>
              <a:chOff x="97869" y="3644087"/>
              <a:chExt cx="2540612" cy="2166563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212349" y="3644087"/>
                <a:ext cx="1889912" cy="685076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>
                        <a:lumMod val="75000"/>
                      </a:schemeClr>
                    </a:solidFill>
                  </a:rPr>
                  <a:t>Preliminary test</a:t>
                </a:r>
              </a:p>
              <a:p>
                <a:r>
                  <a:rPr lang="en-US" sz="1600" baseline="30000" dirty="0" smtClean="0">
                    <a:solidFill>
                      <a:schemeClr val="tx2">
                        <a:lumMod val="75000"/>
                      </a:schemeClr>
                    </a:solidFill>
                  </a:rPr>
                  <a:t>55</a:t>
                </a:r>
                <a:r>
                  <a:rPr lang="en-US" sz="1600" dirty="0" smtClean="0">
                    <a:solidFill>
                      <a:schemeClr val="tx2">
                        <a:lumMod val="75000"/>
                      </a:schemeClr>
                    </a:solidFill>
                  </a:rPr>
                  <a:t>Fe source,</a:t>
                </a:r>
                <a:r>
                  <a:rPr lang="en-US" sz="1000" dirty="0" smtClean="0">
                    <a:solidFill>
                      <a:schemeClr val="tx2">
                        <a:lumMod val="75000"/>
                      </a:schemeClr>
                    </a:solidFill>
                  </a:rPr>
                  <a:t> </a:t>
                </a:r>
              </a:p>
              <a:p>
                <a:r>
                  <a:rPr lang="en-US" sz="1000" dirty="0" smtClean="0">
                    <a:solidFill>
                      <a:schemeClr val="tx2">
                        <a:lumMod val="75000"/>
                      </a:schemeClr>
                    </a:solidFill>
                  </a:rPr>
                  <a:t>Gas used: Ar:CO</a:t>
                </a:r>
                <a:r>
                  <a:rPr lang="en-US" sz="1000" baseline="-25000" dirty="0" smtClean="0">
                    <a:solidFill>
                      <a:schemeClr val="tx2">
                        <a:lumMod val="75000"/>
                      </a:schemeClr>
                    </a:solidFill>
                  </a:rPr>
                  <a:t>2</a:t>
                </a:r>
                <a:r>
                  <a:rPr lang="en-US" sz="1000" dirty="0" smtClean="0">
                    <a:solidFill>
                      <a:schemeClr val="tx2">
                        <a:lumMod val="75000"/>
                      </a:schemeClr>
                    </a:solidFill>
                  </a:rPr>
                  <a:t> 70:30.</a:t>
                </a:r>
              </a:p>
            </p:txBody>
          </p:sp>
          <p:pic>
            <p:nvPicPr>
              <p:cNvPr id="70" name="Picture 3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2" t="131" r="42145" b="-918"/>
              <a:stretch/>
            </p:blipFill>
            <p:spPr bwMode="auto">
              <a:xfrm>
                <a:off x="97869" y="4316568"/>
                <a:ext cx="2540612" cy="14940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42" name="Rectangle 141"/>
            <p:cNvSpPr/>
            <p:nvPr/>
          </p:nvSpPr>
          <p:spPr>
            <a:xfrm>
              <a:off x="6597380" y="3844274"/>
              <a:ext cx="5312729" cy="2471057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602519" y="4000483"/>
            <a:ext cx="5377500" cy="2355867"/>
            <a:chOff x="6532609" y="1438532"/>
            <a:chExt cx="5377500" cy="2355867"/>
          </a:xfrm>
        </p:grpSpPr>
        <p:grpSp>
          <p:nvGrpSpPr>
            <p:cNvPr id="127" name="Group 126"/>
            <p:cNvGrpSpPr/>
            <p:nvPr/>
          </p:nvGrpSpPr>
          <p:grpSpPr>
            <a:xfrm>
              <a:off x="6532609" y="1468355"/>
              <a:ext cx="5301048" cy="2324480"/>
              <a:chOff x="185600" y="1390491"/>
              <a:chExt cx="5301048" cy="2324480"/>
            </a:xfrm>
          </p:grpSpPr>
          <p:graphicFrame>
            <p:nvGraphicFramePr>
              <p:cNvPr id="122" name="Chart 12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10300180"/>
                  </p:ext>
                </p:extLst>
              </p:nvPr>
            </p:nvGraphicFramePr>
            <p:xfrm>
              <a:off x="185600" y="1390491"/>
              <a:ext cx="5300994" cy="232448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sp>
            <p:nvSpPr>
              <p:cNvPr id="123" name="TextBox 122"/>
              <p:cNvSpPr txBox="1"/>
              <p:nvPr/>
            </p:nvSpPr>
            <p:spPr>
              <a:xfrm>
                <a:off x="3476381" y="1436445"/>
                <a:ext cx="2010267" cy="830997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Hybrid with double THGEMs and tested with UV LED</a:t>
                </a:r>
                <a:endParaRPr lang="en-US" sz="1600" dirty="0"/>
              </a:p>
            </p:txBody>
          </p:sp>
          <p:sp>
            <p:nvSpPr>
              <p:cNvPr id="125" name="Left Arrow 124"/>
              <p:cNvSpPr/>
              <p:nvPr/>
            </p:nvSpPr>
            <p:spPr>
              <a:xfrm>
                <a:off x="2654383" y="1778328"/>
                <a:ext cx="806935" cy="257548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3" name="Rectangle 142"/>
            <p:cNvSpPr/>
            <p:nvPr/>
          </p:nvSpPr>
          <p:spPr>
            <a:xfrm>
              <a:off x="6597380" y="1438532"/>
              <a:ext cx="5312729" cy="2355867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8281217" y="2184580"/>
              <a:ext cx="1488409" cy="33855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b="1" dirty="0" smtClean="0">
                  <a:solidFill>
                    <a:srgbClr val="FF0000"/>
                  </a:solidFill>
                </a:rPr>
                <a:t>Gain </a:t>
              </a:r>
              <a:r>
                <a:rPr lang="pt-PT" sz="16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≈ 9.5E5</a:t>
              </a:r>
              <a:endParaRPr lang="pt-PT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9393460" y="3511876"/>
              <a:ext cx="1186893" cy="246221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Gas: </a:t>
              </a:r>
              <a:r>
                <a:rPr lang="en-US" sz="1000" dirty="0" smtClean="0">
                  <a:solidFill>
                    <a:schemeClr val="tx2">
                      <a:lumMod val="75000"/>
                    </a:schemeClr>
                  </a:solidFill>
                </a:rPr>
                <a:t>Ar:CO</a:t>
              </a:r>
              <a:r>
                <a:rPr lang="en-US" sz="1000" baseline="-25000" dirty="0" smtClean="0">
                  <a:solidFill>
                    <a:schemeClr val="tx2">
                      <a:lumMod val="75000"/>
                    </a:schemeClr>
                  </a:solidFill>
                </a:rPr>
                <a:t>2</a:t>
              </a:r>
              <a:r>
                <a:rPr lang="en-US" sz="1000" dirty="0" smtClean="0">
                  <a:solidFill>
                    <a:schemeClr val="tx2">
                      <a:lumMod val="75000"/>
                    </a:schemeClr>
                  </a:solidFill>
                </a:rPr>
                <a:t> 70:30</a:t>
              </a:r>
              <a:endParaRPr lang="en-US" sz="1000" dirty="0"/>
            </a:p>
          </p:txBody>
        </p:sp>
      </p:grpSp>
      <p:cxnSp>
        <p:nvCxnSpPr>
          <p:cNvPr id="7" name="সরল তীরচিহ্ন সংযোজক 6"/>
          <p:cNvCxnSpPr/>
          <p:nvPr/>
        </p:nvCxnSpPr>
        <p:spPr>
          <a:xfrm>
            <a:off x="9737599" y="2870200"/>
            <a:ext cx="170747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পাঠ-বাক্স 7"/>
          <p:cNvSpPr txBox="1"/>
          <p:nvPr/>
        </p:nvSpPr>
        <p:spPr>
          <a:xfrm>
            <a:off x="9242181" y="2694589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baseline="30000" dirty="0" smtClean="0">
                <a:solidFill>
                  <a:srgbClr val="FF0000"/>
                </a:solidFill>
              </a:rPr>
              <a:t>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6" name="Rectangle 68"/>
          <p:cNvSpPr/>
          <p:nvPr/>
        </p:nvSpPr>
        <p:spPr>
          <a:xfrm>
            <a:off x="6990290" y="3363705"/>
            <a:ext cx="2003665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Effective GAIN ~ 3E5</a:t>
            </a:r>
          </a:p>
        </p:txBody>
      </p:sp>
    </p:spTree>
    <p:extLst>
      <p:ext uri="{BB962C8B-B14F-4D97-AF65-F5344CB8AC3E}">
        <p14:creationId xmlns:p14="http://schemas.microsoft.com/office/powerpoint/2010/main" val="232452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3" descr="C:\COMPASS_2\COMPASS_25_09_2014\MM_600x300\IMG_20140924_170812 - Cop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6" t="11971" r="16259" b="3069"/>
          <a:stretch/>
        </p:blipFill>
        <p:spPr bwMode="auto">
          <a:xfrm rot="16200000">
            <a:off x="1232701" y="-493884"/>
            <a:ext cx="2944908" cy="463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COMPASS_2\COMPASS_25_09_2014\MM_600x300\IMG_20140924_1707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" t="2867" b="2827"/>
          <a:stretch/>
        </p:blipFill>
        <p:spPr bwMode="auto">
          <a:xfrm>
            <a:off x="5769514" y="350776"/>
            <a:ext cx="4064872" cy="294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THGEM\test_beam_2014\pictures\DSCN508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" t="5267" r="33109" b="471"/>
          <a:stretch/>
        </p:blipFill>
        <p:spPr bwMode="auto">
          <a:xfrm>
            <a:off x="388039" y="3462652"/>
            <a:ext cx="2396674" cy="262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THGEM\test_beam_2014\pictures\WP_00166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95" b="10544"/>
          <a:stretch/>
        </p:blipFill>
        <p:spPr bwMode="auto">
          <a:xfrm>
            <a:off x="7982822" y="3462652"/>
            <a:ext cx="3822154" cy="276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Dallator\Old Disk_C\U_local\Ucomplete\slides\slides\REFEREE\2014_referee_settembre_Roma\IMG_4875\IMG_488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" b="7053"/>
          <a:stretch/>
        </p:blipFill>
        <p:spPr bwMode="auto">
          <a:xfrm rot="16200000">
            <a:off x="9422392" y="913099"/>
            <a:ext cx="2944909" cy="182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THGEM\test_beam_2014\pictures\DSCN5079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2" t="21459" r="44442" b="14783"/>
          <a:stretch/>
        </p:blipFill>
        <p:spPr bwMode="auto">
          <a:xfrm rot="16200000">
            <a:off x="4039438" y="2461294"/>
            <a:ext cx="2755456" cy="476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পাঠ-বাক্স 2"/>
          <p:cNvSpPr txBox="1"/>
          <p:nvPr/>
        </p:nvSpPr>
        <p:spPr>
          <a:xfrm>
            <a:off x="5150224" y="350776"/>
            <a:ext cx="503023" cy="2944909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wordArtVert" wrap="square" rtlCol="0">
            <a:spAutoFit/>
          </a:bodyPr>
          <a:lstStyle/>
          <a:p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</a:t>
            </a:r>
            <a:endParaRPr lang="en-GB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966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শীর্ষক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55</a:t>
            </a:r>
            <a:r>
              <a:rPr lang="en-US" dirty="0" smtClean="0"/>
              <a:t>Fe Spectra for 11780 gain of the capacitive </a:t>
            </a:r>
            <a:r>
              <a:rPr lang="en-US" dirty="0" err="1" smtClean="0"/>
              <a:t>Micromegas</a:t>
            </a:r>
            <a:endParaRPr lang="en-GB" baseline="30000" dirty="0"/>
          </a:p>
        </p:txBody>
      </p:sp>
      <p:sp>
        <p:nvSpPr>
          <p:cNvPr id="3" name="তারিখ স্থানধারক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4" name="পাদলেখ স্থানধারক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5" name="স্লাইড ক্রমাঙ্ক স্থানধারক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31</a:t>
            </a:fld>
            <a:endParaRPr lang="en-US"/>
          </a:p>
        </p:txBody>
      </p:sp>
      <p:pic>
        <p:nvPicPr>
          <p:cNvPr id="7" name="চিত্র 6"/>
          <p:cNvPicPr>
            <a:picLocks noChangeAspect="1"/>
          </p:cNvPicPr>
          <p:nvPr/>
        </p:nvPicPr>
        <p:blipFill rotWithShape="1">
          <a:blip r:embed="rId2"/>
          <a:srcRect l="5835" t="10478" r="1563" b="7169"/>
          <a:stretch/>
        </p:blipFill>
        <p:spPr>
          <a:xfrm>
            <a:off x="1631576" y="1690688"/>
            <a:ext cx="8928847" cy="446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9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Time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response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from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305175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32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838200" y="1378746"/>
            <a:ext cx="4798386" cy="3571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0" normalizeH="0" baseline="0" noProof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Small prototype: time response study (2011)</a:t>
            </a:r>
            <a:endParaRPr kumimoji="0" lang="en-US" i="0" u="none" strike="noStrike" kern="0" normalizeH="0" baseline="0" noProof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52926" y="1836815"/>
            <a:ext cx="6648450" cy="4340148"/>
            <a:chOff x="4352925" y="1606750"/>
            <a:chExt cx="7000875" cy="4570213"/>
          </a:xfrm>
        </p:grpSpPr>
        <p:grpSp>
          <p:nvGrpSpPr>
            <p:cNvPr id="12" name="Group 11"/>
            <p:cNvGrpSpPr/>
            <p:nvPr/>
          </p:nvGrpSpPr>
          <p:grpSpPr>
            <a:xfrm>
              <a:off x="4352925" y="1606750"/>
              <a:ext cx="7000875" cy="4570213"/>
              <a:chOff x="838200" y="403608"/>
              <a:chExt cx="9232974" cy="6027341"/>
            </a:xfrm>
          </p:grpSpPr>
          <p:pic>
            <p:nvPicPr>
              <p:cNvPr id="7" name="Picture 2" descr="C:\COMPASS\referee\settembre2010\TB2010-plots\7.293kV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665382" y="3401038"/>
                <a:ext cx="4405792" cy="3028061"/>
              </a:xfrm>
              <a:prstGeom prst="rect">
                <a:avLst/>
              </a:prstGeom>
              <a:noFill/>
            </p:spPr>
          </p:pic>
          <p:pic>
            <p:nvPicPr>
              <p:cNvPr id="8" name="Picture 3" descr="C:\COMPASS\referee\settembre2010\TB2010-plots\7.12kV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38203" y="3422273"/>
                <a:ext cx="4377586" cy="3008676"/>
              </a:xfrm>
              <a:prstGeom prst="rect">
                <a:avLst/>
              </a:prstGeom>
              <a:noFill/>
            </p:spPr>
          </p:pic>
          <p:pic>
            <p:nvPicPr>
              <p:cNvPr id="9" name="Picture 4" descr="C:\COMPASS\referee\settembre2010\TB2010-plots\7.05kV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676017" y="406747"/>
                <a:ext cx="4348714" cy="2988832"/>
              </a:xfrm>
              <a:prstGeom prst="rect">
                <a:avLst/>
              </a:prstGeom>
              <a:noFill/>
            </p:spPr>
          </p:pic>
          <p:pic>
            <p:nvPicPr>
              <p:cNvPr id="10" name="Picture 5" descr="C:\COMPASS\referee\settembre2010\TB2010-plots\7kv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38200" y="403608"/>
                <a:ext cx="4377661" cy="3008727"/>
              </a:xfrm>
              <a:prstGeom prst="rect">
                <a:avLst/>
              </a:prstGeom>
              <a:noFill/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4706388" y="1909961"/>
              <a:ext cx="6251058" cy="2995414"/>
              <a:chOff x="2211386" y="896677"/>
              <a:chExt cx="8172896" cy="3916330"/>
            </a:xfrm>
          </p:grpSpPr>
          <p:sp>
            <p:nvSpPr>
              <p:cNvPr id="13" name="Oval 12"/>
              <p:cNvSpPr/>
              <p:nvPr/>
            </p:nvSpPr>
            <p:spPr bwMode="auto">
              <a:xfrm>
                <a:off x="9884552" y="1356540"/>
                <a:ext cx="499730" cy="37214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100" b="1" i="1" u="sng">
                  <a:solidFill>
                    <a:srgbClr val="FFFF00"/>
                  </a:solidFill>
                  <a:latin typeface="Helvetica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 bwMode="auto">
              <a:xfrm>
                <a:off x="5114078" y="4373528"/>
                <a:ext cx="499730" cy="37214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100" b="1" i="1" u="sng">
                  <a:solidFill>
                    <a:srgbClr val="FFFF00"/>
                  </a:solidFill>
                  <a:latin typeface="Helvetica" pitchFamily="34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 bwMode="auto">
              <a:xfrm>
                <a:off x="9849111" y="4440867"/>
                <a:ext cx="499730" cy="37214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100" b="1" i="1" u="sng">
                  <a:solidFill>
                    <a:srgbClr val="FFFF00"/>
                  </a:solidFill>
                  <a:latin typeface="Helvetica" pitchFamily="34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 bwMode="auto">
              <a:xfrm>
                <a:off x="5163697" y="1377805"/>
                <a:ext cx="499730" cy="37214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100" b="1" i="1" u="sng">
                  <a:solidFill>
                    <a:srgbClr val="FFFF00"/>
                  </a:solidFill>
                  <a:latin typeface="Helvetica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052744" y="4004928"/>
                <a:ext cx="1407043" cy="342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G = 2.0 * 10</a:t>
                </a:r>
                <a:r>
                  <a:rPr lang="en-US" sz="1100" b="1" baseline="30000" dirty="0"/>
                  <a:t>5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7088187" y="956928"/>
                <a:ext cx="1407043" cy="342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G = 1.1 * 10</a:t>
                </a:r>
                <a:r>
                  <a:rPr lang="en-US" sz="1100" b="1" baseline="30000" dirty="0"/>
                  <a:t>5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307079" y="896677"/>
                <a:ext cx="1407043" cy="342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G = 0.9 * 10</a:t>
                </a:r>
                <a:r>
                  <a:rPr lang="en-US" sz="1100" b="1" baseline="30000" dirty="0"/>
                  <a:t>5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211386" y="3990752"/>
                <a:ext cx="1407043" cy="342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G = 1.4 * 10</a:t>
                </a:r>
                <a:r>
                  <a:rPr lang="en-US" sz="1100" b="1" baseline="30000" dirty="0"/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832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29274" y="1825625"/>
            <a:ext cx="5724525" cy="4351338"/>
          </a:xfrm>
        </p:spPr>
        <p:txBody>
          <a:bodyPr/>
          <a:lstStyle/>
          <a:p>
            <a:pPr marL="285750" indent="-285750"/>
            <a:r>
              <a:rPr lang="en-US" dirty="0"/>
              <a:t>Each CMAD readout board read 8 pads.</a:t>
            </a:r>
          </a:p>
          <a:p>
            <a:pPr marL="285750" indent="-285750"/>
            <a:r>
              <a:rPr lang="en-US" dirty="0"/>
              <a:t>Each ROOF board connects 8 CMAD card (means: 64 pads)</a:t>
            </a:r>
          </a:p>
          <a:p>
            <a:pPr marL="285750" indent="-285750"/>
            <a:r>
              <a:rPr lang="en-US" dirty="0"/>
              <a:t>Each DREISAM connected to each roof boards (Means each DRIESAM read 64 Pads)</a:t>
            </a:r>
          </a:p>
          <a:p>
            <a:pPr marL="285750" indent="-285750"/>
            <a:r>
              <a:rPr lang="en-US" dirty="0"/>
              <a:t>So we need  12 DREISAM boards where 6 of the roofs are half empty.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33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8768564" y="185738"/>
            <a:ext cx="2198622" cy="1470290"/>
            <a:chOff x="1119989" y="4159885"/>
            <a:chExt cx="2198622" cy="1470290"/>
          </a:xfrm>
        </p:grpSpPr>
        <p:grpSp>
          <p:nvGrpSpPr>
            <p:cNvPr id="8" name="Group 7"/>
            <p:cNvGrpSpPr/>
            <p:nvPr/>
          </p:nvGrpSpPr>
          <p:grpSpPr>
            <a:xfrm>
              <a:off x="1123950" y="4159885"/>
              <a:ext cx="2192655" cy="1470290"/>
              <a:chOff x="1123950" y="4159885"/>
              <a:chExt cx="2192655" cy="147029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123950" y="4159885"/>
                <a:ext cx="1097280" cy="1467485"/>
                <a:chOff x="1123950" y="4159885"/>
                <a:chExt cx="1097280" cy="1467485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1123950" y="4895850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1489710" y="4895850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1123950" y="4159885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1489710" y="4159885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1855470" y="4163101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1855470" y="4895850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2219325" y="4162690"/>
                <a:ext cx="1097280" cy="1467485"/>
                <a:chOff x="1123950" y="4159885"/>
                <a:chExt cx="1097280" cy="1467485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1123950" y="4895850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1489710" y="4895850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1123950" y="4159885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1489710" y="4159885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1855470" y="4163101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1855470" y="4895850"/>
                  <a:ext cx="365760" cy="73152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9" name="Rectangle 8"/>
            <p:cNvSpPr/>
            <p:nvPr/>
          </p:nvSpPr>
          <p:spPr>
            <a:xfrm>
              <a:off x="1123950" y="4525645"/>
              <a:ext cx="2194560" cy="3657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24051" y="4525243"/>
              <a:ext cx="2194560" cy="109728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22998" y="4517591"/>
              <a:ext cx="2194560" cy="365760"/>
            </a:xfrm>
            <a:prstGeom prst="rect">
              <a:avLst/>
            </a:prstGeom>
            <a:noFill/>
            <a:ln w="381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19989" y="4879272"/>
              <a:ext cx="365760" cy="712374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44997" y="1690688"/>
            <a:ext cx="4445960" cy="4314532"/>
            <a:chOff x="3348037" y="1033463"/>
            <a:chExt cx="5638801" cy="5472112"/>
          </a:xfrm>
        </p:grpSpPr>
        <p:pic>
          <p:nvPicPr>
            <p:cNvPr id="32" name="Picture 1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8038" y="2357438"/>
              <a:ext cx="5638800" cy="4148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 type="none" w="lg" len="med"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 Box 5"/>
            <p:cNvSpPr txBox="1">
              <a:spLocks noChangeArrowheads="1"/>
            </p:cNvSpPr>
            <p:nvPr/>
          </p:nvSpPr>
          <p:spPr bwMode="auto">
            <a:xfrm>
              <a:off x="3348037" y="1033463"/>
              <a:ext cx="5638800" cy="13239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Clr>
                  <a:srgbClr val="000066"/>
                </a:buClr>
                <a:buFontTx/>
                <a:buChar char="•"/>
              </a:pPr>
              <a:r>
                <a:rPr lang="de-DE" altLang="en-US" sz="1200" b="1" dirty="0">
                  <a:latin typeface="Arial" panose="020B0604020202020204" pitchFamily="34" charset="0"/>
                </a:rPr>
                <a:t> </a:t>
              </a:r>
              <a:r>
                <a:rPr lang="en-US" altLang="en-US" sz="1200" b="1" dirty="0">
                  <a:latin typeface="Arial" panose="020B0604020202020204" pitchFamily="34" charset="0"/>
                </a:rPr>
                <a:t>64 channels per card, compact solution</a:t>
              </a:r>
              <a:endParaRPr lang="en-US" altLang="en-US" sz="12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  <a:p>
              <a:pPr>
                <a:buClr>
                  <a:srgbClr val="000066"/>
                </a:buClr>
                <a:buFontTx/>
                <a:buChar char="•"/>
              </a:pPr>
              <a:r>
                <a:rPr lang="en-US" altLang="en-US" sz="12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 optical </a:t>
              </a:r>
              <a:r>
                <a:rPr lang="en-US" altLang="en-US" sz="1200" b="1" dirty="0">
                  <a:latin typeface="Arial" panose="020B0604020202020204" pitchFamily="34" charset="0"/>
                </a:rPr>
                <a:t>data transfer (40 </a:t>
              </a:r>
              <a:r>
                <a:rPr lang="en-US" altLang="en-US" sz="1200" b="1" dirty="0" err="1">
                  <a:latin typeface="Arial" panose="020B0604020202020204" pitchFamily="34" charset="0"/>
                </a:rPr>
                <a:t>MByte</a:t>
              </a:r>
              <a:r>
                <a:rPr lang="en-US" altLang="en-US" sz="1200" b="1" dirty="0">
                  <a:latin typeface="Arial" panose="020B0604020202020204" pitchFamily="34" charset="0"/>
                </a:rPr>
                <a:t>/s)</a:t>
              </a:r>
              <a:endParaRPr lang="en-US" altLang="en-US" sz="12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  <a:p>
              <a:pPr>
                <a:buClr>
                  <a:srgbClr val="000066"/>
                </a:buClr>
                <a:buFontTx/>
                <a:buChar char="•"/>
              </a:pPr>
              <a:r>
                <a:rPr lang="en-US" altLang="en-US" sz="12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 high</a:t>
              </a:r>
              <a:r>
                <a:rPr lang="en-US" altLang="en-US" sz="1200" b="1" dirty="0">
                  <a:latin typeface="Arial" panose="020B0604020202020204" pitchFamily="34" charset="0"/>
                </a:rPr>
                <a:t> rates </a:t>
              </a:r>
              <a:r>
                <a:rPr lang="en-US" altLang="en-US" sz="12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per channel</a:t>
              </a:r>
              <a:r>
                <a:rPr lang="en-US" altLang="en-US" sz="1200" b="1" dirty="0">
                  <a:latin typeface="Arial" panose="020B0604020202020204" pitchFamily="34" charset="0"/>
                </a:rPr>
                <a:t> </a:t>
              </a:r>
              <a:r>
                <a:rPr lang="en-US" altLang="en-US" sz="12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10 MHz</a:t>
              </a:r>
              <a:r>
                <a:rPr lang="en-US" altLang="en-US" sz="1200" b="1" dirty="0">
                  <a:latin typeface="Arial" panose="020B0604020202020204" pitchFamily="34" charset="0"/>
                </a:rPr>
                <a:t> @ </a:t>
              </a:r>
              <a:r>
                <a:rPr lang="en-US" altLang="en-US" sz="12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100 kHz </a:t>
              </a:r>
              <a:r>
                <a:rPr lang="en-US" altLang="en-US" sz="1200" b="1" dirty="0">
                  <a:latin typeface="Arial" panose="020B0604020202020204" pitchFamily="34" charset="0"/>
                </a:rPr>
                <a:t>trigger rate </a:t>
              </a:r>
            </a:p>
            <a:p>
              <a:pPr>
                <a:buClr>
                  <a:srgbClr val="000066"/>
                </a:buClr>
                <a:buFontTx/>
                <a:buChar char="•"/>
              </a:pPr>
              <a:r>
                <a:rPr lang="en-US" altLang="en-US" sz="1200" b="1" dirty="0">
                  <a:latin typeface="Arial" panose="020B0604020202020204" pitchFamily="34" charset="0"/>
                </a:rPr>
                <a:t> time resolution </a:t>
              </a:r>
              <a:r>
                <a:rPr lang="en-US" altLang="en-US" sz="12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&lt; 100 </a:t>
              </a:r>
              <a:r>
                <a:rPr lang="en-US" altLang="en-US" sz="1200" b="1" dirty="0" err="1">
                  <a:solidFill>
                    <a:srgbClr val="FF0000"/>
                  </a:solidFill>
                  <a:latin typeface="Arial" panose="020B0604020202020204" pitchFamily="34" charset="0"/>
                </a:rPr>
                <a:t>ps</a:t>
              </a:r>
              <a:endParaRPr lang="en-US" altLang="en-US" sz="1200" b="1" dirty="0">
                <a:latin typeface="Arial" panose="020B0604020202020204" pitchFamily="34" charset="0"/>
              </a:endParaRPr>
            </a:p>
            <a:p>
              <a:pPr>
                <a:buClr>
                  <a:srgbClr val="000066"/>
                </a:buClr>
                <a:buFontTx/>
                <a:buChar char="•"/>
              </a:pPr>
              <a:r>
                <a:rPr lang="en-US" altLang="en-US" sz="1200" b="1" dirty="0">
                  <a:latin typeface="Arial" panose="020B0604020202020204" pitchFamily="34" charset="0"/>
                </a:rPr>
                <a:t> based on dead time free </a:t>
              </a:r>
              <a:r>
                <a:rPr lang="en-US" altLang="en-US" sz="12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F1-TDC</a:t>
              </a:r>
              <a:endParaRPr lang="en-US" altLang="en-US" sz="12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29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640" y="1825625"/>
            <a:ext cx="2809132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Now the goal is to build a 600X600mm</a:t>
            </a:r>
            <a:r>
              <a:rPr lang="en-US" baseline="30000" dirty="0" smtClean="0"/>
              <a:t>2 </a:t>
            </a:r>
            <a:r>
              <a:rPr lang="en-US" dirty="0" smtClean="0"/>
              <a:t>Prototype to be build and to test it in lab.</a:t>
            </a:r>
          </a:p>
          <a:p>
            <a:r>
              <a:rPr lang="en-US" dirty="0" smtClean="0"/>
              <a:t>The pieces are already produced and ready to be commissioned in our Trieste Lab.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2" descr="C:\Users\Dallator\Old Disk_C\U_local\Ucomplete\slides\slides\REFEREE\2014_referee_settembre_Roma\Render\Assieme TestBEAM 600x600_01a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4139345" cy="310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Dallator\Old Disk_C\U_local\Ucomplete\slides\slides\REFEREE\2014_referee_settembre_Roma\Render\Assieme TestBEAM 600x600_01b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666" y="3060381"/>
            <a:ext cx="3869853" cy="309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29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53400" y="1825625"/>
            <a:ext cx="3200400" cy="184260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Production procedures for 300X600mm</a:t>
            </a:r>
            <a:r>
              <a:rPr lang="en-US" baseline="30000" dirty="0" smtClean="0"/>
              <a:t>2</a:t>
            </a:r>
            <a:r>
              <a:rPr lang="en-US" dirty="0" smtClean="0"/>
              <a:t> THGEMs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35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843473" y="1825625"/>
            <a:ext cx="6945281" cy="4351338"/>
            <a:chOff x="1351203" y="962774"/>
            <a:chExt cx="9198093" cy="5762764"/>
          </a:xfrm>
        </p:grpSpPr>
        <p:pic>
          <p:nvPicPr>
            <p:cNvPr id="7" name="Picture 2" descr="C:\COMPASS_2\COMPASS_25_09_2014\THGEM_600x300\incisione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6" t="27204" r="13393" b="-81"/>
            <a:stretch/>
          </p:blipFill>
          <p:spPr bwMode="auto">
            <a:xfrm>
              <a:off x="1351203" y="3909686"/>
              <a:ext cx="4890690" cy="2815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COMPASS_2\COMPASS_25_09_2014\THGEM_600x300\sviluppo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82" r="3323" b="7911"/>
            <a:stretch/>
          </p:blipFill>
          <p:spPr bwMode="auto">
            <a:xfrm>
              <a:off x="5797296" y="972000"/>
              <a:ext cx="4752000" cy="28890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5" descr="C:\COMPASS_2\COMPASS_25_09_2014\THGEM_600x300\stampa-ldi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8" t="12502" r="8225" b="700"/>
            <a:stretch/>
          </p:blipFill>
          <p:spPr bwMode="auto">
            <a:xfrm>
              <a:off x="1360588" y="972000"/>
              <a:ext cx="4356000" cy="28890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C:\COMPASS_2\COMPASS_25_09_2014\THGEM_600x300\strippaggio-dry-film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0988" y="3909686"/>
              <a:ext cx="4230585" cy="2815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7097011" y="3917315"/>
              <a:ext cx="2254737" cy="3489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stripping dry-film</a:t>
              </a:r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 bwMode="auto">
            <a:xfrm>
              <a:off x="7491231" y="962774"/>
              <a:ext cx="1860517" cy="3489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 bwMode="auto">
            <a:xfrm>
              <a:off x="2737312" y="3909687"/>
              <a:ext cx="1298802" cy="3489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etching</a:t>
              </a: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 bwMode="auto">
            <a:xfrm>
              <a:off x="2468628" y="995548"/>
              <a:ext cx="1912029" cy="3489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image transfer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394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18546" y="1825625"/>
            <a:ext cx="3135254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838201" y="1610986"/>
            <a:ext cx="7231912" cy="4565978"/>
            <a:chOff x="1205845" y="803523"/>
            <a:chExt cx="9655733" cy="5997031"/>
          </a:xfrm>
        </p:grpSpPr>
        <p:pic>
          <p:nvPicPr>
            <p:cNvPr id="7" name="Picture 7" descr="C:\THGEM\test_beam_2014\pictures\DSCN508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76" t="25018" r="29365" b="43792"/>
            <a:stretch/>
          </p:blipFill>
          <p:spPr bwMode="auto">
            <a:xfrm>
              <a:off x="5598488" y="3861882"/>
              <a:ext cx="4767178" cy="2938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C:\COMPASS_2\COMPASS_25_09_2014\THGEM_600x300\foratura-posalux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2157" y="853940"/>
              <a:ext cx="4629421" cy="30813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Content Placeholder 2"/>
            <p:cNvSpPr txBox="1">
              <a:spLocks/>
            </p:cNvSpPr>
            <p:nvPr/>
          </p:nvSpPr>
          <p:spPr bwMode="auto">
            <a:xfrm>
              <a:off x="7825797" y="861573"/>
              <a:ext cx="2589130" cy="3489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multi-spindle drilling</a:t>
              </a:r>
            </a:p>
          </p:txBody>
        </p:sp>
        <p:pic>
          <p:nvPicPr>
            <p:cNvPr id="10" name="Picture 3" descr="C:\COMPASS_2\COMPASS_25_09_2014\THGEM_600x300\foratura-posalux-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5845" y="803523"/>
              <a:ext cx="4828131" cy="3213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C:\COMPASS_2\COMPASS_25_09_2014\THGEM_600x300\forato-1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9728" y="4017098"/>
              <a:ext cx="4181912" cy="2783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3302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5514" y="1825625"/>
            <a:ext cx="3428285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37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838200" y="1816441"/>
            <a:ext cx="6838767" cy="4360522"/>
            <a:chOff x="1404602" y="735599"/>
            <a:chExt cx="9370370" cy="5974718"/>
          </a:xfrm>
        </p:grpSpPr>
        <p:pic>
          <p:nvPicPr>
            <p:cNvPr id="7" name="Picture 3" descr="C:\COMPASS_2\COMPASS_25_09_2014\MM_600x300\IMG_20140924_170812 - Copy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789446" y="263636"/>
              <a:ext cx="2831775" cy="3775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C:\COMPASS_2\COMPASS_25_09_2014\MM_600x300\IMG_20140924_17072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4602" y="750010"/>
              <a:ext cx="4402423" cy="3301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COMPASS_2\COMPASS_25_09_2014\MM_600x300\IMG_20140924_171447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53" b="529"/>
            <a:stretch/>
          </p:blipFill>
          <p:spPr bwMode="auto">
            <a:xfrm>
              <a:off x="1695905" y="4113895"/>
              <a:ext cx="3933134" cy="2596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1657940" y="750011"/>
              <a:ext cx="3637199" cy="3489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connector and anode HV side</a:t>
              </a:r>
            </a:p>
          </p:txBody>
        </p:sp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6455985" y="750011"/>
              <a:ext cx="3376977" cy="3489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Micromegas side (protected)</a:t>
              </a:r>
            </a:p>
          </p:txBody>
        </p:sp>
        <p:pic>
          <p:nvPicPr>
            <p:cNvPr id="12" name="Picture 5" descr="C:\COMPASS_2\COMPASS_25_09_2014\MM_600x300\IMG_20140924_171533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590" b="685"/>
            <a:stretch/>
          </p:blipFill>
          <p:spPr bwMode="auto">
            <a:xfrm>
              <a:off x="5865386" y="3649766"/>
              <a:ext cx="4909586" cy="30462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3493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0090" y="1825625"/>
            <a:ext cx="3093709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38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791452" y="1690688"/>
            <a:ext cx="7361948" cy="4431381"/>
            <a:chOff x="1248652" y="627378"/>
            <a:chExt cx="9723086" cy="5852622"/>
          </a:xfrm>
        </p:grpSpPr>
        <p:pic>
          <p:nvPicPr>
            <p:cNvPr id="7" name="Picture 2" descr="C:\THGEM\test_beam_2014\pictures\DSCN5077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7" t="346" r="3375" b="12160"/>
            <a:stretch/>
          </p:blipFill>
          <p:spPr bwMode="auto">
            <a:xfrm>
              <a:off x="7250413" y="3705072"/>
              <a:ext cx="3721325" cy="2734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THGEM\test_beam_2014\pictures\DSCN508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9" t="5267" r="33109" b="471"/>
            <a:stretch/>
          </p:blipFill>
          <p:spPr bwMode="auto">
            <a:xfrm>
              <a:off x="1248652" y="789096"/>
              <a:ext cx="3203340" cy="3513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5" descr="C:\THGEM\test_beam_2014\pictures\WP_001669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95" b="10544"/>
            <a:stretch/>
          </p:blipFill>
          <p:spPr bwMode="auto">
            <a:xfrm>
              <a:off x="7250413" y="869651"/>
              <a:ext cx="3700149" cy="26730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C:\THGEM\test_beam_2014\pictures\WP_001667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023" y="4495072"/>
              <a:ext cx="2639137" cy="19785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Dallator\Old Disk_C\U_local\Ucomplete\slides\slides\REFEREE\2014_referee_settembre_Roma\IMG_4875\IMG_4887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" b="7053"/>
            <a:stretch/>
          </p:blipFill>
          <p:spPr bwMode="auto">
            <a:xfrm>
              <a:off x="1248653" y="4500000"/>
              <a:ext cx="3203340" cy="19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C:\THGEM\test_beam_2014\pictures\DSCN5079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30" t="20757" r="41239" b="14783"/>
            <a:stretch/>
          </p:blipFill>
          <p:spPr bwMode="auto">
            <a:xfrm>
              <a:off x="4638289" y="627378"/>
              <a:ext cx="2450038" cy="36750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4155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6734" y="1825625"/>
            <a:ext cx="4517065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3972"/>
            <a:ext cx="5904798" cy="488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73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শীর্ষক 1"/>
          <p:cNvSpPr>
            <a:spLocks noGrp="1"/>
          </p:cNvSpPr>
          <p:nvPr>
            <p:ph type="title"/>
          </p:nvPr>
        </p:nvSpPr>
        <p:spPr>
          <a:xfrm>
            <a:off x="98611" y="163420"/>
            <a:ext cx="11949953" cy="1325563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300X300mm</a:t>
            </a:r>
            <a:r>
              <a:rPr lang="en-US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Hybrid prototype with THGEM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তারিখ স্থানধারক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পাদলেখ স্থানধারক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স্লাইড ক্রমাঙ্ক স্থানধারক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171" y="1214799"/>
            <a:ext cx="7925258" cy="3101975"/>
          </a:xfrm>
          <a:prstGeom prst="rect">
            <a:avLst/>
          </a:prstGeom>
          <a:noFill/>
        </p:spPr>
      </p:pic>
      <p:pic>
        <p:nvPicPr>
          <p:cNvPr id="8" name="Picture 6" descr="C:\THGEM\test_beam_2014\pictures\WP_0016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42" y="4408406"/>
            <a:ext cx="2476958" cy="185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G:\RICH testbeam photos 2014\Chamber assembly(Prevessin lab)\_MK9777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5" t="31710" r="12440" b="20105"/>
          <a:stretch/>
        </p:blipFill>
        <p:spPr bwMode="auto">
          <a:xfrm>
            <a:off x="5662099" y="4396122"/>
            <a:ext cx="3354504" cy="1856958"/>
          </a:xfrm>
          <a:prstGeom prst="rect">
            <a:avLst/>
          </a:prstGeom>
          <a:noFill/>
          <a:ln>
            <a:solidFill>
              <a:srgbClr val="0000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" t="15674" r="3128" b="897"/>
          <a:stretch/>
        </p:blipFill>
        <p:spPr>
          <a:xfrm>
            <a:off x="2848144" y="4408406"/>
            <a:ext cx="2670911" cy="1856958"/>
          </a:xfrm>
          <a:prstGeom prst="rect">
            <a:avLst/>
          </a:prstGeom>
        </p:spPr>
      </p:pic>
      <p:pic>
        <p:nvPicPr>
          <p:cNvPr id="11" name="Picture 3" descr="G:\RICH testbeam photos 2014\Chamber assembly(Prevessin lab)\_MK9777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521" y="4396122"/>
            <a:ext cx="2794908" cy="1856958"/>
          </a:xfrm>
          <a:prstGeom prst="rect">
            <a:avLst/>
          </a:prstGeom>
          <a:noFill/>
          <a:ln>
            <a:solidFill>
              <a:srgbClr val="0000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73" y="1489694"/>
            <a:ext cx="3769439" cy="2827080"/>
          </a:xfrm>
          <a:prstGeom prst="rect">
            <a:avLst/>
          </a:prstGeom>
        </p:spPr>
      </p:pic>
      <p:sp>
        <p:nvSpPr>
          <p:cNvPr id="13" name="পাঠ-বাক্স 12"/>
          <p:cNvSpPr txBox="1"/>
          <p:nvPr/>
        </p:nvSpPr>
        <p:spPr>
          <a:xfrm>
            <a:off x="3040030" y="5137320"/>
            <a:ext cx="2287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Micromegas</a:t>
            </a:r>
            <a:r>
              <a:rPr lang="en-US" sz="1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produced by </a:t>
            </a:r>
            <a:r>
              <a:rPr lang="en-US" sz="1200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Rui</a:t>
            </a:r>
            <a:r>
              <a:rPr lang="en-US" sz="1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at CERN by Bulk technology</a:t>
            </a:r>
            <a:endParaRPr lang="en-GB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পাঠ-বাক্স 13"/>
          <p:cNvSpPr txBox="1"/>
          <p:nvPr/>
        </p:nvSpPr>
        <p:spPr>
          <a:xfrm>
            <a:off x="380579" y="4449314"/>
            <a:ext cx="22871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Anode Pads (12mm X 12mm)</a:t>
            </a:r>
            <a:endParaRPr lang="en-GB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পাঠ-বাক্স 14"/>
          <p:cNvSpPr txBox="1"/>
          <p:nvPr/>
        </p:nvSpPr>
        <p:spPr>
          <a:xfrm>
            <a:off x="6073588" y="4715206"/>
            <a:ext cx="109148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THGEM with 6 Sectors</a:t>
            </a:r>
            <a:endParaRPr lang="en-GB" sz="1200" dirty="0">
              <a:solidFill>
                <a:srgbClr val="002060"/>
              </a:solidFill>
            </a:endParaRPr>
          </a:p>
        </p:txBody>
      </p:sp>
      <p:cxnSp>
        <p:nvCxnSpPr>
          <p:cNvPr id="16" name="সরল তীরচিহ্ন সংযোজক 15"/>
          <p:cNvCxnSpPr/>
          <p:nvPr/>
        </p:nvCxnSpPr>
        <p:spPr>
          <a:xfrm flipV="1">
            <a:off x="7159683" y="4635858"/>
            <a:ext cx="607324" cy="194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সরল তীরচিহ্ন সংযোজক 19"/>
          <p:cNvCxnSpPr>
            <a:stCxn id="15" idx="3"/>
          </p:cNvCxnSpPr>
          <p:nvPr/>
        </p:nvCxnSpPr>
        <p:spPr>
          <a:xfrm flipV="1">
            <a:off x="7165076" y="4788259"/>
            <a:ext cx="754331" cy="157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সরল তীরচিহ্ন সংযোজক 21"/>
          <p:cNvCxnSpPr/>
          <p:nvPr/>
        </p:nvCxnSpPr>
        <p:spPr>
          <a:xfrm flipV="1">
            <a:off x="7154290" y="5019092"/>
            <a:ext cx="765117" cy="79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সরল তীরচিহ্ন সংযোজক 23"/>
          <p:cNvCxnSpPr/>
          <p:nvPr/>
        </p:nvCxnSpPr>
        <p:spPr>
          <a:xfrm>
            <a:off x="6957229" y="5181603"/>
            <a:ext cx="962178" cy="68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সরল তীরচিহ্ন সংযোজক 25"/>
          <p:cNvCxnSpPr/>
          <p:nvPr/>
        </p:nvCxnSpPr>
        <p:spPr>
          <a:xfrm>
            <a:off x="6749401" y="5171940"/>
            <a:ext cx="1299316" cy="308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সরল তীরচিহ্ন সংযোজক 28"/>
          <p:cNvCxnSpPr/>
          <p:nvPr/>
        </p:nvCxnSpPr>
        <p:spPr>
          <a:xfrm>
            <a:off x="6414469" y="5216320"/>
            <a:ext cx="1712766" cy="532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9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3098" y="1825625"/>
            <a:ext cx="1720701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40</a:t>
            </a:fld>
            <a:endParaRPr lang="en-US"/>
          </a:p>
        </p:txBody>
      </p:sp>
      <p:pic>
        <p:nvPicPr>
          <p:cNvPr id="8" name="Picture 2" descr="C:\THGEM\test_beam_2014\disegni_600\immagini\b_600_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1"/>
            <a:ext cx="8608574" cy="42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43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3098" y="1825625"/>
            <a:ext cx="1720701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41</a:t>
            </a:fld>
            <a:endParaRPr lang="en-US"/>
          </a:p>
        </p:txBody>
      </p:sp>
      <p:pic>
        <p:nvPicPr>
          <p:cNvPr id="8" name="Picture 2" descr="C:\THGEM\test_beam_2014\disegni_600\immagini\b_600_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1"/>
            <a:ext cx="8608574" cy="42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THGEM\test_beam_2014\disegni_600\immagini\b_600_2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1"/>
            <a:ext cx="8608574" cy="42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63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3098" y="1825625"/>
            <a:ext cx="1720701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42</a:t>
            </a:fld>
            <a:endParaRPr lang="en-US"/>
          </a:p>
        </p:txBody>
      </p:sp>
      <p:pic>
        <p:nvPicPr>
          <p:cNvPr id="8" name="Picture 2" descr="C:\THGEM\test_beam_2014\disegni_600\immagini\b_600_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1"/>
            <a:ext cx="8608574" cy="42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THGEM\test_beam_2014\disegni_600\immagini\b_600_3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1"/>
            <a:ext cx="8608571" cy="42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86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3098" y="1825625"/>
            <a:ext cx="1720701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43</a:t>
            </a:fld>
            <a:endParaRPr lang="en-US"/>
          </a:p>
        </p:txBody>
      </p:sp>
      <p:pic>
        <p:nvPicPr>
          <p:cNvPr id="8" name="Picture 2" descr="C:\THGEM\test_beam_2014\disegni_600\immagini\b_600_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1"/>
            <a:ext cx="8608574" cy="42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THGEM\test_beam_2014\disegni_600\immagini\b_600_4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0"/>
            <a:ext cx="8608574" cy="428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5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3098" y="1825625"/>
            <a:ext cx="1720701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44</a:t>
            </a:fld>
            <a:endParaRPr lang="en-US"/>
          </a:p>
        </p:txBody>
      </p:sp>
      <p:pic>
        <p:nvPicPr>
          <p:cNvPr id="8" name="Picture 2" descr="C:\THGEM\test_beam_2014\disegni_600\immagini\b_600_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1"/>
            <a:ext cx="8608574" cy="42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THGEM\test_beam_2014\disegni_600\immagini\b_600_5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65" y="1758237"/>
            <a:ext cx="8605285" cy="428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86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3098" y="1825625"/>
            <a:ext cx="1720701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45</a:t>
            </a:fld>
            <a:endParaRPr lang="en-US"/>
          </a:p>
        </p:txBody>
      </p:sp>
      <p:pic>
        <p:nvPicPr>
          <p:cNvPr id="8" name="Picture 2" descr="C:\THGEM\test_beam_2014\disegni_600\immagini\b_600_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1"/>
            <a:ext cx="8608574" cy="42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THGEM\test_beam_2014\disegni_600\immagini\b_600_6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76" y="1756600"/>
            <a:ext cx="8608574" cy="428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23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8497" y="1825625"/>
            <a:ext cx="3375303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46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838200" y="1825625"/>
            <a:ext cx="7004133" cy="4352452"/>
            <a:chOff x="1779775" y="801242"/>
            <a:chExt cx="8793193" cy="5464196"/>
          </a:xfrm>
          <a:solidFill>
            <a:schemeClr val="accent3">
              <a:lumMod val="20000"/>
              <a:lumOff val="80000"/>
            </a:schemeClr>
          </a:solidFill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328" y="1112524"/>
              <a:ext cx="8729640" cy="515291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pic>
        <p:sp>
          <p:nvSpPr>
            <p:cNvPr id="11" name="TextBox 10"/>
            <p:cNvSpPr txBox="1"/>
            <p:nvPr/>
          </p:nvSpPr>
          <p:spPr>
            <a:xfrm>
              <a:off x="5337025" y="5814204"/>
              <a:ext cx="2682816" cy="33729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/>
                <a:t>large fused silica windows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 flipV="1">
              <a:off x="4405374" y="5374257"/>
              <a:ext cx="2130725" cy="43132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6536097" y="4364967"/>
              <a:ext cx="1483744" cy="144061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890152" y="4942157"/>
              <a:ext cx="2497786" cy="33729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/>
                <a:t>field and drift wire frame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V="1">
              <a:off x="9139046" y="2691443"/>
              <a:ext cx="606079" cy="2250714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6" name="Straight Arrow Connector 15"/>
            <p:cNvCxnSpPr>
              <a:stCxn id="14" idx="0"/>
            </p:cNvCxnSpPr>
            <p:nvPr/>
          </p:nvCxnSpPr>
          <p:spPr bwMode="auto">
            <a:xfrm flipH="1" flipV="1">
              <a:off x="7148574" y="3053753"/>
              <a:ext cx="1990471" cy="1888403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8891110" y="1098045"/>
              <a:ext cx="655607" cy="1093064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890152" y="811814"/>
              <a:ext cx="2497786" cy="33729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/>
                <a:t>PD support frames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>
              <a:off x="8330393" y="1112524"/>
              <a:ext cx="560717" cy="46611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779775" y="801242"/>
              <a:ext cx="2497786" cy="33729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/>
                <a:t>lenses and MAPMTs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3028668" y="1087473"/>
              <a:ext cx="0" cy="354752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2" name="Straight Arrow Connector 21"/>
            <p:cNvCxnSpPr>
              <a:stCxn id="20" idx="2"/>
            </p:cNvCxnSpPr>
            <p:nvPr/>
          </p:nvCxnSpPr>
          <p:spPr bwMode="auto">
            <a:xfrm>
              <a:off x="3028668" y="1138538"/>
              <a:ext cx="1825277" cy="303688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3" name="Straight Arrow Connector 22"/>
            <p:cNvCxnSpPr>
              <a:stCxn id="20" idx="2"/>
            </p:cNvCxnSpPr>
            <p:nvPr/>
          </p:nvCxnSpPr>
          <p:spPr bwMode="auto">
            <a:xfrm>
              <a:off x="3028668" y="1138538"/>
              <a:ext cx="798736" cy="1190593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4" name="Straight Arrow Connector 23"/>
            <p:cNvCxnSpPr>
              <a:stCxn id="10" idx="0"/>
            </p:cNvCxnSpPr>
            <p:nvPr/>
          </p:nvCxnSpPr>
          <p:spPr bwMode="auto">
            <a:xfrm>
              <a:off x="6208149" y="1112524"/>
              <a:ext cx="776523" cy="1216608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448505" y="811814"/>
              <a:ext cx="2829465" cy="337296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/>
                <a:t>THGEMs +</a:t>
              </a:r>
              <a:r>
                <a:rPr lang="en-US" sz="1200" dirty="0" err="1"/>
                <a:t>CsI</a:t>
              </a:r>
              <a:r>
                <a:rPr lang="en-US" sz="1200" dirty="0"/>
                <a:t> and Micromegas</a:t>
              </a:r>
            </a:p>
          </p:txBody>
        </p:sp>
        <p:cxnSp>
          <p:nvCxnSpPr>
            <p:cNvPr id="26" name="Straight Arrow Connector 25"/>
            <p:cNvCxnSpPr>
              <a:stCxn id="10" idx="0"/>
            </p:cNvCxnSpPr>
            <p:nvPr/>
          </p:nvCxnSpPr>
          <p:spPr bwMode="auto">
            <a:xfrm>
              <a:off x="6208149" y="1112525"/>
              <a:ext cx="1935661" cy="819793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103982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8942" y="1825625"/>
            <a:ext cx="2394857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47</a:t>
            </a:fld>
            <a:endParaRPr lang="en-US"/>
          </a:p>
        </p:txBody>
      </p:sp>
      <p:pic>
        <p:nvPicPr>
          <p:cNvPr id="7" name="Picture 18" descr="praga_lower_detector"/>
          <p:cNvPicPr>
            <a:picLocks noChangeAspect="1" noChangeArrowheads="1"/>
          </p:cNvPicPr>
          <p:nvPr/>
        </p:nvPicPr>
        <p:blipFill>
          <a:blip r:embed="rId2" cstate="print"/>
          <a:srcRect l="6000" b="10495"/>
          <a:stretch>
            <a:fillRect/>
          </a:stretch>
        </p:blipFill>
        <p:spPr bwMode="auto">
          <a:xfrm>
            <a:off x="5678157" y="1964787"/>
            <a:ext cx="3015460" cy="1914324"/>
          </a:xfrm>
          <a:prstGeom prst="rect">
            <a:avLst/>
          </a:prstGeom>
          <a:noFill/>
        </p:spPr>
      </p:pic>
      <p:pic>
        <p:nvPicPr>
          <p:cNvPr id="8" name="Picture 7" descr="praga_lower_detector"/>
          <p:cNvPicPr>
            <a:picLocks noChangeAspect="1" noChangeArrowheads="1"/>
          </p:cNvPicPr>
          <p:nvPr/>
        </p:nvPicPr>
        <p:blipFill>
          <a:blip r:embed="rId3" cstate="print"/>
          <a:srcRect t="10495" r="6000"/>
          <a:stretch>
            <a:fillRect/>
          </a:stretch>
        </p:blipFill>
        <p:spPr bwMode="auto">
          <a:xfrm>
            <a:off x="5699421" y="4410941"/>
            <a:ext cx="3015460" cy="1914324"/>
          </a:xfrm>
          <a:prstGeom prst="rect">
            <a:avLst/>
          </a:prstGeom>
          <a:noFill/>
        </p:spPr>
      </p:pic>
      <p:grpSp>
        <p:nvGrpSpPr>
          <p:cNvPr id="10" name="Group 24"/>
          <p:cNvGrpSpPr/>
          <p:nvPr/>
        </p:nvGrpSpPr>
        <p:grpSpPr>
          <a:xfrm>
            <a:off x="95697" y="1882536"/>
            <a:ext cx="4505355" cy="4651726"/>
            <a:chOff x="1998138" y="813685"/>
            <a:chExt cx="5094724" cy="5268028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5353265" y="4618038"/>
              <a:ext cx="1098336" cy="542925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200" u="none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radiator:</a:t>
              </a:r>
            </a:p>
            <a:p>
              <a:r>
                <a:rPr lang="en-US" sz="1200" u="none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r>
                <a:rPr lang="en-US" sz="1200" u="none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</a:t>
              </a:r>
              <a:r>
                <a:rPr lang="en-US" sz="1200" u="none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</a:t>
              </a:r>
              <a:r>
                <a:rPr lang="en-US" sz="1200" u="none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</a:p>
          </p:txBody>
        </p:sp>
        <p:grpSp>
          <p:nvGrpSpPr>
            <p:cNvPr id="14" name="Group 5"/>
            <p:cNvGrpSpPr>
              <a:grpSpLocks/>
            </p:cNvGrpSpPr>
            <p:nvPr/>
          </p:nvGrpSpPr>
          <p:grpSpPr bwMode="auto">
            <a:xfrm>
              <a:off x="1998138" y="813685"/>
              <a:ext cx="5094724" cy="5268028"/>
              <a:chOff x="2934" y="1090"/>
              <a:chExt cx="2499" cy="2742"/>
            </a:xfrm>
          </p:grpSpPr>
          <p:pic>
            <p:nvPicPr>
              <p:cNvPr id="58" name="Picture 6" descr="rich1_artistic_trans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68" y="1174"/>
                <a:ext cx="2265" cy="2658"/>
              </a:xfrm>
              <a:prstGeom prst="rect">
                <a:avLst/>
              </a:prstGeom>
              <a:noFill/>
            </p:spPr>
          </p:pic>
          <p:sp>
            <p:nvSpPr>
              <p:cNvPr id="59" name="Line 7"/>
              <p:cNvSpPr>
                <a:spLocks noChangeShapeType="1"/>
              </p:cNvSpPr>
              <p:nvPr/>
            </p:nvSpPr>
            <p:spPr bwMode="auto">
              <a:xfrm flipV="1">
                <a:off x="2934" y="1097"/>
                <a:ext cx="704" cy="44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60" name="Line 8"/>
              <p:cNvSpPr>
                <a:spLocks noChangeShapeType="1"/>
              </p:cNvSpPr>
              <p:nvPr/>
            </p:nvSpPr>
            <p:spPr bwMode="auto">
              <a:xfrm>
                <a:off x="3634" y="1090"/>
                <a:ext cx="1600" cy="912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61" name="Line 9"/>
              <p:cNvSpPr>
                <a:spLocks noChangeShapeType="1"/>
              </p:cNvSpPr>
              <p:nvPr/>
            </p:nvSpPr>
            <p:spPr bwMode="auto">
              <a:xfrm>
                <a:off x="5227" y="2000"/>
                <a:ext cx="8" cy="15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 dirty="0"/>
              </a:p>
            </p:txBody>
          </p:sp>
          <p:sp>
            <p:nvSpPr>
              <p:cNvPr id="62" name="Text Box 10"/>
              <p:cNvSpPr txBox="1">
                <a:spLocks noChangeArrowheads="1"/>
              </p:cNvSpPr>
              <p:nvPr/>
            </p:nvSpPr>
            <p:spPr bwMode="auto">
              <a:xfrm rot="5400000">
                <a:off x="5214" y="2603"/>
                <a:ext cx="262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5 m</a:t>
                </a:r>
                <a:endParaRPr lang="en-US" sz="1200" b="0" i="0" u="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Text Box 11"/>
              <p:cNvSpPr txBox="1">
                <a:spLocks noChangeArrowheads="1"/>
              </p:cNvSpPr>
              <p:nvPr/>
            </p:nvSpPr>
            <p:spPr bwMode="auto">
              <a:xfrm rot="1749544">
                <a:off x="4403" y="1398"/>
                <a:ext cx="246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sz="1200" b="0" i="0" u="none" dirty="0">
                    <a:solidFill>
                      <a:schemeClr val="tx1"/>
                    </a:solidFill>
                  </a:rPr>
                  <a:t>6 m</a:t>
                </a:r>
              </a:p>
            </p:txBody>
          </p:sp>
          <p:sp>
            <p:nvSpPr>
              <p:cNvPr id="64" name="Text Box 12"/>
              <p:cNvSpPr txBox="1">
                <a:spLocks noChangeArrowheads="1"/>
              </p:cNvSpPr>
              <p:nvPr/>
            </p:nvSpPr>
            <p:spPr bwMode="auto">
              <a:xfrm rot="19712904">
                <a:off x="3114" y="1154"/>
                <a:ext cx="246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3 m</a:t>
                </a:r>
                <a:endParaRPr lang="en-US" sz="1200" b="0" i="0" u="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Text Box 13"/>
              <p:cNvSpPr txBox="1">
                <a:spLocks noChangeArrowheads="1"/>
              </p:cNvSpPr>
              <p:nvPr/>
            </p:nvSpPr>
            <p:spPr bwMode="auto">
              <a:xfrm>
                <a:off x="3390" y="1725"/>
                <a:ext cx="853" cy="16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bg1"/>
                    </a:solidFill>
                  </a:rPr>
                  <a:t>MWPC’s + </a:t>
                </a:r>
                <a:r>
                  <a:rPr lang="en-US" sz="1200" b="0" i="0" u="none" dirty="0" err="1" smtClean="0">
                    <a:solidFill>
                      <a:schemeClr val="bg1"/>
                    </a:solidFill>
                  </a:rPr>
                  <a:t>CsI</a:t>
                </a:r>
                <a:endParaRPr lang="en-US" sz="1200" b="0" i="0" u="none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 Box 14"/>
              <p:cNvSpPr txBox="1">
                <a:spLocks noChangeArrowheads="1"/>
              </p:cNvSpPr>
              <p:nvPr/>
            </p:nvSpPr>
            <p:spPr bwMode="auto">
              <a:xfrm>
                <a:off x="4188" y="1942"/>
                <a:ext cx="571" cy="2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UV mirror</a:t>
                </a:r>
                <a:endParaRPr lang="en-US" sz="1200" b="0" i="0" u="none" dirty="0">
                  <a:solidFill>
                    <a:schemeClr val="tx1"/>
                  </a:solidFill>
                </a:endParaRPr>
              </a:p>
              <a:p>
                <a:r>
                  <a:rPr lang="en-US" sz="1200" b="0" i="0" u="none" dirty="0">
                    <a:solidFill>
                      <a:schemeClr val="tx1"/>
                    </a:solidFill>
                  </a:rPr>
                  <a:t>wall</a:t>
                </a:r>
              </a:p>
            </p:txBody>
          </p:sp>
          <p:sp>
            <p:nvSpPr>
              <p:cNvPr id="67" name="Line 15"/>
              <p:cNvSpPr>
                <a:spLocks noChangeShapeType="1"/>
              </p:cNvSpPr>
              <p:nvPr/>
            </p:nvSpPr>
            <p:spPr bwMode="auto">
              <a:xfrm flipH="1">
                <a:off x="3297" y="1864"/>
                <a:ext cx="112" cy="1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68" name="Line 16"/>
              <p:cNvSpPr>
                <a:spLocks noChangeShapeType="1"/>
              </p:cNvSpPr>
              <p:nvPr/>
            </p:nvSpPr>
            <p:spPr bwMode="auto">
              <a:xfrm flipH="1">
                <a:off x="3764" y="1864"/>
                <a:ext cx="47" cy="50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69" name="Text Box 17"/>
              <p:cNvSpPr txBox="1">
                <a:spLocks noChangeArrowheads="1"/>
              </p:cNvSpPr>
              <p:nvPr/>
            </p:nvSpPr>
            <p:spPr bwMode="auto">
              <a:xfrm>
                <a:off x="3361" y="1429"/>
                <a:ext cx="543" cy="1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Al vessel</a:t>
                </a:r>
                <a:endParaRPr lang="en-US" sz="1200" b="0" i="0" u="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Text Box 18"/>
              <p:cNvSpPr txBox="1">
                <a:spLocks noChangeArrowheads="1"/>
              </p:cNvSpPr>
              <p:nvPr/>
            </p:nvSpPr>
            <p:spPr bwMode="auto">
              <a:xfrm>
                <a:off x="4391" y="3233"/>
                <a:ext cx="607" cy="2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radiator gas: C</a:t>
                </a:r>
                <a:r>
                  <a:rPr lang="en-US" sz="1200" b="0" i="0" u="none" baseline="-25000" dirty="0" smtClean="0">
                    <a:solidFill>
                      <a:schemeClr val="tx1"/>
                    </a:solidFill>
                  </a:rPr>
                  <a:t>4</a:t>
                </a:r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F</a:t>
                </a:r>
                <a:r>
                  <a:rPr lang="en-US" sz="1200" b="0" i="0" u="none" baseline="-25000" dirty="0" smtClean="0">
                    <a:solidFill>
                      <a:schemeClr val="tx1"/>
                    </a:solidFill>
                  </a:rPr>
                  <a:t>10</a:t>
                </a:r>
                <a:endParaRPr lang="en-US" sz="1200" b="0" i="0" u="none" baseline="-25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3767138" y="2338388"/>
              <a:ext cx="9524" cy="31432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 anchor="ctr"/>
            <a:lstStyle/>
            <a:p>
              <a:endParaRPr lang="en-US" sz="1200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H="1">
              <a:off x="2714622" y="2286001"/>
              <a:ext cx="247652" cy="25527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 anchor="ctr"/>
            <a:lstStyle/>
            <a:p>
              <a:endParaRPr lang="en-US" sz="1200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2895599" y="4038736"/>
              <a:ext cx="828675" cy="3144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200" b="0" i="0" u="none" dirty="0" smtClean="0">
                  <a:solidFill>
                    <a:schemeClr val="tx1"/>
                  </a:solidFill>
                </a:rPr>
                <a:t>PMTs</a:t>
              </a:r>
              <a:endParaRPr lang="en-US" sz="1200" b="0" i="0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 flipH="1">
              <a:off x="3161889" y="3291364"/>
              <a:ext cx="8469" cy="55988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9" name="Group 75"/>
            <p:cNvGrpSpPr/>
            <p:nvPr/>
          </p:nvGrpSpPr>
          <p:grpSpPr>
            <a:xfrm>
              <a:off x="2869410" y="2976561"/>
              <a:ext cx="809624" cy="711992"/>
              <a:chOff x="5386388" y="3285889"/>
              <a:chExt cx="787623" cy="676512"/>
            </a:xfrm>
          </p:grpSpPr>
          <p:sp>
            <p:nvSpPr>
              <p:cNvPr id="43" name="Parallelogram 42"/>
              <p:cNvSpPr/>
              <p:nvPr/>
            </p:nvSpPr>
            <p:spPr bwMode="auto">
              <a:xfrm rot="16716101">
                <a:off x="5643734" y="3565092"/>
                <a:ext cx="433817" cy="305677"/>
              </a:xfrm>
              <a:prstGeom prst="parallelogram">
                <a:avLst>
                  <a:gd name="adj" fmla="val 36042"/>
                </a:avLst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  <p:sp>
            <p:nvSpPr>
              <p:cNvPr id="44" name="Parallelogram 43"/>
              <p:cNvSpPr/>
              <p:nvPr/>
            </p:nvSpPr>
            <p:spPr bwMode="auto">
              <a:xfrm rot="20269823">
                <a:off x="5915679" y="3643235"/>
                <a:ext cx="258332" cy="282517"/>
              </a:xfrm>
              <a:prstGeom prst="parallelogram">
                <a:avLst>
                  <a:gd name="adj" fmla="val 65357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  <p:grpSp>
            <p:nvGrpSpPr>
              <p:cNvPr id="45" name="Group 73"/>
              <p:cNvGrpSpPr/>
              <p:nvPr/>
            </p:nvGrpSpPr>
            <p:grpSpPr>
              <a:xfrm>
                <a:off x="5386388" y="3285889"/>
                <a:ext cx="758536" cy="676512"/>
                <a:chOff x="5386388" y="3285889"/>
                <a:chExt cx="758536" cy="676512"/>
              </a:xfrm>
            </p:grpSpPr>
            <p:sp>
              <p:nvSpPr>
                <p:cNvPr id="46" name="Parallelogram 45"/>
                <p:cNvSpPr/>
                <p:nvPr/>
              </p:nvSpPr>
              <p:spPr bwMode="auto">
                <a:xfrm rot="16716101">
                  <a:off x="5338931" y="3400785"/>
                  <a:ext cx="433817" cy="305677"/>
                </a:xfrm>
                <a:prstGeom prst="parallelogram">
                  <a:avLst>
                    <a:gd name="adj" fmla="val 36042"/>
                  </a:avLst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sp>
              <p:nvSpPr>
                <p:cNvPr id="47" name="Parallelogram 46"/>
                <p:cNvSpPr/>
                <p:nvPr/>
              </p:nvSpPr>
              <p:spPr bwMode="auto">
                <a:xfrm rot="1704537">
                  <a:off x="5410265" y="3427577"/>
                  <a:ext cx="734659" cy="72783"/>
                </a:xfrm>
                <a:prstGeom prst="parallelogram">
                  <a:avLst>
                    <a:gd name="adj" fmla="val 85566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cxnSp>
              <p:nvCxnSpPr>
                <p:cNvPr id="48" name="Straight Connector 47"/>
                <p:cNvCxnSpPr/>
                <p:nvPr/>
              </p:nvCxnSpPr>
              <p:spPr bwMode="auto">
                <a:xfrm rot="5400000" flipH="1" flipV="1">
                  <a:off x="5547124" y="3613549"/>
                  <a:ext cx="321469" cy="47622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 bwMode="auto">
                <a:xfrm rot="5400000" flipH="1" flipV="1">
                  <a:off x="5842400" y="3775474"/>
                  <a:ext cx="321469" cy="47622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 bwMode="auto">
                <a:xfrm rot="10800000">
                  <a:off x="5428085" y="3317564"/>
                  <a:ext cx="601244" cy="323369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 bwMode="auto">
                <a:xfrm rot="10800000" flipV="1">
                  <a:off x="6031711" y="3598068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 bwMode="auto">
                <a:xfrm rot="10800000" flipV="1">
                  <a:off x="5722341" y="3433522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auto">
                <a:xfrm rot="10800000" flipV="1">
                  <a:off x="5731802" y="3442930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auto">
                <a:xfrm rot="10800000">
                  <a:off x="5386388" y="3636172"/>
                  <a:ext cx="597694" cy="326229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auto">
                <a:xfrm rot="10800000" flipV="1">
                  <a:off x="5984086" y="3924300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 rot="10800000" flipV="1">
                  <a:off x="5436659" y="3285889"/>
                  <a:ext cx="80957" cy="33338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auto">
                <a:xfrm rot="5400000" flipH="1" flipV="1">
                  <a:off x="5251851" y="3456386"/>
                  <a:ext cx="321469" cy="47622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" name="Group 77"/>
            <p:cNvGrpSpPr/>
            <p:nvPr/>
          </p:nvGrpSpPr>
          <p:grpSpPr>
            <a:xfrm>
              <a:off x="2822679" y="4747553"/>
              <a:ext cx="853351" cy="754360"/>
              <a:chOff x="5405796" y="3271685"/>
              <a:chExt cx="830162" cy="716768"/>
            </a:xfrm>
          </p:grpSpPr>
          <p:sp>
            <p:nvSpPr>
              <p:cNvPr id="35" name="Parallelogram 34"/>
              <p:cNvSpPr/>
              <p:nvPr/>
            </p:nvSpPr>
            <p:spPr bwMode="auto">
              <a:xfrm rot="15727919">
                <a:off x="5385083" y="3346018"/>
                <a:ext cx="716768" cy="568102"/>
              </a:xfrm>
              <a:prstGeom prst="parallelogram">
                <a:avLst>
                  <a:gd name="adj" fmla="val 75381"/>
                </a:avLst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  <p:sp>
            <p:nvSpPr>
              <p:cNvPr id="36" name="Parallelogram 35"/>
              <p:cNvSpPr/>
              <p:nvPr/>
            </p:nvSpPr>
            <p:spPr bwMode="auto">
              <a:xfrm rot="19490982">
                <a:off x="5981458" y="3617141"/>
                <a:ext cx="254500" cy="269423"/>
              </a:xfrm>
              <a:prstGeom prst="parallelogram">
                <a:avLst>
                  <a:gd name="adj" fmla="val 52642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1" i="1" u="sng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Helvetica" pitchFamily="34" charset="0"/>
                </a:endParaRPr>
              </a:p>
            </p:txBody>
          </p:sp>
          <p:grpSp>
            <p:nvGrpSpPr>
              <p:cNvPr id="37" name="Group 73"/>
              <p:cNvGrpSpPr/>
              <p:nvPr/>
            </p:nvGrpSpPr>
            <p:grpSpPr>
              <a:xfrm>
                <a:off x="5405796" y="3296484"/>
                <a:ext cx="826949" cy="643291"/>
                <a:chOff x="5405796" y="3296484"/>
                <a:chExt cx="826949" cy="643291"/>
              </a:xfrm>
            </p:grpSpPr>
            <p:sp>
              <p:nvSpPr>
                <p:cNvPr id="38" name="Parallelogram 37"/>
                <p:cNvSpPr/>
                <p:nvPr/>
              </p:nvSpPr>
              <p:spPr bwMode="auto">
                <a:xfrm rot="1713590">
                  <a:off x="5405796" y="3296484"/>
                  <a:ext cx="826949" cy="214071"/>
                </a:xfrm>
                <a:prstGeom prst="parallelogram">
                  <a:avLst>
                    <a:gd name="adj" fmla="val 49212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cxnSp>
              <p:nvCxnSpPr>
                <p:cNvPr id="39" name="Straight Connector 38"/>
                <p:cNvCxnSpPr>
                  <a:stCxn id="35" idx="5"/>
                </p:cNvCxnSpPr>
                <p:nvPr/>
              </p:nvCxnSpPr>
              <p:spPr bwMode="auto">
                <a:xfrm rot="5400000" flipH="1">
                  <a:off x="5597388" y="3610912"/>
                  <a:ext cx="301288" cy="32716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auto">
                <a:xfrm rot="16200000" flipV="1">
                  <a:off x="5901214" y="3764277"/>
                  <a:ext cx="301222" cy="49769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auto">
                <a:xfrm rot="10800000">
                  <a:off x="5409545" y="3310776"/>
                  <a:ext cx="624416" cy="334688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auto">
                <a:xfrm rot="10800000" flipV="1">
                  <a:off x="6076744" y="3885470"/>
                  <a:ext cx="90308" cy="54305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1" name="Straight Connector 20"/>
            <p:cNvCxnSpPr/>
            <p:nvPr/>
          </p:nvCxnSpPr>
          <p:spPr bwMode="auto">
            <a:xfrm rot="10800000" flipV="1">
              <a:off x="3467145" y="4988719"/>
              <a:ext cx="207125" cy="152398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auto">
            <a:xfrm rot="10800000">
              <a:off x="2871787" y="5103019"/>
              <a:ext cx="641859" cy="35224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rot="16200000" flipV="1">
              <a:off x="2692462" y="4923690"/>
              <a:ext cx="317020" cy="51159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rot="10800000" flipV="1">
              <a:off x="3148060" y="4802981"/>
              <a:ext cx="204741" cy="161924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Line 15"/>
            <p:cNvSpPr>
              <a:spLocks noChangeShapeType="1"/>
            </p:cNvSpPr>
            <p:nvPr/>
          </p:nvSpPr>
          <p:spPr bwMode="auto">
            <a:xfrm flipH="1">
              <a:off x="2990848" y="4341018"/>
              <a:ext cx="233364" cy="66913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 anchor="ctr"/>
            <a:lstStyle/>
            <a:p>
              <a:endParaRPr lang="en-US" sz="1200"/>
            </a:p>
          </p:txBody>
        </p:sp>
        <p:sp>
          <p:nvSpPr>
            <p:cNvPr id="26" name="Line 15"/>
            <p:cNvSpPr>
              <a:spLocks noChangeShapeType="1"/>
            </p:cNvSpPr>
            <p:nvPr/>
          </p:nvSpPr>
          <p:spPr bwMode="auto">
            <a:xfrm>
              <a:off x="3238501" y="4343400"/>
              <a:ext cx="104774" cy="66913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 anchor="ctr"/>
            <a:lstStyle/>
            <a:p>
              <a:endParaRPr lang="en-US" sz="1200"/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 rot="10800000" flipV="1">
              <a:off x="2836112" y="4633913"/>
              <a:ext cx="197600" cy="140493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Line 15"/>
            <p:cNvSpPr>
              <a:spLocks noChangeShapeType="1"/>
            </p:cNvSpPr>
            <p:nvPr/>
          </p:nvSpPr>
          <p:spPr bwMode="auto">
            <a:xfrm flipH="1" flipV="1">
              <a:off x="3002755" y="3355181"/>
              <a:ext cx="202407" cy="685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 anchor="ctr"/>
            <a:lstStyle/>
            <a:p>
              <a:endParaRPr lang="en-US" sz="1200"/>
            </a:p>
          </p:txBody>
        </p:sp>
        <p:sp>
          <p:nvSpPr>
            <p:cNvPr id="29" name="Line 15"/>
            <p:cNvSpPr>
              <a:spLocks noChangeShapeType="1"/>
            </p:cNvSpPr>
            <p:nvPr/>
          </p:nvSpPr>
          <p:spPr bwMode="auto">
            <a:xfrm flipV="1">
              <a:off x="3205161" y="3483769"/>
              <a:ext cx="121444" cy="557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 anchor="ctr"/>
            <a:lstStyle/>
            <a:p>
              <a:endParaRPr lang="en-US" sz="1200"/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 rot="10800000">
              <a:off x="2928937" y="4710112"/>
              <a:ext cx="641859" cy="35224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 bwMode="auto">
            <a:xfrm rot="10800000" flipV="1">
              <a:off x="4676776" y="3695696"/>
              <a:ext cx="619137" cy="152403"/>
            </a:xfrm>
            <a:prstGeom prst="line">
              <a:avLst/>
            </a:prstGeom>
            <a:ln w="7620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 bwMode="auto">
            <a:xfrm rot="10800000" flipV="1">
              <a:off x="4695826" y="3724271"/>
              <a:ext cx="619137" cy="152403"/>
            </a:xfrm>
            <a:prstGeom prst="line">
              <a:avLst/>
            </a:prstGeom>
            <a:ln w="7620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 Box 14"/>
            <p:cNvSpPr txBox="1">
              <a:spLocks noChangeArrowheads="1"/>
            </p:cNvSpPr>
            <p:nvPr/>
          </p:nvSpPr>
          <p:spPr bwMode="auto">
            <a:xfrm>
              <a:off x="4287610" y="4650446"/>
              <a:ext cx="760639" cy="52355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1200" b="0" i="0" u="none" dirty="0" smtClean="0">
                  <a:solidFill>
                    <a:schemeClr val="tx1"/>
                  </a:solidFill>
                </a:rPr>
                <a:t>beam pipe</a:t>
              </a:r>
              <a:endParaRPr lang="en-US" sz="1200" b="0" i="0" u="none" dirty="0">
                <a:solidFill>
                  <a:schemeClr val="tx1"/>
                </a:solidFill>
              </a:endParaRPr>
            </a:p>
          </p:txBody>
        </p:sp>
        <p:sp>
          <p:nvSpPr>
            <p:cNvPr id="34" name="Line 15"/>
            <p:cNvSpPr>
              <a:spLocks noChangeShapeType="1"/>
            </p:cNvSpPr>
            <p:nvPr/>
          </p:nvSpPr>
          <p:spPr bwMode="auto">
            <a:xfrm flipV="1">
              <a:off x="4524375" y="3857623"/>
              <a:ext cx="409575" cy="838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 anchor="ctr"/>
            <a:lstStyle/>
            <a:p>
              <a:endParaRPr 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390357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of 600 X 600mm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8942" y="1825625"/>
            <a:ext cx="2394857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48</a:t>
            </a:fld>
            <a:endParaRPr lang="en-US"/>
          </a:p>
        </p:txBody>
      </p:sp>
      <p:pic>
        <p:nvPicPr>
          <p:cNvPr id="7" name="Picture 18" descr="praga_lower_detector"/>
          <p:cNvPicPr>
            <a:picLocks noChangeAspect="1" noChangeArrowheads="1"/>
          </p:cNvPicPr>
          <p:nvPr/>
        </p:nvPicPr>
        <p:blipFill>
          <a:blip r:embed="rId2" cstate="print"/>
          <a:srcRect l="6000" b="10495"/>
          <a:stretch>
            <a:fillRect/>
          </a:stretch>
        </p:blipFill>
        <p:spPr bwMode="auto">
          <a:xfrm>
            <a:off x="5678157" y="1964787"/>
            <a:ext cx="3015460" cy="1914324"/>
          </a:xfrm>
          <a:prstGeom prst="rect">
            <a:avLst/>
          </a:prstGeom>
          <a:noFill/>
        </p:spPr>
      </p:pic>
      <p:pic>
        <p:nvPicPr>
          <p:cNvPr id="8" name="Picture 7" descr="praga_lower_detector"/>
          <p:cNvPicPr>
            <a:picLocks noChangeAspect="1" noChangeArrowheads="1"/>
          </p:cNvPicPr>
          <p:nvPr/>
        </p:nvPicPr>
        <p:blipFill>
          <a:blip r:embed="rId3" cstate="print"/>
          <a:srcRect t="10495" r="6000"/>
          <a:stretch>
            <a:fillRect/>
          </a:stretch>
        </p:blipFill>
        <p:spPr bwMode="auto">
          <a:xfrm>
            <a:off x="5699421" y="4410941"/>
            <a:ext cx="3015460" cy="1914324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95697" y="1882536"/>
            <a:ext cx="4505355" cy="4651726"/>
            <a:chOff x="95697" y="1137684"/>
            <a:chExt cx="5365149" cy="5539453"/>
          </a:xfrm>
        </p:grpSpPr>
        <p:grpSp>
          <p:nvGrpSpPr>
            <p:cNvPr id="10" name="Group 24"/>
            <p:cNvGrpSpPr/>
            <p:nvPr/>
          </p:nvGrpSpPr>
          <p:grpSpPr>
            <a:xfrm>
              <a:off x="95697" y="1137684"/>
              <a:ext cx="5365149" cy="5539453"/>
              <a:chOff x="1998138" y="813685"/>
              <a:chExt cx="5094724" cy="5268028"/>
            </a:xfrm>
          </p:grpSpPr>
          <p:sp>
            <p:nvSpPr>
              <p:cNvPr id="13" name="Text Box 4"/>
              <p:cNvSpPr txBox="1">
                <a:spLocks noChangeArrowheads="1"/>
              </p:cNvSpPr>
              <p:nvPr/>
            </p:nvSpPr>
            <p:spPr bwMode="auto">
              <a:xfrm>
                <a:off x="5353265" y="4618038"/>
                <a:ext cx="1098336" cy="542925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rgbClr val="0033CC"/>
                </a:solidFill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200" u="none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radiator:</a:t>
                </a:r>
              </a:p>
              <a:p>
                <a:r>
                  <a:rPr lang="en-US" sz="1200" u="none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</a:t>
                </a:r>
                <a:r>
                  <a:rPr lang="en-US" sz="1200" u="none" baseline="-2500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4</a:t>
                </a:r>
                <a:r>
                  <a:rPr lang="en-US" sz="1200" u="none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F</a:t>
                </a:r>
                <a:r>
                  <a:rPr lang="en-US" sz="1200" u="none" baseline="-25000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10</a:t>
                </a:r>
              </a:p>
            </p:txBody>
          </p:sp>
          <p:grpSp>
            <p:nvGrpSpPr>
              <p:cNvPr id="14" name="Group 5"/>
              <p:cNvGrpSpPr>
                <a:grpSpLocks/>
              </p:cNvGrpSpPr>
              <p:nvPr/>
            </p:nvGrpSpPr>
            <p:grpSpPr bwMode="auto">
              <a:xfrm>
                <a:off x="1998138" y="813685"/>
                <a:ext cx="5094724" cy="5268028"/>
                <a:chOff x="2934" y="1090"/>
                <a:chExt cx="2499" cy="2742"/>
              </a:xfrm>
            </p:grpSpPr>
            <p:pic>
              <p:nvPicPr>
                <p:cNvPr id="58" name="Picture 6" descr="rich1_artistic_trans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168" y="1174"/>
                  <a:ext cx="2265" cy="2658"/>
                </a:xfrm>
                <a:prstGeom prst="rect">
                  <a:avLst/>
                </a:prstGeom>
                <a:noFill/>
              </p:spPr>
            </p:pic>
            <p:sp>
              <p:nvSpPr>
                <p:cNvPr id="59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2934" y="1097"/>
                  <a:ext cx="704" cy="44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lIns="92075" tIns="46038" rIns="92075" bIns="46038" anchor="ctr"/>
                <a:lstStyle/>
                <a:p>
                  <a:endParaRPr lang="en-US" sz="1200"/>
                </a:p>
              </p:txBody>
            </p:sp>
            <p:sp>
              <p:nvSpPr>
                <p:cNvPr id="60" name="Line 8"/>
                <p:cNvSpPr>
                  <a:spLocks noChangeShapeType="1"/>
                </p:cNvSpPr>
                <p:nvPr/>
              </p:nvSpPr>
              <p:spPr bwMode="auto">
                <a:xfrm>
                  <a:off x="3634" y="1090"/>
                  <a:ext cx="1600" cy="9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lIns="92075" tIns="46038" rIns="92075" bIns="46038" anchor="ctr"/>
                <a:lstStyle/>
                <a:p>
                  <a:endParaRPr lang="en-US" sz="1200"/>
                </a:p>
              </p:txBody>
            </p:sp>
            <p:sp>
              <p:nvSpPr>
                <p:cNvPr id="61" name="Line 9"/>
                <p:cNvSpPr>
                  <a:spLocks noChangeShapeType="1"/>
                </p:cNvSpPr>
                <p:nvPr/>
              </p:nvSpPr>
              <p:spPr bwMode="auto">
                <a:xfrm>
                  <a:off x="5227" y="2000"/>
                  <a:ext cx="8" cy="152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lIns="92075" tIns="46038" rIns="92075" bIns="46038" anchor="ctr"/>
                <a:lstStyle/>
                <a:p>
                  <a:endParaRPr lang="en-US" sz="1200" dirty="0"/>
                </a:p>
              </p:txBody>
            </p:sp>
            <p:sp>
              <p:nvSpPr>
                <p:cNvPr id="62" name="Text Box 10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5214" y="2603"/>
                  <a:ext cx="262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sz="1200" b="0" i="0" u="none" dirty="0" smtClean="0">
                      <a:solidFill>
                        <a:schemeClr val="tx1"/>
                      </a:solidFill>
                    </a:rPr>
                    <a:t>5 m</a:t>
                  </a:r>
                  <a:endParaRPr lang="en-US" sz="1200" b="0" i="0" u="non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Text Box 11"/>
                <p:cNvSpPr txBox="1">
                  <a:spLocks noChangeArrowheads="1"/>
                </p:cNvSpPr>
                <p:nvPr/>
              </p:nvSpPr>
              <p:spPr bwMode="auto">
                <a:xfrm rot="1749544">
                  <a:off x="4403" y="1398"/>
                  <a:ext cx="246" cy="1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sz="1200" b="0" i="0" u="none" dirty="0">
                      <a:solidFill>
                        <a:schemeClr val="tx1"/>
                      </a:solidFill>
                    </a:rPr>
                    <a:t>6 m</a:t>
                  </a:r>
                </a:p>
              </p:txBody>
            </p:sp>
            <p:sp>
              <p:nvSpPr>
                <p:cNvPr id="64" name="Text Box 12"/>
                <p:cNvSpPr txBox="1">
                  <a:spLocks noChangeArrowheads="1"/>
                </p:cNvSpPr>
                <p:nvPr/>
              </p:nvSpPr>
              <p:spPr bwMode="auto">
                <a:xfrm rot="19712904">
                  <a:off x="3114" y="1154"/>
                  <a:ext cx="246" cy="1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>
                  <a:spAutoFit/>
                </a:bodyPr>
                <a:lstStyle/>
                <a:p>
                  <a:r>
                    <a:rPr lang="en-US" sz="1200" b="0" i="0" u="none" dirty="0" smtClean="0">
                      <a:solidFill>
                        <a:schemeClr val="tx1"/>
                      </a:solidFill>
                    </a:rPr>
                    <a:t>3 m</a:t>
                  </a:r>
                  <a:endParaRPr lang="en-US" sz="1200" b="0" i="0" u="non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390" y="1725"/>
                  <a:ext cx="853" cy="16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2075" tIns="46038" rIns="92075" bIns="46038">
                  <a:spAutoFit/>
                </a:bodyPr>
                <a:lstStyle/>
                <a:p>
                  <a:r>
                    <a:rPr lang="en-US" sz="1200" b="0" i="0" u="none" dirty="0" smtClean="0">
                      <a:solidFill>
                        <a:schemeClr val="bg1"/>
                      </a:solidFill>
                    </a:rPr>
                    <a:t>MWPC’s + </a:t>
                  </a:r>
                  <a:r>
                    <a:rPr lang="en-US" sz="1200" b="0" i="0" u="none" dirty="0" err="1" smtClean="0">
                      <a:solidFill>
                        <a:schemeClr val="bg1"/>
                      </a:solidFill>
                    </a:rPr>
                    <a:t>CsI</a:t>
                  </a:r>
                  <a:endParaRPr lang="en-US" sz="1200" b="0" i="0" u="none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6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188" y="1942"/>
                  <a:ext cx="571" cy="27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r>
                    <a:rPr lang="en-US" sz="1200" b="0" i="0" u="none" dirty="0" smtClean="0">
                      <a:solidFill>
                        <a:schemeClr val="tx1"/>
                      </a:solidFill>
                    </a:rPr>
                    <a:t>UV mirror</a:t>
                  </a:r>
                  <a:endParaRPr lang="en-US" sz="1200" b="0" i="0" u="none" dirty="0">
                    <a:solidFill>
                      <a:schemeClr val="tx1"/>
                    </a:solidFill>
                  </a:endParaRPr>
                </a:p>
                <a:p>
                  <a:r>
                    <a:rPr lang="en-US" sz="1200" b="0" i="0" u="none" dirty="0">
                      <a:solidFill>
                        <a:schemeClr val="tx1"/>
                      </a:solidFill>
                    </a:rPr>
                    <a:t>wall</a:t>
                  </a:r>
                </a:p>
              </p:txBody>
            </p:sp>
            <p:sp>
              <p:nvSpPr>
                <p:cNvPr id="67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3297" y="1864"/>
                  <a:ext cx="112" cy="1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lIns="92075" tIns="46038" rIns="92075" bIns="46038" anchor="ctr"/>
                <a:lstStyle/>
                <a:p>
                  <a:endParaRPr lang="en-US" sz="1200"/>
                </a:p>
              </p:txBody>
            </p:sp>
            <p:sp>
              <p:nvSpPr>
                <p:cNvPr id="68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3764" y="1864"/>
                  <a:ext cx="47" cy="50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lIns="92075" tIns="46038" rIns="92075" bIns="46038" anchor="ctr"/>
                <a:lstStyle/>
                <a:p>
                  <a:endParaRPr lang="en-US" sz="1200"/>
                </a:p>
              </p:txBody>
            </p:sp>
            <p:sp>
              <p:nvSpPr>
                <p:cNvPr id="69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361" y="1429"/>
                  <a:ext cx="543" cy="1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r>
                    <a:rPr lang="en-US" sz="1200" b="0" i="0" u="none" dirty="0" smtClean="0">
                      <a:solidFill>
                        <a:schemeClr val="tx1"/>
                      </a:solidFill>
                    </a:rPr>
                    <a:t>Al vessel</a:t>
                  </a:r>
                  <a:endParaRPr lang="en-US" sz="1200" b="0" i="0" u="none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4391" y="3233"/>
                  <a:ext cx="607" cy="27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r>
                    <a:rPr lang="en-US" sz="1200" b="0" i="0" u="none" dirty="0" smtClean="0">
                      <a:solidFill>
                        <a:schemeClr val="tx1"/>
                      </a:solidFill>
                    </a:rPr>
                    <a:t>radiator gas: C</a:t>
                  </a:r>
                  <a:r>
                    <a:rPr lang="en-US" sz="1200" b="0" i="0" u="none" baseline="-25000" dirty="0" smtClean="0">
                      <a:solidFill>
                        <a:schemeClr val="tx1"/>
                      </a:solidFill>
                    </a:rPr>
                    <a:t>4</a:t>
                  </a:r>
                  <a:r>
                    <a:rPr lang="en-US" sz="1200" b="0" i="0" u="none" dirty="0" smtClean="0">
                      <a:solidFill>
                        <a:schemeClr val="tx1"/>
                      </a:solidFill>
                    </a:rPr>
                    <a:t>F</a:t>
                  </a:r>
                  <a:r>
                    <a:rPr lang="en-US" sz="1200" b="0" i="0" u="none" baseline="-25000" dirty="0" smtClean="0">
                      <a:solidFill>
                        <a:schemeClr val="tx1"/>
                      </a:solidFill>
                    </a:rPr>
                    <a:t>10</a:t>
                  </a:r>
                  <a:endParaRPr lang="en-US" sz="1200" b="0" i="0" u="none" baseline="-250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" name="Line 16"/>
              <p:cNvSpPr>
                <a:spLocks noChangeShapeType="1"/>
              </p:cNvSpPr>
              <p:nvPr/>
            </p:nvSpPr>
            <p:spPr bwMode="auto">
              <a:xfrm>
                <a:off x="3767138" y="2338388"/>
                <a:ext cx="9524" cy="314325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 flipH="1">
                <a:off x="2714622" y="2286001"/>
                <a:ext cx="247652" cy="25527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17" name="Text Box 13"/>
              <p:cNvSpPr txBox="1">
                <a:spLocks noChangeArrowheads="1"/>
              </p:cNvSpPr>
              <p:nvPr/>
            </p:nvSpPr>
            <p:spPr bwMode="auto">
              <a:xfrm>
                <a:off x="2895599" y="4038736"/>
                <a:ext cx="828675" cy="31442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PMTs</a:t>
                </a:r>
                <a:endParaRPr lang="en-US" sz="1200" b="0" i="0" u="non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 bwMode="auto">
              <a:xfrm flipH="1">
                <a:off x="3161889" y="3291364"/>
                <a:ext cx="8469" cy="55988"/>
              </a:xfrm>
              <a:prstGeom prst="line">
                <a:avLst/>
              </a:prstGeom>
              <a:gradFill rotWithShape="0">
                <a:gsLst>
                  <a:gs pos="0">
                    <a:srgbClr val="D1FFFF"/>
                  </a:gs>
                  <a:gs pos="50000">
                    <a:srgbClr val="D1FFFF">
                      <a:gamma/>
                      <a:shade val="46275"/>
                      <a:invGamma/>
                    </a:srgbClr>
                  </a:gs>
                  <a:gs pos="100000">
                    <a:srgbClr val="D1FFFF"/>
                  </a:gs>
                </a:gsLst>
                <a:lin ang="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19" name="Group 75"/>
              <p:cNvGrpSpPr/>
              <p:nvPr/>
            </p:nvGrpSpPr>
            <p:grpSpPr>
              <a:xfrm>
                <a:off x="2869410" y="2976561"/>
                <a:ext cx="809624" cy="711992"/>
                <a:chOff x="5386388" y="3285889"/>
                <a:chExt cx="787623" cy="676512"/>
              </a:xfrm>
            </p:grpSpPr>
            <p:sp>
              <p:nvSpPr>
                <p:cNvPr id="43" name="Parallelogram 42"/>
                <p:cNvSpPr/>
                <p:nvPr/>
              </p:nvSpPr>
              <p:spPr bwMode="auto">
                <a:xfrm rot="16716101">
                  <a:off x="5643734" y="3565092"/>
                  <a:ext cx="433817" cy="305677"/>
                </a:xfrm>
                <a:prstGeom prst="parallelogram">
                  <a:avLst>
                    <a:gd name="adj" fmla="val 36042"/>
                  </a:avLst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sp>
              <p:nvSpPr>
                <p:cNvPr id="44" name="Parallelogram 43"/>
                <p:cNvSpPr/>
                <p:nvPr/>
              </p:nvSpPr>
              <p:spPr bwMode="auto">
                <a:xfrm rot="20269823">
                  <a:off x="5915679" y="3643235"/>
                  <a:ext cx="258332" cy="282517"/>
                </a:xfrm>
                <a:prstGeom prst="parallelogram">
                  <a:avLst>
                    <a:gd name="adj" fmla="val 65357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grpSp>
              <p:nvGrpSpPr>
                <p:cNvPr id="45" name="Group 73"/>
                <p:cNvGrpSpPr/>
                <p:nvPr/>
              </p:nvGrpSpPr>
              <p:grpSpPr>
                <a:xfrm>
                  <a:off x="5386388" y="3285889"/>
                  <a:ext cx="758536" cy="676512"/>
                  <a:chOff x="5386388" y="3285889"/>
                  <a:chExt cx="758536" cy="676512"/>
                </a:xfrm>
              </p:grpSpPr>
              <p:sp>
                <p:nvSpPr>
                  <p:cNvPr id="46" name="Parallelogram 45"/>
                  <p:cNvSpPr/>
                  <p:nvPr/>
                </p:nvSpPr>
                <p:spPr bwMode="auto">
                  <a:xfrm rot="16716101">
                    <a:off x="5338931" y="3400785"/>
                    <a:ext cx="433817" cy="305677"/>
                  </a:xfrm>
                  <a:prstGeom prst="parallelogram">
                    <a:avLst>
                      <a:gd name="adj" fmla="val 36042"/>
                    </a:avLst>
                  </a:prstGeom>
                  <a:solidFill>
                    <a:srgbClr val="C0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2075" tIns="46038" rIns="92075" bIns="46038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1" i="1" u="sng" strike="noStrike" cap="none" normalizeH="0" baseline="0" smtClean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latin typeface="Helvetica" pitchFamily="34" charset="0"/>
                    </a:endParaRPr>
                  </a:p>
                </p:txBody>
              </p:sp>
              <p:sp>
                <p:nvSpPr>
                  <p:cNvPr id="47" name="Parallelogram 46"/>
                  <p:cNvSpPr/>
                  <p:nvPr/>
                </p:nvSpPr>
                <p:spPr bwMode="auto">
                  <a:xfrm rot="1704537">
                    <a:off x="5410265" y="3427577"/>
                    <a:ext cx="734659" cy="72783"/>
                  </a:xfrm>
                  <a:prstGeom prst="parallelogram">
                    <a:avLst>
                      <a:gd name="adj" fmla="val 85566"/>
                    </a:avLst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2075" tIns="46038" rIns="92075" bIns="46038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1" i="1" u="sng" strike="noStrike" cap="none" normalizeH="0" baseline="0" smtClean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latin typeface="Helvetica" pitchFamily="34" charset="0"/>
                    </a:endParaRPr>
                  </a:p>
                </p:txBody>
              </p:sp>
              <p:cxnSp>
                <p:nvCxnSpPr>
                  <p:cNvPr id="48" name="Straight Connector 47"/>
                  <p:cNvCxnSpPr/>
                  <p:nvPr/>
                </p:nvCxnSpPr>
                <p:spPr bwMode="auto">
                  <a:xfrm rot="5400000" flipH="1" flipV="1">
                    <a:off x="5547124" y="3613549"/>
                    <a:ext cx="321469" cy="47622"/>
                  </a:xfrm>
                  <a:prstGeom prst="line">
                    <a:avLst/>
                  </a:prstGeom>
                  <a:ln w="28575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 bwMode="auto">
                  <a:xfrm rot="5400000" flipH="1" flipV="1">
                    <a:off x="5842400" y="3775474"/>
                    <a:ext cx="321469" cy="47622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 bwMode="auto">
                  <a:xfrm rot="10800000">
                    <a:off x="5428085" y="3317564"/>
                    <a:ext cx="601244" cy="323369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 bwMode="auto">
                  <a:xfrm rot="10800000" flipV="1">
                    <a:off x="6031711" y="3598068"/>
                    <a:ext cx="80958" cy="38101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 bwMode="auto">
                  <a:xfrm rot="10800000" flipV="1">
                    <a:off x="5722341" y="3433522"/>
                    <a:ext cx="80958" cy="38101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 bwMode="auto">
                  <a:xfrm rot="10800000" flipV="1">
                    <a:off x="5731802" y="3442930"/>
                    <a:ext cx="80958" cy="38101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 bwMode="auto">
                  <a:xfrm rot="10800000">
                    <a:off x="5386388" y="3636172"/>
                    <a:ext cx="597694" cy="326229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 bwMode="auto">
                  <a:xfrm rot="10800000" flipV="1">
                    <a:off x="5984086" y="3924300"/>
                    <a:ext cx="80958" cy="38101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/>
                </p:nvCxnSpPr>
                <p:spPr bwMode="auto">
                  <a:xfrm rot="10800000" flipV="1">
                    <a:off x="5436659" y="3285889"/>
                    <a:ext cx="80957" cy="33338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 bwMode="auto">
                  <a:xfrm rot="5400000" flipH="1" flipV="1">
                    <a:off x="5251851" y="3456386"/>
                    <a:ext cx="321469" cy="47622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0" name="Group 77"/>
              <p:cNvGrpSpPr/>
              <p:nvPr/>
            </p:nvGrpSpPr>
            <p:grpSpPr>
              <a:xfrm>
                <a:off x="2822679" y="4747553"/>
                <a:ext cx="853351" cy="754360"/>
                <a:chOff x="5405796" y="3271685"/>
                <a:chExt cx="830162" cy="716768"/>
              </a:xfrm>
            </p:grpSpPr>
            <p:sp>
              <p:nvSpPr>
                <p:cNvPr id="35" name="Parallelogram 34"/>
                <p:cNvSpPr/>
                <p:nvPr/>
              </p:nvSpPr>
              <p:spPr bwMode="auto">
                <a:xfrm rot="15727919">
                  <a:off x="5385083" y="3346018"/>
                  <a:ext cx="716768" cy="568102"/>
                </a:xfrm>
                <a:prstGeom prst="parallelogram">
                  <a:avLst>
                    <a:gd name="adj" fmla="val 75381"/>
                  </a:avLst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sp>
              <p:nvSpPr>
                <p:cNvPr id="36" name="Parallelogram 35"/>
                <p:cNvSpPr/>
                <p:nvPr/>
              </p:nvSpPr>
              <p:spPr bwMode="auto">
                <a:xfrm rot="19490982">
                  <a:off x="5981458" y="3617141"/>
                  <a:ext cx="254500" cy="269423"/>
                </a:xfrm>
                <a:prstGeom prst="parallelogram">
                  <a:avLst>
                    <a:gd name="adj" fmla="val 52642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1" u="sng" strike="noStrike" cap="none" normalizeH="0" baseline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latin typeface="Helvetica" pitchFamily="34" charset="0"/>
                  </a:endParaRPr>
                </a:p>
              </p:txBody>
            </p:sp>
            <p:grpSp>
              <p:nvGrpSpPr>
                <p:cNvPr id="37" name="Group 73"/>
                <p:cNvGrpSpPr/>
                <p:nvPr/>
              </p:nvGrpSpPr>
              <p:grpSpPr>
                <a:xfrm>
                  <a:off x="5405796" y="3296484"/>
                  <a:ext cx="826949" cy="643291"/>
                  <a:chOff x="5405796" y="3296484"/>
                  <a:chExt cx="826949" cy="643291"/>
                </a:xfrm>
              </p:grpSpPr>
              <p:sp>
                <p:nvSpPr>
                  <p:cNvPr id="38" name="Parallelogram 37"/>
                  <p:cNvSpPr/>
                  <p:nvPr/>
                </p:nvSpPr>
                <p:spPr bwMode="auto">
                  <a:xfrm rot="1713590">
                    <a:off x="5405796" y="3296484"/>
                    <a:ext cx="826949" cy="214071"/>
                  </a:xfrm>
                  <a:prstGeom prst="parallelogram">
                    <a:avLst>
                      <a:gd name="adj" fmla="val 49212"/>
                    </a:avLst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2075" tIns="46038" rIns="92075" bIns="46038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1" i="1" u="sng" strike="noStrike" cap="none" normalizeH="0" baseline="0" smtClean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latin typeface="Helvetica" pitchFamily="34" charset="0"/>
                    </a:endParaRPr>
                  </a:p>
                </p:txBody>
              </p:sp>
              <p:cxnSp>
                <p:nvCxnSpPr>
                  <p:cNvPr id="39" name="Straight Connector 38"/>
                  <p:cNvCxnSpPr>
                    <a:stCxn id="35" idx="5"/>
                  </p:cNvCxnSpPr>
                  <p:nvPr/>
                </p:nvCxnSpPr>
                <p:spPr bwMode="auto">
                  <a:xfrm rot="5400000" flipH="1">
                    <a:off x="5597388" y="3610912"/>
                    <a:ext cx="301288" cy="32716"/>
                  </a:xfrm>
                  <a:prstGeom prst="line">
                    <a:avLst/>
                  </a:prstGeom>
                  <a:ln w="28575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 bwMode="auto">
                  <a:xfrm rot="16200000" flipV="1">
                    <a:off x="5901214" y="3764277"/>
                    <a:ext cx="301222" cy="49769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 bwMode="auto">
                  <a:xfrm rot="10800000">
                    <a:off x="5409545" y="3310776"/>
                    <a:ext cx="624416" cy="334688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 bwMode="auto">
                  <a:xfrm rot="10800000" flipV="1">
                    <a:off x="6076744" y="3885470"/>
                    <a:ext cx="90308" cy="54305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1" name="Straight Connector 20"/>
              <p:cNvCxnSpPr/>
              <p:nvPr/>
            </p:nvCxnSpPr>
            <p:spPr bwMode="auto">
              <a:xfrm rot="10800000" flipV="1">
                <a:off x="3467145" y="4988719"/>
                <a:ext cx="207125" cy="152398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 bwMode="auto">
              <a:xfrm rot="10800000">
                <a:off x="2871787" y="5103019"/>
                <a:ext cx="641859" cy="352241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 bwMode="auto">
              <a:xfrm rot="16200000" flipV="1">
                <a:off x="2692462" y="4923690"/>
                <a:ext cx="317020" cy="51159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 bwMode="auto">
              <a:xfrm rot="10800000" flipV="1">
                <a:off x="3148060" y="4802981"/>
                <a:ext cx="204741" cy="161924"/>
              </a:xfrm>
              <a:prstGeom prst="line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Line 15"/>
              <p:cNvSpPr>
                <a:spLocks noChangeShapeType="1"/>
              </p:cNvSpPr>
              <p:nvPr/>
            </p:nvSpPr>
            <p:spPr bwMode="auto">
              <a:xfrm flipH="1">
                <a:off x="2990848" y="4341018"/>
                <a:ext cx="233364" cy="6691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3238501" y="4343400"/>
                <a:ext cx="104774" cy="6691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cxnSp>
            <p:nvCxnSpPr>
              <p:cNvPr id="27" name="Straight Connector 26"/>
              <p:cNvCxnSpPr/>
              <p:nvPr/>
            </p:nvCxnSpPr>
            <p:spPr bwMode="auto">
              <a:xfrm rot="10800000" flipV="1">
                <a:off x="2836112" y="4633913"/>
                <a:ext cx="197600" cy="140493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Line 15"/>
              <p:cNvSpPr>
                <a:spLocks noChangeShapeType="1"/>
              </p:cNvSpPr>
              <p:nvPr/>
            </p:nvSpPr>
            <p:spPr bwMode="auto">
              <a:xfrm flipH="1" flipV="1">
                <a:off x="3002755" y="3355181"/>
                <a:ext cx="202407" cy="6858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sp>
            <p:nvSpPr>
              <p:cNvPr id="29" name="Line 15"/>
              <p:cNvSpPr>
                <a:spLocks noChangeShapeType="1"/>
              </p:cNvSpPr>
              <p:nvPr/>
            </p:nvSpPr>
            <p:spPr bwMode="auto">
              <a:xfrm flipV="1">
                <a:off x="3205161" y="3483769"/>
                <a:ext cx="121444" cy="55721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  <p:cxnSp>
            <p:nvCxnSpPr>
              <p:cNvPr id="30" name="Straight Connector 29"/>
              <p:cNvCxnSpPr/>
              <p:nvPr/>
            </p:nvCxnSpPr>
            <p:spPr bwMode="auto">
              <a:xfrm rot="10800000">
                <a:off x="2928937" y="4710112"/>
                <a:ext cx="641859" cy="352241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auto">
              <a:xfrm rot="10800000" flipV="1">
                <a:off x="4676776" y="3695696"/>
                <a:ext cx="619137" cy="152403"/>
              </a:xfrm>
              <a:prstGeom prst="line">
                <a:avLst/>
              </a:prstGeom>
              <a:ln w="76200"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auto">
              <a:xfrm rot="10800000" flipV="1">
                <a:off x="4695826" y="3724271"/>
                <a:ext cx="619137" cy="152403"/>
              </a:xfrm>
              <a:prstGeom prst="line">
                <a:avLst/>
              </a:prstGeom>
              <a:ln w="76200"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Text Box 14"/>
              <p:cNvSpPr txBox="1">
                <a:spLocks noChangeArrowheads="1"/>
              </p:cNvSpPr>
              <p:nvPr/>
            </p:nvSpPr>
            <p:spPr bwMode="auto">
              <a:xfrm>
                <a:off x="4287610" y="4650446"/>
                <a:ext cx="760639" cy="52355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r>
                  <a:rPr lang="en-US" sz="1200" b="0" i="0" u="none" dirty="0" smtClean="0">
                    <a:solidFill>
                      <a:schemeClr val="tx1"/>
                    </a:solidFill>
                  </a:rPr>
                  <a:t>beam pipe</a:t>
                </a:r>
                <a:endParaRPr lang="en-US" sz="1200" b="0" i="0" u="none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Line 15"/>
              <p:cNvSpPr>
                <a:spLocks noChangeShapeType="1"/>
              </p:cNvSpPr>
              <p:nvPr/>
            </p:nvSpPr>
            <p:spPr bwMode="auto">
              <a:xfrm flipV="1">
                <a:off x="4524375" y="3857623"/>
                <a:ext cx="409575" cy="83820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endParaRPr lang="en-US" sz="1200"/>
              </a:p>
            </p:txBody>
          </p:sp>
        </p:grp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3045259" y="2413437"/>
              <a:ext cx="1831321" cy="330626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92075" tIns="46038" rIns="92075" bIns="46038">
              <a:spAutoFit/>
            </a:bodyPr>
            <a:lstStyle/>
            <a:p>
              <a:r>
                <a:rPr lang="en-US" sz="1200" b="0" i="0" u="none" dirty="0" smtClean="0">
                  <a:solidFill>
                    <a:schemeClr val="bg1"/>
                  </a:solidFill>
                </a:rPr>
                <a:t>THGEMs + </a:t>
              </a:r>
              <a:r>
                <a:rPr lang="en-US" sz="1200" b="0" i="0" u="none" dirty="0" err="1" smtClean="0">
                  <a:solidFill>
                    <a:schemeClr val="bg1"/>
                  </a:solidFill>
                </a:rPr>
                <a:t>CsI</a:t>
              </a:r>
              <a:endParaRPr lang="en-US" sz="1200" b="0" i="0" u="none" dirty="0">
                <a:solidFill>
                  <a:schemeClr val="bg1"/>
                </a:solidFill>
              </a:endParaRPr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 flipV="1">
              <a:off x="2817625" y="2594344"/>
              <a:ext cx="297715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92075" tIns="46038" rIns="92075" bIns="46038" anchor="ctr"/>
            <a:lstStyle/>
            <a:p>
              <a:endParaRPr lang="en-US" sz="1200"/>
            </a:p>
          </p:txBody>
        </p:sp>
      </p:grpSp>
      <p:sp>
        <p:nvSpPr>
          <p:cNvPr id="71" name="Text Box 13"/>
          <p:cNvSpPr txBox="1">
            <a:spLocks noChangeArrowheads="1"/>
          </p:cNvSpPr>
          <p:nvPr/>
        </p:nvSpPr>
        <p:spPr bwMode="auto">
          <a:xfrm>
            <a:off x="5980891" y="3961494"/>
            <a:ext cx="2399139" cy="36997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r>
              <a:rPr lang="en-US" sz="1800" b="0" i="0" u="none" dirty="0" smtClean="0">
                <a:solidFill>
                  <a:schemeClr val="bg1"/>
                </a:solidFill>
              </a:rPr>
              <a:t>     Foreseen for 2016</a:t>
            </a:r>
            <a:endParaRPr lang="en-US" sz="1800" b="0" i="0" u="none" dirty="0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6605962" y="2274766"/>
            <a:ext cx="577567" cy="551169"/>
          </a:xfrm>
          <a:prstGeom prst="rect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7249463" y="2271647"/>
            <a:ext cx="577567" cy="551169"/>
          </a:xfrm>
          <a:prstGeom prst="rect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6571753" y="5461450"/>
            <a:ext cx="577567" cy="551169"/>
          </a:xfrm>
          <a:prstGeom prst="rect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7215254" y="5458331"/>
            <a:ext cx="577567" cy="551169"/>
          </a:xfrm>
          <a:prstGeom prst="rect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1" u="sng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2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88" y="69078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300 X 300 mm</a:t>
            </a:r>
            <a:r>
              <a:rPr lang="en-US" baseline="30000" dirty="0" smtClean="0">
                <a:solidFill>
                  <a:schemeClr val="bg2">
                    <a:lumMod val="50000"/>
                  </a:schemeClr>
                </a:solidFill>
              </a:rPr>
              <a:t>2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Hybrid prototype: </a:t>
            </a:r>
            <a:br>
              <a:rPr lang="en-US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Micromegas only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5</a:t>
            </a:fld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3006979" y="1299840"/>
            <a:ext cx="9077933" cy="5005423"/>
            <a:chOff x="3225343" y="1477264"/>
            <a:chExt cx="9077933" cy="5005423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2012" y="1629642"/>
              <a:ext cx="8705740" cy="4693088"/>
            </a:xfrm>
            <a:prstGeom prst="rect">
              <a:avLst/>
            </a:prstGeom>
          </p:spPr>
        </p:pic>
        <p:sp>
          <p:nvSpPr>
            <p:cNvPr id="62" name="Rectangle 61"/>
            <p:cNvSpPr/>
            <p:nvPr/>
          </p:nvSpPr>
          <p:spPr>
            <a:xfrm>
              <a:off x="3225343" y="1477264"/>
              <a:ext cx="9077933" cy="5005423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পাঠ-বাক্স 2"/>
          <p:cNvSpPr txBox="1"/>
          <p:nvPr/>
        </p:nvSpPr>
        <p:spPr>
          <a:xfrm>
            <a:off x="5955133" y="1299840"/>
            <a:ext cx="4141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300X300 mm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micromesh checked for uniformity with </a:t>
            </a:r>
            <a:r>
              <a:rPr lang="en-US" baseline="30000" dirty="0" smtClean="0">
                <a:solidFill>
                  <a:srgbClr val="FF0000"/>
                </a:solidFill>
              </a:rPr>
              <a:t>55</a:t>
            </a:r>
            <a:r>
              <a:rPr lang="en-US" dirty="0" smtClean="0">
                <a:solidFill>
                  <a:srgbClr val="FF0000"/>
                </a:solidFill>
              </a:rPr>
              <a:t>Fe source 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পাঠ-বাক্স 38"/>
              <p:cNvSpPr txBox="1"/>
              <p:nvPr/>
            </p:nvSpPr>
            <p:spPr>
              <a:xfrm>
                <a:off x="4332317" y="5030971"/>
                <a:ext cx="6427256" cy="539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Result obtained: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Uniformity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𝐺𝐴𝐼𝑁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𝑀𝑎𝑥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𝐺𝐴𝐼𝑁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𝑀𝑖𝑛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𝐺𝐴𝐼𝑁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𝑀𝑎𝑥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≈14%</m:t>
                    </m:r>
                  </m:oMath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9" name="পাঠ-বাক্স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2317" y="5030971"/>
                <a:ext cx="6427256" cy="53918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পাঠ-বাক্স 6"/>
          <p:cNvSpPr txBox="1"/>
          <p:nvPr/>
        </p:nvSpPr>
        <p:spPr>
          <a:xfrm>
            <a:off x="114300" y="1668015"/>
            <a:ext cx="2717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Micro Mesh was produced by </a:t>
            </a:r>
            <a:r>
              <a:rPr lang="en-US" dirty="0" err="1" smtClean="0"/>
              <a:t>Rui</a:t>
            </a:r>
            <a:r>
              <a:rPr lang="en-US" dirty="0" smtClean="0"/>
              <a:t> de </a:t>
            </a:r>
            <a:r>
              <a:rPr lang="en-US" dirty="0" err="1" smtClean="0"/>
              <a:t>Olivera</a:t>
            </a:r>
            <a:r>
              <a:rPr lang="en-US" dirty="0" smtClean="0"/>
              <a:t> in CERN with BULK Technology.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Checked with Ar:CO</a:t>
            </a:r>
            <a:r>
              <a:rPr lang="en-US" baseline="-25000" dirty="0" smtClean="0"/>
              <a:t>2</a:t>
            </a:r>
            <a:r>
              <a:rPr lang="en-US" dirty="0" smtClean="0"/>
              <a:t> 70:30, CAEN N471A HV PS, CREMAT CR – 110/111 and Normal Readout chain.</a:t>
            </a:r>
          </a:p>
        </p:txBody>
      </p:sp>
    </p:spTree>
    <p:extLst>
      <p:ext uri="{BB962C8B-B14F-4D97-AF65-F5344CB8AC3E}">
        <p14:creationId xmlns:p14="http://schemas.microsoft.com/office/powerpoint/2010/main" val="198099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88" y="69078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300 X 300 mm</a:t>
            </a:r>
            <a:r>
              <a:rPr lang="en-US" baseline="30000" dirty="0" smtClean="0">
                <a:solidFill>
                  <a:schemeClr val="bg2">
                    <a:lumMod val="50000"/>
                  </a:schemeClr>
                </a:solidFill>
              </a:rPr>
              <a:t>2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Hybrid prototype: </a:t>
            </a:r>
            <a:br>
              <a:rPr lang="en-US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Micromegas + THGEM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1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1786059"/>
              </p:ext>
            </p:extLst>
          </p:nvPr>
        </p:nvGraphicFramePr>
        <p:xfrm>
          <a:off x="312762" y="1475332"/>
          <a:ext cx="8080612" cy="4881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সরল তীরচিহ্ন সংযোজক 8"/>
          <p:cNvCxnSpPr/>
          <p:nvPr/>
        </p:nvCxnSpPr>
        <p:spPr>
          <a:xfrm>
            <a:off x="1261281" y="3179929"/>
            <a:ext cx="509061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পাঠ-বাক্স 9"/>
          <p:cNvSpPr txBox="1"/>
          <p:nvPr/>
        </p:nvSpPr>
        <p:spPr>
          <a:xfrm>
            <a:off x="1261281" y="2810597"/>
            <a:ext cx="777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baseline="30000" dirty="0" smtClean="0">
                <a:solidFill>
                  <a:srgbClr val="FF0000"/>
                </a:solidFill>
              </a:rPr>
              <a:t>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পাঠ-বাক্স 16"/>
          <p:cNvSpPr txBox="1"/>
          <p:nvPr/>
        </p:nvSpPr>
        <p:spPr>
          <a:xfrm>
            <a:off x="8610600" y="1563770"/>
            <a:ext cx="339943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300 X 300mm</a:t>
            </a:r>
            <a:r>
              <a:rPr lang="en-US" baseline="30000" dirty="0" smtClean="0"/>
              <a:t>2 </a:t>
            </a:r>
            <a:r>
              <a:rPr lang="en-US" dirty="0" smtClean="0"/>
              <a:t>THGEM + </a:t>
            </a:r>
            <a:r>
              <a:rPr lang="en-US" dirty="0" err="1" smtClean="0"/>
              <a:t>Micromegas</a:t>
            </a:r>
            <a:r>
              <a:rPr lang="en-US" dirty="0" smtClean="0"/>
              <a:t> provide the same response as the 30 X 30 mm</a:t>
            </a:r>
            <a:r>
              <a:rPr lang="en-US" baseline="30000" dirty="0" smtClean="0"/>
              <a:t>2 </a:t>
            </a:r>
            <a:r>
              <a:rPr lang="en-US" dirty="0" smtClean="0"/>
              <a:t>prototype.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the 6 sectors of the THGEM have been checked with different bias voltages.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effective gain  achieved: </a:t>
            </a:r>
            <a:r>
              <a:rPr lang="en-US" b="1" dirty="0" smtClean="0"/>
              <a:t>10</a:t>
            </a:r>
            <a:r>
              <a:rPr lang="en-US" b="1" baseline="30000" dirty="0" smtClean="0"/>
              <a:t>5</a:t>
            </a:r>
            <a:r>
              <a:rPr lang="en-US" dirty="0" smtClean="0"/>
              <a:t> or larger with </a:t>
            </a:r>
            <a:r>
              <a:rPr lang="en-US" baseline="30000" dirty="0" smtClean="0"/>
              <a:t>55</a:t>
            </a:r>
            <a:r>
              <a:rPr lang="en-US" dirty="0" smtClean="0"/>
              <a:t>Fe X – Ray source.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Ar:CH</a:t>
            </a:r>
            <a:r>
              <a:rPr lang="en-US" b="1" baseline="-25000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en-US" b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30:70 is the reference gas mixture for compass THGEM photon detector.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85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25007" y="1514576"/>
            <a:ext cx="10469065" cy="5007047"/>
            <a:chOff x="-752113" y="2419028"/>
            <a:chExt cx="8210009" cy="3926607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789" y="2864426"/>
              <a:ext cx="6939107" cy="348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Content Placeholder 2"/>
            <p:cNvSpPr txBox="1">
              <a:spLocks/>
            </p:cNvSpPr>
            <p:nvPr/>
          </p:nvSpPr>
          <p:spPr bwMode="auto">
            <a:xfrm>
              <a:off x="4545049" y="2419028"/>
              <a:ext cx="1895116" cy="6573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600" u="none" baseline="3000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r>
                <a:rPr lang="en-US" sz="1600" u="none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Fe  main peak</a:t>
              </a:r>
            </a:p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600" u="none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</a:t>
              </a:r>
              <a:r>
                <a:rPr lang="en-US" sz="1600" u="none" dirty="0" smtClean="0">
                  <a:solidFill>
                    <a:srgbClr val="C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total gain</a:t>
              </a:r>
              <a:endParaRPr lang="en-US" sz="1600" u="none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>
                <a:buFont typeface="Wingdings" pitchFamily="2" charset="2"/>
                <a:buNone/>
              </a:pPr>
              <a:endParaRPr lang="en-US" u="none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2099216" y="3834242"/>
              <a:ext cx="2054947" cy="32731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600" u="none" baseline="3000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r>
                <a:rPr lang="en-US" sz="1600" u="none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Fe  escape peak</a:t>
              </a:r>
              <a:endParaRPr lang="en-US" sz="1600" u="non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-752113" y="4059922"/>
              <a:ext cx="2541803" cy="9254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600" u="none" baseline="3000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r>
                <a:rPr lang="en-US" sz="1600" u="none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Fe  main peak,</a:t>
              </a:r>
            </a:p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600" u="none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MICROMEGAS only</a:t>
              </a:r>
            </a:p>
            <a:p>
              <a:pPr marL="0" lvl="1" indent="0">
                <a:buClr>
                  <a:schemeClr val="hlink"/>
                </a:buClr>
                <a:buNone/>
              </a:pPr>
              <a:r>
                <a:rPr lang="en-US" sz="1600" u="none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 </a:t>
              </a:r>
              <a:r>
                <a:rPr lang="en-US" sz="1600" u="none" dirty="0" smtClean="0">
                  <a:solidFill>
                    <a:srgbClr val="C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MICROMEGAS gain</a:t>
              </a:r>
              <a:endParaRPr lang="en-US" sz="1600" u="none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>
                <a:buFont typeface="Wingdings" pitchFamily="2" charset="2"/>
                <a:buNone/>
              </a:pPr>
              <a:endParaRPr lang="en-US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1448558" y="5029199"/>
              <a:ext cx="187037" cy="384465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2560259" y="4161556"/>
              <a:ext cx="242330" cy="722171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>
              <a:off x="4881529" y="3076352"/>
              <a:ext cx="276583" cy="460279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Hybrid Micromegas + THGEM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Hybrid with double THGEMs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7910255"/>
              </p:ext>
            </p:extLst>
          </p:nvPr>
        </p:nvGraphicFramePr>
        <p:xfrm>
          <a:off x="6443817" y="1848272"/>
          <a:ext cx="5253517" cy="469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763714"/>
              </p:ext>
            </p:extLst>
          </p:nvPr>
        </p:nvGraphicFramePr>
        <p:xfrm>
          <a:off x="610537" y="1784543"/>
          <a:ext cx="5967683" cy="4425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424" y="88126"/>
            <a:ext cx="1807816" cy="1785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পাঠ-বাক্স 2"/>
          <p:cNvSpPr txBox="1"/>
          <p:nvPr/>
        </p:nvSpPr>
        <p:spPr>
          <a:xfrm>
            <a:off x="8444754" y="365125"/>
            <a:ext cx="1573306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Staggered configuration</a:t>
            </a:r>
            <a:endParaRPr lang="en-GB" dirty="0"/>
          </a:p>
        </p:txBody>
      </p:sp>
      <p:sp>
        <p:nvSpPr>
          <p:cNvPr id="7" name="ডান তীর 6"/>
          <p:cNvSpPr/>
          <p:nvPr/>
        </p:nvSpPr>
        <p:spPr>
          <a:xfrm>
            <a:off x="10031506" y="537883"/>
            <a:ext cx="416859" cy="295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সরল তীরচিহ্ন সংযোজক 12"/>
          <p:cNvCxnSpPr/>
          <p:nvPr/>
        </p:nvCxnSpPr>
        <p:spPr>
          <a:xfrm>
            <a:off x="1694329" y="3563471"/>
            <a:ext cx="2689412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সরল তীরচিহ্ন সংযোজক 16"/>
          <p:cNvCxnSpPr/>
          <p:nvPr/>
        </p:nvCxnSpPr>
        <p:spPr>
          <a:xfrm flipV="1">
            <a:off x="7557248" y="3160061"/>
            <a:ext cx="2520000" cy="134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পাঠ-বাক্স 20"/>
          <p:cNvSpPr txBox="1"/>
          <p:nvPr/>
        </p:nvSpPr>
        <p:spPr>
          <a:xfrm>
            <a:off x="3621742" y="1418051"/>
            <a:ext cx="482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 used: </a:t>
            </a:r>
            <a:r>
              <a:rPr lang="en-US" baseline="30000" dirty="0" smtClean="0"/>
              <a:t>55</a:t>
            </a:r>
            <a:r>
              <a:rPr lang="en-US" dirty="0" smtClean="0"/>
              <a:t>Fe, Gas used: Ar:CH</a:t>
            </a:r>
            <a:r>
              <a:rPr lang="en-US" baseline="-25000" dirty="0" smtClean="0"/>
              <a:t>4</a:t>
            </a:r>
            <a:r>
              <a:rPr lang="en-US" dirty="0" smtClean="0"/>
              <a:t> 30:70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923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শীর্ষক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detector concept</a:t>
            </a:r>
            <a:endParaRPr lang="en-GB" dirty="0"/>
          </a:p>
        </p:txBody>
      </p:sp>
      <p:sp>
        <p:nvSpPr>
          <p:cNvPr id="3" name="বিষয় স্থানধারক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At the test beam two hybrid detectors have been tested.</a:t>
            </a:r>
          </a:p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The first one has been described so far.</a:t>
            </a:r>
          </a:p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The second is identical but equipped with a capacitive anode architecture.</a:t>
            </a:r>
          </a:p>
          <a:p>
            <a:pPr lvl="3"/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</a:rPr>
              <a:t>Inspired by ATLAS MAMMA principle already presented by J. </a:t>
            </a:r>
            <a:r>
              <a:rPr lang="en-US" sz="2200" dirty="0" err="1" smtClean="0">
                <a:solidFill>
                  <a:schemeClr val="accent5">
                    <a:lumMod val="75000"/>
                  </a:schemeClr>
                </a:solidFill>
              </a:rPr>
              <a:t>Wotschack</a:t>
            </a: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lvl="3"/>
            <a:r>
              <a:rPr lang="en-US" sz="2200" dirty="0" smtClean="0">
                <a:solidFill>
                  <a:srgbClr val="FF0000"/>
                </a:solidFill>
              </a:rPr>
              <a:t>Positive voltage bias on anodic pads via external resistors.</a:t>
            </a:r>
          </a:p>
          <a:p>
            <a:pPr lvl="3"/>
            <a:r>
              <a:rPr lang="en-US" sz="2200" dirty="0" smtClean="0">
                <a:solidFill>
                  <a:srgbClr val="FF0000"/>
                </a:solidFill>
              </a:rPr>
              <a:t>Mesh at ground (only not segmented electrode).</a:t>
            </a:r>
          </a:p>
          <a:p>
            <a:pPr lvl="3"/>
            <a:r>
              <a:rPr lang="en-US" sz="2200" dirty="0" smtClean="0">
                <a:solidFill>
                  <a:srgbClr val="FF0000"/>
                </a:solidFill>
              </a:rPr>
              <a:t>Signal readout via </a:t>
            </a:r>
            <a:r>
              <a:rPr lang="en-US" sz="2200" dirty="0" err="1" smtClean="0">
                <a:solidFill>
                  <a:srgbClr val="FF0000"/>
                </a:solidFill>
              </a:rPr>
              <a:t>capacitively</a:t>
            </a:r>
            <a:r>
              <a:rPr lang="en-US" sz="2200" dirty="0" smtClean="0">
                <a:solidFill>
                  <a:srgbClr val="FF0000"/>
                </a:solidFill>
              </a:rPr>
              <a:t> coupled pads.</a:t>
            </a:r>
          </a:p>
        </p:txBody>
      </p:sp>
      <p:sp>
        <p:nvSpPr>
          <p:cNvPr id="4" name="তারিখ স্থানধারক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collaboration meeting, Kolkata, 31/10/2014</a:t>
            </a:r>
            <a:endParaRPr lang="en-US"/>
          </a:p>
        </p:txBody>
      </p:sp>
      <p:sp>
        <p:nvSpPr>
          <p:cNvPr id="5" name="পাদলেখ স্থানধারক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S. Dasgupta (INFN Trieste)</a:t>
            </a:r>
            <a:endParaRPr lang="en-US"/>
          </a:p>
        </p:txBody>
      </p:sp>
      <p:sp>
        <p:nvSpPr>
          <p:cNvPr id="6" name="স্লাইড ক্রমাঙ্ক স্থানধারক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7E2E-6AD6-41D0-BEE2-ED0F9D6D751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82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huddhas Style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4190</TotalTime>
  <Words>2485</Words>
  <Application>Microsoft Office PowerPoint</Application>
  <PresentationFormat>চওড়াস্ক্রীন</PresentationFormat>
  <Paragraphs>459</Paragraphs>
  <Slides>48</Slides>
  <Notes>7</Notes>
  <HiddenSlides>0</HiddenSlides>
  <MMClips>0</MMClips>
  <ScaleCrop>false</ScaleCrop>
  <HeadingPairs>
    <vt:vector size="6" baseType="variant">
      <vt:variant>
        <vt:lpstr>ব্যবহৃত হরফ</vt:lpstr>
      </vt:variant>
      <vt:variant>
        <vt:i4>9</vt:i4>
      </vt:variant>
      <vt:variant>
        <vt:lpstr>থীম</vt:lpstr>
      </vt:variant>
      <vt:variant>
        <vt:i4>1</vt:i4>
      </vt:variant>
      <vt:variant>
        <vt:lpstr>স্লাইড শীর্ষকসমূহ</vt:lpstr>
      </vt:variant>
      <vt:variant>
        <vt:i4>48</vt:i4>
      </vt:variant>
    </vt:vector>
  </HeadingPairs>
  <TitlesOfParts>
    <vt:vector size="58" baseType="lpstr">
      <vt:lpstr>Arial</vt:lpstr>
      <vt:lpstr>Calibri</vt:lpstr>
      <vt:lpstr>Calibri Light</vt:lpstr>
      <vt:lpstr>Cambria Math</vt:lpstr>
      <vt:lpstr>Helvetica</vt:lpstr>
      <vt:lpstr>Segoe UI</vt:lpstr>
      <vt:lpstr>Symbol</vt:lpstr>
      <vt:lpstr>Times New Roman</vt:lpstr>
      <vt:lpstr>Wingdings</vt:lpstr>
      <vt:lpstr>Office Theme</vt:lpstr>
      <vt:lpstr>Recent results from Test Beam of Hybrid THGEM – Micromegas  Photon Detector</vt:lpstr>
      <vt:lpstr>Outline</vt:lpstr>
      <vt:lpstr>First Hybrid Photon Detector prototype: working principle and results</vt:lpstr>
      <vt:lpstr>300X300mm2 Hybrid prototype with THGEM</vt:lpstr>
      <vt:lpstr>300 X 300 mm2 Hybrid prototype:  Micromegas only</vt:lpstr>
      <vt:lpstr>300 X 300 mm2 Hybrid prototype:  Micromegas + THGEM</vt:lpstr>
      <vt:lpstr>Hybrid Micromegas + THGEM</vt:lpstr>
      <vt:lpstr>Hybrid with double THGEMs</vt:lpstr>
      <vt:lpstr>Improving the detector concept</vt:lpstr>
      <vt:lpstr>Readout via capacitive anode</vt:lpstr>
      <vt:lpstr>Layout of the capacitive anode PCB</vt:lpstr>
      <vt:lpstr>Micromegas with capacitive anode</vt:lpstr>
      <vt:lpstr>CsI Deposit at CERN</vt:lpstr>
      <vt:lpstr>Assembling the Photon Detector</vt:lpstr>
      <vt:lpstr>setup for Test Beam</vt:lpstr>
      <vt:lpstr>Beam area installation</vt:lpstr>
      <vt:lpstr>Analog Read – Out</vt:lpstr>
      <vt:lpstr>Amplitude distribution of beam particles signals</vt:lpstr>
      <vt:lpstr>Amplitude distribution of beam particles signals for different Drift field values</vt:lpstr>
      <vt:lpstr>Charged particle signals vs. drift field</vt:lpstr>
      <vt:lpstr>Photon signal vs. drift field</vt:lpstr>
      <vt:lpstr>Photon signal and Charged particle signal vs. drift field</vt:lpstr>
      <vt:lpstr>Cerenkov Photon amplitude Distribution</vt:lpstr>
      <vt:lpstr>Interceptor position scan</vt:lpstr>
      <vt:lpstr>Digital Readout </vt:lpstr>
      <vt:lpstr>Cerenkov Ring Image</vt:lpstr>
      <vt:lpstr>Time response</vt:lpstr>
      <vt:lpstr>Digital results</vt:lpstr>
      <vt:lpstr>Conclusion</vt:lpstr>
      <vt:lpstr>PowerPoint উপস্থাপনা</vt:lpstr>
      <vt:lpstr>55Fe Spectra for 11780 gain of the capacitive Micromegas</vt:lpstr>
      <vt:lpstr>Time response from 2011</vt:lpstr>
      <vt:lpstr>BACK UP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  <vt:lpstr>Progress of 600 X 600mm2 prototype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results from Test Beam (Sep. – Oct. 2014) with Hybrid (Micromesh + THGEMs) Photon Detector (PD)</dc:title>
  <dc:creator>Shuddha Shankar Dasgupta</dc:creator>
  <cp:lastModifiedBy>Shuddha Shankar Dasgupta</cp:lastModifiedBy>
  <cp:revision>239</cp:revision>
  <dcterms:created xsi:type="dcterms:W3CDTF">2014-10-15T07:49:11Z</dcterms:created>
  <dcterms:modified xsi:type="dcterms:W3CDTF">2014-10-31T05:30:07Z</dcterms:modified>
</cp:coreProperties>
</file>