
<file path=[Content_Types].xml><?xml version="1.0" encoding="utf-8"?>
<Types xmlns="http://schemas.openxmlformats.org/package/2006/content-types">
  <Default Extension="xml" ContentType="application/xml"/>
  <Default Extension="jpg" ContentType="image/jpeg"/>
  <Default Extension="tiff" ContentType="image/tiff"/>
  <Default Extension="emf" ContentType="image/x-emf"/>
  <Default Extension="jpeg" ContentType="image/jpeg"/>
  <Default Extension="xlsx" ContentType="application/vnd.openxmlformats-officedocument.spreadsheetml.sheet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7" r:id="rId2"/>
    <p:sldId id="258" r:id="rId3"/>
    <p:sldId id="260" r:id="rId4"/>
    <p:sldId id="259" r:id="rId5"/>
    <p:sldId id="261" r:id="rId6"/>
    <p:sldId id="262" r:id="rId7"/>
    <p:sldId id="274" r:id="rId8"/>
    <p:sldId id="263" r:id="rId9"/>
    <p:sldId id="264" r:id="rId10"/>
    <p:sldId id="266" r:id="rId11"/>
    <p:sldId id="267" r:id="rId12"/>
    <p:sldId id="268" r:id="rId13"/>
    <p:sldId id="269" r:id="rId14"/>
    <p:sldId id="271" r:id="rId15"/>
    <p:sldId id="270" r:id="rId16"/>
    <p:sldId id="265" r:id="rId17"/>
    <p:sldId id="273" r:id="rId18"/>
    <p:sldId id="272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097" autoAdjust="0"/>
  </p:normalViewPr>
  <p:slideViewPr>
    <p:cSldViewPr snapToGrid="0" snapToObjects="1">
      <p:cViewPr varScale="1">
        <p:scale>
          <a:sx n="96" d="100"/>
          <a:sy n="96" d="100"/>
        </p:scale>
        <p:origin x="-69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handoutMaster" Target="handoutMasters/handout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package" Target="../embeddings/Microsoft_Excel_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1"/>
  <mc:AlternateContent xmlns:mc="http://schemas.openxmlformats.org/markup-compatibility/2006">
    <mc:Choice xmlns:c14="http://schemas.microsoft.com/office/drawing/2007/8/2/chart" Requires="c14">
      <c14:style val="148"/>
    </mc:Choice>
    <mc:Fallback>
      <c:style val="48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GB" dirty="0"/>
              <a:t>CF vacuum table measurement after rotation correction</a:t>
            </a:r>
          </a:p>
        </c:rich>
      </c:tx>
      <c:layout>
        <c:manualLayout>
          <c:xMode val="edge"/>
          <c:yMode val="edge"/>
          <c:x val="0.177798907563984"/>
          <c:y val="0.0203061988048544"/>
        </c:manualLayout>
      </c:layout>
      <c:overlay val="0"/>
    </c:title>
    <c:autoTitleDeleted val="0"/>
    <c:view3D>
      <c:rotX val="10"/>
      <c:rotY val="5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/>
      <c:surface3DChart>
        <c:wireframe val="0"/>
        <c:ser>
          <c:idx val="0"/>
          <c:order val="0"/>
          <c:tx>
            <c:strRef>
              <c:f>'26.09.2014'!$O$50</c:f>
              <c:strCache>
                <c:ptCount val="1"/>
                <c:pt idx="0">
                  <c:v>50</c:v>
                </c:pt>
              </c:strCache>
            </c:strRef>
          </c:tx>
          <c:cat>
            <c:numRef>
              <c:f>'26.09.2014'!$P$49:$T$49</c:f>
              <c:numCache>
                <c:formatCode>General</c:formatCode>
                <c:ptCount val="5"/>
                <c:pt idx="0">
                  <c:v>-50.0</c:v>
                </c:pt>
                <c:pt idx="1">
                  <c:v>-350.0</c:v>
                </c:pt>
                <c:pt idx="2">
                  <c:v>-650.0</c:v>
                </c:pt>
                <c:pt idx="3">
                  <c:v>-950.0</c:v>
                </c:pt>
                <c:pt idx="4">
                  <c:v>-1250.0</c:v>
                </c:pt>
              </c:numCache>
            </c:numRef>
          </c:cat>
          <c:val>
            <c:numRef>
              <c:f>'26.09.2014'!$P$50:$T$50</c:f>
              <c:numCache>
                <c:formatCode>General</c:formatCode>
                <c:ptCount val="5"/>
                <c:pt idx="0">
                  <c:v>-14.0</c:v>
                </c:pt>
                <c:pt idx="1">
                  <c:v>-13.0</c:v>
                </c:pt>
                <c:pt idx="2">
                  <c:v>-10.0</c:v>
                </c:pt>
                <c:pt idx="3">
                  <c:v>-11.0</c:v>
                </c:pt>
                <c:pt idx="4">
                  <c:v>-10.0</c:v>
                </c:pt>
              </c:numCache>
            </c:numRef>
          </c:val>
        </c:ser>
        <c:ser>
          <c:idx val="1"/>
          <c:order val="1"/>
          <c:tx>
            <c:strRef>
              <c:f>'26.09.2014'!$O$51</c:f>
              <c:strCache>
                <c:ptCount val="1"/>
                <c:pt idx="0">
                  <c:v>300</c:v>
                </c:pt>
              </c:strCache>
            </c:strRef>
          </c:tx>
          <c:cat>
            <c:numRef>
              <c:f>'26.09.2014'!$P$49:$T$49</c:f>
              <c:numCache>
                <c:formatCode>General</c:formatCode>
                <c:ptCount val="5"/>
                <c:pt idx="0">
                  <c:v>-50.0</c:v>
                </c:pt>
                <c:pt idx="1">
                  <c:v>-350.0</c:v>
                </c:pt>
                <c:pt idx="2">
                  <c:v>-650.0</c:v>
                </c:pt>
                <c:pt idx="3">
                  <c:v>-950.0</c:v>
                </c:pt>
                <c:pt idx="4">
                  <c:v>-1250.0</c:v>
                </c:pt>
              </c:numCache>
            </c:numRef>
          </c:cat>
          <c:val>
            <c:numRef>
              <c:f>'26.09.2014'!$P$51:$T$51</c:f>
              <c:numCache>
                <c:formatCode>General</c:formatCode>
                <c:ptCount val="5"/>
                <c:pt idx="0">
                  <c:v>-8.5</c:v>
                </c:pt>
                <c:pt idx="1">
                  <c:v>-8.5</c:v>
                </c:pt>
                <c:pt idx="2">
                  <c:v>-6.5</c:v>
                </c:pt>
                <c:pt idx="3">
                  <c:v>-6.5</c:v>
                </c:pt>
                <c:pt idx="4">
                  <c:v>-6.5</c:v>
                </c:pt>
              </c:numCache>
            </c:numRef>
          </c:val>
        </c:ser>
        <c:ser>
          <c:idx val="2"/>
          <c:order val="2"/>
          <c:tx>
            <c:strRef>
              <c:f>'26.09.2014'!$O$52</c:f>
              <c:strCache>
                <c:ptCount val="1"/>
                <c:pt idx="0">
                  <c:v>550</c:v>
                </c:pt>
              </c:strCache>
            </c:strRef>
          </c:tx>
          <c:cat>
            <c:numRef>
              <c:f>'26.09.2014'!$P$49:$T$49</c:f>
              <c:numCache>
                <c:formatCode>General</c:formatCode>
                <c:ptCount val="5"/>
                <c:pt idx="0">
                  <c:v>-50.0</c:v>
                </c:pt>
                <c:pt idx="1">
                  <c:v>-350.0</c:v>
                </c:pt>
                <c:pt idx="2">
                  <c:v>-650.0</c:v>
                </c:pt>
                <c:pt idx="3">
                  <c:v>-950.0</c:v>
                </c:pt>
                <c:pt idx="4">
                  <c:v>-1250.0</c:v>
                </c:pt>
              </c:numCache>
            </c:numRef>
          </c:cat>
          <c:val>
            <c:numRef>
              <c:f>'26.09.2014'!$P$52:$T$52</c:f>
              <c:numCache>
                <c:formatCode>General</c:formatCode>
                <c:ptCount val="5"/>
                <c:pt idx="0">
                  <c:v>-12.0</c:v>
                </c:pt>
                <c:pt idx="1">
                  <c:v>-11.0</c:v>
                </c:pt>
                <c:pt idx="2">
                  <c:v>-11.0</c:v>
                </c:pt>
                <c:pt idx="3">
                  <c:v>-12.0</c:v>
                </c:pt>
                <c:pt idx="4">
                  <c:v>-12.0</c:v>
                </c:pt>
              </c:numCache>
            </c:numRef>
          </c:val>
        </c:ser>
        <c:bandFmts/>
        <c:axId val="2114143016"/>
        <c:axId val="-2119413560"/>
        <c:axId val="-2104973896"/>
      </c:surface3DChart>
      <c:catAx>
        <c:axId val="2114143016"/>
        <c:scaling>
          <c:orientation val="minMax"/>
        </c:scaling>
        <c:delete val="0"/>
        <c:axPos val="b"/>
        <c:title>
          <c:layout/>
          <c:overlay val="0"/>
        </c:title>
        <c:numFmt formatCode="General" sourceLinked="1"/>
        <c:majorTickMark val="none"/>
        <c:minorTickMark val="none"/>
        <c:tickLblPos val="high"/>
        <c:crossAx val="-2119413560"/>
        <c:crosses val="autoZero"/>
        <c:auto val="1"/>
        <c:lblAlgn val="ctr"/>
        <c:lblOffset val="100"/>
        <c:noMultiLvlLbl val="0"/>
      </c:catAx>
      <c:valAx>
        <c:axId val="-2119413560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sz="1200" b="1" i="0" baseline="0">
                    <a:effectLst/>
                  </a:rPr>
                  <a:t>Deformation in µm</a:t>
                </a:r>
                <a:endParaRPr lang="en-GB" sz="1200">
                  <a:effectLst/>
                </a:endParaRP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2114143016"/>
        <c:crosses val="autoZero"/>
        <c:crossBetween val="midCat"/>
      </c:valAx>
      <c:serAx>
        <c:axId val="-2104973896"/>
        <c:scaling>
          <c:orientation val="minMax"/>
        </c:scaling>
        <c:delete val="0"/>
        <c:axPos val="b"/>
        <c:majorTickMark val="none"/>
        <c:minorTickMark val="none"/>
        <c:tickLblPos val="low"/>
        <c:crossAx val="-2119413560"/>
        <c:crosses val="autoZero"/>
      </c:serAx>
    </c:plotArea>
    <c:legend>
      <c:legendPos val="r"/>
      <c:layout/>
      <c:overlay val="0"/>
      <c:txPr>
        <a:bodyPr/>
        <a:lstStyle/>
        <a:p>
          <a:pPr rtl="0">
            <a:defRPr/>
          </a:pPr>
          <a:endParaRPr lang="en-US"/>
        </a:p>
      </c:txPr>
    </c:legend>
    <c:plotVisOnly val="1"/>
    <c:dispBlanksAs val="zero"/>
    <c:showDLblsOverMax val="0"/>
  </c:chart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0A00EE-AB6D-D24A-B40E-7214DD36FEB1}" type="datetimeFigureOut">
              <a:rPr lang="en-US" smtClean="0"/>
              <a:t>30/10/2014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629B53-A7C5-C64E-832E-6068EE72D7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16507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0FAD95-800A-4145-B2D3-1F364BB55D59}" type="datetimeFigureOut">
              <a:rPr lang="en-US" smtClean="0"/>
              <a:t>30/10/2014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422D6A-C6BA-9E49-B48A-F382989AB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84232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CH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RD51 Coll. Meeting, Kolkata, 31/10/2014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Joerg Wotschack (CERN)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976F7-5A00-6B4B-BE99-6F648B1FC7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9569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RD51 Coll. Meeting, Kolkata, 31/10/2014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Joerg Wotschack (CERN)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976F7-5A00-6B4B-BE99-6F648B1FC7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6437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RD51 Coll. Meeting, Kolkata, 31/10/2014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Joerg Wotschack (CERN)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976F7-5A00-6B4B-BE99-6F648B1FC7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42135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RD51 Coll. Meeting, Kolkata, 31/10/2014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Joerg Wotschack (CERN)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976F7-5A00-6B4B-BE99-6F648B1FC7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50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RD51 Coll. Meeting, Kolkata, 31/10/2014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Joerg Wotschack (CERN)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976F7-5A00-6B4B-BE99-6F648B1FC7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6936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RD51 Coll. Meeting, Kolkata, 31/10/2014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Joerg Wotschack (CERN)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976F7-5A00-6B4B-BE99-6F648B1FC7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868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RD51 Coll. Meeting, Kolkata, 31/10/2014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Joerg Wotschack (CERN)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976F7-5A00-6B4B-BE99-6F648B1FC7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1521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RD51 Coll. Meeting, Kolkata, 31/10/2014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Joerg Wotschack (CERN)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976F7-5A00-6B4B-BE99-6F648B1FC7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5245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RD51 Coll. Meeting, Kolkata, 31/10/2014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Joerg Wotschack (CERN)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976F7-5A00-6B4B-BE99-6F648B1FC7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9437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RD51 Coll. Meeting, Kolkata, 31/10/2014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Joerg Wotschack (CERN)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976F7-5A00-6B4B-BE99-6F648B1FC7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7200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RD51 Coll. Meeting, Kolkata, 31/10/2014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Joerg Wotschack (CERN)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976F7-5A00-6B4B-BE99-6F648B1FC7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9534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CH" dirty="0" smtClean="0"/>
              <a:t>Click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edit</a:t>
            </a:r>
            <a:r>
              <a:rPr lang="de-CH" dirty="0" smtClean="0"/>
              <a:t> Master </a:t>
            </a:r>
            <a:r>
              <a:rPr lang="de-CH" dirty="0" err="1" smtClean="0"/>
              <a:t>text</a:t>
            </a:r>
            <a:r>
              <a:rPr lang="de-CH" dirty="0" smtClean="0"/>
              <a:t> </a:t>
            </a:r>
            <a:r>
              <a:rPr lang="de-CH" dirty="0" err="1" smtClean="0"/>
              <a:t>styles</a:t>
            </a:r>
            <a:endParaRPr lang="de-CH" dirty="0" smtClean="0"/>
          </a:p>
          <a:p>
            <a:pPr lvl="1"/>
            <a:r>
              <a:rPr lang="de-CH" dirty="0" smtClean="0"/>
              <a:t>Second </a:t>
            </a:r>
            <a:r>
              <a:rPr lang="de-CH" dirty="0" err="1" smtClean="0"/>
              <a:t>level</a:t>
            </a:r>
            <a:endParaRPr lang="de-CH" dirty="0" smtClean="0"/>
          </a:p>
          <a:p>
            <a:pPr lvl="2"/>
            <a:r>
              <a:rPr lang="de-CH" dirty="0" smtClean="0"/>
              <a:t>Third </a:t>
            </a:r>
            <a:r>
              <a:rPr lang="de-CH" dirty="0" err="1" smtClean="0"/>
              <a:t>level</a:t>
            </a:r>
            <a:endParaRPr lang="de-CH" dirty="0" smtClean="0"/>
          </a:p>
          <a:p>
            <a:pPr lvl="3"/>
            <a:r>
              <a:rPr lang="de-CH" dirty="0" err="1" smtClean="0"/>
              <a:t>Fourth</a:t>
            </a:r>
            <a:r>
              <a:rPr lang="de-CH" dirty="0" smtClean="0"/>
              <a:t> </a:t>
            </a:r>
            <a:r>
              <a:rPr lang="de-CH" dirty="0" err="1" smtClean="0"/>
              <a:t>level</a:t>
            </a:r>
            <a:endParaRPr lang="de-CH" dirty="0" smtClean="0"/>
          </a:p>
          <a:p>
            <a:pPr lvl="4"/>
            <a:r>
              <a:rPr lang="de-CH" dirty="0" err="1" smtClean="0"/>
              <a:t>Fifth</a:t>
            </a:r>
            <a:r>
              <a:rPr lang="de-CH" dirty="0" smtClean="0"/>
              <a:t> </a:t>
            </a:r>
            <a:r>
              <a:rPr lang="de-CH" dirty="0" err="1" smtClean="0"/>
              <a:t>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199" y="6356350"/>
            <a:ext cx="28715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 smtClean="0"/>
              <a:t>RD51 Coll. Meeting, Kolkata, 31/10/2014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75788" y="6356350"/>
            <a:ext cx="254401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err="1" smtClean="0"/>
              <a:t>Joerg</a:t>
            </a:r>
            <a:r>
              <a:rPr lang="en-US" dirty="0" smtClean="0"/>
              <a:t> </a:t>
            </a:r>
            <a:r>
              <a:rPr lang="en-US" dirty="0" err="1" smtClean="0"/>
              <a:t>Wotschack</a:t>
            </a:r>
            <a:r>
              <a:rPr lang="en-US" dirty="0" smtClean="0"/>
              <a:t> (CERN)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8976F7-5A00-6B4B-BE99-6F648B1FC7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6660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chart" Target="../charts/char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6.jpeg"/><Relationship Id="rId3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8.jpeg"/><Relationship Id="rId3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0.jpeg"/><Relationship Id="rId3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2.jpeg"/><Relationship Id="rId3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4" Type="http://schemas.openxmlformats.org/officeDocument/2006/relationships/image" Target="../media/image4.emf"/><Relationship Id="rId5" Type="http://schemas.openxmlformats.org/officeDocument/2006/relationships/image" Target="../media/image5.emf"/><Relationship Id="rId6" Type="http://schemas.openxmlformats.org/officeDocument/2006/relationships/image" Target="../media/image6.emf"/><Relationship Id="rId7" Type="http://schemas.openxmlformats.org/officeDocument/2006/relationships/image" Target="../media/image7.jp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gif"/><Relationship Id="rId3" Type="http://schemas.openxmlformats.org/officeDocument/2006/relationships/image" Target="../media/image9.tif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4" Type="http://schemas.openxmlformats.org/officeDocument/2006/relationships/image" Target="../media/image12.png"/><Relationship Id="rId5" Type="http://schemas.openxmlformats.org/officeDocument/2006/relationships/image" Target="../media/image13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tif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4.jpeg"/><Relationship Id="rId3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59962"/>
            <a:ext cx="7772400" cy="1470025"/>
          </a:xfrm>
        </p:spPr>
        <p:txBody>
          <a:bodyPr>
            <a:normAutofit/>
          </a:bodyPr>
          <a:lstStyle/>
          <a:p>
            <a:r>
              <a:rPr lang="en-US" sz="5300" dirty="0" smtClean="0"/>
              <a:t>ATLAS </a:t>
            </a:r>
            <a:r>
              <a:rPr lang="en-US" sz="5300" dirty="0" err="1" smtClean="0"/>
              <a:t>Micromegas</a:t>
            </a:r>
            <a:r>
              <a:rPr lang="en-US" sz="5300" dirty="0" smtClean="0"/>
              <a:t/>
            </a:r>
            <a:br>
              <a:rPr lang="en-US" sz="5300" dirty="0" smtClean="0"/>
            </a:br>
            <a:r>
              <a:rPr lang="en-US" sz="2700" dirty="0" smtClean="0">
                <a:solidFill>
                  <a:schemeClr val="bg1">
                    <a:lumMod val="50000"/>
                  </a:schemeClr>
                </a:solidFill>
              </a:rPr>
              <a:t>from </a:t>
            </a:r>
            <a:r>
              <a:rPr lang="en-US" sz="2700" dirty="0">
                <a:solidFill>
                  <a:schemeClr val="bg1">
                    <a:lumMod val="50000"/>
                  </a:schemeClr>
                </a:solidFill>
              </a:rPr>
              <a:t>MMSW1 to </a:t>
            </a:r>
            <a:r>
              <a:rPr lang="en-US" sz="2700" dirty="0" smtClean="0">
                <a:solidFill>
                  <a:schemeClr val="bg1">
                    <a:lumMod val="50000"/>
                  </a:schemeClr>
                </a:solidFill>
              </a:rPr>
              <a:t>MMSW2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41598" y="3747242"/>
            <a:ext cx="6688621" cy="1405860"/>
          </a:xfrm>
        </p:spPr>
        <p:txBody>
          <a:bodyPr>
            <a:noAutofit/>
          </a:bodyPr>
          <a:lstStyle/>
          <a:p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RD51 Coll. Meeting, Kolkata, 31/10/2014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Joerg Wotschack (CERN)</a:t>
            </a:r>
            <a:endParaRPr lang="en-US"/>
          </a:p>
        </p:txBody>
      </p:sp>
      <p:pic>
        <p:nvPicPr>
          <p:cNvPr id="8" name="Picture 7" descr="MSW2_foto.jp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5882" y="101320"/>
            <a:ext cx="2004603" cy="1968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27703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533398" y="611872"/>
            <a:ext cx="8143058" cy="1162050"/>
          </a:xfrm>
        </p:spPr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GB" b="0" dirty="0" smtClean="0"/>
              <a:t>CF vacuum table supported on 3 points (15 points measured) </a:t>
            </a:r>
            <a:r>
              <a:rPr lang="en-GB" u="sng" dirty="0" smtClean="0"/>
              <a:t>Flatness &lt;10µm</a:t>
            </a:r>
            <a:endParaRPr lang="en-GB" u="sng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800" dirty="0" smtClean="0"/>
              <a:t>No temperature effect observed on flatness with </a:t>
            </a:r>
            <a:r>
              <a:rPr lang="el-GR" sz="1800" dirty="0" smtClean="0"/>
              <a:t>Δ</a:t>
            </a:r>
            <a:r>
              <a:rPr lang="en-GB" dirty="0"/>
              <a:t>T</a:t>
            </a:r>
            <a:r>
              <a:rPr lang="en-GB" sz="1800" dirty="0" smtClean="0"/>
              <a:t>= 7</a:t>
            </a:r>
            <a:r>
              <a:rPr lang="en-GB" sz="1800" dirty="0" smtClean="0">
                <a:latin typeface="Calibri"/>
              </a:rPr>
              <a:t>°C!</a:t>
            </a:r>
            <a:endParaRPr lang="en-GB" sz="1800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type="pic" idx="1"/>
            <p:extLst>
              <p:ext uri="{D42A27DB-BD31-4B8C-83A1-F6EECF244321}">
                <p14:modId xmlns:p14="http://schemas.microsoft.com/office/powerpoint/2010/main" val="2053972832"/>
              </p:ext>
            </p:extLst>
          </p:nvPr>
        </p:nvGraphicFramePr>
        <p:xfrm>
          <a:off x="1763688" y="2564904"/>
          <a:ext cx="6092080" cy="41123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601818" y="318"/>
            <a:ext cx="25421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accent5">
                    <a:lumMod val="50000"/>
                  </a:schemeClr>
                </a:solidFill>
              </a:rPr>
              <a:t>H. </a:t>
            </a:r>
            <a:r>
              <a:rPr lang="en-US" sz="1600" dirty="0" err="1" smtClean="0">
                <a:solidFill>
                  <a:schemeClr val="accent5">
                    <a:lumMod val="50000"/>
                  </a:schemeClr>
                </a:solidFill>
              </a:rPr>
              <a:t>Danielsson</a:t>
            </a:r>
            <a:r>
              <a:rPr lang="en-US" sz="16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1600" dirty="0" smtClean="0">
                <a:solidFill>
                  <a:schemeClr val="accent5">
                    <a:lumMod val="50000"/>
                  </a:schemeClr>
                </a:solidFill>
              </a:rPr>
              <a:t>(CERN/PH-DT)</a:t>
            </a:r>
            <a:endParaRPr lang="en-US" sz="16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RD51 Coll. Meeting, Kolkata, 31/10/2014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Joerg Wotschack (CERN)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0578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Panel construction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Top skin (Table #1)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dirty="0" smtClean="0"/>
              <a:t>Bottom skin (Table #2)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9" name="TextBox 8"/>
          <p:cNvSpPr txBox="1"/>
          <p:nvPr/>
        </p:nvSpPr>
        <p:spPr>
          <a:xfrm>
            <a:off x="6601818" y="318"/>
            <a:ext cx="25421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accent5">
                    <a:lumMod val="50000"/>
                  </a:schemeClr>
                </a:solidFill>
              </a:rPr>
              <a:t>H. </a:t>
            </a:r>
            <a:r>
              <a:rPr lang="en-US" sz="1600" dirty="0" err="1" smtClean="0">
                <a:solidFill>
                  <a:schemeClr val="accent5">
                    <a:lumMod val="50000"/>
                  </a:schemeClr>
                </a:solidFill>
              </a:rPr>
              <a:t>Danielsson</a:t>
            </a:r>
            <a:r>
              <a:rPr lang="en-US" sz="16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1600" dirty="0" smtClean="0">
                <a:solidFill>
                  <a:schemeClr val="accent5">
                    <a:lumMod val="50000"/>
                  </a:schemeClr>
                </a:solidFill>
              </a:rPr>
              <a:t>(CERN/PH-DT)</a:t>
            </a:r>
            <a:endParaRPr lang="en-US" sz="16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RD51 Coll. Meeting, Kolkata, 31/10/2014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Joerg Wotschack (CERN)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6269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042276" cy="679828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Panel construction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>
          <a:xfrm>
            <a:off x="467544" y="1268760"/>
            <a:ext cx="4040188" cy="639762"/>
          </a:xfrm>
        </p:spPr>
        <p:txBody>
          <a:bodyPr>
            <a:normAutofit fontScale="92500"/>
          </a:bodyPr>
          <a:lstStyle/>
          <a:p>
            <a:r>
              <a:rPr lang="en-GB" dirty="0" smtClean="0"/>
              <a:t>Frame and honeycomb assembly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>
          <a:xfrm>
            <a:off x="4644008" y="1268760"/>
            <a:ext cx="4041775" cy="639762"/>
          </a:xfrm>
        </p:spPr>
        <p:txBody>
          <a:bodyPr/>
          <a:lstStyle/>
          <a:p>
            <a:r>
              <a:rPr lang="en-GB" dirty="0" smtClean="0"/>
              <a:t>Final assembly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9" name="TextBox 8"/>
          <p:cNvSpPr txBox="1"/>
          <p:nvPr/>
        </p:nvSpPr>
        <p:spPr>
          <a:xfrm>
            <a:off x="6601818" y="318"/>
            <a:ext cx="25421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accent5">
                    <a:lumMod val="50000"/>
                  </a:schemeClr>
                </a:solidFill>
              </a:rPr>
              <a:t>H. </a:t>
            </a:r>
            <a:r>
              <a:rPr lang="en-US" sz="1600" dirty="0" err="1" smtClean="0">
                <a:solidFill>
                  <a:schemeClr val="accent5">
                    <a:lumMod val="50000"/>
                  </a:schemeClr>
                </a:solidFill>
              </a:rPr>
              <a:t>Danielsson</a:t>
            </a:r>
            <a:r>
              <a:rPr lang="en-US" sz="16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1600" dirty="0" smtClean="0">
                <a:solidFill>
                  <a:schemeClr val="accent5">
                    <a:lumMod val="50000"/>
                  </a:schemeClr>
                </a:solidFill>
              </a:rPr>
              <a:t>(CERN/PH-DT)</a:t>
            </a:r>
            <a:endParaRPr lang="en-US" sz="16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RD51 Coll. Meeting, Kolkata, 31/10/2014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Joerg Wotschack (CERN)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4447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7671"/>
            <a:ext cx="8229600" cy="1143000"/>
          </a:xfrm>
        </p:spPr>
        <p:txBody>
          <a:bodyPr/>
          <a:lstStyle/>
          <a:p>
            <a:r>
              <a:rPr lang="en-GB" dirty="0" smtClean="0"/>
              <a:t>Active gas distribution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Active gas injection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SS tube Ø3 under mesh support</a:t>
            </a:r>
            <a:endParaRPr lang="en-GB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cxnSp>
        <p:nvCxnSpPr>
          <p:cNvPr id="6" name="Straight Arrow Connector 5"/>
          <p:cNvCxnSpPr/>
          <p:nvPr/>
        </p:nvCxnSpPr>
        <p:spPr>
          <a:xfrm>
            <a:off x="622676" y="4473116"/>
            <a:ext cx="1084343" cy="216024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1695903" y="4293096"/>
            <a:ext cx="0" cy="288032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1695903" y="4797152"/>
            <a:ext cx="0" cy="288032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1763688" y="4077072"/>
            <a:ext cx="1296144" cy="216024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1745257" y="4653136"/>
            <a:ext cx="2178671" cy="423522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601818" y="318"/>
            <a:ext cx="25421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accent5">
                    <a:lumMod val="50000"/>
                  </a:schemeClr>
                </a:solidFill>
              </a:rPr>
              <a:t>H. </a:t>
            </a:r>
            <a:r>
              <a:rPr lang="en-US" sz="1600" dirty="0" err="1" smtClean="0">
                <a:solidFill>
                  <a:schemeClr val="accent5">
                    <a:lumMod val="50000"/>
                  </a:schemeClr>
                </a:solidFill>
              </a:rPr>
              <a:t>Danielsson</a:t>
            </a:r>
            <a:r>
              <a:rPr lang="en-US" sz="16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1600" dirty="0" smtClean="0">
                <a:solidFill>
                  <a:schemeClr val="accent5">
                    <a:lumMod val="50000"/>
                  </a:schemeClr>
                </a:solidFill>
              </a:rPr>
              <a:t>(CERN/PH-DT)</a:t>
            </a:r>
            <a:endParaRPr lang="en-US" sz="16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RD51 Coll. Meeting, Kolkata, 31/10/2014</a:t>
            </a:r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Joerg Wotschack (CERN)</a:t>
            </a:r>
            <a:endParaRPr lang="en-US"/>
          </a:p>
        </p:txBody>
      </p:sp>
      <p:grpSp>
        <p:nvGrpSpPr>
          <p:cNvPr id="22" name="Group 21"/>
          <p:cNvGrpSpPr/>
          <p:nvPr/>
        </p:nvGrpSpPr>
        <p:grpSpPr>
          <a:xfrm>
            <a:off x="6481823" y="2870868"/>
            <a:ext cx="2510155" cy="72000"/>
            <a:chOff x="6481823" y="2831178"/>
            <a:chExt cx="2510155" cy="72000"/>
          </a:xfrm>
        </p:grpSpPr>
        <p:cxnSp>
          <p:nvCxnSpPr>
            <p:cNvPr id="14" name="Straight Connector 13"/>
            <p:cNvCxnSpPr/>
            <p:nvPr/>
          </p:nvCxnSpPr>
          <p:spPr>
            <a:xfrm flipV="1">
              <a:off x="6481823" y="2831178"/>
              <a:ext cx="1441875" cy="72000"/>
            </a:xfrm>
            <a:prstGeom prst="line">
              <a:avLst/>
            </a:prstGeom>
            <a:ln w="57150" cmpd="sng">
              <a:solidFill>
                <a:srgbClr val="80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V="1">
              <a:off x="8055978" y="2831178"/>
              <a:ext cx="936000" cy="0"/>
            </a:xfrm>
            <a:prstGeom prst="line">
              <a:avLst/>
            </a:prstGeom>
            <a:ln w="57150" cmpd="sng">
              <a:solidFill>
                <a:srgbClr val="80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91665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Panel leak test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>
          <a:xfrm>
            <a:off x="467544" y="1268760"/>
            <a:ext cx="4040188" cy="639762"/>
          </a:xfrm>
        </p:spPr>
        <p:txBody>
          <a:bodyPr/>
          <a:lstStyle/>
          <a:p>
            <a:r>
              <a:rPr lang="en-GB" dirty="0" smtClean="0"/>
              <a:t>Drift panel + EPDM joint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>
          <a:xfrm>
            <a:off x="4644008" y="1268760"/>
            <a:ext cx="4306952" cy="639762"/>
          </a:xfrm>
        </p:spPr>
        <p:txBody>
          <a:bodyPr>
            <a:noAutofit/>
          </a:bodyPr>
          <a:lstStyle/>
          <a:p>
            <a:r>
              <a:rPr lang="en-GB" dirty="0" smtClean="0"/>
              <a:t>Drift panel under pressure test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9" name="TextBox 8"/>
          <p:cNvSpPr txBox="1"/>
          <p:nvPr/>
        </p:nvSpPr>
        <p:spPr>
          <a:xfrm>
            <a:off x="6601818" y="318"/>
            <a:ext cx="25421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accent5">
                    <a:lumMod val="50000"/>
                  </a:schemeClr>
                </a:solidFill>
              </a:rPr>
              <a:t>H. </a:t>
            </a:r>
            <a:r>
              <a:rPr lang="en-US" sz="1600" dirty="0" err="1" smtClean="0">
                <a:solidFill>
                  <a:schemeClr val="accent5">
                    <a:lumMod val="50000"/>
                  </a:schemeClr>
                </a:solidFill>
              </a:rPr>
              <a:t>Danielsson</a:t>
            </a:r>
            <a:r>
              <a:rPr lang="en-US" sz="16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1600" dirty="0" smtClean="0">
                <a:solidFill>
                  <a:schemeClr val="accent5">
                    <a:lumMod val="50000"/>
                  </a:schemeClr>
                </a:solidFill>
              </a:rPr>
              <a:t>(CERN/PH-DT)</a:t>
            </a:r>
            <a:endParaRPr lang="en-US" sz="16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RD51 Coll. Meeting, Kolkata, 31/10/2014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Joerg Wotschack (CERN)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5869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116632"/>
            <a:ext cx="8042276" cy="895852"/>
          </a:xfrm>
        </p:spPr>
        <p:txBody>
          <a:bodyPr/>
          <a:lstStyle/>
          <a:p>
            <a:r>
              <a:rPr lang="en-GB" dirty="0" smtClean="0"/>
              <a:t>Mesh gluing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544" y="1196752"/>
            <a:ext cx="4040188" cy="639762"/>
          </a:xfrm>
        </p:spPr>
        <p:txBody>
          <a:bodyPr/>
          <a:lstStyle/>
          <a:p>
            <a:r>
              <a:rPr lang="en-GB" dirty="0" smtClean="0"/>
              <a:t>Mesh during polymerisation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GB" dirty="0" smtClean="0"/>
              <a:t>Procedure simplified</a:t>
            </a:r>
          </a:p>
          <a:p>
            <a:r>
              <a:rPr lang="en-GB" dirty="0"/>
              <a:t>1</a:t>
            </a:r>
            <a:r>
              <a:rPr lang="en-GB" dirty="0" smtClean="0"/>
              <a:t> day before / </a:t>
            </a:r>
            <a:r>
              <a:rPr lang="en-GB" dirty="0"/>
              <a:t>2</a:t>
            </a:r>
            <a:r>
              <a:rPr lang="en-GB" dirty="0" smtClean="0"/>
              <a:t> hours now!</a:t>
            </a:r>
          </a:p>
          <a:p>
            <a:r>
              <a:rPr lang="en-GB" dirty="0" smtClean="0"/>
              <a:t>Cleaning improved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6601818" y="318"/>
            <a:ext cx="25421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accent5">
                    <a:lumMod val="50000"/>
                  </a:schemeClr>
                </a:solidFill>
              </a:rPr>
              <a:t>H. </a:t>
            </a:r>
            <a:r>
              <a:rPr lang="en-US" sz="1600" dirty="0" err="1" smtClean="0">
                <a:solidFill>
                  <a:schemeClr val="accent5">
                    <a:lumMod val="50000"/>
                  </a:schemeClr>
                </a:solidFill>
              </a:rPr>
              <a:t>Danielsson</a:t>
            </a:r>
            <a:r>
              <a:rPr lang="en-US" sz="16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1600" dirty="0" smtClean="0">
                <a:solidFill>
                  <a:schemeClr val="accent5">
                    <a:lumMod val="50000"/>
                  </a:schemeClr>
                </a:solidFill>
              </a:rPr>
              <a:t>(CERN/PH-DT)</a:t>
            </a:r>
            <a:endParaRPr lang="en-US" sz="16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RD51 Coll. Meeting, Kolkata, 31/10/2014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Joerg Wotschack (CERN)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3866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MMSW2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MMSW2 has been fully assembled and connected to gas and </a:t>
            </a:r>
            <a:r>
              <a:rPr lang="en-US" dirty="0" smtClean="0"/>
              <a:t>HV 10 days ago</a:t>
            </a:r>
            <a:endParaRPr lang="en-US" dirty="0" smtClean="0"/>
          </a:p>
          <a:p>
            <a:pPr lvl="1"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Under HV for one week, no trip</a:t>
            </a:r>
            <a:endParaRPr lang="en-US" dirty="0" smtClean="0"/>
          </a:p>
          <a:p>
            <a:pPr lvl="1"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Lower </a:t>
            </a:r>
            <a:r>
              <a:rPr lang="en-US" dirty="0" smtClean="0"/>
              <a:t>currents than MSW1 at higher HV</a:t>
            </a:r>
          </a:p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It has been installed in the H6 test beam </a:t>
            </a:r>
            <a:r>
              <a:rPr lang="en-US" dirty="0" smtClean="0"/>
              <a:t>Tuesday this week</a:t>
            </a:r>
            <a:endParaRPr lang="en-US" dirty="0" smtClean="0"/>
          </a:p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First </a:t>
            </a:r>
            <a:r>
              <a:rPr lang="en-US" smtClean="0"/>
              <a:t>data </a:t>
            </a:r>
            <a:r>
              <a:rPr lang="en-US" smtClean="0"/>
              <a:t>expected </a:t>
            </a:r>
            <a:r>
              <a:rPr lang="en-US" dirty="0" smtClean="0"/>
              <a:t>last night after the SPS MD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RD51 Coll. Meeting, Kolkata, 31/10/2014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Joerg Wotschack (CERN)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2896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and outlook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The MMSW1 &amp; MMSW2 construction exercises were extremely useful in view of the forthcoming construction of the NSW MM Module-0 construction</a:t>
            </a:r>
          </a:p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The detector performs as expected</a:t>
            </a:r>
          </a:p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For the first time stereo strips were used (by us) giving us a 2</a:t>
            </a:r>
            <a:r>
              <a:rPr lang="en-US" baseline="30000" dirty="0" smtClean="0"/>
              <a:t>nd</a:t>
            </a:r>
            <a:r>
              <a:rPr lang="en-US" dirty="0" smtClean="0"/>
              <a:t>-coordinate spatial resolution of 2.2 mm, as designed for and perfectly adequate for the NSW </a:t>
            </a:r>
          </a:p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A number of issues that appeared in MMSW1 were successfully cured in MMSW2</a:t>
            </a:r>
          </a:p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A big step in the direction of ATLAS </a:t>
            </a:r>
            <a:r>
              <a:rPr lang="en-US" dirty="0" err="1" smtClean="0"/>
              <a:t>micromegas</a:t>
            </a:r>
            <a:r>
              <a:rPr lang="en-US" dirty="0" smtClean="0"/>
              <a:t> chamber construction has been done</a:t>
            </a:r>
          </a:p>
          <a:p>
            <a:pPr marL="0" indent="0">
              <a:buClr>
                <a:schemeClr val="accent3"/>
              </a:buClr>
              <a:buNone/>
            </a:pP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RD51 Coll. Meeting, Kolkata, 31/10/2014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Joerg Wotschack (CERN)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4308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Clr>
                <a:schemeClr val="accent3"/>
              </a:buClr>
              <a:buNone/>
            </a:pPr>
            <a:r>
              <a:rPr lang="en-US" dirty="0" smtClean="0"/>
              <a:t>The construction of the MMSW chambers is a collaborative effort between CERN-PH, CERN-DT, and Mainz University</a:t>
            </a:r>
          </a:p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The PCB layout and art work was done by CERN-PH (G. </a:t>
            </a:r>
            <a:r>
              <a:rPr lang="en-US" dirty="0" err="1" smtClean="0"/>
              <a:t>Sekhniaidze</a:t>
            </a:r>
            <a:r>
              <a:rPr lang="en-US" dirty="0" smtClean="0"/>
              <a:t>) </a:t>
            </a:r>
          </a:p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The PCBs were produced by industry (</a:t>
            </a:r>
            <a:r>
              <a:rPr lang="en-US" dirty="0" err="1" smtClean="0"/>
              <a:t>Eltos</a:t>
            </a:r>
            <a:r>
              <a:rPr lang="en-US" dirty="0" smtClean="0"/>
              <a:t>, Italy) and completed by CERN-DT (</a:t>
            </a:r>
            <a:r>
              <a:rPr lang="en-US" dirty="0" err="1" smtClean="0"/>
              <a:t>Rui</a:t>
            </a:r>
            <a:r>
              <a:rPr lang="en-US" dirty="0" smtClean="0"/>
              <a:t> de Oliveira et al.)</a:t>
            </a:r>
          </a:p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The resistive strips were deposited by sputtering in industry in Japan (A. Ochi et al.) </a:t>
            </a:r>
          </a:p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dirty="0"/>
              <a:t>T</a:t>
            </a:r>
            <a:r>
              <a:rPr lang="en-US" dirty="0" smtClean="0"/>
              <a:t>he engineering, tooling, mechanics, and </a:t>
            </a:r>
            <a:r>
              <a:rPr lang="en-US" dirty="0" err="1" smtClean="0"/>
              <a:t>glueing</a:t>
            </a:r>
            <a:r>
              <a:rPr lang="en-US" dirty="0" smtClean="0"/>
              <a:t> are done by PH-DT (H. </a:t>
            </a:r>
            <a:r>
              <a:rPr lang="en-US" dirty="0" err="1" smtClean="0"/>
              <a:t>Danielsson</a:t>
            </a:r>
            <a:r>
              <a:rPr lang="en-US" dirty="0" smtClean="0"/>
              <a:t> et al.)</a:t>
            </a:r>
          </a:p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Module assembly and commissioning by CERN-PH</a:t>
            </a:r>
          </a:p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Tests in the beam and data analysis by the full ATLAS MM community (</a:t>
            </a:r>
            <a:r>
              <a:rPr lang="en-US" dirty="0" smtClean="0">
                <a:solidFill>
                  <a:srgbClr val="0000FF"/>
                </a:solidFill>
              </a:rPr>
              <a:t>special thanks</a:t>
            </a:r>
            <a:r>
              <a:rPr lang="en-US" dirty="0" smtClean="0"/>
              <a:t>)</a:t>
            </a:r>
          </a:p>
          <a:p>
            <a:pPr>
              <a:buClr>
                <a:schemeClr val="accent3"/>
              </a:buClr>
              <a:buFont typeface="Wingdings" charset="2"/>
              <a:buChar char="§"/>
            </a:pP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RD51 Coll. Meeting, Kolkata, 31/10/2014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Joerg Wotschack (CERN)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191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The MMSW chambers are pre-series prototypes for the ATLAS NSW </a:t>
            </a:r>
            <a:r>
              <a:rPr lang="en-US" dirty="0" err="1" smtClean="0"/>
              <a:t>micromegas</a:t>
            </a:r>
            <a:r>
              <a:rPr lang="en-US" dirty="0" smtClean="0"/>
              <a:t> detectors</a:t>
            </a:r>
          </a:p>
          <a:p>
            <a:pPr lvl="1"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Very similar main design features </a:t>
            </a:r>
          </a:p>
          <a:p>
            <a:pPr lvl="1"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Test objects for Module-0s</a:t>
            </a:r>
          </a:p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They correspond to a 50 cm slice of the large-sector NSW MMs at r≈1.5–2 m. </a:t>
            </a:r>
          </a:p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One of the two MMSWs will be installed in the ATLAS cavern next year to be integrated into the ATLAS data stream. </a:t>
            </a:r>
          </a:p>
          <a:p>
            <a:pPr lvl="1"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It will later be installed on one of the existing Small Wheels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RD51 Coll. Meeting, Kolkata, 31/10/2014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Joerg Wotschack (CERN)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465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MMSW chambers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828392" y="1600200"/>
            <a:ext cx="4152036" cy="4525963"/>
          </a:xfrm>
        </p:spPr>
        <p:txBody>
          <a:bodyPr>
            <a:normAutofit fontScale="62500" lnSpcReduction="20000"/>
          </a:bodyPr>
          <a:lstStyle/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1.2 x 0.5 </a:t>
            </a:r>
            <a:r>
              <a:rPr lang="en-US" dirty="0" smtClean="0"/>
              <a:t>m</a:t>
            </a:r>
            <a:r>
              <a:rPr lang="en-US" baseline="30000" dirty="0" smtClean="0"/>
              <a:t>2</a:t>
            </a:r>
            <a:r>
              <a:rPr lang="en-US" dirty="0" smtClean="0"/>
              <a:t> x 80</a:t>
            </a:r>
            <a:r>
              <a:rPr lang="en-US" dirty="0" smtClean="0"/>
              <a:t> mm</a:t>
            </a:r>
          </a:p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4 detection planes</a:t>
            </a:r>
          </a:p>
          <a:p>
            <a:pPr lvl="1"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2 back-to-back planes for precision coordinate</a:t>
            </a:r>
          </a:p>
          <a:p>
            <a:pPr lvl="1"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2 planes with strips </a:t>
            </a:r>
            <a:r>
              <a:rPr lang="en-US" dirty="0" smtClean="0"/>
              <a:t>under ±</a:t>
            </a:r>
            <a:r>
              <a:rPr lang="en-US" dirty="0" smtClean="0"/>
              <a:t>1.5</a:t>
            </a:r>
            <a:r>
              <a:rPr lang="en-US" dirty="0" smtClean="0"/>
              <a:t>° </a:t>
            </a:r>
          </a:p>
          <a:p>
            <a:pPr lvl="1"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1024 </a:t>
            </a:r>
            <a:r>
              <a:rPr lang="en-US" dirty="0" smtClean="0"/>
              <a:t>strips/plane</a:t>
            </a:r>
          </a:p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Strip pitch: 415 µm</a:t>
            </a:r>
          </a:p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Drift gap: 5 mm</a:t>
            </a:r>
          </a:p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Mesh: </a:t>
            </a:r>
            <a:r>
              <a:rPr lang="en-US" dirty="0" smtClean="0"/>
              <a:t>integrated into drift panel </a:t>
            </a:r>
            <a:r>
              <a:rPr lang="en-US" dirty="0" smtClean="0"/>
              <a:t>&amp; </a:t>
            </a:r>
            <a:r>
              <a:rPr lang="en-US" dirty="0" err="1" smtClean="0"/>
              <a:t>electr</a:t>
            </a:r>
            <a:r>
              <a:rPr lang="en-US" dirty="0" smtClean="0"/>
              <a:t>. connected to ground</a:t>
            </a:r>
          </a:p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Resistive </a:t>
            </a:r>
            <a:r>
              <a:rPr lang="en-US" dirty="0" smtClean="0"/>
              <a:t>strips </a:t>
            </a:r>
          </a:p>
          <a:p>
            <a:pPr lvl="1"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split </a:t>
            </a:r>
            <a:r>
              <a:rPr lang="en-US" dirty="0" smtClean="0"/>
              <a:t>in the </a:t>
            </a:r>
            <a:r>
              <a:rPr lang="en-US" dirty="0" err="1" smtClean="0"/>
              <a:t>centre</a:t>
            </a:r>
            <a:r>
              <a:rPr lang="en-US" dirty="0" smtClean="0"/>
              <a:t>, 2 HV per plane </a:t>
            </a:r>
          </a:p>
          <a:p>
            <a:pPr lvl="1"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interconnected </a:t>
            </a:r>
            <a:r>
              <a:rPr lang="en-US" dirty="0" smtClean="0"/>
              <a:t>every 2 </a:t>
            </a:r>
            <a:r>
              <a:rPr lang="en-US" dirty="0" smtClean="0"/>
              <a:t>cm</a:t>
            </a:r>
            <a:endParaRPr lang="en-US" dirty="0" smtClean="0"/>
          </a:p>
          <a:p>
            <a:pPr lvl="1"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R(strip) ≈ 20 </a:t>
            </a:r>
            <a:r>
              <a:rPr lang="en-US" dirty="0" err="1" smtClean="0"/>
              <a:t>MOhm</a:t>
            </a:r>
            <a:r>
              <a:rPr lang="en-US" dirty="0" smtClean="0"/>
              <a:t>/cm</a:t>
            </a:r>
          </a:p>
          <a:p>
            <a:pPr lvl="1"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R</a:t>
            </a:r>
            <a:r>
              <a:rPr lang="en-US" baseline="-25000" dirty="0" smtClean="0"/>
              <a:t>eff</a:t>
            </a:r>
            <a:r>
              <a:rPr lang="en-US" dirty="0" smtClean="0"/>
              <a:t>≈2–20 </a:t>
            </a:r>
            <a:r>
              <a:rPr lang="en-US" dirty="0" err="1" smtClean="0"/>
              <a:t>MOhm</a:t>
            </a:r>
            <a:endParaRPr lang="en-US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RD51 Coll. Meeting, Kolkata, 31/10/2014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Joerg Wotschack (CERN)</a:t>
            </a:r>
            <a:endParaRPr lang="en-US"/>
          </a:p>
        </p:txBody>
      </p:sp>
      <p:pic>
        <p:nvPicPr>
          <p:cNvPr id="6" name="Picture 5" descr="MSW2_foto.jp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076" y="1570628"/>
            <a:ext cx="4398316" cy="4320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70024" y="5300386"/>
            <a:ext cx="10077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MMSW2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32304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MMSW1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In the June RD51 mini week Paolo </a:t>
            </a:r>
            <a:r>
              <a:rPr lang="en-US" dirty="0" err="1" smtClean="0"/>
              <a:t>Iengo</a:t>
            </a:r>
            <a:r>
              <a:rPr lang="en-US" dirty="0" smtClean="0"/>
              <a:t> reported about the construction of the MMSW1 which, at this, time, was just being completed, </a:t>
            </a:r>
            <a:r>
              <a:rPr lang="en-US" dirty="0"/>
              <a:t>see </a:t>
            </a:r>
            <a:r>
              <a:rPr lang="en-US" sz="2400" dirty="0">
                <a:solidFill>
                  <a:srgbClr val="0000FF"/>
                </a:solidFill>
              </a:rPr>
              <a:t>http://</a:t>
            </a:r>
            <a:r>
              <a:rPr lang="en-US" sz="2400" dirty="0" err="1">
                <a:solidFill>
                  <a:srgbClr val="0000FF"/>
                </a:solidFill>
              </a:rPr>
              <a:t>indico.cern.ch</a:t>
            </a:r>
            <a:r>
              <a:rPr lang="en-US" sz="2400" dirty="0">
                <a:solidFill>
                  <a:srgbClr val="0000FF"/>
                </a:solidFill>
              </a:rPr>
              <a:t>/event/323839/</a:t>
            </a:r>
            <a:r>
              <a:rPr lang="en-US" sz="2400" dirty="0" err="1">
                <a:solidFill>
                  <a:srgbClr val="0000FF"/>
                </a:solidFill>
              </a:rPr>
              <a:t>other-view?view</a:t>
            </a:r>
            <a:r>
              <a:rPr lang="en-US" sz="2400" dirty="0">
                <a:solidFill>
                  <a:srgbClr val="0000FF"/>
                </a:solidFill>
              </a:rPr>
              <a:t>=</a:t>
            </a:r>
            <a:r>
              <a:rPr lang="en-US" sz="2400" dirty="0" smtClean="0">
                <a:solidFill>
                  <a:srgbClr val="0000FF"/>
                </a:solidFill>
              </a:rPr>
              <a:t>standard</a:t>
            </a:r>
            <a:endParaRPr lang="en-US" dirty="0" smtClean="0"/>
          </a:p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He described the preparation of the parts, the tools, the panel and detector assembly, and showed first tracks with two out of the four detection planes in operation. </a:t>
            </a:r>
          </a:p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In July the MMSW1 chamber was completed with all four detector planes</a:t>
            </a:r>
          </a:p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In August and October MMSW1 was tested in the T9 and T10 test beams at the PS with 10 </a:t>
            </a:r>
            <a:r>
              <a:rPr lang="en-US" dirty="0" err="1" smtClean="0"/>
              <a:t>GeV</a:t>
            </a:r>
            <a:r>
              <a:rPr lang="en-US" dirty="0" smtClean="0"/>
              <a:t> hadrons and in the Lab with </a:t>
            </a:r>
            <a:r>
              <a:rPr lang="en-US" dirty="0" err="1" smtClean="0"/>
              <a:t>cosmics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RD51 Coll. Meeting, Kolkata, 31/10/2014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Joerg Wotschack (CERN)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0879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MMSW1: T9 &amp; T10 test beam results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RD51 Coll. Meeting, Kolkata, 31/10/2014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Joerg Wotschack (CERN)</a:t>
            </a:r>
            <a:endParaRPr lang="en-US"/>
          </a:p>
        </p:txBody>
      </p:sp>
      <p:pic>
        <p:nvPicPr>
          <p:cNvPr id="7" name="Picture 6" descr="T9_testbeam_foto.jp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4428" y="1453128"/>
            <a:ext cx="3124201" cy="2390651"/>
          </a:xfrm>
          <a:prstGeom prst="rect">
            <a:avLst/>
          </a:prstGeom>
        </p:spPr>
      </p:pic>
      <p:pic>
        <p:nvPicPr>
          <p:cNvPr id="9" name="Picture 8" descr="msw1_msw2_11191_cut_rotcor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2525" y="1233589"/>
            <a:ext cx="2607374" cy="2520000"/>
          </a:xfrm>
          <a:prstGeom prst="rect">
            <a:avLst/>
          </a:prstGeom>
        </p:spPr>
      </p:pic>
      <p:pic>
        <p:nvPicPr>
          <p:cNvPr id="10" name="Picture 9" descr="Tmm6y_msw34y_11191_cut_fixrot_withx_notail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2525" y="3715660"/>
            <a:ext cx="2650910" cy="2520000"/>
          </a:xfrm>
          <a:prstGeom prst="rect">
            <a:avLst/>
          </a:prstGeom>
        </p:spPr>
      </p:pic>
      <p:pic>
        <p:nvPicPr>
          <p:cNvPr id="11" name="Picture 10" descr="map_resolution_v190.eps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516" y="1233589"/>
            <a:ext cx="2611009" cy="248207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57199" y="1463129"/>
            <a:ext cx="11853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‘online’ plot</a:t>
            </a:r>
            <a:endParaRPr lang="en-US" sz="16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4" name="Picture 13" descr="map_alignment_v190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516" y="3715660"/>
            <a:ext cx="2643093" cy="2512570"/>
          </a:xfrm>
          <a:prstGeom prst="rect">
            <a:avLst/>
          </a:prstGeom>
        </p:spPr>
      </p:pic>
      <p:pic>
        <p:nvPicPr>
          <p:cNvPr id="15" name="Picture 14" descr="MMSW1_T9_a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4805" y="3908903"/>
            <a:ext cx="3163824" cy="2377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4068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MMSW_CosmicCoverage_fixed3_col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7738" y="1347082"/>
            <a:ext cx="6166262" cy="522435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MMSW1: </a:t>
            </a:r>
            <a:r>
              <a:rPr lang="en-US" dirty="0" err="1" smtClean="0"/>
              <a:t>Cosmics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RD51 Coll. Meeting, Kolkata, 31/10/2014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Joerg Wotschack (CERN)</a:t>
            </a:r>
            <a:endParaRPr lang="en-US"/>
          </a:p>
        </p:txBody>
      </p:sp>
      <p:pic>
        <p:nvPicPr>
          <p:cNvPr id="7" name="Picture 6" descr="MMSW1_cosmic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003" y="1760856"/>
            <a:ext cx="3050083" cy="4300757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 flipH="1">
            <a:off x="6272696" y="2352261"/>
            <a:ext cx="1303130" cy="817217"/>
          </a:xfrm>
          <a:prstGeom prst="straightConnector1">
            <a:avLst/>
          </a:prstGeom>
          <a:ln w="635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7575826" y="2352261"/>
            <a:ext cx="152400" cy="1115391"/>
          </a:xfrm>
          <a:prstGeom prst="straightConnector1">
            <a:avLst/>
          </a:prstGeom>
          <a:ln w="635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4284870" y="2352261"/>
            <a:ext cx="3290956" cy="1192696"/>
          </a:xfrm>
          <a:prstGeom prst="straightConnector1">
            <a:avLst/>
          </a:prstGeom>
          <a:ln w="635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471478" y="1776894"/>
            <a:ext cx="186641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Inadequate trigger</a:t>
            </a:r>
          </a:p>
          <a:p>
            <a:r>
              <a:rPr lang="en-US" sz="1600" dirty="0" smtClean="0"/>
              <a:t>scintillator coverage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6862864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Electrical properties of </a:t>
            </a:r>
            <a:r>
              <a:rPr lang="en-US" dirty="0" smtClean="0"/>
              <a:t>MMSW1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211946" cy="4525963"/>
          </a:xfrm>
        </p:spPr>
        <p:txBody>
          <a:bodyPr>
            <a:normAutofit fontScale="62500" lnSpcReduction="20000"/>
          </a:bodyPr>
          <a:lstStyle/>
          <a:p>
            <a:pPr>
              <a:buClr>
                <a:schemeClr val="accent5">
                  <a:lumMod val="50000"/>
                </a:schemeClr>
              </a:buClr>
              <a:buFont typeface="Wingdings" charset="2"/>
              <a:buChar char="§"/>
            </a:pPr>
            <a:r>
              <a:rPr lang="en-US" dirty="0" smtClean="0"/>
              <a:t>Strip lengths in MMSW 60–80 cm</a:t>
            </a:r>
          </a:p>
          <a:p>
            <a:pPr>
              <a:buClr>
                <a:schemeClr val="accent5">
                  <a:lumMod val="50000"/>
                </a:schemeClr>
              </a:buClr>
              <a:buFont typeface="Wingdings" charset="2"/>
              <a:buChar char="§"/>
            </a:pPr>
            <a:r>
              <a:rPr lang="en-US" dirty="0" smtClean="0"/>
              <a:t>Measuring the APV pedestal sample fluctuations gives a good idea about the detector noise</a:t>
            </a:r>
          </a:p>
          <a:p>
            <a:pPr>
              <a:buClr>
                <a:schemeClr val="accent5">
                  <a:lumMod val="50000"/>
                </a:schemeClr>
              </a:buClr>
              <a:buFont typeface="Wingdings" charset="2"/>
              <a:buChar char="§"/>
            </a:pPr>
            <a:r>
              <a:rPr lang="en-US" dirty="0" smtClean="0"/>
              <a:t>Linear increase of noise between 0.1 and 0.8 m strip length above a base of 11 </a:t>
            </a:r>
            <a:r>
              <a:rPr lang="en-US" dirty="0" smtClean="0"/>
              <a:t>counts</a:t>
            </a:r>
          </a:p>
          <a:p>
            <a:pPr>
              <a:buClr>
                <a:schemeClr val="accent5">
                  <a:lumMod val="50000"/>
                </a:schemeClr>
              </a:buClr>
              <a:buFont typeface="Wingdings" charset="2"/>
              <a:buChar char="§"/>
            </a:pPr>
            <a:r>
              <a:rPr lang="en-US" dirty="0" smtClean="0"/>
              <a:t>Fits nicely with results from 10 and 35 cm strips </a:t>
            </a:r>
            <a:endParaRPr lang="en-US" dirty="0" smtClean="0"/>
          </a:p>
          <a:p>
            <a:pPr>
              <a:buClr>
                <a:schemeClr val="accent5">
                  <a:lumMod val="50000"/>
                </a:schemeClr>
              </a:buClr>
              <a:buFont typeface="Wingdings" charset="2"/>
              <a:buChar char="§"/>
            </a:pPr>
            <a:r>
              <a:rPr lang="en-US" dirty="0" smtClean="0"/>
              <a:t>Extrapolation to 2 m strip length yields a noise ≤30 counts, perfectly acceptable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RD51 Coll. Meeting, Kolkata, 31/10/2014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Joerg Wotschack (CERN)</a:t>
            </a:r>
            <a:endParaRPr lang="en-US"/>
          </a:p>
        </p:txBody>
      </p:sp>
      <p:pic>
        <p:nvPicPr>
          <p:cNvPr id="12" name="Picture 11" descr="Pedestal_noise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7939" y="1506988"/>
            <a:ext cx="2382572" cy="1489108"/>
          </a:xfrm>
          <a:prstGeom prst="rect">
            <a:avLst/>
          </a:prstGeom>
        </p:spPr>
      </p:pic>
      <p:pic>
        <p:nvPicPr>
          <p:cNvPr id="16" name="Picture 15" descr="Pedestal_sigma_MMSW1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1120" y="1523212"/>
            <a:ext cx="1949489" cy="1489108"/>
          </a:xfrm>
          <a:prstGeom prst="rect">
            <a:avLst/>
          </a:prstGeom>
        </p:spPr>
      </p:pic>
      <p:pic>
        <p:nvPicPr>
          <p:cNvPr id="18" name="Picture 17" descr="Pedestal_sigma_MMSW1_crop.pdf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82" t="40745" r="35011" b="40071"/>
          <a:stretch/>
        </p:blipFill>
        <p:spPr>
          <a:xfrm>
            <a:off x="7352659" y="1173638"/>
            <a:ext cx="1415421" cy="1315562"/>
          </a:xfrm>
          <a:prstGeom prst="rect">
            <a:avLst/>
          </a:prstGeom>
          <a:solidFill>
            <a:schemeClr val="bg1"/>
          </a:solidFill>
          <a:ln>
            <a:solidFill>
              <a:srgbClr val="800000"/>
            </a:solidFill>
          </a:ln>
        </p:spPr>
      </p:pic>
      <p:grpSp>
        <p:nvGrpSpPr>
          <p:cNvPr id="22" name="Group 21"/>
          <p:cNvGrpSpPr/>
          <p:nvPr/>
        </p:nvGrpSpPr>
        <p:grpSpPr>
          <a:xfrm>
            <a:off x="3810190" y="3140224"/>
            <a:ext cx="4950531" cy="3026829"/>
            <a:chOff x="4081519" y="3133146"/>
            <a:chExt cx="4679202" cy="2851187"/>
          </a:xfrm>
        </p:grpSpPr>
        <p:pic>
          <p:nvPicPr>
            <p:cNvPr id="19" name="Picture 18" descr="MM_pedestals.pdf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675" t="13599" r="12773" b="15218"/>
            <a:stretch/>
          </p:blipFill>
          <p:spPr>
            <a:xfrm>
              <a:off x="4081519" y="3133146"/>
              <a:ext cx="4679202" cy="2851187"/>
            </a:xfrm>
            <a:prstGeom prst="rect">
              <a:avLst/>
            </a:prstGeom>
          </p:spPr>
        </p:pic>
        <p:cxnSp>
          <p:nvCxnSpPr>
            <p:cNvPr id="9" name="Straight Connector 8"/>
            <p:cNvCxnSpPr/>
            <p:nvPr/>
          </p:nvCxnSpPr>
          <p:spPr>
            <a:xfrm flipV="1">
              <a:off x="4553162" y="3672827"/>
              <a:ext cx="3996583" cy="1105499"/>
            </a:xfrm>
            <a:prstGeom prst="line">
              <a:avLst/>
            </a:prstGeom>
            <a:ln w="19050" cmpd="sng">
              <a:solidFill>
                <a:srgbClr val="FF00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4119341" y="4048469"/>
            <a:ext cx="665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000090"/>
                </a:solidFill>
              </a:rPr>
              <a:t>Tmm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33140" y="3743277"/>
            <a:ext cx="7095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000090"/>
                </a:solidFill>
              </a:rPr>
              <a:t>ExMe</a:t>
            </a:r>
            <a:endParaRPr lang="en-US" dirty="0">
              <a:solidFill>
                <a:srgbClr val="000090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4490214" y="4417801"/>
            <a:ext cx="102634" cy="315614"/>
          </a:xfrm>
          <a:prstGeom prst="straightConnector1">
            <a:avLst/>
          </a:prstGeom>
          <a:ln w="9525" cmpd="sng">
            <a:solidFill>
              <a:srgbClr val="00009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13" idx="2"/>
          </p:cNvCxnSpPr>
          <p:nvPr/>
        </p:nvCxnSpPr>
        <p:spPr>
          <a:xfrm>
            <a:off x="4887921" y="4112609"/>
            <a:ext cx="166777" cy="466874"/>
          </a:xfrm>
          <a:prstGeom prst="straightConnector1">
            <a:avLst/>
          </a:prstGeom>
          <a:ln w="9525" cmpd="sng">
            <a:solidFill>
              <a:srgbClr val="00009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682652" y="4999949"/>
            <a:ext cx="7337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90"/>
                </a:solidFill>
              </a:rPr>
              <a:t>APV25</a:t>
            </a:r>
            <a:endParaRPr lang="en-US" sz="1600" dirty="0">
              <a:solidFill>
                <a:srgbClr val="000090"/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4464556" y="5182054"/>
            <a:ext cx="295070" cy="0"/>
          </a:xfrm>
          <a:prstGeom prst="straightConnector1">
            <a:avLst/>
          </a:prstGeom>
          <a:ln w="9525" cmpd="sng">
            <a:solidFill>
              <a:srgbClr val="00009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5255531" y="3892743"/>
            <a:ext cx="10077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MMSW1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27" name="Donut 26"/>
          <p:cNvSpPr/>
          <p:nvPr/>
        </p:nvSpPr>
        <p:spPr>
          <a:xfrm>
            <a:off x="8280806" y="3566096"/>
            <a:ext cx="316191" cy="326647"/>
          </a:xfrm>
          <a:prstGeom prst="donut">
            <a:avLst>
              <a:gd name="adj" fmla="val 0"/>
            </a:avLst>
          </a:prstGeom>
          <a:solidFill>
            <a:srgbClr val="008000"/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789898" y="3896081"/>
            <a:ext cx="122760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8000"/>
                </a:solidFill>
              </a:rPr>
              <a:t>Max strip length in NSW MMs</a:t>
            </a:r>
            <a:endParaRPr lang="en-US" sz="140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80106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From MMSW1 to MMSW2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Clr>
                <a:schemeClr val="accent3"/>
              </a:buClr>
              <a:buNone/>
            </a:pPr>
            <a:r>
              <a:rPr lang="en-US" dirty="0" smtClean="0"/>
              <a:t>Although MMSW1 </a:t>
            </a:r>
            <a:r>
              <a:rPr lang="en-US" dirty="0" err="1" smtClean="0"/>
              <a:t>performes</a:t>
            </a:r>
            <a:r>
              <a:rPr lang="en-US" dirty="0" smtClean="0"/>
              <a:t> nicely there are a number of points that we consider(</a:t>
            </a:r>
            <a:r>
              <a:rPr lang="en-US" dirty="0" err="1" smtClean="0"/>
              <a:t>ed</a:t>
            </a:r>
            <a:r>
              <a:rPr lang="en-US" dirty="0" smtClean="0"/>
              <a:t>) as not optimal</a:t>
            </a:r>
          </a:p>
          <a:p>
            <a:pPr marL="514350" indent="-514350">
              <a:buClr>
                <a:schemeClr val="accent3"/>
              </a:buClr>
              <a:buFont typeface="+mj-lt"/>
              <a:buAutoNum type="arabicPeriod"/>
            </a:pPr>
            <a:r>
              <a:rPr lang="en-US" dirty="0" smtClean="0"/>
              <a:t>Construction issues</a:t>
            </a:r>
          </a:p>
          <a:p>
            <a:pPr lvl="1"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Vacuum table flatness varied with temperature =&gt; panel flatness sufficient but not good enough for full-size panels </a:t>
            </a:r>
          </a:p>
          <a:p>
            <a:pPr lvl="1"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Mesh frame and </a:t>
            </a:r>
            <a:r>
              <a:rPr lang="en-US" dirty="0" err="1" smtClean="0"/>
              <a:t>glueing</a:t>
            </a:r>
            <a:r>
              <a:rPr lang="en-US" dirty="0" smtClean="0"/>
              <a:t> procedure to complicated and work-intensive, also the result was not perfect (glue into mesh)</a:t>
            </a:r>
          </a:p>
          <a:p>
            <a:pPr lvl="1"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Gas distribution through mesh frame too tight in space</a:t>
            </a:r>
            <a:r>
              <a:rPr lang="en-US" dirty="0"/>
              <a:t> </a:t>
            </a:r>
            <a:r>
              <a:rPr lang="en-US" dirty="0" smtClean="0"/>
              <a:t>and complicated to make; gas tightness not perfect</a:t>
            </a:r>
          </a:p>
          <a:p>
            <a:pPr marL="514350" indent="-514350">
              <a:buClr>
                <a:schemeClr val="accent3"/>
              </a:buClr>
              <a:buFont typeface="+mj-lt"/>
              <a:buAutoNum type="arabicPeriod"/>
            </a:pPr>
            <a:r>
              <a:rPr lang="en-US" dirty="0" smtClean="0"/>
              <a:t>Assembly and operation</a:t>
            </a:r>
          </a:p>
          <a:p>
            <a:pPr lvl="1">
              <a:buClr>
                <a:schemeClr val="accent3"/>
              </a:buClr>
              <a:buFont typeface="Wingdings" charset="2"/>
              <a:buChar char="§"/>
            </a:pPr>
            <a:r>
              <a:rPr lang="en-US" dirty="0"/>
              <a:t>R</a:t>
            </a:r>
            <a:r>
              <a:rPr lang="en-US" dirty="0" smtClean="0"/>
              <a:t>elative alignment (pins) of the two readout panels not used</a:t>
            </a:r>
          </a:p>
          <a:p>
            <a:pPr lvl="1"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Relatively high dark currents (although not affecting the detector operation) suggest some pollution (mesh?) - occasionally shorts</a:t>
            </a:r>
          </a:p>
          <a:p>
            <a:pPr marL="0" indent="0">
              <a:buClr>
                <a:schemeClr val="accent3"/>
              </a:buClr>
              <a:buNone/>
            </a:pPr>
            <a:endParaRPr lang="en-US" dirty="0" smtClean="0"/>
          </a:p>
          <a:p>
            <a:pPr marL="0" indent="0">
              <a:buClr>
                <a:schemeClr val="accent3"/>
              </a:buClr>
              <a:buNone/>
            </a:pPr>
            <a:r>
              <a:rPr lang="en-US" dirty="0" smtClean="0"/>
              <a:t>Some of those issues are addressed in the following slides</a:t>
            </a:r>
          </a:p>
          <a:p>
            <a:pPr lvl="1">
              <a:buClr>
                <a:schemeClr val="accent3"/>
              </a:buClr>
              <a:buFont typeface="Wingdings" charset="2"/>
              <a:buChar char="§"/>
            </a:pP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RD51 Coll. Meeting, Kolkata, 31/10/2014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Joerg Wotschack (CERN)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2851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Carbon Fibre vacuum table manufactured at CERN</a:t>
            </a:r>
            <a:endParaRPr lang="en-GB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idx="1"/>
          </p:nvPr>
        </p:nvSpPr>
        <p:spPr>
          <a:xfrm>
            <a:off x="611560" y="1268760"/>
            <a:ext cx="3840480" cy="750887"/>
          </a:xfrm>
        </p:spPr>
        <p:txBody>
          <a:bodyPr/>
          <a:lstStyle/>
          <a:p>
            <a:r>
              <a:rPr lang="en-GB" dirty="0" smtClean="0"/>
              <a:t>Vacuum table QC</a:t>
            </a:r>
            <a:endParaRPr lang="en-GB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20" name="Text Placeholder 19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dirty="0" smtClean="0"/>
              <a:t>Structure under construction</a:t>
            </a:r>
            <a:endParaRPr lang="en-GB" dirty="0"/>
          </a:p>
        </p:txBody>
      </p:sp>
      <p:pic>
        <p:nvPicPr>
          <p:cNvPr id="18" name="Content Placeholder 17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2" name="TextBox 1"/>
          <p:cNvSpPr txBox="1"/>
          <p:nvPr/>
        </p:nvSpPr>
        <p:spPr>
          <a:xfrm>
            <a:off x="6601818" y="318"/>
            <a:ext cx="25421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accent5">
                    <a:lumMod val="50000"/>
                  </a:schemeClr>
                </a:solidFill>
              </a:rPr>
              <a:t>H. </a:t>
            </a:r>
            <a:r>
              <a:rPr lang="en-US" sz="1600" dirty="0" err="1" smtClean="0">
                <a:solidFill>
                  <a:schemeClr val="accent5">
                    <a:lumMod val="50000"/>
                  </a:schemeClr>
                </a:solidFill>
              </a:rPr>
              <a:t>Danielsson</a:t>
            </a:r>
            <a:r>
              <a:rPr lang="en-US" sz="16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1600" dirty="0" smtClean="0">
                <a:solidFill>
                  <a:schemeClr val="accent5">
                    <a:lumMod val="50000"/>
                  </a:schemeClr>
                </a:solidFill>
              </a:rPr>
              <a:t>(CERN/PH-DT)</a:t>
            </a:r>
            <a:endParaRPr lang="en-US" sz="16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RD51 Coll. Meeting, Kolkata, 31/10/2014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Joerg Wotschack (CERN)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2234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1482</TotalTime>
  <Words>1061</Words>
  <Application>Microsoft Macintosh PowerPoint</Application>
  <PresentationFormat>On-screen Show (4:3)</PresentationFormat>
  <Paragraphs>143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ATLAS Micromegas from MMSW1 to MMSW2</vt:lpstr>
      <vt:lpstr>Introduction</vt:lpstr>
      <vt:lpstr>The MMSW chambers</vt:lpstr>
      <vt:lpstr>MMSW1</vt:lpstr>
      <vt:lpstr>MMSW1: T9 &amp; T10 test beam results</vt:lpstr>
      <vt:lpstr>MMSW1: Cosmics</vt:lpstr>
      <vt:lpstr>Electrical properties of MMSW1</vt:lpstr>
      <vt:lpstr>From MMSW1 to MMSW2</vt:lpstr>
      <vt:lpstr>Carbon Fibre vacuum table manufactured at CERN</vt:lpstr>
      <vt:lpstr>CF vacuum table supported on 3 points (15 points measured) Flatness &lt;10µm</vt:lpstr>
      <vt:lpstr>Panel construction</vt:lpstr>
      <vt:lpstr>Panel construction</vt:lpstr>
      <vt:lpstr>Active gas distribution</vt:lpstr>
      <vt:lpstr>Panel leak test</vt:lpstr>
      <vt:lpstr>Mesh gluing</vt:lpstr>
      <vt:lpstr>MMSW2 </vt:lpstr>
      <vt:lpstr>Summary and outlook </vt:lpstr>
      <vt:lpstr>Acknowledgements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ATLAS muon chambers</dc:title>
  <dc:creator>Joerg Wotschack</dc:creator>
  <cp:lastModifiedBy>Joerg Wotschack</cp:lastModifiedBy>
  <cp:revision>34</cp:revision>
  <dcterms:created xsi:type="dcterms:W3CDTF">2014-10-24T10:56:36Z</dcterms:created>
  <dcterms:modified xsi:type="dcterms:W3CDTF">2014-10-30T01:39:52Z</dcterms:modified>
</cp:coreProperties>
</file>