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  <p:sldMasterId id="2147483709" r:id="rId2"/>
  </p:sldMasterIdLst>
  <p:notesMasterIdLst>
    <p:notesMasterId r:id="rId8"/>
  </p:notesMasterIdLst>
  <p:handoutMasterIdLst>
    <p:handoutMasterId r:id="rId9"/>
  </p:handoutMasterIdLst>
  <p:sldIdLst>
    <p:sldId id="265" r:id="rId3"/>
    <p:sldId id="266" r:id="rId4"/>
    <p:sldId id="267" r:id="rId5"/>
    <p:sldId id="261" r:id="rId6"/>
    <p:sldId id="262" r:id="rId7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  <a:srgbClr val="00B0F0"/>
    <a:srgbClr val="FFFF99"/>
    <a:srgbClr val="FF0000"/>
    <a:srgbClr val="FFFF00"/>
    <a:srgbClr val="000000"/>
    <a:srgbClr val="0055A0"/>
    <a:srgbClr val="6E0A49"/>
    <a:srgbClr val="3F062A"/>
    <a:srgbClr val="FFB2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76" autoAdjust="0"/>
    <p:restoredTop sz="94660"/>
  </p:normalViewPr>
  <p:slideViewPr>
    <p:cSldViewPr snapToGrid="0" snapToObjects="1">
      <p:cViewPr varScale="1">
        <p:scale>
          <a:sx n="123" d="100"/>
          <a:sy n="123" d="100"/>
        </p:scale>
        <p:origin x="11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8" d="100"/>
          <a:sy n="68" d="100"/>
        </p:scale>
        <p:origin x="2352" y="8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21B26-9659-8D44-A5C9-F7CE912C5589}" type="datetimeFigureOut">
              <a:rPr lang="en-US" smtClean="0"/>
              <a:pPr/>
              <a:t>12/10/2014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EDFFC-A7F5-9646-BF44-6505053A4CCB}" type="datetimeFigureOut">
              <a:rPr lang="en-US" smtClean="0"/>
              <a:pPr/>
              <a:t>12/10/2014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1238A-D612-49A0-8CCB-CC8DFD743638}" type="slidenum">
              <a:rPr lang="en-GB" smtClean="0">
                <a:solidFill>
                  <a:prstClr val="black"/>
                </a:solidFill>
              </a:rPr>
              <a:pPr/>
              <a:t>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3305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1238A-D612-49A0-8CCB-CC8DFD743638}" type="slidenum">
              <a:rPr lang="en-GB" smtClean="0">
                <a:solidFill>
                  <a:prstClr val="black"/>
                </a:solidFill>
              </a:rPr>
              <a:pPr/>
              <a:t>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04690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4063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668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10th December 2014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LIU PLI meeting - J.Coupard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5AB64-98F8-4F54-A385-C0F43772342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0973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10th December 2014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LIU PLI meeting - J.Coupard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5AB64-98F8-4F54-A385-C0F43772342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23193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10th December 2014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LIU PLI meeting - J.Coupard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5AB64-98F8-4F54-A385-C0F43772342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1297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10th December 2014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LIU PLI meeting - J.Coupard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5AB64-98F8-4F54-A385-C0F43772342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8504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457200"/>
            <a:ext cx="2949178" cy="1600200"/>
          </a:xfrm>
        </p:spPr>
        <p:txBody>
          <a:bodyPr anchor="b"/>
          <a:lstStyle>
            <a:lvl1pPr>
              <a:defRPr sz="2954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2954"/>
            </a:lvl1pPr>
            <a:lvl2pPr>
              <a:defRPr sz="2585"/>
            </a:lvl2pPr>
            <a:lvl3pPr>
              <a:defRPr sz="2215"/>
            </a:lvl3pPr>
            <a:lvl4pPr>
              <a:defRPr sz="1846"/>
            </a:lvl4pPr>
            <a:lvl5pPr>
              <a:defRPr sz="1846"/>
            </a:lvl5pPr>
            <a:lvl6pPr>
              <a:defRPr sz="1846"/>
            </a:lvl6pPr>
            <a:lvl7pPr>
              <a:defRPr sz="1846"/>
            </a:lvl7pPr>
            <a:lvl8pPr>
              <a:defRPr sz="1846"/>
            </a:lvl8pPr>
            <a:lvl9pPr>
              <a:defRPr sz="1846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2" y="2057400"/>
            <a:ext cx="2949178" cy="3811588"/>
          </a:xfrm>
        </p:spPr>
        <p:txBody>
          <a:bodyPr/>
          <a:lstStyle>
            <a:lvl1pPr marL="0" indent="0">
              <a:buNone/>
              <a:defRPr sz="1477"/>
            </a:lvl1pPr>
            <a:lvl2pPr marL="422041" indent="0">
              <a:buNone/>
              <a:defRPr sz="1292"/>
            </a:lvl2pPr>
            <a:lvl3pPr marL="844083" indent="0">
              <a:buNone/>
              <a:defRPr sz="1108"/>
            </a:lvl3pPr>
            <a:lvl4pPr marL="1266124" indent="0">
              <a:buNone/>
              <a:defRPr sz="923"/>
            </a:lvl4pPr>
            <a:lvl5pPr marL="1688165" indent="0">
              <a:buNone/>
              <a:defRPr sz="923"/>
            </a:lvl5pPr>
            <a:lvl6pPr marL="2110207" indent="0">
              <a:buNone/>
              <a:defRPr sz="923"/>
            </a:lvl6pPr>
            <a:lvl7pPr marL="2532248" indent="0">
              <a:buNone/>
              <a:defRPr sz="923"/>
            </a:lvl7pPr>
            <a:lvl8pPr marL="2954289" indent="0">
              <a:buNone/>
              <a:defRPr sz="923"/>
            </a:lvl8pPr>
            <a:lvl9pPr marL="3376331" indent="0">
              <a:buNone/>
              <a:defRPr sz="92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10th December 2014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LIU PLI meeting - J.Coupard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5AB64-98F8-4F54-A385-C0F43772342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06975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457200"/>
            <a:ext cx="2949178" cy="1600200"/>
          </a:xfrm>
        </p:spPr>
        <p:txBody>
          <a:bodyPr anchor="b"/>
          <a:lstStyle>
            <a:lvl1pPr>
              <a:defRPr sz="2954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2954"/>
            </a:lvl1pPr>
            <a:lvl2pPr marL="422041" indent="0">
              <a:buNone/>
              <a:defRPr sz="2585"/>
            </a:lvl2pPr>
            <a:lvl3pPr marL="844083" indent="0">
              <a:buNone/>
              <a:defRPr sz="2215"/>
            </a:lvl3pPr>
            <a:lvl4pPr marL="1266124" indent="0">
              <a:buNone/>
              <a:defRPr sz="1846"/>
            </a:lvl4pPr>
            <a:lvl5pPr marL="1688165" indent="0">
              <a:buNone/>
              <a:defRPr sz="1846"/>
            </a:lvl5pPr>
            <a:lvl6pPr marL="2110207" indent="0">
              <a:buNone/>
              <a:defRPr sz="1846"/>
            </a:lvl6pPr>
            <a:lvl7pPr marL="2532248" indent="0">
              <a:buNone/>
              <a:defRPr sz="1846"/>
            </a:lvl7pPr>
            <a:lvl8pPr marL="2954289" indent="0">
              <a:buNone/>
              <a:defRPr sz="1846"/>
            </a:lvl8pPr>
            <a:lvl9pPr marL="3376331" indent="0">
              <a:buNone/>
              <a:defRPr sz="1846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2" y="2057400"/>
            <a:ext cx="2949178" cy="3811588"/>
          </a:xfrm>
        </p:spPr>
        <p:txBody>
          <a:bodyPr/>
          <a:lstStyle>
            <a:lvl1pPr marL="0" indent="0">
              <a:buNone/>
              <a:defRPr sz="1477"/>
            </a:lvl1pPr>
            <a:lvl2pPr marL="422041" indent="0">
              <a:buNone/>
              <a:defRPr sz="1292"/>
            </a:lvl2pPr>
            <a:lvl3pPr marL="844083" indent="0">
              <a:buNone/>
              <a:defRPr sz="1108"/>
            </a:lvl3pPr>
            <a:lvl4pPr marL="1266124" indent="0">
              <a:buNone/>
              <a:defRPr sz="923"/>
            </a:lvl4pPr>
            <a:lvl5pPr marL="1688165" indent="0">
              <a:buNone/>
              <a:defRPr sz="923"/>
            </a:lvl5pPr>
            <a:lvl6pPr marL="2110207" indent="0">
              <a:buNone/>
              <a:defRPr sz="923"/>
            </a:lvl6pPr>
            <a:lvl7pPr marL="2532248" indent="0">
              <a:buNone/>
              <a:defRPr sz="923"/>
            </a:lvl7pPr>
            <a:lvl8pPr marL="2954289" indent="0">
              <a:buNone/>
              <a:defRPr sz="923"/>
            </a:lvl8pPr>
            <a:lvl9pPr marL="3376331" indent="0">
              <a:buNone/>
              <a:defRPr sz="92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10th December 2014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LIU PLI meeting - J.Coupard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5AB64-98F8-4F54-A385-C0F43772342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65351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10th December 2014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LIU PLI meeting - J.Coupard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5AB64-98F8-4F54-A385-C0F43772342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39430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10th December 2014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LIU PLI meeting - J.Coupard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5AB64-98F8-4F54-A385-C0F43772342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2335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60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1939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>
          <a:xfrm>
            <a:off x="203200" y="6356354"/>
            <a:ext cx="20574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10th December 2014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2260601" y="6356354"/>
            <a:ext cx="4108738" cy="365125"/>
          </a:xfrm>
        </p:spPr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LIU PLI meeting - J.Coupard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>
          <a:xfrm>
            <a:off x="6369338" y="6356354"/>
            <a:ext cx="2057400" cy="365125"/>
          </a:xfrm>
        </p:spPr>
        <p:txBody>
          <a:bodyPr/>
          <a:lstStyle/>
          <a:p>
            <a:fld id="{7064BDF3-7E79-4346-A7C0-0D746D37A62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830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8" y="2398059"/>
            <a:ext cx="8701471" cy="1344706"/>
          </a:xfrm>
        </p:spPr>
        <p:txBody>
          <a:bodyPr>
            <a:normAutofit/>
          </a:bodyPr>
          <a:lstStyle>
            <a:lvl1pPr algn="ctr">
              <a:defRPr sz="195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8" y="4474883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1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9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1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1" y="1255061"/>
            <a:ext cx="8763034" cy="4745691"/>
          </a:xfrm>
        </p:spPr>
        <p:txBody>
          <a:bodyPr/>
          <a:lstStyle>
            <a:lvl1pPr algn="just">
              <a:defRPr/>
            </a:lvl1pPr>
            <a:lvl2pPr algn="just">
              <a:defRPr/>
            </a:lvl2pPr>
            <a:lvl3pPr algn="just"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>
          <a:xfrm>
            <a:off x="203200" y="6356352"/>
            <a:ext cx="2057400" cy="365125"/>
          </a:xfrm>
        </p:spPr>
        <p:txBody>
          <a:bodyPr/>
          <a:lstStyle/>
          <a:p>
            <a:r>
              <a:rPr lang="en-US" smtClean="0"/>
              <a:t>10th December 2014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2260601" y="6356352"/>
            <a:ext cx="4108738" cy="365125"/>
          </a:xfrm>
        </p:spPr>
        <p:txBody>
          <a:bodyPr/>
          <a:lstStyle/>
          <a:p>
            <a:r>
              <a:rPr lang="en-GB" smtClean="0"/>
              <a:t>LIU PLI meeting - J.Coupard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>
          <a:xfrm>
            <a:off x="6369338" y="6356352"/>
            <a:ext cx="2057400" cy="365125"/>
          </a:xfrm>
        </p:spPr>
        <p:txBody>
          <a:bodyPr/>
          <a:lstStyle/>
          <a:p>
            <a:fld id="{7064BDF3-7E79-4346-A7C0-0D746D37A62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9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1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>
          <a:xfrm>
            <a:off x="203200" y="6356352"/>
            <a:ext cx="2057400" cy="365125"/>
          </a:xfrm>
        </p:spPr>
        <p:txBody>
          <a:bodyPr/>
          <a:lstStyle/>
          <a:p>
            <a:r>
              <a:rPr lang="en-US" smtClean="0"/>
              <a:t>10th December 2014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2260601" y="6356352"/>
            <a:ext cx="4108738" cy="365125"/>
          </a:xfrm>
        </p:spPr>
        <p:txBody>
          <a:bodyPr/>
          <a:lstStyle/>
          <a:p>
            <a:r>
              <a:rPr lang="en-GB" smtClean="0"/>
              <a:t>LIU PLI meeting - J.Coupard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>
          <a:xfrm>
            <a:off x="6369338" y="6356352"/>
            <a:ext cx="2057400" cy="365125"/>
          </a:xfrm>
        </p:spPr>
        <p:txBody>
          <a:bodyPr/>
          <a:lstStyle/>
          <a:p>
            <a:fld id="{7064BDF3-7E79-4346-A7C0-0D746D37A6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1055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2" y="4811058"/>
            <a:ext cx="797111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1"/>
          </p:nvPr>
        </p:nvSpPr>
        <p:spPr>
          <a:xfrm>
            <a:off x="203200" y="5975571"/>
            <a:ext cx="20574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10th December 2014</a:t>
            </a:r>
            <a:endParaRPr lang="en-GB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206232" y="6356352"/>
            <a:ext cx="2799728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LIU PLI meeting - J.Coupard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10th December 2014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 PLI meeting - J.Coupard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013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5539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215"/>
            </a:lvl1pPr>
            <a:lvl2pPr marL="422041" indent="0" algn="ctr">
              <a:buNone/>
              <a:defRPr sz="1846"/>
            </a:lvl2pPr>
            <a:lvl3pPr marL="844083" indent="0" algn="ctr">
              <a:buNone/>
              <a:defRPr sz="1662"/>
            </a:lvl3pPr>
            <a:lvl4pPr marL="1266124" indent="0" algn="ctr">
              <a:buNone/>
              <a:defRPr sz="1477"/>
            </a:lvl4pPr>
            <a:lvl5pPr marL="1688165" indent="0" algn="ctr">
              <a:buNone/>
              <a:defRPr sz="1477"/>
            </a:lvl5pPr>
            <a:lvl6pPr marL="2110207" indent="0" algn="ctr">
              <a:buNone/>
              <a:defRPr sz="1477"/>
            </a:lvl6pPr>
            <a:lvl7pPr marL="2532248" indent="0" algn="ctr">
              <a:buNone/>
              <a:defRPr sz="1477"/>
            </a:lvl7pPr>
            <a:lvl8pPr marL="2954289" indent="0" algn="ctr">
              <a:buNone/>
              <a:defRPr sz="1477"/>
            </a:lvl8pPr>
            <a:lvl9pPr marL="3376331" indent="0" algn="ctr">
              <a:buNone/>
              <a:defRPr sz="1477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10th December 2014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LIU PLI meeting - J.Coupard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5AB64-98F8-4F54-A385-C0F43772342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950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10th December 2014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LIU PLI meeting - J.Coupard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5AB64-98F8-4F54-A385-C0F43772342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530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709741"/>
            <a:ext cx="7886700" cy="2852737"/>
          </a:xfrm>
        </p:spPr>
        <p:txBody>
          <a:bodyPr anchor="b"/>
          <a:lstStyle>
            <a:lvl1pPr>
              <a:defRPr sz="5539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9" y="4589466"/>
            <a:ext cx="7886700" cy="1500187"/>
          </a:xfrm>
        </p:spPr>
        <p:txBody>
          <a:bodyPr/>
          <a:lstStyle>
            <a:lvl1pPr marL="0" indent="0">
              <a:buNone/>
              <a:defRPr sz="2215">
                <a:solidFill>
                  <a:schemeClr val="tx1"/>
                </a:solidFill>
              </a:defRPr>
            </a:lvl1pPr>
            <a:lvl2pPr marL="422041" indent="0">
              <a:buNone/>
              <a:defRPr sz="1846">
                <a:solidFill>
                  <a:schemeClr val="tx1">
                    <a:tint val="75000"/>
                  </a:schemeClr>
                </a:solidFill>
              </a:defRPr>
            </a:lvl2pPr>
            <a:lvl3pPr marL="844083" indent="0">
              <a:buNone/>
              <a:defRPr sz="1662">
                <a:solidFill>
                  <a:schemeClr val="tx1">
                    <a:tint val="75000"/>
                  </a:schemeClr>
                </a:solidFill>
              </a:defRPr>
            </a:lvl3pPr>
            <a:lvl4pPr marL="1266124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4pPr>
            <a:lvl5pPr marL="1688165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5pPr>
            <a:lvl6pPr marL="2110207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6pPr>
            <a:lvl7pPr marL="2532248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7pPr>
            <a:lvl8pPr marL="2954289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8pPr>
            <a:lvl9pPr marL="3376331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10th December 2014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LIU PLI meeting - J.Coupard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5AB64-98F8-4F54-A385-C0F43772342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798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874"/>
            <a:ext cx="8229600" cy="4548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10th December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LIU PLI meeting - J.Coupard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64BDF3-7E79-4346-A7C0-0D746D37A62C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4" r:id="rId4"/>
    <p:sldLayoutId id="2147483692" r:id="rId5"/>
    <p:sldLayoutId id="2147483695" r:id="rId6"/>
  </p:sldLayoutIdLst>
  <p:hf hdr="0"/>
  <p:txStyles>
    <p:titleStyle>
      <a:lvl1pPr algn="l" defTabSz="342900" rtl="0" eaLnBrk="1" latinLnBrk="0" hangingPunct="1">
        <a:spcBef>
          <a:spcPct val="0"/>
        </a:spcBef>
        <a:buNone/>
        <a:defRPr sz="21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342900" rtl="0" eaLnBrk="1" latinLnBrk="0" hangingPunct="1">
        <a:spcBef>
          <a:spcPct val="20000"/>
        </a:spcBef>
        <a:buClr>
          <a:srgbClr val="0055A0"/>
        </a:buClr>
        <a:buFontTx/>
        <a:buNone/>
        <a:defRPr sz="1500" kern="1200">
          <a:solidFill>
            <a:schemeClr val="tx1"/>
          </a:solidFill>
          <a:latin typeface="Arial"/>
          <a:ea typeface="+mn-ea"/>
          <a:cs typeface="Arial"/>
        </a:defRPr>
      </a:lvl1pPr>
      <a:lvl2pPr marL="353700" indent="-213300" algn="l" defTabSz="342900" rtl="0" eaLnBrk="1" latinLnBrk="0" hangingPunct="1">
        <a:lnSpc>
          <a:spcPct val="100000"/>
        </a:lnSpc>
        <a:spcBef>
          <a:spcPts val="810"/>
        </a:spcBef>
        <a:buClr>
          <a:srgbClr val="0055A0"/>
        </a:buClr>
        <a:buSzPct val="70000"/>
        <a:buFont typeface="Wingdings" charset="2"/>
        <a:buChar char="§"/>
        <a:defRPr sz="1500" kern="1200">
          <a:solidFill>
            <a:schemeClr val="tx1"/>
          </a:solidFill>
          <a:latin typeface="Arial"/>
          <a:ea typeface="+mn-ea"/>
          <a:cs typeface="Arial"/>
        </a:defRPr>
      </a:lvl2pPr>
      <a:lvl3pPr marL="521100" indent="-171450" algn="l" defTabSz="342900" rtl="0" eaLnBrk="1" latinLnBrk="0" hangingPunct="1">
        <a:lnSpc>
          <a:spcPct val="100000"/>
        </a:lnSpc>
        <a:spcBef>
          <a:spcPts val="738"/>
        </a:spcBef>
        <a:buClrTx/>
        <a:buSzPct val="100000"/>
        <a:buFont typeface="Lucida Grande"/>
        <a:buChar char="−"/>
        <a:defRPr sz="1200" kern="1200">
          <a:solidFill>
            <a:schemeClr val="tx1"/>
          </a:solidFill>
          <a:latin typeface="Arial"/>
          <a:ea typeface="+mn-ea"/>
          <a:cs typeface="Arial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Arial"/>
          <a:ea typeface="+mn-ea"/>
          <a:cs typeface="Arial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050" kern="1200">
          <a:solidFill>
            <a:schemeClr val="tx1"/>
          </a:solidFill>
          <a:latin typeface="Arial"/>
          <a:ea typeface="+mn-ea"/>
          <a:cs typeface="Arial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1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1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44083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10th December 2014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1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44083"/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LIU PLI meeting - J.Coupard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44083"/>
            <a:fld id="{C205AB64-98F8-4F54-A385-C0F43772342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844083"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0442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</p:sldLayoutIdLst>
  <p:hf hdr="0"/>
  <p:txStyles>
    <p:titleStyle>
      <a:lvl1pPr algn="l" defTabSz="844083" rtl="0" eaLnBrk="1" latinLnBrk="0" hangingPunct="1">
        <a:lnSpc>
          <a:spcPct val="90000"/>
        </a:lnSpc>
        <a:spcBef>
          <a:spcPct val="0"/>
        </a:spcBef>
        <a:buNone/>
        <a:defRPr sz="40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1021" indent="-211021" algn="l" defTabSz="844083" rtl="0" eaLnBrk="1" latinLnBrk="0" hangingPunct="1">
        <a:lnSpc>
          <a:spcPct val="90000"/>
        </a:lnSpc>
        <a:spcBef>
          <a:spcPts val="923"/>
        </a:spcBef>
        <a:buFont typeface="Arial" panose="020B0604020202020204" pitchFamily="34" charset="0"/>
        <a:buChar char="•"/>
        <a:defRPr sz="2585" kern="1200">
          <a:solidFill>
            <a:schemeClr val="tx1"/>
          </a:solidFill>
          <a:latin typeface="+mn-lt"/>
          <a:ea typeface="+mn-ea"/>
          <a:cs typeface="+mn-cs"/>
        </a:defRPr>
      </a:lvl1pPr>
      <a:lvl2pPr marL="633062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055103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3pPr>
      <a:lvl4pPr marL="1477145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899186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321227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3165310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587351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58"/>
          <p:cNvSpPr txBox="1">
            <a:spLocks/>
          </p:cNvSpPr>
          <p:nvPr/>
        </p:nvSpPr>
        <p:spPr>
          <a:xfrm>
            <a:off x="589413" y="274638"/>
            <a:ext cx="7965175" cy="988474"/>
          </a:xfrm>
          <a:prstGeom prst="rect">
            <a:avLst/>
          </a:prstGeom>
        </p:spPr>
        <p:txBody>
          <a:bodyPr/>
          <a:lstStyle>
            <a:lvl1pPr algn="l" defTabSz="342900" rtl="0" eaLnBrk="1" latinLnBrk="0" hangingPunct="1">
              <a:spcBef>
                <a:spcPct val="0"/>
              </a:spcBef>
              <a:buNone/>
              <a:defRPr sz="2100" b="1" kern="1200">
                <a:solidFill>
                  <a:srgbClr val="0055A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LIU – PLI </a:t>
            </a:r>
            <a:r>
              <a:rPr lang="en-US" sz="2800" b="0" dirty="0" smtClean="0">
                <a:solidFill>
                  <a:schemeClr val="tx1"/>
                </a:solidFill>
              </a:rPr>
              <a:t>“</a:t>
            </a:r>
            <a:r>
              <a:rPr lang="en-US" sz="2800" dirty="0" err="1" smtClean="0">
                <a:solidFill>
                  <a:schemeClr val="tx1"/>
                </a:solidFill>
              </a:rPr>
              <a:t>PL</a:t>
            </a:r>
            <a:r>
              <a:rPr lang="en-US" sz="2800" b="0" dirty="0" err="1" smtClean="0">
                <a:solidFill>
                  <a:schemeClr val="tx1"/>
                </a:solidFill>
              </a:rPr>
              <a:t>anning</a:t>
            </a:r>
            <a:r>
              <a:rPr lang="en-US" sz="2800" b="0" dirty="0" smtClean="0">
                <a:solidFill>
                  <a:schemeClr val="tx1"/>
                </a:solidFill>
              </a:rPr>
              <a:t> &amp;</a:t>
            </a:r>
            <a:r>
              <a:rPr lang="en-US" sz="2800" dirty="0" smtClean="0">
                <a:solidFill>
                  <a:schemeClr val="tx1"/>
                </a:solidFill>
              </a:rPr>
              <a:t> I</a:t>
            </a:r>
            <a:r>
              <a:rPr lang="en-US" sz="2800" b="0" dirty="0" smtClean="0">
                <a:solidFill>
                  <a:schemeClr val="tx1"/>
                </a:solidFill>
              </a:rPr>
              <a:t>nstallation”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b="0" dirty="0" smtClean="0">
                <a:solidFill>
                  <a:schemeClr val="tx1"/>
                </a:solidFill>
              </a:rPr>
              <a:t>meeting</a:t>
            </a:r>
          </a:p>
          <a:p>
            <a:pPr algn="ctr"/>
            <a:r>
              <a:rPr lang="en-US" sz="2800" b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General </a:t>
            </a:r>
            <a:r>
              <a:rPr lang="en-US" sz="2800" b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information meeting #2</a:t>
            </a:r>
            <a:endParaRPr lang="en-GB" sz="2800" b="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38328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Rounded Rectangle 95"/>
          <p:cNvSpPr/>
          <p:nvPr/>
        </p:nvSpPr>
        <p:spPr>
          <a:xfrm>
            <a:off x="1793461" y="1216662"/>
            <a:ext cx="3470030" cy="929529"/>
          </a:xfrm>
          <a:prstGeom prst="roundRect">
            <a:avLst>
              <a:gd name="adj" fmla="val 6625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731180" algn="ctr" defTabSz="844083"/>
            <a:endParaRPr lang="en-GB" sz="692" i="1" dirty="0">
              <a:solidFill>
                <a:srgbClr val="ED7D31">
                  <a:lumMod val="75000"/>
                </a:srgbClr>
              </a:solidFill>
            </a:endParaRPr>
          </a:p>
        </p:txBody>
      </p:sp>
      <p:sp>
        <p:nvSpPr>
          <p:cNvPr id="214" name="Rounded Rectangle 213"/>
          <p:cNvSpPr/>
          <p:nvPr/>
        </p:nvSpPr>
        <p:spPr>
          <a:xfrm>
            <a:off x="5325791" y="5493844"/>
            <a:ext cx="3021623" cy="607267"/>
          </a:xfrm>
          <a:prstGeom prst="roundRect">
            <a:avLst>
              <a:gd name="adj" fmla="val 6625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731180" algn="ctr" defTabSz="844083"/>
            <a:endParaRPr lang="en-GB" sz="692" i="1" dirty="0">
              <a:solidFill>
                <a:srgbClr val="ED7D31">
                  <a:lumMod val="75000"/>
                </a:srgbClr>
              </a:solidFill>
            </a:endParaRPr>
          </a:p>
        </p:txBody>
      </p:sp>
      <p:sp>
        <p:nvSpPr>
          <p:cNvPr id="59" name="Title 5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LIU - Planning </a:t>
            </a:r>
            <a:r>
              <a:rPr lang="en-US" dirty="0"/>
              <a:t>&amp; Installation </a:t>
            </a:r>
            <a:r>
              <a:rPr lang="en-US" dirty="0" smtClean="0"/>
              <a:t>Coordination Meeting</a:t>
            </a:r>
            <a:br>
              <a:rPr lang="en-US" dirty="0" smtClean="0"/>
            </a:br>
            <a:r>
              <a:rPr lang="en-US" b="0" dirty="0" smtClean="0">
                <a:solidFill>
                  <a:schemeClr val="accent1"/>
                </a:solidFill>
              </a:rPr>
              <a:t>Technical coordination</a:t>
            </a:r>
            <a:endParaRPr lang="en-GB" b="0" dirty="0">
              <a:solidFill>
                <a:schemeClr val="accent1"/>
              </a:solidFill>
            </a:endParaRPr>
          </a:p>
        </p:txBody>
      </p:sp>
      <p:sp>
        <p:nvSpPr>
          <p:cNvPr id="41" name="Date Placeholder 40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10th December 2014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2" name="Footer Placeholder 4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LIU PLI meeting - J.Coupard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3" name="Slide Number Placeholder 4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3" name="Date Placeholder 40"/>
          <p:cNvSpPr txBox="1">
            <a:spLocks/>
          </p:cNvSpPr>
          <p:nvPr/>
        </p:nvSpPr>
        <p:spPr>
          <a:xfrm>
            <a:off x="6729078" y="517281"/>
            <a:ext cx="1899138" cy="252779"/>
          </a:xfrm>
          <a:prstGeom prst="rect">
            <a:avLst/>
          </a:prstGeom>
        </p:spPr>
        <p:txBody>
          <a:bodyPr vert="horz" lIns="63305" tIns="31652" rIns="63305" bIns="31652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31" dirty="0">
                <a:solidFill>
                  <a:prstClr val="black">
                    <a:tint val="75000"/>
                  </a:prstClr>
                </a:solidFill>
              </a:rPr>
              <a:t>EDMS 1450798</a:t>
            </a:r>
          </a:p>
        </p:txBody>
      </p:sp>
      <p:sp>
        <p:nvSpPr>
          <p:cNvPr id="86" name="Rectangle 85"/>
          <p:cNvSpPr/>
          <p:nvPr/>
        </p:nvSpPr>
        <p:spPr>
          <a:xfrm>
            <a:off x="4526857" y="1308294"/>
            <a:ext cx="672923" cy="45710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44083"/>
            <a:r>
              <a:rPr lang="en-US" sz="692" b="1" dirty="0">
                <a:solidFill>
                  <a:prstClr val="black"/>
                </a:solidFill>
              </a:rPr>
              <a:t>LIU-Ions</a:t>
            </a:r>
          </a:p>
          <a:p>
            <a:pPr algn="ctr" defTabSz="844083"/>
            <a:r>
              <a:rPr lang="en-US" sz="692" b="1" dirty="0">
                <a:solidFill>
                  <a:prstClr val="black"/>
                </a:solidFill>
              </a:rPr>
              <a:t>Coordination Meeting</a:t>
            </a:r>
            <a:endParaRPr lang="en-GB" sz="692" b="1" dirty="0">
              <a:solidFill>
                <a:prstClr val="black"/>
              </a:solidFill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6185064" y="2971496"/>
            <a:ext cx="1303074" cy="45082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44083"/>
            <a:r>
              <a:rPr lang="en-US" sz="692" b="1" dirty="0">
                <a:solidFill>
                  <a:prstClr val="black"/>
                </a:solidFill>
              </a:rPr>
              <a:t>LIU Planning &amp; Installation </a:t>
            </a:r>
          </a:p>
          <a:p>
            <a:pPr algn="ctr" defTabSz="844083"/>
            <a:r>
              <a:rPr lang="en-US" sz="692" b="1" dirty="0">
                <a:solidFill>
                  <a:prstClr val="black"/>
                </a:solidFill>
              </a:rPr>
              <a:t>Coordination Meeting</a:t>
            </a:r>
          </a:p>
        </p:txBody>
      </p:sp>
      <p:sp>
        <p:nvSpPr>
          <p:cNvPr id="89" name="Rectangle 88"/>
          <p:cNvSpPr/>
          <p:nvPr/>
        </p:nvSpPr>
        <p:spPr>
          <a:xfrm>
            <a:off x="3657338" y="1308294"/>
            <a:ext cx="672923" cy="45710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44083"/>
            <a:r>
              <a:rPr lang="en-US" sz="692" b="1" dirty="0">
                <a:solidFill>
                  <a:prstClr val="black"/>
                </a:solidFill>
              </a:rPr>
              <a:t>LIU-SPS</a:t>
            </a:r>
          </a:p>
          <a:p>
            <a:pPr algn="ctr" defTabSz="844083"/>
            <a:r>
              <a:rPr lang="en-US" sz="692" b="1" dirty="0">
                <a:solidFill>
                  <a:prstClr val="black"/>
                </a:solidFill>
              </a:rPr>
              <a:t>Coordination Meeting</a:t>
            </a:r>
            <a:endParaRPr lang="en-GB" sz="692" b="1" dirty="0">
              <a:solidFill>
                <a:prstClr val="black"/>
              </a:solidFill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6863539" y="5569427"/>
            <a:ext cx="672923" cy="45710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44083"/>
            <a:r>
              <a:rPr lang="en-US" sz="692" b="1" dirty="0">
                <a:solidFill>
                  <a:prstClr val="black"/>
                </a:solidFill>
              </a:rPr>
              <a:t>Linac4</a:t>
            </a:r>
          </a:p>
          <a:p>
            <a:pPr algn="ctr" defTabSz="844083"/>
            <a:r>
              <a:rPr lang="en-US" sz="692" b="1" dirty="0">
                <a:solidFill>
                  <a:prstClr val="black"/>
                </a:solidFill>
              </a:rPr>
              <a:t>Coordination Meeting</a:t>
            </a:r>
            <a:endParaRPr lang="en-GB" sz="692" b="1" dirty="0">
              <a:solidFill>
                <a:prstClr val="black"/>
              </a:solidFill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2776075" y="1308294"/>
            <a:ext cx="672923" cy="45710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44083"/>
            <a:r>
              <a:rPr lang="en-US" sz="692" b="1" dirty="0">
                <a:solidFill>
                  <a:prstClr val="black"/>
                </a:solidFill>
              </a:rPr>
              <a:t>LIU-PS</a:t>
            </a:r>
          </a:p>
          <a:p>
            <a:pPr algn="ctr" defTabSz="844083"/>
            <a:r>
              <a:rPr lang="en-US" sz="692" b="1" dirty="0">
                <a:solidFill>
                  <a:prstClr val="black"/>
                </a:solidFill>
              </a:rPr>
              <a:t>Coordination Meeting</a:t>
            </a:r>
            <a:endParaRPr lang="en-GB" sz="692" b="1" dirty="0">
              <a:solidFill>
                <a:prstClr val="black"/>
              </a:solidFill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1894812" y="1308294"/>
            <a:ext cx="672923" cy="45710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44083"/>
            <a:r>
              <a:rPr lang="en-US" sz="692" b="1" dirty="0">
                <a:solidFill>
                  <a:prstClr val="black"/>
                </a:solidFill>
              </a:rPr>
              <a:t>LIU-PSB</a:t>
            </a:r>
          </a:p>
          <a:p>
            <a:pPr algn="ctr" defTabSz="844083"/>
            <a:r>
              <a:rPr lang="en-US" sz="692" b="1" dirty="0">
                <a:solidFill>
                  <a:prstClr val="black"/>
                </a:solidFill>
              </a:rPr>
              <a:t>Coordination Meeting</a:t>
            </a:r>
            <a:endParaRPr lang="en-GB" sz="692" b="1" dirty="0">
              <a:solidFill>
                <a:prstClr val="black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22498" y="2320836"/>
            <a:ext cx="2622962" cy="475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844083"/>
            <a:r>
              <a:rPr lang="en-US" sz="1246" dirty="0">
                <a:solidFill>
                  <a:prstClr val="black"/>
                </a:solidFill>
              </a:rPr>
              <a:t>Studies and decisions on design/work</a:t>
            </a:r>
          </a:p>
          <a:p>
            <a:pPr algn="ctr" defTabSz="844083"/>
            <a:r>
              <a:rPr lang="en-US" sz="1246" dirty="0">
                <a:solidFill>
                  <a:prstClr val="black"/>
                </a:solidFill>
              </a:rPr>
              <a:t>with a preliminary schedule</a:t>
            </a:r>
            <a:endParaRPr lang="en-GB" sz="1246" dirty="0">
              <a:solidFill>
                <a:prstClr val="black"/>
              </a:solidFill>
            </a:endParaRPr>
          </a:p>
        </p:txBody>
      </p:sp>
      <p:cxnSp>
        <p:nvCxnSpPr>
          <p:cNvPr id="16" name="Straight Arrow Connector 15"/>
          <p:cNvCxnSpPr>
            <a:stCxn id="96" idx="2"/>
            <a:endCxn id="2" idx="0"/>
          </p:cNvCxnSpPr>
          <p:nvPr/>
        </p:nvCxnSpPr>
        <p:spPr>
          <a:xfrm>
            <a:off x="3528476" y="2146191"/>
            <a:ext cx="5503" cy="17464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/>
          <p:cNvSpPr txBox="1"/>
          <p:nvPr/>
        </p:nvSpPr>
        <p:spPr>
          <a:xfrm>
            <a:off x="2324678" y="2968409"/>
            <a:ext cx="2405467" cy="475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844083"/>
            <a:r>
              <a:rPr lang="en-US" sz="1246" dirty="0">
                <a:solidFill>
                  <a:prstClr val="black"/>
                </a:solidFill>
              </a:rPr>
              <a:t>Draft </a:t>
            </a:r>
            <a:r>
              <a:rPr lang="en-US" sz="1246" b="1" dirty="0">
                <a:solidFill>
                  <a:prstClr val="black"/>
                </a:solidFill>
              </a:rPr>
              <a:t>E</a:t>
            </a:r>
            <a:r>
              <a:rPr lang="en-US" sz="1246" dirty="0">
                <a:solidFill>
                  <a:prstClr val="black"/>
                </a:solidFill>
              </a:rPr>
              <a:t>ngineering </a:t>
            </a:r>
            <a:r>
              <a:rPr lang="en-US" sz="1246" b="1" dirty="0">
                <a:solidFill>
                  <a:prstClr val="black"/>
                </a:solidFill>
              </a:rPr>
              <a:t>C</a:t>
            </a:r>
            <a:r>
              <a:rPr lang="en-US" sz="1246" dirty="0">
                <a:solidFill>
                  <a:prstClr val="black"/>
                </a:solidFill>
              </a:rPr>
              <a:t>hange </a:t>
            </a:r>
            <a:r>
              <a:rPr lang="en-US" sz="1246" b="1" dirty="0">
                <a:solidFill>
                  <a:prstClr val="black"/>
                </a:solidFill>
              </a:rPr>
              <a:t>R</a:t>
            </a:r>
            <a:r>
              <a:rPr lang="en-US" sz="1246" dirty="0">
                <a:solidFill>
                  <a:prstClr val="black"/>
                </a:solidFill>
              </a:rPr>
              <a:t>equest</a:t>
            </a:r>
          </a:p>
          <a:p>
            <a:pPr algn="ctr" defTabSz="844083"/>
            <a:r>
              <a:rPr lang="en-US" sz="1246" dirty="0">
                <a:solidFill>
                  <a:prstClr val="black"/>
                </a:solidFill>
              </a:rPr>
              <a:t>Organization of work (i.e. cabling)</a:t>
            </a:r>
            <a:endParaRPr lang="en-GB" sz="1246" dirty="0">
              <a:solidFill>
                <a:prstClr val="black"/>
              </a:solidFill>
            </a:endParaRPr>
          </a:p>
        </p:txBody>
      </p:sp>
      <p:cxnSp>
        <p:nvCxnSpPr>
          <p:cNvPr id="98" name="Straight Arrow Connector 97"/>
          <p:cNvCxnSpPr>
            <a:stCxn id="2" idx="2"/>
            <a:endCxn id="97" idx="0"/>
          </p:cNvCxnSpPr>
          <p:nvPr/>
        </p:nvCxnSpPr>
        <p:spPr>
          <a:xfrm flipH="1">
            <a:off x="3527412" y="2796607"/>
            <a:ext cx="6567" cy="17180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>
            <a:stCxn id="97" idx="3"/>
            <a:endCxn id="87" idx="1"/>
          </p:cNvCxnSpPr>
          <p:nvPr/>
        </p:nvCxnSpPr>
        <p:spPr>
          <a:xfrm flipV="1">
            <a:off x="4730145" y="3196909"/>
            <a:ext cx="1454919" cy="9386"/>
          </a:xfrm>
          <a:prstGeom prst="straightConnector1">
            <a:avLst/>
          </a:prstGeom>
          <a:ln>
            <a:solidFill>
              <a:srgbClr val="CC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1329788" y="2400622"/>
            <a:ext cx="920562" cy="294224"/>
          </a:xfrm>
          <a:prstGeom prst="rect">
            <a:avLst/>
          </a:prstGeom>
          <a:noFill/>
        </p:spPr>
        <p:txBody>
          <a:bodyPr wrap="square" lIns="33231" tIns="33231" rIns="33231" bIns="33231" rtlCol="0" anchor="ctr" anchorCtr="0">
            <a:spAutoFit/>
          </a:bodyPr>
          <a:lstStyle>
            <a:defPPr>
              <a:defRPr lang="en-US"/>
            </a:defPPr>
            <a:lvl1pPr>
              <a:defRPr sz="800">
                <a:solidFill>
                  <a:srgbClr val="FF0000"/>
                </a:solidFill>
              </a:defRPr>
            </a:lvl1pPr>
          </a:lstStyle>
          <a:p>
            <a:pPr algn="ctr" defTabSz="844083"/>
            <a:r>
              <a:rPr lang="en-US" sz="738" dirty="0">
                <a:solidFill>
                  <a:srgbClr val="4472C4"/>
                </a:solidFill>
              </a:rPr>
              <a:t>Integration studies</a:t>
            </a:r>
          </a:p>
          <a:p>
            <a:pPr algn="ctr" defTabSz="844083"/>
            <a:r>
              <a:rPr lang="en-US" sz="738" dirty="0">
                <a:solidFill>
                  <a:srgbClr val="4472C4"/>
                </a:solidFill>
              </a:rPr>
              <a:t>and validation</a:t>
            </a:r>
            <a:endParaRPr lang="en-GB" sz="738" dirty="0">
              <a:solidFill>
                <a:srgbClr val="4472C4"/>
              </a:solidFill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5337790" y="3796385"/>
            <a:ext cx="3013261" cy="2840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844083"/>
            <a:r>
              <a:rPr lang="en-US" sz="1246" dirty="0">
                <a:solidFill>
                  <a:prstClr val="black"/>
                </a:solidFill>
              </a:rPr>
              <a:t>Circulation of the </a:t>
            </a:r>
            <a:r>
              <a:rPr lang="en-US" sz="1246" b="1" dirty="0">
                <a:solidFill>
                  <a:prstClr val="black"/>
                </a:solidFill>
              </a:rPr>
              <a:t>ECR</a:t>
            </a:r>
            <a:r>
              <a:rPr lang="en-US" sz="1246" dirty="0">
                <a:solidFill>
                  <a:prstClr val="black"/>
                </a:solidFill>
              </a:rPr>
              <a:t> to all groups involved</a:t>
            </a:r>
            <a:endParaRPr lang="en-GB" sz="1246" dirty="0">
              <a:solidFill>
                <a:prstClr val="black"/>
              </a:solidFill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1982580" y="3797139"/>
            <a:ext cx="3109184" cy="2840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844083"/>
            <a:r>
              <a:rPr lang="en-US" sz="1246" dirty="0">
                <a:solidFill>
                  <a:prstClr val="black"/>
                </a:solidFill>
              </a:rPr>
              <a:t>Follow-up on the </a:t>
            </a:r>
            <a:r>
              <a:rPr lang="en-US" sz="1246" b="1" dirty="0">
                <a:solidFill>
                  <a:prstClr val="black"/>
                </a:solidFill>
              </a:rPr>
              <a:t>ECR</a:t>
            </a:r>
            <a:r>
              <a:rPr lang="en-US" sz="1246" dirty="0">
                <a:solidFill>
                  <a:prstClr val="black"/>
                </a:solidFill>
              </a:rPr>
              <a:t> process and comments</a:t>
            </a:r>
            <a:endParaRPr lang="en-GB" sz="1246" dirty="0">
              <a:solidFill>
                <a:prstClr val="black"/>
              </a:solidFill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2791817" y="4271243"/>
            <a:ext cx="1476686" cy="2840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844083"/>
            <a:r>
              <a:rPr lang="en-US" sz="1246" dirty="0">
                <a:solidFill>
                  <a:prstClr val="black"/>
                </a:solidFill>
              </a:rPr>
              <a:t>Approval of the </a:t>
            </a:r>
            <a:r>
              <a:rPr lang="en-US" sz="1246" b="1" dirty="0">
                <a:solidFill>
                  <a:prstClr val="black"/>
                </a:solidFill>
              </a:rPr>
              <a:t>ECR</a:t>
            </a:r>
            <a:endParaRPr lang="en-GB" sz="1246" b="1" dirty="0">
              <a:solidFill>
                <a:prstClr val="black"/>
              </a:solidFill>
            </a:endParaRPr>
          </a:p>
        </p:txBody>
      </p:sp>
      <p:cxnSp>
        <p:nvCxnSpPr>
          <p:cNvPr id="129" name="Straight Arrow Connector 128"/>
          <p:cNvCxnSpPr>
            <a:stCxn id="115" idx="1"/>
            <a:endCxn id="122" idx="3"/>
          </p:cNvCxnSpPr>
          <p:nvPr/>
        </p:nvCxnSpPr>
        <p:spPr>
          <a:xfrm flipH="1">
            <a:off x="5091764" y="3938411"/>
            <a:ext cx="246026" cy="7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/>
          <p:cNvCxnSpPr>
            <a:stCxn id="122" idx="2"/>
            <a:endCxn id="128" idx="0"/>
          </p:cNvCxnSpPr>
          <p:nvPr/>
        </p:nvCxnSpPr>
        <p:spPr>
          <a:xfrm flipH="1">
            <a:off x="3530160" y="4081191"/>
            <a:ext cx="7012" cy="19005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Rectangle 130"/>
          <p:cNvSpPr/>
          <p:nvPr/>
        </p:nvSpPr>
        <p:spPr>
          <a:xfrm>
            <a:off x="481518" y="2329717"/>
            <a:ext cx="872308" cy="450826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44083"/>
            <a:r>
              <a:rPr lang="en-US" sz="692" b="1" dirty="0">
                <a:solidFill>
                  <a:srgbClr val="4472C4"/>
                </a:solidFill>
              </a:rPr>
              <a:t>Integration</a:t>
            </a:r>
          </a:p>
          <a:p>
            <a:pPr algn="ctr" defTabSz="844083"/>
            <a:r>
              <a:rPr lang="en-US" sz="692" b="1" dirty="0">
                <a:solidFill>
                  <a:srgbClr val="4472C4"/>
                </a:solidFill>
              </a:rPr>
              <a:t>Meeting</a:t>
            </a:r>
          </a:p>
        </p:txBody>
      </p:sp>
      <p:cxnSp>
        <p:nvCxnSpPr>
          <p:cNvPr id="132" name="Straight Arrow Connector 131"/>
          <p:cNvCxnSpPr>
            <a:stCxn id="2" idx="1"/>
            <a:endCxn id="131" idx="3"/>
          </p:cNvCxnSpPr>
          <p:nvPr/>
        </p:nvCxnSpPr>
        <p:spPr>
          <a:xfrm flipH="1" flipV="1">
            <a:off x="1353826" y="2555130"/>
            <a:ext cx="868672" cy="3592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Elbow Connector 53"/>
          <p:cNvCxnSpPr>
            <a:stCxn id="122" idx="1"/>
            <a:endCxn id="131" idx="2"/>
          </p:cNvCxnSpPr>
          <p:nvPr/>
        </p:nvCxnSpPr>
        <p:spPr>
          <a:xfrm rot="10800000">
            <a:off x="917672" y="2780543"/>
            <a:ext cx="1064908" cy="1158622"/>
          </a:xfrm>
          <a:prstGeom prst="bentConnector2">
            <a:avLst/>
          </a:prstGeom>
          <a:ln>
            <a:solidFill>
              <a:schemeClr val="accent1">
                <a:lumMod val="75000"/>
              </a:schemeClr>
            </a:solidFill>
            <a:prstDash val="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TextBox 137"/>
          <p:cNvSpPr txBox="1"/>
          <p:nvPr/>
        </p:nvSpPr>
        <p:spPr>
          <a:xfrm>
            <a:off x="3082252" y="4793538"/>
            <a:ext cx="888385" cy="2840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844083"/>
            <a:r>
              <a:rPr lang="en-US" sz="1246" dirty="0">
                <a:solidFill>
                  <a:prstClr val="black"/>
                </a:solidFill>
              </a:rPr>
              <a:t>Scheduling</a:t>
            </a:r>
            <a:endParaRPr lang="en-GB" sz="1246" dirty="0">
              <a:solidFill>
                <a:prstClr val="black"/>
              </a:solidFill>
            </a:endParaRPr>
          </a:p>
        </p:txBody>
      </p:sp>
      <p:cxnSp>
        <p:nvCxnSpPr>
          <p:cNvPr id="139" name="Straight Arrow Connector 138"/>
          <p:cNvCxnSpPr>
            <a:stCxn id="128" idx="2"/>
            <a:endCxn id="138" idx="0"/>
          </p:cNvCxnSpPr>
          <p:nvPr/>
        </p:nvCxnSpPr>
        <p:spPr>
          <a:xfrm flipH="1">
            <a:off x="3526445" y="4555295"/>
            <a:ext cx="3715" cy="23824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TextBox 146"/>
          <p:cNvSpPr txBox="1"/>
          <p:nvPr/>
        </p:nvSpPr>
        <p:spPr>
          <a:xfrm>
            <a:off x="5222153" y="4700270"/>
            <a:ext cx="3228897" cy="475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844083"/>
            <a:r>
              <a:rPr lang="en-US" sz="1246" dirty="0">
                <a:solidFill>
                  <a:prstClr val="black"/>
                </a:solidFill>
              </a:rPr>
              <a:t>Identification of co-activities between machine</a:t>
            </a:r>
          </a:p>
          <a:p>
            <a:pPr algn="ctr" defTabSz="844083"/>
            <a:r>
              <a:rPr lang="en-US" sz="1246" dirty="0">
                <a:solidFill>
                  <a:prstClr val="black"/>
                </a:solidFill>
              </a:rPr>
              <a:t>Identification of shared resources</a:t>
            </a:r>
            <a:endParaRPr lang="en-GB" sz="1246" dirty="0">
              <a:solidFill>
                <a:prstClr val="black"/>
              </a:solidFill>
            </a:endParaRPr>
          </a:p>
        </p:txBody>
      </p:sp>
      <p:cxnSp>
        <p:nvCxnSpPr>
          <p:cNvPr id="151" name="Straight Arrow Connector 150"/>
          <p:cNvCxnSpPr>
            <a:stCxn id="115" idx="2"/>
            <a:endCxn id="147" idx="0"/>
          </p:cNvCxnSpPr>
          <p:nvPr/>
        </p:nvCxnSpPr>
        <p:spPr>
          <a:xfrm flipH="1">
            <a:off x="6836602" y="4080437"/>
            <a:ext cx="7819" cy="6198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Rectangle 153"/>
          <p:cNvSpPr/>
          <p:nvPr/>
        </p:nvSpPr>
        <p:spPr>
          <a:xfrm>
            <a:off x="6185063" y="2662735"/>
            <a:ext cx="436154" cy="31717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44083"/>
            <a:r>
              <a:rPr lang="en-US" sz="692" b="1" dirty="0">
                <a:solidFill>
                  <a:srgbClr val="4472C4"/>
                </a:solidFill>
              </a:rPr>
              <a:t>LIU-PLI Team</a:t>
            </a:r>
          </a:p>
        </p:txBody>
      </p:sp>
      <p:sp>
        <p:nvSpPr>
          <p:cNvPr id="156" name="Rectangle 155"/>
          <p:cNvSpPr/>
          <p:nvPr/>
        </p:nvSpPr>
        <p:spPr>
          <a:xfrm>
            <a:off x="6500139" y="1765400"/>
            <a:ext cx="672923" cy="2954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44083"/>
            <a:r>
              <a:rPr lang="en-US" sz="692" b="1" dirty="0">
                <a:solidFill>
                  <a:srgbClr val="70AD47">
                    <a:lumMod val="75000"/>
                  </a:srgbClr>
                </a:solidFill>
              </a:rPr>
              <a:t>LIU Project Team</a:t>
            </a:r>
          </a:p>
        </p:txBody>
      </p:sp>
      <p:sp>
        <p:nvSpPr>
          <p:cNvPr id="157" name="Rectangle 156"/>
          <p:cNvSpPr/>
          <p:nvPr/>
        </p:nvSpPr>
        <p:spPr>
          <a:xfrm>
            <a:off x="6500139" y="1308294"/>
            <a:ext cx="672923" cy="457106"/>
          </a:xfrm>
          <a:prstGeom prst="rect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44083"/>
            <a:r>
              <a:rPr lang="en-US" sz="692" b="1" dirty="0">
                <a:solidFill>
                  <a:prstClr val="black"/>
                </a:solidFill>
              </a:rPr>
              <a:t>LIU Project Team</a:t>
            </a:r>
          </a:p>
          <a:p>
            <a:pPr algn="ctr" defTabSz="844083"/>
            <a:r>
              <a:rPr lang="en-US" sz="692" b="1" dirty="0">
                <a:solidFill>
                  <a:prstClr val="black"/>
                </a:solidFill>
              </a:rPr>
              <a:t>Meeting</a:t>
            </a:r>
            <a:endParaRPr lang="en-GB" sz="692" b="1" dirty="0">
              <a:solidFill>
                <a:prstClr val="black"/>
              </a:solidFill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1893103" y="1765400"/>
            <a:ext cx="672923" cy="29541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44083"/>
            <a:r>
              <a:rPr lang="en-US" sz="692" b="1" dirty="0">
                <a:solidFill>
                  <a:srgbClr val="FFC000">
                    <a:lumMod val="75000"/>
                  </a:srgbClr>
                </a:solidFill>
              </a:rPr>
              <a:t>LIU-PSB</a:t>
            </a:r>
          </a:p>
          <a:p>
            <a:pPr algn="ctr" defTabSz="844083"/>
            <a:r>
              <a:rPr lang="en-US" sz="692" b="1" dirty="0">
                <a:solidFill>
                  <a:srgbClr val="FFC000">
                    <a:lumMod val="75000"/>
                  </a:srgbClr>
                </a:solidFill>
              </a:rPr>
              <a:t>e-group</a:t>
            </a:r>
            <a:endParaRPr lang="en-GB" sz="692" b="1" dirty="0">
              <a:solidFill>
                <a:srgbClr val="FFC000">
                  <a:lumMod val="75000"/>
                </a:srgbClr>
              </a:solidFill>
            </a:endParaRPr>
          </a:p>
        </p:txBody>
      </p:sp>
      <p:sp>
        <p:nvSpPr>
          <p:cNvPr id="166" name="Rectangle 165"/>
          <p:cNvSpPr/>
          <p:nvPr/>
        </p:nvSpPr>
        <p:spPr>
          <a:xfrm>
            <a:off x="2779989" y="1761351"/>
            <a:ext cx="672923" cy="29541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44083"/>
            <a:r>
              <a:rPr lang="en-US" sz="692" b="1" dirty="0">
                <a:solidFill>
                  <a:srgbClr val="FFC000">
                    <a:lumMod val="75000"/>
                  </a:srgbClr>
                </a:solidFill>
              </a:rPr>
              <a:t>LIU-PS</a:t>
            </a:r>
          </a:p>
          <a:p>
            <a:pPr algn="ctr" defTabSz="844083"/>
            <a:r>
              <a:rPr lang="en-US" sz="692" b="1" dirty="0">
                <a:solidFill>
                  <a:srgbClr val="FFC000">
                    <a:lumMod val="75000"/>
                  </a:srgbClr>
                </a:solidFill>
              </a:rPr>
              <a:t>e-group</a:t>
            </a:r>
            <a:endParaRPr lang="en-GB" sz="692" b="1" dirty="0">
              <a:solidFill>
                <a:srgbClr val="FFC000">
                  <a:lumMod val="75000"/>
                </a:srgbClr>
              </a:solidFill>
            </a:endParaRPr>
          </a:p>
        </p:txBody>
      </p:sp>
      <p:sp>
        <p:nvSpPr>
          <p:cNvPr id="167" name="Rectangle 166"/>
          <p:cNvSpPr/>
          <p:nvPr/>
        </p:nvSpPr>
        <p:spPr>
          <a:xfrm>
            <a:off x="3653423" y="1757086"/>
            <a:ext cx="672923" cy="29541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44083"/>
            <a:r>
              <a:rPr lang="en-US" sz="692" b="1" dirty="0">
                <a:solidFill>
                  <a:srgbClr val="FFC000">
                    <a:lumMod val="75000"/>
                  </a:srgbClr>
                </a:solidFill>
              </a:rPr>
              <a:t>LIU-SPS</a:t>
            </a:r>
          </a:p>
          <a:p>
            <a:pPr algn="ctr" defTabSz="844083"/>
            <a:r>
              <a:rPr lang="en-US" sz="692" b="1" dirty="0">
                <a:solidFill>
                  <a:srgbClr val="FFC000">
                    <a:lumMod val="75000"/>
                  </a:srgbClr>
                </a:solidFill>
              </a:rPr>
              <a:t>e-group</a:t>
            </a:r>
            <a:endParaRPr lang="en-GB" sz="692" b="1" dirty="0">
              <a:solidFill>
                <a:srgbClr val="FFC000">
                  <a:lumMod val="75000"/>
                </a:srgbClr>
              </a:solidFill>
            </a:endParaRPr>
          </a:p>
        </p:txBody>
      </p:sp>
      <p:sp>
        <p:nvSpPr>
          <p:cNvPr id="169" name="Rectangle 168"/>
          <p:cNvSpPr/>
          <p:nvPr/>
        </p:nvSpPr>
        <p:spPr>
          <a:xfrm>
            <a:off x="4526857" y="1761486"/>
            <a:ext cx="672923" cy="29541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44083"/>
            <a:r>
              <a:rPr lang="en-US" sz="692" b="1" dirty="0">
                <a:solidFill>
                  <a:srgbClr val="ED7D31">
                    <a:lumMod val="75000"/>
                  </a:srgbClr>
                </a:solidFill>
              </a:rPr>
              <a:t>LIU-IONs</a:t>
            </a:r>
          </a:p>
          <a:p>
            <a:pPr algn="ctr" defTabSz="844083"/>
            <a:r>
              <a:rPr lang="en-US" sz="692" b="1" dirty="0">
                <a:solidFill>
                  <a:srgbClr val="ED7D31">
                    <a:lumMod val="75000"/>
                  </a:srgbClr>
                </a:solidFill>
              </a:rPr>
              <a:t>e-group</a:t>
            </a:r>
            <a:endParaRPr lang="en-GB" sz="692" b="1" dirty="0">
              <a:solidFill>
                <a:srgbClr val="ED7D31">
                  <a:lumMod val="75000"/>
                </a:srgbClr>
              </a:solidFill>
            </a:endParaRPr>
          </a:p>
        </p:txBody>
      </p:sp>
      <p:sp>
        <p:nvSpPr>
          <p:cNvPr id="190" name="Rectangle 189"/>
          <p:cNvSpPr/>
          <p:nvPr/>
        </p:nvSpPr>
        <p:spPr>
          <a:xfrm>
            <a:off x="3083954" y="5355540"/>
            <a:ext cx="872308" cy="450826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44083"/>
            <a:r>
              <a:rPr lang="en-US" sz="692" b="1" dirty="0">
                <a:solidFill>
                  <a:srgbClr val="00B0F0"/>
                </a:solidFill>
              </a:rPr>
              <a:t>Facilities Coordination</a:t>
            </a:r>
          </a:p>
          <a:p>
            <a:pPr algn="ctr" defTabSz="844083"/>
            <a:r>
              <a:rPr lang="en-US" sz="692" b="1" dirty="0">
                <a:solidFill>
                  <a:srgbClr val="00B0F0"/>
                </a:solidFill>
              </a:rPr>
              <a:t>Meeting</a:t>
            </a:r>
          </a:p>
        </p:txBody>
      </p:sp>
      <p:sp>
        <p:nvSpPr>
          <p:cNvPr id="194" name="Rectangle 193"/>
          <p:cNvSpPr/>
          <p:nvPr/>
        </p:nvSpPr>
        <p:spPr>
          <a:xfrm>
            <a:off x="3224631" y="5496217"/>
            <a:ext cx="872308" cy="450826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44083"/>
            <a:r>
              <a:rPr lang="en-US" sz="692" b="1" dirty="0">
                <a:solidFill>
                  <a:srgbClr val="00B0F0"/>
                </a:solidFill>
              </a:rPr>
              <a:t>Facilities Coordination</a:t>
            </a:r>
          </a:p>
          <a:p>
            <a:pPr algn="ctr" defTabSz="844083"/>
            <a:r>
              <a:rPr lang="en-US" sz="692" b="1" dirty="0">
                <a:solidFill>
                  <a:srgbClr val="00B0F0"/>
                </a:solidFill>
              </a:rPr>
              <a:t>Meeting</a:t>
            </a:r>
          </a:p>
        </p:txBody>
      </p:sp>
      <p:sp>
        <p:nvSpPr>
          <p:cNvPr id="195" name="Rectangle 194"/>
          <p:cNvSpPr/>
          <p:nvPr/>
        </p:nvSpPr>
        <p:spPr>
          <a:xfrm>
            <a:off x="3365308" y="5636893"/>
            <a:ext cx="872308" cy="450826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44083"/>
            <a:r>
              <a:rPr lang="en-US" sz="692" b="1" dirty="0">
                <a:solidFill>
                  <a:srgbClr val="00B0F0"/>
                </a:solidFill>
              </a:rPr>
              <a:t>Facilities Coordination</a:t>
            </a:r>
          </a:p>
          <a:p>
            <a:pPr algn="ctr" defTabSz="844083"/>
            <a:r>
              <a:rPr lang="en-US" sz="692" b="1" dirty="0">
                <a:solidFill>
                  <a:srgbClr val="00B0F0"/>
                </a:solidFill>
              </a:rPr>
              <a:t>Meeting</a:t>
            </a:r>
          </a:p>
        </p:txBody>
      </p:sp>
      <p:cxnSp>
        <p:nvCxnSpPr>
          <p:cNvPr id="134" name="Elbow Connector 133"/>
          <p:cNvCxnSpPr>
            <a:stCxn id="147" idx="3"/>
            <a:endCxn id="157" idx="3"/>
          </p:cNvCxnSpPr>
          <p:nvPr/>
        </p:nvCxnSpPr>
        <p:spPr>
          <a:xfrm flipH="1" flipV="1">
            <a:off x="7173062" y="1536847"/>
            <a:ext cx="1277988" cy="3401309"/>
          </a:xfrm>
          <a:prstGeom prst="bentConnector3">
            <a:avLst>
              <a:gd name="adj1" fmla="val -17887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2" name="Rectangle 201"/>
          <p:cNvSpPr/>
          <p:nvPr/>
        </p:nvSpPr>
        <p:spPr>
          <a:xfrm>
            <a:off x="6618523" y="2662735"/>
            <a:ext cx="436154" cy="317171"/>
          </a:xfrm>
          <a:prstGeom prst="rect">
            <a:avLst/>
          </a:prstGeom>
          <a:solidFill>
            <a:srgbClr val="E6CDFF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1652" rIns="0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44083"/>
            <a:r>
              <a:rPr lang="en-US" sz="646" b="1" dirty="0">
                <a:solidFill>
                  <a:srgbClr val="7030A0"/>
                </a:solidFill>
              </a:rPr>
              <a:t>ECR owner</a:t>
            </a:r>
          </a:p>
          <a:p>
            <a:pPr algn="ctr" defTabSz="844083"/>
            <a:r>
              <a:rPr lang="en-US" sz="646" b="1" dirty="0">
                <a:solidFill>
                  <a:srgbClr val="7030A0"/>
                </a:solidFill>
              </a:rPr>
              <a:t>or work responsible</a:t>
            </a:r>
          </a:p>
        </p:txBody>
      </p:sp>
      <p:sp>
        <p:nvSpPr>
          <p:cNvPr id="203" name="Rectangle 202"/>
          <p:cNvSpPr/>
          <p:nvPr/>
        </p:nvSpPr>
        <p:spPr>
          <a:xfrm>
            <a:off x="7051984" y="2662735"/>
            <a:ext cx="436154" cy="31717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44083"/>
            <a:r>
              <a:rPr lang="en-US" sz="692" b="1" dirty="0">
                <a:solidFill>
                  <a:srgbClr val="70AD47">
                    <a:lumMod val="75000"/>
                  </a:srgbClr>
                </a:solidFill>
              </a:rPr>
              <a:t>LIU Project Team</a:t>
            </a:r>
          </a:p>
        </p:txBody>
      </p:sp>
      <p:sp>
        <p:nvSpPr>
          <p:cNvPr id="206" name="TextBox 205"/>
          <p:cNvSpPr txBox="1"/>
          <p:nvPr/>
        </p:nvSpPr>
        <p:spPr>
          <a:xfrm>
            <a:off x="5185339" y="3034179"/>
            <a:ext cx="574753" cy="180668"/>
          </a:xfrm>
          <a:prstGeom prst="rect">
            <a:avLst/>
          </a:prstGeom>
          <a:noFill/>
        </p:spPr>
        <p:txBody>
          <a:bodyPr wrap="square" lIns="33231" tIns="33231" rIns="33231" bIns="33231" rtlCol="0" anchor="ctr" anchorCtr="0">
            <a:spAutoFit/>
          </a:bodyPr>
          <a:lstStyle/>
          <a:p>
            <a:pPr defTabSz="844083"/>
            <a:r>
              <a:rPr lang="en-US" sz="738" dirty="0">
                <a:solidFill>
                  <a:srgbClr val="CC00FF"/>
                </a:solidFill>
              </a:rPr>
              <a:t>presentation</a:t>
            </a:r>
            <a:endParaRPr lang="en-GB" sz="738" dirty="0">
              <a:solidFill>
                <a:srgbClr val="CC00FF"/>
              </a:solidFill>
            </a:endParaRPr>
          </a:p>
        </p:txBody>
      </p:sp>
      <p:sp>
        <p:nvSpPr>
          <p:cNvPr id="207" name="TextBox 206"/>
          <p:cNvSpPr txBox="1"/>
          <p:nvPr/>
        </p:nvSpPr>
        <p:spPr>
          <a:xfrm>
            <a:off x="7602098" y="1557408"/>
            <a:ext cx="956682" cy="294224"/>
          </a:xfrm>
          <a:prstGeom prst="rect">
            <a:avLst/>
          </a:prstGeom>
          <a:noFill/>
        </p:spPr>
        <p:txBody>
          <a:bodyPr wrap="square" lIns="33231" tIns="33231" rIns="33231" bIns="33231" rtlCol="0" anchor="ctr" anchorCtr="0">
            <a:spAutoFit/>
          </a:bodyPr>
          <a:lstStyle/>
          <a:p>
            <a:pPr algn="r" defTabSz="844083"/>
            <a:r>
              <a:rPr lang="en-US" sz="738" dirty="0">
                <a:solidFill>
                  <a:srgbClr val="FF0000"/>
                </a:solidFill>
              </a:rPr>
              <a:t>Report from the Technical coordinator</a:t>
            </a:r>
            <a:endParaRPr lang="en-GB" sz="738" dirty="0">
              <a:solidFill>
                <a:srgbClr val="FF0000"/>
              </a:solidFill>
            </a:endParaRPr>
          </a:p>
        </p:txBody>
      </p:sp>
      <p:cxnSp>
        <p:nvCxnSpPr>
          <p:cNvPr id="133" name="Straight Arrow Connector 132"/>
          <p:cNvCxnSpPr>
            <a:stCxn id="214" idx="0"/>
            <a:endCxn id="147" idx="2"/>
          </p:cNvCxnSpPr>
          <p:nvPr/>
        </p:nvCxnSpPr>
        <p:spPr>
          <a:xfrm flipH="1" flipV="1">
            <a:off x="6836602" y="5176041"/>
            <a:ext cx="1" cy="317803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Arrow Connector 185"/>
          <p:cNvCxnSpPr>
            <a:stCxn id="138" idx="2"/>
            <a:endCxn id="190" idx="0"/>
          </p:cNvCxnSpPr>
          <p:nvPr/>
        </p:nvCxnSpPr>
        <p:spPr>
          <a:xfrm flipH="1">
            <a:off x="3520108" y="5077590"/>
            <a:ext cx="6337" cy="2779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Elbow Connector 188"/>
          <p:cNvCxnSpPr>
            <a:stCxn id="195" idx="3"/>
            <a:endCxn id="147" idx="1"/>
          </p:cNvCxnSpPr>
          <p:nvPr/>
        </p:nvCxnSpPr>
        <p:spPr>
          <a:xfrm flipV="1">
            <a:off x="4237616" y="4938156"/>
            <a:ext cx="984537" cy="924150"/>
          </a:xfrm>
          <a:prstGeom prst="bentConnector3">
            <a:avLst>
              <a:gd name="adj1" fmla="val 50000"/>
            </a:avLst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Arrow Connector 191"/>
          <p:cNvCxnSpPr>
            <a:stCxn id="138" idx="3"/>
            <a:endCxn id="147" idx="1"/>
          </p:cNvCxnSpPr>
          <p:nvPr/>
        </p:nvCxnSpPr>
        <p:spPr>
          <a:xfrm>
            <a:off x="3970637" y="4935564"/>
            <a:ext cx="1251516" cy="2592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Elbow Connector 195"/>
          <p:cNvCxnSpPr>
            <a:stCxn id="115" idx="3"/>
            <a:endCxn id="157" idx="3"/>
          </p:cNvCxnSpPr>
          <p:nvPr/>
        </p:nvCxnSpPr>
        <p:spPr>
          <a:xfrm flipH="1" flipV="1">
            <a:off x="7173062" y="1536847"/>
            <a:ext cx="1177989" cy="2401564"/>
          </a:xfrm>
          <a:prstGeom prst="bentConnector3">
            <a:avLst>
              <a:gd name="adj1" fmla="val -19406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Arrow Connector 200"/>
          <p:cNvCxnSpPr>
            <a:stCxn id="87" idx="2"/>
            <a:endCxn id="115" idx="0"/>
          </p:cNvCxnSpPr>
          <p:nvPr/>
        </p:nvCxnSpPr>
        <p:spPr>
          <a:xfrm>
            <a:off x="6836601" y="3422322"/>
            <a:ext cx="7820" cy="37406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8" name="TextBox 207"/>
          <p:cNvSpPr txBox="1"/>
          <p:nvPr/>
        </p:nvSpPr>
        <p:spPr>
          <a:xfrm>
            <a:off x="916841" y="3541546"/>
            <a:ext cx="920562" cy="407782"/>
          </a:xfrm>
          <a:prstGeom prst="rect">
            <a:avLst/>
          </a:prstGeom>
          <a:noFill/>
        </p:spPr>
        <p:txBody>
          <a:bodyPr wrap="square" lIns="33231" tIns="33231" rIns="33231" bIns="33231" rtlCol="0" anchor="ctr" anchorCtr="0">
            <a:spAutoFit/>
          </a:bodyPr>
          <a:lstStyle>
            <a:defPPr>
              <a:defRPr lang="en-US"/>
            </a:defPPr>
            <a:lvl1pPr>
              <a:defRPr sz="800">
                <a:solidFill>
                  <a:srgbClr val="FF0000"/>
                </a:solidFill>
              </a:defRPr>
            </a:lvl1pPr>
          </a:lstStyle>
          <a:p>
            <a:pPr defTabSz="844083"/>
            <a:r>
              <a:rPr lang="en-US" sz="738" dirty="0">
                <a:solidFill>
                  <a:srgbClr val="4472C4"/>
                </a:solidFill>
              </a:rPr>
              <a:t>Check of the integration in case of modification</a:t>
            </a:r>
            <a:endParaRPr lang="en-GB" sz="738" dirty="0">
              <a:solidFill>
                <a:srgbClr val="4472C4"/>
              </a:solidFill>
            </a:endParaRPr>
          </a:p>
        </p:txBody>
      </p:sp>
      <p:sp>
        <p:nvSpPr>
          <p:cNvPr id="209" name="TextBox 208"/>
          <p:cNvSpPr txBox="1"/>
          <p:nvPr/>
        </p:nvSpPr>
        <p:spPr>
          <a:xfrm>
            <a:off x="4748846" y="5188754"/>
            <a:ext cx="718228" cy="294224"/>
          </a:xfrm>
          <a:prstGeom prst="rect">
            <a:avLst/>
          </a:prstGeom>
          <a:noFill/>
        </p:spPr>
        <p:txBody>
          <a:bodyPr wrap="square" lIns="33231" tIns="33231" rIns="33231" bIns="33231" rtlCol="0" anchor="ctr" anchorCtr="0">
            <a:spAutoFit/>
          </a:bodyPr>
          <a:lstStyle>
            <a:defPPr>
              <a:defRPr lang="en-US"/>
            </a:defPPr>
            <a:lvl1pPr>
              <a:defRPr sz="800">
                <a:solidFill>
                  <a:srgbClr val="FF0000"/>
                </a:solidFill>
              </a:defRPr>
            </a:lvl1pPr>
          </a:lstStyle>
          <a:p>
            <a:pPr defTabSz="844083"/>
            <a:r>
              <a:rPr lang="en-US" sz="738" dirty="0">
                <a:solidFill>
                  <a:srgbClr val="00B0F0"/>
                </a:solidFill>
              </a:rPr>
              <a:t>Report from the superintendents</a:t>
            </a:r>
            <a:endParaRPr lang="en-GB" sz="738" dirty="0">
              <a:solidFill>
                <a:srgbClr val="00B0F0"/>
              </a:solidFill>
            </a:endParaRPr>
          </a:p>
        </p:txBody>
      </p:sp>
      <p:sp>
        <p:nvSpPr>
          <p:cNvPr id="211" name="Rectangle 210"/>
          <p:cNvSpPr/>
          <p:nvPr/>
        </p:nvSpPr>
        <p:spPr>
          <a:xfrm>
            <a:off x="6123491" y="5566287"/>
            <a:ext cx="672923" cy="45710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44083"/>
            <a:r>
              <a:rPr lang="en-US" sz="692" b="1" dirty="0">
                <a:solidFill>
                  <a:prstClr val="black"/>
                </a:solidFill>
              </a:rPr>
              <a:t>Linac3</a:t>
            </a:r>
          </a:p>
          <a:p>
            <a:pPr algn="ctr" defTabSz="844083"/>
            <a:r>
              <a:rPr lang="en-US" sz="692" b="1" dirty="0">
                <a:solidFill>
                  <a:prstClr val="black"/>
                </a:solidFill>
              </a:rPr>
              <a:t>Coordination Meeting</a:t>
            </a:r>
            <a:endParaRPr lang="en-GB" sz="692" b="1" dirty="0">
              <a:solidFill>
                <a:prstClr val="black"/>
              </a:solidFill>
            </a:endParaRPr>
          </a:p>
        </p:txBody>
      </p:sp>
      <p:sp>
        <p:nvSpPr>
          <p:cNvPr id="212" name="Rectangle 211"/>
          <p:cNvSpPr/>
          <p:nvPr/>
        </p:nvSpPr>
        <p:spPr>
          <a:xfrm>
            <a:off x="5383443" y="5569427"/>
            <a:ext cx="672923" cy="45710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44083"/>
            <a:r>
              <a:rPr lang="en-US" sz="692" b="1" dirty="0">
                <a:solidFill>
                  <a:prstClr val="black"/>
                </a:solidFill>
              </a:rPr>
              <a:t>Linac2</a:t>
            </a:r>
          </a:p>
          <a:p>
            <a:pPr algn="ctr" defTabSz="844083"/>
            <a:r>
              <a:rPr lang="en-US" sz="692" b="1" dirty="0">
                <a:solidFill>
                  <a:prstClr val="black"/>
                </a:solidFill>
              </a:rPr>
              <a:t>Coordination Meeting</a:t>
            </a:r>
            <a:endParaRPr lang="en-GB" sz="692" b="1" dirty="0">
              <a:solidFill>
                <a:prstClr val="black"/>
              </a:solidFill>
            </a:endParaRPr>
          </a:p>
        </p:txBody>
      </p:sp>
      <p:sp>
        <p:nvSpPr>
          <p:cNvPr id="213" name="Rectangle 212"/>
          <p:cNvSpPr/>
          <p:nvPr/>
        </p:nvSpPr>
        <p:spPr>
          <a:xfrm>
            <a:off x="7603588" y="5572566"/>
            <a:ext cx="672923" cy="45710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44083"/>
            <a:r>
              <a:rPr lang="en-US" sz="692" b="1" dirty="0">
                <a:solidFill>
                  <a:prstClr val="black"/>
                </a:solidFill>
              </a:rPr>
              <a:t>LEIR</a:t>
            </a:r>
          </a:p>
          <a:p>
            <a:pPr algn="ctr" defTabSz="844083"/>
            <a:r>
              <a:rPr lang="en-US" sz="692" b="1" dirty="0">
                <a:solidFill>
                  <a:prstClr val="black"/>
                </a:solidFill>
              </a:rPr>
              <a:t>Coordination Meeting</a:t>
            </a:r>
            <a:endParaRPr lang="en-GB" sz="692" b="1" dirty="0">
              <a:solidFill>
                <a:prstClr val="black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532410" y="5442452"/>
            <a:ext cx="1138581" cy="2840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844083"/>
            <a:r>
              <a:rPr lang="en-US" sz="1246" dirty="0">
                <a:solidFill>
                  <a:srgbClr val="E7E6E6">
                    <a:lumMod val="75000"/>
                  </a:srgbClr>
                </a:solidFill>
              </a:rPr>
              <a:t>Consolidations</a:t>
            </a:r>
            <a:endParaRPr lang="en-GB" sz="1246" b="1" dirty="0">
              <a:solidFill>
                <a:srgbClr val="E7E6E6">
                  <a:lumMod val="75000"/>
                </a:srgbClr>
              </a:solidFill>
            </a:endParaRPr>
          </a:p>
        </p:txBody>
      </p:sp>
      <p:cxnSp>
        <p:nvCxnSpPr>
          <p:cNvPr id="75" name="Straight Arrow Connector 74"/>
          <p:cNvCxnSpPr>
            <a:stCxn id="74" idx="3"/>
            <a:endCxn id="190" idx="1"/>
          </p:cNvCxnSpPr>
          <p:nvPr/>
        </p:nvCxnSpPr>
        <p:spPr>
          <a:xfrm flipV="1">
            <a:off x="1670991" y="5580953"/>
            <a:ext cx="1412963" cy="3525"/>
          </a:xfrm>
          <a:prstGeom prst="straightConnector1">
            <a:avLst/>
          </a:prstGeom>
          <a:ln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43409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itle 5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LIU - Planning </a:t>
            </a:r>
            <a:r>
              <a:rPr lang="en-US" dirty="0"/>
              <a:t>&amp; Installation </a:t>
            </a:r>
            <a:r>
              <a:rPr lang="en-US" dirty="0" smtClean="0"/>
              <a:t>Coordination Meeting</a:t>
            </a:r>
            <a:br>
              <a:rPr lang="en-US" dirty="0" smtClean="0"/>
            </a:br>
            <a:r>
              <a:rPr lang="en-US" b="0" dirty="0" smtClean="0">
                <a:solidFill>
                  <a:schemeClr val="accent1"/>
                </a:solidFill>
              </a:rPr>
              <a:t>General information</a:t>
            </a:r>
            <a:endParaRPr lang="en-GB" b="0" dirty="0">
              <a:solidFill>
                <a:schemeClr val="accent1"/>
              </a:solidFill>
            </a:endParaRPr>
          </a:p>
        </p:txBody>
      </p:sp>
      <p:sp>
        <p:nvSpPr>
          <p:cNvPr id="41" name="Date Placeholder 40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10th December 2014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2" name="Footer Placeholder 4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LIU PLI meeting - J.Coupard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3" name="Slide Number Placeholder 4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4084234" y="1468395"/>
            <a:ext cx="672923" cy="45710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44083"/>
            <a:r>
              <a:rPr lang="en-US" sz="692" b="1" dirty="0">
                <a:solidFill>
                  <a:prstClr val="black"/>
                </a:solidFill>
              </a:rPr>
              <a:t>LIU-Ions</a:t>
            </a:r>
          </a:p>
          <a:p>
            <a:pPr algn="ctr" defTabSz="844083"/>
            <a:r>
              <a:rPr lang="en-US" sz="692" b="1" dirty="0">
                <a:solidFill>
                  <a:prstClr val="black"/>
                </a:solidFill>
              </a:rPr>
              <a:t>Coordination Meeting</a:t>
            </a:r>
            <a:endParaRPr lang="en-GB" sz="692" b="1" dirty="0">
              <a:solidFill>
                <a:prstClr val="black"/>
              </a:solidFill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4617086" y="2818075"/>
            <a:ext cx="872308" cy="45082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44083"/>
            <a:r>
              <a:rPr lang="en-US" sz="692" b="1" dirty="0">
                <a:solidFill>
                  <a:prstClr val="black"/>
                </a:solidFill>
              </a:rPr>
              <a:t>LIU Planning &amp; Installation </a:t>
            </a:r>
          </a:p>
          <a:p>
            <a:pPr algn="ctr" defTabSz="844083"/>
            <a:r>
              <a:rPr lang="en-US" sz="692" b="1" dirty="0">
                <a:solidFill>
                  <a:prstClr val="black"/>
                </a:solidFill>
              </a:rPr>
              <a:t>Coordination Meeting</a:t>
            </a:r>
          </a:p>
        </p:txBody>
      </p:sp>
      <p:sp>
        <p:nvSpPr>
          <p:cNvPr id="89" name="Rectangle 88"/>
          <p:cNvSpPr/>
          <p:nvPr/>
        </p:nvSpPr>
        <p:spPr>
          <a:xfrm>
            <a:off x="3214715" y="1468395"/>
            <a:ext cx="672923" cy="45710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44083"/>
            <a:r>
              <a:rPr lang="en-US" sz="692" b="1" dirty="0">
                <a:solidFill>
                  <a:prstClr val="black"/>
                </a:solidFill>
              </a:rPr>
              <a:t>LIU-SPS</a:t>
            </a:r>
          </a:p>
          <a:p>
            <a:pPr algn="ctr" defTabSz="844083"/>
            <a:r>
              <a:rPr lang="en-US" sz="692" b="1" dirty="0">
                <a:solidFill>
                  <a:prstClr val="black"/>
                </a:solidFill>
              </a:rPr>
              <a:t>Coordination Meeting</a:t>
            </a:r>
            <a:endParaRPr lang="en-GB" sz="692" b="1" dirty="0">
              <a:solidFill>
                <a:prstClr val="black"/>
              </a:solidFill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2333452" y="1468395"/>
            <a:ext cx="672923" cy="45710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44083"/>
            <a:r>
              <a:rPr lang="en-US" sz="692" b="1" dirty="0">
                <a:solidFill>
                  <a:prstClr val="black"/>
                </a:solidFill>
              </a:rPr>
              <a:t>LIU-PS</a:t>
            </a:r>
          </a:p>
          <a:p>
            <a:pPr algn="ctr" defTabSz="844083"/>
            <a:r>
              <a:rPr lang="en-US" sz="692" b="1" dirty="0">
                <a:solidFill>
                  <a:prstClr val="black"/>
                </a:solidFill>
              </a:rPr>
              <a:t>Coordination Meeting</a:t>
            </a:r>
            <a:endParaRPr lang="en-GB" sz="692" b="1" dirty="0">
              <a:solidFill>
                <a:prstClr val="black"/>
              </a:solidFill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1452189" y="1468395"/>
            <a:ext cx="672923" cy="45710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44083"/>
            <a:r>
              <a:rPr lang="en-US" sz="692" b="1" dirty="0">
                <a:solidFill>
                  <a:prstClr val="black"/>
                </a:solidFill>
              </a:rPr>
              <a:t>LIU-PSB</a:t>
            </a:r>
          </a:p>
          <a:p>
            <a:pPr algn="ctr" defTabSz="844083"/>
            <a:r>
              <a:rPr lang="en-US" sz="692" b="1" dirty="0">
                <a:solidFill>
                  <a:prstClr val="black"/>
                </a:solidFill>
              </a:rPr>
              <a:t>Coordination Meeting</a:t>
            </a:r>
            <a:endParaRPr lang="en-GB" sz="692" b="1" dirty="0">
              <a:solidFill>
                <a:prstClr val="black"/>
              </a:solidFill>
            </a:endParaRPr>
          </a:p>
        </p:txBody>
      </p:sp>
      <p:sp>
        <p:nvSpPr>
          <p:cNvPr id="96" name="Rounded Rectangle 95"/>
          <p:cNvSpPr/>
          <p:nvPr/>
        </p:nvSpPr>
        <p:spPr>
          <a:xfrm>
            <a:off x="1350839" y="1376762"/>
            <a:ext cx="3470030" cy="929529"/>
          </a:xfrm>
          <a:prstGeom prst="roundRect">
            <a:avLst>
              <a:gd name="adj" fmla="val 6625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731180" algn="ctr" defTabSz="844083"/>
            <a:endParaRPr lang="en-GB" sz="692" i="1" dirty="0">
              <a:solidFill>
                <a:srgbClr val="ED7D31">
                  <a:lumMod val="75000"/>
                </a:srgbClr>
              </a:solidFill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3509391" y="3446450"/>
            <a:ext cx="3098925" cy="2840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844083"/>
            <a:r>
              <a:rPr lang="en-US" sz="1246" dirty="0">
                <a:solidFill>
                  <a:prstClr val="black"/>
                </a:solidFill>
              </a:rPr>
              <a:t>General information on organization/process</a:t>
            </a:r>
            <a:endParaRPr lang="en-GB" sz="1246" dirty="0">
              <a:solidFill>
                <a:prstClr val="black"/>
              </a:solidFill>
            </a:endParaRPr>
          </a:p>
        </p:txBody>
      </p:sp>
      <p:cxnSp>
        <p:nvCxnSpPr>
          <p:cNvPr id="113" name="Straight Arrow Connector 112"/>
          <p:cNvCxnSpPr>
            <a:stCxn id="87" idx="2"/>
            <a:endCxn id="112" idx="0"/>
          </p:cNvCxnSpPr>
          <p:nvPr/>
        </p:nvCxnSpPr>
        <p:spPr>
          <a:xfrm>
            <a:off x="5053240" y="3268901"/>
            <a:ext cx="5614" cy="17754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Rectangle 153"/>
          <p:cNvSpPr/>
          <p:nvPr/>
        </p:nvSpPr>
        <p:spPr>
          <a:xfrm>
            <a:off x="5489394" y="2825825"/>
            <a:ext cx="435323" cy="43532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44083"/>
            <a:r>
              <a:rPr lang="en-US" sz="692" b="1" dirty="0">
                <a:solidFill>
                  <a:srgbClr val="4472C4"/>
                </a:solidFill>
              </a:rPr>
              <a:t>LIU-PLI Team</a:t>
            </a:r>
          </a:p>
        </p:txBody>
      </p:sp>
      <p:sp>
        <p:nvSpPr>
          <p:cNvPr id="156" name="Rectangle 155"/>
          <p:cNvSpPr/>
          <p:nvPr/>
        </p:nvSpPr>
        <p:spPr>
          <a:xfrm>
            <a:off x="598188" y="1925501"/>
            <a:ext cx="672923" cy="2954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44083"/>
            <a:r>
              <a:rPr lang="en-US" sz="692" b="1" dirty="0">
                <a:solidFill>
                  <a:srgbClr val="70AD47">
                    <a:lumMod val="75000"/>
                  </a:srgbClr>
                </a:solidFill>
              </a:rPr>
              <a:t>LIU Project Team</a:t>
            </a:r>
          </a:p>
        </p:txBody>
      </p:sp>
      <p:sp>
        <p:nvSpPr>
          <p:cNvPr id="157" name="Rectangle 156"/>
          <p:cNvSpPr/>
          <p:nvPr/>
        </p:nvSpPr>
        <p:spPr>
          <a:xfrm>
            <a:off x="598188" y="1468395"/>
            <a:ext cx="672923" cy="457106"/>
          </a:xfrm>
          <a:prstGeom prst="rect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44083"/>
            <a:r>
              <a:rPr lang="en-US" sz="692" b="1" dirty="0">
                <a:solidFill>
                  <a:prstClr val="black"/>
                </a:solidFill>
              </a:rPr>
              <a:t>LIU Project Team</a:t>
            </a:r>
          </a:p>
          <a:p>
            <a:pPr algn="ctr" defTabSz="844083"/>
            <a:r>
              <a:rPr lang="en-US" sz="692" b="1" dirty="0">
                <a:solidFill>
                  <a:prstClr val="black"/>
                </a:solidFill>
              </a:rPr>
              <a:t>Meeting</a:t>
            </a:r>
            <a:endParaRPr lang="en-GB" sz="692" b="1" dirty="0">
              <a:solidFill>
                <a:prstClr val="black"/>
              </a:solidFill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5926378" y="2825825"/>
            <a:ext cx="435323" cy="43532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44083"/>
            <a:r>
              <a:rPr lang="en-US" sz="692" b="1" dirty="0">
                <a:solidFill>
                  <a:srgbClr val="FFC000">
                    <a:lumMod val="75000"/>
                  </a:srgbClr>
                </a:solidFill>
              </a:rPr>
              <a:t>LIU-PSB</a:t>
            </a:r>
          </a:p>
          <a:p>
            <a:pPr algn="ctr" defTabSz="844083"/>
            <a:r>
              <a:rPr lang="en-US" sz="692" b="1" dirty="0">
                <a:solidFill>
                  <a:srgbClr val="FFC000">
                    <a:lumMod val="75000"/>
                  </a:srgbClr>
                </a:solidFill>
              </a:rPr>
              <a:t>e-group</a:t>
            </a:r>
            <a:endParaRPr lang="en-GB" sz="692" b="1" dirty="0">
              <a:solidFill>
                <a:srgbClr val="FFC000">
                  <a:lumMod val="75000"/>
                </a:srgbClr>
              </a:solidFill>
            </a:endParaRPr>
          </a:p>
        </p:txBody>
      </p:sp>
      <p:sp>
        <p:nvSpPr>
          <p:cNvPr id="166" name="Rectangle 165"/>
          <p:cNvSpPr/>
          <p:nvPr/>
        </p:nvSpPr>
        <p:spPr>
          <a:xfrm>
            <a:off x="6361701" y="2825825"/>
            <a:ext cx="435323" cy="43532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44083"/>
            <a:r>
              <a:rPr lang="en-US" sz="692" b="1" dirty="0">
                <a:solidFill>
                  <a:srgbClr val="FFC000">
                    <a:lumMod val="75000"/>
                  </a:srgbClr>
                </a:solidFill>
              </a:rPr>
              <a:t>LIU-PS</a:t>
            </a:r>
          </a:p>
          <a:p>
            <a:pPr algn="ctr" defTabSz="844083"/>
            <a:r>
              <a:rPr lang="en-US" sz="692" b="1" dirty="0">
                <a:solidFill>
                  <a:srgbClr val="FFC000">
                    <a:lumMod val="75000"/>
                  </a:srgbClr>
                </a:solidFill>
              </a:rPr>
              <a:t>e-group</a:t>
            </a:r>
            <a:endParaRPr lang="en-GB" sz="692" b="1" dirty="0">
              <a:solidFill>
                <a:srgbClr val="FFC000">
                  <a:lumMod val="75000"/>
                </a:srgbClr>
              </a:solidFill>
            </a:endParaRPr>
          </a:p>
        </p:txBody>
      </p:sp>
      <p:sp>
        <p:nvSpPr>
          <p:cNvPr id="167" name="Rectangle 166"/>
          <p:cNvSpPr/>
          <p:nvPr/>
        </p:nvSpPr>
        <p:spPr>
          <a:xfrm>
            <a:off x="6797024" y="2825825"/>
            <a:ext cx="435323" cy="43532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44083"/>
            <a:r>
              <a:rPr lang="en-US" sz="692" b="1" dirty="0">
                <a:solidFill>
                  <a:srgbClr val="FFC000">
                    <a:lumMod val="75000"/>
                  </a:srgbClr>
                </a:solidFill>
              </a:rPr>
              <a:t>LIU-SPS</a:t>
            </a:r>
          </a:p>
          <a:p>
            <a:pPr algn="ctr" defTabSz="844083"/>
            <a:r>
              <a:rPr lang="en-US" sz="692" b="1" dirty="0">
                <a:solidFill>
                  <a:srgbClr val="FFC000">
                    <a:lumMod val="75000"/>
                  </a:srgbClr>
                </a:solidFill>
              </a:rPr>
              <a:t>e-group</a:t>
            </a:r>
            <a:endParaRPr lang="en-GB" sz="692" b="1" dirty="0">
              <a:solidFill>
                <a:srgbClr val="FFC000">
                  <a:lumMod val="75000"/>
                </a:srgbClr>
              </a:solidFill>
            </a:endParaRPr>
          </a:p>
        </p:txBody>
      </p:sp>
      <p:sp>
        <p:nvSpPr>
          <p:cNvPr id="169" name="Rectangle 168"/>
          <p:cNvSpPr/>
          <p:nvPr/>
        </p:nvSpPr>
        <p:spPr>
          <a:xfrm>
            <a:off x="7232347" y="2825825"/>
            <a:ext cx="435323" cy="43532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44083"/>
            <a:r>
              <a:rPr lang="en-US" sz="692" b="1" dirty="0">
                <a:solidFill>
                  <a:srgbClr val="ED7D31">
                    <a:lumMod val="75000"/>
                  </a:srgbClr>
                </a:solidFill>
              </a:rPr>
              <a:t>LIU-IONs</a:t>
            </a:r>
          </a:p>
          <a:p>
            <a:pPr algn="ctr" defTabSz="844083"/>
            <a:r>
              <a:rPr lang="en-US" sz="692" b="1" dirty="0">
                <a:solidFill>
                  <a:srgbClr val="ED7D31">
                    <a:lumMod val="75000"/>
                  </a:srgbClr>
                </a:solidFill>
              </a:rPr>
              <a:t>e-group</a:t>
            </a:r>
            <a:endParaRPr lang="en-GB" sz="692" b="1" dirty="0">
              <a:solidFill>
                <a:srgbClr val="ED7D31">
                  <a:lumMod val="75000"/>
                </a:srgbClr>
              </a:solidFill>
            </a:endParaRPr>
          </a:p>
        </p:txBody>
      </p:sp>
      <p:cxnSp>
        <p:nvCxnSpPr>
          <p:cNvPr id="134" name="Elbow Connector 133"/>
          <p:cNvCxnSpPr>
            <a:stCxn id="112" idx="1"/>
            <a:endCxn id="156" idx="2"/>
          </p:cNvCxnSpPr>
          <p:nvPr/>
        </p:nvCxnSpPr>
        <p:spPr>
          <a:xfrm rot="10800000">
            <a:off x="934651" y="2220914"/>
            <a:ext cx="2574741" cy="1367563"/>
          </a:xfrm>
          <a:prstGeom prst="bent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1450481" y="1925501"/>
            <a:ext cx="672923" cy="29541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44083"/>
            <a:r>
              <a:rPr lang="en-US" sz="692" b="1" dirty="0">
                <a:solidFill>
                  <a:srgbClr val="FFC000">
                    <a:lumMod val="75000"/>
                  </a:srgbClr>
                </a:solidFill>
              </a:rPr>
              <a:t>LIU-PSB</a:t>
            </a:r>
          </a:p>
          <a:p>
            <a:pPr algn="ctr" defTabSz="844083"/>
            <a:r>
              <a:rPr lang="en-US" sz="692" b="1" dirty="0">
                <a:solidFill>
                  <a:srgbClr val="FFC000">
                    <a:lumMod val="75000"/>
                  </a:srgbClr>
                </a:solidFill>
              </a:rPr>
              <a:t>e-group</a:t>
            </a:r>
            <a:endParaRPr lang="en-GB" sz="692" b="1" dirty="0">
              <a:solidFill>
                <a:srgbClr val="FFC000">
                  <a:lumMod val="75000"/>
                </a:srgbClr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2337367" y="1921451"/>
            <a:ext cx="672923" cy="29541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44083"/>
            <a:r>
              <a:rPr lang="en-US" sz="692" b="1" dirty="0">
                <a:solidFill>
                  <a:srgbClr val="FFC000">
                    <a:lumMod val="75000"/>
                  </a:srgbClr>
                </a:solidFill>
              </a:rPr>
              <a:t>LIU-PS</a:t>
            </a:r>
          </a:p>
          <a:p>
            <a:pPr algn="ctr" defTabSz="844083"/>
            <a:r>
              <a:rPr lang="en-US" sz="692" b="1" dirty="0">
                <a:solidFill>
                  <a:srgbClr val="FFC000">
                    <a:lumMod val="75000"/>
                  </a:srgbClr>
                </a:solidFill>
              </a:rPr>
              <a:t>e-group</a:t>
            </a:r>
            <a:endParaRPr lang="en-GB" sz="692" b="1" dirty="0">
              <a:solidFill>
                <a:srgbClr val="FFC000">
                  <a:lumMod val="75000"/>
                </a:srgbClr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3210800" y="1917187"/>
            <a:ext cx="672923" cy="29541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44083"/>
            <a:r>
              <a:rPr lang="en-US" sz="692" b="1" dirty="0">
                <a:solidFill>
                  <a:srgbClr val="FFC000">
                    <a:lumMod val="75000"/>
                  </a:srgbClr>
                </a:solidFill>
              </a:rPr>
              <a:t>LIU-SPS</a:t>
            </a:r>
          </a:p>
          <a:p>
            <a:pPr algn="ctr" defTabSz="844083"/>
            <a:r>
              <a:rPr lang="en-US" sz="692" b="1" dirty="0">
                <a:solidFill>
                  <a:srgbClr val="FFC000">
                    <a:lumMod val="75000"/>
                  </a:srgbClr>
                </a:solidFill>
              </a:rPr>
              <a:t>e-group</a:t>
            </a:r>
            <a:endParaRPr lang="en-GB" sz="692" b="1" dirty="0">
              <a:solidFill>
                <a:srgbClr val="FFC000">
                  <a:lumMod val="75000"/>
                </a:srgbClr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4084234" y="1921586"/>
            <a:ext cx="672923" cy="29541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44083"/>
            <a:r>
              <a:rPr lang="en-US" sz="692" b="1" dirty="0">
                <a:solidFill>
                  <a:srgbClr val="ED7D31">
                    <a:lumMod val="75000"/>
                  </a:srgbClr>
                </a:solidFill>
              </a:rPr>
              <a:t>LIU-IONs</a:t>
            </a:r>
          </a:p>
          <a:p>
            <a:pPr algn="ctr" defTabSz="844083"/>
            <a:r>
              <a:rPr lang="en-US" sz="692" b="1" dirty="0">
                <a:solidFill>
                  <a:srgbClr val="ED7D31">
                    <a:lumMod val="75000"/>
                  </a:srgbClr>
                </a:solidFill>
              </a:rPr>
              <a:t>e-group</a:t>
            </a:r>
            <a:endParaRPr lang="en-GB" sz="692" b="1" dirty="0">
              <a:solidFill>
                <a:srgbClr val="ED7D31">
                  <a:lumMod val="75000"/>
                </a:srgbClr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7666840" y="2827399"/>
            <a:ext cx="436154" cy="4339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44083"/>
            <a:r>
              <a:rPr lang="en-US" sz="692" b="1" dirty="0">
                <a:solidFill>
                  <a:srgbClr val="70AD47">
                    <a:lumMod val="75000"/>
                  </a:srgbClr>
                </a:solidFill>
              </a:rPr>
              <a:t>LIU Project Team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934650" y="3412555"/>
            <a:ext cx="336462" cy="180668"/>
          </a:xfrm>
          <a:prstGeom prst="rect">
            <a:avLst/>
          </a:prstGeom>
          <a:noFill/>
        </p:spPr>
        <p:txBody>
          <a:bodyPr wrap="square" lIns="33231" tIns="33231" rIns="33231" bIns="33231" rtlCol="0" anchor="ctr" anchorCtr="0">
            <a:spAutoFit/>
          </a:bodyPr>
          <a:lstStyle/>
          <a:p>
            <a:pPr defTabSz="844083"/>
            <a:r>
              <a:rPr lang="en-US" sz="738" dirty="0">
                <a:solidFill>
                  <a:srgbClr val="FF0000"/>
                </a:solidFill>
              </a:rPr>
              <a:t>report</a:t>
            </a:r>
            <a:endParaRPr lang="en-GB" sz="738" dirty="0">
              <a:solidFill>
                <a:srgbClr val="FF0000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4137369" y="4208840"/>
            <a:ext cx="488343" cy="33246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44083"/>
            <a:r>
              <a:rPr lang="en-US" sz="692" b="1" dirty="0">
                <a:solidFill>
                  <a:prstClr val="black"/>
                </a:solidFill>
              </a:rPr>
              <a:t>EN-EL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856844" y="4208843"/>
            <a:ext cx="488343" cy="33246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44083"/>
            <a:r>
              <a:rPr lang="en-US" sz="692" b="1" dirty="0">
                <a:solidFill>
                  <a:prstClr val="black"/>
                </a:solidFill>
              </a:rPr>
              <a:t>EN-MEF-INT</a:t>
            </a:r>
          </a:p>
        </p:txBody>
      </p:sp>
      <p:sp>
        <p:nvSpPr>
          <p:cNvPr id="62" name="Rectangle 61"/>
          <p:cNvSpPr/>
          <p:nvPr/>
        </p:nvSpPr>
        <p:spPr>
          <a:xfrm>
            <a:off x="2216581" y="4208843"/>
            <a:ext cx="488343" cy="33246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44083"/>
            <a:r>
              <a:rPr lang="en-US" sz="692" b="1" dirty="0">
                <a:solidFill>
                  <a:prstClr val="black"/>
                </a:solidFill>
              </a:rPr>
              <a:t>EN-MEF-DC</a:t>
            </a:r>
          </a:p>
        </p:txBody>
      </p:sp>
      <p:sp>
        <p:nvSpPr>
          <p:cNvPr id="63" name="Rectangle 62"/>
          <p:cNvSpPr/>
          <p:nvPr/>
        </p:nvSpPr>
        <p:spPr>
          <a:xfrm>
            <a:off x="4777632" y="4208840"/>
            <a:ext cx="488343" cy="33246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44083"/>
            <a:r>
              <a:rPr lang="en-US" sz="692" b="1" dirty="0">
                <a:solidFill>
                  <a:prstClr val="black"/>
                </a:solidFill>
              </a:rPr>
              <a:t>DGS-RP</a:t>
            </a:r>
          </a:p>
        </p:txBody>
      </p:sp>
      <p:sp>
        <p:nvSpPr>
          <p:cNvPr id="64" name="Rectangle 63"/>
          <p:cNvSpPr/>
          <p:nvPr/>
        </p:nvSpPr>
        <p:spPr>
          <a:xfrm>
            <a:off x="5417895" y="4208839"/>
            <a:ext cx="488343" cy="33246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44083"/>
            <a:r>
              <a:rPr lang="en-US" sz="692" b="1" dirty="0">
                <a:solidFill>
                  <a:prstClr val="black"/>
                </a:solidFill>
              </a:rPr>
              <a:t>Consolidations</a:t>
            </a:r>
          </a:p>
        </p:txBody>
      </p:sp>
      <p:sp>
        <p:nvSpPr>
          <p:cNvPr id="65" name="Rectangle 64"/>
          <p:cNvSpPr/>
          <p:nvPr/>
        </p:nvSpPr>
        <p:spPr>
          <a:xfrm>
            <a:off x="6058157" y="4208838"/>
            <a:ext cx="488343" cy="33246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44083"/>
            <a:r>
              <a:rPr lang="en-US" sz="692" b="1" dirty="0">
                <a:solidFill>
                  <a:prstClr val="black"/>
                </a:solidFill>
              </a:rPr>
              <a:t>…</a:t>
            </a:r>
          </a:p>
        </p:txBody>
      </p:sp>
      <p:sp>
        <p:nvSpPr>
          <p:cNvPr id="66" name="Rectangle 65"/>
          <p:cNvSpPr/>
          <p:nvPr/>
        </p:nvSpPr>
        <p:spPr>
          <a:xfrm>
            <a:off x="3497106" y="4212888"/>
            <a:ext cx="488343" cy="33246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1652" rIns="0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44083"/>
            <a:r>
              <a:rPr lang="en-US" sz="692" b="1" dirty="0">
                <a:solidFill>
                  <a:prstClr val="black"/>
                </a:solidFill>
              </a:rPr>
              <a:t>Safety </a:t>
            </a:r>
            <a:r>
              <a:rPr lang="en-US" sz="646" b="1" dirty="0">
                <a:solidFill>
                  <a:prstClr val="black"/>
                </a:solidFill>
              </a:rPr>
              <a:t>coordination</a:t>
            </a:r>
            <a:endParaRPr lang="en-US" sz="554" b="1" dirty="0">
              <a:solidFill>
                <a:prstClr val="black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1576318" y="4208840"/>
            <a:ext cx="488343" cy="33246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44083"/>
            <a:r>
              <a:rPr lang="en-US" sz="692" b="1" dirty="0">
                <a:solidFill>
                  <a:prstClr val="black"/>
                </a:solidFill>
              </a:rPr>
              <a:t>LIU-PLI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1601120" y="4563753"/>
            <a:ext cx="438741" cy="294224"/>
          </a:xfrm>
          <a:prstGeom prst="rect">
            <a:avLst/>
          </a:prstGeom>
          <a:noFill/>
          <a:ln w="9525">
            <a:noFill/>
          </a:ln>
        </p:spPr>
        <p:txBody>
          <a:bodyPr wrap="square" lIns="33231" tIns="33231" rIns="33231" bIns="33231" rtlCol="0" anchor="ctr" anchorCtr="0">
            <a:spAutoFit/>
          </a:bodyPr>
          <a:lstStyle/>
          <a:p>
            <a:pPr algn="ctr" defTabSz="844083"/>
            <a:r>
              <a:rPr lang="en-US" sz="738" dirty="0">
                <a:solidFill>
                  <a:prstClr val="black"/>
                </a:solidFill>
              </a:rPr>
              <a:t>15/10</a:t>
            </a:r>
          </a:p>
          <a:p>
            <a:pPr algn="ctr" defTabSz="844083"/>
            <a:r>
              <a:rPr lang="en-US" sz="738" dirty="0">
                <a:solidFill>
                  <a:prstClr val="black"/>
                </a:solidFill>
              </a:rPr>
              <a:t>2014</a:t>
            </a:r>
            <a:endParaRPr lang="en-GB" sz="738" dirty="0">
              <a:solidFill>
                <a:prstClr val="black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2241383" y="4563753"/>
            <a:ext cx="438741" cy="294224"/>
          </a:xfrm>
          <a:prstGeom prst="rect">
            <a:avLst/>
          </a:prstGeom>
          <a:noFill/>
          <a:ln w="9525">
            <a:noFill/>
          </a:ln>
        </p:spPr>
        <p:txBody>
          <a:bodyPr wrap="square" lIns="33231" tIns="33231" rIns="33231" bIns="33231" rtlCol="0" anchor="ctr" anchorCtr="0">
            <a:spAutoFit/>
          </a:bodyPr>
          <a:lstStyle/>
          <a:p>
            <a:pPr algn="ctr" defTabSz="844083"/>
            <a:r>
              <a:rPr lang="en-US" sz="738" dirty="0">
                <a:solidFill>
                  <a:prstClr val="black"/>
                </a:solidFill>
              </a:rPr>
              <a:t>15/10</a:t>
            </a:r>
          </a:p>
          <a:p>
            <a:pPr algn="ctr" defTabSz="844083"/>
            <a:r>
              <a:rPr lang="en-US" sz="738" dirty="0">
                <a:solidFill>
                  <a:prstClr val="black"/>
                </a:solidFill>
              </a:rPr>
              <a:t>2014</a:t>
            </a:r>
            <a:endParaRPr lang="en-GB" sz="738" dirty="0">
              <a:solidFill>
                <a:prstClr val="black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2881646" y="4563753"/>
            <a:ext cx="438741" cy="294224"/>
          </a:xfrm>
          <a:prstGeom prst="rect">
            <a:avLst/>
          </a:prstGeom>
          <a:noFill/>
          <a:ln w="9525">
            <a:noFill/>
          </a:ln>
        </p:spPr>
        <p:txBody>
          <a:bodyPr wrap="square" lIns="33231" tIns="33231" rIns="33231" bIns="33231" rtlCol="0" anchor="ctr" anchorCtr="0">
            <a:spAutoFit/>
          </a:bodyPr>
          <a:lstStyle/>
          <a:p>
            <a:pPr algn="ctr" defTabSz="844083"/>
            <a:r>
              <a:rPr lang="en-US" sz="738" dirty="0">
                <a:solidFill>
                  <a:prstClr val="black"/>
                </a:solidFill>
              </a:rPr>
              <a:t>10/12</a:t>
            </a:r>
          </a:p>
          <a:p>
            <a:pPr algn="ctr" defTabSz="844083"/>
            <a:r>
              <a:rPr lang="en-US" sz="738" dirty="0">
                <a:solidFill>
                  <a:prstClr val="black"/>
                </a:solidFill>
              </a:rPr>
              <a:t>2014</a:t>
            </a:r>
            <a:endParaRPr lang="en-GB" sz="738" dirty="0">
              <a:solidFill>
                <a:prstClr val="black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3521908" y="4563753"/>
            <a:ext cx="438741" cy="294224"/>
          </a:xfrm>
          <a:prstGeom prst="rect">
            <a:avLst/>
          </a:prstGeom>
          <a:noFill/>
          <a:ln w="9525">
            <a:noFill/>
          </a:ln>
        </p:spPr>
        <p:txBody>
          <a:bodyPr wrap="square" lIns="33231" tIns="33231" rIns="33231" bIns="33231" rtlCol="0" anchor="ctr" anchorCtr="0">
            <a:spAutoFit/>
          </a:bodyPr>
          <a:lstStyle/>
          <a:p>
            <a:pPr algn="ctr" defTabSz="844083"/>
            <a:r>
              <a:rPr lang="en-US" sz="738" dirty="0">
                <a:solidFill>
                  <a:prstClr val="black"/>
                </a:solidFill>
              </a:rPr>
              <a:t>28/01</a:t>
            </a:r>
          </a:p>
          <a:p>
            <a:pPr algn="ctr" defTabSz="844083"/>
            <a:r>
              <a:rPr lang="en-US" sz="738" dirty="0">
                <a:solidFill>
                  <a:prstClr val="black"/>
                </a:solidFill>
              </a:rPr>
              <a:t>2015</a:t>
            </a:r>
            <a:endParaRPr lang="en-GB" sz="738" dirty="0">
              <a:solidFill>
                <a:prstClr val="black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4162171" y="4563753"/>
            <a:ext cx="438741" cy="294224"/>
          </a:xfrm>
          <a:prstGeom prst="rect">
            <a:avLst/>
          </a:prstGeom>
          <a:noFill/>
          <a:ln w="9525">
            <a:noFill/>
          </a:ln>
        </p:spPr>
        <p:txBody>
          <a:bodyPr wrap="square" lIns="33231" tIns="33231" rIns="33231" bIns="33231" rtlCol="0" anchor="ctr" anchorCtr="0">
            <a:spAutoFit/>
          </a:bodyPr>
          <a:lstStyle/>
          <a:p>
            <a:pPr algn="ctr" defTabSz="844083"/>
            <a:r>
              <a:rPr lang="en-US" sz="738" dirty="0">
                <a:solidFill>
                  <a:prstClr val="black"/>
                </a:solidFill>
              </a:rPr>
              <a:t>11/03</a:t>
            </a:r>
          </a:p>
          <a:p>
            <a:pPr algn="ctr" defTabSz="844083"/>
            <a:r>
              <a:rPr lang="en-US" sz="738" dirty="0">
                <a:solidFill>
                  <a:prstClr val="black"/>
                </a:solidFill>
              </a:rPr>
              <a:t>2015</a:t>
            </a:r>
            <a:endParaRPr lang="en-GB" sz="738" dirty="0">
              <a:solidFill>
                <a:prstClr val="black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4802434" y="4563753"/>
            <a:ext cx="438741" cy="294224"/>
          </a:xfrm>
          <a:prstGeom prst="rect">
            <a:avLst/>
          </a:prstGeom>
          <a:noFill/>
          <a:ln w="9525">
            <a:noFill/>
          </a:ln>
        </p:spPr>
        <p:txBody>
          <a:bodyPr wrap="square" lIns="33231" tIns="33231" rIns="33231" bIns="33231" rtlCol="0" anchor="ctr" anchorCtr="0">
            <a:spAutoFit/>
          </a:bodyPr>
          <a:lstStyle/>
          <a:p>
            <a:pPr algn="ctr" defTabSz="844083"/>
            <a:endParaRPr lang="en-US" sz="738" dirty="0">
              <a:solidFill>
                <a:prstClr val="black"/>
              </a:solidFill>
            </a:endParaRPr>
          </a:p>
          <a:p>
            <a:pPr algn="ctr" defTabSz="844083"/>
            <a:r>
              <a:rPr lang="en-US" sz="738" dirty="0">
                <a:solidFill>
                  <a:prstClr val="black"/>
                </a:solidFill>
              </a:rPr>
              <a:t>2015</a:t>
            </a:r>
            <a:endParaRPr lang="en-GB" sz="738" dirty="0">
              <a:solidFill>
                <a:prstClr val="black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5442697" y="4563753"/>
            <a:ext cx="438741" cy="294224"/>
          </a:xfrm>
          <a:prstGeom prst="rect">
            <a:avLst/>
          </a:prstGeom>
          <a:noFill/>
          <a:ln w="9525">
            <a:noFill/>
          </a:ln>
        </p:spPr>
        <p:txBody>
          <a:bodyPr wrap="square" lIns="33231" tIns="33231" rIns="33231" bIns="33231" rtlCol="0" anchor="ctr" anchorCtr="0">
            <a:spAutoFit/>
          </a:bodyPr>
          <a:lstStyle/>
          <a:p>
            <a:pPr algn="ctr" defTabSz="844083"/>
            <a:endParaRPr lang="en-US" sz="738" dirty="0">
              <a:solidFill>
                <a:prstClr val="black"/>
              </a:solidFill>
            </a:endParaRPr>
          </a:p>
          <a:p>
            <a:pPr algn="ctr" defTabSz="844083"/>
            <a:r>
              <a:rPr lang="en-US" sz="738" dirty="0">
                <a:solidFill>
                  <a:prstClr val="black"/>
                </a:solidFill>
              </a:rPr>
              <a:t>2015</a:t>
            </a:r>
            <a:endParaRPr lang="en-GB" sz="738" dirty="0">
              <a:solidFill>
                <a:prstClr val="black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6082959" y="4563753"/>
            <a:ext cx="438741" cy="294224"/>
          </a:xfrm>
          <a:prstGeom prst="rect">
            <a:avLst/>
          </a:prstGeom>
          <a:noFill/>
          <a:ln w="9525">
            <a:noFill/>
          </a:ln>
        </p:spPr>
        <p:txBody>
          <a:bodyPr wrap="square" lIns="33231" tIns="33231" rIns="33231" bIns="33231" rtlCol="0" anchor="ctr" anchorCtr="0">
            <a:spAutoFit/>
          </a:bodyPr>
          <a:lstStyle/>
          <a:p>
            <a:pPr algn="ctr" defTabSz="844083"/>
            <a:endParaRPr lang="en-US" sz="738" dirty="0">
              <a:solidFill>
                <a:prstClr val="black"/>
              </a:solidFill>
            </a:endParaRPr>
          </a:p>
          <a:p>
            <a:pPr algn="ctr" defTabSz="844083"/>
            <a:r>
              <a:rPr lang="en-US" sz="738" dirty="0">
                <a:solidFill>
                  <a:prstClr val="black"/>
                </a:solidFill>
              </a:rPr>
              <a:t>2015</a:t>
            </a:r>
            <a:endParaRPr lang="en-GB" sz="738" dirty="0">
              <a:solidFill>
                <a:prstClr val="black"/>
              </a:solidFill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6723221" y="4208838"/>
            <a:ext cx="488343" cy="33246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44083"/>
            <a:endParaRPr lang="en-US" sz="692" b="1" dirty="0">
              <a:solidFill>
                <a:prstClr val="black"/>
              </a:solidFill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7388285" y="4208838"/>
            <a:ext cx="488343" cy="33246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44083"/>
            <a:endParaRPr lang="en-US" sz="692" b="1" dirty="0">
              <a:solidFill>
                <a:prstClr val="black"/>
              </a:solidFill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8053349" y="4208838"/>
            <a:ext cx="488343" cy="33246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44083"/>
            <a:endParaRPr lang="en-US" sz="692" b="1" dirty="0">
              <a:solidFill>
                <a:prstClr val="black"/>
              </a:solidFill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1477268" y="4100323"/>
            <a:ext cx="7150948" cy="786978"/>
          </a:xfrm>
          <a:prstGeom prst="roundRect">
            <a:avLst>
              <a:gd name="adj" fmla="val 6625"/>
            </a:avLst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731180" algn="ctr" defTabSz="844083"/>
            <a:endParaRPr lang="en-GB" sz="692" i="1" dirty="0">
              <a:solidFill>
                <a:srgbClr val="ED7D31">
                  <a:lumMod val="75000"/>
                </a:srgbClr>
              </a:solidFill>
            </a:endParaRPr>
          </a:p>
        </p:txBody>
      </p:sp>
      <p:cxnSp>
        <p:nvCxnSpPr>
          <p:cNvPr id="7" name="Straight Arrow Connector 6"/>
          <p:cNvCxnSpPr>
            <a:stCxn id="85" idx="0"/>
            <a:endCxn id="112" idx="2"/>
          </p:cNvCxnSpPr>
          <p:nvPr/>
        </p:nvCxnSpPr>
        <p:spPr>
          <a:xfrm flipV="1">
            <a:off x="5052742" y="3730502"/>
            <a:ext cx="6112" cy="369821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Date Placeholder 40"/>
          <p:cNvSpPr txBox="1">
            <a:spLocks/>
          </p:cNvSpPr>
          <p:nvPr/>
        </p:nvSpPr>
        <p:spPr>
          <a:xfrm>
            <a:off x="6729078" y="517281"/>
            <a:ext cx="1899138" cy="252779"/>
          </a:xfrm>
          <a:prstGeom prst="rect">
            <a:avLst/>
          </a:prstGeom>
        </p:spPr>
        <p:txBody>
          <a:bodyPr vert="horz" lIns="63305" tIns="31652" rIns="63305" bIns="31652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31" dirty="0">
                <a:solidFill>
                  <a:prstClr val="black">
                    <a:tint val="75000"/>
                  </a:prstClr>
                </a:solidFill>
              </a:rPr>
              <a:t>EDMS 1450798</a:t>
            </a:r>
          </a:p>
        </p:txBody>
      </p:sp>
    </p:spTree>
    <p:extLst>
      <p:ext uri="{BB962C8B-B14F-4D97-AF65-F5344CB8AC3E}">
        <p14:creationId xmlns:p14="http://schemas.microsoft.com/office/powerpoint/2010/main" val="7092929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&amp; Installation meeting</a:t>
            </a:r>
            <a:br>
              <a:rPr lang="en-US" dirty="0" smtClean="0"/>
            </a:br>
            <a:r>
              <a:rPr lang="en-US" sz="1939" b="0" dirty="0" smtClean="0">
                <a:solidFill>
                  <a:srgbClr val="5B9BD5"/>
                </a:solidFill>
              </a:rPr>
              <a:t>Schedule for LS2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the baseline given for LIU for LS2. This schedule is the reference and has been published in the TDR and the LIU Roadmap.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10th December 2014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LIU PLI meeting - J.Coupard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064BDF3-7E79-4346-A7C0-0D746D37A62C}" type="slidenum">
              <a:rPr lang="en-GB" smtClean="0"/>
              <a:t>4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019" y="2375890"/>
            <a:ext cx="7923963" cy="2871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03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3978077"/>
            <a:ext cx="9144000" cy="2084599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&amp; Installation meeting</a:t>
            </a:r>
            <a:br>
              <a:rPr lang="en-US" dirty="0"/>
            </a:br>
            <a:r>
              <a:rPr lang="en-US" sz="1939" b="0" dirty="0">
                <a:solidFill>
                  <a:srgbClr val="5B9BD5"/>
                </a:solidFill>
              </a:rPr>
              <a:t>Schedule for LS2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1" y="1255061"/>
            <a:ext cx="8763034" cy="5199983"/>
          </a:xfrm>
        </p:spPr>
        <p:txBody>
          <a:bodyPr>
            <a:normAutofit/>
          </a:bodyPr>
          <a:lstStyle/>
          <a:p>
            <a:r>
              <a:rPr lang="en-US" sz="1200" u="sng" dirty="0" smtClean="0"/>
              <a:t>Schedule presented in Chamonix 2014 taking into account the time estimation for all machine</a:t>
            </a:r>
            <a:endParaRPr lang="en-US" sz="1200" u="sng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sz="1200" u="sng" dirty="0">
                <a:solidFill>
                  <a:prstClr val="black"/>
                </a:solidFill>
              </a:rPr>
              <a:t>Schedule </a:t>
            </a:r>
            <a:r>
              <a:rPr lang="en-US" sz="1200" u="sng" dirty="0" smtClean="0">
                <a:solidFill>
                  <a:prstClr val="black"/>
                </a:solidFill>
              </a:rPr>
              <a:t>taking </a:t>
            </a:r>
            <a:r>
              <a:rPr lang="en-US" sz="1200" u="sng" dirty="0">
                <a:solidFill>
                  <a:prstClr val="black"/>
                </a:solidFill>
              </a:rPr>
              <a:t>into account the </a:t>
            </a:r>
            <a:r>
              <a:rPr lang="en-US" sz="1200" u="sng" dirty="0" smtClean="0">
                <a:solidFill>
                  <a:prstClr val="black"/>
                </a:solidFill>
              </a:rPr>
              <a:t>baseline time window (previous slide)</a:t>
            </a:r>
            <a:endParaRPr lang="en-US" dirty="0"/>
          </a:p>
          <a:p>
            <a:pPr lvl="0"/>
            <a:endParaRPr lang="en-US" dirty="0" smtClean="0"/>
          </a:p>
          <a:p>
            <a:pPr lvl="0"/>
            <a:endParaRPr lang="en-US" dirty="0"/>
          </a:p>
          <a:p>
            <a:pPr lvl="0"/>
            <a:endParaRPr lang="en-US" dirty="0" smtClean="0"/>
          </a:p>
          <a:p>
            <a:pPr lvl="0"/>
            <a:endParaRPr lang="en-US" dirty="0"/>
          </a:p>
          <a:p>
            <a:pPr lvl="0"/>
            <a:endParaRPr lang="en-US" dirty="0" smtClean="0"/>
          </a:p>
          <a:p>
            <a:pPr lvl="0"/>
            <a:endParaRPr lang="en-US" dirty="0"/>
          </a:p>
          <a:p>
            <a:pPr lvl="0"/>
            <a:endParaRPr lang="en-US" dirty="0" smtClean="0"/>
          </a:p>
          <a:p>
            <a:pPr lvl="0"/>
            <a:endParaRPr lang="en-US" dirty="0"/>
          </a:p>
          <a:p>
            <a:pPr lvl="0"/>
            <a:r>
              <a:rPr lang="en-US" b="1" dirty="0" smtClean="0"/>
              <a:t>The optimization has to be done through the YETS and EYETS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10th December 2014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 smtClean="0"/>
              <a:t>LIU PLI meeting - </a:t>
            </a:r>
            <a:r>
              <a:rPr lang="en-GB" dirty="0" err="1" smtClean="0"/>
              <a:t>J.Coupard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064BDF3-7E79-4346-A7C0-0D746D37A62C}" type="slidenum">
              <a:rPr lang="en-GB" smtClean="0"/>
              <a:t>5</a:t>
            </a:fld>
            <a:endParaRPr lang="en-GB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5261675" y="5245997"/>
            <a:ext cx="84465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253693" y="5010327"/>
            <a:ext cx="9062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2.5 months</a:t>
            </a:r>
            <a:endParaRPr lang="en-GB" sz="1200" b="1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1520496"/>
            <a:ext cx="9144000" cy="2047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564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2369</TotalTime>
  <Words>358</Words>
  <Application>Microsoft Office PowerPoint</Application>
  <PresentationFormat>On-screen Show (4:3)</PresentationFormat>
  <Paragraphs>160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Lucida Grande</vt:lpstr>
      <vt:lpstr>Wingdings</vt:lpstr>
      <vt:lpstr>LIU_PowerPoint_Template</vt:lpstr>
      <vt:lpstr>1_Office Theme</vt:lpstr>
      <vt:lpstr>PowerPoint Presentation</vt:lpstr>
      <vt:lpstr>LIU - Planning &amp; Installation Coordination Meeting Technical coordination</vt:lpstr>
      <vt:lpstr>LIU - Planning &amp; Installation Coordination Meeting General information</vt:lpstr>
      <vt:lpstr>Planning &amp; Installation meeting Schedule for LS2</vt:lpstr>
      <vt:lpstr>Planning &amp; Installation meeting Schedule for LS2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Julie Coupard</cp:lastModifiedBy>
  <cp:revision>255</cp:revision>
  <cp:lastPrinted>2014-12-10T12:39:20Z</cp:lastPrinted>
  <dcterms:created xsi:type="dcterms:W3CDTF">2011-05-16T09:28:26Z</dcterms:created>
  <dcterms:modified xsi:type="dcterms:W3CDTF">2014-12-10T13:45:17Z</dcterms:modified>
</cp:coreProperties>
</file>