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 id="2147483693" r:id="rId2"/>
  </p:sldMasterIdLst>
  <p:notesMasterIdLst>
    <p:notesMasterId r:id="rId18"/>
  </p:notesMasterIdLst>
  <p:handoutMasterIdLst>
    <p:handoutMasterId r:id="rId19"/>
  </p:handoutMasterIdLst>
  <p:sldIdLst>
    <p:sldId id="259" r:id="rId3"/>
    <p:sldId id="260" r:id="rId4"/>
    <p:sldId id="285" r:id="rId5"/>
    <p:sldId id="292" r:id="rId6"/>
    <p:sldId id="271" r:id="rId7"/>
    <p:sldId id="288" r:id="rId8"/>
    <p:sldId id="286" r:id="rId9"/>
    <p:sldId id="287" r:id="rId10"/>
    <p:sldId id="289" r:id="rId11"/>
    <p:sldId id="290" r:id="rId12"/>
    <p:sldId id="291" r:id="rId13"/>
    <p:sldId id="293" r:id="rId14"/>
    <p:sldId id="294" r:id="rId15"/>
    <p:sldId id="295" r:id="rId16"/>
    <p:sldId id="296"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6E0A49"/>
    <a:srgbClr val="3F062A"/>
    <a:srgbClr val="FFB2EB"/>
    <a:srgbClr val="1630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4660"/>
  </p:normalViewPr>
  <p:slideViewPr>
    <p:cSldViewPr snapToGrid="0" snapToObjects="1">
      <p:cViewPr>
        <p:scale>
          <a:sx n="125" d="100"/>
          <a:sy n="125" d="100"/>
        </p:scale>
        <p:origin x="-780" y="-7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13" d="100"/>
          <a:sy n="113" d="100"/>
        </p:scale>
        <p:origin x="-421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521B26-9659-8D44-A5C9-F7CE912C5589}" type="datetimeFigureOut">
              <a:rPr lang="en-US" smtClean="0"/>
              <a:pPr/>
              <a:t>1/14/2015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a:p>
        </p:txBody>
      </p:sp>
    </p:spTree>
    <p:extLst>
      <p:ext uri="{BB962C8B-B14F-4D97-AF65-F5344CB8AC3E}">
        <p14:creationId xmlns:p14="http://schemas.microsoft.com/office/powerpoint/2010/main"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6EDFFC-A7F5-9646-BF44-6505053A4CCB}" type="datetimeFigureOut">
              <a:rPr lang="en-US" smtClean="0"/>
              <a:pPr/>
              <a:t>1/14/2015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a:p>
        </p:txBody>
      </p:sp>
    </p:spTree>
    <p:extLst>
      <p:ext uri="{BB962C8B-B14F-4D97-AF65-F5344CB8AC3E}">
        <p14:creationId xmlns:p14="http://schemas.microsoft.com/office/powerpoint/2010/main"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BA52ED-0AE7-4195-A586-C74E59AC4F17}" type="slidenum">
              <a:rPr lang="en-US" altLang="en-US">
                <a:solidFill>
                  <a:prstClr val="black"/>
                </a:solidFill>
              </a:rPr>
              <a:pPr/>
              <a:t>3</a:t>
            </a:fld>
            <a:endParaRPr lang="en-US" altLang="en-US">
              <a:solidFill>
                <a:prstClr val="black"/>
              </a:solidFill>
            </a:endParaRPr>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altLang="en-US">
                <a:solidFill>
                  <a:srgbClr val="292929"/>
                </a:solidFill>
              </a:rPr>
              <a:t>15-01-2009</a:t>
            </a:r>
          </a:p>
        </p:txBody>
      </p:sp>
      <p:sp>
        <p:nvSpPr>
          <p:cNvPr id="4" name="Footer Placeholder 3"/>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5" name="Slide Number Placeholder 4"/>
          <p:cNvSpPr>
            <a:spLocks noGrp="1"/>
          </p:cNvSpPr>
          <p:nvPr>
            <p:ph type="sldNum" sz="quarter" idx="12"/>
          </p:nvPr>
        </p:nvSpPr>
        <p:spPr/>
        <p:txBody>
          <a:bodyPr/>
          <a:lstStyle>
            <a:lvl1pPr>
              <a:defRPr/>
            </a:lvl1pPr>
          </a:lstStyle>
          <a:p>
            <a:fld id="{309C2811-CC7E-4DC5-BAC3-87FEA42E7B98}"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2012983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en-US">
                <a:solidFill>
                  <a:srgbClr val="292929"/>
                </a:solidFill>
              </a:rPr>
              <a:t>15-01-2009</a:t>
            </a:r>
          </a:p>
        </p:txBody>
      </p:sp>
      <p:sp>
        <p:nvSpPr>
          <p:cNvPr id="3" name="Footer Placeholder 2"/>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4" name="Slide Number Placeholder 3"/>
          <p:cNvSpPr>
            <a:spLocks noGrp="1"/>
          </p:cNvSpPr>
          <p:nvPr>
            <p:ph type="sldNum" sz="quarter" idx="12"/>
          </p:nvPr>
        </p:nvSpPr>
        <p:spPr/>
        <p:txBody>
          <a:bodyPr/>
          <a:lstStyle>
            <a:lvl1pPr>
              <a:defRPr/>
            </a:lvl1pPr>
          </a:lstStyle>
          <a:p>
            <a:fld id="{5442D79B-6F7D-495C-80B2-1748794251BC}"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1073175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solidFill>
                  <a:srgbClr val="292929"/>
                </a:solidFill>
              </a:rPr>
              <a:t>15-01-2009</a:t>
            </a:r>
          </a:p>
        </p:txBody>
      </p:sp>
      <p:sp>
        <p:nvSpPr>
          <p:cNvPr id="6" name="Footer Placeholder 5"/>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7" name="Slide Number Placeholder 6"/>
          <p:cNvSpPr>
            <a:spLocks noGrp="1"/>
          </p:cNvSpPr>
          <p:nvPr>
            <p:ph type="sldNum" sz="quarter" idx="12"/>
          </p:nvPr>
        </p:nvSpPr>
        <p:spPr/>
        <p:txBody>
          <a:bodyPr/>
          <a:lstStyle>
            <a:lvl1pPr>
              <a:defRPr/>
            </a:lvl1pPr>
          </a:lstStyle>
          <a:p>
            <a:fld id="{8111E88B-3386-4936-B57E-E683BB75EFFA}"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1028603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solidFill>
                  <a:srgbClr val="292929"/>
                </a:solidFill>
              </a:rPr>
              <a:t>15-01-2009</a:t>
            </a:r>
          </a:p>
        </p:txBody>
      </p:sp>
      <p:sp>
        <p:nvSpPr>
          <p:cNvPr id="6" name="Footer Placeholder 5"/>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7" name="Slide Number Placeholder 6"/>
          <p:cNvSpPr>
            <a:spLocks noGrp="1"/>
          </p:cNvSpPr>
          <p:nvPr>
            <p:ph type="sldNum" sz="quarter" idx="12"/>
          </p:nvPr>
        </p:nvSpPr>
        <p:spPr/>
        <p:txBody>
          <a:bodyPr/>
          <a:lstStyle>
            <a:lvl1pPr>
              <a:defRPr/>
            </a:lvl1pPr>
          </a:lstStyle>
          <a:p>
            <a:fld id="{1EF79CF8-2422-4010-8342-E57B811D9BB6}"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1119763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US" altLang="en-US">
                <a:solidFill>
                  <a:srgbClr val="292929"/>
                </a:solidFill>
              </a:rPr>
              <a:t>15-01-2009</a:t>
            </a:r>
          </a:p>
        </p:txBody>
      </p:sp>
      <p:sp>
        <p:nvSpPr>
          <p:cNvPr id="5" name="Footer Placeholder 4"/>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6" name="Slide Number Placeholder 5"/>
          <p:cNvSpPr>
            <a:spLocks noGrp="1"/>
          </p:cNvSpPr>
          <p:nvPr>
            <p:ph type="sldNum" sz="quarter" idx="12"/>
          </p:nvPr>
        </p:nvSpPr>
        <p:spPr/>
        <p:txBody>
          <a:bodyPr/>
          <a:lstStyle>
            <a:lvl1pPr>
              <a:defRPr/>
            </a:lvl1pPr>
          </a:lstStyle>
          <a:p>
            <a:fld id="{BED097FE-6597-4934-8115-4FB0F339A9A4}"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1007650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 1"/>
          <p:cNvSpPr>
            <a:spLocks noGrp="1"/>
          </p:cNvSpPr>
          <p:nvPr>
            <p:ph type="title" orient="vert"/>
          </p:nvPr>
        </p:nvSpPr>
        <p:spPr>
          <a:xfrm>
            <a:off x="6629400" y="274638"/>
            <a:ext cx="2057400" cy="5821362"/>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US" altLang="en-US">
                <a:solidFill>
                  <a:srgbClr val="292929"/>
                </a:solidFill>
              </a:rPr>
              <a:t>15-01-2009</a:t>
            </a:r>
          </a:p>
        </p:txBody>
      </p:sp>
      <p:sp>
        <p:nvSpPr>
          <p:cNvPr id="5" name="Footer Placeholder 4"/>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6" name="Slide Number Placeholder 5"/>
          <p:cNvSpPr>
            <a:spLocks noGrp="1"/>
          </p:cNvSpPr>
          <p:nvPr>
            <p:ph type="sldNum" sz="quarter" idx="12"/>
          </p:nvPr>
        </p:nvSpPr>
        <p:spPr/>
        <p:txBody>
          <a:bodyPr/>
          <a:lstStyle>
            <a:lvl1pPr>
              <a:defRPr/>
            </a:lvl1pPr>
          </a:lstStyle>
          <a:p>
            <a:fld id="{2557514E-AA15-4A73-8110-CB3F1980EC1F}"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324483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smtClean="0">
                <a:ln>
                  <a:noFill/>
                </a:ln>
                <a:solidFill>
                  <a:srgbClr val="0055A0"/>
                </a:solidFill>
                <a:effectLst/>
                <a:uLnTx/>
                <a:uFillTx/>
                <a:latin typeface="+mn-lt"/>
                <a:ea typeface="+mj-ea"/>
                <a:cs typeface="+mj-cs"/>
              </a:rPr>
              <a:t>THANK YOU FOR YOUR ATTENTION!</a:t>
            </a:r>
          </a:p>
        </p:txBody>
      </p:sp>
    </p:spTree>
    <p:extLst>
      <p:ext uri="{BB962C8B-B14F-4D97-AF65-F5344CB8AC3E}">
        <p14:creationId xmlns:p14="http://schemas.microsoft.com/office/powerpoint/2010/main" val="3495267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5602"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pPr lvl="0"/>
            <a:r>
              <a:rPr lang="en-US" altLang="en-US" noProof="0" smtClean="0"/>
              <a:t>Click to edit Master subtitle style</a:t>
            </a:r>
          </a:p>
        </p:txBody>
      </p:sp>
      <p:sp>
        <p:nvSpPr>
          <p:cNvPr id="25603" name="Rectangle 3"/>
          <p:cNvSpPr>
            <a:spLocks noGrp="1" noChangeArrowheads="1"/>
          </p:cNvSpPr>
          <p:nvPr>
            <p:ph type="dt" sz="half" idx="2"/>
          </p:nvPr>
        </p:nvSpPr>
        <p:spPr>
          <a:xfrm>
            <a:off x="685800" y="6400800"/>
            <a:ext cx="1905000" cy="304800"/>
          </a:xfrm>
        </p:spPr>
        <p:txBody>
          <a:bodyPr/>
          <a:lstStyle>
            <a:lvl1pPr>
              <a:defRPr sz="1000"/>
            </a:lvl1pPr>
          </a:lstStyle>
          <a:p>
            <a:r>
              <a:rPr lang="en-US" altLang="en-US">
                <a:solidFill>
                  <a:srgbClr val="292929"/>
                </a:solidFill>
              </a:rPr>
              <a:t>15-01-2009</a:t>
            </a:r>
          </a:p>
        </p:txBody>
      </p:sp>
      <p:sp>
        <p:nvSpPr>
          <p:cNvPr id="25604" name="Rectangle 4"/>
          <p:cNvSpPr>
            <a:spLocks noGrp="1" noChangeArrowheads="1"/>
          </p:cNvSpPr>
          <p:nvPr>
            <p:ph type="ftr" sz="quarter" idx="3"/>
          </p:nvPr>
        </p:nvSpPr>
        <p:spPr>
          <a:xfrm>
            <a:off x="3124200" y="6400800"/>
            <a:ext cx="2895600" cy="304800"/>
          </a:xfrm>
        </p:spPr>
        <p:txBody>
          <a:bodyPr/>
          <a:lstStyle>
            <a:lvl1pPr>
              <a:defRPr sz="1000"/>
            </a:lvl1pPr>
          </a:lstStyle>
          <a:p>
            <a:r>
              <a:rPr lang="en-US" altLang="en-US">
                <a:solidFill>
                  <a:srgbClr val="292929"/>
                </a:solidFill>
              </a:rPr>
              <a:t>W. Weterings - LINAC4 PSB Review</a:t>
            </a:r>
          </a:p>
        </p:txBody>
      </p:sp>
      <p:sp>
        <p:nvSpPr>
          <p:cNvPr id="25605" name="Rectangle 5"/>
          <p:cNvSpPr>
            <a:spLocks noGrp="1" noChangeArrowheads="1"/>
          </p:cNvSpPr>
          <p:nvPr>
            <p:ph type="sldNum" sz="quarter" idx="4"/>
          </p:nvPr>
        </p:nvSpPr>
        <p:spPr>
          <a:xfrm>
            <a:off x="6553200" y="6400800"/>
            <a:ext cx="1905000" cy="304800"/>
          </a:xfrm>
        </p:spPr>
        <p:txBody>
          <a:bodyPr/>
          <a:lstStyle>
            <a:lvl1pPr>
              <a:defRPr sz="1000"/>
            </a:lvl1pPr>
          </a:lstStyle>
          <a:p>
            <a:fld id="{E489AC73-D1E6-49FD-A770-E0C603B6D94D}" type="slidenum">
              <a:rPr lang="en-US" altLang="en-US">
                <a:solidFill>
                  <a:srgbClr val="292929"/>
                </a:solidFill>
              </a:rPr>
              <a:pPr/>
              <a:t>‹#›</a:t>
            </a:fld>
            <a:endParaRPr lang="en-US" altLang="en-US">
              <a:solidFill>
                <a:srgbClr val="292929"/>
              </a:solidFill>
            </a:endParaRPr>
          </a:p>
        </p:txBody>
      </p:sp>
      <p:sp>
        <p:nvSpPr>
          <p:cNvPr id="25608" name="Rectangle 8"/>
          <p:cNvSpPr>
            <a:spLocks noChangeArrowheads="1"/>
          </p:cNvSpPr>
          <p:nvPr userDrawn="1"/>
        </p:nvSpPr>
        <p:spPr bwMode="hidden">
          <a:xfrm>
            <a:off x="0" y="762000"/>
            <a:ext cx="4724400" cy="1143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altLang="en-US" sz="2400">
              <a:solidFill>
                <a:srgbClr val="292929"/>
              </a:solidFill>
              <a:latin typeface="Times New Roman" pitchFamily="18" charset="0"/>
            </a:endParaRPr>
          </a:p>
        </p:txBody>
      </p:sp>
      <p:sp>
        <p:nvSpPr>
          <p:cNvPr id="25609" name="Rectangle 9"/>
          <p:cNvSpPr>
            <a:spLocks noChangeArrowheads="1"/>
          </p:cNvSpPr>
          <p:nvPr userDrawn="1"/>
        </p:nvSpPr>
        <p:spPr bwMode="hidden">
          <a:xfrm>
            <a:off x="3962400" y="762000"/>
            <a:ext cx="4724400" cy="1143000"/>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altLang="en-US" sz="2400">
              <a:solidFill>
                <a:srgbClr val="292929"/>
              </a:solidFill>
              <a:latin typeface="Times New Roman" pitchFamily="18" charset="0"/>
            </a:endParaRPr>
          </a:p>
        </p:txBody>
      </p:sp>
      <p:sp>
        <p:nvSpPr>
          <p:cNvPr id="25610" name="Freeform 10"/>
          <p:cNvSpPr>
            <a:spLocks noChangeArrowheads="1"/>
          </p:cNvSpPr>
          <p:nvPr userDrawn="1"/>
        </p:nvSpPr>
        <p:spPr bwMode="auto">
          <a:xfrm>
            <a:off x="609600" y="609600"/>
            <a:ext cx="228600" cy="1449388"/>
          </a:xfrm>
          <a:custGeom>
            <a:avLst/>
            <a:gdLst>
              <a:gd name="T0" fmla="*/ 1000 w 1000"/>
              <a:gd name="T1" fmla="*/ 1000 h 1000"/>
              <a:gd name="T2" fmla="*/ 0 w 1000"/>
              <a:gd name="T3" fmla="*/ 1000 h 1000"/>
              <a:gd name="T4" fmla="*/ 0 w 1000"/>
              <a:gd name="T5" fmla="*/ 0 h 1000"/>
              <a:gd name="T6" fmla="*/ 1000 w 1000"/>
              <a:gd name="T7" fmla="*/ 0 h 1000"/>
            </a:gdLst>
            <a:ahLst/>
            <a:cxnLst>
              <a:cxn ang="0">
                <a:pos x="T0" y="T1"/>
              </a:cxn>
              <a:cxn ang="0">
                <a:pos x="T2" y="T3"/>
              </a:cxn>
              <a:cxn ang="0">
                <a:pos x="T4" y="T5"/>
              </a:cxn>
              <a:cxn ang="0">
                <a:pos x="T6" y="T7"/>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25611" name="Freeform 11"/>
          <p:cNvSpPr>
            <a:spLocks noChangeArrowheads="1"/>
          </p:cNvSpPr>
          <p:nvPr userDrawn="1"/>
        </p:nvSpPr>
        <p:spPr bwMode="auto">
          <a:xfrm>
            <a:off x="7848600" y="685800"/>
            <a:ext cx="261938" cy="1371600"/>
          </a:xfrm>
          <a:custGeom>
            <a:avLst/>
            <a:gdLst>
              <a:gd name="T0" fmla="*/ 0 w 1000"/>
              <a:gd name="T1" fmla="*/ 0 h 1000"/>
              <a:gd name="T2" fmla="*/ 1000 w 1000"/>
              <a:gd name="T3" fmla="*/ 0 h 1000"/>
              <a:gd name="T4" fmla="*/ 1000 w 1000"/>
              <a:gd name="T5" fmla="*/ 1000 h 1000"/>
              <a:gd name="T6" fmla="*/ 0 w 1000"/>
              <a:gd name="T7" fmla="*/ 1000 h 1000"/>
            </a:gdLst>
            <a:ahLst/>
            <a:cxnLst>
              <a:cxn ang="0">
                <a:pos x="T0" y="T1"/>
              </a:cxn>
              <a:cxn ang="0">
                <a:pos x="T2" y="T3"/>
              </a:cxn>
              <a:cxn ang="0">
                <a:pos x="T4" y="T5"/>
              </a:cxn>
              <a:cxn ang="0">
                <a:pos x="T6" y="T7"/>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25612" name="Rectangle 12"/>
          <p:cNvSpPr>
            <a:spLocks noGrp="1" noChangeArrowheads="1"/>
          </p:cNvSpPr>
          <p:nvPr>
            <p:ph type="ctrTitle"/>
          </p:nvPr>
        </p:nvSpPr>
        <p:spPr bwMode="auto">
          <a:xfrm>
            <a:off x="808038" y="558800"/>
            <a:ext cx="7086600" cy="1600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a:lvl1pPr>
          </a:lstStyle>
          <a:p>
            <a:pPr lvl="0"/>
            <a:r>
              <a:rPr lang="en-US" altLang="en-US" noProof="0" smtClean="0"/>
              <a:t>Status of PSB injection design</a:t>
            </a:r>
          </a:p>
        </p:txBody>
      </p:sp>
    </p:spTree>
    <p:extLst>
      <p:ext uri="{BB962C8B-B14F-4D97-AF65-F5344CB8AC3E}">
        <p14:creationId xmlns:p14="http://schemas.microsoft.com/office/powerpoint/2010/main" val="52154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US" altLang="en-US">
                <a:solidFill>
                  <a:srgbClr val="292929"/>
                </a:solidFill>
              </a:rPr>
              <a:t>15-01-2009</a:t>
            </a:r>
          </a:p>
        </p:txBody>
      </p:sp>
      <p:sp>
        <p:nvSpPr>
          <p:cNvPr id="5" name="Footer Placeholder 4"/>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6" name="Slide Number Placeholder 5"/>
          <p:cNvSpPr>
            <a:spLocks noGrp="1"/>
          </p:cNvSpPr>
          <p:nvPr>
            <p:ph type="sldNum" sz="quarter" idx="12"/>
          </p:nvPr>
        </p:nvSpPr>
        <p:spPr/>
        <p:txBody>
          <a:bodyPr/>
          <a:lstStyle>
            <a:lvl1pPr>
              <a:defRPr/>
            </a:lvl1pPr>
          </a:lstStyle>
          <a:p>
            <a:fld id="{39B90CE5-3E8E-476C-A00A-BF50D3C2BD3A}"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1584228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ltLang="en-US">
                <a:solidFill>
                  <a:srgbClr val="292929"/>
                </a:solidFill>
              </a:rPr>
              <a:t>15-01-2009</a:t>
            </a:r>
          </a:p>
        </p:txBody>
      </p:sp>
      <p:sp>
        <p:nvSpPr>
          <p:cNvPr id="5" name="Footer Placeholder 4"/>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6" name="Slide Number Placeholder 5"/>
          <p:cNvSpPr>
            <a:spLocks noGrp="1"/>
          </p:cNvSpPr>
          <p:nvPr>
            <p:ph type="sldNum" sz="quarter" idx="12"/>
          </p:nvPr>
        </p:nvSpPr>
        <p:spPr/>
        <p:txBody>
          <a:bodyPr/>
          <a:lstStyle>
            <a:lvl1pPr>
              <a:defRPr/>
            </a:lvl1pPr>
          </a:lstStyle>
          <a:p>
            <a:fld id="{8AC85B4E-20EB-4461-8A1B-DDFB11B55094}"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827443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r>
              <a:rPr lang="en-US" altLang="en-US">
                <a:solidFill>
                  <a:srgbClr val="292929"/>
                </a:solidFill>
              </a:rPr>
              <a:t>15-01-2009</a:t>
            </a:r>
          </a:p>
        </p:txBody>
      </p:sp>
      <p:sp>
        <p:nvSpPr>
          <p:cNvPr id="6" name="Footer Placeholder 5"/>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7" name="Slide Number Placeholder 6"/>
          <p:cNvSpPr>
            <a:spLocks noGrp="1"/>
          </p:cNvSpPr>
          <p:nvPr>
            <p:ph type="sldNum" sz="quarter" idx="12"/>
          </p:nvPr>
        </p:nvSpPr>
        <p:spPr/>
        <p:txBody>
          <a:bodyPr/>
          <a:lstStyle>
            <a:lvl1pPr>
              <a:defRPr/>
            </a:lvl1pPr>
          </a:lstStyle>
          <a:p>
            <a:fld id="{6D7E5815-671C-49D2-ABFF-F653AF4A5E57}"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3832393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r>
              <a:rPr lang="en-US" altLang="en-US">
                <a:solidFill>
                  <a:srgbClr val="292929"/>
                </a:solidFill>
              </a:rPr>
              <a:t>15-01-2009</a:t>
            </a:r>
          </a:p>
        </p:txBody>
      </p:sp>
      <p:sp>
        <p:nvSpPr>
          <p:cNvPr id="8" name="Footer Placeholder 7"/>
          <p:cNvSpPr>
            <a:spLocks noGrp="1"/>
          </p:cNvSpPr>
          <p:nvPr>
            <p:ph type="ftr" sz="quarter" idx="11"/>
          </p:nvPr>
        </p:nvSpPr>
        <p:spPr/>
        <p:txBody>
          <a:bodyPr/>
          <a:lstStyle>
            <a:lvl1pPr>
              <a:defRPr/>
            </a:lvl1pPr>
          </a:lstStyle>
          <a:p>
            <a:r>
              <a:rPr lang="en-US" altLang="en-US">
                <a:solidFill>
                  <a:srgbClr val="292929"/>
                </a:solidFill>
              </a:rPr>
              <a:t>W. Weterings - LINAC4 PSB Review</a:t>
            </a:r>
          </a:p>
        </p:txBody>
      </p:sp>
      <p:sp>
        <p:nvSpPr>
          <p:cNvPr id="9" name="Slide Number Placeholder 8"/>
          <p:cNvSpPr>
            <a:spLocks noGrp="1"/>
          </p:cNvSpPr>
          <p:nvPr>
            <p:ph type="sldNum" sz="quarter" idx="12"/>
          </p:nvPr>
        </p:nvSpPr>
        <p:spPr/>
        <p:txBody>
          <a:bodyPr/>
          <a:lstStyle>
            <a:lvl1pPr>
              <a:defRPr/>
            </a:lvl1pPr>
          </a:lstStyle>
          <a:p>
            <a:fld id="{E359E174-F7AA-40B4-A2D9-EE7003CB84F7}" type="slidenum">
              <a:rPr lang="en-US" altLang="en-US">
                <a:solidFill>
                  <a:srgbClr val="292929"/>
                </a:solidFill>
              </a:rPr>
              <a:pPr/>
              <a:t>‹#›</a:t>
            </a:fld>
            <a:endParaRPr lang="en-US" altLang="en-US">
              <a:solidFill>
                <a:srgbClr val="292929"/>
              </a:solidFill>
            </a:endParaRPr>
          </a:p>
        </p:txBody>
      </p:sp>
    </p:spTree>
    <p:extLst>
      <p:ext uri="{BB962C8B-B14F-4D97-AF65-F5344CB8AC3E}">
        <p14:creationId xmlns:p14="http://schemas.microsoft.com/office/powerpoint/2010/main" val="31306573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Tree>
  </p:cSld>
  <p:clrMap bg1="lt1" tx1="dk1" bg2="lt2" tx2="dk2" accent1="accent1" accent2="accent2" accent3="accent3" accent4="accent4" accent5="accent5" accent6="accent6" hlink="hlink" folHlink="folHlink"/>
  <p:sldLayoutIdLst>
    <p:sldLayoutId id="2147483660" r:id="rId1"/>
    <p:sldLayoutId id="2147483691" r:id="rId2"/>
    <p:sldLayoutId id="2147483676" r:id="rId3"/>
    <p:sldLayoutId id="2147483692" r:id="rId4"/>
  </p:sldLayoutIdLst>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81" name="Rectangle 5"/>
          <p:cNvSpPr>
            <a:spLocks noGrp="1" noChangeArrowheads="1"/>
          </p:cNvSpPr>
          <p:nvPr>
            <p:ph type="body" idx="1"/>
          </p:nvPr>
        </p:nvSpPr>
        <p:spPr bwMode="auto">
          <a:xfrm>
            <a:off x="949325" y="1981200"/>
            <a:ext cx="766127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4582" name="Rectangle 6"/>
          <p:cNvSpPr>
            <a:spLocks noGrp="1" noChangeArrowheads="1"/>
          </p:cNvSpPr>
          <p:nvPr>
            <p:ph type="dt" sz="half" idx="2"/>
          </p:nvPr>
        </p:nvSpPr>
        <p:spPr bwMode="auto">
          <a:xfrm>
            <a:off x="152400" y="6553200"/>
            <a:ext cx="11112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u="none"/>
            </a:lvl1pPr>
          </a:lstStyle>
          <a:p>
            <a:pPr defTabSz="914400" fontAlgn="base">
              <a:spcBef>
                <a:spcPct val="0"/>
              </a:spcBef>
              <a:spcAft>
                <a:spcPct val="0"/>
              </a:spcAft>
            </a:pPr>
            <a:r>
              <a:rPr lang="en-US" altLang="en-US">
                <a:solidFill>
                  <a:srgbClr val="292929"/>
                </a:solidFill>
              </a:rPr>
              <a:t>15-01-2009</a:t>
            </a:r>
          </a:p>
        </p:txBody>
      </p:sp>
      <p:sp>
        <p:nvSpPr>
          <p:cNvPr id="24583" name="Rectangle 7"/>
          <p:cNvSpPr>
            <a:spLocks noGrp="1" noChangeArrowheads="1"/>
          </p:cNvSpPr>
          <p:nvPr>
            <p:ph type="ftr" sz="quarter" idx="3"/>
          </p:nvPr>
        </p:nvSpPr>
        <p:spPr bwMode="auto">
          <a:xfrm>
            <a:off x="2209800" y="6553200"/>
            <a:ext cx="5181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800" u="none"/>
            </a:lvl1pPr>
          </a:lstStyle>
          <a:p>
            <a:pPr defTabSz="914400" fontAlgn="base">
              <a:spcBef>
                <a:spcPct val="0"/>
              </a:spcBef>
              <a:spcAft>
                <a:spcPct val="0"/>
              </a:spcAft>
            </a:pPr>
            <a:r>
              <a:rPr lang="en-US" altLang="en-US">
                <a:solidFill>
                  <a:srgbClr val="292929"/>
                </a:solidFill>
              </a:rPr>
              <a:t>W. Weterings - LINAC4 PSB Review</a:t>
            </a:r>
          </a:p>
        </p:txBody>
      </p:sp>
      <p:sp>
        <p:nvSpPr>
          <p:cNvPr id="24584" name="Rectangle 8"/>
          <p:cNvSpPr>
            <a:spLocks noGrp="1" noChangeArrowheads="1"/>
          </p:cNvSpPr>
          <p:nvPr>
            <p:ph type="sldNum" sz="quarter" idx="4"/>
          </p:nvPr>
        </p:nvSpPr>
        <p:spPr bwMode="auto">
          <a:xfrm>
            <a:off x="8077200" y="6553200"/>
            <a:ext cx="10668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800" u="none"/>
            </a:lvl1pPr>
          </a:lstStyle>
          <a:p>
            <a:pPr defTabSz="914400" fontAlgn="base">
              <a:spcBef>
                <a:spcPct val="0"/>
              </a:spcBef>
              <a:spcAft>
                <a:spcPct val="0"/>
              </a:spcAft>
            </a:pPr>
            <a:fld id="{17C02AD7-1A3E-4C36-88F6-442D7FA01E04}" type="slidenum">
              <a:rPr lang="en-US" altLang="en-US">
                <a:solidFill>
                  <a:srgbClr val="292929"/>
                </a:solidFill>
              </a:rPr>
              <a:pPr defTabSz="914400" fontAlgn="base">
                <a:spcBef>
                  <a:spcPct val="0"/>
                </a:spcBef>
                <a:spcAft>
                  <a:spcPct val="0"/>
                </a:spcAft>
              </a:pPr>
              <a:t>‹#›</a:t>
            </a:fld>
            <a:endParaRPr lang="en-US" altLang="en-US">
              <a:solidFill>
                <a:srgbClr val="292929"/>
              </a:solidFill>
            </a:endParaRPr>
          </a:p>
        </p:txBody>
      </p:sp>
      <p:sp>
        <p:nvSpPr>
          <p:cNvPr id="24585" name="Freeform 9"/>
          <p:cNvSpPr>
            <a:spLocks noChangeArrowheads="1"/>
          </p:cNvSpPr>
          <p:nvPr userDrawn="1"/>
        </p:nvSpPr>
        <p:spPr bwMode="auto">
          <a:xfrm>
            <a:off x="838200" y="288925"/>
            <a:ext cx="152400" cy="519113"/>
          </a:xfrm>
          <a:custGeom>
            <a:avLst/>
            <a:gdLst>
              <a:gd name="T0" fmla="*/ 1000 w 1000"/>
              <a:gd name="T1" fmla="*/ 1000 h 1000"/>
              <a:gd name="T2" fmla="*/ 0 w 1000"/>
              <a:gd name="T3" fmla="*/ 1000 h 1000"/>
              <a:gd name="T4" fmla="*/ 0 w 1000"/>
              <a:gd name="T5" fmla="*/ 0 h 1000"/>
              <a:gd name="T6" fmla="*/ 1000 w 1000"/>
              <a:gd name="T7" fmla="*/ 0 h 1000"/>
            </a:gdLst>
            <a:ahLst/>
            <a:cxnLst>
              <a:cxn ang="0">
                <a:pos x="T0" y="T1"/>
              </a:cxn>
              <a:cxn ang="0">
                <a:pos x="T2" y="T3"/>
              </a:cxn>
              <a:cxn ang="0">
                <a:pos x="T4" y="T5"/>
              </a:cxn>
              <a:cxn ang="0">
                <a:pos x="T6" y="T7"/>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24578" name="Rectangle 2"/>
          <p:cNvSpPr>
            <a:spLocks noChangeArrowheads="1"/>
          </p:cNvSpPr>
          <p:nvPr userDrawn="1"/>
        </p:nvSpPr>
        <p:spPr bwMode="auto">
          <a:xfrm>
            <a:off x="0" y="685800"/>
            <a:ext cx="2133600" cy="4921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altLang="en-US" sz="2400">
              <a:solidFill>
                <a:srgbClr val="292929"/>
              </a:solidFill>
              <a:latin typeface="Times New Roman" pitchFamily="18" charset="0"/>
            </a:endParaRPr>
          </a:p>
        </p:txBody>
      </p:sp>
      <p:sp>
        <p:nvSpPr>
          <p:cNvPr id="24579" name="Rectangle 3"/>
          <p:cNvSpPr>
            <a:spLocks noChangeArrowheads="1"/>
          </p:cNvSpPr>
          <p:nvPr userDrawn="1"/>
        </p:nvSpPr>
        <p:spPr bwMode="auto">
          <a:xfrm>
            <a:off x="1447800" y="685800"/>
            <a:ext cx="7239000" cy="4921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altLang="en-US" sz="2400">
              <a:solidFill>
                <a:srgbClr val="292929"/>
              </a:solidFill>
              <a:latin typeface="Times New Roman" pitchFamily="18" charset="0"/>
            </a:endParaRPr>
          </a:p>
        </p:txBody>
      </p:sp>
      <p:sp>
        <p:nvSpPr>
          <p:cNvPr id="24586" name="Freeform 10"/>
          <p:cNvSpPr>
            <a:spLocks noChangeArrowheads="1"/>
          </p:cNvSpPr>
          <p:nvPr userDrawn="1"/>
        </p:nvSpPr>
        <p:spPr bwMode="auto">
          <a:xfrm>
            <a:off x="8077200" y="257175"/>
            <a:ext cx="152400" cy="522288"/>
          </a:xfrm>
          <a:custGeom>
            <a:avLst/>
            <a:gdLst>
              <a:gd name="T0" fmla="*/ 0 w 1000"/>
              <a:gd name="T1" fmla="*/ 0 h 1000"/>
              <a:gd name="T2" fmla="*/ 1000 w 1000"/>
              <a:gd name="T3" fmla="*/ 0 h 1000"/>
              <a:gd name="T4" fmla="*/ 1000 w 1000"/>
              <a:gd name="T5" fmla="*/ 1000 h 1000"/>
              <a:gd name="T6" fmla="*/ 0 w 1000"/>
              <a:gd name="T7" fmla="*/ 1000 h 1000"/>
            </a:gdLst>
            <a:ahLst/>
            <a:cxnLst>
              <a:cxn ang="0">
                <a:pos x="T0" y="T1"/>
              </a:cxn>
              <a:cxn ang="0">
                <a:pos x="T2" y="T3"/>
              </a:cxn>
              <a:cxn ang="0">
                <a:pos x="T4" y="T5"/>
              </a:cxn>
              <a:cxn ang="0">
                <a:pos x="T6" y="T7"/>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defTabSz="914400" eaLnBrk="0" fontAlgn="base" hangingPunct="0">
              <a:spcBef>
                <a:spcPct val="0"/>
              </a:spcBef>
              <a:spcAft>
                <a:spcPct val="0"/>
              </a:spcAft>
            </a:pPr>
            <a:endParaRPr lang="en-GB" u="sng">
              <a:solidFill>
                <a:srgbClr val="292929"/>
              </a:solidFill>
            </a:endParaRPr>
          </a:p>
        </p:txBody>
      </p:sp>
    </p:spTree>
    <p:extLst>
      <p:ext uri="{BB962C8B-B14F-4D97-AF65-F5344CB8AC3E}">
        <p14:creationId xmlns:p14="http://schemas.microsoft.com/office/powerpoint/2010/main" val="3408224416"/>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charset="0"/>
        </a:defRPr>
      </a:lvl2pPr>
      <a:lvl3pPr algn="l" rtl="0" fontAlgn="base">
        <a:spcBef>
          <a:spcPct val="0"/>
        </a:spcBef>
        <a:spcAft>
          <a:spcPct val="0"/>
        </a:spcAft>
        <a:defRPr sz="4000">
          <a:solidFill>
            <a:schemeClr val="tx2"/>
          </a:solidFill>
          <a:latin typeface="Arial" charset="0"/>
        </a:defRPr>
      </a:lvl3pPr>
      <a:lvl4pPr algn="l" rtl="0" fontAlgn="base">
        <a:spcBef>
          <a:spcPct val="0"/>
        </a:spcBef>
        <a:spcAft>
          <a:spcPct val="0"/>
        </a:spcAft>
        <a:defRPr sz="4000">
          <a:solidFill>
            <a:schemeClr val="tx2"/>
          </a:solidFill>
          <a:latin typeface="Arial" charset="0"/>
        </a:defRPr>
      </a:lvl4pPr>
      <a:lvl5pPr algn="l" rtl="0" fontAlgn="base">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447675" indent="-447675" algn="l" rtl="0" fontAlgn="base">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fontAlgn="base">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fontAlgn="base">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fontAlgn="base">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816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p:cNvPicPr>
            <a:picLocks noChangeAspect="1"/>
          </p:cNvPicPr>
          <p:nvPr/>
        </p:nvPicPr>
        <p:blipFill rotWithShape="1">
          <a:blip r:embed="rId2">
            <a:extLst>
              <a:ext uri="{28A0092B-C50C-407E-A947-70E740481C1C}">
                <a14:useLocalDpi xmlns:a14="http://schemas.microsoft.com/office/drawing/2010/main" val="0"/>
              </a:ext>
            </a:extLst>
          </a:blip>
          <a:srcRect l="23743" t="13" b="-2"/>
          <a:stretch/>
        </p:blipFill>
        <p:spPr bwMode="auto">
          <a:xfrm rot="10800000">
            <a:off x="0" y="2779551"/>
            <a:ext cx="3749040" cy="2781045"/>
          </a:xfrm>
          <a:prstGeom prst="rect">
            <a:avLst/>
          </a:prstGeom>
          <a:noFill/>
          <a:ln>
            <a:noFill/>
          </a:ln>
          <a:extLst>
            <a:ext uri="{53640926-AAD7-44D8-BBD7-CCE9431645EC}">
              <a14:shadowObscured xmlns:a14="http://schemas.microsoft.com/office/drawing/2010/main"/>
            </a:ext>
          </a:extLst>
        </p:spPr>
      </p:pic>
      <p:pic>
        <p:nvPicPr>
          <p:cNvPr id="83" name="Picture 82"/>
          <p:cNvPicPr>
            <a:picLocks noChangeAspect="1"/>
          </p:cNvPicPr>
          <p:nvPr/>
        </p:nvPicPr>
        <p:blipFill rotWithShape="1">
          <a:blip r:embed="rId3">
            <a:extLst>
              <a:ext uri="{28A0092B-C50C-407E-A947-70E740481C1C}">
                <a14:useLocalDpi xmlns:a14="http://schemas.microsoft.com/office/drawing/2010/main" val="0"/>
              </a:ext>
            </a:extLst>
          </a:blip>
          <a:srcRect l="10360" r="27576" b="1208"/>
          <a:stretch/>
        </p:blipFill>
        <p:spPr bwMode="auto">
          <a:xfrm rot="10800000">
            <a:off x="4311118" y="1196339"/>
            <a:ext cx="4832881" cy="4364255"/>
          </a:xfrm>
          <a:prstGeom prst="rect">
            <a:avLst/>
          </a:prstGeom>
          <a:noFill/>
          <a:ln>
            <a:noFill/>
          </a:ln>
          <a:extLst>
            <a:ext uri="{53640926-AAD7-44D8-BBD7-CCE9431645EC}">
              <a14:shadowObscured xmlns:a14="http://schemas.microsoft.com/office/drawing/2010/main"/>
            </a:ext>
          </a:extLst>
        </p:spPr>
      </p:pic>
      <p:sp>
        <p:nvSpPr>
          <p:cNvPr id="2" name="Title 1"/>
          <p:cNvSpPr>
            <a:spLocks noGrp="1"/>
          </p:cNvSpPr>
          <p:nvPr>
            <p:ph type="title"/>
          </p:nvPr>
        </p:nvSpPr>
        <p:spPr/>
        <p:txBody>
          <a:bodyPr/>
          <a:lstStyle/>
          <a:p>
            <a:r>
              <a:rPr lang="en-US" dirty="0"/>
              <a:t>Installation of New H</a:t>
            </a:r>
            <a:r>
              <a:rPr lang="en-US" baseline="30000" dirty="0"/>
              <a:t>- </a:t>
            </a:r>
            <a:r>
              <a:rPr lang="en-US" dirty="0"/>
              <a:t>Injection </a:t>
            </a:r>
            <a:r>
              <a:rPr lang="en-US" dirty="0" smtClean="0"/>
              <a:t>System - 3</a:t>
            </a:r>
            <a:endParaRPr lang="en-GB" dirty="0"/>
          </a:p>
        </p:txBody>
      </p:sp>
      <p:sp>
        <p:nvSpPr>
          <p:cNvPr id="19" name="Date Placeholder 10"/>
          <p:cNvSpPr txBox="1">
            <a:spLocks/>
          </p:cNvSpPr>
          <p:nvPr/>
        </p:nvSpPr>
        <p:spPr bwMode="auto">
          <a:xfrm>
            <a:off x="142656" y="1024426"/>
            <a:ext cx="1716803" cy="1015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en-US" sz="2400" dirty="0" smtClean="0">
                <a:ln w="3175" cmpd="sng">
                  <a:solidFill>
                    <a:schemeClr val="tx1"/>
                  </a:solidFill>
                  <a:prstDash val="solid"/>
                </a:ln>
                <a:solidFill>
                  <a:schemeClr val="bg1"/>
                </a:solidFill>
                <a:effectLst>
                  <a:outerShdw blurRad="63500" dir="3600000" algn="tl" rotWithShape="0">
                    <a:srgbClr val="000000">
                      <a:alpha val="70000"/>
                    </a:srgbClr>
                  </a:outerShdw>
                </a:effectLst>
              </a:rPr>
              <a:t>Partial from Above PSB ring</a:t>
            </a:r>
            <a:endParaRPr lang="en-US" altLang="en-US" sz="2400" dirty="0">
              <a:ln w="3175" cmpd="sng">
                <a:solidFill>
                  <a:schemeClr val="tx1"/>
                </a:solidFill>
                <a:prstDash val="solid"/>
              </a:ln>
              <a:solidFill>
                <a:schemeClr val="bg1"/>
              </a:solidFill>
              <a:effectLst>
                <a:outerShdw blurRad="63500" dir="3600000" algn="tl" rotWithShape="0">
                  <a:srgbClr val="000000">
                    <a:alpha val="70000"/>
                  </a:srgbClr>
                </a:outerShdw>
              </a:effectLst>
            </a:endParaRPr>
          </a:p>
        </p:txBody>
      </p:sp>
      <p:sp>
        <p:nvSpPr>
          <p:cNvPr id="24"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
        <p:nvSpPr>
          <p:cNvPr id="37" name="Rectangle 36"/>
          <p:cNvSpPr/>
          <p:nvPr/>
        </p:nvSpPr>
        <p:spPr>
          <a:xfrm>
            <a:off x="3324884" y="5560596"/>
            <a:ext cx="2721177" cy="954107"/>
          </a:xfrm>
          <a:prstGeom prst="rect">
            <a:avLst/>
          </a:prstGeom>
          <a:solidFill>
            <a:schemeClr val="bg1"/>
          </a:solidFill>
          <a:ln>
            <a:solidFill>
              <a:srgbClr val="0055A0"/>
            </a:solidFill>
          </a:ln>
        </p:spPr>
        <p:txBody>
          <a:bodyPr wrap="square" lIns="45720" rIns="0">
            <a:spAutoFit/>
          </a:bodyPr>
          <a:lstStyle/>
          <a:p>
            <a:pPr marL="115888" indent="-115888"/>
            <a:r>
              <a:rPr lang="en-GB" sz="1400" dirty="0"/>
              <a:t>3.10 BHZ162 AND BHZ11 </a:t>
            </a:r>
            <a:r>
              <a:rPr lang="en-GB" sz="1400" dirty="0" smtClean="0"/>
              <a:t>MAGNETS</a:t>
            </a:r>
            <a:endParaRPr lang="en-GB" sz="1400" dirty="0"/>
          </a:p>
          <a:p>
            <a:pPr marL="115888"/>
            <a:r>
              <a:rPr lang="en-GB" sz="1400" i="1" dirty="0"/>
              <a:t>Engineer in charge: </a:t>
            </a:r>
            <a:r>
              <a:rPr lang="en-GB" sz="1400" i="1" dirty="0" smtClean="0"/>
              <a:t>A</a:t>
            </a:r>
            <a:r>
              <a:rPr lang="en-GB" sz="1400" i="1" dirty="0"/>
              <a:t>. Newborough </a:t>
            </a:r>
          </a:p>
          <a:p>
            <a:pPr marL="115888"/>
            <a:r>
              <a:rPr lang="en-GB" sz="1400" dirty="0"/>
              <a:t>The </a:t>
            </a:r>
            <a:r>
              <a:rPr lang="en-GB" sz="1400" dirty="0" smtClean="0"/>
              <a:t>replacement of </a:t>
            </a:r>
            <a:r>
              <a:rPr lang="en-GB" sz="1400" dirty="0"/>
              <a:t>the BHZ162 </a:t>
            </a:r>
            <a:r>
              <a:rPr lang="en-GB" sz="1400" dirty="0" smtClean="0"/>
              <a:t>magnets is being studied.</a:t>
            </a:r>
            <a:endParaRPr lang="en-GB" sz="1400" dirty="0"/>
          </a:p>
        </p:txBody>
      </p:sp>
      <p:cxnSp>
        <p:nvCxnSpPr>
          <p:cNvPr id="44" name="Straight Arrow Connector 43"/>
          <p:cNvCxnSpPr>
            <a:stCxn id="37" idx="0"/>
            <a:endCxn id="5145" idx="2"/>
          </p:cNvCxnSpPr>
          <p:nvPr/>
        </p:nvCxnSpPr>
        <p:spPr>
          <a:xfrm flipV="1">
            <a:off x="4685473" y="4850901"/>
            <a:ext cx="104171" cy="709695"/>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6222569" y="5152031"/>
            <a:ext cx="2820692" cy="954107"/>
          </a:xfrm>
          <a:prstGeom prst="rect">
            <a:avLst/>
          </a:prstGeom>
          <a:solidFill>
            <a:schemeClr val="bg1"/>
          </a:solidFill>
          <a:ln>
            <a:solidFill>
              <a:srgbClr val="0055A0"/>
            </a:solidFill>
          </a:ln>
        </p:spPr>
        <p:txBody>
          <a:bodyPr wrap="square" lIns="45720" rIns="45720">
            <a:spAutoFit/>
          </a:bodyPr>
          <a:lstStyle/>
          <a:p>
            <a:r>
              <a:rPr lang="en-GB" sz="1400" dirty="0"/>
              <a:t>3.11 DHZ-DVT70 MAGNETS </a:t>
            </a:r>
          </a:p>
          <a:p>
            <a:pPr marL="115888"/>
            <a:r>
              <a:rPr lang="en-GB" sz="1400" i="1" dirty="0"/>
              <a:t>Engineer in charge: A. Newborough </a:t>
            </a:r>
            <a:endParaRPr lang="en-GB" sz="1400" dirty="0"/>
          </a:p>
          <a:p>
            <a:pPr marL="115888"/>
            <a:r>
              <a:rPr lang="en-GB" sz="1400" dirty="0" smtClean="0"/>
              <a:t>New </a:t>
            </a:r>
            <a:r>
              <a:rPr lang="en-GB" sz="1400" dirty="0"/>
              <a:t>BIr.DHZ,DVT70 </a:t>
            </a:r>
            <a:r>
              <a:rPr lang="en-GB" sz="1400" dirty="0" smtClean="0"/>
              <a:t>magnets </a:t>
            </a:r>
            <a:r>
              <a:rPr lang="en-GB" sz="1400" dirty="0"/>
              <a:t>will be installed ~ 2 meters </a:t>
            </a:r>
            <a:r>
              <a:rPr lang="en-GB" sz="1400" dirty="0" smtClean="0"/>
              <a:t>upstream.</a:t>
            </a:r>
            <a:endParaRPr lang="en-GB" sz="1400" dirty="0"/>
          </a:p>
        </p:txBody>
      </p:sp>
      <p:cxnSp>
        <p:nvCxnSpPr>
          <p:cNvPr id="52" name="Straight Arrow Connector 51"/>
          <p:cNvCxnSpPr/>
          <p:nvPr/>
        </p:nvCxnSpPr>
        <p:spPr>
          <a:xfrm flipH="1" flipV="1">
            <a:off x="7547677" y="2779552"/>
            <a:ext cx="929896" cy="2372479"/>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flipV="1">
            <a:off x="3749040" y="2730901"/>
            <a:ext cx="0" cy="2461031"/>
          </a:xfrm>
          <a:prstGeom prst="line">
            <a:avLst/>
          </a:prstGeom>
          <a:ln w="9525">
            <a:solidFill>
              <a:schemeClr val="tx1"/>
            </a:solidFill>
            <a:prstDash val="lgDashDot"/>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V="1">
            <a:off x="4306979" y="2657959"/>
            <a:ext cx="0" cy="2832377"/>
          </a:xfrm>
          <a:prstGeom prst="line">
            <a:avLst/>
          </a:prstGeom>
          <a:ln w="9525">
            <a:solidFill>
              <a:schemeClr val="tx1"/>
            </a:solidFill>
            <a:prstDash val="lgDashDot"/>
          </a:ln>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2069024" y="1024426"/>
            <a:ext cx="4858718" cy="1169551"/>
          </a:xfrm>
          <a:prstGeom prst="rect">
            <a:avLst/>
          </a:prstGeom>
          <a:solidFill>
            <a:schemeClr val="bg1"/>
          </a:solidFill>
          <a:ln>
            <a:solidFill>
              <a:srgbClr val="0055A0"/>
            </a:solidFill>
          </a:ln>
        </p:spPr>
        <p:txBody>
          <a:bodyPr wrap="square" lIns="45720" rIns="0">
            <a:spAutoFit/>
          </a:bodyPr>
          <a:lstStyle/>
          <a:p>
            <a:r>
              <a:rPr lang="en-GB" sz="1400" dirty="0"/>
              <a:t>3.9 VACUUM PUMPING MODULES [VCDOA] </a:t>
            </a:r>
          </a:p>
          <a:p>
            <a:pPr marL="115887"/>
            <a:r>
              <a:rPr lang="en-GB" sz="1400" i="1" dirty="0"/>
              <a:t>Engineer in charge: J. Hansen </a:t>
            </a:r>
          </a:p>
          <a:p>
            <a:pPr marL="115887"/>
            <a:r>
              <a:rPr lang="en-GB" sz="1400" dirty="0" smtClean="0"/>
              <a:t>One </a:t>
            </a:r>
            <a:r>
              <a:rPr lang="en-GB" sz="1400" dirty="0"/>
              <a:t>new vacuum manifold will be installed in the BI </a:t>
            </a:r>
            <a:r>
              <a:rPr lang="en-GB" sz="1400" dirty="0" smtClean="0"/>
              <a:t>line</a:t>
            </a:r>
            <a:br>
              <a:rPr lang="en-GB" sz="1400" dirty="0" smtClean="0"/>
            </a:br>
            <a:r>
              <a:rPr lang="en-GB" sz="1400" dirty="0" smtClean="0"/>
              <a:t>and sector </a:t>
            </a:r>
            <a:r>
              <a:rPr lang="en-GB" sz="1400" dirty="0"/>
              <a:t>valves, one for each ring, upstream and downstream of BHZ162 and </a:t>
            </a:r>
            <a:r>
              <a:rPr lang="en-GB" sz="1400" dirty="0" smtClean="0"/>
              <a:t>BHZ11.</a:t>
            </a:r>
            <a:endParaRPr lang="en-GB" sz="1400" dirty="0"/>
          </a:p>
        </p:txBody>
      </p:sp>
      <p:cxnSp>
        <p:nvCxnSpPr>
          <p:cNvPr id="8" name="Straight Arrow Connector 7"/>
          <p:cNvCxnSpPr/>
          <p:nvPr/>
        </p:nvCxnSpPr>
        <p:spPr>
          <a:xfrm>
            <a:off x="4331195" y="1937287"/>
            <a:ext cx="2620763" cy="1790054"/>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721640" y="1937287"/>
            <a:ext cx="3609555" cy="1611823"/>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5145" name="Rectangle 5144"/>
          <p:cNvSpPr/>
          <p:nvPr/>
        </p:nvSpPr>
        <p:spPr>
          <a:xfrm>
            <a:off x="4306979" y="4481569"/>
            <a:ext cx="965329" cy="369332"/>
          </a:xfrm>
          <a:prstGeom prst="rect">
            <a:avLst/>
          </a:prstGeom>
        </p:spPr>
        <p:txBody>
          <a:bodyPr wrap="none">
            <a:spAutoFit/>
          </a:bodyPr>
          <a:lstStyle/>
          <a:p>
            <a:r>
              <a:rPr lang="en-GB" dirty="0" smtClean="0"/>
              <a:t>BHZ162 </a:t>
            </a:r>
            <a:endParaRPr lang="en-GB" dirty="0"/>
          </a:p>
        </p:txBody>
      </p:sp>
      <p:sp>
        <p:nvSpPr>
          <p:cNvPr id="5146" name="Rectangle 5145"/>
          <p:cNvSpPr/>
          <p:nvPr/>
        </p:nvSpPr>
        <p:spPr>
          <a:xfrm>
            <a:off x="2900731" y="4471259"/>
            <a:ext cx="848309" cy="369332"/>
          </a:xfrm>
          <a:prstGeom prst="rect">
            <a:avLst/>
          </a:prstGeom>
        </p:spPr>
        <p:txBody>
          <a:bodyPr wrap="none">
            <a:spAutoFit/>
          </a:bodyPr>
          <a:lstStyle/>
          <a:p>
            <a:r>
              <a:rPr lang="en-GB" dirty="0" smtClean="0"/>
              <a:t>BHZ11 </a:t>
            </a:r>
            <a:endParaRPr lang="en-GB" dirty="0"/>
          </a:p>
        </p:txBody>
      </p:sp>
      <p:sp>
        <p:nvSpPr>
          <p:cNvPr id="99" name="Rectangle 98"/>
          <p:cNvSpPr/>
          <p:nvPr/>
        </p:nvSpPr>
        <p:spPr>
          <a:xfrm>
            <a:off x="76200" y="5564528"/>
            <a:ext cx="3139440" cy="1169551"/>
          </a:xfrm>
          <a:prstGeom prst="rect">
            <a:avLst/>
          </a:prstGeom>
          <a:solidFill>
            <a:schemeClr val="bg1"/>
          </a:solidFill>
          <a:ln>
            <a:solidFill>
              <a:srgbClr val="0055A0"/>
            </a:solidFill>
          </a:ln>
        </p:spPr>
        <p:txBody>
          <a:bodyPr wrap="square" lIns="45720" rIns="45720">
            <a:spAutoFit/>
          </a:bodyPr>
          <a:lstStyle/>
          <a:p>
            <a:pPr marL="114300" indent="-114300"/>
            <a:r>
              <a:rPr lang="en-GB" sz="1400" dirty="0" smtClean="0"/>
              <a:t>Note: The </a:t>
            </a:r>
            <a:r>
              <a:rPr lang="en-GB" sz="1400" dirty="0"/>
              <a:t>removed ion pumps currently attached to the manifolds upstream and downstream of BHZ162 and BHZ11, will </a:t>
            </a:r>
            <a:r>
              <a:rPr lang="en-GB" sz="1400" dirty="0" smtClean="0"/>
              <a:t>be moved up- </a:t>
            </a:r>
            <a:r>
              <a:rPr lang="en-GB" sz="1400" dirty="0"/>
              <a:t>and down-stream to </a:t>
            </a:r>
            <a:r>
              <a:rPr lang="en-GB" sz="1400" dirty="0" smtClean="0"/>
              <a:t>existing </a:t>
            </a:r>
            <a:r>
              <a:rPr lang="en-GB" sz="1400" dirty="0"/>
              <a:t>pumping manifolds. </a:t>
            </a:r>
          </a:p>
        </p:txBody>
      </p:sp>
      <p:sp>
        <p:nvSpPr>
          <p:cNvPr id="106" name="Rectangle 105"/>
          <p:cNvSpPr/>
          <p:nvPr/>
        </p:nvSpPr>
        <p:spPr>
          <a:xfrm>
            <a:off x="2209800" y="1699659"/>
            <a:ext cx="4617720" cy="4263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3" name="Straight Arrow Connector 102"/>
          <p:cNvCxnSpPr/>
          <p:nvPr/>
        </p:nvCxnSpPr>
        <p:spPr>
          <a:xfrm>
            <a:off x="6425985" y="1609201"/>
            <a:ext cx="1051947" cy="180916"/>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895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xit" presetSubtype="0" fill="hold" grpId="0" nodeType="withEffect">
                                  <p:stCondLst>
                                    <p:cond delay="0"/>
                                  </p:stCondLst>
                                  <p:childTnLst>
                                    <p:set>
                                      <p:cBhvr>
                                        <p:cTn id="16" dur="1" fill="hold">
                                          <p:stCondLst>
                                            <p:cond delay="0"/>
                                          </p:stCondLst>
                                        </p:cTn>
                                        <p:tgtEl>
                                          <p:spTgt spid="10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9" grpId="0" animBg="1"/>
      <p:bldP spid="71" grpId="0" animBg="1"/>
      <p:bldP spid="99" grpId="0" animBg="1"/>
      <p:bldP spid="10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0598" b="8013"/>
          <a:stretch/>
        </p:blipFill>
        <p:spPr bwMode="auto">
          <a:xfrm>
            <a:off x="0" y="1804203"/>
            <a:ext cx="9144000" cy="4193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Installation of New H</a:t>
            </a:r>
            <a:r>
              <a:rPr lang="en-US" baseline="30000" dirty="0"/>
              <a:t>- </a:t>
            </a:r>
            <a:r>
              <a:rPr lang="en-US" dirty="0"/>
              <a:t>Injection </a:t>
            </a:r>
            <a:r>
              <a:rPr lang="en-US" dirty="0" smtClean="0"/>
              <a:t>System - 4</a:t>
            </a:r>
            <a:endParaRPr lang="en-GB" dirty="0"/>
          </a:p>
        </p:txBody>
      </p:sp>
      <p:cxnSp>
        <p:nvCxnSpPr>
          <p:cNvPr id="8" name="Straight Arrow Connector 7"/>
          <p:cNvCxnSpPr>
            <a:stCxn id="71" idx="0"/>
          </p:cNvCxnSpPr>
          <p:nvPr/>
        </p:nvCxnSpPr>
        <p:spPr>
          <a:xfrm flipV="1">
            <a:off x="2516186" y="3820332"/>
            <a:ext cx="3954356" cy="1885448"/>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1" idx="0"/>
          </p:cNvCxnSpPr>
          <p:nvPr/>
        </p:nvCxnSpPr>
        <p:spPr>
          <a:xfrm flipV="1">
            <a:off x="2516186" y="3766088"/>
            <a:ext cx="467240" cy="1939692"/>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142657" y="5705780"/>
            <a:ext cx="4747058" cy="954107"/>
          </a:xfrm>
          <a:prstGeom prst="rect">
            <a:avLst/>
          </a:prstGeom>
          <a:solidFill>
            <a:schemeClr val="bg1"/>
          </a:solidFill>
          <a:ln>
            <a:solidFill>
              <a:srgbClr val="0055A0"/>
            </a:solidFill>
          </a:ln>
        </p:spPr>
        <p:txBody>
          <a:bodyPr wrap="square" lIns="45720" rIns="0">
            <a:spAutoFit/>
          </a:bodyPr>
          <a:lstStyle/>
          <a:p>
            <a:r>
              <a:rPr lang="en-GB" sz="1400" dirty="0"/>
              <a:t>3.9 VACUUM PUMPING MODULES [VCDOA] </a:t>
            </a:r>
          </a:p>
          <a:p>
            <a:pPr marL="115887"/>
            <a:r>
              <a:rPr lang="en-GB" sz="1400" i="1" dirty="0"/>
              <a:t>Engineer in charge: J. Hansen </a:t>
            </a:r>
          </a:p>
          <a:p>
            <a:pPr marL="115887"/>
            <a:r>
              <a:rPr lang="en-GB" sz="1400" dirty="0"/>
              <a:t>E</a:t>
            </a:r>
            <a:r>
              <a:rPr lang="en-GB" sz="1400" dirty="0" smtClean="0"/>
              <a:t>ight </a:t>
            </a:r>
            <a:r>
              <a:rPr lang="en-GB" sz="1400" dirty="0"/>
              <a:t>new vacuum pumping modules, 2 in each </a:t>
            </a:r>
            <a:r>
              <a:rPr lang="en-GB" sz="1400" dirty="0" smtClean="0"/>
              <a:t>ring equipped </a:t>
            </a:r>
            <a:r>
              <a:rPr lang="en-GB" sz="1400" dirty="0"/>
              <a:t>with 2 ion pumps and </a:t>
            </a:r>
            <a:r>
              <a:rPr lang="en-GB" sz="1400" dirty="0" smtClean="0"/>
              <a:t>with </a:t>
            </a:r>
            <a:r>
              <a:rPr lang="en-GB" sz="1400" dirty="0"/>
              <a:t>1 penning gauge and 1 </a:t>
            </a:r>
            <a:r>
              <a:rPr lang="en-GB" sz="1400" dirty="0" err="1"/>
              <a:t>pirani</a:t>
            </a:r>
            <a:r>
              <a:rPr lang="en-GB" sz="1400" dirty="0"/>
              <a:t> gauge. </a:t>
            </a:r>
          </a:p>
        </p:txBody>
      </p:sp>
      <p:sp>
        <p:nvSpPr>
          <p:cNvPr id="19" name="Date Placeholder 10"/>
          <p:cNvSpPr txBox="1">
            <a:spLocks/>
          </p:cNvSpPr>
          <p:nvPr/>
        </p:nvSpPr>
        <p:spPr bwMode="auto">
          <a:xfrm>
            <a:off x="142656" y="1024426"/>
            <a:ext cx="1716803" cy="1015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en-US" sz="2400" dirty="0" smtClean="0">
                <a:ln w="3175" cmpd="sng">
                  <a:solidFill>
                    <a:schemeClr val="tx1"/>
                  </a:solidFill>
                  <a:prstDash val="solid"/>
                </a:ln>
                <a:solidFill>
                  <a:schemeClr val="bg1"/>
                </a:solidFill>
                <a:effectLst>
                  <a:outerShdw blurRad="63500" dir="3600000" algn="tl" rotWithShape="0">
                    <a:srgbClr val="000000">
                      <a:alpha val="70000"/>
                    </a:srgbClr>
                  </a:outerShdw>
                </a:effectLst>
              </a:rPr>
              <a:t>Seen from Above PSB ring</a:t>
            </a:r>
            <a:endParaRPr lang="en-US" altLang="en-US" sz="2400" dirty="0">
              <a:ln w="3175" cmpd="sng">
                <a:solidFill>
                  <a:schemeClr val="tx1"/>
                </a:solidFill>
                <a:prstDash val="solid"/>
              </a:ln>
              <a:solidFill>
                <a:schemeClr val="bg1"/>
              </a:solidFill>
              <a:effectLst>
                <a:outerShdw blurRad="63500" dir="3600000" algn="tl" rotWithShape="0">
                  <a:srgbClr val="000000">
                    <a:alpha val="70000"/>
                  </a:srgbClr>
                </a:outerShdw>
              </a:effectLst>
            </a:endParaRPr>
          </a:p>
        </p:txBody>
      </p:sp>
      <p:sp>
        <p:nvSpPr>
          <p:cNvPr id="24"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
        <p:nvSpPr>
          <p:cNvPr id="37" name="Rectangle 36"/>
          <p:cNvSpPr/>
          <p:nvPr/>
        </p:nvSpPr>
        <p:spPr>
          <a:xfrm>
            <a:off x="2441447" y="850096"/>
            <a:ext cx="4572000" cy="954107"/>
          </a:xfrm>
          <a:prstGeom prst="rect">
            <a:avLst/>
          </a:prstGeom>
          <a:solidFill>
            <a:schemeClr val="bg1"/>
          </a:solidFill>
          <a:ln>
            <a:solidFill>
              <a:srgbClr val="0055A0"/>
            </a:solidFill>
          </a:ln>
        </p:spPr>
        <p:txBody>
          <a:bodyPr wrap="square" lIns="45720" rIns="0">
            <a:spAutoFit/>
          </a:bodyPr>
          <a:lstStyle/>
          <a:p>
            <a:pPr marL="115888" indent="-115888"/>
            <a:r>
              <a:rPr lang="en-GB" sz="1400" dirty="0"/>
              <a:t>3.10 BHZ162 AND BHZ11 VACUUM CHAMBERS </a:t>
            </a:r>
          </a:p>
          <a:p>
            <a:pPr marL="115888"/>
            <a:r>
              <a:rPr lang="en-GB" sz="1400" i="1" dirty="0"/>
              <a:t>Engineer in charge: J. Hansen, A. Newborough </a:t>
            </a:r>
          </a:p>
          <a:p>
            <a:pPr marL="115888"/>
            <a:r>
              <a:rPr lang="en-GB" sz="1400" dirty="0"/>
              <a:t>The </a:t>
            </a:r>
            <a:r>
              <a:rPr lang="en-GB" sz="1400" dirty="0" smtClean="0"/>
              <a:t>vacuum </a:t>
            </a:r>
            <a:r>
              <a:rPr lang="en-GB" sz="1400" dirty="0"/>
              <a:t>chambers of the BHZ162 </a:t>
            </a:r>
            <a:r>
              <a:rPr lang="en-GB" sz="1400" dirty="0" smtClean="0"/>
              <a:t>and </a:t>
            </a:r>
            <a:r>
              <a:rPr lang="en-GB" sz="1400" dirty="0"/>
              <a:t>BHZ11 </a:t>
            </a:r>
            <a:r>
              <a:rPr lang="en-GB" sz="1400" dirty="0" smtClean="0"/>
              <a:t>magnets</a:t>
            </a:r>
            <a:r>
              <a:rPr lang="en-GB" sz="1400" dirty="0"/>
              <a:t>, </a:t>
            </a:r>
            <a:r>
              <a:rPr lang="en-GB" sz="1400" dirty="0" smtClean="0"/>
              <a:t>will </a:t>
            </a:r>
            <a:r>
              <a:rPr lang="en-GB" sz="1400" dirty="0"/>
              <a:t>be replaced by new, shorter, Inconel vacuum </a:t>
            </a:r>
            <a:r>
              <a:rPr lang="en-GB" sz="1400" dirty="0" smtClean="0"/>
              <a:t>chambers.</a:t>
            </a:r>
            <a:endParaRPr lang="en-GB" sz="1400" dirty="0"/>
          </a:p>
        </p:txBody>
      </p:sp>
      <p:cxnSp>
        <p:nvCxnSpPr>
          <p:cNvPr id="44" name="Straight Arrow Connector 43"/>
          <p:cNvCxnSpPr>
            <a:stCxn id="37" idx="2"/>
          </p:cNvCxnSpPr>
          <p:nvPr/>
        </p:nvCxnSpPr>
        <p:spPr>
          <a:xfrm>
            <a:off x="4727447" y="1804203"/>
            <a:ext cx="3601213" cy="2016129"/>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37" idx="2"/>
          </p:cNvCxnSpPr>
          <p:nvPr/>
        </p:nvCxnSpPr>
        <p:spPr>
          <a:xfrm flipH="1">
            <a:off x="1165860" y="1804203"/>
            <a:ext cx="3561587" cy="1961885"/>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5083444" y="5490336"/>
            <a:ext cx="3130658" cy="1169551"/>
          </a:xfrm>
          <a:prstGeom prst="rect">
            <a:avLst/>
          </a:prstGeom>
          <a:solidFill>
            <a:schemeClr val="bg1"/>
          </a:solidFill>
          <a:ln>
            <a:solidFill>
              <a:srgbClr val="0055A0"/>
            </a:solidFill>
          </a:ln>
        </p:spPr>
        <p:txBody>
          <a:bodyPr wrap="square" lIns="45720" rIns="45720">
            <a:spAutoFit/>
          </a:bodyPr>
          <a:lstStyle/>
          <a:p>
            <a:pPr marL="115888" indent="-115888"/>
            <a:r>
              <a:rPr lang="en-GB" sz="1400" dirty="0"/>
              <a:t>3.13 RF BYPASSES </a:t>
            </a:r>
          </a:p>
          <a:p>
            <a:pPr marL="107950" indent="3175"/>
            <a:r>
              <a:rPr lang="en-GB" sz="1400" i="1" dirty="0"/>
              <a:t>Engineer in charge: A. Blas </a:t>
            </a:r>
          </a:p>
          <a:p>
            <a:pPr marL="107950" indent="3175"/>
            <a:r>
              <a:rPr lang="en-GB" sz="1400" dirty="0" smtClean="0"/>
              <a:t>Installation </a:t>
            </a:r>
            <a:r>
              <a:rPr lang="en-GB" sz="1400" dirty="0"/>
              <a:t>of RF </a:t>
            </a:r>
            <a:r>
              <a:rPr lang="en-GB" sz="1400" dirty="0" smtClean="0"/>
              <a:t>bypasses in clamps </a:t>
            </a:r>
            <a:r>
              <a:rPr lang="en-GB" sz="1400" dirty="0"/>
              <a:t>to guarantee a path for the high frequency component of the beam image current. </a:t>
            </a:r>
          </a:p>
        </p:txBody>
      </p:sp>
      <p:cxnSp>
        <p:nvCxnSpPr>
          <p:cNvPr id="52" name="Straight Arrow Connector 51"/>
          <p:cNvCxnSpPr>
            <a:stCxn id="49" idx="0"/>
          </p:cNvCxnSpPr>
          <p:nvPr/>
        </p:nvCxnSpPr>
        <p:spPr>
          <a:xfrm flipV="1">
            <a:off x="6648773" y="4300780"/>
            <a:ext cx="162732" cy="1189556"/>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stCxn id="49" idx="0"/>
          </p:cNvCxnSpPr>
          <p:nvPr/>
        </p:nvCxnSpPr>
        <p:spPr>
          <a:xfrm flipH="1" flipV="1">
            <a:off x="6203197" y="4300780"/>
            <a:ext cx="445576" cy="1189556"/>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866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7" grpId="0" animBg="1"/>
      <p:bldP spid="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on Other Items</a:t>
            </a:r>
            <a:endParaRPr lang="en-GB" dirty="0"/>
          </a:p>
        </p:txBody>
      </p:sp>
      <p:graphicFrame>
        <p:nvGraphicFramePr>
          <p:cNvPr id="24" name="Table 23"/>
          <p:cNvGraphicFramePr>
            <a:graphicFrameLocks noGrp="1"/>
          </p:cNvGraphicFramePr>
          <p:nvPr>
            <p:extLst>
              <p:ext uri="{D42A27DB-BD31-4B8C-83A1-F6EECF244321}">
                <p14:modId xmlns:p14="http://schemas.microsoft.com/office/powerpoint/2010/main" val="3545089329"/>
              </p:ext>
            </p:extLst>
          </p:nvPr>
        </p:nvGraphicFramePr>
        <p:xfrm>
          <a:off x="231575" y="1336862"/>
          <a:ext cx="8734657" cy="2026920"/>
        </p:xfrm>
        <a:graphic>
          <a:graphicData uri="http://schemas.openxmlformats.org/drawingml/2006/table">
            <a:tbl>
              <a:tblPr firstCol="1" lastCol="1" bandRow="1" bandCol="1">
                <a:tableStyleId>{5C22544A-7EE6-4342-B048-85BDC9FD1C3A}</a:tableStyleId>
              </a:tblPr>
              <a:tblGrid>
                <a:gridCol w="3128845"/>
                <a:gridCol w="5605812"/>
              </a:tblGrid>
              <a:tr h="360045">
                <a:tc>
                  <a:txBody>
                    <a:bodyPr/>
                    <a:lstStyle/>
                    <a:p>
                      <a:pPr marL="0" marR="0">
                        <a:spcBef>
                          <a:spcPts val="250"/>
                        </a:spcBef>
                        <a:spcAft>
                          <a:spcPts val="250"/>
                        </a:spcAft>
                      </a:pPr>
                      <a:r>
                        <a:rPr lang="en-GB" sz="1600" b="0" dirty="0">
                          <a:effectLst/>
                        </a:rPr>
                        <a:t>Item/System BHZ162</a:t>
                      </a:r>
                      <a:endParaRPr lang="en-GB" sz="1600" b="0" dirty="0">
                        <a:effectLst/>
                        <a:latin typeface="Verdana"/>
                        <a:ea typeface="Times New Roman"/>
                        <a:cs typeface="Times New Roman"/>
                      </a:endParaRPr>
                    </a:p>
                  </a:txBody>
                  <a:tcPr marL="68580" marR="68580" marT="0" marB="0"/>
                </a:tc>
                <a:tc>
                  <a:txBody>
                    <a:bodyPr/>
                    <a:lstStyle/>
                    <a:p>
                      <a:pPr marL="0" marR="0">
                        <a:spcBef>
                          <a:spcPts val="250"/>
                        </a:spcBef>
                        <a:spcAft>
                          <a:spcPts val="250"/>
                        </a:spcAft>
                      </a:pPr>
                      <a:r>
                        <a:rPr lang="en-GB" sz="1600" b="0" dirty="0">
                          <a:effectLst/>
                        </a:rPr>
                        <a:t>Modification of drawing PSBMBHOR0010 for vacuum chamber and replacement of vacuum manifold by new sector valve section.</a:t>
                      </a:r>
                      <a:endParaRPr lang="en-GB" sz="1600" b="0" dirty="0">
                        <a:effectLst/>
                        <a:latin typeface="Verdana"/>
                        <a:ea typeface="Times New Roman"/>
                        <a:cs typeface="Times New Roman"/>
                      </a:endParaRPr>
                    </a:p>
                  </a:txBody>
                  <a:tcPr marL="68580" marR="68580" marT="0" marB="0"/>
                </a:tc>
              </a:tr>
              <a:tr h="360045">
                <a:tc>
                  <a:txBody>
                    <a:bodyPr/>
                    <a:lstStyle/>
                    <a:p>
                      <a:pPr marL="0" marR="0">
                        <a:spcBef>
                          <a:spcPts val="250"/>
                        </a:spcBef>
                        <a:spcAft>
                          <a:spcPts val="250"/>
                        </a:spcAft>
                      </a:pPr>
                      <a:r>
                        <a:rPr lang="en-GB" sz="1600" b="0" dirty="0">
                          <a:effectLst/>
                        </a:rPr>
                        <a:t>Item/System BHZ11</a:t>
                      </a:r>
                      <a:endParaRPr lang="en-GB" sz="1600" b="0" dirty="0">
                        <a:effectLst/>
                        <a:latin typeface="Verdana"/>
                        <a:ea typeface="Times New Roman"/>
                        <a:cs typeface="Times New Roman"/>
                      </a:endParaRPr>
                    </a:p>
                  </a:txBody>
                  <a:tcPr marL="68580" marR="68580" marT="0" marB="0"/>
                </a:tc>
                <a:tc>
                  <a:txBody>
                    <a:bodyPr/>
                    <a:lstStyle/>
                    <a:p>
                      <a:pPr marL="0" marR="0">
                        <a:spcBef>
                          <a:spcPts val="250"/>
                        </a:spcBef>
                        <a:spcAft>
                          <a:spcPts val="250"/>
                        </a:spcAft>
                      </a:pPr>
                      <a:r>
                        <a:rPr lang="en-GB" sz="1600" b="0" dirty="0">
                          <a:effectLst/>
                        </a:rPr>
                        <a:t>Modification of drawing PSBMBHOR0011 for vacuum chamber and removal upstream vacuum manifold and replacement of downstream vacuum manifold by new sector valve section.</a:t>
                      </a:r>
                      <a:endParaRPr lang="en-GB" sz="1600" b="0" dirty="0">
                        <a:effectLst/>
                        <a:latin typeface="Verdana"/>
                        <a:ea typeface="Times New Roman"/>
                        <a:cs typeface="Times New Roman"/>
                      </a:endParaRPr>
                    </a:p>
                  </a:txBody>
                  <a:tcPr marL="68580" marR="68580" marT="0" marB="0"/>
                </a:tc>
              </a:tr>
              <a:tr h="360045">
                <a:tc>
                  <a:txBody>
                    <a:bodyPr/>
                    <a:lstStyle/>
                    <a:p>
                      <a:pPr marL="0" marR="0">
                        <a:spcBef>
                          <a:spcPts val="250"/>
                        </a:spcBef>
                        <a:spcAft>
                          <a:spcPts val="250"/>
                        </a:spcAft>
                      </a:pPr>
                      <a:r>
                        <a:rPr lang="en-GB" sz="1600" b="0" dirty="0">
                          <a:effectLst/>
                        </a:rPr>
                        <a:t>Item/System MSMIF, MSBSW, TKSTR, BTVTS, TDIMA, BCSEA, BLMIA, BLMDA</a:t>
                      </a:r>
                      <a:endParaRPr lang="en-GB" sz="1600" b="0" dirty="0">
                        <a:effectLst/>
                        <a:latin typeface="Verdana"/>
                        <a:ea typeface="Times New Roman"/>
                        <a:cs typeface="Times New Roman"/>
                      </a:endParaRPr>
                    </a:p>
                  </a:txBody>
                  <a:tcPr marL="68580" marR="68580" marT="0" marB="0"/>
                </a:tc>
                <a:tc>
                  <a:txBody>
                    <a:bodyPr/>
                    <a:lstStyle/>
                    <a:p>
                      <a:pPr marL="0" marR="0">
                        <a:spcBef>
                          <a:spcPts val="250"/>
                        </a:spcBef>
                        <a:spcAft>
                          <a:spcPts val="250"/>
                        </a:spcAft>
                      </a:pPr>
                      <a:r>
                        <a:rPr lang="en-GB" sz="1600" b="0" dirty="0">
                          <a:effectLst/>
                        </a:rPr>
                        <a:t>Complete modification of layout drawing PSBIHENS0017 for </a:t>
                      </a:r>
                      <a:r>
                        <a:rPr lang="en-GB" sz="1600" b="0">
                          <a:effectLst/>
                        </a:rPr>
                        <a:t>new </a:t>
                      </a:r>
                      <a:r>
                        <a:rPr lang="en-GB" sz="1600" b="0" smtClean="0">
                          <a:effectLst/>
                        </a:rPr>
                        <a:t>H- Injection system</a:t>
                      </a:r>
                      <a:r>
                        <a:rPr lang="en-GB" sz="1600" b="0" dirty="0">
                          <a:effectLst/>
                        </a:rPr>
                        <a:t>.</a:t>
                      </a:r>
                    </a:p>
                    <a:p>
                      <a:pPr marL="0" marR="0">
                        <a:spcBef>
                          <a:spcPts val="250"/>
                        </a:spcBef>
                        <a:spcAft>
                          <a:spcPts val="250"/>
                        </a:spcAft>
                      </a:pPr>
                      <a:r>
                        <a:rPr lang="en-GB" sz="1600" b="0" dirty="0">
                          <a:effectLst/>
                        </a:rPr>
                        <a:t>SMH1L1, BTV60 controls and operation becomes obsolete.</a:t>
                      </a:r>
                      <a:endParaRPr lang="en-GB" sz="1600" b="0" dirty="0">
                        <a:effectLst/>
                        <a:latin typeface="Verdana"/>
                        <a:ea typeface="Times New Roman"/>
                        <a:cs typeface="Times New Roman"/>
                      </a:endParaRPr>
                    </a:p>
                  </a:txBody>
                  <a:tcPr marL="68580" marR="68580" marT="0" marB="0"/>
                </a:tc>
              </a:tr>
            </a:tbl>
          </a:graphicData>
        </a:graphic>
      </p:graphicFrame>
      <p:sp>
        <p:nvSpPr>
          <p:cNvPr id="25" name="Rectangle 5"/>
          <p:cNvSpPr>
            <a:spLocks noGrp="1" noChangeArrowheads="1"/>
          </p:cNvSpPr>
          <p:nvPr>
            <p:ph type="body" sz="quarter" idx="10"/>
          </p:nvPr>
        </p:nvSpPr>
        <p:spPr bwMode="auto">
          <a:xfrm>
            <a:off x="231574" y="1029688"/>
            <a:ext cx="3128963" cy="37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0" rIns="0" bIns="95220" numCol="1" anchor="t" anchorCtr="0" compatLnSpc="1">
            <a:prstTxWarp prst="textNoShape">
              <a:avLst/>
            </a:prstTxWarp>
            <a:spAutoFit/>
          </a:bodyPr>
          <a:lstStyle/>
          <a:p>
            <a:pPr indent="-14400" defTabSz="914400" fontAlgn="base">
              <a:spcBef>
                <a:spcPct val="0"/>
              </a:spcBef>
              <a:spcAft>
                <a:spcPct val="0"/>
              </a:spcAft>
              <a:buClrTx/>
              <a:tabLst>
                <a:tab pos="457200" algn="l"/>
              </a:tabLst>
            </a:pPr>
            <a:r>
              <a:rPr kumimoji="0" lang="en-GB" altLang="en-US" sz="12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4.1	IMPACT ON ITEMS/SYSTEMS</a:t>
            </a:r>
            <a:endParaRPr kumimoji="0" lang="fr-FR" altLang="en-US" sz="12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endParaRPr>
          </a:p>
        </p:txBody>
      </p:sp>
      <p:graphicFrame>
        <p:nvGraphicFramePr>
          <p:cNvPr id="26" name="Table 25"/>
          <p:cNvGraphicFramePr>
            <a:graphicFrameLocks noGrp="1"/>
          </p:cNvGraphicFramePr>
          <p:nvPr>
            <p:extLst>
              <p:ext uri="{D42A27DB-BD31-4B8C-83A1-F6EECF244321}">
                <p14:modId xmlns:p14="http://schemas.microsoft.com/office/powerpoint/2010/main" val="2095477045"/>
              </p:ext>
            </p:extLst>
          </p:nvPr>
        </p:nvGraphicFramePr>
        <p:xfrm>
          <a:off x="231575" y="3801221"/>
          <a:ext cx="8734657" cy="2964180"/>
        </p:xfrm>
        <a:graphic>
          <a:graphicData uri="http://schemas.openxmlformats.org/drawingml/2006/table">
            <a:tbl>
              <a:tblPr firstCol="1" lastCol="1" bandRow="1" bandCol="1">
                <a:tableStyleId>{5C22544A-7EE6-4342-B048-85BDC9FD1C3A}</a:tableStyleId>
              </a:tblPr>
              <a:tblGrid>
                <a:gridCol w="3136465"/>
                <a:gridCol w="5598192"/>
              </a:tblGrid>
              <a:tr h="237379">
                <a:tc>
                  <a:txBody>
                    <a:bodyPr/>
                    <a:lstStyle/>
                    <a:p>
                      <a:pPr marL="0" marR="0">
                        <a:spcBef>
                          <a:spcPts val="250"/>
                        </a:spcBef>
                        <a:spcAft>
                          <a:spcPts val="250"/>
                        </a:spcAft>
                      </a:pPr>
                      <a:r>
                        <a:rPr lang="en-GB" sz="1600" b="0" dirty="0" smtClean="0">
                          <a:effectLst/>
                        </a:rPr>
                        <a:t>Demineralized water:</a:t>
                      </a:r>
                      <a:endParaRPr lang="en-GB" sz="1600" b="0" dirty="0">
                        <a:effectLst/>
                        <a:latin typeface="+mj-lt"/>
                        <a:ea typeface="Times New Roman"/>
                        <a:cs typeface="Times New Roman"/>
                      </a:endParaRPr>
                    </a:p>
                  </a:txBody>
                  <a:tcPr marL="68580" marR="68580" marT="0" marB="0"/>
                </a:tc>
                <a:tc>
                  <a:txBody>
                    <a:bodyPr/>
                    <a:lstStyle/>
                    <a:p>
                      <a:pPr marL="0" marR="0">
                        <a:spcBef>
                          <a:spcPts val="250"/>
                        </a:spcBef>
                        <a:spcAft>
                          <a:spcPts val="250"/>
                        </a:spcAft>
                      </a:pPr>
                      <a:r>
                        <a:rPr lang="en-GB" sz="1600" b="0" dirty="0">
                          <a:effectLst/>
                        </a:rPr>
                        <a:t>Dedicated manifold for BSW magnet cooling</a:t>
                      </a:r>
                      <a:endParaRPr lang="en-GB" sz="1600" b="0" dirty="0">
                        <a:effectLst/>
                        <a:latin typeface="+mj-lt"/>
                        <a:ea typeface="Times New Roman"/>
                        <a:cs typeface="Times New Roman"/>
                      </a:endParaRPr>
                    </a:p>
                  </a:txBody>
                  <a:tcPr marL="68580" marR="68580" marT="0" marB="0"/>
                </a:tc>
              </a:tr>
              <a:tr h="251460">
                <a:tc>
                  <a:txBody>
                    <a:bodyPr/>
                    <a:lstStyle/>
                    <a:p>
                      <a:pPr marL="0" marR="0">
                        <a:spcBef>
                          <a:spcPts val="250"/>
                        </a:spcBef>
                        <a:spcAft>
                          <a:spcPts val="250"/>
                        </a:spcAft>
                      </a:pPr>
                      <a:r>
                        <a:rPr lang="en-GB" sz="1600" b="0" dirty="0">
                          <a:effectLst/>
                        </a:rPr>
                        <a:t>Compressed air:</a:t>
                      </a:r>
                      <a:endParaRPr lang="en-GB" sz="1600" b="0" dirty="0">
                        <a:effectLst/>
                        <a:latin typeface="+mj-lt"/>
                        <a:ea typeface="Times New Roman"/>
                        <a:cs typeface="Times New Roman"/>
                      </a:endParaRPr>
                    </a:p>
                  </a:txBody>
                  <a:tcPr marL="68580" marR="68580" marT="0" marB="0"/>
                </a:tc>
                <a:tc>
                  <a:txBody>
                    <a:bodyPr/>
                    <a:lstStyle/>
                    <a:p>
                      <a:pPr marL="0" marR="0">
                        <a:spcBef>
                          <a:spcPts val="250"/>
                        </a:spcBef>
                        <a:spcAft>
                          <a:spcPts val="250"/>
                        </a:spcAft>
                      </a:pPr>
                      <a:r>
                        <a:rPr lang="en-GB" sz="1600" b="0" dirty="0">
                          <a:effectLst/>
                        </a:rPr>
                        <a:t>Compressed air connections for new vacuum equipment</a:t>
                      </a:r>
                      <a:endParaRPr lang="en-GB" sz="1600" b="0" dirty="0">
                        <a:effectLst/>
                        <a:latin typeface="+mj-lt"/>
                        <a:ea typeface="Times New Roman"/>
                        <a:cs typeface="Times New Roman"/>
                      </a:endParaRPr>
                    </a:p>
                  </a:txBody>
                  <a:tcPr marL="68580" marR="68580" marT="0" marB="0"/>
                </a:tc>
              </a:tr>
              <a:tr h="360045">
                <a:tc>
                  <a:txBody>
                    <a:bodyPr/>
                    <a:lstStyle/>
                    <a:p>
                      <a:pPr marL="0" marR="0" algn="l" defTabSz="457200" rtl="0" eaLnBrk="1" latinLnBrk="0" hangingPunct="1">
                        <a:spcBef>
                          <a:spcPts val="250"/>
                        </a:spcBef>
                        <a:spcAft>
                          <a:spcPts val="250"/>
                        </a:spcAft>
                      </a:pPr>
                      <a:r>
                        <a:rPr lang="en-GB" sz="1600" b="0" kern="1200" dirty="0">
                          <a:effectLst/>
                        </a:rPr>
                        <a:t>Electricity, cable pulling:</a:t>
                      </a:r>
                      <a:endParaRPr lang="en-GB" sz="1600" b="0" kern="1200" dirty="0">
                        <a:solidFill>
                          <a:schemeClr val="lt1"/>
                        </a:solidFill>
                        <a:effectLst/>
                        <a:latin typeface="+mn-lt"/>
                        <a:ea typeface="+mn-ea"/>
                        <a:cs typeface="+mn-cs"/>
                      </a:endParaRPr>
                    </a:p>
                  </a:txBody>
                  <a:tcPr marL="68580" marR="68580" marT="0" marB="0"/>
                </a:tc>
                <a:tc>
                  <a:txBody>
                    <a:bodyPr/>
                    <a:lstStyle/>
                    <a:p>
                      <a:pPr marL="0" marR="0" algn="l" defTabSz="457200" rtl="0" eaLnBrk="1" latinLnBrk="0" hangingPunct="1">
                        <a:spcBef>
                          <a:spcPts val="250"/>
                        </a:spcBef>
                        <a:spcAft>
                          <a:spcPts val="250"/>
                        </a:spcAft>
                      </a:pPr>
                      <a:r>
                        <a:rPr lang="en-GB" sz="1600" b="0" kern="1200" dirty="0">
                          <a:effectLst/>
                        </a:rPr>
                        <a:t>Removal of all old cables and complete new re-cabling for the H- injection system. </a:t>
                      </a:r>
                      <a:r>
                        <a:rPr lang="fr-FR" sz="1600" b="0" kern="1200" dirty="0">
                          <a:effectLst/>
                        </a:rPr>
                        <a:t>DIC (Demande d'Installation de Câbles) and DEC (Demande d'Enlèvement des Câbles) are in </a:t>
                      </a:r>
                      <a:r>
                        <a:rPr lang="fr-FR" sz="1600" b="0" kern="1200" dirty="0" err="1">
                          <a:effectLst/>
                        </a:rPr>
                        <a:t>preparation</a:t>
                      </a:r>
                      <a:r>
                        <a:rPr lang="fr-FR" sz="1600" b="0" kern="1200" dirty="0">
                          <a:effectLst/>
                        </a:rPr>
                        <a:t>.</a:t>
                      </a:r>
                      <a:endParaRPr lang="en-GB" sz="1600" b="0" kern="1200" dirty="0">
                        <a:solidFill>
                          <a:schemeClr val="lt1"/>
                        </a:solidFill>
                        <a:effectLst/>
                        <a:latin typeface="+mn-lt"/>
                        <a:ea typeface="+mn-ea"/>
                        <a:cs typeface="+mn-cs"/>
                      </a:endParaRPr>
                    </a:p>
                  </a:txBody>
                  <a:tcPr marL="68580" marR="68580" marT="0" marB="0"/>
                </a:tc>
              </a:tr>
              <a:tr h="76200">
                <a:tc>
                  <a:txBody>
                    <a:bodyPr/>
                    <a:lstStyle/>
                    <a:p>
                      <a:pPr marL="0" marR="0">
                        <a:spcBef>
                          <a:spcPts val="250"/>
                        </a:spcBef>
                        <a:spcAft>
                          <a:spcPts val="250"/>
                        </a:spcAft>
                      </a:pPr>
                      <a:r>
                        <a:rPr lang="en-GB" sz="1600" b="0" dirty="0">
                          <a:effectLst/>
                        </a:rPr>
                        <a:t>Vacuum (bake outs, </a:t>
                      </a:r>
                      <a:r>
                        <a:rPr lang="en-GB" sz="1600" b="0" dirty="0" err="1" smtClean="0">
                          <a:effectLst/>
                        </a:rPr>
                        <a:t>sectorisation</a:t>
                      </a:r>
                      <a:r>
                        <a:rPr lang="en-GB" sz="1600" b="0" dirty="0">
                          <a:effectLst/>
                        </a:rPr>
                        <a:t>…):</a:t>
                      </a:r>
                      <a:endParaRPr lang="en-GB" sz="1600" b="0" dirty="0">
                        <a:effectLst/>
                        <a:latin typeface="+mj-lt"/>
                        <a:ea typeface="Times New Roman"/>
                        <a:cs typeface="Times New Roman"/>
                      </a:endParaRPr>
                    </a:p>
                  </a:txBody>
                  <a:tcPr marL="68580" marR="68580" marT="0" marB="0"/>
                </a:tc>
                <a:tc>
                  <a:txBody>
                    <a:bodyPr/>
                    <a:lstStyle/>
                    <a:p>
                      <a:pPr marL="0" marR="0">
                        <a:spcBef>
                          <a:spcPts val="250"/>
                        </a:spcBef>
                        <a:spcAft>
                          <a:spcPts val="250"/>
                        </a:spcAft>
                      </a:pPr>
                      <a:r>
                        <a:rPr lang="en-GB" sz="1600" b="0" dirty="0">
                          <a:effectLst/>
                        </a:rPr>
                        <a:t>New </a:t>
                      </a:r>
                      <a:r>
                        <a:rPr lang="en-GB" sz="1600" b="0" dirty="0" err="1">
                          <a:effectLst/>
                        </a:rPr>
                        <a:t>sectorisation</a:t>
                      </a:r>
                      <a:r>
                        <a:rPr lang="en-GB" sz="1600" b="0" dirty="0">
                          <a:effectLst/>
                        </a:rPr>
                        <a:t> of 1L1</a:t>
                      </a:r>
                      <a:endParaRPr lang="en-GB" sz="1600" b="0" dirty="0">
                        <a:effectLst/>
                        <a:latin typeface="+mj-lt"/>
                        <a:ea typeface="Times New Roman"/>
                        <a:cs typeface="Times New Roman"/>
                      </a:endParaRPr>
                    </a:p>
                  </a:txBody>
                  <a:tcPr marL="68580" marR="68580" marT="0" marB="0"/>
                </a:tc>
              </a:tr>
              <a:tr h="360045">
                <a:tc>
                  <a:txBody>
                    <a:bodyPr/>
                    <a:lstStyle/>
                    <a:p>
                      <a:pPr marL="0" marR="0">
                        <a:spcBef>
                          <a:spcPts val="250"/>
                        </a:spcBef>
                        <a:spcAft>
                          <a:spcPts val="250"/>
                        </a:spcAft>
                      </a:pPr>
                      <a:r>
                        <a:rPr lang="en-GB" sz="1600" b="0">
                          <a:effectLst/>
                        </a:rPr>
                        <a:t>Special transport/ handling:</a:t>
                      </a:r>
                      <a:endParaRPr lang="en-GB" sz="1600" b="0">
                        <a:effectLst/>
                        <a:latin typeface="+mj-lt"/>
                        <a:ea typeface="Times New Roman"/>
                        <a:cs typeface="Times New Roman"/>
                      </a:endParaRPr>
                    </a:p>
                  </a:txBody>
                  <a:tcPr marL="68580" marR="68580" marT="0" marB="0"/>
                </a:tc>
                <a:tc>
                  <a:txBody>
                    <a:bodyPr/>
                    <a:lstStyle/>
                    <a:p>
                      <a:pPr marL="0" marR="0">
                        <a:spcBef>
                          <a:spcPts val="250"/>
                        </a:spcBef>
                        <a:spcAft>
                          <a:spcPts val="250"/>
                        </a:spcAft>
                      </a:pPr>
                      <a:r>
                        <a:rPr lang="en-GB" sz="1600" b="0" dirty="0" smtClean="0">
                          <a:effectLst/>
                        </a:rPr>
                        <a:t>Removal of old equipment, installation of new equipment, construction of dedicated lifting and transport devices.</a:t>
                      </a:r>
                      <a:endParaRPr lang="en-GB" sz="1600" b="0" dirty="0">
                        <a:effectLst/>
                        <a:latin typeface="+mj-lt"/>
                        <a:ea typeface="Times New Roman"/>
                        <a:cs typeface="Times New Roman"/>
                      </a:endParaRPr>
                    </a:p>
                  </a:txBody>
                  <a:tcPr marL="68580" marR="68580" marT="0" marB="0"/>
                </a:tc>
              </a:tr>
              <a:tr h="274320">
                <a:tc>
                  <a:txBody>
                    <a:bodyPr/>
                    <a:lstStyle/>
                    <a:p>
                      <a:pPr marL="0" marR="0" indent="0" algn="l" defTabSz="457200" rtl="0" eaLnBrk="1" fontAlgn="auto" latinLnBrk="0" hangingPunct="1">
                        <a:lnSpc>
                          <a:spcPct val="100000"/>
                        </a:lnSpc>
                        <a:spcBef>
                          <a:spcPts val="250"/>
                        </a:spcBef>
                        <a:spcAft>
                          <a:spcPts val="250"/>
                        </a:spcAft>
                        <a:buClrTx/>
                        <a:buSzTx/>
                        <a:buFontTx/>
                        <a:buNone/>
                        <a:tabLst/>
                        <a:defRPr/>
                      </a:pPr>
                      <a:r>
                        <a:rPr lang="en-GB" sz="1600" b="0" dirty="0" smtClean="0">
                          <a:effectLst/>
                        </a:rPr>
                        <a:t>Survey:</a:t>
                      </a:r>
                      <a:endParaRPr lang="en-GB" sz="1600" b="0" kern="1200" dirty="0" smtClean="0">
                        <a:solidFill>
                          <a:schemeClr val="lt1"/>
                        </a:solidFill>
                        <a:effectLst/>
                        <a:latin typeface="+mn-lt"/>
                        <a:ea typeface="Times New Roman"/>
                        <a:cs typeface="Times New Roman"/>
                      </a:endParaRPr>
                    </a:p>
                  </a:txBody>
                  <a:tcPr marL="68580" marR="68580" marT="0" marB="0"/>
                </a:tc>
                <a:tc>
                  <a:txBody>
                    <a:bodyPr/>
                    <a:lstStyle/>
                    <a:p>
                      <a:pPr marL="0" marR="0" indent="0" algn="l" defTabSz="457200" rtl="0" eaLnBrk="1" fontAlgn="auto" latinLnBrk="0" hangingPunct="1">
                        <a:lnSpc>
                          <a:spcPct val="100000"/>
                        </a:lnSpc>
                        <a:spcBef>
                          <a:spcPts val="250"/>
                        </a:spcBef>
                        <a:spcAft>
                          <a:spcPts val="250"/>
                        </a:spcAft>
                        <a:buClrTx/>
                        <a:buSzTx/>
                        <a:buFontTx/>
                        <a:buNone/>
                        <a:tabLst/>
                        <a:defRPr/>
                      </a:pPr>
                      <a:r>
                        <a:rPr lang="en-GB" sz="1600" b="0" dirty="0" smtClean="0">
                          <a:effectLst/>
                        </a:rPr>
                        <a:t>Complete re-alignment of 1L1 section</a:t>
                      </a:r>
                      <a:endParaRPr lang="en-GB" sz="1600" b="0" dirty="0" smtClean="0">
                        <a:effectLst/>
                        <a:latin typeface="+mj-lt"/>
                        <a:ea typeface="Times New Roman"/>
                        <a:cs typeface="Times New Roman"/>
                      </a:endParaRPr>
                    </a:p>
                  </a:txBody>
                  <a:tcPr marL="68580" marR="68580" marT="0" marB="0"/>
                </a:tc>
              </a:tr>
              <a:tr h="175260">
                <a:tc>
                  <a:txBody>
                    <a:bodyPr/>
                    <a:lstStyle/>
                    <a:p>
                      <a:pPr marL="0" marR="0">
                        <a:spcBef>
                          <a:spcPts val="250"/>
                        </a:spcBef>
                        <a:spcAft>
                          <a:spcPts val="250"/>
                        </a:spcAft>
                      </a:pPr>
                      <a:r>
                        <a:rPr lang="en-GB" sz="1600" b="0" dirty="0" smtClean="0">
                          <a:effectLst/>
                          <a:latin typeface="+mj-lt"/>
                          <a:ea typeface="Times New Roman"/>
                          <a:cs typeface="Times New Roman"/>
                        </a:rPr>
                        <a:t>Others:</a:t>
                      </a:r>
                      <a:endParaRPr lang="en-GB" sz="1600" b="0" dirty="0">
                        <a:effectLst/>
                        <a:latin typeface="+mj-lt"/>
                        <a:ea typeface="Times New Roman"/>
                        <a:cs typeface="Times New Roman"/>
                      </a:endParaRPr>
                    </a:p>
                  </a:txBody>
                  <a:tcPr marL="68580" marR="68580" marT="0" marB="0"/>
                </a:tc>
                <a:tc>
                  <a:txBody>
                    <a:bodyPr/>
                    <a:lstStyle/>
                    <a:p>
                      <a:pPr marL="0" marR="0" indent="0" algn="l" defTabSz="457200" rtl="0" eaLnBrk="1" fontAlgn="auto" latinLnBrk="0" hangingPunct="1">
                        <a:lnSpc>
                          <a:spcPct val="100000"/>
                        </a:lnSpc>
                        <a:spcBef>
                          <a:spcPts val="250"/>
                        </a:spcBef>
                        <a:spcAft>
                          <a:spcPts val="250"/>
                        </a:spcAft>
                        <a:buClrTx/>
                        <a:buSzTx/>
                        <a:buFontTx/>
                        <a:buNone/>
                        <a:tabLst/>
                        <a:defRPr/>
                      </a:pPr>
                      <a:r>
                        <a:rPr lang="en-GB" sz="1600" b="0" dirty="0" smtClean="0">
                          <a:effectLst/>
                        </a:rPr>
                        <a:t>As mentioned in paragraph 3.12, some services currently located in that region will need to be relocated in case the installation of the transformers under the false floor will not be possible.</a:t>
                      </a:r>
                      <a:endParaRPr lang="en-GB" sz="1600" b="0" kern="1200" dirty="0" smtClean="0">
                        <a:solidFill>
                          <a:schemeClr val="lt1"/>
                        </a:solidFill>
                        <a:effectLst/>
                        <a:latin typeface="+mn-lt"/>
                        <a:ea typeface="Times New Roman"/>
                        <a:cs typeface="Times New Roman"/>
                      </a:endParaRPr>
                    </a:p>
                  </a:txBody>
                  <a:tcPr marL="68580" marR="68580" marT="0" marB="0"/>
                </a:tc>
              </a:tr>
            </a:tbl>
          </a:graphicData>
        </a:graphic>
      </p:graphicFrame>
      <p:sp>
        <p:nvSpPr>
          <p:cNvPr id="27" name="Rectangle 5"/>
          <p:cNvSpPr txBox="1">
            <a:spLocks noChangeArrowheads="1"/>
          </p:cNvSpPr>
          <p:nvPr/>
        </p:nvSpPr>
        <p:spPr bwMode="auto">
          <a:xfrm>
            <a:off x="231575" y="3480828"/>
            <a:ext cx="5513905" cy="37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0" rIns="0" bIns="95220" numCol="1" rtlCol="0" anchor="t" anchorCtr="0" compatLnSpc="1">
            <a:prstTxWarp prst="textNoShape">
              <a:avLst/>
            </a:prstTxWarp>
            <a:spAutoFit/>
          </a:bodyPr>
          <a:lst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14400" defTabSz="914400" fontAlgn="base">
              <a:spcBef>
                <a:spcPct val="0"/>
              </a:spcBef>
              <a:spcAft>
                <a:spcPct val="0"/>
              </a:spcAft>
              <a:buClrTx/>
              <a:tabLst>
                <a:tab pos="457200" algn="l"/>
              </a:tabLst>
            </a:pPr>
            <a:r>
              <a:rPr lang="en-GB" altLang="en-US" sz="1200" dirty="0" smtClean="0">
                <a:latin typeface="Verdana" pitchFamily="34" charset="0"/>
                <a:ea typeface="Times New Roman" pitchFamily="18" charset="0"/>
                <a:cs typeface="Arial" pitchFamily="34" charset="0"/>
              </a:rPr>
              <a:t>4.2</a:t>
            </a:r>
            <a:r>
              <a:rPr lang="en-GB" altLang="en-US" sz="1200" dirty="0">
                <a:latin typeface="Verdana" pitchFamily="34" charset="0"/>
                <a:ea typeface="Times New Roman" pitchFamily="18" charset="0"/>
                <a:cs typeface="Arial" pitchFamily="34" charset="0"/>
              </a:rPr>
              <a:t>	IMPACT ON UTILITIES AND SERVICES</a:t>
            </a:r>
            <a:endParaRPr lang="fr-FR" altLang="en-US" sz="1200" dirty="0" smtClean="0">
              <a:latin typeface="Verdana" pitchFamily="34" charset="0"/>
              <a:ea typeface="Times New Roman" pitchFamily="18" charset="0"/>
              <a:cs typeface="Arial" pitchFamily="34" charset="0"/>
            </a:endParaRPr>
          </a:p>
        </p:txBody>
      </p:sp>
      <p:sp>
        <p:nvSpPr>
          <p:cNvPr id="29"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537507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274638"/>
            <a:ext cx="8142942" cy="747654"/>
          </a:xfrm>
        </p:spPr>
        <p:txBody>
          <a:bodyPr>
            <a:normAutofit/>
          </a:bodyPr>
          <a:lstStyle/>
          <a:p>
            <a:r>
              <a:rPr lang="en-GB" dirty="0" smtClean="0"/>
              <a:t>Impact on Schedule and Safety</a:t>
            </a:r>
            <a:endParaRPr lang="en-GB" dirty="0"/>
          </a:p>
        </p:txBody>
      </p:sp>
      <p:graphicFrame>
        <p:nvGraphicFramePr>
          <p:cNvPr id="24" name="Table 23"/>
          <p:cNvGraphicFramePr>
            <a:graphicFrameLocks noGrp="1"/>
          </p:cNvGraphicFramePr>
          <p:nvPr>
            <p:extLst>
              <p:ext uri="{D42A27DB-BD31-4B8C-83A1-F6EECF244321}">
                <p14:modId xmlns:p14="http://schemas.microsoft.com/office/powerpoint/2010/main" val="2868120620"/>
              </p:ext>
            </p:extLst>
          </p:nvPr>
        </p:nvGraphicFramePr>
        <p:xfrm>
          <a:off x="231575" y="1336862"/>
          <a:ext cx="8734657" cy="1706880"/>
        </p:xfrm>
        <a:graphic>
          <a:graphicData uri="http://schemas.openxmlformats.org/drawingml/2006/table">
            <a:tbl>
              <a:tblPr firstCol="1" lastCol="1" bandRow="1" bandCol="1">
                <a:tableStyleId>{5C22544A-7EE6-4342-B048-85BDC9FD1C3A}</a:tableStyleId>
              </a:tblPr>
              <a:tblGrid>
                <a:gridCol w="3128845"/>
                <a:gridCol w="5605812"/>
              </a:tblGrid>
              <a:tr h="360045">
                <a:tc>
                  <a:txBody>
                    <a:bodyPr/>
                    <a:lstStyle/>
                    <a:p>
                      <a:pPr marL="0" marR="0" algn="l" defTabSz="457200" rtl="0" eaLnBrk="1" latinLnBrk="0" hangingPunct="1">
                        <a:spcBef>
                          <a:spcPts val="250"/>
                        </a:spcBef>
                        <a:spcAft>
                          <a:spcPts val="250"/>
                        </a:spcAft>
                      </a:pPr>
                      <a:r>
                        <a:rPr lang="en-GB" sz="1600" b="0" kern="1200" dirty="0">
                          <a:solidFill>
                            <a:schemeClr val="lt1"/>
                          </a:solidFill>
                          <a:effectLst/>
                          <a:latin typeface="+mn-lt"/>
                          <a:ea typeface="+mn-ea"/>
                          <a:cs typeface="+mn-cs"/>
                        </a:rPr>
                        <a:t>Proposed test schedule (if applicable):</a:t>
                      </a:r>
                    </a:p>
                  </a:txBody>
                  <a:tcPr marL="68580" marR="68580" marT="0" marB="0"/>
                </a:tc>
                <a:tc>
                  <a:txBody>
                    <a:bodyPr/>
                    <a:lstStyle/>
                    <a:p>
                      <a:pPr marL="0" marR="0" algn="l" defTabSz="457200" rtl="0" eaLnBrk="1" latinLnBrk="0" hangingPunct="1">
                        <a:spcBef>
                          <a:spcPts val="250"/>
                        </a:spcBef>
                        <a:spcAft>
                          <a:spcPts val="250"/>
                        </a:spcAft>
                      </a:pPr>
                      <a:r>
                        <a:rPr lang="en-GB" sz="1600" b="0" kern="1200" dirty="0">
                          <a:solidFill>
                            <a:schemeClr val="lt1"/>
                          </a:solidFill>
                          <a:effectLst/>
                          <a:latin typeface="+mn-lt"/>
                          <a:ea typeface="+mn-ea"/>
                          <a:cs typeface="+mn-cs"/>
                        </a:rPr>
                        <a:t>Approximate planning: 3 </a:t>
                      </a:r>
                      <a:r>
                        <a:rPr lang="en-GB" sz="1600" b="0" kern="1200" dirty="0" smtClean="0">
                          <a:solidFill>
                            <a:schemeClr val="lt1"/>
                          </a:solidFill>
                          <a:effectLst/>
                          <a:latin typeface="+mn-lt"/>
                          <a:ea typeface="+mn-ea"/>
                          <a:cs typeface="+mn-cs"/>
                        </a:rPr>
                        <a:t>months </a:t>
                      </a:r>
                      <a:r>
                        <a:rPr lang="en-GB" sz="1600" b="0" kern="1200" dirty="0">
                          <a:solidFill>
                            <a:schemeClr val="lt1"/>
                          </a:solidFill>
                          <a:effectLst/>
                          <a:latin typeface="+mn-lt"/>
                          <a:ea typeface="+mn-ea"/>
                          <a:cs typeface="+mn-cs"/>
                        </a:rPr>
                        <a:t>installation, 1 month hardware commissioning, 2 months beam commissioning. </a:t>
                      </a:r>
                      <a:r>
                        <a:rPr lang="en-GB" sz="1600" b="0" kern="1200" dirty="0" smtClean="0">
                          <a:solidFill>
                            <a:schemeClr val="lt1"/>
                          </a:solidFill>
                          <a:effectLst/>
                          <a:latin typeface="+mn-lt"/>
                          <a:ea typeface="+mn-ea"/>
                          <a:cs typeface="+mn-cs"/>
                        </a:rPr>
                        <a:t>Cabling </a:t>
                      </a:r>
                      <a:r>
                        <a:rPr lang="en-GB" sz="1600" b="0" kern="1200" dirty="0">
                          <a:solidFill>
                            <a:schemeClr val="lt1"/>
                          </a:solidFill>
                          <a:effectLst/>
                          <a:latin typeface="+mn-lt"/>
                          <a:ea typeface="+mn-ea"/>
                          <a:cs typeface="+mn-cs"/>
                        </a:rPr>
                        <a:t>schedule will be adapted to the final work volume. Cabling is not compatible with some other activities, </a:t>
                      </a:r>
                      <a:r>
                        <a:rPr lang="en-GB" sz="1600" b="0" kern="1200" dirty="0" smtClean="0">
                          <a:solidFill>
                            <a:schemeClr val="lt1"/>
                          </a:solidFill>
                          <a:effectLst/>
                          <a:latin typeface="+mn-lt"/>
                          <a:ea typeface="+mn-ea"/>
                          <a:cs typeface="+mn-cs"/>
                        </a:rPr>
                        <a:t>e.g. magnets transport.</a:t>
                      </a:r>
                      <a:endParaRPr lang="en-GB" sz="1600" b="0" kern="1200" dirty="0">
                        <a:solidFill>
                          <a:schemeClr val="lt1"/>
                        </a:solidFill>
                        <a:effectLst/>
                        <a:latin typeface="+mn-lt"/>
                        <a:ea typeface="+mn-ea"/>
                        <a:cs typeface="+mn-cs"/>
                      </a:endParaRPr>
                    </a:p>
                  </a:txBody>
                  <a:tcPr marL="68580" marR="68580" marT="0" marB="0"/>
                </a:tc>
              </a:tr>
              <a:tr h="225238">
                <a:tc>
                  <a:txBody>
                    <a:bodyPr/>
                    <a:lstStyle/>
                    <a:p>
                      <a:pPr marL="0" marR="0" algn="l" defTabSz="457200" rtl="0" eaLnBrk="1" latinLnBrk="0" hangingPunct="1">
                        <a:spcBef>
                          <a:spcPts val="250"/>
                        </a:spcBef>
                        <a:spcAft>
                          <a:spcPts val="250"/>
                        </a:spcAft>
                      </a:pPr>
                      <a:r>
                        <a:rPr lang="en-GB" sz="1600" b="0" kern="1200" dirty="0">
                          <a:solidFill>
                            <a:schemeClr val="lt1"/>
                          </a:solidFill>
                          <a:effectLst/>
                          <a:latin typeface="+mn-lt"/>
                          <a:ea typeface="+mn-ea"/>
                          <a:cs typeface="+mn-cs"/>
                        </a:rPr>
                        <a:t>Estimated duration:</a:t>
                      </a:r>
                    </a:p>
                  </a:txBody>
                  <a:tcPr marL="68580" marR="68580" marT="0" marB="0"/>
                </a:tc>
                <a:tc>
                  <a:txBody>
                    <a:bodyPr/>
                    <a:lstStyle/>
                    <a:p>
                      <a:pPr marL="0" marR="0" algn="l" defTabSz="457200" rtl="0" eaLnBrk="1" latinLnBrk="0" hangingPunct="1">
                        <a:spcBef>
                          <a:spcPts val="250"/>
                        </a:spcBef>
                        <a:spcAft>
                          <a:spcPts val="250"/>
                        </a:spcAft>
                      </a:pPr>
                      <a:r>
                        <a:rPr lang="en-GB" sz="1600" b="0" kern="1200" dirty="0">
                          <a:solidFill>
                            <a:schemeClr val="lt1"/>
                          </a:solidFill>
                          <a:effectLst/>
                          <a:latin typeface="+mn-lt"/>
                          <a:ea typeface="+mn-ea"/>
                          <a:cs typeface="+mn-cs"/>
                        </a:rPr>
                        <a:t>Approximate planning: 6 months</a:t>
                      </a:r>
                    </a:p>
                  </a:txBody>
                  <a:tcPr marL="68580" marR="68580" marT="0" marB="0"/>
                </a:tc>
              </a:tr>
              <a:tr h="360045">
                <a:tc>
                  <a:txBody>
                    <a:bodyPr/>
                    <a:lstStyle/>
                    <a:p>
                      <a:pPr marL="0" marR="0" algn="l" defTabSz="457200" rtl="0" eaLnBrk="1" latinLnBrk="0" hangingPunct="1">
                        <a:spcBef>
                          <a:spcPts val="250"/>
                        </a:spcBef>
                        <a:spcAft>
                          <a:spcPts val="250"/>
                        </a:spcAft>
                      </a:pPr>
                      <a:r>
                        <a:rPr lang="en-GB" sz="1600" b="0" kern="1200" dirty="0">
                          <a:solidFill>
                            <a:schemeClr val="lt1"/>
                          </a:solidFill>
                          <a:effectLst/>
                          <a:latin typeface="+mn-lt"/>
                          <a:ea typeface="+mn-ea"/>
                          <a:cs typeface="+mn-cs"/>
                        </a:rPr>
                        <a:t>Flexibility of scheduling:</a:t>
                      </a:r>
                    </a:p>
                  </a:txBody>
                  <a:tcPr marL="68580" marR="68580" marT="0" marB="0"/>
                </a:tc>
                <a:tc>
                  <a:txBody>
                    <a:bodyPr/>
                    <a:lstStyle/>
                    <a:p>
                      <a:pPr marL="0" marR="0" algn="l" defTabSz="457200" rtl="0" eaLnBrk="1" latinLnBrk="0" hangingPunct="1">
                        <a:spcBef>
                          <a:spcPts val="250"/>
                        </a:spcBef>
                        <a:spcAft>
                          <a:spcPts val="250"/>
                        </a:spcAft>
                      </a:pPr>
                      <a:r>
                        <a:rPr lang="en-GB" sz="1600" b="0" kern="1200" dirty="0">
                          <a:solidFill>
                            <a:schemeClr val="lt1"/>
                          </a:solidFill>
                          <a:effectLst/>
                          <a:latin typeface="+mn-lt"/>
                          <a:ea typeface="+mn-ea"/>
                          <a:cs typeface="+mn-cs"/>
                        </a:rPr>
                        <a:t>Required once </a:t>
                      </a:r>
                      <a:r>
                        <a:rPr lang="en-GB" sz="1600" b="0" kern="1200" dirty="0" err="1">
                          <a:solidFill>
                            <a:schemeClr val="lt1"/>
                          </a:solidFill>
                          <a:effectLst/>
                          <a:latin typeface="+mn-lt"/>
                          <a:ea typeface="+mn-ea"/>
                          <a:cs typeface="+mn-cs"/>
                        </a:rPr>
                        <a:t>Linac</a:t>
                      </a:r>
                      <a:r>
                        <a:rPr lang="en-GB" sz="1600" b="0" kern="1200" dirty="0">
                          <a:solidFill>
                            <a:schemeClr val="lt1"/>
                          </a:solidFill>
                          <a:effectLst/>
                          <a:latin typeface="+mn-lt"/>
                          <a:ea typeface="+mn-ea"/>
                          <a:cs typeface="+mn-cs"/>
                        </a:rPr>
                        <a:t> 4 will be connected to the PSB (currently planned LS2).</a:t>
                      </a:r>
                    </a:p>
                  </a:txBody>
                  <a:tcPr marL="68580" marR="68580" marT="0" marB="0"/>
                </a:tc>
              </a:tr>
            </a:tbl>
          </a:graphicData>
        </a:graphic>
      </p:graphicFrame>
      <p:sp>
        <p:nvSpPr>
          <p:cNvPr id="25" name="Rectangle 5"/>
          <p:cNvSpPr>
            <a:spLocks noGrp="1" noChangeArrowheads="1"/>
          </p:cNvSpPr>
          <p:nvPr>
            <p:ph type="body" sz="quarter" idx="10"/>
          </p:nvPr>
        </p:nvSpPr>
        <p:spPr bwMode="auto">
          <a:xfrm>
            <a:off x="231574" y="1029688"/>
            <a:ext cx="3128963" cy="37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0" rIns="0" bIns="95220" numCol="1" anchor="t" anchorCtr="0" compatLnSpc="1">
            <a:prstTxWarp prst="textNoShape">
              <a:avLst/>
            </a:prstTxWarp>
            <a:spAutoFit/>
          </a:bodyPr>
          <a:lstStyle/>
          <a:p>
            <a:pPr indent="-14400" defTabSz="914400" fontAlgn="base">
              <a:spcBef>
                <a:spcPct val="0"/>
              </a:spcBef>
              <a:spcAft>
                <a:spcPct val="0"/>
              </a:spcAft>
              <a:buClrTx/>
              <a:tabLst>
                <a:tab pos="457200" algn="l"/>
              </a:tabLst>
            </a:pPr>
            <a:r>
              <a:rPr lang="en-GB" altLang="en-US" sz="1200" dirty="0" smtClean="0">
                <a:latin typeface="Verdana" pitchFamily="34" charset="0"/>
                <a:ea typeface="Times New Roman" pitchFamily="18" charset="0"/>
                <a:cs typeface="Arial" pitchFamily="34" charset="0"/>
              </a:rPr>
              <a:t>5.2</a:t>
            </a:r>
            <a:r>
              <a:rPr lang="en-GB" altLang="en-US" sz="1200" dirty="0">
                <a:latin typeface="Verdana" pitchFamily="34" charset="0"/>
                <a:ea typeface="Times New Roman" pitchFamily="18" charset="0"/>
                <a:cs typeface="Arial" pitchFamily="34" charset="0"/>
              </a:rPr>
              <a:t>	IMPACT ON SCHEDULE</a:t>
            </a:r>
            <a:endParaRPr kumimoji="0" lang="fr-FR" altLang="en-US" sz="12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898414542"/>
              </p:ext>
            </p:extLst>
          </p:nvPr>
        </p:nvGraphicFramePr>
        <p:xfrm>
          <a:off x="231576" y="3369518"/>
          <a:ext cx="8734657" cy="2682240"/>
        </p:xfrm>
        <a:graphic>
          <a:graphicData uri="http://schemas.openxmlformats.org/drawingml/2006/table">
            <a:tbl>
              <a:tblPr firstCol="1" lastCol="1" bandRow="1" bandCol="1">
                <a:tableStyleId>{5C22544A-7EE6-4342-B048-85BDC9FD1C3A}</a:tableStyleId>
              </a:tblPr>
              <a:tblGrid>
                <a:gridCol w="3128845"/>
                <a:gridCol w="5605812"/>
              </a:tblGrid>
              <a:tr h="360045">
                <a:tc>
                  <a:txBody>
                    <a:bodyPr/>
                    <a:lstStyle/>
                    <a:p>
                      <a:pPr marL="0" marR="0">
                        <a:spcBef>
                          <a:spcPts val="250"/>
                        </a:spcBef>
                        <a:spcAft>
                          <a:spcPts val="250"/>
                        </a:spcAft>
                      </a:pPr>
                      <a:r>
                        <a:rPr lang="en-GB" sz="1600" b="0">
                          <a:effectLst/>
                          <a:latin typeface="+mn-lt"/>
                          <a:ea typeface="Times New Roman"/>
                          <a:cs typeface="Times New Roman"/>
                        </a:rPr>
                        <a:t>Have new hazards been created or changed?</a:t>
                      </a:r>
                    </a:p>
                  </a:txBody>
                  <a:tcPr marL="68580" marR="68580" marT="0" marB="0"/>
                </a:tc>
                <a:tc>
                  <a:txBody>
                    <a:bodyPr/>
                    <a:lstStyle/>
                    <a:p>
                      <a:pPr marL="0" marR="0">
                        <a:spcBef>
                          <a:spcPts val="250"/>
                        </a:spcBef>
                        <a:spcAft>
                          <a:spcPts val="250"/>
                        </a:spcAft>
                      </a:pPr>
                      <a:r>
                        <a:rPr lang="en-GB" sz="1600" b="0">
                          <a:effectLst/>
                          <a:latin typeface="+mn-lt"/>
                          <a:ea typeface="Times New Roman"/>
                          <a:cs typeface="Times New Roman"/>
                        </a:rPr>
                        <a:t>Yes, internal H0/H- dump activation and stripping foil debrish. The design study of the H0/H- dump are documented in EDMS 1347485.</a:t>
                      </a:r>
                    </a:p>
                  </a:txBody>
                  <a:tcPr marL="68580" marR="68580" marT="0" marB="0"/>
                </a:tc>
              </a:tr>
              <a:tr h="225238">
                <a:tc>
                  <a:txBody>
                    <a:bodyPr/>
                    <a:lstStyle/>
                    <a:p>
                      <a:pPr marL="0" marR="0">
                        <a:spcBef>
                          <a:spcPts val="250"/>
                        </a:spcBef>
                        <a:spcAft>
                          <a:spcPts val="250"/>
                        </a:spcAft>
                      </a:pPr>
                      <a:r>
                        <a:rPr lang="en-GB" sz="1600" b="0">
                          <a:effectLst/>
                          <a:latin typeface="+mn-lt"/>
                          <a:ea typeface="Times New Roman"/>
                          <a:cs typeface="Times New Roman"/>
                        </a:rPr>
                        <a:t>Could the change affect existing risk control measures?</a:t>
                      </a:r>
                    </a:p>
                  </a:txBody>
                  <a:tcPr marL="68580" marR="68580" marT="0" marB="0"/>
                </a:tc>
                <a:tc>
                  <a:txBody>
                    <a:bodyPr/>
                    <a:lstStyle/>
                    <a:p>
                      <a:pPr marL="0" marR="0">
                        <a:spcBef>
                          <a:spcPts val="250"/>
                        </a:spcBef>
                        <a:spcAft>
                          <a:spcPts val="250"/>
                        </a:spcAft>
                      </a:pPr>
                      <a:r>
                        <a:rPr lang="en-GB" sz="1600" b="0">
                          <a:effectLst/>
                          <a:latin typeface="+mn-lt"/>
                          <a:ea typeface="Times New Roman"/>
                          <a:cs typeface="Times New Roman"/>
                        </a:rPr>
                        <a:t>No</a:t>
                      </a:r>
                    </a:p>
                  </a:txBody>
                  <a:tcPr marL="68580" marR="68580" marT="0" marB="0"/>
                </a:tc>
              </a:tr>
              <a:tr h="360045">
                <a:tc>
                  <a:txBody>
                    <a:bodyPr/>
                    <a:lstStyle/>
                    <a:p>
                      <a:pPr marL="0" marR="0">
                        <a:spcBef>
                          <a:spcPts val="250"/>
                        </a:spcBef>
                        <a:spcAft>
                          <a:spcPts val="250"/>
                        </a:spcAft>
                      </a:pPr>
                      <a:r>
                        <a:rPr lang="en-GB" sz="1600" b="0">
                          <a:effectLst/>
                          <a:latin typeface="+mn-lt"/>
                          <a:ea typeface="Times New Roman"/>
                          <a:cs typeface="Times New Roman"/>
                        </a:rPr>
                        <a:t>What risk controls have to be put in place?</a:t>
                      </a:r>
                    </a:p>
                  </a:txBody>
                  <a:tcPr marL="68580" marR="68580" marT="0" marB="0"/>
                </a:tc>
                <a:tc>
                  <a:txBody>
                    <a:bodyPr/>
                    <a:lstStyle/>
                    <a:p>
                      <a:pPr marL="0" marR="0">
                        <a:spcBef>
                          <a:spcPts val="250"/>
                        </a:spcBef>
                        <a:spcAft>
                          <a:spcPts val="250"/>
                        </a:spcAft>
                      </a:pPr>
                      <a:r>
                        <a:rPr lang="en-GB" sz="1600" b="0">
                          <a:effectLst/>
                          <a:latin typeface="+mn-lt"/>
                          <a:ea typeface="Times New Roman"/>
                          <a:cs typeface="Times New Roman"/>
                        </a:rPr>
                        <a:t>Work dose planning and intervention scenarios have been studied (EDMS 1355930).</a:t>
                      </a:r>
                    </a:p>
                  </a:txBody>
                  <a:tcPr marL="68580" marR="68580" marT="0" marB="0"/>
                </a:tc>
              </a:tr>
              <a:tr h="360045">
                <a:tc>
                  <a:txBody>
                    <a:bodyPr/>
                    <a:lstStyle/>
                    <a:p>
                      <a:pPr marL="0" marR="0">
                        <a:spcBef>
                          <a:spcPts val="250"/>
                        </a:spcBef>
                        <a:spcAft>
                          <a:spcPts val="250"/>
                        </a:spcAft>
                      </a:pPr>
                      <a:r>
                        <a:rPr lang="en-GB" sz="1600" b="0">
                          <a:effectLst/>
                          <a:latin typeface="+mn-lt"/>
                          <a:ea typeface="Times New Roman"/>
                          <a:cs typeface="Times New Roman"/>
                        </a:rPr>
                        <a:t>Safety documentation to update after the modification</a:t>
                      </a:r>
                    </a:p>
                  </a:txBody>
                  <a:tcPr marL="68580" marR="68580" marT="0" marB="0"/>
                </a:tc>
                <a:tc>
                  <a:txBody>
                    <a:bodyPr/>
                    <a:lstStyle/>
                    <a:p>
                      <a:pPr marL="0" marR="0">
                        <a:spcBef>
                          <a:spcPts val="250"/>
                        </a:spcBef>
                        <a:spcAft>
                          <a:spcPts val="250"/>
                        </a:spcAft>
                      </a:pPr>
                      <a:r>
                        <a:rPr lang="en-GB" sz="1600" b="0">
                          <a:effectLst/>
                          <a:latin typeface="+mn-lt"/>
                          <a:ea typeface="Times New Roman"/>
                          <a:cs typeface="Times New Roman"/>
                        </a:rPr>
                        <a:t>yes</a:t>
                      </a:r>
                    </a:p>
                  </a:txBody>
                  <a:tcPr marL="68580" marR="68580" marT="0" marB="0"/>
                </a:tc>
              </a:tr>
              <a:tr h="360045">
                <a:tc>
                  <a:txBody>
                    <a:bodyPr/>
                    <a:lstStyle/>
                    <a:p>
                      <a:pPr marL="0" marR="0">
                        <a:spcBef>
                          <a:spcPts val="250"/>
                        </a:spcBef>
                        <a:spcAft>
                          <a:spcPts val="250"/>
                        </a:spcAft>
                      </a:pPr>
                      <a:r>
                        <a:rPr lang="en-GB" sz="1600" b="0">
                          <a:effectLst/>
                          <a:latin typeface="+mn-lt"/>
                          <a:ea typeface="Times New Roman"/>
                          <a:cs typeface="Times New Roman"/>
                        </a:rPr>
                        <a:t>Define the need for training or information after the change</a:t>
                      </a:r>
                    </a:p>
                  </a:txBody>
                  <a:tcPr marL="68580" marR="68580" marT="0" marB="0"/>
                </a:tc>
                <a:tc>
                  <a:txBody>
                    <a:bodyPr/>
                    <a:lstStyle/>
                    <a:p>
                      <a:pPr marL="0" marR="0">
                        <a:spcBef>
                          <a:spcPts val="250"/>
                        </a:spcBef>
                        <a:spcAft>
                          <a:spcPts val="250"/>
                        </a:spcAft>
                      </a:pPr>
                      <a:r>
                        <a:rPr lang="en-GB" sz="1600" b="0" dirty="0">
                          <a:effectLst/>
                          <a:latin typeface="+mn-lt"/>
                          <a:ea typeface="Times New Roman"/>
                          <a:cs typeface="Times New Roman"/>
                        </a:rPr>
                        <a:t>Work dose planning and intervention scenarios.</a:t>
                      </a:r>
                    </a:p>
                  </a:txBody>
                  <a:tcPr marL="68580" marR="68580" marT="0" marB="0"/>
                </a:tc>
              </a:tr>
            </a:tbl>
          </a:graphicData>
        </a:graphic>
      </p:graphicFrame>
      <p:sp>
        <p:nvSpPr>
          <p:cNvPr id="8" name="Rectangle 5"/>
          <p:cNvSpPr txBox="1">
            <a:spLocks noChangeArrowheads="1"/>
          </p:cNvSpPr>
          <p:nvPr/>
        </p:nvSpPr>
        <p:spPr bwMode="auto">
          <a:xfrm>
            <a:off x="231575" y="3062344"/>
            <a:ext cx="4812865" cy="37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0" rIns="0" bIns="95220" numCol="1" rtlCol="0" anchor="t" anchorCtr="0" compatLnSpc="1">
            <a:prstTxWarp prst="textNoShape">
              <a:avLst/>
            </a:prstTxWarp>
            <a:spAutoFit/>
          </a:bodyPr>
          <a:lst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14400" defTabSz="914400" fontAlgn="base">
              <a:spcBef>
                <a:spcPct val="0"/>
              </a:spcBef>
              <a:spcAft>
                <a:spcPct val="0"/>
              </a:spcAft>
              <a:buClrTx/>
              <a:tabLst>
                <a:tab pos="457200" algn="l"/>
              </a:tabLst>
            </a:pPr>
            <a:r>
              <a:rPr lang="en-GB" altLang="en-US" sz="1200" dirty="0">
                <a:latin typeface="Verdana" pitchFamily="34" charset="0"/>
                <a:ea typeface="Times New Roman" pitchFamily="18" charset="0"/>
                <a:cs typeface="Arial" pitchFamily="34" charset="0"/>
              </a:rPr>
              <a:t>6.2	OTHER OPERATIONAL SAFETY ASPECTS</a:t>
            </a:r>
            <a:endParaRPr lang="fr-FR" altLang="en-US" sz="1200" dirty="0" smtClean="0">
              <a:latin typeface="Verdana" pitchFamily="34" charset="0"/>
              <a:ea typeface="Times New Roman" pitchFamily="18" charset="0"/>
              <a:cs typeface="Arial" pitchFamily="34" charset="0"/>
            </a:endParaRPr>
          </a:p>
        </p:txBody>
      </p:sp>
      <p:sp>
        <p:nvSpPr>
          <p:cNvPr id="9"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234735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274638"/>
            <a:ext cx="8142942" cy="747654"/>
          </a:xfrm>
        </p:spPr>
        <p:txBody>
          <a:bodyPr>
            <a:normAutofit/>
          </a:bodyPr>
          <a:lstStyle/>
          <a:p>
            <a:r>
              <a:rPr lang="en-GB" dirty="0" smtClean="0"/>
              <a:t>Impact on Worksite Safety</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657784121"/>
              </p:ext>
            </p:extLst>
          </p:nvPr>
        </p:nvGraphicFramePr>
        <p:xfrm>
          <a:off x="231575" y="1383216"/>
          <a:ext cx="8734657" cy="4602480"/>
        </p:xfrm>
        <a:graphic>
          <a:graphicData uri="http://schemas.openxmlformats.org/drawingml/2006/table">
            <a:tbl>
              <a:tblPr firstCol="1" lastCol="1" bandRow="1" bandCol="1">
                <a:tableStyleId>{5C22544A-7EE6-4342-B048-85BDC9FD1C3A}</a:tableStyleId>
              </a:tblPr>
              <a:tblGrid>
                <a:gridCol w="3784165"/>
                <a:gridCol w="4950492"/>
              </a:tblGrid>
              <a:tr h="237379">
                <a:tc>
                  <a:txBody>
                    <a:bodyPr/>
                    <a:lstStyle/>
                    <a:p>
                      <a:pPr marL="0" marR="0">
                        <a:spcBef>
                          <a:spcPts val="250"/>
                        </a:spcBef>
                        <a:spcAft>
                          <a:spcPts val="250"/>
                        </a:spcAft>
                      </a:pPr>
                      <a:r>
                        <a:rPr lang="en-GB" sz="1600" b="0" dirty="0">
                          <a:effectLst/>
                          <a:latin typeface="+mn-lt"/>
                          <a:ea typeface="Times New Roman"/>
                          <a:cs typeface="Times New Roman"/>
                        </a:rPr>
                        <a:t>Operational radiation protection </a:t>
                      </a:r>
                      <a:br>
                        <a:rPr lang="en-GB" sz="1600" b="0" dirty="0">
                          <a:effectLst/>
                          <a:latin typeface="+mn-lt"/>
                          <a:ea typeface="Times New Roman"/>
                          <a:cs typeface="Times New Roman"/>
                        </a:rPr>
                      </a:br>
                      <a:r>
                        <a:rPr lang="en-GB" sz="1600" b="0" dirty="0">
                          <a:effectLst/>
                          <a:latin typeface="+mn-lt"/>
                          <a:ea typeface="Times New Roman"/>
                          <a:cs typeface="Times New Roman"/>
                        </a:rPr>
                        <a:t>(surveys, DIMR…):</a:t>
                      </a:r>
                    </a:p>
                  </a:txBody>
                  <a:tcPr marL="68580" marR="68580" marT="0" marB="0"/>
                </a:tc>
                <a:tc>
                  <a:txBody>
                    <a:bodyPr/>
                    <a:lstStyle/>
                    <a:p>
                      <a:pPr marL="0" marR="0">
                        <a:spcBef>
                          <a:spcPts val="250"/>
                        </a:spcBef>
                        <a:spcAft>
                          <a:spcPts val="250"/>
                        </a:spcAft>
                      </a:pPr>
                      <a:r>
                        <a:rPr lang="en-GB" sz="1600" b="0" dirty="0">
                          <a:effectLst/>
                          <a:latin typeface="+mn-lt"/>
                          <a:ea typeface="Times New Roman"/>
                          <a:cs typeface="Times New Roman"/>
                        </a:rPr>
                        <a:t>The intervention to install the new Injection Region 1L1 might be an ALARA Level 3 intervention. No intervention scenario after </a:t>
                      </a:r>
                      <a:r>
                        <a:rPr lang="en-GB" sz="1600" b="0" dirty="0" smtClean="0">
                          <a:effectLst/>
                          <a:latin typeface="+mn-lt"/>
                          <a:ea typeface="Times New Roman"/>
                          <a:cs typeface="Times New Roman"/>
                        </a:rPr>
                        <a:t>initial </a:t>
                      </a:r>
                      <a:r>
                        <a:rPr lang="en-GB" sz="1600" b="0" dirty="0">
                          <a:effectLst/>
                          <a:latin typeface="+mn-lt"/>
                          <a:ea typeface="Times New Roman"/>
                          <a:cs typeface="Times New Roman"/>
                        </a:rPr>
                        <a:t>installation exceeds ALARA Level 2.</a:t>
                      </a:r>
                    </a:p>
                  </a:txBody>
                  <a:tcPr marL="68580" marR="68580" marT="0" marB="0"/>
                </a:tc>
              </a:tr>
              <a:tr h="251460">
                <a:tc>
                  <a:txBody>
                    <a:bodyPr/>
                    <a:lstStyle/>
                    <a:p>
                      <a:pPr marL="0" marR="0">
                        <a:spcBef>
                          <a:spcPts val="250"/>
                        </a:spcBef>
                        <a:spcAft>
                          <a:spcPts val="250"/>
                        </a:spcAft>
                      </a:pPr>
                      <a:r>
                        <a:rPr lang="en-GB" sz="1600" b="0">
                          <a:effectLst/>
                          <a:latin typeface="+mn-lt"/>
                          <a:ea typeface="Times New Roman"/>
                          <a:cs typeface="Times New Roman"/>
                        </a:rPr>
                        <a:t>Radioactive storage of material:</a:t>
                      </a:r>
                    </a:p>
                  </a:txBody>
                  <a:tcPr marL="68580" marR="68580" marT="0" marB="0"/>
                </a:tc>
                <a:tc>
                  <a:txBody>
                    <a:bodyPr/>
                    <a:lstStyle/>
                    <a:p>
                      <a:pPr marL="0" marR="0">
                        <a:spcBef>
                          <a:spcPts val="250"/>
                        </a:spcBef>
                        <a:spcAft>
                          <a:spcPts val="250"/>
                        </a:spcAft>
                      </a:pPr>
                      <a:r>
                        <a:rPr lang="en-GB" sz="1600" b="0" dirty="0">
                          <a:effectLst/>
                          <a:latin typeface="+mn-lt"/>
                          <a:ea typeface="Times New Roman"/>
                          <a:cs typeface="Times New Roman"/>
                        </a:rPr>
                        <a:t>BI.SMH ion pumps, BTV60, KSW1L1 magnet stack, BVT50 and vacuum </a:t>
                      </a:r>
                      <a:r>
                        <a:rPr lang="en-GB" sz="1600" b="0" dirty="0" smtClean="0">
                          <a:effectLst/>
                          <a:latin typeface="+mn-lt"/>
                          <a:ea typeface="Times New Roman"/>
                          <a:cs typeface="Times New Roman"/>
                        </a:rPr>
                        <a:t>manifolds.</a:t>
                      </a:r>
                    </a:p>
                    <a:p>
                      <a:pPr marL="0" marR="0">
                        <a:spcBef>
                          <a:spcPts val="250"/>
                        </a:spcBef>
                        <a:spcAft>
                          <a:spcPts val="250"/>
                        </a:spcAft>
                      </a:pPr>
                      <a:r>
                        <a:rPr lang="en-GB" sz="1600" b="0" dirty="0" smtClean="0">
                          <a:effectLst/>
                          <a:latin typeface="+mn-lt"/>
                          <a:ea typeface="Times New Roman"/>
                          <a:cs typeface="Times New Roman"/>
                        </a:rPr>
                        <a:t>Exchanged BHZ Inconel undulated vacuum chambers.</a:t>
                      </a:r>
                    </a:p>
                    <a:p>
                      <a:pPr marL="0" marR="0">
                        <a:spcBef>
                          <a:spcPts val="250"/>
                        </a:spcBef>
                        <a:spcAft>
                          <a:spcPts val="250"/>
                        </a:spcAft>
                      </a:pPr>
                      <a:r>
                        <a:rPr lang="en-GB" sz="1600" b="0" dirty="0" smtClean="0">
                          <a:effectLst/>
                          <a:latin typeface="+mn-lt"/>
                          <a:ea typeface="Times New Roman"/>
                          <a:cs typeface="Times New Roman"/>
                        </a:rPr>
                        <a:t>The four BI.DHZ.DVT70 corrector magnets.</a:t>
                      </a:r>
                    </a:p>
                    <a:p>
                      <a:pPr marL="0" marR="0">
                        <a:spcBef>
                          <a:spcPts val="250"/>
                        </a:spcBef>
                        <a:spcAft>
                          <a:spcPts val="250"/>
                        </a:spcAft>
                      </a:pPr>
                      <a:r>
                        <a:rPr lang="en-GB" sz="1600" b="0" dirty="0" smtClean="0">
                          <a:effectLst/>
                          <a:latin typeface="+mn-lt"/>
                          <a:ea typeface="Times New Roman"/>
                          <a:cs typeface="Times New Roman"/>
                        </a:rPr>
                        <a:t>A </a:t>
                      </a:r>
                      <a:r>
                        <a:rPr lang="en-GB" sz="1600" b="0" dirty="0">
                          <a:effectLst/>
                          <a:latin typeface="+mn-lt"/>
                          <a:ea typeface="Times New Roman"/>
                          <a:cs typeface="Times New Roman"/>
                        </a:rPr>
                        <a:t>buffer zone and traceability by TREC will be required.</a:t>
                      </a:r>
                    </a:p>
                  </a:txBody>
                  <a:tcPr marL="68580" marR="68580" marT="0" marB="0"/>
                </a:tc>
              </a:tr>
              <a:tr h="360045">
                <a:tc>
                  <a:txBody>
                    <a:bodyPr/>
                    <a:lstStyle/>
                    <a:p>
                      <a:pPr marL="0" marR="0">
                        <a:spcBef>
                          <a:spcPts val="250"/>
                        </a:spcBef>
                        <a:spcAft>
                          <a:spcPts val="250"/>
                        </a:spcAft>
                      </a:pPr>
                      <a:r>
                        <a:rPr lang="en-GB" sz="1600" b="0" dirty="0">
                          <a:effectLst/>
                          <a:latin typeface="+mn-lt"/>
                          <a:ea typeface="Times New Roman"/>
                          <a:cs typeface="Times New Roman"/>
                        </a:rPr>
                        <a:t>Radioactive waste:</a:t>
                      </a:r>
                    </a:p>
                  </a:txBody>
                  <a:tcPr marL="68580" marR="68580" marT="0" marB="0"/>
                </a:tc>
                <a:tc>
                  <a:txBody>
                    <a:bodyPr/>
                    <a:lstStyle/>
                    <a:p>
                      <a:pPr marL="0" marR="0">
                        <a:spcBef>
                          <a:spcPts val="250"/>
                        </a:spcBef>
                        <a:spcAft>
                          <a:spcPts val="250"/>
                        </a:spcAft>
                      </a:pPr>
                      <a:r>
                        <a:rPr lang="en-GB" sz="1600" b="0" dirty="0">
                          <a:effectLst/>
                          <a:latin typeface="+mn-lt"/>
                          <a:ea typeface="Times New Roman"/>
                          <a:cs typeface="Times New Roman"/>
                        </a:rPr>
                        <a:t>Obsolete BI.SMH1L1 magnet tank and support, stainless steel 1.5 tons, 1.5 x 1 x 2 m;</a:t>
                      </a:r>
                    </a:p>
                    <a:p>
                      <a:pPr marL="0" marR="0">
                        <a:spcBef>
                          <a:spcPts val="250"/>
                        </a:spcBef>
                        <a:spcAft>
                          <a:spcPts val="250"/>
                        </a:spcAft>
                      </a:pPr>
                      <a:r>
                        <a:rPr lang="en-GB" sz="1600" b="0" dirty="0">
                          <a:effectLst/>
                          <a:latin typeface="+mn-lt"/>
                          <a:ea typeface="Times New Roman"/>
                          <a:cs typeface="Times New Roman"/>
                        </a:rPr>
                        <a:t>3 obsolete BI.SMH magnet stacks including winglets, ferrite yokes, copper coils, stainless steel support chassis, 400  kg each, 1 x 0.5 x1.5 m each;</a:t>
                      </a:r>
                    </a:p>
                    <a:p>
                      <a:pPr marL="0" marR="0">
                        <a:spcBef>
                          <a:spcPts val="250"/>
                        </a:spcBef>
                        <a:spcAft>
                          <a:spcPts val="250"/>
                        </a:spcAft>
                      </a:pPr>
                      <a:r>
                        <a:rPr lang="en-GB" sz="1600" b="0" dirty="0">
                          <a:effectLst/>
                          <a:latin typeface="+mn-lt"/>
                          <a:ea typeface="Times New Roman"/>
                          <a:cs typeface="Times New Roman"/>
                        </a:rPr>
                        <a:t>BISMH water cooling manifold, </a:t>
                      </a:r>
                      <a:r>
                        <a:rPr lang="en-GB" sz="1600" b="0" dirty="0" err="1" smtClean="0">
                          <a:effectLst/>
                          <a:latin typeface="+mn-lt"/>
                          <a:ea typeface="Times New Roman"/>
                          <a:cs typeface="Times New Roman"/>
                        </a:rPr>
                        <a:t>inox</a:t>
                      </a:r>
                      <a:r>
                        <a:rPr lang="en-GB" sz="1600" b="0" dirty="0" smtClean="0">
                          <a:effectLst/>
                          <a:latin typeface="+mn-lt"/>
                          <a:ea typeface="Times New Roman"/>
                          <a:cs typeface="Times New Roman"/>
                        </a:rPr>
                        <a:t> 0.4x0.4x0.2 </a:t>
                      </a:r>
                      <a:r>
                        <a:rPr lang="en-GB" sz="1600" b="0" dirty="0">
                          <a:effectLst/>
                          <a:latin typeface="+mn-lt"/>
                          <a:ea typeface="Times New Roman"/>
                          <a:cs typeface="Times New Roman"/>
                        </a:rPr>
                        <a:t>m, 20 kg;</a:t>
                      </a:r>
                    </a:p>
                    <a:p>
                      <a:pPr marL="0" marR="0">
                        <a:spcBef>
                          <a:spcPts val="250"/>
                        </a:spcBef>
                        <a:spcAft>
                          <a:spcPts val="250"/>
                        </a:spcAft>
                      </a:pPr>
                      <a:r>
                        <a:rPr lang="en-GB" sz="1600" b="0" dirty="0">
                          <a:effectLst/>
                          <a:latin typeface="+mn-lt"/>
                          <a:ea typeface="Times New Roman"/>
                          <a:cs typeface="Times New Roman"/>
                        </a:rPr>
                        <a:t>A buffer zone and traceability by TREC will be required.</a:t>
                      </a:r>
                    </a:p>
                  </a:txBody>
                  <a:tcPr marL="68580" marR="68580" marT="0" marB="0"/>
                </a:tc>
              </a:tr>
              <a:tr h="76200">
                <a:tc>
                  <a:txBody>
                    <a:bodyPr/>
                    <a:lstStyle/>
                    <a:p>
                      <a:pPr marL="0" marR="0">
                        <a:spcBef>
                          <a:spcPts val="250"/>
                        </a:spcBef>
                        <a:spcAft>
                          <a:spcPts val="250"/>
                        </a:spcAft>
                      </a:pPr>
                      <a:r>
                        <a:rPr lang="en-GB" sz="1600" b="0" dirty="0" smtClean="0">
                          <a:effectLst/>
                          <a:latin typeface="+mn-lt"/>
                        </a:rPr>
                        <a:t>Fire risk/permit (IS41) (welding, grinding…):</a:t>
                      </a:r>
                    </a:p>
                  </a:txBody>
                  <a:tcPr marL="68580" marR="68580" marT="0" marB="0"/>
                </a:tc>
                <a:tc>
                  <a:txBody>
                    <a:bodyPr/>
                    <a:lstStyle/>
                    <a:p>
                      <a:pPr marL="0" marR="0">
                        <a:spcBef>
                          <a:spcPts val="250"/>
                        </a:spcBef>
                        <a:spcAft>
                          <a:spcPts val="250"/>
                        </a:spcAft>
                      </a:pPr>
                      <a:r>
                        <a:rPr lang="en-GB" sz="1600" b="0" dirty="0">
                          <a:effectLst/>
                          <a:latin typeface="+mn-lt"/>
                          <a:ea typeface="Times New Roman"/>
                          <a:cs typeface="Times New Roman"/>
                        </a:rPr>
                        <a:t>Possible adjustment of new to be installed equipment.</a:t>
                      </a:r>
                    </a:p>
                  </a:txBody>
                  <a:tcPr marL="68580" marR="68580" marT="0" marB="0"/>
                </a:tc>
              </a:tr>
              <a:tr h="76200">
                <a:tc>
                  <a:txBody>
                    <a:bodyPr/>
                    <a:lstStyle/>
                    <a:p>
                      <a:pPr marL="0" marR="0">
                        <a:spcBef>
                          <a:spcPts val="250"/>
                        </a:spcBef>
                        <a:spcAft>
                          <a:spcPts val="250"/>
                        </a:spcAft>
                      </a:pPr>
                      <a:r>
                        <a:rPr lang="en-GB" sz="1600" b="0" dirty="0" smtClean="0">
                          <a:effectLst/>
                          <a:latin typeface="+mn-lt"/>
                        </a:rPr>
                        <a:t>Alarms deactivation/activation (IS37):</a:t>
                      </a:r>
                    </a:p>
                  </a:txBody>
                  <a:tcPr marL="68580" marR="68580" marT="0" marB="0"/>
                </a:tc>
                <a:tc>
                  <a:txBody>
                    <a:bodyPr/>
                    <a:lstStyle/>
                    <a:p>
                      <a:pPr marL="0" marR="0">
                        <a:spcBef>
                          <a:spcPts val="250"/>
                        </a:spcBef>
                        <a:spcAft>
                          <a:spcPts val="250"/>
                        </a:spcAft>
                      </a:pPr>
                      <a:r>
                        <a:rPr lang="en-US" sz="1600" b="0" dirty="0" smtClean="0">
                          <a:effectLst/>
                          <a:latin typeface="+mn-lt"/>
                          <a:ea typeface="Times New Roman"/>
                          <a:cs typeface="Times New Roman"/>
                        </a:rPr>
                        <a:t>No</a:t>
                      </a:r>
                      <a:endParaRPr lang="en-GB" sz="1600" b="0" dirty="0">
                        <a:effectLst/>
                        <a:latin typeface="+mn-lt"/>
                        <a:ea typeface="Times New Roman"/>
                        <a:cs typeface="Times New Roman"/>
                      </a:endParaRPr>
                    </a:p>
                  </a:txBody>
                  <a:tcPr marL="68580" marR="68580" marT="0" marB="0"/>
                </a:tc>
              </a:tr>
            </a:tbl>
          </a:graphicData>
        </a:graphic>
      </p:graphicFrame>
      <p:sp>
        <p:nvSpPr>
          <p:cNvPr id="6" name="Rectangle 5"/>
          <p:cNvSpPr txBox="1">
            <a:spLocks noChangeArrowheads="1"/>
          </p:cNvSpPr>
          <p:nvPr/>
        </p:nvSpPr>
        <p:spPr bwMode="auto">
          <a:xfrm>
            <a:off x="231575" y="1030922"/>
            <a:ext cx="5513905" cy="37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0" rIns="0" bIns="95220" numCol="1" rtlCol="0" anchor="t" anchorCtr="0" compatLnSpc="1">
            <a:prstTxWarp prst="textNoShape">
              <a:avLst/>
            </a:prstTxWarp>
            <a:spAutoFit/>
          </a:bodyPr>
          <a:lst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14400" defTabSz="914400" fontAlgn="base">
              <a:spcBef>
                <a:spcPct val="0"/>
              </a:spcBef>
              <a:spcAft>
                <a:spcPct val="0"/>
              </a:spcAft>
              <a:buClrTx/>
              <a:tabLst>
                <a:tab pos="457200" algn="l"/>
              </a:tabLst>
            </a:pPr>
            <a:r>
              <a:rPr lang="en-GB" altLang="en-US" sz="1200" dirty="0">
                <a:latin typeface="Verdana" pitchFamily="34" charset="0"/>
                <a:ea typeface="Times New Roman" pitchFamily="18" charset="0"/>
                <a:cs typeface="Arial" pitchFamily="34" charset="0"/>
              </a:rPr>
              <a:t>7.1	ORGANISATION</a:t>
            </a:r>
            <a:endParaRPr lang="fr-FR" altLang="en-US" sz="1200" dirty="0" smtClean="0">
              <a:latin typeface="Verdana" pitchFamily="34" charset="0"/>
              <a:ea typeface="Times New Roman" pitchFamily="18" charset="0"/>
              <a:cs typeface="Arial" pitchFamily="34" charset="0"/>
            </a:endParaRPr>
          </a:p>
        </p:txBody>
      </p:sp>
      <p:sp>
        <p:nvSpPr>
          <p:cNvPr id="8"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1590190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GB" dirty="0"/>
          </a:p>
        </p:txBody>
      </p:sp>
      <p:sp>
        <p:nvSpPr>
          <p:cNvPr id="3" name="Text Placeholder 2"/>
          <p:cNvSpPr>
            <a:spLocks noGrp="1"/>
          </p:cNvSpPr>
          <p:nvPr>
            <p:ph type="body" sz="quarter" idx="10"/>
          </p:nvPr>
        </p:nvSpPr>
        <p:spPr>
          <a:xfrm>
            <a:off x="99060" y="1022292"/>
            <a:ext cx="8966233" cy="5835708"/>
          </a:xfrm>
        </p:spPr>
        <p:txBody>
          <a:bodyPr lIns="0" rIns="0">
            <a:noAutofit/>
          </a:bodyPr>
          <a:lstStyle/>
          <a:p>
            <a:pPr>
              <a:tabLst>
                <a:tab pos="403225" algn="l"/>
              </a:tabLst>
            </a:pPr>
            <a:r>
              <a:rPr lang="en-GB" sz="1450" b="1" dirty="0" smtClean="0"/>
              <a:t>3.1	SMH1L1 </a:t>
            </a:r>
            <a:r>
              <a:rPr lang="en-GB" sz="1450" b="1" dirty="0"/>
              <a:t>- BTV60 </a:t>
            </a:r>
            <a:r>
              <a:rPr lang="en-GB" sz="1450" b="1" dirty="0" smtClean="0"/>
              <a:t>ASSEMBLY </a:t>
            </a:r>
            <a:r>
              <a:rPr lang="en-GB" sz="1450" dirty="0" smtClean="0"/>
              <a:t>will become obsolete and shall be removed from sector 1L1. </a:t>
            </a:r>
          </a:p>
          <a:p>
            <a:pPr>
              <a:tabLst>
                <a:tab pos="403225" algn="l"/>
              </a:tabLst>
            </a:pPr>
            <a:r>
              <a:rPr lang="en-GB" sz="1450" b="1" dirty="0" smtClean="0"/>
              <a:t>3.2</a:t>
            </a:r>
            <a:r>
              <a:rPr lang="en-GB" sz="1450" b="1" dirty="0"/>
              <a:t>	MSF1L1 </a:t>
            </a:r>
            <a:r>
              <a:rPr lang="en-GB" sz="1450" b="1" dirty="0" smtClean="0"/>
              <a:t>- ASSEMBLY </a:t>
            </a:r>
            <a:r>
              <a:rPr lang="en-GB" sz="1450" dirty="0" smtClean="0"/>
              <a:t>shall also be removed from sector 1L1..</a:t>
            </a:r>
          </a:p>
          <a:p>
            <a:pPr>
              <a:tabLst>
                <a:tab pos="403225" algn="l"/>
              </a:tabLst>
            </a:pPr>
            <a:r>
              <a:rPr lang="en-GB" sz="1450" b="1" dirty="0" smtClean="0"/>
              <a:t>3.3</a:t>
            </a:r>
            <a:r>
              <a:rPr lang="en-GB" sz="1450" b="1" dirty="0"/>
              <a:t>	KSW1L1 - BTV50 </a:t>
            </a:r>
            <a:r>
              <a:rPr lang="en-GB" sz="1450" b="1" dirty="0" smtClean="0"/>
              <a:t>ASSEMBLY </a:t>
            </a:r>
            <a:r>
              <a:rPr lang="en-GB" sz="1450" dirty="0" smtClean="0"/>
              <a:t>shall be removed and a new KSW stack shall be installed in sector 16L1.</a:t>
            </a:r>
          </a:p>
          <a:p>
            <a:pPr>
              <a:tabLst>
                <a:tab pos="403225" algn="l"/>
              </a:tabLst>
            </a:pPr>
            <a:r>
              <a:rPr lang="en-GB" sz="1450" b="1" dirty="0" smtClean="0"/>
              <a:t>3.4</a:t>
            </a:r>
            <a:r>
              <a:rPr lang="en-GB" sz="1450" b="1" dirty="0"/>
              <a:t>	BSW CHICANE MAGNETS [MSMIF+MSBSW</a:t>
            </a:r>
            <a:r>
              <a:rPr lang="en-GB" sz="1450" b="1" dirty="0" smtClean="0"/>
              <a:t>] </a:t>
            </a:r>
            <a:r>
              <a:rPr lang="en-GB" sz="1450" dirty="0" smtClean="0"/>
              <a:t>- Sixteen </a:t>
            </a:r>
            <a:r>
              <a:rPr lang="en-GB" sz="1450" dirty="0"/>
              <a:t>new BSW chicane magnets, 4 in each </a:t>
            </a:r>
            <a:r>
              <a:rPr lang="en-GB" sz="1450" dirty="0" smtClean="0"/>
              <a:t>ring.</a:t>
            </a:r>
          </a:p>
          <a:p>
            <a:pPr>
              <a:tabLst>
                <a:tab pos="403225" algn="l"/>
              </a:tabLst>
            </a:pPr>
            <a:r>
              <a:rPr lang="en-GB" sz="1450" b="1" dirty="0" smtClean="0"/>
              <a:t>3.5</a:t>
            </a:r>
            <a:r>
              <a:rPr lang="en-GB" sz="1450" b="1" dirty="0"/>
              <a:t>	STRIPPING FOIL SYSTEM [TKSTR</a:t>
            </a:r>
            <a:r>
              <a:rPr lang="en-GB" sz="1450" b="1" dirty="0" smtClean="0"/>
              <a:t>] </a:t>
            </a:r>
            <a:r>
              <a:rPr lang="en-GB" sz="1450" dirty="0" smtClean="0"/>
              <a:t>- Four </a:t>
            </a:r>
            <a:r>
              <a:rPr lang="en-GB" sz="1450" dirty="0"/>
              <a:t>new stripping foil handling systems, 1 in each </a:t>
            </a:r>
            <a:r>
              <a:rPr lang="en-GB" sz="1450" dirty="0" smtClean="0"/>
              <a:t>ring.</a:t>
            </a:r>
          </a:p>
          <a:p>
            <a:pPr>
              <a:tabLst>
                <a:tab pos="403225" algn="l"/>
              </a:tabLst>
            </a:pPr>
            <a:r>
              <a:rPr lang="en-GB" sz="1450" b="1" dirty="0" smtClean="0"/>
              <a:t>3.6</a:t>
            </a:r>
            <a:r>
              <a:rPr lang="en-GB" sz="1450" b="1" dirty="0"/>
              <a:t>	BTV BEAM OBSERVATION SYSTEMS [BTVTS</a:t>
            </a:r>
            <a:r>
              <a:rPr lang="en-GB" sz="1450" b="1" dirty="0" smtClean="0"/>
              <a:t>] </a:t>
            </a:r>
            <a:r>
              <a:rPr lang="en-GB" sz="1450" dirty="0" smtClean="0"/>
              <a:t>- Four new beam observation </a:t>
            </a:r>
            <a:r>
              <a:rPr lang="en-GB" sz="1450" dirty="0"/>
              <a:t>systems, 1 in each </a:t>
            </a:r>
            <a:r>
              <a:rPr lang="en-GB" sz="1450" dirty="0" smtClean="0"/>
              <a:t>ring. </a:t>
            </a:r>
          </a:p>
          <a:p>
            <a:pPr>
              <a:tabLst>
                <a:tab pos="403225" algn="l"/>
              </a:tabLst>
            </a:pPr>
            <a:r>
              <a:rPr lang="en-GB" sz="1450" b="1" dirty="0" smtClean="0"/>
              <a:t>3.7</a:t>
            </a:r>
            <a:r>
              <a:rPr lang="en-GB" sz="1450" b="1" dirty="0"/>
              <a:t>	H0/H- DUMP AND INSTRUMENTATION [TDIMA, BCSEA</a:t>
            </a:r>
            <a:r>
              <a:rPr lang="en-GB" sz="1450" b="1" dirty="0" smtClean="0"/>
              <a:t>] </a:t>
            </a:r>
            <a:r>
              <a:rPr lang="en-GB" sz="1450" dirty="0" smtClean="0"/>
              <a:t>- Four </a:t>
            </a:r>
            <a:r>
              <a:rPr lang="en-GB" sz="1450" dirty="0"/>
              <a:t>new H</a:t>
            </a:r>
            <a:r>
              <a:rPr lang="en-GB" sz="1450" baseline="30000" dirty="0"/>
              <a:t>0</a:t>
            </a:r>
            <a:r>
              <a:rPr lang="en-GB" sz="1450" dirty="0"/>
              <a:t>/H</a:t>
            </a:r>
            <a:r>
              <a:rPr lang="en-GB" sz="1450" baseline="30000" dirty="0"/>
              <a:t>−</a:t>
            </a:r>
            <a:r>
              <a:rPr lang="en-GB" sz="1450" dirty="0"/>
              <a:t> dumps with beam current monitors, 1 in each </a:t>
            </a:r>
            <a:r>
              <a:rPr lang="en-GB" sz="1450" dirty="0" smtClean="0"/>
              <a:t>ring. </a:t>
            </a:r>
          </a:p>
          <a:p>
            <a:pPr>
              <a:tabLst>
                <a:tab pos="403225" algn="l"/>
              </a:tabLst>
            </a:pPr>
            <a:r>
              <a:rPr lang="en-GB" sz="1450" b="1" dirty="0" smtClean="0"/>
              <a:t>3.8</a:t>
            </a:r>
            <a:r>
              <a:rPr lang="en-GB" sz="1450" b="1" dirty="0"/>
              <a:t>	BEAM LOSS MONITORING SYSTEM [BLMIA, </a:t>
            </a:r>
            <a:r>
              <a:rPr lang="en-GB" sz="1450" b="1" dirty="0" smtClean="0"/>
              <a:t>BLMDA</a:t>
            </a:r>
            <a:r>
              <a:rPr lang="en-GB" sz="1450" dirty="0" smtClean="0"/>
              <a:t>] - Six </a:t>
            </a:r>
            <a:r>
              <a:rPr lang="en-GB" sz="1450" dirty="0"/>
              <a:t>new Ionisation </a:t>
            </a:r>
            <a:r>
              <a:rPr lang="en-GB" sz="1450" dirty="0" smtClean="0"/>
              <a:t>chamber </a:t>
            </a:r>
            <a:r>
              <a:rPr lang="en-GB" sz="1450" dirty="0"/>
              <a:t>type detectors </a:t>
            </a:r>
            <a:r>
              <a:rPr lang="en-GB" sz="1450" dirty="0" smtClean="0"/>
              <a:t>and 8 diamond </a:t>
            </a:r>
            <a:r>
              <a:rPr lang="en-GB" sz="1450" dirty="0"/>
              <a:t>type </a:t>
            </a:r>
            <a:r>
              <a:rPr lang="en-GB" sz="1450" dirty="0" smtClean="0"/>
              <a:t>detectors </a:t>
            </a:r>
            <a:r>
              <a:rPr lang="en-GB" sz="1450" dirty="0"/>
              <a:t>will be installed </a:t>
            </a:r>
            <a:r>
              <a:rPr lang="en-GB" sz="1450" dirty="0" smtClean="0"/>
              <a:t>.</a:t>
            </a:r>
          </a:p>
          <a:p>
            <a:pPr>
              <a:tabLst>
                <a:tab pos="403225" algn="l"/>
              </a:tabLst>
            </a:pPr>
            <a:r>
              <a:rPr lang="en-GB" sz="1450" b="1" dirty="0" smtClean="0"/>
              <a:t>3.9</a:t>
            </a:r>
            <a:r>
              <a:rPr lang="en-GB" sz="1450" b="1" dirty="0"/>
              <a:t>	VACUUM PUMPING MODULES [</a:t>
            </a:r>
            <a:r>
              <a:rPr lang="en-GB" sz="1450" b="1" dirty="0" smtClean="0"/>
              <a:t>VCDOA] </a:t>
            </a:r>
            <a:r>
              <a:rPr lang="en-GB" sz="1450" dirty="0" smtClean="0"/>
              <a:t>- All pumping manifolds shall </a:t>
            </a:r>
            <a:r>
              <a:rPr lang="en-GB" sz="1450" dirty="0"/>
              <a:t>be removed from sector 1L1. One new </a:t>
            </a:r>
            <a:r>
              <a:rPr lang="en-GB" sz="1450" dirty="0" smtClean="0"/>
              <a:t>manifold </a:t>
            </a:r>
            <a:r>
              <a:rPr lang="en-GB" sz="1450" dirty="0"/>
              <a:t>will be </a:t>
            </a:r>
            <a:r>
              <a:rPr lang="en-GB" sz="1450" dirty="0" smtClean="0"/>
              <a:t>installed in </a:t>
            </a:r>
            <a:r>
              <a:rPr lang="en-GB" sz="1450" dirty="0"/>
              <a:t>the BI line and the manifolds </a:t>
            </a:r>
            <a:r>
              <a:rPr lang="en-GB" sz="1450" dirty="0" smtClean="0"/>
              <a:t>up- </a:t>
            </a:r>
            <a:r>
              <a:rPr lang="en-GB" sz="1450" dirty="0"/>
              <a:t>and downstream of BHZ162 and BHZ11 will be replaced by </a:t>
            </a:r>
            <a:r>
              <a:rPr lang="en-GB" sz="1450" dirty="0" smtClean="0"/>
              <a:t>sector valves. Eight </a:t>
            </a:r>
            <a:r>
              <a:rPr lang="en-GB" sz="1450" dirty="0"/>
              <a:t>new </a:t>
            </a:r>
            <a:r>
              <a:rPr lang="en-GB" sz="1450" dirty="0" smtClean="0"/>
              <a:t>pumping </a:t>
            </a:r>
            <a:r>
              <a:rPr lang="en-GB" sz="1450" dirty="0"/>
              <a:t>modules, 2 in each ring, will be </a:t>
            </a:r>
            <a:r>
              <a:rPr lang="en-GB" sz="1450" dirty="0" smtClean="0"/>
              <a:t>installed equipped </a:t>
            </a:r>
            <a:r>
              <a:rPr lang="en-GB" sz="1450" dirty="0"/>
              <a:t>with 2 ion </a:t>
            </a:r>
            <a:r>
              <a:rPr lang="en-GB" sz="1450" dirty="0" smtClean="0"/>
              <a:t>pumps, 1 </a:t>
            </a:r>
            <a:r>
              <a:rPr lang="en-GB" sz="1450" dirty="0"/>
              <a:t>penning </a:t>
            </a:r>
            <a:r>
              <a:rPr lang="en-GB" sz="1450" dirty="0" smtClean="0"/>
              <a:t>gauge and </a:t>
            </a:r>
            <a:r>
              <a:rPr lang="en-GB" sz="1450" dirty="0"/>
              <a:t>1 </a:t>
            </a:r>
            <a:r>
              <a:rPr lang="en-GB" sz="1450" dirty="0" err="1"/>
              <a:t>pirani</a:t>
            </a:r>
            <a:r>
              <a:rPr lang="en-GB" sz="1450" dirty="0"/>
              <a:t> </a:t>
            </a:r>
            <a:r>
              <a:rPr lang="en-GB" sz="1450" dirty="0" smtClean="0"/>
              <a:t>gauge.</a:t>
            </a:r>
          </a:p>
          <a:p>
            <a:pPr>
              <a:tabLst>
                <a:tab pos="403225" algn="l"/>
              </a:tabLst>
            </a:pPr>
            <a:r>
              <a:rPr lang="en-GB" sz="1450" b="1" dirty="0" smtClean="0"/>
              <a:t>3.10</a:t>
            </a:r>
            <a:r>
              <a:rPr lang="en-GB" sz="1450" b="1" dirty="0"/>
              <a:t>	BHZ162 AND BHZ11 VACUUM </a:t>
            </a:r>
            <a:r>
              <a:rPr lang="en-GB" sz="1450" b="1" dirty="0" smtClean="0"/>
              <a:t>CHAMBERS </a:t>
            </a:r>
            <a:r>
              <a:rPr lang="en-GB" sz="1450" dirty="0" smtClean="0"/>
              <a:t>will </a:t>
            </a:r>
            <a:r>
              <a:rPr lang="en-GB" sz="1450" dirty="0"/>
              <a:t>be replaced by new, shorter, Inconel vacuum </a:t>
            </a:r>
            <a:r>
              <a:rPr lang="en-GB" sz="1450" dirty="0" smtClean="0"/>
              <a:t>chambers. </a:t>
            </a:r>
            <a:r>
              <a:rPr lang="en-GB" sz="1450" dirty="0"/>
              <a:t>The replacement of the BHZ162 magnets is </a:t>
            </a:r>
            <a:r>
              <a:rPr lang="en-GB" sz="1450" dirty="0" smtClean="0"/>
              <a:t>also being studied.</a:t>
            </a:r>
            <a:endParaRPr lang="en-GB" sz="1450" dirty="0"/>
          </a:p>
          <a:p>
            <a:pPr>
              <a:tabLst>
                <a:tab pos="403225" algn="l"/>
              </a:tabLst>
            </a:pPr>
            <a:r>
              <a:rPr lang="en-GB" sz="1450" b="1" dirty="0"/>
              <a:t>3.11	DHZ-DVT70 </a:t>
            </a:r>
            <a:r>
              <a:rPr lang="en-GB" sz="1450" b="1" dirty="0" smtClean="0"/>
              <a:t>MAGNETS </a:t>
            </a:r>
            <a:r>
              <a:rPr lang="en-GB" sz="1450" dirty="0" smtClean="0"/>
              <a:t>shall </a:t>
            </a:r>
            <a:r>
              <a:rPr lang="en-GB" sz="1450" dirty="0"/>
              <a:t>be removed from sector </a:t>
            </a:r>
            <a:r>
              <a:rPr lang="en-GB" sz="1450" dirty="0" smtClean="0"/>
              <a:t>1L1 and new </a:t>
            </a:r>
            <a:r>
              <a:rPr lang="en-GB" sz="1450" dirty="0"/>
              <a:t>magnets will be installed </a:t>
            </a:r>
            <a:r>
              <a:rPr lang="en-GB" sz="1450" dirty="0" smtClean="0"/>
              <a:t>~2 m upstream.</a:t>
            </a:r>
            <a:endParaRPr lang="en-GB" sz="1450" dirty="0"/>
          </a:p>
          <a:p>
            <a:pPr>
              <a:tabLst>
                <a:tab pos="403225" algn="l"/>
              </a:tabLst>
            </a:pPr>
            <a:r>
              <a:rPr lang="en-GB" sz="1450" b="1" dirty="0"/>
              <a:t>3.12	BIR.BSW1L1.[1,2,3,4] POWER </a:t>
            </a:r>
            <a:r>
              <a:rPr lang="en-GB" sz="1450" b="1" dirty="0" smtClean="0"/>
              <a:t>CONVERTERS </a:t>
            </a:r>
            <a:r>
              <a:rPr lang="en-GB" sz="1450" dirty="0" smtClean="0"/>
              <a:t>will </a:t>
            </a:r>
            <a:r>
              <a:rPr lang="en-GB" sz="1450" dirty="0"/>
              <a:t>be installed in building </a:t>
            </a:r>
            <a:r>
              <a:rPr lang="en-GB" sz="1450" dirty="0" smtClean="0"/>
              <a:t>361. The transformer for BSW1 shall be near the magnets. The option of smaller transformers under </a:t>
            </a:r>
            <a:r>
              <a:rPr lang="en-GB" sz="1450" dirty="0"/>
              <a:t>the false </a:t>
            </a:r>
            <a:r>
              <a:rPr lang="en-GB" sz="1450" dirty="0" smtClean="0"/>
              <a:t>floor is studied.</a:t>
            </a:r>
          </a:p>
          <a:p>
            <a:pPr>
              <a:tabLst>
                <a:tab pos="403225" algn="l"/>
              </a:tabLst>
            </a:pPr>
            <a:r>
              <a:rPr lang="en-GB" sz="1450" b="1" dirty="0" smtClean="0"/>
              <a:t>3.13</a:t>
            </a:r>
            <a:r>
              <a:rPr lang="en-GB" sz="1450" b="1" dirty="0"/>
              <a:t>	RF </a:t>
            </a:r>
            <a:r>
              <a:rPr lang="en-GB" sz="1450" b="1" dirty="0" smtClean="0"/>
              <a:t>BYPASSES </a:t>
            </a:r>
            <a:r>
              <a:rPr lang="en-GB" sz="1450" dirty="0" smtClean="0"/>
              <a:t>-  dedicated RF </a:t>
            </a:r>
            <a:r>
              <a:rPr lang="en-GB" sz="1450" dirty="0"/>
              <a:t>bypasses </a:t>
            </a:r>
            <a:r>
              <a:rPr lang="en-GB" sz="1450" dirty="0" smtClean="0"/>
              <a:t>will be installed.</a:t>
            </a:r>
          </a:p>
          <a:p>
            <a:pPr>
              <a:tabLst>
                <a:tab pos="342900" algn="l"/>
              </a:tabLst>
            </a:pPr>
            <a:endParaRPr lang="en-GB" sz="900" dirty="0"/>
          </a:p>
          <a:p>
            <a:pPr>
              <a:tabLst>
                <a:tab pos="342900" algn="l"/>
              </a:tabLst>
            </a:pPr>
            <a:r>
              <a:rPr lang="en-GB" sz="1450" b="1" i="1" u="sng" dirty="0"/>
              <a:t>For a</a:t>
            </a:r>
            <a:r>
              <a:rPr lang="en-GB" sz="1450" b="1" i="1" u="sng" dirty="0" smtClean="0"/>
              <a:t>ll these new system</a:t>
            </a:r>
            <a:r>
              <a:rPr lang="en-GB" sz="1450" b="1" i="1" u="sng" dirty="0"/>
              <a:t>, new cables </a:t>
            </a:r>
            <a:r>
              <a:rPr lang="en-GB" sz="1450" b="1" i="1" u="sng" dirty="0" smtClean="0"/>
              <a:t>will need to be </a:t>
            </a:r>
            <a:r>
              <a:rPr lang="en-GB" sz="1450" b="1" i="1" u="sng" dirty="0"/>
              <a:t>installed</a:t>
            </a:r>
            <a:r>
              <a:rPr lang="en-GB" sz="1450" b="1" i="1" u="sng" dirty="0" smtClean="0"/>
              <a:t>.</a:t>
            </a:r>
            <a:endParaRPr lang="en-GB" sz="1450" b="1" i="1" u="sng" dirty="0"/>
          </a:p>
        </p:txBody>
      </p:sp>
      <p:sp>
        <p:nvSpPr>
          <p:cNvPr id="4"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24739168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1100" dirty="0" smtClean="0"/>
              <a:t/>
            </a:r>
            <a:br>
              <a:rPr lang="en-GB" sz="1100" dirty="0" smtClean="0"/>
            </a:br>
            <a:r>
              <a:rPr lang="en-GB" dirty="0" smtClean="0"/>
              <a:t>New injection region 1L1</a:t>
            </a:r>
            <a:br>
              <a:rPr lang="en-GB" dirty="0" smtClean="0"/>
            </a:br>
            <a:r>
              <a:rPr lang="en-GB" sz="1600" dirty="0" smtClean="0"/>
              <a:t/>
            </a:r>
            <a:br>
              <a:rPr lang="en-GB" sz="1600" dirty="0" smtClean="0"/>
            </a:br>
            <a:r>
              <a:rPr lang="en-GB" sz="1600" dirty="0" smtClean="0"/>
              <a:t>Engineering Change Request</a:t>
            </a:r>
            <a:br>
              <a:rPr lang="en-GB" sz="1600" dirty="0" smtClean="0"/>
            </a:br>
            <a:r>
              <a:rPr lang="en-GB" sz="1600" dirty="0" smtClean="0"/>
              <a:t>PSB-L-EC-0001 EDMS 1422358 </a:t>
            </a:r>
            <a:r>
              <a:rPr lang="en-GB" sz="1600" dirty="0"/>
              <a:t/>
            </a:r>
            <a:br>
              <a:rPr lang="en-GB" sz="1600" dirty="0"/>
            </a:br>
            <a:r>
              <a:rPr lang="en-GB" sz="1600" dirty="0"/>
              <a:t/>
            </a:r>
            <a:br>
              <a:rPr lang="en-GB" sz="1600" dirty="0"/>
            </a:br>
            <a:r>
              <a:rPr lang="en-GB" sz="1600" dirty="0"/>
              <a:t> </a:t>
            </a:r>
            <a:br>
              <a:rPr lang="en-GB" sz="1600" dirty="0"/>
            </a:br>
            <a:r>
              <a:rPr lang="en-GB" sz="1600" dirty="0" smtClean="0"/>
              <a:t/>
            </a:r>
            <a:br>
              <a:rPr lang="en-GB" sz="1600" dirty="0" smtClean="0"/>
            </a:br>
            <a:r>
              <a:rPr lang="en-GB" sz="1600" dirty="0" smtClean="0"/>
              <a:t/>
            </a:r>
            <a:br>
              <a:rPr lang="en-GB" sz="1600" dirty="0" smtClean="0"/>
            </a:br>
            <a:r>
              <a:rPr lang="en-GB" sz="1600" dirty="0"/>
              <a:t/>
            </a:r>
            <a:br>
              <a:rPr lang="en-GB" sz="1600" dirty="0"/>
            </a:br>
            <a:r>
              <a:rPr lang="en-GB" sz="1600" dirty="0" smtClean="0"/>
              <a:t>14-01-2015</a:t>
            </a:r>
            <a:endParaRPr lang="en-US" dirty="0"/>
          </a:p>
        </p:txBody>
      </p:sp>
      <p:sp>
        <p:nvSpPr>
          <p:cNvPr id="3" name="Subtitle 2"/>
          <p:cNvSpPr>
            <a:spLocks noGrp="1"/>
          </p:cNvSpPr>
          <p:nvPr>
            <p:ph type="subTitle" idx="1"/>
          </p:nvPr>
        </p:nvSpPr>
        <p:spPr/>
        <p:txBody>
          <a:bodyPr/>
          <a:lstStyle/>
          <a:p>
            <a:endParaRPr lang="en-GB" dirty="0" smtClean="0"/>
          </a:p>
          <a:p>
            <a:endParaRPr lang="en-GB" dirty="0" smtClean="0"/>
          </a:p>
          <a:p>
            <a:r>
              <a:rPr lang="en-GB" dirty="0" smtClean="0"/>
              <a:t>Wim Weterings</a:t>
            </a:r>
          </a:p>
        </p:txBody>
      </p:sp>
      <p:sp>
        <p:nvSpPr>
          <p:cNvPr id="6" name="Content Placeholder 3"/>
          <p:cNvSpPr>
            <a:spLocks noGrp="1"/>
          </p:cNvSpPr>
          <p:nvPr>
            <p:ph sz="quarter" idx="18"/>
          </p:nvPr>
        </p:nvSpPr>
        <p:spPr>
          <a:xfrm>
            <a:off x="6046061" y="6659887"/>
            <a:ext cx="2509003" cy="198113"/>
          </a:xfrm>
        </p:spPr>
        <p:txBody>
          <a:bodyPr/>
          <a:lstStyle/>
          <a:p>
            <a:r>
              <a:rPr lang="en-GB" dirty="0"/>
              <a:t> PLI </a:t>
            </a:r>
            <a:r>
              <a:rPr lang="en-GB" dirty="0" smtClean="0"/>
              <a:t>Meeting Wednesday </a:t>
            </a:r>
            <a:r>
              <a:rPr lang="en-GB" dirty="0"/>
              <a:t>14</a:t>
            </a:r>
            <a:r>
              <a:rPr lang="en-GB" baseline="30000" dirty="0"/>
              <a:t>th</a:t>
            </a:r>
            <a:r>
              <a:rPr lang="en-GB" dirty="0"/>
              <a:t> </a:t>
            </a:r>
            <a:r>
              <a:rPr lang="en-GB" dirty="0" smtClean="0"/>
              <a:t>January 2015</a:t>
            </a:r>
            <a:endParaRPr lang="en-US" dirty="0"/>
          </a:p>
        </p:txBody>
      </p:sp>
    </p:spTree>
    <p:extLst>
      <p:ext uri="{BB962C8B-B14F-4D97-AF65-F5344CB8AC3E}">
        <p14:creationId xmlns:p14="http://schemas.microsoft.com/office/powerpoint/2010/main" val="3599614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Date Placeholder 26"/>
          <p:cNvSpPr>
            <a:spLocks noGrp="1"/>
          </p:cNvSpPr>
          <p:nvPr>
            <p:ph type="dt" sz="half" idx="10"/>
          </p:nvPr>
        </p:nvSpPr>
        <p:spPr/>
        <p:txBody>
          <a:bodyPr/>
          <a:lstStyle/>
          <a:p>
            <a:r>
              <a:rPr lang="en-US" altLang="en-US" sz="1400" dirty="0">
                <a:solidFill>
                  <a:srgbClr val="292929"/>
                </a:solidFill>
              </a:rPr>
              <a:t>15-01-2009</a:t>
            </a:r>
          </a:p>
        </p:txBody>
      </p:sp>
      <p:sp>
        <p:nvSpPr>
          <p:cNvPr id="28" name="Footer Placeholder 27"/>
          <p:cNvSpPr>
            <a:spLocks noGrp="1"/>
          </p:cNvSpPr>
          <p:nvPr>
            <p:ph type="ftr" sz="quarter" idx="11"/>
          </p:nvPr>
        </p:nvSpPr>
        <p:spPr/>
        <p:txBody>
          <a:bodyPr/>
          <a:lstStyle/>
          <a:p>
            <a:r>
              <a:rPr lang="en-US" altLang="en-US" sz="1400" dirty="0">
                <a:solidFill>
                  <a:srgbClr val="292929"/>
                </a:solidFill>
              </a:rPr>
              <a:t>W. Weterings - LINAC4 PSB Review</a:t>
            </a:r>
          </a:p>
        </p:txBody>
      </p:sp>
      <p:sp>
        <p:nvSpPr>
          <p:cNvPr id="29" name="Slide Number Placeholder 28"/>
          <p:cNvSpPr>
            <a:spLocks noGrp="1"/>
          </p:cNvSpPr>
          <p:nvPr>
            <p:ph type="sldNum" sz="quarter" idx="12"/>
          </p:nvPr>
        </p:nvSpPr>
        <p:spPr/>
        <p:txBody>
          <a:bodyPr/>
          <a:lstStyle/>
          <a:p>
            <a:fld id="{D13FA6F5-99D8-4C6A-B680-7912997358C4}" type="slidenum">
              <a:rPr lang="en-US" altLang="en-US">
                <a:solidFill>
                  <a:srgbClr val="292929"/>
                </a:solidFill>
              </a:rPr>
              <a:pPr/>
              <a:t>3</a:t>
            </a:fld>
            <a:endParaRPr lang="en-US" altLang="en-US">
              <a:solidFill>
                <a:srgbClr val="292929"/>
              </a:solidFill>
            </a:endParaRPr>
          </a:p>
        </p:txBody>
      </p:sp>
      <p:sp>
        <p:nvSpPr>
          <p:cNvPr id="123906" name="Rectangle 2"/>
          <p:cNvSpPr>
            <a:spLocks noChangeArrowheads="1"/>
          </p:cNvSpPr>
          <p:nvPr/>
        </p:nvSpPr>
        <p:spPr bwMode="auto">
          <a:xfrm>
            <a:off x="990600" y="228600"/>
            <a:ext cx="746760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000">
                <a:solidFill>
                  <a:schemeClr val="tx2"/>
                </a:solidFill>
                <a:latin typeface="Arial" charset="0"/>
              </a:defRPr>
            </a:lvl1pPr>
            <a:lvl2pPr>
              <a:defRPr sz="4000">
                <a:solidFill>
                  <a:schemeClr val="tx2"/>
                </a:solidFill>
                <a:latin typeface="Arial" charset="0"/>
              </a:defRPr>
            </a:lvl2pPr>
            <a:lvl3pPr>
              <a:defRPr sz="4000">
                <a:solidFill>
                  <a:schemeClr val="tx2"/>
                </a:solidFill>
                <a:latin typeface="Arial" charset="0"/>
              </a:defRPr>
            </a:lvl3pPr>
            <a:lvl4pPr>
              <a:defRPr sz="4000">
                <a:solidFill>
                  <a:schemeClr val="tx2"/>
                </a:solidFill>
                <a:latin typeface="Arial" charset="0"/>
              </a:defRPr>
            </a:lvl4pPr>
            <a:lvl5pPr>
              <a:defRPr sz="4000">
                <a:solidFill>
                  <a:schemeClr val="tx2"/>
                </a:solidFill>
                <a:latin typeface="Arial" charset="0"/>
              </a:defRPr>
            </a:lvl5pPr>
            <a:lvl6pPr marL="457200" fontAlgn="base">
              <a:spcBef>
                <a:spcPct val="0"/>
              </a:spcBef>
              <a:spcAft>
                <a:spcPct val="0"/>
              </a:spcAft>
              <a:defRPr sz="4000">
                <a:solidFill>
                  <a:schemeClr val="tx2"/>
                </a:solidFill>
                <a:latin typeface="Arial" charset="0"/>
              </a:defRPr>
            </a:lvl6pPr>
            <a:lvl7pPr marL="914400" fontAlgn="base">
              <a:spcBef>
                <a:spcPct val="0"/>
              </a:spcBef>
              <a:spcAft>
                <a:spcPct val="0"/>
              </a:spcAft>
              <a:defRPr sz="4000">
                <a:solidFill>
                  <a:schemeClr val="tx2"/>
                </a:solidFill>
                <a:latin typeface="Arial" charset="0"/>
              </a:defRPr>
            </a:lvl7pPr>
            <a:lvl8pPr marL="1371600" fontAlgn="base">
              <a:spcBef>
                <a:spcPct val="0"/>
              </a:spcBef>
              <a:spcAft>
                <a:spcPct val="0"/>
              </a:spcAft>
              <a:defRPr sz="4000">
                <a:solidFill>
                  <a:schemeClr val="tx2"/>
                </a:solidFill>
                <a:latin typeface="Arial" charset="0"/>
              </a:defRPr>
            </a:lvl8pPr>
            <a:lvl9pPr marL="1828800" fontAlgn="base">
              <a:spcBef>
                <a:spcPct val="0"/>
              </a:spcBef>
              <a:spcAft>
                <a:spcPct val="0"/>
              </a:spcAft>
              <a:defRPr sz="4000">
                <a:solidFill>
                  <a:schemeClr val="tx2"/>
                </a:solidFill>
                <a:latin typeface="Arial" charset="0"/>
              </a:defRPr>
            </a:lvl9pPr>
          </a:lstStyle>
          <a:p>
            <a:pPr defTabSz="914400" fontAlgn="base">
              <a:spcBef>
                <a:spcPct val="0"/>
              </a:spcBef>
              <a:spcAft>
                <a:spcPct val="0"/>
              </a:spcAft>
            </a:pPr>
            <a:r>
              <a:rPr lang="en-US" altLang="en-US" sz="2800">
                <a:solidFill>
                  <a:srgbClr val="000000"/>
                </a:solidFill>
              </a:rPr>
              <a:t>Required Modifications for LINAC 4</a:t>
            </a:r>
            <a:endParaRPr lang="en-US" altLang="en-US" sz="1800">
              <a:solidFill>
                <a:srgbClr val="000000"/>
              </a:solidFill>
            </a:endParaRPr>
          </a:p>
        </p:txBody>
      </p:sp>
      <p:pic>
        <p:nvPicPr>
          <p:cNvPr id="123907" name="Picture 3"/>
          <p:cNvPicPr>
            <a:picLocks noChangeAspect="1" noChangeArrowheads="1"/>
          </p:cNvPicPr>
          <p:nvPr/>
        </p:nvPicPr>
        <p:blipFill>
          <a:blip r:embed="rId3">
            <a:lum bright="50000" contrast="-70000"/>
            <a:extLst>
              <a:ext uri="{28A0092B-C50C-407E-A947-70E740481C1C}">
                <a14:useLocalDpi xmlns:a14="http://schemas.microsoft.com/office/drawing/2010/main" val="0"/>
              </a:ext>
            </a:extLst>
          </a:blip>
          <a:srcRect l="11902" t="32510" r="-159" b="46103"/>
          <a:stretch>
            <a:fillRect/>
          </a:stretch>
        </p:blipFill>
        <p:spPr bwMode="auto">
          <a:xfrm>
            <a:off x="0" y="838200"/>
            <a:ext cx="914241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08" name="Picture 4"/>
          <p:cNvPicPr>
            <a:picLocks noChangeAspect="1" noChangeArrowheads="1"/>
          </p:cNvPicPr>
          <p:nvPr/>
        </p:nvPicPr>
        <p:blipFill>
          <a:blip r:embed="rId3">
            <a:extLst>
              <a:ext uri="{28A0092B-C50C-407E-A947-70E740481C1C}">
                <a14:useLocalDpi xmlns:a14="http://schemas.microsoft.com/office/drawing/2010/main" val="0"/>
              </a:ext>
            </a:extLst>
          </a:blip>
          <a:srcRect l="17055" t="44267" r="66765" b="49316"/>
          <a:stretch>
            <a:fillRect/>
          </a:stretch>
        </p:blipFill>
        <p:spPr bwMode="auto">
          <a:xfrm>
            <a:off x="533400" y="1676400"/>
            <a:ext cx="1676400" cy="457200"/>
          </a:xfrm>
          <a:prstGeom prst="rect">
            <a:avLst/>
          </a:prstGeom>
          <a:noFill/>
          <a:extLst>
            <a:ext uri="{909E8E84-426E-40DD-AFC4-6F175D3DCCD1}">
              <a14:hiddenFill xmlns:a14="http://schemas.microsoft.com/office/drawing/2010/main">
                <a:solidFill>
                  <a:srgbClr val="FFFFFF"/>
                </a:solidFill>
              </a14:hiddenFill>
            </a:ext>
          </a:extLst>
        </p:spPr>
      </p:pic>
      <p:sp>
        <p:nvSpPr>
          <p:cNvPr id="123909" name="Rectangle 5"/>
          <p:cNvSpPr>
            <a:spLocks noChangeArrowheads="1"/>
          </p:cNvSpPr>
          <p:nvPr/>
        </p:nvSpPr>
        <p:spPr bwMode="auto">
          <a:xfrm>
            <a:off x="1066800" y="2514600"/>
            <a:ext cx="3048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n-GB" u="sng">
              <a:solidFill>
                <a:srgbClr val="292929"/>
              </a:solidFill>
            </a:endParaRPr>
          </a:p>
        </p:txBody>
      </p:sp>
      <p:sp>
        <p:nvSpPr>
          <p:cNvPr id="123910" name="Line 6"/>
          <p:cNvSpPr>
            <a:spLocks noChangeShapeType="1"/>
          </p:cNvSpPr>
          <p:nvPr/>
        </p:nvSpPr>
        <p:spPr bwMode="auto">
          <a:xfrm flipH="1" flipV="1">
            <a:off x="1447800" y="2286000"/>
            <a:ext cx="0" cy="2209800"/>
          </a:xfrm>
          <a:prstGeom prst="line">
            <a:avLst/>
          </a:prstGeom>
          <a:noFill/>
          <a:ln w="15875">
            <a:solidFill>
              <a:schemeClr val="tx1"/>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123911" name="Text Box 7"/>
          <p:cNvSpPr txBox="1">
            <a:spLocks noChangeArrowheads="1"/>
          </p:cNvSpPr>
          <p:nvPr/>
        </p:nvSpPr>
        <p:spPr bwMode="auto">
          <a:xfrm>
            <a:off x="1447800" y="2895600"/>
            <a:ext cx="2057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14400" eaLnBrk="0" fontAlgn="base" hangingPunct="0">
              <a:spcBef>
                <a:spcPct val="0"/>
              </a:spcBef>
              <a:spcAft>
                <a:spcPct val="0"/>
              </a:spcAft>
            </a:pPr>
            <a:r>
              <a:rPr lang="en-US" altLang="en-US">
                <a:solidFill>
                  <a:srgbClr val="CC9900"/>
                </a:solidFill>
                <a:latin typeface="Helvetica" pitchFamily="34" charset="0"/>
              </a:rPr>
              <a:t>Remove obsolete BI.DIS Pb</a:t>
            </a:r>
            <a:r>
              <a:rPr lang="en-US" altLang="en-US" sz="1600">
                <a:solidFill>
                  <a:srgbClr val="CC9900"/>
                </a:solidFill>
                <a:latin typeface="Helvetica" pitchFamily="34" charset="0"/>
              </a:rPr>
              <a:t> </a:t>
            </a:r>
          </a:p>
        </p:txBody>
      </p:sp>
      <p:sp>
        <p:nvSpPr>
          <p:cNvPr id="123912" name="Text Box 8"/>
          <p:cNvSpPr txBox="1">
            <a:spLocks noChangeArrowheads="1"/>
          </p:cNvSpPr>
          <p:nvPr/>
        </p:nvSpPr>
        <p:spPr bwMode="auto">
          <a:xfrm>
            <a:off x="2895600" y="4343400"/>
            <a:ext cx="2667000" cy="20240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14400" eaLnBrk="0" fontAlgn="base" hangingPunct="0">
              <a:spcBef>
                <a:spcPct val="0"/>
              </a:spcBef>
              <a:spcAft>
                <a:spcPct val="0"/>
              </a:spcAft>
            </a:pPr>
            <a:r>
              <a:rPr lang="en-US" altLang="en-US">
                <a:solidFill>
                  <a:srgbClr val="CC9900"/>
                </a:solidFill>
                <a:latin typeface="Helvetica" pitchFamily="34" charset="0"/>
              </a:rPr>
              <a:t>New BI.SMV,</a:t>
            </a:r>
            <a:br>
              <a:rPr lang="en-US" altLang="en-US">
                <a:solidFill>
                  <a:srgbClr val="CC9900"/>
                </a:solidFill>
                <a:latin typeface="Helvetica" pitchFamily="34" charset="0"/>
              </a:rPr>
            </a:br>
            <a:r>
              <a:rPr lang="en-US" altLang="en-US">
                <a:solidFill>
                  <a:srgbClr val="CC9900"/>
                </a:solidFill>
                <a:latin typeface="Helvetica" pitchFamily="34" charset="0"/>
              </a:rPr>
              <a:t>4 mm thick septum and 70 mm horizontal aperture for </a:t>
            </a:r>
            <a:br>
              <a:rPr lang="en-US" altLang="en-US">
                <a:solidFill>
                  <a:srgbClr val="CC9900"/>
                </a:solidFill>
                <a:latin typeface="Helvetica" pitchFamily="34" charset="0"/>
              </a:rPr>
            </a:br>
            <a:r>
              <a:rPr lang="en-US" altLang="en-US">
                <a:solidFill>
                  <a:srgbClr val="CC9900"/>
                </a:solidFill>
                <a:latin typeface="Helvetica" pitchFamily="34" charset="0"/>
              </a:rPr>
              <a:t>~165 mrad @ 160 MeV with associated new pulse generator.</a:t>
            </a:r>
          </a:p>
        </p:txBody>
      </p:sp>
      <p:sp>
        <p:nvSpPr>
          <p:cNvPr id="123913" name="Line 9"/>
          <p:cNvSpPr>
            <a:spLocks noChangeShapeType="1"/>
          </p:cNvSpPr>
          <p:nvPr/>
        </p:nvSpPr>
        <p:spPr bwMode="auto">
          <a:xfrm flipV="1">
            <a:off x="3048000" y="2286000"/>
            <a:ext cx="762000" cy="2057400"/>
          </a:xfrm>
          <a:prstGeom prst="line">
            <a:avLst/>
          </a:prstGeom>
          <a:noFill/>
          <a:ln w="15875">
            <a:solidFill>
              <a:schemeClr val="tx1"/>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123914" name="Text Box 10"/>
          <p:cNvSpPr txBox="1">
            <a:spLocks noChangeArrowheads="1"/>
          </p:cNvSpPr>
          <p:nvPr/>
        </p:nvSpPr>
        <p:spPr bwMode="auto">
          <a:xfrm>
            <a:off x="3581400" y="3200400"/>
            <a:ext cx="2362200" cy="9255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spAutoFit/>
          </a:bodyPr>
          <a:lstStyle/>
          <a:p>
            <a:pPr algn="ctr" defTabSz="914400" eaLnBrk="0" fontAlgn="base" hangingPunct="0">
              <a:spcBef>
                <a:spcPct val="0"/>
              </a:spcBef>
              <a:spcAft>
                <a:spcPct val="0"/>
              </a:spcAft>
            </a:pPr>
            <a:r>
              <a:rPr lang="en-US" altLang="en-US">
                <a:solidFill>
                  <a:srgbClr val="CC9900"/>
                </a:solidFill>
                <a:latin typeface="Helvetica" pitchFamily="34" charset="0"/>
              </a:rPr>
              <a:t>~0.36 Tm required from BI.BVT for ~175</a:t>
            </a:r>
            <a:r>
              <a:rPr lang="en-US" altLang="en-US" sz="800">
                <a:solidFill>
                  <a:srgbClr val="CC9900"/>
                </a:solidFill>
                <a:latin typeface="Helvetica" pitchFamily="34" charset="0"/>
              </a:rPr>
              <a:t> </a:t>
            </a:r>
            <a:r>
              <a:rPr lang="en-US" altLang="en-US">
                <a:solidFill>
                  <a:srgbClr val="CC9900"/>
                </a:solidFill>
                <a:latin typeface="Helvetica" pitchFamily="34" charset="0"/>
              </a:rPr>
              <a:t>mrad</a:t>
            </a:r>
            <a:r>
              <a:rPr lang="en-US" altLang="en-US" sz="800">
                <a:solidFill>
                  <a:srgbClr val="CC9900"/>
                </a:solidFill>
                <a:latin typeface="Helvetica" pitchFamily="34" charset="0"/>
              </a:rPr>
              <a:t> </a:t>
            </a:r>
            <a:r>
              <a:rPr lang="en-US" altLang="en-US">
                <a:solidFill>
                  <a:srgbClr val="CC9900"/>
                </a:solidFill>
                <a:latin typeface="Helvetica" pitchFamily="34" charset="0"/>
              </a:rPr>
              <a:t>@</a:t>
            </a:r>
            <a:r>
              <a:rPr lang="en-US" altLang="en-US" sz="800">
                <a:solidFill>
                  <a:srgbClr val="CC9900"/>
                </a:solidFill>
                <a:latin typeface="Helvetica" pitchFamily="34" charset="0"/>
              </a:rPr>
              <a:t> </a:t>
            </a:r>
            <a:r>
              <a:rPr lang="en-US" altLang="en-US">
                <a:solidFill>
                  <a:srgbClr val="CC9900"/>
                </a:solidFill>
                <a:latin typeface="Helvetica" pitchFamily="34" charset="0"/>
              </a:rPr>
              <a:t>160</a:t>
            </a:r>
            <a:r>
              <a:rPr lang="en-US" altLang="en-US" sz="800">
                <a:solidFill>
                  <a:srgbClr val="CC9900"/>
                </a:solidFill>
                <a:latin typeface="Helvetica" pitchFamily="34" charset="0"/>
              </a:rPr>
              <a:t> </a:t>
            </a:r>
            <a:r>
              <a:rPr lang="en-US" altLang="en-US">
                <a:solidFill>
                  <a:srgbClr val="CC9900"/>
                </a:solidFill>
                <a:latin typeface="Helvetica" pitchFamily="34" charset="0"/>
              </a:rPr>
              <a:t>MeV</a:t>
            </a:r>
          </a:p>
        </p:txBody>
      </p:sp>
      <p:sp>
        <p:nvSpPr>
          <p:cNvPr id="123915" name="Line 11"/>
          <p:cNvSpPr>
            <a:spLocks noChangeShapeType="1"/>
          </p:cNvSpPr>
          <p:nvPr/>
        </p:nvSpPr>
        <p:spPr bwMode="auto">
          <a:xfrm flipV="1">
            <a:off x="4648200" y="2209800"/>
            <a:ext cx="381000" cy="990600"/>
          </a:xfrm>
          <a:prstGeom prst="line">
            <a:avLst/>
          </a:prstGeom>
          <a:noFill/>
          <a:ln w="15875">
            <a:solidFill>
              <a:schemeClr val="tx1"/>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123916" name="Text Box 12"/>
          <p:cNvSpPr txBox="1">
            <a:spLocks noChangeArrowheads="1"/>
          </p:cNvSpPr>
          <p:nvPr/>
        </p:nvSpPr>
        <p:spPr bwMode="auto">
          <a:xfrm>
            <a:off x="5715000" y="4343400"/>
            <a:ext cx="3276600" cy="20240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11588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defTabSz="914400" eaLnBrk="0" fontAlgn="base" hangingPunct="0">
              <a:spcBef>
                <a:spcPct val="0"/>
              </a:spcBef>
              <a:spcAft>
                <a:spcPct val="0"/>
              </a:spcAft>
            </a:pPr>
            <a:r>
              <a:rPr lang="en-US" altLang="en-US" dirty="0">
                <a:solidFill>
                  <a:srgbClr val="CC9900"/>
                </a:solidFill>
                <a:latin typeface="Helvetica" pitchFamily="34" charset="0"/>
              </a:rPr>
              <a:t>Rebuild the 2.654 m injection region of each of the 4 PSB rings:</a:t>
            </a:r>
          </a:p>
          <a:p>
            <a:pPr lvl="1" defTabSz="914400" eaLnBrk="0" fontAlgn="base" hangingPunct="0">
              <a:spcBef>
                <a:spcPct val="0"/>
              </a:spcBef>
              <a:spcAft>
                <a:spcPct val="0"/>
              </a:spcAft>
              <a:buFontTx/>
              <a:buChar char="•"/>
            </a:pPr>
            <a:r>
              <a:rPr lang="en-US" altLang="en-US" dirty="0">
                <a:solidFill>
                  <a:srgbClr val="CC9900"/>
                </a:solidFill>
                <a:latin typeface="Helvetica" pitchFamily="34" charset="0"/>
              </a:rPr>
              <a:t> 4 new BS magnets,</a:t>
            </a:r>
          </a:p>
          <a:p>
            <a:pPr lvl="1" defTabSz="914400" eaLnBrk="0" fontAlgn="base" hangingPunct="0">
              <a:spcBef>
                <a:spcPct val="0"/>
              </a:spcBef>
              <a:spcAft>
                <a:spcPct val="0"/>
              </a:spcAft>
              <a:buFontTx/>
              <a:buChar char="•"/>
            </a:pPr>
            <a:r>
              <a:rPr lang="en-US" altLang="en-US" dirty="0">
                <a:solidFill>
                  <a:srgbClr val="CC9900"/>
                </a:solidFill>
                <a:latin typeface="Helvetica" pitchFamily="34" charset="0"/>
              </a:rPr>
              <a:t> Foil holder and handler,</a:t>
            </a:r>
          </a:p>
          <a:p>
            <a:pPr lvl="1" defTabSz="914400" eaLnBrk="0" fontAlgn="base" hangingPunct="0">
              <a:spcBef>
                <a:spcPct val="0"/>
              </a:spcBef>
              <a:spcAft>
                <a:spcPct val="0"/>
              </a:spcAft>
              <a:buFontTx/>
              <a:buChar char="•"/>
            </a:pPr>
            <a:r>
              <a:rPr lang="en-US" altLang="en-US" dirty="0">
                <a:solidFill>
                  <a:srgbClr val="CC9900"/>
                </a:solidFill>
                <a:latin typeface="Helvetica" pitchFamily="34" charset="0"/>
              </a:rPr>
              <a:t> Dump for unstripped H</a:t>
            </a:r>
            <a:r>
              <a:rPr lang="en-US" altLang="en-US" baseline="30000" dirty="0">
                <a:solidFill>
                  <a:srgbClr val="CC9900"/>
                </a:solidFill>
                <a:latin typeface="Helvetica" pitchFamily="34" charset="0"/>
              </a:rPr>
              <a:t>0</a:t>
            </a:r>
            <a:r>
              <a:rPr lang="en-US" altLang="en-US" dirty="0">
                <a:solidFill>
                  <a:srgbClr val="CC9900"/>
                </a:solidFill>
                <a:latin typeface="Helvetica" pitchFamily="34" charset="0"/>
              </a:rPr>
              <a:t>/H</a:t>
            </a:r>
            <a:r>
              <a:rPr lang="en-US" altLang="en-US" baseline="30000" dirty="0">
                <a:solidFill>
                  <a:srgbClr val="CC9900"/>
                </a:solidFill>
                <a:latin typeface="Helvetica" pitchFamily="34" charset="0"/>
              </a:rPr>
              <a:t>-</a:t>
            </a:r>
            <a:r>
              <a:rPr lang="en-US" altLang="en-US" dirty="0">
                <a:solidFill>
                  <a:srgbClr val="CC9900"/>
                </a:solidFill>
                <a:latin typeface="Helvetica" pitchFamily="34" charset="0"/>
              </a:rPr>
              <a:t>,</a:t>
            </a:r>
          </a:p>
          <a:p>
            <a:pPr lvl="1" defTabSz="914400" eaLnBrk="0" fontAlgn="base" hangingPunct="0">
              <a:spcBef>
                <a:spcPct val="0"/>
              </a:spcBef>
              <a:spcAft>
                <a:spcPct val="0"/>
              </a:spcAft>
              <a:buFontTx/>
              <a:buChar char="•"/>
            </a:pPr>
            <a:r>
              <a:rPr lang="en-US" altLang="en-US" dirty="0">
                <a:solidFill>
                  <a:srgbClr val="CC9900"/>
                </a:solidFill>
                <a:latin typeface="Helvetica" pitchFamily="34" charset="0"/>
              </a:rPr>
              <a:t> Beam Instrumentation.</a:t>
            </a:r>
          </a:p>
        </p:txBody>
      </p:sp>
      <p:sp>
        <p:nvSpPr>
          <p:cNvPr id="123917" name="Line 13"/>
          <p:cNvSpPr>
            <a:spLocks noChangeShapeType="1"/>
          </p:cNvSpPr>
          <p:nvPr/>
        </p:nvSpPr>
        <p:spPr bwMode="auto">
          <a:xfrm flipH="1" flipV="1">
            <a:off x="8077200" y="2286000"/>
            <a:ext cx="457200" cy="2057400"/>
          </a:xfrm>
          <a:prstGeom prst="line">
            <a:avLst/>
          </a:prstGeom>
          <a:noFill/>
          <a:ln w="15875">
            <a:solidFill>
              <a:schemeClr val="tx1"/>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123918" name="Text Box 14"/>
          <p:cNvSpPr txBox="1">
            <a:spLocks noChangeArrowheads="1"/>
          </p:cNvSpPr>
          <p:nvPr/>
        </p:nvSpPr>
        <p:spPr bwMode="auto">
          <a:xfrm>
            <a:off x="152400" y="3657600"/>
            <a:ext cx="2590800" cy="650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14400" eaLnBrk="0" fontAlgn="base" hangingPunct="0">
              <a:spcBef>
                <a:spcPct val="0"/>
              </a:spcBef>
              <a:spcAft>
                <a:spcPct val="0"/>
              </a:spcAft>
            </a:pPr>
            <a:r>
              <a:rPr lang="en-US" altLang="en-US">
                <a:solidFill>
                  <a:srgbClr val="CC9900"/>
                </a:solidFill>
                <a:latin typeface="Helvetica" pitchFamily="34" charset="0"/>
              </a:rPr>
              <a:t>Modify BI.DIS for</a:t>
            </a:r>
            <a:br>
              <a:rPr lang="en-US" altLang="en-US">
                <a:solidFill>
                  <a:srgbClr val="CC9900"/>
                </a:solidFill>
                <a:latin typeface="Helvetica" pitchFamily="34" charset="0"/>
              </a:rPr>
            </a:br>
            <a:r>
              <a:rPr lang="en-US" altLang="en-US">
                <a:solidFill>
                  <a:srgbClr val="CC9900"/>
                </a:solidFill>
                <a:latin typeface="Helvetica" pitchFamily="34" charset="0"/>
              </a:rPr>
              <a:t>4.3 mrad @ 160 MeV </a:t>
            </a:r>
          </a:p>
        </p:txBody>
      </p:sp>
      <p:sp>
        <p:nvSpPr>
          <p:cNvPr id="123919" name="Text Box 15"/>
          <p:cNvSpPr txBox="1">
            <a:spLocks noChangeArrowheads="1"/>
          </p:cNvSpPr>
          <p:nvPr/>
        </p:nvSpPr>
        <p:spPr bwMode="auto">
          <a:xfrm>
            <a:off x="152400" y="4495800"/>
            <a:ext cx="2590800" cy="12001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14400" eaLnBrk="0" fontAlgn="base" hangingPunct="0">
              <a:spcBef>
                <a:spcPct val="0"/>
              </a:spcBef>
              <a:spcAft>
                <a:spcPct val="0"/>
              </a:spcAft>
            </a:pPr>
            <a:r>
              <a:rPr lang="en-US" altLang="en-US">
                <a:solidFill>
                  <a:srgbClr val="CC9900"/>
                </a:solidFill>
                <a:latin typeface="Helvetica" pitchFamily="34" charset="0"/>
              </a:rPr>
              <a:t>Performance increase of 1.9 in ∫B•dl of </a:t>
            </a:r>
          </a:p>
          <a:p>
            <a:pPr algn="ctr" defTabSz="914400" eaLnBrk="0" fontAlgn="base" hangingPunct="0">
              <a:spcBef>
                <a:spcPct val="0"/>
              </a:spcBef>
              <a:spcAft>
                <a:spcPct val="0"/>
              </a:spcAft>
            </a:pPr>
            <a:r>
              <a:rPr lang="en-US" altLang="en-US">
                <a:solidFill>
                  <a:srgbClr val="CC9900"/>
                </a:solidFill>
                <a:latin typeface="Helvetica" pitchFamily="34" charset="0"/>
              </a:rPr>
              <a:t>BI.DVT30, BI.QNO30, BI.QNO40, BI.DVT40.</a:t>
            </a:r>
          </a:p>
        </p:txBody>
      </p:sp>
      <p:pic>
        <p:nvPicPr>
          <p:cNvPr id="123920" name="Picture 16"/>
          <p:cNvPicPr>
            <a:picLocks noChangeAspect="1" noChangeArrowheads="1"/>
          </p:cNvPicPr>
          <p:nvPr/>
        </p:nvPicPr>
        <p:blipFill>
          <a:blip r:embed="rId3">
            <a:extLst>
              <a:ext uri="{28A0092B-C50C-407E-A947-70E740481C1C}">
                <a14:useLocalDpi xmlns:a14="http://schemas.microsoft.com/office/drawing/2010/main" val="0"/>
              </a:ext>
            </a:extLst>
          </a:blip>
          <a:srcRect l="45738" t="45337" r="43230" b="50386"/>
          <a:stretch>
            <a:fillRect/>
          </a:stretch>
        </p:blipFill>
        <p:spPr bwMode="auto">
          <a:xfrm>
            <a:off x="3505200" y="1752600"/>
            <a:ext cx="1143000" cy="304800"/>
          </a:xfrm>
          <a:prstGeom prst="rect">
            <a:avLst/>
          </a:prstGeom>
          <a:noFill/>
          <a:extLst>
            <a:ext uri="{909E8E84-426E-40DD-AFC4-6F175D3DCCD1}">
              <a14:hiddenFill xmlns:a14="http://schemas.microsoft.com/office/drawing/2010/main">
                <a:solidFill>
                  <a:srgbClr val="FFFFFF"/>
                </a:solidFill>
              </a14:hiddenFill>
            </a:ext>
          </a:extLst>
        </p:spPr>
      </p:pic>
      <p:sp>
        <p:nvSpPr>
          <p:cNvPr id="123921" name="Oval 17"/>
          <p:cNvSpPr>
            <a:spLocks noChangeArrowheads="1"/>
          </p:cNvSpPr>
          <p:nvPr/>
        </p:nvSpPr>
        <p:spPr bwMode="auto">
          <a:xfrm>
            <a:off x="3505200" y="1676400"/>
            <a:ext cx="1219200" cy="533400"/>
          </a:xfrm>
          <a:prstGeom prst="ellipse">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n-GB" u="sng">
              <a:solidFill>
                <a:srgbClr val="292929"/>
              </a:solidFill>
            </a:endParaRPr>
          </a:p>
        </p:txBody>
      </p:sp>
      <p:pic>
        <p:nvPicPr>
          <p:cNvPr id="123922" name="Picture 18"/>
          <p:cNvPicPr>
            <a:picLocks noChangeAspect="1" noChangeArrowheads="1"/>
          </p:cNvPicPr>
          <p:nvPr/>
        </p:nvPicPr>
        <p:blipFill>
          <a:blip r:embed="rId3">
            <a:extLst>
              <a:ext uri="{28A0092B-C50C-407E-A947-70E740481C1C}">
                <a14:useLocalDpi xmlns:a14="http://schemas.microsoft.com/office/drawing/2010/main" val="0"/>
              </a:ext>
            </a:extLst>
          </a:blip>
          <a:srcRect l="57506" t="45337" r="36610" b="49316"/>
          <a:stretch>
            <a:fillRect/>
          </a:stretch>
        </p:blipFill>
        <p:spPr bwMode="auto">
          <a:xfrm>
            <a:off x="4724400" y="1752600"/>
            <a:ext cx="609600" cy="381000"/>
          </a:xfrm>
          <a:prstGeom prst="rect">
            <a:avLst/>
          </a:prstGeom>
          <a:noFill/>
          <a:extLst>
            <a:ext uri="{909E8E84-426E-40DD-AFC4-6F175D3DCCD1}">
              <a14:hiddenFill xmlns:a14="http://schemas.microsoft.com/office/drawing/2010/main">
                <a:solidFill>
                  <a:srgbClr val="FFFFFF"/>
                </a:solidFill>
              </a14:hiddenFill>
            </a:ext>
          </a:extLst>
        </p:spPr>
      </p:pic>
      <p:sp>
        <p:nvSpPr>
          <p:cNvPr id="123923" name="Oval 19"/>
          <p:cNvSpPr>
            <a:spLocks noChangeArrowheads="1"/>
          </p:cNvSpPr>
          <p:nvPr/>
        </p:nvSpPr>
        <p:spPr bwMode="auto">
          <a:xfrm>
            <a:off x="4724400" y="1752600"/>
            <a:ext cx="609600" cy="381000"/>
          </a:xfrm>
          <a:prstGeom prst="ellipse">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n-GB" u="sng">
              <a:solidFill>
                <a:srgbClr val="292929"/>
              </a:solidFill>
            </a:endParaRPr>
          </a:p>
        </p:txBody>
      </p:sp>
      <p:pic>
        <p:nvPicPr>
          <p:cNvPr id="123924" name="Picture 20"/>
          <p:cNvPicPr>
            <a:picLocks noChangeAspect="1" noChangeArrowheads="1"/>
          </p:cNvPicPr>
          <p:nvPr/>
        </p:nvPicPr>
        <p:blipFill>
          <a:blip r:embed="rId3">
            <a:extLst>
              <a:ext uri="{28A0092B-C50C-407E-A947-70E740481C1C}">
                <a14:useLocalDpi xmlns:a14="http://schemas.microsoft.com/office/drawing/2010/main" val="0"/>
              </a:ext>
            </a:extLst>
          </a:blip>
          <a:srcRect l="81041" t="44267" r="8662" b="50386"/>
          <a:stretch>
            <a:fillRect/>
          </a:stretch>
        </p:blipFill>
        <p:spPr bwMode="auto">
          <a:xfrm>
            <a:off x="7162800" y="1676400"/>
            <a:ext cx="1066800" cy="381000"/>
          </a:xfrm>
          <a:prstGeom prst="rect">
            <a:avLst/>
          </a:prstGeom>
          <a:noFill/>
          <a:extLst>
            <a:ext uri="{909E8E84-426E-40DD-AFC4-6F175D3DCCD1}">
              <a14:hiddenFill xmlns:a14="http://schemas.microsoft.com/office/drawing/2010/main">
                <a:solidFill>
                  <a:srgbClr val="FFFFFF"/>
                </a:solidFill>
              </a14:hiddenFill>
            </a:ext>
          </a:extLst>
        </p:spPr>
      </p:pic>
      <p:sp>
        <p:nvSpPr>
          <p:cNvPr id="123925" name="Oval 21"/>
          <p:cNvSpPr>
            <a:spLocks noChangeArrowheads="1"/>
          </p:cNvSpPr>
          <p:nvPr/>
        </p:nvSpPr>
        <p:spPr bwMode="auto">
          <a:xfrm>
            <a:off x="7162800" y="1600200"/>
            <a:ext cx="1066800" cy="609600"/>
          </a:xfrm>
          <a:prstGeom prst="ellipse">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n-GB" u="sng">
              <a:solidFill>
                <a:srgbClr val="292929"/>
              </a:solidFill>
            </a:endParaRPr>
          </a:p>
        </p:txBody>
      </p:sp>
      <p:pic>
        <p:nvPicPr>
          <p:cNvPr id="123926" name="Picture 22"/>
          <p:cNvPicPr>
            <a:picLocks noChangeAspect="1" noChangeArrowheads="1"/>
          </p:cNvPicPr>
          <p:nvPr/>
        </p:nvPicPr>
        <p:blipFill>
          <a:blip r:embed="rId3">
            <a:extLst>
              <a:ext uri="{28A0092B-C50C-407E-A947-70E740481C1C}">
                <a14:useLocalDpi xmlns:a14="http://schemas.microsoft.com/office/drawing/2010/main" val="0"/>
              </a:ext>
            </a:extLst>
          </a:blip>
          <a:srcRect l="31764" t="44267" r="63823" b="48247"/>
          <a:stretch>
            <a:fillRect/>
          </a:stretch>
        </p:blipFill>
        <p:spPr bwMode="auto">
          <a:xfrm>
            <a:off x="2057400" y="1676400"/>
            <a:ext cx="457200" cy="533400"/>
          </a:xfrm>
          <a:prstGeom prst="rect">
            <a:avLst/>
          </a:prstGeom>
          <a:noFill/>
          <a:extLst>
            <a:ext uri="{909E8E84-426E-40DD-AFC4-6F175D3DCCD1}">
              <a14:hiddenFill xmlns:a14="http://schemas.microsoft.com/office/drawing/2010/main">
                <a:solidFill>
                  <a:srgbClr val="FFFFFF"/>
                </a:solidFill>
              </a14:hiddenFill>
            </a:ext>
          </a:extLst>
        </p:spPr>
      </p:pic>
      <p:sp>
        <p:nvSpPr>
          <p:cNvPr id="123927" name="Oval 23"/>
          <p:cNvSpPr>
            <a:spLocks noChangeArrowheads="1"/>
          </p:cNvSpPr>
          <p:nvPr/>
        </p:nvSpPr>
        <p:spPr bwMode="auto">
          <a:xfrm>
            <a:off x="533400" y="1600200"/>
            <a:ext cx="1752600" cy="609600"/>
          </a:xfrm>
          <a:prstGeom prst="ellipse">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n-GB" u="sng">
              <a:solidFill>
                <a:srgbClr val="292929"/>
              </a:solidFill>
            </a:endParaRPr>
          </a:p>
        </p:txBody>
      </p:sp>
      <p:sp>
        <p:nvSpPr>
          <p:cNvPr id="123928" name="Line 24"/>
          <p:cNvSpPr>
            <a:spLocks noChangeShapeType="1"/>
          </p:cNvSpPr>
          <p:nvPr/>
        </p:nvSpPr>
        <p:spPr bwMode="auto">
          <a:xfrm flipH="1" flipV="1">
            <a:off x="2362200" y="2057400"/>
            <a:ext cx="304800" cy="914400"/>
          </a:xfrm>
          <a:prstGeom prst="line">
            <a:avLst/>
          </a:prstGeom>
          <a:noFill/>
          <a:ln w="15875">
            <a:solidFill>
              <a:schemeClr val="tx1"/>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123929" name="Text Box 25"/>
          <p:cNvSpPr txBox="1">
            <a:spLocks noChangeArrowheads="1"/>
          </p:cNvSpPr>
          <p:nvPr/>
        </p:nvSpPr>
        <p:spPr bwMode="auto">
          <a:xfrm>
            <a:off x="6096000" y="2667000"/>
            <a:ext cx="1981200" cy="1474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spAutoFit/>
          </a:bodyPr>
          <a:lstStyle/>
          <a:p>
            <a:pPr algn="ctr" defTabSz="914400" eaLnBrk="0" fontAlgn="base" hangingPunct="0">
              <a:spcBef>
                <a:spcPct val="0"/>
              </a:spcBef>
              <a:spcAft>
                <a:spcPct val="0"/>
              </a:spcAft>
            </a:pPr>
            <a:r>
              <a:rPr lang="en-US" altLang="en-US">
                <a:solidFill>
                  <a:srgbClr val="CC9900"/>
                </a:solidFill>
                <a:latin typeface="Helvetica" pitchFamily="34" charset="0"/>
              </a:rPr>
              <a:t>Relocate modified KSW1L1 magnet to PSB period 16, build </a:t>
            </a:r>
            <a:r>
              <a:rPr lang="en-US" altLang="en-US">
                <a:solidFill>
                  <a:srgbClr val="CC9900"/>
                </a:solidFill>
              </a:rPr>
              <a:t>new pulse generator.</a:t>
            </a:r>
            <a:endParaRPr lang="en-US" altLang="en-US">
              <a:solidFill>
                <a:srgbClr val="CC9900"/>
              </a:solidFill>
              <a:latin typeface="Helvetica" pitchFamily="34" charset="0"/>
            </a:endParaRPr>
          </a:p>
        </p:txBody>
      </p:sp>
      <p:sp>
        <p:nvSpPr>
          <p:cNvPr id="123930" name="Line 26"/>
          <p:cNvSpPr>
            <a:spLocks noChangeShapeType="1"/>
          </p:cNvSpPr>
          <p:nvPr/>
        </p:nvSpPr>
        <p:spPr bwMode="auto">
          <a:xfrm flipV="1">
            <a:off x="7010400" y="2209800"/>
            <a:ext cx="304800" cy="457200"/>
          </a:xfrm>
          <a:prstGeom prst="line">
            <a:avLst/>
          </a:prstGeom>
          <a:noFill/>
          <a:ln w="15875">
            <a:solidFill>
              <a:schemeClr val="tx1"/>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en-GB" u="sng">
              <a:solidFill>
                <a:srgbClr val="292929"/>
              </a:solidFill>
            </a:endParaRPr>
          </a:p>
        </p:txBody>
      </p:sp>
      <p:sp>
        <p:nvSpPr>
          <p:cNvPr id="30" name="Date Placeholder 10"/>
          <p:cNvSpPr txBox="1">
            <a:spLocks/>
          </p:cNvSpPr>
          <p:nvPr/>
        </p:nvSpPr>
        <p:spPr bwMode="auto">
          <a:xfrm rot="20723385">
            <a:off x="5382615" y="595941"/>
            <a:ext cx="2941919"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en-US" sz="2000" dirty="0" smtClean="0">
                <a:solidFill>
                  <a:srgbClr val="FF0000"/>
                </a:solidFill>
              </a:rPr>
              <a:t>Linac4 – PSB Review</a:t>
            </a:r>
          </a:p>
          <a:p>
            <a:pPr algn="ctr"/>
            <a:r>
              <a:rPr lang="en-US" altLang="en-US" sz="2000" dirty="0" smtClean="0">
                <a:solidFill>
                  <a:srgbClr val="FF0000"/>
                </a:solidFill>
              </a:rPr>
              <a:t>15-01-2009</a:t>
            </a:r>
          </a:p>
          <a:p>
            <a:pPr algn="ctr"/>
            <a:r>
              <a:rPr lang="en-US" altLang="en-US" sz="2000" dirty="0" smtClean="0">
                <a:solidFill>
                  <a:srgbClr val="FF0000"/>
                </a:solidFill>
              </a:rPr>
              <a:t>INDICO </a:t>
            </a:r>
            <a:r>
              <a:rPr lang="en-US" altLang="en-US" sz="2000" dirty="0">
                <a:solidFill>
                  <a:srgbClr val="FF0000"/>
                </a:solidFill>
              </a:rPr>
              <a:t>46255</a:t>
            </a:r>
          </a:p>
        </p:txBody>
      </p:sp>
      <p:sp>
        <p:nvSpPr>
          <p:cNvPr id="2" name="Rectangle 1"/>
          <p:cNvSpPr/>
          <p:nvPr/>
        </p:nvSpPr>
        <p:spPr bwMode="auto">
          <a:xfrm>
            <a:off x="5715000" y="4343400"/>
            <a:ext cx="3276600" cy="2024063"/>
          </a:xfrm>
          <a:prstGeom prst="rect">
            <a:avLst/>
          </a:prstGeom>
          <a:noFill/>
          <a:ln w="38100" cap="flat" cmpd="sng" algn="ctr">
            <a:solidFill>
              <a:srgbClr val="FF0000"/>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sng" strike="noStrike" cap="none" normalizeH="0" baseline="0" smtClean="0">
              <a:ln>
                <a:noFill/>
              </a:ln>
              <a:solidFill>
                <a:schemeClr val="tx1"/>
              </a:solidFill>
              <a:effectLst/>
              <a:latin typeface="Arial" charset="0"/>
            </a:endParaRPr>
          </a:p>
        </p:txBody>
      </p:sp>
      <p:sp>
        <p:nvSpPr>
          <p:cNvPr id="32" name="Date Placeholder 10"/>
          <p:cNvSpPr txBox="1">
            <a:spLocks/>
          </p:cNvSpPr>
          <p:nvPr/>
        </p:nvSpPr>
        <p:spPr bwMode="auto">
          <a:xfrm>
            <a:off x="5717247" y="6367463"/>
            <a:ext cx="3275645" cy="240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en-US" sz="1400" dirty="0" smtClean="0">
                <a:solidFill>
                  <a:srgbClr val="FF0000"/>
                </a:solidFill>
              </a:rPr>
              <a:t>ECR PSB-L-EC-0001</a:t>
            </a:r>
            <a:endParaRPr lang="en-US" altLang="en-US" sz="1400" dirty="0">
              <a:solidFill>
                <a:srgbClr val="FF0000"/>
              </a:solidFill>
            </a:endParaRPr>
          </a:p>
        </p:txBody>
      </p:sp>
      <p:sp>
        <p:nvSpPr>
          <p:cNvPr id="33"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2404960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910"/>
                                        </p:tgtEl>
                                        <p:attrNameLst>
                                          <p:attrName>style.visibility</p:attrName>
                                        </p:attrNameLst>
                                      </p:cBhvr>
                                      <p:to>
                                        <p:strVal val="visible"/>
                                      </p:to>
                                    </p:set>
                                    <p:anim calcmode="lin" valueType="num">
                                      <p:cBhvr additive="base">
                                        <p:cTn id="7" dur="500" fill="hold"/>
                                        <p:tgtEl>
                                          <p:spTgt spid="123910"/>
                                        </p:tgtEl>
                                        <p:attrNameLst>
                                          <p:attrName>ppt_x</p:attrName>
                                        </p:attrNameLst>
                                      </p:cBhvr>
                                      <p:tavLst>
                                        <p:tav tm="0">
                                          <p:val>
                                            <p:strVal val="#ppt_x"/>
                                          </p:val>
                                        </p:tav>
                                        <p:tav tm="100000">
                                          <p:val>
                                            <p:strVal val="#ppt_x"/>
                                          </p:val>
                                        </p:tav>
                                      </p:tavLst>
                                    </p:anim>
                                    <p:anim calcmode="lin" valueType="num">
                                      <p:cBhvr additive="base">
                                        <p:cTn id="8" dur="500" fill="hold"/>
                                        <p:tgtEl>
                                          <p:spTgt spid="1239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3918"/>
                                        </p:tgtEl>
                                        <p:attrNameLst>
                                          <p:attrName>style.visibility</p:attrName>
                                        </p:attrNameLst>
                                      </p:cBhvr>
                                      <p:to>
                                        <p:strVal val="visible"/>
                                      </p:to>
                                    </p:set>
                                    <p:anim calcmode="lin" valueType="num">
                                      <p:cBhvr additive="base">
                                        <p:cTn id="11" dur="500" fill="hold"/>
                                        <p:tgtEl>
                                          <p:spTgt spid="123918"/>
                                        </p:tgtEl>
                                        <p:attrNameLst>
                                          <p:attrName>ppt_x</p:attrName>
                                        </p:attrNameLst>
                                      </p:cBhvr>
                                      <p:tavLst>
                                        <p:tav tm="0">
                                          <p:val>
                                            <p:strVal val="#ppt_x"/>
                                          </p:val>
                                        </p:tav>
                                        <p:tav tm="100000">
                                          <p:val>
                                            <p:strVal val="#ppt_x"/>
                                          </p:val>
                                        </p:tav>
                                      </p:tavLst>
                                    </p:anim>
                                    <p:anim calcmode="lin" valueType="num">
                                      <p:cBhvr additive="base">
                                        <p:cTn id="12" dur="500" fill="hold"/>
                                        <p:tgtEl>
                                          <p:spTgt spid="1239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3919"/>
                                        </p:tgtEl>
                                        <p:attrNameLst>
                                          <p:attrName>style.visibility</p:attrName>
                                        </p:attrNameLst>
                                      </p:cBhvr>
                                      <p:to>
                                        <p:strVal val="visible"/>
                                      </p:to>
                                    </p:set>
                                    <p:anim calcmode="lin" valueType="num">
                                      <p:cBhvr additive="base">
                                        <p:cTn id="15" dur="500" fill="hold"/>
                                        <p:tgtEl>
                                          <p:spTgt spid="123919"/>
                                        </p:tgtEl>
                                        <p:attrNameLst>
                                          <p:attrName>ppt_x</p:attrName>
                                        </p:attrNameLst>
                                      </p:cBhvr>
                                      <p:tavLst>
                                        <p:tav tm="0">
                                          <p:val>
                                            <p:strVal val="#ppt_x"/>
                                          </p:val>
                                        </p:tav>
                                        <p:tav tm="100000">
                                          <p:val>
                                            <p:strVal val="#ppt_x"/>
                                          </p:val>
                                        </p:tav>
                                      </p:tavLst>
                                    </p:anim>
                                    <p:anim calcmode="lin" valueType="num">
                                      <p:cBhvr additive="base">
                                        <p:cTn id="16" dur="500" fill="hold"/>
                                        <p:tgtEl>
                                          <p:spTgt spid="123919"/>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23927"/>
                                        </p:tgtEl>
                                        <p:attrNameLst>
                                          <p:attrName>style.visibility</p:attrName>
                                        </p:attrNameLst>
                                      </p:cBhvr>
                                      <p:to>
                                        <p:strVal val="visible"/>
                                      </p:to>
                                    </p:set>
                                    <p:anim calcmode="lin" valueType="num">
                                      <p:cBhvr additive="base">
                                        <p:cTn id="19" dur="500" fill="hold"/>
                                        <p:tgtEl>
                                          <p:spTgt spid="123927"/>
                                        </p:tgtEl>
                                        <p:attrNameLst>
                                          <p:attrName>ppt_x</p:attrName>
                                        </p:attrNameLst>
                                      </p:cBhvr>
                                      <p:tavLst>
                                        <p:tav tm="0">
                                          <p:val>
                                            <p:strVal val="#ppt_x"/>
                                          </p:val>
                                        </p:tav>
                                        <p:tav tm="100000">
                                          <p:val>
                                            <p:strVal val="#ppt_x"/>
                                          </p:val>
                                        </p:tav>
                                      </p:tavLst>
                                    </p:anim>
                                    <p:anim calcmode="lin" valueType="num">
                                      <p:cBhvr additive="base">
                                        <p:cTn id="20" dur="500" fill="hold"/>
                                        <p:tgtEl>
                                          <p:spTgt spid="12392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3912"/>
                                        </p:tgtEl>
                                        <p:attrNameLst>
                                          <p:attrName>style.visibility</p:attrName>
                                        </p:attrNameLst>
                                      </p:cBhvr>
                                      <p:to>
                                        <p:strVal val="visible"/>
                                      </p:to>
                                    </p:set>
                                    <p:anim calcmode="lin" valueType="num">
                                      <p:cBhvr additive="base">
                                        <p:cTn id="25" dur="500" fill="hold"/>
                                        <p:tgtEl>
                                          <p:spTgt spid="123912"/>
                                        </p:tgtEl>
                                        <p:attrNameLst>
                                          <p:attrName>ppt_x</p:attrName>
                                        </p:attrNameLst>
                                      </p:cBhvr>
                                      <p:tavLst>
                                        <p:tav tm="0">
                                          <p:val>
                                            <p:strVal val="#ppt_x"/>
                                          </p:val>
                                        </p:tav>
                                        <p:tav tm="100000">
                                          <p:val>
                                            <p:strVal val="#ppt_x"/>
                                          </p:val>
                                        </p:tav>
                                      </p:tavLst>
                                    </p:anim>
                                    <p:anim calcmode="lin" valueType="num">
                                      <p:cBhvr additive="base">
                                        <p:cTn id="26" dur="500" fill="hold"/>
                                        <p:tgtEl>
                                          <p:spTgt spid="1239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3913"/>
                                        </p:tgtEl>
                                        <p:attrNameLst>
                                          <p:attrName>style.visibility</p:attrName>
                                        </p:attrNameLst>
                                      </p:cBhvr>
                                      <p:to>
                                        <p:strVal val="visible"/>
                                      </p:to>
                                    </p:set>
                                    <p:anim calcmode="lin" valueType="num">
                                      <p:cBhvr additive="base">
                                        <p:cTn id="29" dur="500" fill="hold"/>
                                        <p:tgtEl>
                                          <p:spTgt spid="123913"/>
                                        </p:tgtEl>
                                        <p:attrNameLst>
                                          <p:attrName>ppt_x</p:attrName>
                                        </p:attrNameLst>
                                      </p:cBhvr>
                                      <p:tavLst>
                                        <p:tav tm="0">
                                          <p:val>
                                            <p:strVal val="#ppt_x"/>
                                          </p:val>
                                        </p:tav>
                                        <p:tav tm="100000">
                                          <p:val>
                                            <p:strVal val="#ppt_x"/>
                                          </p:val>
                                        </p:tav>
                                      </p:tavLst>
                                    </p:anim>
                                    <p:anim calcmode="lin" valueType="num">
                                      <p:cBhvr additive="base">
                                        <p:cTn id="30" dur="500" fill="hold"/>
                                        <p:tgtEl>
                                          <p:spTgt spid="123913"/>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123921"/>
                                        </p:tgtEl>
                                        <p:attrNameLst>
                                          <p:attrName>style.visibility</p:attrName>
                                        </p:attrNameLst>
                                      </p:cBhvr>
                                      <p:to>
                                        <p:strVal val="visible"/>
                                      </p:to>
                                    </p:set>
                                    <p:anim calcmode="lin" valueType="num">
                                      <p:cBhvr additive="base">
                                        <p:cTn id="33" dur="500" fill="hold"/>
                                        <p:tgtEl>
                                          <p:spTgt spid="123921"/>
                                        </p:tgtEl>
                                        <p:attrNameLst>
                                          <p:attrName>ppt_x</p:attrName>
                                        </p:attrNameLst>
                                      </p:cBhvr>
                                      <p:tavLst>
                                        <p:tav tm="0">
                                          <p:val>
                                            <p:strVal val="#ppt_x"/>
                                          </p:val>
                                        </p:tav>
                                        <p:tav tm="100000">
                                          <p:val>
                                            <p:strVal val="#ppt_x"/>
                                          </p:val>
                                        </p:tav>
                                      </p:tavLst>
                                    </p:anim>
                                    <p:anim calcmode="lin" valueType="num">
                                      <p:cBhvr additive="base">
                                        <p:cTn id="34" dur="500" fill="hold"/>
                                        <p:tgtEl>
                                          <p:spTgt spid="123921"/>
                                        </p:tgtEl>
                                        <p:attrNameLst>
                                          <p:attrName>ppt_y</p:attrName>
                                        </p:attrNameLst>
                                      </p:cBhvr>
                                      <p:tavLst>
                                        <p:tav tm="0">
                                          <p:val>
                                            <p:strVal val="0-#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123923"/>
                                        </p:tgtEl>
                                        <p:attrNameLst>
                                          <p:attrName>style.visibility</p:attrName>
                                        </p:attrNameLst>
                                      </p:cBhvr>
                                      <p:to>
                                        <p:strVal val="visible"/>
                                      </p:to>
                                    </p:set>
                                    <p:anim calcmode="lin" valueType="num">
                                      <p:cBhvr additive="base">
                                        <p:cTn id="39" dur="500" fill="hold"/>
                                        <p:tgtEl>
                                          <p:spTgt spid="123923"/>
                                        </p:tgtEl>
                                        <p:attrNameLst>
                                          <p:attrName>ppt_x</p:attrName>
                                        </p:attrNameLst>
                                      </p:cBhvr>
                                      <p:tavLst>
                                        <p:tav tm="0">
                                          <p:val>
                                            <p:strVal val="#ppt_x"/>
                                          </p:val>
                                        </p:tav>
                                        <p:tav tm="100000">
                                          <p:val>
                                            <p:strVal val="#ppt_x"/>
                                          </p:val>
                                        </p:tav>
                                      </p:tavLst>
                                    </p:anim>
                                    <p:anim calcmode="lin" valueType="num">
                                      <p:cBhvr additive="base">
                                        <p:cTn id="40" dur="500" fill="hold"/>
                                        <p:tgtEl>
                                          <p:spTgt spid="123923"/>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3915"/>
                                        </p:tgtEl>
                                        <p:attrNameLst>
                                          <p:attrName>style.visibility</p:attrName>
                                        </p:attrNameLst>
                                      </p:cBhvr>
                                      <p:to>
                                        <p:strVal val="visible"/>
                                      </p:to>
                                    </p:set>
                                    <p:anim calcmode="lin" valueType="num">
                                      <p:cBhvr additive="base">
                                        <p:cTn id="43" dur="500" fill="hold"/>
                                        <p:tgtEl>
                                          <p:spTgt spid="123915"/>
                                        </p:tgtEl>
                                        <p:attrNameLst>
                                          <p:attrName>ppt_x</p:attrName>
                                        </p:attrNameLst>
                                      </p:cBhvr>
                                      <p:tavLst>
                                        <p:tav tm="0">
                                          <p:val>
                                            <p:strVal val="#ppt_x"/>
                                          </p:val>
                                        </p:tav>
                                        <p:tav tm="100000">
                                          <p:val>
                                            <p:strVal val="#ppt_x"/>
                                          </p:val>
                                        </p:tav>
                                      </p:tavLst>
                                    </p:anim>
                                    <p:anim calcmode="lin" valueType="num">
                                      <p:cBhvr additive="base">
                                        <p:cTn id="44" dur="500" fill="hold"/>
                                        <p:tgtEl>
                                          <p:spTgt spid="1239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3914"/>
                                        </p:tgtEl>
                                        <p:attrNameLst>
                                          <p:attrName>style.visibility</p:attrName>
                                        </p:attrNameLst>
                                      </p:cBhvr>
                                      <p:to>
                                        <p:strVal val="visible"/>
                                      </p:to>
                                    </p:set>
                                    <p:anim calcmode="lin" valueType="num">
                                      <p:cBhvr additive="base">
                                        <p:cTn id="47" dur="500" fill="hold"/>
                                        <p:tgtEl>
                                          <p:spTgt spid="123914"/>
                                        </p:tgtEl>
                                        <p:attrNameLst>
                                          <p:attrName>ppt_x</p:attrName>
                                        </p:attrNameLst>
                                      </p:cBhvr>
                                      <p:tavLst>
                                        <p:tav tm="0">
                                          <p:val>
                                            <p:strVal val="#ppt_x"/>
                                          </p:val>
                                        </p:tav>
                                        <p:tav tm="100000">
                                          <p:val>
                                            <p:strVal val="#ppt_x"/>
                                          </p:val>
                                        </p:tav>
                                      </p:tavLst>
                                    </p:anim>
                                    <p:anim calcmode="lin" valueType="num">
                                      <p:cBhvr additive="base">
                                        <p:cTn id="48" dur="500" fill="hold"/>
                                        <p:tgtEl>
                                          <p:spTgt spid="123914"/>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23929"/>
                                        </p:tgtEl>
                                        <p:attrNameLst>
                                          <p:attrName>style.visibility</p:attrName>
                                        </p:attrNameLst>
                                      </p:cBhvr>
                                      <p:to>
                                        <p:strVal val="visible"/>
                                      </p:to>
                                    </p:set>
                                    <p:anim calcmode="lin" valueType="num">
                                      <p:cBhvr additive="base">
                                        <p:cTn id="53" dur="500" fill="hold"/>
                                        <p:tgtEl>
                                          <p:spTgt spid="123929"/>
                                        </p:tgtEl>
                                        <p:attrNameLst>
                                          <p:attrName>ppt_x</p:attrName>
                                        </p:attrNameLst>
                                      </p:cBhvr>
                                      <p:tavLst>
                                        <p:tav tm="0">
                                          <p:val>
                                            <p:strVal val="#ppt_x"/>
                                          </p:val>
                                        </p:tav>
                                        <p:tav tm="100000">
                                          <p:val>
                                            <p:strVal val="#ppt_x"/>
                                          </p:val>
                                        </p:tav>
                                      </p:tavLst>
                                    </p:anim>
                                    <p:anim calcmode="lin" valueType="num">
                                      <p:cBhvr additive="base">
                                        <p:cTn id="54" dur="500" fill="hold"/>
                                        <p:tgtEl>
                                          <p:spTgt spid="12392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23930"/>
                                        </p:tgtEl>
                                        <p:attrNameLst>
                                          <p:attrName>style.visibility</p:attrName>
                                        </p:attrNameLst>
                                      </p:cBhvr>
                                      <p:to>
                                        <p:strVal val="visible"/>
                                      </p:to>
                                    </p:set>
                                    <p:anim calcmode="lin" valueType="num">
                                      <p:cBhvr additive="base">
                                        <p:cTn id="57" dur="500" fill="hold"/>
                                        <p:tgtEl>
                                          <p:spTgt spid="123930"/>
                                        </p:tgtEl>
                                        <p:attrNameLst>
                                          <p:attrName>ppt_x</p:attrName>
                                        </p:attrNameLst>
                                      </p:cBhvr>
                                      <p:tavLst>
                                        <p:tav tm="0">
                                          <p:val>
                                            <p:strVal val="#ppt_x"/>
                                          </p:val>
                                        </p:tav>
                                        <p:tav tm="100000">
                                          <p:val>
                                            <p:strVal val="#ppt_x"/>
                                          </p:val>
                                        </p:tav>
                                      </p:tavLst>
                                    </p:anim>
                                    <p:anim calcmode="lin" valueType="num">
                                      <p:cBhvr additive="base">
                                        <p:cTn id="58" dur="500" fill="hold"/>
                                        <p:tgtEl>
                                          <p:spTgt spid="123930"/>
                                        </p:tgtEl>
                                        <p:attrNameLst>
                                          <p:attrName>ppt_y</p:attrName>
                                        </p:attrNameLst>
                                      </p:cBhvr>
                                      <p:tavLst>
                                        <p:tav tm="0">
                                          <p:val>
                                            <p:strVal val="1+#ppt_h/2"/>
                                          </p:val>
                                        </p:tav>
                                        <p:tav tm="100000">
                                          <p:val>
                                            <p:strVal val="#ppt_y"/>
                                          </p:val>
                                        </p:tav>
                                      </p:tavLst>
                                    </p:anim>
                                  </p:childTnLst>
                                </p:cTn>
                              </p:par>
                              <p:par>
                                <p:cTn id="59" presetID="2" presetClass="entr" presetSubtype="1" fill="hold" grpId="0" nodeType="withEffect">
                                  <p:stCondLst>
                                    <p:cond delay="0"/>
                                  </p:stCondLst>
                                  <p:childTnLst>
                                    <p:set>
                                      <p:cBhvr>
                                        <p:cTn id="60" dur="1" fill="hold">
                                          <p:stCondLst>
                                            <p:cond delay="0"/>
                                          </p:stCondLst>
                                        </p:cTn>
                                        <p:tgtEl>
                                          <p:spTgt spid="123925"/>
                                        </p:tgtEl>
                                        <p:attrNameLst>
                                          <p:attrName>style.visibility</p:attrName>
                                        </p:attrNameLst>
                                      </p:cBhvr>
                                      <p:to>
                                        <p:strVal val="visible"/>
                                      </p:to>
                                    </p:set>
                                    <p:anim calcmode="lin" valueType="num">
                                      <p:cBhvr additive="base">
                                        <p:cTn id="61" dur="500" fill="hold"/>
                                        <p:tgtEl>
                                          <p:spTgt spid="123925"/>
                                        </p:tgtEl>
                                        <p:attrNameLst>
                                          <p:attrName>ppt_x</p:attrName>
                                        </p:attrNameLst>
                                      </p:cBhvr>
                                      <p:tavLst>
                                        <p:tav tm="0">
                                          <p:val>
                                            <p:strVal val="#ppt_x"/>
                                          </p:val>
                                        </p:tav>
                                        <p:tav tm="100000">
                                          <p:val>
                                            <p:strVal val="#ppt_x"/>
                                          </p:val>
                                        </p:tav>
                                      </p:tavLst>
                                    </p:anim>
                                    <p:anim calcmode="lin" valueType="num">
                                      <p:cBhvr additive="base">
                                        <p:cTn id="62" dur="500" fill="hold"/>
                                        <p:tgtEl>
                                          <p:spTgt spid="123925"/>
                                        </p:tgtEl>
                                        <p:attrNameLst>
                                          <p:attrName>ppt_y</p:attrName>
                                        </p:attrNameLst>
                                      </p:cBhvr>
                                      <p:tavLst>
                                        <p:tav tm="0">
                                          <p:val>
                                            <p:strVal val="0-#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3917"/>
                                        </p:tgtEl>
                                        <p:attrNameLst>
                                          <p:attrName>style.visibility</p:attrName>
                                        </p:attrNameLst>
                                      </p:cBhvr>
                                      <p:to>
                                        <p:strVal val="visible"/>
                                      </p:to>
                                    </p:set>
                                    <p:anim calcmode="lin" valueType="num">
                                      <p:cBhvr additive="base">
                                        <p:cTn id="67" dur="500" fill="hold"/>
                                        <p:tgtEl>
                                          <p:spTgt spid="123917"/>
                                        </p:tgtEl>
                                        <p:attrNameLst>
                                          <p:attrName>ppt_x</p:attrName>
                                        </p:attrNameLst>
                                      </p:cBhvr>
                                      <p:tavLst>
                                        <p:tav tm="0">
                                          <p:val>
                                            <p:strVal val="#ppt_x"/>
                                          </p:val>
                                        </p:tav>
                                        <p:tav tm="100000">
                                          <p:val>
                                            <p:strVal val="#ppt_x"/>
                                          </p:val>
                                        </p:tav>
                                      </p:tavLst>
                                    </p:anim>
                                    <p:anim calcmode="lin" valueType="num">
                                      <p:cBhvr additive="base">
                                        <p:cTn id="68" dur="500" fill="hold"/>
                                        <p:tgtEl>
                                          <p:spTgt spid="12391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23916"/>
                                        </p:tgtEl>
                                        <p:attrNameLst>
                                          <p:attrName>style.visibility</p:attrName>
                                        </p:attrNameLst>
                                      </p:cBhvr>
                                      <p:to>
                                        <p:strVal val="visible"/>
                                      </p:to>
                                    </p:set>
                                    <p:anim calcmode="lin" valueType="num">
                                      <p:cBhvr additive="base">
                                        <p:cTn id="71" dur="500" fill="hold"/>
                                        <p:tgtEl>
                                          <p:spTgt spid="123916"/>
                                        </p:tgtEl>
                                        <p:attrNameLst>
                                          <p:attrName>ppt_x</p:attrName>
                                        </p:attrNameLst>
                                      </p:cBhvr>
                                      <p:tavLst>
                                        <p:tav tm="0">
                                          <p:val>
                                            <p:strVal val="#ppt_x"/>
                                          </p:val>
                                        </p:tav>
                                        <p:tav tm="100000">
                                          <p:val>
                                            <p:strVal val="#ppt_x"/>
                                          </p:val>
                                        </p:tav>
                                      </p:tavLst>
                                    </p:anim>
                                    <p:anim calcmode="lin" valueType="num">
                                      <p:cBhvr additive="base">
                                        <p:cTn id="72" dur="500" fill="hold"/>
                                        <p:tgtEl>
                                          <p:spTgt spid="123916"/>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23911"/>
                                        </p:tgtEl>
                                        <p:attrNameLst>
                                          <p:attrName>style.visibility</p:attrName>
                                        </p:attrNameLst>
                                      </p:cBhvr>
                                      <p:to>
                                        <p:strVal val="visible"/>
                                      </p:to>
                                    </p:set>
                                    <p:anim calcmode="lin" valueType="num">
                                      <p:cBhvr additive="base">
                                        <p:cTn id="77" dur="500" fill="hold"/>
                                        <p:tgtEl>
                                          <p:spTgt spid="123911"/>
                                        </p:tgtEl>
                                        <p:attrNameLst>
                                          <p:attrName>ppt_x</p:attrName>
                                        </p:attrNameLst>
                                      </p:cBhvr>
                                      <p:tavLst>
                                        <p:tav tm="0">
                                          <p:val>
                                            <p:strVal val="#ppt_x"/>
                                          </p:val>
                                        </p:tav>
                                        <p:tav tm="100000">
                                          <p:val>
                                            <p:strVal val="#ppt_x"/>
                                          </p:val>
                                        </p:tav>
                                      </p:tavLst>
                                    </p:anim>
                                    <p:anim calcmode="lin" valueType="num">
                                      <p:cBhvr additive="base">
                                        <p:cTn id="78" dur="500" fill="hold"/>
                                        <p:tgtEl>
                                          <p:spTgt spid="12391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23928"/>
                                        </p:tgtEl>
                                        <p:attrNameLst>
                                          <p:attrName>style.visibility</p:attrName>
                                        </p:attrNameLst>
                                      </p:cBhvr>
                                      <p:to>
                                        <p:strVal val="visible"/>
                                      </p:to>
                                    </p:set>
                                    <p:anim calcmode="lin" valueType="num">
                                      <p:cBhvr additive="base">
                                        <p:cTn id="81" dur="500" fill="hold"/>
                                        <p:tgtEl>
                                          <p:spTgt spid="123928"/>
                                        </p:tgtEl>
                                        <p:attrNameLst>
                                          <p:attrName>ppt_x</p:attrName>
                                        </p:attrNameLst>
                                      </p:cBhvr>
                                      <p:tavLst>
                                        <p:tav tm="0">
                                          <p:val>
                                            <p:strVal val="#ppt_x"/>
                                          </p:val>
                                        </p:tav>
                                        <p:tav tm="100000">
                                          <p:val>
                                            <p:strVal val="#ppt_x"/>
                                          </p:val>
                                        </p:tav>
                                      </p:tavLst>
                                    </p:anim>
                                    <p:anim calcmode="lin" valueType="num">
                                      <p:cBhvr additive="base">
                                        <p:cTn id="82" dur="500" fill="hold"/>
                                        <p:tgtEl>
                                          <p:spTgt spid="12392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0" grpId="0" animBg="1"/>
      <p:bldP spid="123911" grpId="0"/>
      <p:bldP spid="123912" grpId="0" animBg="1"/>
      <p:bldP spid="123913" grpId="0" animBg="1"/>
      <p:bldP spid="123914" grpId="0" animBg="1"/>
      <p:bldP spid="123915" grpId="0" animBg="1"/>
      <p:bldP spid="123916" grpId="0" animBg="1"/>
      <p:bldP spid="123917" grpId="0" animBg="1"/>
      <p:bldP spid="123918" grpId="0" animBg="1"/>
      <p:bldP spid="123919" grpId="0" animBg="1"/>
      <p:bldP spid="123921" grpId="0" animBg="1"/>
      <p:bldP spid="123923" grpId="0" animBg="1"/>
      <p:bldP spid="123925" grpId="0" animBg="1"/>
      <p:bldP spid="123927" grpId="0" animBg="1"/>
      <p:bldP spid="123928" grpId="0" animBg="1"/>
      <p:bldP spid="123929" grpId="0" animBg="1"/>
      <p:bldP spid="123930" grpId="0" animBg="1"/>
      <p:bldP spid="2" grpId="0" animBg="1"/>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GB"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6611" y="93227"/>
            <a:ext cx="4648776" cy="6566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3988065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PSB Injection Region</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29035"/>
            <a:ext cx="4296723" cy="5728964"/>
          </a:xfrm>
          <a:prstGeom prst="rect">
            <a:avLst/>
          </a:prstGeom>
        </p:spPr>
      </p:pic>
      <p:pic>
        <p:nvPicPr>
          <p:cNvPr id="2050" name="Picture 2" descr="W:\PSB\pictures\MBhor10\SDC10829.JPG"/>
          <p:cNvPicPr>
            <a:picLocks noChangeAspect="1" noChangeArrowheads="1"/>
          </p:cNvPicPr>
          <p:nvPr/>
        </p:nvPicPr>
        <p:blipFill rotWithShape="1">
          <a:blip r:embed="rId3">
            <a:extLst>
              <a:ext uri="{28A0092B-C50C-407E-A947-70E740481C1C}">
                <a14:useLocalDpi xmlns:a14="http://schemas.microsoft.com/office/drawing/2010/main" val="0"/>
              </a:ext>
            </a:extLst>
          </a:blip>
          <a:srcRect l="8927" r="33856"/>
          <a:stretch/>
        </p:blipFill>
        <p:spPr bwMode="auto">
          <a:xfrm>
            <a:off x="4773477" y="1129033"/>
            <a:ext cx="4370523" cy="5728965"/>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10"/>
          <p:cNvSpPr txBox="1">
            <a:spLocks/>
          </p:cNvSpPr>
          <p:nvPr/>
        </p:nvSpPr>
        <p:spPr bwMode="auto">
          <a:xfrm>
            <a:off x="0" y="1129035"/>
            <a:ext cx="4296723" cy="240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sz="2400" dirty="0" smtClean="0">
                <a:ln w="3175" cmpd="sng">
                  <a:solidFill>
                    <a:schemeClr val="tx1"/>
                  </a:solidFill>
                  <a:prstDash val="solid"/>
                </a:ln>
                <a:solidFill>
                  <a:schemeClr val="bg1"/>
                </a:solidFill>
                <a:effectLst>
                  <a:outerShdw blurRad="63500" dir="3600000" algn="tl" rotWithShape="0">
                    <a:srgbClr val="000000">
                      <a:alpha val="70000"/>
                    </a:srgbClr>
                  </a:outerShdw>
                </a:effectLst>
              </a:rPr>
              <a:t>Seen from Inside PSB ring</a:t>
            </a:r>
            <a:endParaRPr lang="en-US" altLang="en-US" sz="2400" dirty="0">
              <a:ln w="3175" cmpd="sng">
                <a:solidFill>
                  <a:schemeClr val="tx1"/>
                </a:solidFill>
                <a:prstDash val="solid"/>
              </a:ln>
              <a:solidFill>
                <a:schemeClr val="bg1"/>
              </a:solidFill>
              <a:effectLst>
                <a:outerShdw blurRad="63500" dir="3600000" algn="tl" rotWithShape="0">
                  <a:srgbClr val="000000">
                    <a:alpha val="70000"/>
                  </a:srgbClr>
                </a:outerShdw>
              </a:effectLst>
            </a:endParaRPr>
          </a:p>
        </p:txBody>
      </p:sp>
      <p:sp>
        <p:nvSpPr>
          <p:cNvPr id="9" name="Date Placeholder 10"/>
          <p:cNvSpPr txBox="1">
            <a:spLocks/>
          </p:cNvSpPr>
          <p:nvPr/>
        </p:nvSpPr>
        <p:spPr bwMode="auto">
          <a:xfrm>
            <a:off x="4773476" y="1129035"/>
            <a:ext cx="4370523" cy="240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sz="2400" dirty="0" smtClean="0">
                <a:ln w="3175" cmpd="sng">
                  <a:solidFill>
                    <a:schemeClr val="tx1"/>
                  </a:solidFill>
                  <a:prstDash val="solid"/>
                </a:ln>
                <a:solidFill>
                  <a:schemeClr val="bg1"/>
                </a:solidFill>
                <a:effectLst>
                  <a:outerShdw blurRad="63500" dir="3600000" algn="tl" rotWithShape="0">
                    <a:srgbClr val="000000">
                      <a:alpha val="70000"/>
                    </a:srgbClr>
                  </a:outerShdw>
                </a:effectLst>
              </a:rPr>
              <a:t>Seen from Outside PSB ring</a:t>
            </a:r>
            <a:endParaRPr lang="en-US" altLang="en-US" sz="2400" dirty="0">
              <a:ln w="3175" cmpd="sng">
                <a:solidFill>
                  <a:schemeClr val="tx1"/>
                </a:solidFill>
                <a:prstDash val="solid"/>
              </a:ln>
              <a:solidFill>
                <a:schemeClr val="bg1"/>
              </a:solidFill>
              <a:effectLst>
                <a:outerShdw blurRad="63500" dir="3600000" algn="tl" rotWithShape="0">
                  <a:srgbClr val="000000">
                    <a:alpha val="70000"/>
                  </a:srgbClr>
                </a:outerShdw>
              </a:effectLst>
            </a:endParaRPr>
          </a:p>
        </p:txBody>
      </p:sp>
      <p:sp>
        <p:nvSpPr>
          <p:cNvPr id="11"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1970093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a:grpSpLocks noChangeAspect="1"/>
          </p:cNvGrpSpPr>
          <p:nvPr/>
        </p:nvGrpSpPr>
        <p:grpSpPr>
          <a:xfrm>
            <a:off x="637776" y="743919"/>
            <a:ext cx="8194487" cy="4285281"/>
            <a:chOff x="155575" y="790414"/>
            <a:chExt cx="8988425" cy="4748374"/>
          </a:xfrm>
        </p:grpSpPr>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1620" b="85128"/>
            <a:stretch/>
          </p:blipFill>
          <p:spPr bwMode="auto">
            <a:xfrm>
              <a:off x="1062493" y="790414"/>
              <a:ext cx="8081506" cy="697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0" name="Object 19"/>
            <p:cNvGraphicFramePr>
              <a:graphicFrameLocks noChangeAspect="1"/>
            </p:cNvGraphicFramePr>
            <p:nvPr>
              <p:extLst>
                <p:ext uri="{D42A27DB-BD31-4B8C-83A1-F6EECF244321}">
                  <p14:modId xmlns:p14="http://schemas.microsoft.com/office/powerpoint/2010/main" val="2484053166"/>
                </p:ext>
              </p:extLst>
            </p:nvPr>
          </p:nvGraphicFramePr>
          <p:xfrm>
            <a:off x="155575" y="1201738"/>
            <a:ext cx="8988425" cy="4337050"/>
          </p:xfrm>
          <a:graphic>
            <a:graphicData uri="http://schemas.openxmlformats.org/presentationml/2006/ole">
              <mc:AlternateContent xmlns:mc="http://schemas.openxmlformats.org/markup-compatibility/2006">
                <mc:Choice xmlns:v="urn:schemas-microsoft-com:vml" Requires="v">
                  <p:oleObj spid="_x0000_s3097" name="AutoCAD Drawing" r:id="rId4" imgW="18249900" imgH="8439150" progId="AutoCAD.Drawing.19">
                    <p:embed/>
                  </p:oleObj>
                </mc:Choice>
                <mc:Fallback>
                  <p:oleObj name="AutoCAD Drawing" r:id="rId4" imgW="18249900" imgH="8439150" progId="AutoCAD.Drawing.19">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l="28838" t="12152" r="28339" b="44051"/>
                        <a:stretch>
                          <a:fillRect/>
                        </a:stretch>
                      </p:blipFill>
                      <p:spPr bwMode="auto">
                        <a:xfrm>
                          <a:off x="155575" y="1201738"/>
                          <a:ext cx="8988425"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2" name="Straight Arrow Connector 21"/>
            <p:cNvCxnSpPr/>
            <p:nvPr/>
          </p:nvCxnSpPr>
          <p:spPr>
            <a:xfrm>
              <a:off x="4804477" y="1418092"/>
              <a:ext cx="7748" cy="11386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5866108" y="1464090"/>
              <a:ext cx="232476" cy="61139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Title 1"/>
          <p:cNvSpPr>
            <a:spLocks noGrp="1"/>
          </p:cNvSpPr>
          <p:nvPr>
            <p:ph type="title"/>
          </p:nvPr>
        </p:nvSpPr>
        <p:spPr/>
        <p:txBody>
          <a:bodyPr/>
          <a:lstStyle/>
          <a:p>
            <a:r>
              <a:rPr lang="en-US" dirty="0" smtClean="0"/>
              <a:t>Removal of Current PSB Injection Region</a:t>
            </a:r>
            <a:endParaRPr lang="en-US" dirty="0"/>
          </a:p>
        </p:txBody>
      </p:sp>
      <p:sp>
        <p:nvSpPr>
          <p:cNvPr id="17" name="Rectangle 16"/>
          <p:cNvSpPr/>
          <p:nvPr/>
        </p:nvSpPr>
        <p:spPr>
          <a:xfrm>
            <a:off x="116236" y="4773335"/>
            <a:ext cx="9027763" cy="2077492"/>
          </a:xfrm>
          <a:prstGeom prst="rect">
            <a:avLst/>
          </a:prstGeom>
        </p:spPr>
        <p:txBody>
          <a:bodyPr wrap="square" lIns="0" tIns="0" rIns="0" bIns="0">
            <a:spAutoFit/>
          </a:bodyPr>
          <a:lstStyle/>
          <a:p>
            <a:pPr marL="174625" lvl="0" indent="-174625">
              <a:buFont typeface="Arial" panose="020B0604020202020204" pitchFamily="34" charset="0"/>
              <a:buChar char="•"/>
            </a:pPr>
            <a:r>
              <a:rPr lang="en-GB" sz="1650" dirty="0"/>
              <a:t>Removal of the SMH1L1 BTV60 </a:t>
            </a:r>
            <a:r>
              <a:rPr lang="en-GB" sz="1650" dirty="0" smtClean="0"/>
              <a:t>MSF1L1 assembly </a:t>
            </a:r>
            <a:r>
              <a:rPr lang="en-GB" sz="1650" dirty="0">
                <a:solidFill>
                  <a:srgbClr val="7030A0"/>
                </a:solidFill>
              </a:rPr>
              <a:t>(cyan</a:t>
            </a:r>
            <a:r>
              <a:rPr lang="en-GB" sz="1650" dirty="0" smtClean="0">
                <a:solidFill>
                  <a:srgbClr val="7030A0"/>
                </a:solidFill>
              </a:rPr>
              <a:t>)</a:t>
            </a:r>
            <a:r>
              <a:rPr lang="en-GB" sz="1650" dirty="0" smtClean="0"/>
              <a:t>, </a:t>
            </a:r>
            <a:r>
              <a:rPr lang="en-GB" sz="1650" dirty="0"/>
              <a:t>this equipment will become obsolete.</a:t>
            </a:r>
          </a:p>
          <a:p>
            <a:pPr marL="174625" lvl="0" indent="-174625">
              <a:buFont typeface="Arial" panose="020B0604020202020204" pitchFamily="34" charset="0"/>
              <a:buChar char="•"/>
            </a:pPr>
            <a:r>
              <a:rPr lang="en-GB" sz="1650" dirty="0"/>
              <a:t>Removal of the KSW1L1 BTV50 assembly </a:t>
            </a:r>
            <a:r>
              <a:rPr lang="en-GB" sz="1650" dirty="0">
                <a:solidFill>
                  <a:srgbClr val="00B050"/>
                </a:solidFill>
              </a:rPr>
              <a:t>(</a:t>
            </a:r>
            <a:r>
              <a:rPr lang="en-GB" sz="1650" dirty="0" smtClean="0">
                <a:solidFill>
                  <a:srgbClr val="00B050"/>
                </a:solidFill>
              </a:rPr>
              <a:t>green)</a:t>
            </a:r>
            <a:r>
              <a:rPr lang="en-GB" sz="1650" dirty="0" smtClean="0"/>
              <a:t>, a </a:t>
            </a:r>
            <a:r>
              <a:rPr lang="en-GB" sz="1650" dirty="0"/>
              <a:t>new KSW magnet stack shall be installed in sector 16L1 [PSB-MKKSW-EC-0001, EDMS 1422350].</a:t>
            </a:r>
          </a:p>
          <a:p>
            <a:pPr marL="174625" lvl="0" indent="-174625">
              <a:buFont typeface="Arial" panose="020B0604020202020204" pitchFamily="34" charset="0"/>
              <a:buChar char="•"/>
            </a:pPr>
            <a:r>
              <a:rPr lang="en-GB" sz="1650" dirty="0"/>
              <a:t>Removal of the vacuum pumping manifolds </a:t>
            </a:r>
            <a:r>
              <a:rPr lang="en-GB" sz="1650" dirty="0">
                <a:solidFill>
                  <a:srgbClr val="0070C0"/>
                </a:solidFill>
              </a:rPr>
              <a:t>(blue</a:t>
            </a:r>
            <a:r>
              <a:rPr lang="en-GB" sz="1650" dirty="0" smtClean="0">
                <a:solidFill>
                  <a:srgbClr val="0070C0"/>
                </a:solidFill>
              </a:rPr>
              <a:t>)</a:t>
            </a:r>
            <a:r>
              <a:rPr lang="en-GB" sz="1650" dirty="0" smtClean="0"/>
              <a:t>; these will be replaced </a:t>
            </a:r>
            <a:r>
              <a:rPr lang="en-GB" sz="1650" dirty="0"/>
              <a:t>by new pumping modules including sector valves.</a:t>
            </a:r>
          </a:p>
          <a:p>
            <a:pPr marL="174625" lvl="0" indent="-174625">
              <a:buFont typeface="Arial" panose="020B0604020202020204" pitchFamily="34" charset="0"/>
              <a:buChar char="•"/>
            </a:pPr>
            <a:r>
              <a:rPr lang="en-GB" sz="1650" dirty="0" smtClean="0"/>
              <a:t>Remove BIr.DHZ,DVT70 </a:t>
            </a:r>
            <a:r>
              <a:rPr lang="en-GB" sz="1650" dirty="0"/>
              <a:t>magnets and install new corrector magnet ~</a:t>
            </a:r>
            <a:r>
              <a:rPr lang="en-GB" sz="1650" dirty="0" smtClean="0"/>
              <a:t>2m </a:t>
            </a:r>
            <a:r>
              <a:rPr lang="en-GB" sz="1650" dirty="0"/>
              <a:t>upstream in the BI line</a:t>
            </a:r>
            <a:r>
              <a:rPr lang="en-GB" sz="1650" dirty="0" smtClean="0"/>
              <a:t>.</a:t>
            </a:r>
          </a:p>
          <a:p>
            <a:pPr marL="174625" indent="-174625">
              <a:buFont typeface="Arial" panose="020B0604020202020204" pitchFamily="34" charset="0"/>
              <a:buChar char="•"/>
            </a:pPr>
            <a:r>
              <a:rPr lang="en-GB" sz="1650" dirty="0"/>
              <a:t>Replacement </a:t>
            </a:r>
            <a:r>
              <a:rPr lang="en-GB" sz="1650" dirty="0" smtClean="0"/>
              <a:t>the </a:t>
            </a:r>
            <a:r>
              <a:rPr lang="en-GB" sz="1650" dirty="0"/>
              <a:t>vacuum chambers of the </a:t>
            </a:r>
            <a:r>
              <a:rPr lang="en-GB" sz="1650" dirty="0" smtClean="0"/>
              <a:t>BHZ162 </a:t>
            </a:r>
            <a:r>
              <a:rPr lang="en-GB" sz="1650" dirty="0"/>
              <a:t>and BHZ11 magnets </a:t>
            </a:r>
            <a:r>
              <a:rPr lang="en-GB" sz="1650" dirty="0">
                <a:solidFill>
                  <a:srgbClr val="FF0000"/>
                </a:solidFill>
              </a:rPr>
              <a:t>(red) </a:t>
            </a:r>
            <a:r>
              <a:rPr lang="en-GB" sz="1650" dirty="0"/>
              <a:t>by new, shorter, </a:t>
            </a:r>
            <a:r>
              <a:rPr lang="en-GB" sz="1650" dirty="0" smtClean="0"/>
              <a:t/>
            </a:r>
            <a:br>
              <a:rPr lang="en-GB" sz="1650" dirty="0" smtClean="0"/>
            </a:br>
            <a:r>
              <a:rPr lang="en-GB" sz="1650" dirty="0" smtClean="0"/>
              <a:t>Inconel </a:t>
            </a:r>
            <a:r>
              <a:rPr lang="en-GB" sz="1650" dirty="0"/>
              <a:t>vacuum chambers</a:t>
            </a:r>
            <a:r>
              <a:rPr lang="en-GB" sz="1650" dirty="0" smtClean="0"/>
              <a:t>.</a:t>
            </a:r>
            <a:endParaRPr lang="en-GB" sz="1650" dirty="0"/>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cxnSp>
        <p:nvCxnSpPr>
          <p:cNvPr id="28" name="Straight Arrow Connector 27"/>
          <p:cNvCxnSpPr/>
          <p:nvPr/>
        </p:nvCxnSpPr>
        <p:spPr>
          <a:xfrm>
            <a:off x="1944282" y="1310382"/>
            <a:ext cx="14129" cy="98607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3703340" y="1310382"/>
            <a:ext cx="289540" cy="67081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5470147" y="1310382"/>
            <a:ext cx="7064" cy="77749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7477333" y="1351894"/>
            <a:ext cx="14129" cy="98607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8"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1604289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PSB </a:t>
            </a:r>
            <a:r>
              <a:rPr lang="en-US" dirty="0"/>
              <a:t>Injection Region</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5417" t="7145" r="14407" b="15382"/>
          <a:stretch/>
        </p:blipFill>
        <p:spPr>
          <a:xfrm>
            <a:off x="1" y="1141618"/>
            <a:ext cx="9144000" cy="5716382"/>
          </a:xfrm>
          <a:prstGeom prst="rect">
            <a:avLst/>
          </a:prstGeom>
        </p:spPr>
      </p:pic>
      <p:sp>
        <p:nvSpPr>
          <p:cNvPr id="7" name="Rectangle 6"/>
          <p:cNvSpPr/>
          <p:nvPr/>
        </p:nvSpPr>
        <p:spPr>
          <a:xfrm>
            <a:off x="5951349" y="40826"/>
            <a:ext cx="3147876" cy="2031325"/>
          </a:xfrm>
          <a:prstGeom prst="rect">
            <a:avLst/>
          </a:prstGeom>
          <a:solidFill>
            <a:schemeClr val="bg1"/>
          </a:solidFill>
          <a:ln>
            <a:solidFill>
              <a:srgbClr val="0055A0"/>
            </a:solidFill>
          </a:ln>
        </p:spPr>
        <p:txBody>
          <a:bodyPr wrap="square" lIns="45720" rIns="0">
            <a:spAutoFit/>
          </a:bodyPr>
          <a:lstStyle/>
          <a:p>
            <a:r>
              <a:rPr lang="en-GB" sz="1400" dirty="0"/>
              <a:t>3.12 BIR.BSW1L1 POWER CONVERTERS </a:t>
            </a:r>
          </a:p>
          <a:p>
            <a:pPr marL="114300"/>
            <a:r>
              <a:rPr lang="en-GB" sz="1400" i="1" dirty="0"/>
              <a:t>Engineer in charge: D. Aguglia </a:t>
            </a:r>
          </a:p>
          <a:p>
            <a:pPr marL="114300"/>
            <a:r>
              <a:rPr lang="en-GB" sz="1400" dirty="0"/>
              <a:t>Power converters for BSW magnets will be in the BRF2 room of building 361. The BSW1L1.1 (6.7 kA) transformers need to be close to the magnets (~10 m cable).</a:t>
            </a:r>
          </a:p>
          <a:p>
            <a:pPr marL="114300"/>
            <a:r>
              <a:rPr lang="en-GB" sz="1400" dirty="0"/>
              <a:t>The alternative option of building smaller transformers installed under the false floor, is still under study. </a:t>
            </a:r>
          </a:p>
        </p:txBody>
      </p:sp>
      <p:sp>
        <p:nvSpPr>
          <p:cNvPr id="10"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cxnSp>
        <p:nvCxnSpPr>
          <p:cNvPr id="11" name="Straight Arrow Connector 10"/>
          <p:cNvCxnSpPr>
            <a:stCxn id="7" idx="2"/>
          </p:cNvCxnSpPr>
          <p:nvPr/>
        </p:nvCxnSpPr>
        <p:spPr>
          <a:xfrm>
            <a:off x="7525287" y="2072151"/>
            <a:ext cx="68882" cy="998709"/>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8555065" y="1798320"/>
            <a:ext cx="131735" cy="2201489"/>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3268980" y="1343357"/>
            <a:ext cx="2507924" cy="523220"/>
          </a:xfrm>
          <a:prstGeom prst="rect">
            <a:avLst/>
          </a:prstGeom>
          <a:solidFill>
            <a:schemeClr val="bg1"/>
          </a:solidFill>
          <a:ln>
            <a:solidFill>
              <a:srgbClr val="0055A0"/>
            </a:solidFill>
          </a:ln>
        </p:spPr>
        <p:txBody>
          <a:bodyPr wrap="square" lIns="45720" rIns="0">
            <a:spAutoFit/>
          </a:bodyPr>
          <a:lstStyle/>
          <a:p>
            <a:pPr algn="ctr"/>
            <a:r>
              <a:rPr lang="en-GB" sz="1400" dirty="0" smtClean="0"/>
              <a:t>Initial proposal for </a:t>
            </a:r>
            <a:r>
              <a:rPr lang="en-GB" sz="1400" dirty="0" err="1" smtClean="0"/>
              <a:t>busbars</a:t>
            </a:r>
            <a:r>
              <a:rPr lang="en-GB" sz="1400" dirty="0" smtClean="0"/>
              <a:t>, final proposal, still to be studied. </a:t>
            </a:r>
            <a:endParaRPr lang="en-GB" sz="1400" dirty="0"/>
          </a:p>
        </p:txBody>
      </p:sp>
      <p:cxnSp>
        <p:nvCxnSpPr>
          <p:cNvPr id="9" name="Straight Arrow Connector 8"/>
          <p:cNvCxnSpPr>
            <a:stCxn id="8" idx="2"/>
          </p:cNvCxnSpPr>
          <p:nvPr/>
        </p:nvCxnSpPr>
        <p:spPr>
          <a:xfrm>
            <a:off x="4522942" y="1866577"/>
            <a:ext cx="940598" cy="1032487"/>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12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GB"/>
          </a:p>
        </p:txBody>
      </p:sp>
      <p:sp>
        <p:nvSpPr>
          <p:cNvPr id="5" name="Title 1"/>
          <p:cNvSpPr>
            <a:spLocks noGrp="1"/>
          </p:cNvSpPr>
          <p:nvPr>
            <p:ph type="title"/>
          </p:nvPr>
        </p:nvSpPr>
        <p:spPr/>
        <p:txBody>
          <a:bodyPr/>
          <a:lstStyle/>
          <a:p>
            <a:r>
              <a:rPr lang="en-US" dirty="0" smtClean="0"/>
              <a:t>Installation of New H</a:t>
            </a:r>
            <a:r>
              <a:rPr lang="en-US" baseline="30000" dirty="0" smtClean="0"/>
              <a:t>- </a:t>
            </a:r>
            <a:r>
              <a:rPr lang="en-US" dirty="0" smtClean="0"/>
              <a:t>Injection System - 1</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8119" r="5690"/>
          <a:stretch/>
        </p:blipFill>
        <p:spPr bwMode="auto">
          <a:xfrm>
            <a:off x="0" y="876274"/>
            <a:ext cx="9144000" cy="5981726"/>
          </a:xfrm>
          <a:prstGeom prst="rect">
            <a:avLst/>
          </a:prstGeom>
          <a:noFill/>
          <a:ln>
            <a:noFill/>
          </a:ln>
          <a:extLst>
            <a:ext uri="{53640926-AAD7-44D8-BBD7-CCE9431645EC}">
              <a14:shadowObscured xmlns:a14="http://schemas.microsoft.com/office/drawing/2010/main"/>
            </a:ext>
          </a:extLst>
        </p:spPr>
      </p:pic>
      <p:sp>
        <p:nvSpPr>
          <p:cNvPr id="7" name="Rectangle 6"/>
          <p:cNvSpPr/>
          <p:nvPr/>
        </p:nvSpPr>
        <p:spPr>
          <a:xfrm>
            <a:off x="5114440" y="802486"/>
            <a:ext cx="3936571" cy="738664"/>
          </a:xfrm>
          <a:prstGeom prst="rect">
            <a:avLst/>
          </a:prstGeom>
          <a:solidFill>
            <a:schemeClr val="bg1"/>
          </a:solidFill>
          <a:ln>
            <a:solidFill>
              <a:srgbClr val="0055A0"/>
            </a:solidFill>
          </a:ln>
        </p:spPr>
        <p:txBody>
          <a:bodyPr wrap="square" lIns="45720" rIns="0">
            <a:spAutoFit/>
          </a:bodyPr>
          <a:lstStyle/>
          <a:p>
            <a:r>
              <a:rPr lang="en-GB" sz="1400" dirty="0"/>
              <a:t>3.4 BSW CHICANE MAGNETS [MSMIF+MSBSW] </a:t>
            </a:r>
          </a:p>
          <a:p>
            <a:pPr marL="231775" lvl="1" indent="-115888"/>
            <a:r>
              <a:rPr lang="en-GB" sz="1400" i="1" dirty="0"/>
              <a:t>Engineer in charge: J. Borburgh </a:t>
            </a:r>
          </a:p>
          <a:p>
            <a:pPr marL="231775" lvl="1" indent="-115888"/>
            <a:r>
              <a:rPr lang="en-GB" sz="1400" i="1" dirty="0"/>
              <a:t>Sixteen new BSW chicane magnets, 4 in each ring. </a:t>
            </a:r>
          </a:p>
        </p:txBody>
      </p:sp>
      <p:sp>
        <p:nvSpPr>
          <p:cNvPr id="8" name="Rectangle 7"/>
          <p:cNvSpPr/>
          <p:nvPr/>
        </p:nvSpPr>
        <p:spPr>
          <a:xfrm>
            <a:off x="4486556" y="6010009"/>
            <a:ext cx="4339727" cy="738664"/>
          </a:xfrm>
          <a:prstGeom prst="rect">
            <a:avLst/>
          </a:prstGeom>
          <a:solidFill>
            <a:schemeClr val="bg1"/>
          </a:solidFill>
          <a:ln>
            <a:solidFill>
              <a:srgbClr val="0055A0"/>
            </a:solidFill>
          </a:ln>
        </p:spPr>
        <p:txBody>
          <a:bodyPr wrap="square" lIns="45720" rIns="0">
            <a:spAutoFit/>
          </a:bodyPr>
          <a:lstStyle/>
          <a:p>
            <a:r>
              <a:rPr lang="en-GB" sz="1400" dirty="0"/>
              <a:t>3.5 STRIPPING FOIL SYSTEM [TKSTR] </a:t>
            </a:r>
          </a:p>
          <a:p>
            <a:pPr marL="231775" lvl="1" indent="-115888"/>
            <a:r>
              <a:rPr lang="en-GB" sz="1400" i="1" dirty="0"/>
              <a:t>Engineer in charge: R. Noulibos </a:t>
            </a:r>
          </a:p>
          <a:p>
            <a:pPr marL="231775" lvl="1" indent="-115888"/>
            <a:r>
              <a:rPr lang="en-GB" sz="1400" dirty="0"/>
              <a:t>Four new stripping foil handling </a:t>
            </a:r>
            <a:r>
              <a:rPr lang="en-GB" sz="1400" dirty="0" smtClean="0"/>
              <a:t>systems</a:t>
            </a:r>
            <a:r>
              <a:rPr lang="en-GB" sz="1400" dirty="0"/>
              <a:t>, 1 in each ring1.</a:t>
            </a:r>
          </a:p>
        </p:txBody>
      </p:sp>
      <p:sp>
        <p:nvSpPr>
          <p:cNvPr id="9" name="Rectangle 8"/>
          <p:cNvSpPr/>
          <p:nvPr/>
        </p:nvSpPr>
        <p:spPr>
          <a:xfrm>
            <a:off x="4695782" y="5212759"/>
            <a:ext cx="4339727" cy="738664"/>
          </a:xfrm>
          <a:prstGeom prst="rect">
            <a:avLst/>
          </a:prstGeom>
          <a:solidFill>
            <a:schemeClr val="bg1"/>
          </a:solidFill>
          <a:ln>
            <a:solidFill>
              <a:srgbClr val="0055A0"/>
            </a:solidFill>
          </a:ln>
        </p:spPr>
        <p:txBody>
          <a:bodyPr wrap="square" lIns="45720" rIns="0">
            <a:spAutoFit/>
          </a:bodyPr>
          <a:lstStyle/>
          <a:p>
            <a:r>
              <a:rPr lang="en-GB" sz="1400" dirty="0"/>
              <a:t>3.6 BTV BEAM OBSERVATION SYSTEMS [BTVTS] </a:t>
            </a:r>
          </a:p>
          <a:p>
            <a:pPr marL="231775" lvl="1" indent="-115888"/>
            <a:r>
              <a:rPr lang="en-GB" sz="1400" i="1" dirty="0"/>
              <a:t>Engineer in charge: S. Burger </a:t>
            </a:r>
          </a:p>
          <a:p>
            <a:pPr marL="231775" lvl="1" indent="-115888"/>
            <a:r>
              <a:rPr lang="en-GB" sz="1400" dirty="0"/>
              <a:t>Four new BTV beam observation systems, 1 in each ring1.</a:t>
            </a:r>
          </a:p>
        </p:txBody>
      </p:sp>
      <p:sp>
        <p:nvSpPr>
          <p:cNvPr id="10" name="Rectangle 9"/>
          <p:cNvSpPr/>
          <p:nvPr/>
        </p:nvSpPr>
        <p:spPr>
          <a:xfrm>
            <a:off x="80453" y="4627984"/>
            <a:ext cx="4282320" cy="954107"/>
          </a:xfrm>
          <a:prstGeom prst="rect">
            <a:avLst/>
          </a:prstGeom>
          <a:solidFill>
            <a:schemeClr val="bg1"/>
          </a:solidFill>
          <a:ln>
            <a:solidFill>
              <a:srgbClr val="0055A0"/>
            </a:solidFill>
          </a:ln>
        </p:spPr>
        <p:txBody>
          <a:bodyPr wrap="square" lIns="45720" rIns="0">
            <a:spAutoFit/>
          </a:bodyPr>
          <a:lstStyle/>
          <a:p>
            <a:r>
              <a:rPr lang="en-GB" sz="1400" dirty="0"/>
              <a:t>3.7 H</a:t>
            </a:r>
            <a:r>
              <a:rPr lang="en-GB" sz="1400" baseline="30000" dirty="0"/>
              <a:t>0</a:t>
            </a:r>
            <a:r>
              <a:rPr lang="en-GB" sz="1400" dirty="0"/>
              <a:t>/H</a:t>
            </a:r>
            <a:r>
              <a:rPr lang="en-GB" sz="1400" baseline="30000" dirty="0"/>
              <a:t>-</a:t>
            </a:r>
            <a:r>
              <a:rPr lang="en-GB" sz="1400" dirty="0"/>
              <a:t> DUMP AND INSTRUMENTATION [TDIMA, BCSEA] </a:t>
            </a:r>
          </a:p>
          <a:p>
            <a:pPr marL="231775" lvl="1" indent="-115888"/>
            <a:r>
              <a:rPr lang="en-GB" sz="1400" i="1" dirty="0"/>
              <a:t>Engineer in charge: M. Delonca, D. Grenier, F. Roncarolo </a:t>
            </a:r>
          </a:p>
          <a:p>
            <a:pPr marL="115888" lvl="1"/>
            <a:r>
              <a:rPr lang="en-GB" sz="1400" dirty="0"/>
              <a:t>Four new H0/H− dumps with beam current monitors, 1 in each ring1.</a:t>
            </a:r>
          </a:p>
        </p:txBody>
      </p:sp>
      <p:cxnSp>
        <p:nvCxnSpPr>
          <p:cNvPr id="14" name="Straight Arrow Connector 13"/>
          <p:cNvCxnSpPr/>
          <p:nvPr/>
        </p:nvCxnSpPr>
        <p:spPr>
          <a:xfrm flipH="1">
            <a:off x="2704454" y="1541150"/>
            <a:ext cx="3060915" cy="551121"/>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4145797" y="1541150"/>
            <a:ext cx="1619572" cy="551121"/>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5114440" y="1541150"/>
            <a:ext cx="650929" cy="605365"/>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5765369" y="1541150"/>
            <a:ext cx="728421" cy="551121"/>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4572000" y="3952068"/>
            <a:ext cx="1053886" cy="1265322"/>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pic>
        <p:nvPicPr>
          <p:cNvPr id="410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273" t="14614" r="10864" b="14721"/>
          <a:stretch/>
        </p:blipFill>
        <p:spPr bwMode="auto">
          <a:xfrm>
            <a:off x="1967825" y="5582089"/>
            <a:ext cx="2394947" cy="1275909"/>
          </a:xfrm>
          <a:prstGeom prst="rect">
            <a:avLst/>
          </a:prstGeom>
          <a:noFill/>
          <a:ln w="9525">
            <a:solidFill>
              <a:srgbClr val="0055A0"/>
            </a:solidFill>
            <a:miter lim="800000"/>
            <a:headEnd/>
            <a:tailEnd/>
          </a:ln>
          <a:extLst>
            <a:ext uri="{909E8E84-426E-40DD-AFC4-6F175D3DCCD1}">
              <a14:hiddenFill xmlns:a14="http://schemas.microsoft.com/office/drawing/2010/main">
                <a:solidFill>
                  <a:schemeClr val="accent1"/>
                </a:solidFill>
              </a14:hiddenFill>
            </a:ext>
          </a:extLst>
        </p:spPr>
      </p:pic>
      <p:cxnSp>
        <p:nvCxnSpPr>
          <p:cNvPr id="30" name="Straight Arrow Connector 29"/>
          <p:cNvCxnSpPr/>
          <p:nvPr/>
        </p:nvCxnSpPr>
        <p:spPr>
          <a:xfrm flipV="1">
            <a:off x="4572003" y="4424769"/>
            <a:ext cx="1" cy="1585240"/>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V="1">
            <a:off x="1120140" y="4244340"/>
            <a:ext cx="1071075" cy="383644"/>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H="1">
            <a:off x="2704454" y="5300420"/>
            <a:ext cx="460845" cy="919625"/>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52" name="Date Placeholder 10"/>
          <p:cNvSpPr txBox="1">
            <a:spLocks/>
          </p:cNvSpPr>
          <p:nvPr/>
        </p:nvSpPr>
        <p:spPr bwMode="auto">
          <a:xfrm>
            <a:off x="203200" y="1862739"/>
            <a:ext cx="1716803" cy="1015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en-US" sz="2400" dirty="0" smtClean="0">
                <a:ln w="3175" cmpd="sng">
                  <a:solidFill>
                    <a:schemeClr val="tx1"/>
                  </a:solidFill>
                  <a:prstDash val="solid"/>
                </a:ln>
                <a:solidFill>
                  <a:schemeClr val="bg1"/>
                </a:solidFill>
                <a:effectLst>
                  <a:outerShdw blurRad="63500" dir="3600000" algn="tl" rotWithShape="0">
                    <a:srgbClr val="000000">
                      <a:alpha val="70000"/>
                    </a:srgbClr>
                  </a:outerShdw>
                </a:effectLst>
              </a:rPr>
              <a:t>Seen from Inside PSB ring</a:t>
            </a:r>
            <a:endParaRPr lang="en-US" altLang="en-US" sz="2400" dirty="0">
              <a:ln w="3175" cmpd="sng">
                <a:solidFill>
                  <a:schemeClr val="tx1"/>
                </a:solidFill>
                <a:prstDash val="solid"/>
              </a:ln>
              <a:solidFill>
                <a:schemeClr val="bg1"/>
              </a:solidFill>
              <a:effectLst>
                <a:outerShdw blurRad="63500" dir="3600000" algn="tl" rotWithShape="0">
                  <a:srgbClr val="000000">
                    <a:alpha val="70000"/>
                  </a:srgbClr>
                </a:outerShdw>
              </a:effectLst>
            </a:endParaRPr>
          </a:p>
        </p:txBody>
      </p:sp>
      <p:sp>
        <p:nvSpPr>
          <p:cNvPr id="53"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126193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10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Installation of New H</a:t>
            </a:r>
            <a:r>
              <a:rPr lang="en-US" baseline="30000" dirty="0"/>
              <a:t>- </a:t>
            </a:r>
            <a:r>
              <a:rPr lang="en-US" dirty="0"/>
              <a:t>Injection </a:t>
            </a:r>
            <a:r>
              <a:rPr lang="en-US" dirty="0" smtClean="0"/>
              <a:t>System - 2</a:t>
            </a:r>
            <a:endParaRPr lang="en-GB" dirty="0"/>
          </a:p>
        </p:txBody>
      </p:sp>
      <p:sp>
        <p:nvSpPr>
          <p:cNvPr id="3" name="Text Placeholder 2"/>
          <p:cNvSpPr>
            <a:spLocks noGrp="1"/>
          </p:cNvSpPr>
          <p:nvPr>
            <p:ph type="body" sz="quarter" idx="10"/>
          </p:nvPr>
        </p:nvSpPr>
        <p:spPr/>
        <p:txBody>
          <a:bodyPr/>
          <a:lstStyle/>
          <a:p>
            <a:endParaRPr lang="en-GB"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9764"/>
          <a:stretch/>
        </p:blipFill>
        <p:spPr bwMode="auto">
          <a:xfrm>
            <a:off x="0" y="1114714"/>
            <a:ext cx="9144000" cy="4658852"/>
          </a:xfrm>
          <a:prstGeom prst="rect">
            <a:avLst/>
          </a:prstGeom>
          <a:noFill/>
          <a:ln>
            <a:noFill/>
          </a:ln>
          <a:extLst>
            <a:ext uri="{53640926-AAD7-44D8-BBD7-CCE9431645EC}">
              <a14:shadowObscured xmlns:a14="http://schemas.microsoft.com/office/drawing/2010/main"/>
            </a:ext>
          </a:extLst>
        </p:spPr>
      </p:pic>
      <p:sp>
        <p:nvSpPr>
          <p:cNvPr id="7" name="Date Placeholder 10"/>
          <p:cNvSpPr txBox="1">
            <a:spLocks/>
          </p:cNvSpPr>
          <p:nvPr/>
        </p:nvSpPr>
        <p:spPr bwMode="auto">
          <a:xfrm>
            <a:off x="431496" y="918010"/>
            <a:ext cx="4140504" cy="530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marL="0" algn="l" defTabSz="457200" rtl="0" eaLnBrk="1" latinLnBrk="0" hangingPunct="1">
              <a:defRPr sz="800" u="none"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en-US" sz="2400" dirty="0" smtClean="0">
                <a:ln w="3175" cmpd="sng">
                  <a:solidFill>
                    <a:schemeClr val="tx1"/>
                  </a:solidFill>
                  <a:prstDash val="solid"/>
                </a:ln>
                <a:solidFill>
                  <a:schemeClr val="bg1"/>
                </a:solidFill>
                <a:effectLst>
                  <a:outerShdw blurRad="63500" dir="3600000" algn="tl" rotWithShape="0">
                    <a:srgbClr val="000000">
                      <a:alpha val="70000"/>
                    </a:srgbClr>
                  </a:outerShdw>
                </a:effectLst>
              </a:rPr>
              <a:t>Seen from Outside PSB ring</a:t>
            </a:r>
            <a:endParaRPr lang="en-US" altLang="en-US" sz="2400" dirty="0">
              <a:ln w="3175" cmpd="sng">
                <a:solidFill>
                  <a:schemeClr val="tx1"/>
                </a:solidFill>
                <a:prstDash val="solid"/>
              </a:ln>
              <a:solidFill>
                <a:schemeClr val="bg1"/>
              </a:solidFill>
              <a:effectLst>
                <a:outerShdw blurRad="63500" dir="3600000" algn="tl" rotWithShape="0">
                  <a:srgbClr val="000000">
                    <a:alpha val="70000"/>
                  </a:srgbClr>
                </a:outerShdw>
              </a:effectLst>
            </a:endParaRPr>
          </a:p>
        </p:txBody>
      </p:sp>
      <p:cxnSp>
        <p:nvCxnSpPr>
          <p:cNvPr id="8" name="Straight Arrow Connector 7"/>
          <p:cNvCxnSpPr/>
          <p:nvPr/>
        </p:nvCxnSpPr>
        <p:spPr>
          <a:xfrm flipH="1" flipV="1">
            <a:off x="5951349" y="4881966"/>
            <a:ext cx="511445" cy="1385476"/>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4850970" y="2890434"/>
            <a:ext cx="1100379" cy="3377008"/>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3246895" y="4881967"/>
            <a:ext cx="963762" cy="1619572"/>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3246895" y="4014060"/>
            <a:ext cx="963762" cy="2487479"/>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7423690" y="4014061"/>
            <a:ext cx="433951" cy="2405782"/>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7423689" y="4974956"/>
            <a:ext cx="433952" cy="1444886"/>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7423689" y="1983783"/>
            <a:ext cx="433952" cy="4436060"/>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7423690" y="2998922"/>
            <a:ext cx="433951" cy="3420920"/>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3246895" y="1983784"/>
            <a:ext cx="963762" cy="4517755"/>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H="1" flipV="1">
            <a:off x="3246896" y="2944677"/>
            <a:ext cx="963761" cy="3556862"/>
          </a:xfrm>
          <a:prstGeom prst="straightConnector1">
            <a:avLst/>
          </a:prstGeom>
          <a:ln>
            <a:solidFill>
              <a:schemeClr val="bg1"/>
            </a:solidFill>
            <a:tailEnd type="arrow"/>
          </a:ln>
          <a:effectLst>
            <a:glow rad="63500">
              <a:srgbClr val="0055A0">
                <a:alpha val="40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107784" y="5790388"/>
            <a:ext cx="8205746" cy="954107"/>
          </a:xfrm>
          <a:prstGeom prst="rect">
            <a:avLst/>
          </a:prstGeom>
          <a:noFill/>
          <a:ln>
            <a:solidFill>
              <a:srgbClr val="0055A0"/>
            </a:solidFill>
          </a:ln>
        </p:spPr>
        <p:txBody>
          <a:bodyPr wrap="square" lIns="45720" rIns="0">
            <a:spAutoFit/>
          </a:bodyPr>
          <a:lstStyle/>
          <a:p>
            <a:r>
              <a:rPr lang="sv-SE" sz="1400" dirty="0"/>
              <a:t>3.8 BEAM LOSS MONITORING SYSTEM [BLMIA, BLMDA] </a:t>
            </a:r>
          </a:p>
          <a:p>
            <a:pPr marL="115888"/>
            <a:r>
              <a:rPr lang="en-GB" sz="1400" i="1" dirty="0"/>
              <a:t>Engineer in charge: C. Zamantzas </a:t>
            </a:r>
          </a:p>
          <a:p>
            <a:pPr marL="230188" lvl="1" indent="-114300">
              <a:buFont typeface="Arial" panose="020B0604020202020204" pitchFamily="34" charset="0"/>
              <a:buChar char="•"/>
            </a:pPr>
            <a:r>
              <a:rPr lang="en-GB" sz="1400" dirty="0"/>
              <a:t>Six new Ionisation Chamber type </a:t>
            </a:r>
            <a:r>
              <a:rPr lang="en-GB" sz="1400" dirty="0" smtClean="0"/>
              <a:t>detectors. </a:t>
            </a:r>
            <a:r>
              <a:rPr lang="en-GB" sz="1400" dirty="0"/>
              <a:t>Three for ring 1 &amp; 2 and three for ring 3 &amp; 4.</a:t>
            </a:r>
          </a:p>
          <a:p>
            <a:pPr marL="230188" lvl="1" indent="-114300">
              <a:buFont typeface="Arial" panose="020B0604020202020204" pitchFamily="34" charset="0"/>
              <a:buChar char="•"/>
            </a:pPr>
            <a:r>
              <a:rPr lang="en-GB" sz="1400" dirty="0" smtClean="0"/>
              <a:t>Eight Diamond </a:t>
            </a:r>
            <a:r>
              <a:rPr lang="en-GB" sz="1400" dirty="0"/>
              <a:t>type </a:t>
            </a:r>
            <a:r>
              <a:rPr lang="en-GB" sz="1400" dirty="0" smtClean="0"/>
              <a:t>detectors. One per </a:t>
            </a:r>
            <a:r>
              <a:rPr lang="en-GB" sz="1400" dirty="0"/>
              <a:t>ring downstream of BSW1 </a:t>
            </a:r>
            <a:r>
              <a:rPr lang="en-GB" sz="1400" dirty="0" smtClean="0"/>
              <a:t>and 1 per </a:t>
            </a:r>
            <a:r>
              <a:rPr lang="en-GB" sz="1400" dirty="0"/>
              <a:t>ring downstream of </a:t>
            </a:r>
            <a:r>
              <a:rPr lang="en-GB" sz="1400" dirty="0" smtClean="0"/>
              <a:t>H</a:t>
            </a:r>
            <a:r>
              <a:rPr lang="en-GB" sz="1400" baseline="30000" dirty="0" smtClean="0"/>
              <a:t>0</a:t>
            </a:r>
            <a:r>
              <a:rPr lang="en-GB" sz="1400" dirty="0" smtClean="0"/>
              <a:t>/H</a:t>
            </a:r>
            <a:r>
              <a:rPr lang="en-GB" sz="1400" baseline="30000" dirty="0" smtClean="0"/>
              <a:t>-</a:t>
            </a:r>
            <a:r>
              <a:rPr lang="en-GB" sz="1400" dirty="0" smtClean="0"/>
              <a:t> dump. </a:t>
            </a:r>
            <a:endParaRPr lang="en-GB" sz="1400" dirty="0"/>
          </a:p>
        </p:txBody>
      </p:sp>
      <p:sp>
        <p:nvSpPr>
          <p:cNvPr id="72" name="Content Placeholder 3"/>
          <p:cNvSpPr txBox="1">
            <a:spLocks/>
          </p:cNvSpPr>
          <p:nvPr/>
        </p:nvSpPr>
        <p:spPr>
          <a:xfrm>
            <a:off x="6046061" y="6659887"/>
            <a:ext cx="2509003" cy="198113"/>
          </a:xfrm>
          <a:prstGeom prst="rect">
            <a:avLst/>
          </a:prstGeom>
        </p:spPr>
        <p:txBody>
          <a:bodyPr vert="horz" lIns="0" tIns="0" rIns="0" bIns="0" rtlCol="0" anchor="t" anchorCtr="0">
            <a:noAutofit/>
          </a:bodyPr>
          <a:lstStyle>
            <a:lvl1pPr indent="0">
              <a:spcBef>
                <a:spcPct val="20000"/>
              </a:spcBef>
              <a:buClr>
                <a:srgbClr val="0055A0"/>
              </a:buClr>
              <a:buFontTx/>
              <a:buNone/>
              <a:defRPr sz="1000">
                <a:solidFill>
                  <a:schemeClr val="tx1">
                    <a:lumMod val="50000"/>
                    <a:lumOff val="50000"/>
                  </a:schemeClr>
                </a:solidFill>
                <a:latin typeface="Arial"/>
                <a:cs typeface="Arial"/>
              </a:defRPr>
            </a:lvl1pPr>
            <a:lvl2pPr marL="471600" indent="-284400">
              <a:lnSpc>
                <a:spcPct val="100000"/>
              </a:lnSpc>
              <a:spcBef>
                <a:spcPts val="1080"/>
              </a:spcBef>
              <a:buClr>
                <a:srgbClr val="0055A0"/>
              </a:buClr>
              <a:buSzPct val="70000"/>
              <a:buFont typeface="Wingdings" charset="2"/>
              <a:buChar char="§"/>
              <a:defRPr sz="2000">
                <a:latin typeface="Arial"/>
                <a:cs typeface="Arial"/>
              </a:defRPr>
            </a:lvl2pPr>
            <a:lvl3pPr marL="694800" indent="-228600">
              <a:lnSpc>
                <a:spcPct val="100000"/>
              </a:lnSpc>
              <a:spcBef>
                <a:spcPts val="984"/>
              </a:spcBef>
              <a:buClrTx/>
              <a:buSzPct val="100000"/>
              <a:buFont typeface="Lucida Grande"/>
              <a:buChar char="−"/>
              <a:defRPr sz="1600">
                <a:latin typeface="Arial"/>
                <a:cs typeface="Arial"/>
              </a:defRPr>
            </a:lvl3pPr>
            <a:lvl4pPr marL="1600200" indent="-228600">
              <a:spcBef>
                <a:spcPct val="20000"/>
              </a:spcBef>
              <a:buFont typeface="Arial"/>
              <a:buChar char="–"/>
              <a:defRPr sz="1600">
                <a:latin typeface="Arial"/>
                <a:cs typeface="Arial"/>
              </a:defRPr>
            </a:lvl4pPr>
            <a:lvl5pPr marL="2057400" indent="-228600">
              <a:spcBef>
                <a:spcPct val="20000"/>
              </a:spcBef>
              <a:buFont typeface="Arial"/>
              <a:buChar char="»"/>
              <a:defRPr sz="1400">
                <a:latin typeface="Arial"/>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 PLI Meeting Wednesday 14th January 2015</a:t>
            </a:r>
            <a:endParaRPr lang="en-US" dirty="0"/>
          </a:p>
        </p:txBody>
      </p:sp>
    </p:spTree>
    <p:extLst>
      <p:ext uri="{BB962C8B-B14F-4D97-AF65-F5344CB8AC3E}">
        <p14:creationId xmlns:p14="http://schemas.microsoft.com/office/powerpoint/2010/main" val="329316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xis">
  <a:themeElements>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Axi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sng" strike="noStrike" cap="none" normalizeH="0" baseline="0" smtClean="0">
            <a:ln>
              <a:noFill/>
            </a:ln>
            <a:solidFill>
              <a:schemeClr val="tx1"/>
            </a:solidFill>
            <a:effectLst/>
            <a:latin typeface="Arial" charset="0"/>
          </a:defRPr>
        </a:defPPr>
      </a:lstStyle>
    </a:lnDef>
  </a:objectDefaults>
  <a:extraClrSchemeLst>
    <a:extraClrScheme>
      <a:clrScheme name="Axis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xis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xis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xis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xis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xis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xi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LIU_PowerPoint_Template</Template>
  <TotalTime>2266</TotalTime>
  <Words>1426</Words>
  <Application>Microsoft Office PowerPoint</Application>
  <PresentationFormat>On-screen Show (4:3)</PresentationFormat>
  <Paragraphs>176</Paragraphs>
  <Slides>15</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18" baseType="lpstr">
      <vt:lpstr>LIU_PowerPoint_Template</vt:lpstr>
      <vt:lpstr>Axis</vt:lpstr>
      <vt:lpstr>AutoCAD Drawing</vt:lpstr>
      <vt:lpstr>PowerPoint Presentation</vt:lpstr>
      <vt:lpstr> New injection region 1L1  Engineering Change Request PSB-L-EC-0001 EDMS 1422358        14-01-2015</vt:lpstr>
      <vt:lpstr>PowerPoint Presentation</vt:lpstr>
      <vt:lpstr>PowerPoint Presentation</vt:lpstr>
      <vt:lpstr>Current PSB Injection Region</vt:lpstr>
      <vt:lpstr>Removal of Current PSB Injection Region</vt:lpstr>
      <vt:lpstr>Future PSB Injection Region</vt:lpstr>
      <vt:lpstr>Installation of New H- Injection System - 1</vt:lpstr>
      <vt:lpstr>Installation of New H- Injection System - 2</vt:lpstr>
      <vt:lpstr>Installation of New H- Injection System - 3</vt:lpstr>
      <vt:lpstr>Installation of New H- Injection System - 4</vt:lpstr>
      <vt:lpstr>Impact on Other Items</vt:lpstr>
      <vt:lpstr>Impact on Schedule and Safety</vt:lpstr>
      <vt:lpstr>Impact on Worksite Safety</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Wim Weterings</cp:lastModifiedBy>
  <cp:revision>57</cp:revision>
  <dcterms:created xsi:type="dcterms:W3CDTF">2011-05-16T09:28:26Z</dcterms:created>
  <dcterms:modified xsi:type="dcterms:W3CDTF">2015-01-14T08:22:23Z</dcterms:modified>
</cp:coreProperties>
</file>