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83" r:id="rId2"/>
    <p:sldId id="348" r:id="rId3"/>
    <p:sldId id="350" r:id="rId4"/>
    <p:sldId id="351" r:id="rId5"/>
    <p:sldId id="389" r:id="rId6"/>
    <p:sldId id="390" r:id="rId7"/>
    <p:sldId id="409" r:id="rId8"/>
    <p:sldId id="410" r:id="rId9"/>
    <p:sldId id="375" r:id="rId10"/>
    <p:sldId id="353" r:id="rId11"/>
    <p:sldId id="354" r:id="rId12"/>
    <p:sldId id="416" r:id="rId13"/>
    <p:sldId id="412" r:id="rId14"/>
    <p:sldId id="413" r:id="rId15"/>
    <p:sldId id="414" r:id="rId16"/>
    <p:sldId id="418" r:id="rId17"/>
    <p:sldId id="419" r:id="rId18"/>
    <p:sldId id="420" r:id="rId19"/>
    <p:sldId id="421" r:id="rId20"/>
    <p:sldId id="417" r:id="rId21"/>
    <p:sldId id="385" r:id="rId22"/>
    <p:sldId id="386" r:id="rId23"/>
    <p:sldId id="377" r:id="rId24"/>
    <p:sldId id="356" r:id="rId25"/>
    <p:sldId id="357" r:id="rId26"/>
    <p:sldId id="358" r:id="rId27"/>
    <p:sldId id="359" r:id="rId28"/>
    <p:sldId id="367" r:id="rId29"/>
    <p:sldId id="368" r:id="rId30"/>
    <p:sldId id="422" r:id="rId31"/>
    <p:sldId id="393" r:id="rId32"/>
    <p:sldId id="360" r:id="rId33"/>
    <p:sldId id="395" r:id="rId34"/>
    <p:sldId id="362" r:id="rId35"/>
    <p:sldId id="388" r:id="rId36"/>
    <p:sldId id="398" r:id="rId37"/>
    <p:sldId id="399" r:id="rId38"/>
    <p:sldId id="424" r:id="rId39"/>
    <p:sldId id="376" r:id="rId40"/>
    <p:sldId id="369" r:id="rId41"/>
    <p:sldId id="401" r:id="rId42"/>
    <p:sldId id="374" r:id="rId43"/>
    <p:sldId id="370" r:id="rId44"/>
    <p:sldId id="371" r:id="rId45"/>
    <p:sldId id="400" r:id="rId46"/>
    <p:sldId id="405" r:id="rId47"/>
    <p:sldId id="406" r:id="rId48"/>
    <p:sldId id="408" r:id="rId49"/>
    <p:sldId id="407" r:id="rId50"/>
    <p:sldId id="423" r:id="rId51"/>
    <p:sldId id="415" r:id="rId52"/>
    <p:sldId id="328" r:id="rId53"/>
    <p:sldId id="329" r:id="rId54"/>
    <p:sldId id="330" r:id="rId55"/>
    <p:sldId id="331" r:id="rId56"/>
    <p:sldId id="404" r:id="rId57"/>
    <p:sldId id="411" r:id="rId58"/>
    <p:sldId id="342" r:id="rId59"/>
    <p:sldId id="338" r:id="rId60"/>
    <p:sldId id="339" r:id="rId61"/>
    <p:sldId id="282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99"/>
    <a:srgbClr val="69AFDA"/>
    <a:srgbClr val="85C7E9"/>
    <a:srgbClr val="6AAED7"/>
    <a:srgbClr val="6AA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3770" autoAdjust="0"/>
  </p:normalViewPr>
  <p:slideViewPr>
    <p:cSldViewPr>
      <p:cViewPr>
        <p:scale>
          <a:sx n="82" d="100"/>
          <a:sy n="82" d="100"/>
        </p:scale>
        <p:origin x="-2392" y="-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552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4" y="-6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notesMaster" Target="notesMasters/notesMaster1.xml"/><Relationship Id="rId64" Type="http://schemas.openxmlformats.org/officeDocument/2006/relationships/handoutMaster" Target="handoutMasters/handoutMaster1.xml"/><Relationship Id="rId65" Type="http://schemas.openxmlformats.org/officeDocument/2006/relationships/printerSettings" Target="printerSettings/printerSettings1.bin"/><Relationship Id="rId66" Type="http://schemas.openxmlformats.org/officeDocument/2006/relationships/presProps" Target="presProps.xml"/><Relationship Id="rId67" Type="http://schemas.openxmlformats.org/officeDocument/2006/relationships/viewProps" Target="viewProps.xml"/><Relationship Id="rId68" Type="http://schemas.openxmlformats.org/officeDocument/2006/relationships/theme" Target="theme/theme1.xml"/><Relationship Id="rId69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82900-5FB2-4C4C-B72B-273E1B251194}" type="datetimeFigureOut">
              <a:rPr lang="en-US" smtClean="0"/>
              <a:t>3/5/15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37EC4-9E2D-46FA-A200-0699E1923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934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0619D-C7C4-4D73-87DC-0BFECA1997EB}" type="datetimeFigureOut">
              <a:rPr lang="en-US" smtClean="0"/>
              <a:t>3/5/15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68461-AF3C-40FF-8F38-DEB62493A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2" descr="C:\Users\Karen\Documents\PPT Templates\ACS PPT Content Border v3 with blue rectangle on top of square pattern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804"/>
          <a:stretch/>
        </p:blipFill>
        <p:spPr bwMode="auto">
          <a:xfrm rot="16200000">
            <a:off x="-3035300" y="3035300"/>
            <a:ext cx="68580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485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9AFD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6417327"/>
            <a:ext cx="3048000" cy="36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6417327"/>
            <a:ext cx="3048000" cy="36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169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-8906" y="0"/>
            <a:ext cx="9152906" cy="6172200"/>
          </a:xfrm>
          <a:prstGeom prst="rect">
            <a:avLst/>
          </a:prstGeom>
          <a:solidFill>
            <a:srgbClr val="69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M" dirty="0">
              <a:solidFill>
                <a:srgbClr val="F34F57"/>
              </a:solidFill>
            </a:endParaRPr>
          </a:p>
        </p:txBody>
      </p:sp>
      <p:sp>
        <p:nvSpPr>
          <p:cNvPr id="15" name="Picture Placeholder 17"/>
          <p:cNvSpPr>
            <a:spLocks noGrp="1" noChangeAspect="1"/>
          </p:cNvSpPr>
          <p:nvPr>
            <p:ph type="pic" sz="quarter" idx="23"/>
          </p:nvPr>
        </p:nvSpPr>
        <p:spPr>
          <a:xfrm>
            <a:off x="3672195" y="1498600"/>
            <a:ext cx="2159998" cy="2160000"/>
          </a:xfrm>
          <a:prstGeom prst="ellipse">
            <a:avLst/>
          </a:prstGeom>
          <a:ln w="76200">
            <a:noFill/>
          </a:ln>
        </p:spPr>
        <p:txBody>
          <a:bodyPr>
            <a:normAutofit/>
          </a:bodyPr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JM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609600" y="36986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JM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890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tabLst/>
              <a:defRPr>
                <a:solidFill>
                  <a:srgbClr val="4D4F5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96876" y="1764032"/>
            <a:ext cx="8366125" cy="438784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83ED1E1-6940-C947-B7CD-78974DCBB73D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15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914400" indent="-457200">
              <a:buFont typeface="Arial" pitchFamily="34" charset="0"/>
              <a:buChar char="•"/>
              <a:defRPr/>
            </a:lvl2pPr>
            <a:lvl3pPr marL="1257300" indent="-342900">
              <a:buFont typeface="Courier New" pitchFamily="49" charset="0"/>
              <a:buChar char="o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5" name="Picture 3" descr="C:\Users\Karen\Documents\PPT Templates\ACS PPT Content Border v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02"/>
          <a:stretch/>
        </p:blipFill>
        <p:spPr bwMode="auto">
          <a:xfrm>
            <a:off x="0" y="0"/>
            <a:ext cx="9144000" cy="28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995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6417327"/>
            <a:ext cx="3048000" cy="36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735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403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9AFD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6417327"/>
            <a:ext cx="3048000" cy="36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515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9AFD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33400" y="1828800"/>
            <a:ext cx="81534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6417327"/>
            <a:ext cx="3048000" cy="36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701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6417327"/>
            <a:ext cx="3048000" cy="36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98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6417327"/>
            <a:ext cx="3048000" cy="36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934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Insert Presentation Title Here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6417327"/>
            <a:ext cx="3048000" cy="36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594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416675"/>
            <a:ext cx="647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9999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r>
              <a:rPr lang="en-US" smtClean="0">
                <a:sym typeface="Wingdings" pitchFamily="2" charset="2"/>
              </a:rPr>
              <a:t>Insert Presentation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299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69AFDA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3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52400" y="4953000"/>
            <a:ext cx="6400800" cy="1524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dirty="0" smtClean="0">
                <a:cs typeface="+mn-cs"/>
              </a:rPr>
              <a:t>Sebastien Goasguen, 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dirty="0" smtClean="0">
                <a:cs typeface="+mn-cs"/>
              </a:rPr>
              <a:t>@</a:t>
            </a:r>
            <a:r>
              <a:rPr lang="en-US" sz="2800" dirty="0" err="1" smtClean="0">
                <a:cs typeface="+mn-cs"/>
              </a:rPr>
              <a:t>sebgoa</a:t>
            </a:r>
            <a:endParaRPr lang="en-US" sz="2800" dirty="0" smtClean="0"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9" t="4936" r="7057" b="6926"/>
          <a:stretch/>
        </p:blipFill>
        <p:spPr>
          <a:xfrm>
            <a:off x="4360333" y="0"/>
            <a:ext cx="4783667" cy="4969935"/>
          </a:xfrm>
          <a:prstGeom prst="rect">
            <a:avLst/>
          </a:prstGeom>
        </p:spPr>
      </p:pic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838200" y="3124200"/>
            <a:ext cx="49530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err="1" smtClean="0">
                <a:latin typeface="Calibri" charset="0"/>
              </a:rPr>
              <a:t>Docker</a:t>
            </a:r>
            <a:r>
              <a:rPr lang="en-US" dirty="0" smtClean="0">
                <a:latin typeface="Calibri" charset="0"/>
              </a:rPr>
              <a:t> containers …</a:t>
            </a:r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331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Docker</a:t>
            </a:r>
            <a:endParaRPr lang="en-US" dirty="0"/>
          </a:p>
        </p:txBody>
      </p:sp>
      <p:pic>
        <p:nvPicPr>
          <p:cNvPr id="18435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>
          <a:xfrm>
            <a:off x="0" y="2286000"/>
            <a:ext cx="4710875" cy="2590800"/>
          </a:xfrm>
        </p:spPr>
      </p:pic>
      <p:sp>
        <p:nvSpPr>
          <p:cNvPr id="18434" name="Content Placeholder 3"/>
          <p:cNvSpPr>
            <a:spLocks noGrp="1"/>
          </p:cNvSpPr>
          <p:nvPr>
            <p:ph sz="half" idx="4294967295"/>
          </p:nvPr>
        </p:nvSpPr>
        <p:spPr>
          <a:xfrm>
            <a:off x="4953000" y="1600200"/>
            <a:ext cx="4191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Calibri" charset="0"/>
              </a:rPr>
              <a:t>Linux container (LXC +)</a:t>
            </a:r>
          </a:p>
          <a:p>
            <a:r>
              <a:rPr lang="en-US" dirty="0">
                <a:latin typeface="Calibri" charset="0"/>
              </a:rPr>
              <a:t>Application deployment</a:t>
            </a:r>
          </a:p>
          <a:p>
            <a:r>
              <a:rPr lang="en-US" dirty="0" err="1">
                <a:latin typeface="Calibri" charset="0"/>
              </a:rPr>
              <a:t>PaaS</a:t>
            </a:r>
            <a:endParaRPr lang="en-US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Portability</a:t>
            </a:r>
          </a:p>
          <a:p>
            <a:r>
              <a:rPr lang="en-US" dirty="0">
                <a:latin typeface="Calibri" charset="0"/>
              </a:rPr>
              <a:t>Image sharing via </a:t>
            </a:r>
            <a:r>
              <a:rPr lang="en-US" dirty="0" err="1">
                <a:latin typeface="Calibri" charset="0"/>
              </a:rPr>
              <a:t>DockerHub</a:t>
            </a:r>
            <a:endParaRPr lang="en-US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Ease of packaging applications </a:t>
            </a:r>
          </a:p>
        </p:txBody>
      </p:sp>
    </p:spTree>
    <p:extLst>
      <p:ext uri="{BB962C8B-B14F-4D97-AF65-F5344CB8AC3E}">
        <p14:creationId xmlns:p14="http://schemas.microsoft.com/office/powerpoint/2010/main" val="563289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5"/>
          <p:cNvSpPr>
            <a:spLocks noGrp="1"/>
          </p:cNvSpPr>
          <p:nvPr>
            <p:ph type="title"/>
          </p:nvPr>
        </p:nvSpPr>
        <p:spPr>
          <a:xfrm>
            <a:off x="457200" y="8255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charset="0"/>
              </a:rPr>
              <a:t>										</a:t>
            </a:r>
            <a:r>
              <a:rPr lang="en-US" dirty="0" smtClean="0">
                <a:latin typeface="Calibri" charset="0"/>
              </a:rPr>
              <a:t>Building </a:t>
            </a:r>
            <a:r>
              <a:rPr lang="en-US" dirty="0" err="1">
                <a:latin typeface="Calibri" charset="0"/>
              </a:rPr>
              <a:t>docker</a:t>
            </a:r>
            <a:r>
              <a:rPr lang="en-US" dirty="0">
                <a:latin typeface="Calibri" charset="0"/>
              </a:rPr>
              <a:t> images</a:t>
            </a:r>
          </a:p>
        </p:txBody>
      </p:sp>
      <p:pic>
        <p:nvPicPr>
          <p:cNvPr id="19458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238" r="-23238"/>
          <a:stretch>
            <a:fillRect/>
          </a:stretch>
        </p:blipFill>
        <p:spPr>
          <a:xfrm>
            <a:off x="-454025" y="1122363"/>
            <a:ext cx="9598025" cy="5278437"/>
          </a:xfrm>
        </p:spPr>
      </p:pic>
      <p:sp>
        <p:nvSpPr>
          <p:cNvPr id="19459" name="TextBox 6"/>
          <p:cNvSpPr txBox="1">
            <a:spLocks noChangeArrowheads="1"/>
          </p:cNvSpPr>
          <p:nvPr/>
        </p:nvSpPr>
        <p:spPr bwMode="auto">
          <a:xfrm>
            <a:off x="228600" y="6461995"/>
            <a:ext cx="67865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Fair use from http://</a:t>
            </a:r>
            <a:r>
              <a:rPr lang="en-US" sz="1800" dirty="0" err="1"/>
              <a:t>blog.octo.com</a:t>
            </a:r>
            <a:r>
              <a:rPr lang="en-US" sz="1800" dirty="0"/>
              <a:t>/en/</a:t>
            </a:r>
            <a:r>
              <a:rPr lang="en-US" sz="1800" dirty="0" err="1"/>
              <a:t>docker</a:t>
            </a:r>
            <a:r>
              <a:rPr lang="en-US" sz="1800" dirty="0"/>
              <a:t>-registry-first-steps/</a:t>
            </a:r>
          </a:p>
        </p:txBody>
      </p:sp>
      <p:sp>
        <p:nvSpPr>
          <p:cNvPr id="8" name="Donut 7"/>
          <p:cNvSpPr/>
          <p:nvPr/>
        </p:nvSpPr>
        <p:spPr>
          <a:xfrm>
            <a:off x="1065213" y="2681288"/>
            <a:ext cx="1846262" cy="1706562"/>
          </a:xfrm>
          <a:prstGeom prst="donut">
            <a:avLst>
              <a:gd name="adj" fmla="val 394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540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b="1" i="1" dirty="0" smtClean="0"/>
              <a:t>Eureka moment #1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547546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62200"/>
            <a:ext cx="9144000" cy="3429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dirty="0">
                <a:latin typeface="Courier"/>
                <a:cs typeface="Courier"/>
              </a:rPr>
              <a:t>$ </a:t>
            </a:r>
            <a:r>
              <a:rPr lang="en-US" dirty="0" err="1">
                <a:latin typeface="Courier"/>
                <a:cs typeface="Courier"/>
              </a:rPr>
              <a:t>sudo</a:t>
            </a:r>
            <a:r>
              <a:rPr lang="en-US" dirty="0">
                <a:latin typeface="Courier"/>
                <a:cs typeface="Courier"/>
              </a:rPr>
              <a:t> curl -</a:t>
            </a:r>
            <a:r>
              <a:rPr lang="en-US" dirty="0" err="1">
                <a:latin typeface="Courier"/>
                <a:cs typeface="Courier"/>
              </a:rPr>
              <a:t>sSL</a:t>
            </a:r>
            <a:r>
              <a:rPr lang="en-US" dirty="0">
                <a:latin typeface="Courier"/>
                <a:cs typeface="Courier"/>
              </a:rPr>
              <a:t> https://</a:t>
            </a:r>
            <a:r>
              <a:rPr lang="en-US" dirty="0" err="1">
                <a:latin typeface="Courier"/>
                <a:cs typeface="Courier"/>
              </a:rPr>
              <a:t>get.docker.com</a:t>
            </a:r>
            <a:r>
              <a:rPr lang="en-US" dirty="0">
                <a:latin typeface="Courier"/>
                <a:cs typeface="Courier"/>
              </a:rPr>
              <a:t>/</a:t>
            </a:r>
            <a:r>
              <a:rPr lang="en-US" dirty="0" err="1">
                <a:latin typeface="Courier"/>
                <a:cs typeface="Courier"/>
              </a:rPr>
              <a:t>ubuntu</a:t>
            </a:r>
            <a:r>
              <a:rPr lang="en-US" dirty="0">
                <a:latin typeface="Courier"/>
                <a:cs typeface="Courier"/>
              </a:rPr>
              <a:t>/ | </a:t>
            </a:r>
            <a:r>
              <a:rPr lang="en-US" dirty="0" err="1">
                <a:latin typeface="Courier"/>
                <a:cs typeface="Courier"/>
              </a:rPr>
              <a:t>sudo</a:t>
            </a:r>
            <a:r>
              <a:rPr lang="en-US" dirty="0">
                <a:latin typeface="Courier"/>
                <a:cs typeface="Courier"/>
              </a:rPr>
              <a:t> </a:t>
            </a:r>
            <a:r>
              <a:rPr lang="en-US" dirty="0" err="1" smtClean="0">
                <a:latin typeface="Courier"/>
                <a:cs typeface="Courier"/>
              </a:rPr>
              <a:t>sh</a:t>
            </a:r>
            <a:endParaRPr lang="en-US" dirty="0" smtClean="0">
              <a:latin typeface="Courier"/>
              <a:cs typeface="Courier"/>
            </a:endParaRPr>
          </a:p>
          <a:p>
            <a:endParaRPr lang="en-US" dirty="0">
              <a:latin typeface="Courier"/>
              <a:cs typeface="Courier"/>
            </a:endParaRPr>
          </a:p>
          <a:p>
            <a:r>
              <a:rPr lang="en-US" dirty="0" smtClean="0">
                <a:latin typeface="Courier"/>
                <a:cs typeface="Courier"/>
              </a:rPr>
              <a:t>$ </a:t>
            </a:r>
            <a:r>
              <a:rPr lang="en-US" dirty="0" err="1" smtClean="0">
                <a:latin typeface="Courier"/>
                <a:cs typeface="Courier"/>
              </a:rPr>
              <a:t>sudo</a:t>
            </a:r>
            <a:r>
              <a:rPr lang="en-US" dirty="0" smtClean="0">
                <a:latin typeface="Courier"/>
                <a:cs typeface="Courier"/>
              </a:rPr>
              <a:t> yum install </a:t>
            </a:r>
            <a:r>
              <a:rPr lang="en-US" dirty="0" err="1" smtClean="0">
                <a:latin typeface="Courier"/>
                <a:cs typeface="Courier"/>
              </a:rPr>
              <a:t>docker</a:t>
            </a:r>
            <a:endParaRPr lang="en-US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173427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2362200"/>
            <a:ext cx="9144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ourier"/>
                <a:cs typeface="Courier"/>
              </a:rPr>
              <a:t>$ </a:t>
            </a:r>
            <a:r>
              <a:rPr lang="en-US" dirty="0" err="1" smtClean="0">
                <a:latin typeface="Courier"/>
                <a:cs typeface="Courier"/>
              </a:rPr>
              <a:t>docker</a:t>
            </a:r>
            <a:r>
              <a:rPr lang="en-US" dirty="0" smtClean="0">
                <a:latin typeface="Courier"/>
                <a:cs typeface="Courier"/>
              </a:rPr>
              <a:t> run </a:t>
            </a:r>
            <a:r>
              <a:rPr lang="en-US" dirty="0" err="1" smtClean="0">
                <a:latin typeface="Courier"/>
                <a:cs typeface="Courier"/>
              </a:rPr>
              <a:t>busybox</a:t>
            </a:r>
            <a:r>
              <a:rPr lang="en-US" dirty="0" smtClean="0">
                <a:latin typeface="Courier"/>
                <a:cs typeface="Courier"/>
              </a:rPr>
              <a:t> echo </a:t>
            </a:r>
            <a:r>
              <a:rPr lang="en-US" dirty="0" err="1" smtClean="0">
                <a:latin typeface="Courier"/>
                <a:cs typeface="Courier"/>
              </a:rPr>
              <a:t>foobar</a:t>
            </a:r>
            <a:endParaRPr lang="en-US" dirty="0" smtClean="0">
              <a:latin typeface="Courier"/>
              <a:cs typeface="Courier"/>
            </a:endParaRPr>
          </a:p>
          <a:p>
            <a:r>
              <a:rPr lang="en-US" dirty="0" err="1" smtClean="0">
                <a:latin typeface="Courier"/>
                <a:cs typeface="Courier"/>
              </a:rPr>
              <a:t>Foobar</a:t>
            </a:r>
            <a:endParaRPr lang="en-US" dirty="0" smtClean="0">
              <a:latin typeface="Courier"/>
              <a:cs typeface="Courier"/>
            </a:endParaRPr>
          </a:p>
          <a:p>
            <a:endParaRPr lang="en-US" dirty="0">
              <a:latin typeface="Courier"/>
              <a:cs typeface="Courier"/>
            </a:endParaRPr>
          </a:p>
          <a:p>
            <a:r>
              <a:rPr lang="en-US" dirty="0" smtClean="0">
                <a:latin typeface="Courier"/>
                <a:cs typeface="Courier"/>
              </a:rPr>
              <a:t>$ </a:t>
            </a:r>
            <a:r>
              <a:rPr lang="en-US" dirty="0" err="1" smtClean="0">
                <a:latin typeface="Courier"/>
                <a:cs typeface="Courier"/>
              </a:rPr>
              <a:t>docker</a:t>
            </a:r>
            <a:r>
              <a:rPr lang="en-US" dirty="0" smtClean="0">
                <a:latin typeface="Courier"/>
                <a:cs typeface="Courier"/>
              </a:rPr>
              <a:t> run –</a:t>
            </a:r>
            <a:r>
              <a:rPr lang="en-US" dirty="0" err="1" smtClean="0">
                <a:latin typeface="Courier"/>
                <a:cs typeface="Courier"/>
              </a:rPr>
              <a:t>ti</a:t>
            </a:r>
            <a:r>
              <a:rPr lang="en-US" dirty="0" smtClean="0">
                <a:latin typeface="Courier"/>
                <a:cs typeface="Courier"/>
              </a:rPr>
              <a:t> ubuntu:14.04 /bin/bash</a:t>
            </a:r>
          </a:p>
          <a:p>
            <a:r>
              <a:rPr lang="nl-NL" dirty="0">
                <a:latin typeface="Courier"/>
                <a:cs typeface="Courier"/>
              </a:rPr>
              <a:t>root@0156ad334ca4:/# </a:t>
            </a:r>
            <a:endParaRPr lang="en-US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680911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App store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2362200"/>
            <a:ext cx="9144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257300" indent="-3429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ourier"/>
                <a:cs typeface="Courier"/>
              </a:rPr>
              <a:t>$ </a:t>
            </a:r>
            <a:r>
              <a:rPr lang="en-US" dirty="0" err="1" smtClean="0">
                <a:latin typeface="Courier"/>
                <a:cs typeface="Courier"/>
              </a:rPr>
              <a:t>docker</a:t>
            </a:r>
            <a:r>
              <a:rPr lang="en-US" dirty="0" smtClean="0">
                <a:latin typeface="Courier"/>
                <a:cs typeface="Courier"/>
              </a:rPr>
              <a:t> push </a:t>
            </a:r>
            <a:r>
              <a:rPr lang="en-US" dirty="0" err="1" smtClean="0">
                <a:latin typeface="Courier"/>
                <a:cs typeface="Courier"/>
              </a:rPr>
              <a:t>runseb</a:t>
            </a:r>
            <a:r>
              <a:rPr lang="en-US" dirty="0" smtClean="0">
                <a:latin typeface="Courier"/>
                <a:cs typeface="Courier"/>
              </a:rPr>
              <a:t>/application</a:t>
            </a:r>
          </a:p>
          <a:p>
            <a:endParaRPr lang="en-US" dirty="0">
              <a:latin typeface="Courier"/>
              <a:cs typeface="Courier"/>
            </a:endParaRPr>
          </a:p>
          <a:p>
            <a:r>
              <a:rPr lang="en-US" dirty="0" smtClean="0">
                <a:latin typeface="Courier"/>
                <a:cs typeface="Courier"/>
              </a:rPr>
              <a:t>$ </a:t>
            </a:r>
            <a:r>
              <a:rPr lang="en-US" dirty="0" err="1" smtClean="0">
                <a:latin typeface="Courier"/>
                <a:cs typeface="Courier"/>
              </a:rPr>
              <a:t>docker</a:t>
            </a:r>
            <a:r>
              <a:rPr lang="en-US" dirty="0" smtClean="0">
                <a:latin typeface="Courier"/>
                <a:cs typeface="Courier"/>
              </a:rPr>
              <a:t> pull </a:t>
            </a:r>
            <a:r>
              <a:rPr lang="en-US" dirty="0" err="1" smtClean="0">
                <a:latin typeface="Courier"/>
                <a:cs typeface="Courier"/>
              </a:rPr>
              <a:t>runseb</a:t>
            </a:r>
            <a:r>
              <a:rPr lang="en-US" dirty="0" smtClean="0">
                <a:latin typeface="Courier"/>
                <a:cs typeface="Courier"/>
              </a:rPr>
              <a:t>/application</a:t>
            </a:r>
          </a:p>
          <a:p>
            <a:endParaRPr lang="en-US" dirty="0">
              <a:latin typeface="Courier"/>
              <a:cs typeface="Courier"/>
            </a:endParaRPr>
          </a:p>
          <a:p>
            <a:r>
              <a:rPr lang="en-US" dirty="0" smtClean="0">
                <a:latin typeface="Courier"/>
                <a:cs typeface="Courier"/>
              </a:rPr>
              <a:t>$ </a:t>
            </a:r>
            <a:r>
              <a:rPr lang="en-US" dirty="0" err="1" smtClean="0">
                <a:latin typeface="Courier"/>
                <a:cs typeface="Courier"/>
              </a:rPr>
              <a:t>docker</a:t>
            </a:r>
            <a:r>
              <a:rPr lang="en-US" dirty="0" smtClean="0">
                <a:latin typeface="Courier"/>
                <a:cs typeface="Courier"/>
              </a:rPr>
              <a:t> run –d </a:t>
            </a:r>
            <a:r>
              <a:rPr lang="en-US" dirty="0" err="1" smtClean="0">
                <a:latin typeface="Courier"/>
                <a:cs typeface="Courier"/>
              </a:rPr>
              <a:t>runseb</a:t>
            </a:r>
            <a:r>
              <a:rPr lang="en-US" dirty="0" smtClean="0">
                <a:latin typeface="Courier"/>
                <a:cs typeface="Courier"/>
              </a:rPr>
              <a:t>/application</a:t>
            </a:r>
            <a:endParaRPr lang="en-US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147730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Docker</a:t>
            </a:r>
            <a:r>
              <a:rPr lang="en-US" sz="4000" dirty="0" smtClean="0"/>
              <a:t> gotchas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8409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Bridge in the host</a:t>
            </a:r>
          </a:p>
          <a:p>
            <a:r>
              <a:rPr lang="en-US" dirty="0" smtClean="0"/>
              <a:t>Port mapping to expose services on the host</a:t>
            </a:r>
          </a:p>
          <a:p>
            <a:endParaRPr lang="en-US" dirty="0"/>
          </a:p>
          <a:p>
            <a:r>
              <a:rPr lang="en-US" sz="2000" dirty="0">
                <a:latin typeface="Courier"/>
                <a:cs typeface="Courier"/>
              </a:rPr>
              <a:t>Chain DOCKER (1 references)</a:t>
            </a:r>
          </a:p>
          <a:p>
            <a:r>
              <a:rPr lang="en-US" sz="2000" dirty="0">
                <a:latin typeface="Courier"/>
                <a:cs typeface="Courier"/>
              </a:rPr>
              <a:t>target     </a:t>
            </a:r>
            <a:r>
              <a:rPr lang="en-US" sz="2000" dirty="0" err="1">
                <a:latin typeface="Courier"/>
                <a:cs typeface="Courier"/>
              </a:rPr>
              <a:t>prot</a:t>
            </a:r>
            <a:r>
              <a:rPr lang="en-US" sz="2000" dirty="0">
                <a:latin typeface="Courier"/>
                <a:cs typeface="Courier"/>
              </a:rPr>
              <a:t> opt source               destination         </a:t>
            </a:r>
          </a:p>
          <a:p>
            <a:r>
              <a:rPr lang="en-US" sz="2000" dirty="0">
                <a:latin typeface="Courier"/>
                <a:cs typeface="Courier"/>
              </a:rPr>
              <a:t>ACCEPT     </a:t>
            </a:r>
            <a:r>
              <a:rPr lang="en-US" sz="2000" dirty="0" err="1">
                <a:latin typeface="Courier"/>
                <a:cs typeface="Courier"/>
              </a:rPr>
              <a:t>tcp</a:t>
            </a:r>
            <a:r>
              <a:rPr lang="en-US" sz="2000" dirty="0">
                <a:latin typeface="Courier"/>
                <a:cs typeface="Courier"/>
              </a:rPr>
              <a:t>  --  anywhere             172.17.0.4           </a:t>
            </a:r>
            <a:r>
              <a:rPr lang="en-US" sz="2000" dirty="0" err="1">
                <a:latin typeface="Courier"/>
                <a:cs typeface="Courier"/>
              </a:rPr>
              <a:t>tcp</a:t>
            </a:r>
            <a:r>
              <a:rPr lang="en-US" sz="2000" dirty="0">
                <a:latin typeface="Courier"/>
                <a:cs typeface="Courier"/>
              </a:rPr>
              <a:t> </a:t>
            </a:r>
            <a:r>
              <a:rPr lang="en-US" sz="2000" dirty="0" err="1">
                <a:latin typeface="Courier"/>
                <a:cs typeface="Courier"/>
              </a:rPr>
              <a:t>dpt:www</a:t>
            </a:r>
            <a:endParaRPr lang="en-US" sz="20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789454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Multi-Host networking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981200"/>
            <a:ext cx="2565400" cy="2565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4876800"/>
            <a:ext cx="259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Weave.works</a:t>
            </a:r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dirty="0" smtClean="0"/>
              <a:t>Flannel </a:t>
            </a:r>
            <a:endParaRPr lang="en-US" sz="28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295400"/>
            <a:ext cx="7391400" cy="509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008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gotchas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No </a:t>
            </a:r>
            <a:r>
              <a:rPr lang="en-US" dirty="0" err="1" smtClean="0"/>
              <a:t>init</a:t>
            </a:r>
            <a:r>
              <a:rPr lang="en-US" dirty="0" smtClean="0"/>
              <a:t> system in the container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Foreground processes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Root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Data volumes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Data persistence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How small does an image get for real applications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73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Joined Citrix OSS team in July 2012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Associate professor at Clemson University prior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High Performance Computing, Grid </a:t>
            </a:r>
            <a:r>
              <a:rPr lang="en-US" dirty="0" smtClean="0"/>
              <a:t>computing (OSG, TG)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At CERN summer 2009/2010, </a:t>
            </a:r>
            <a:r>
              <a:rPr lang="en-US" dirty="0" smtClean="0"/>
              <a:t>help build LXCLOUD based on </a:t>
            </a:r>
            <a:r>
              <a:rPr lang="en-US" dirty="0" err="1" smtClean="0"/>
              <a:t>opennebula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http://</a:t>
            </a:r>
            <a:r>
              <a:rPr lang="en-US" dirty="0" err="1" smtClean="0"/>
              <a:t>sebgoa.blogspot.com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@</a:t>
            </a:r>
            <a:r>
              <a:rPr lang="en-US" dirty="0" err="1" smtClean="0"/>
              <a:t>sebgoa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480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b="1" i="1" dirty="0" smtClean="0"/>
              <a:t>Eureka moment #2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073051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CoreOS</a:t>
            </a:r>
            <a:endParaRPr lang="en-US" dirty="0"/>
          </a:p>
        </p:txBody>
      </p:sp>
      <p:pic>
        <p:nvPicPr>
          <p:cNvPr id="5" name="Content Placeholder 4" descr="coreo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562" r="-735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15416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 projects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40915" r="-40915"/>
          <a:stretch>
            <a:fillRect/>
          </a:stretch>
        </p:blipFill>
        <p:spPr>
          <a:xfrm>
            <a:off x="-21200" y="2590800"/>
            <a:ext cx="4710875" cy="25908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676400"/>
            <a:ext cx="3390900" cy="2400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4419600"/>
            <a:ext cx="2032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403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coreOS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42035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CoreOS</a:t>
            </a:r>
          </a:p>
        </p:txBody>
      </p:sp>
      <p:pic>
        <p:nvPicPr>
          <p:cNvPr id="21506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917" b="-20917"/>
          <a:stretch>
            <a:fillRect/>
          </a:stretch>
        </p:blipFill>
        <p:spPr>
          <a:xfrm>
            <a:off x="762000" y="2286000"/>
            <a:ext cx="3878917" cy="2133600"/>
          </a:xfrm>
        </p:spPr>
      </p:pic>
      <p:sp>
        <p:nvSpPr>
          <p:cNvPr id="21507" name="Content Placeholder 3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>
                <a:latin typeface="Calibri" charset="0"/>
              </a:rPr>
              <a:t>Linux distribution</a:t>
            </a:r>
          </a:p>
          <a:p>
            <a:r>
              <a:rPr lang="en-US">
                <a:latin typeface="Calibri" charset="0"/>
              </a:rPr>
              <a:t>Rolling upgrades</a:t>
            </a:r>
          </a:p>
          <a:p>
            <a:r>
              <a:rPr lang="en-US">
                <a:latin typeface="Calibri" charset="0"/>
              </a:rPr>
              <a:t>Minimal OS</a:t>
            </a:r>
          </a:p>
          <a:p>
            <a:r>
              <a:rPr lang="en-US">
                <a:latin typeface="Calibri" charset="0"/>
              </a:rPr>
              <a:t>Docker support</a:t>
            </a:r>
          </a:p>
          <a:p>
            <a:r>
              <a:rPr lang="en-US">
                <a:latin typeface="Courier" charset="0"/>
                <a:cs typeface="Courier" charset="0"/>
              </a:rPr>
              <a:t>etcd</a:t>
            </a:r>
            <a:r>
              <a:rPr lang="en-US">
                <a:latin typeface="Calibri" charset="0"/>
              </a:rPr>
              <a:t> and </a:t>
            </a:r>
            <a:r>
              <a:rPr lang="en-US">
                <a:latin typeface="Courier" charset="0"/>
                <a:cs typeface="Courier" charset="0"/>
              </a:rPr>
              <a:t>fleet</a:t>
            </a:r>
            <a:r>
              <a:rPr lang="en-US">
                <a:latin typeface="Calibri" charset="0"/>
              </a:rPr>
              <a:t> tools to manage distributed applications based on containers.</a:t>
            </a:r>
          </a:p>
          <a:p>
            <a:r>
              <a:rPr lang="en-US">
                <a:latin typeface="Calibri" charset="0"/>
              </a:rPr>
              <a:t>Cloud-init support</a:t>
            </a:r>
          </a:p>
          <a:p>
            <a:r>
              <a:rPr lang="en-US" b="1">
                <a:latin typeface="Calibri" charset="0"/>
              </a:rPr>
              <a:t>Systemd units</a:t>
            </a:r>
          </a:p>
        </p:txBody>
      </p:sp>
    </p:spTree>
    <p:extLst>
      <p:ext uri="{BB962C8B-B14F-4D97-AF65-F5344CB8AC3E}">
        <p14:creationId xmlns:p14="http://schemas.microsoft.com/office/powerpoint/2010/main" val="184893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charset="0"/>
              </a:rPr>
              <a:t>													</a:t>
            </a:r>
            <a:r>
              <a:rPr lang="en-US" dirty="0" err="1" smtClean="0">
                <a:latin typeface="Calibri" charset="0"/>
              </a:rPr>
              <a:t>coreOS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>
                <a:latin typeface="Calibri" charset="0"/>
              </a:rPr>
              <a:t>“OEM”</a:t>
            </a:r>
          </a:p>
        </p:txBody>
      </p:sp>
      <p:pic>
        <p:nvPicPr>
          <p:cNvPr id="22530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42" b="-21242"/>
          <a:stretch>
            <a:fillRect/>
          </a:stretch>
        </p:blipFill>
        <p:spPr>
          <a:xfrm>
            <a:off x="1588" y="1349375"/>
            <a:ext cx="9142412" cy="5027613"/>
          </a:xfrm>
        </p:spPr>
      </p:pic>
      <p:sp>
        <p:nvSpPr>
          <p:cNvPr id="22531" name="TextBox 7"/>
          <p:cNvSpPr txBox="1">
            <a:spLocks noChangeArrowheads="1"/>
          </p:cNvSpPr>
          <p:nvPr/>
        </p:nvSpPr>
        <p:spPr bwMode="auto">
          <a:xfrm>
            <a:off x="1019175" y="6007100"/>
            <a:ext cx="7288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http://github.com/coreos/coreos-overlay</a:t>
            </a:r>
          </a:p>
        </p:txBody>
      </p:sp>
    </p:spTree>
    <p:extLst>
      <p:ext uri="{BB962C8B-B14F-4D97-AF65-F5344CB8AC3E}">
        <p14:creationId xmlns:p14="http://schemas.microsoft.com/office/powerpoint/2010/main" val="2762637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bri" charset="0"/>
              </a:rPr>
              <a:t>														</a:t>
            </a:r>
            <a:r>
              <a:rPr lang="en-US" dirty="0" err="1" smtClean="0">
                <a:latin typeface="Calibri" charset="0"/>
              </a:rPr>
              <a:t>coreOS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>
                <a:latin typeface="Calibri" charset="0"/>
              </a:rPr>
              <a:t>“OEM”</a:t>
            </a:r>
          </a:p>
        </p:txBody>
      </p:sp>
      <p:pic>
        <p:nvPicPr>
          <p:cNvPr id="23554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42" b="-21242"/>
          <a:stretch>
            <a:fillRect/>
          </a:stretch>
        </p:blipFill>
        <p:spPr>
          <a:xfrm>
            <a:off x="1588" y="1349375"/>
            <a:ext cx="9142412" cy="5027613"/>
          </a:xfrm>
        </p:spPr>
      </p:pic>
      <p:sp>
        <p:nvSpPr>
          <p:cNvPr id="23555" name="TextBox 7"/>
          <p:cNvSpPr txBox="1">
            <a:spLocks noChangeArrowheads="1"/>
          </p:cNvSpPr>
          <p:nvPr/>
        </p:nvSpPr>
        <p:spPr bwMode="auto">
          <a:xfrm>
            <a:off x="1019175" y="6007100"/>
            <a:ext cx="7288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http://github.com/coreos/coreos-overlay</a:t>
            </a:r>
          </a:p>
        </p:txBody>
      </p:sp>
      <p:sp>
        <p:nvSpPr>
          <p:cNvPr id="2" name="Frame 1"/>
          <p:cNvSpPr/>
          <p:nvPr/>
        </p:nvSpPr>
        <p:spPr>
          <a:xfrm>
            <a:off x="119063" y="2460625"/>
            <a:ext cx="1627187" cy="369888"/>
          </a:xfrm>
          <a:prstGeom prst="fra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/>
        </p:nvSpPr>
        <p:spPr>
          <a:xfrm>
            <a:off x="125413" y="3419475"/>
            <a:ext cx="1627187" cy="371475"/>
          </a:xfrm>
          <a:prstGeom prst="fra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476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Calibri" charset="0"/>
              </a:rPr>
              <a:t>																		The cloudinit magic</a:t>
            </a:r>
          </a:p>
        </p:txBody>
      </p:sp>
      <p:pic>
        <p:nvPicPr>
          <p:cNvPr id="24578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867" b="-10867"/>
          <a:stretch>
            <a:fillRect/>
          </a:stretch>
        </p:blipFill>
        <p:spPr>
          <a:xfrm>
            <a:off x="80963" y="1549400"/>
            <a:ext cx="9017000" cy="4959350"/>
          </a:xfrm>
        </p:spPr>
      </p:pic>
    </p:spTree>
    <p:extLst>
      <p:ext uri="{BB962C8B-B14F-4D97-AF65-F5344CB8AC3E}">
        <p14:creationId xmlns:p14="http://schemas.microsoft.com/office/powerpoint/2010/main" val="2630912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Calibri" charset="0"/>
              </a:rPr>
              <a:t>																		CoreOS on exoscale</a:t>
            </a:r>
          </a:p>
        </p:txBody>
      </p:sp>
      <p:pic>
        <p:nvPicPr>
          <p:cNvPr id="32770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8" r="20126" b="4060"/>
          <a:stretch>
            <a:fillRect/>
          </a:stretch>
        </p:blipFill>
        <p:spPr>
          <a:xfrm>
            <a:off x="1884363" y="1417638"/>
            <a:ext cx="5441950" cy="4718050"/>
          </a:xfrm>
        </p:spPr>
      </p:pic>
    </p:spTree>
    <p:extLst>
      <p:ext uri="{BB962C8B-B14F-4D97-AF65-F5344CB8AC3E}">
        <p14:creationId xmlns:p14="http://schemas.microsoft.com/office/powerpoint/2010/main" val="3905924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762000" y="122238"/>
            <a:ext cx="8229600" cy="1143000"/>
          </a:xfrm>
        </p:spPr>
        <p:txBody>
          <a:bodyPr/>
          <a:lstStyle/>
          <a:p>
            <a:r>
              <a:rPr lang="en-US">
                <a:latin typeface="Calibri" charset="0"/>
              </a:rPr>
              <a:t>						    Starting containers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17500" y="1270000"/>
            <a:ext cx="8674100" cy="558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sz="1600" dirty="0" smtClean="0">
                <a:latin typeface="Courier"/>
                <a:cs typeface="Courier"/>
              </a:rPr>
              <a:t>#cloud-</a:t>
            </a:r>
            <a:r>
              <a:rPr lang="en-US" sz="1600" dirty="0" err="1" smtClean="0">
                <a:latin typeface="Courier"/>
                <a:cs typeface="Courier"/>
              </a:rPr>
              <a:t>config</a:t>
            </a:r>
            <a:endParaRPr lang="en-US" sz="1600" dirty="0" smtClean="0">
              <a:latin typeface="Courier"/>
              <a:cs typeface="Courier"/>
            </a:endParaRPr>
          </a:p>
          <a:p>
            <a:pPr>
              <a:defRPr/>
            </a:pPr>
            <a:endParaRPr lang="en-US" sz="1600" dirty="0" smtClean="0">
              <a:latin typeface="Courier"/>
              <a:cs typeface="Courier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1600" dirty="0" err="1" smtClean="0">
                <a:latin typeface="Courier"/>
                <a:cs typeface="Courier"/>
              </a:rPr>
              <a:t>coreos</a:t>
            </a:r>
            <a:r>
              <a:rPr lang="en-US" sz="1600" dirty="0" smtClean="0">
                <a:latin typeface="Courier"/>
                <a:cs typeface="Courier"/>
              </a:rPr>
              <a:t>: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600" dirty="0" smtClean="0">
                <a:latin typeface="Courier"/>
                <a:cs typeface="Courier"/>
              </a:rPr>
              <a:t>  units: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600" dirty="0" smtClean="0">
                <a:latin typeface="Courier"/>
                <a:cs typeface="Courier"/>
              </a:rPr>
              <a:t>    - name: </a:t>
            </a:r>
            <a:r>
              <a:rPr lang="en-US" sz="1600" dirty="0" err="1" smtClean="0">
                <a:latin typeface="Courier"/>
                <a:cs typeface="Courier"/>
              </a:rPr>
              <a:t>docker.service</a:t>
            </a:r>
            <a:endParaRPr lang="en-US" sz="1600" dirty="0" smtClean="0">
              <a:latin typeface="Courier"/>
              <a:cs typeface="Courier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1600" dirty="0" smtClean="0">
                <a:latin typeface="Courier"/>
                <a:cs typeface="Courier"/>
              </a:rPr>
              <a:t>      command: start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600" dirty="0" smtClean="0">
                <a:latin typeface="Courier"/>
                <a:cs typeface="Courier"/>
              </a:rPr>
              <a:t>    - name: </a:t>
            </a:r>
            <a:r>
              <a:rPr lang="en-US" sz="1600" dirty="0" err="1" smtClean="0">
                <a:latin typeface="Courier"/>
                <a:cs typeface="Courier"/>
              </a:rPr>
              <a:t>es.service</a:t>
            </a:r>
            <a:endParaRPr lang="en-US" sz="1600" dirty="0" smtClean="0">
              <a:latin typeface="Courier"/>
              <a:cs typeface="Courier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1600" dirty="0" smtClean="0">
                <a:latin typeface="Courier"/>
                <a:cs typeface="Courier"/>
              </a:rPr>
              <a:t>      command: start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600" dirty="0" smtClean="0">
                <a:latin typeface="Courier"/>
                <a:cs typeface="Courier"/>
              </a:rPr>
              <a:t>      content: |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600" dirty="0" smtClean="0">
                <a:latin typeface="Courier"/>
                <a:cs typeface="Courier"/>
              </a:rPr>
              <a:t>        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[Unit]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       After=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docker.service</a:t>
            </a:r>
            <a:endParaRPr lang="en-US" sz="1600" b="1" dirty="0" smtClean="0">
              <a:solidFill>
                <a:srgbClr val="FF0000"/>
              </a:solidFill>
              <a:latin typeface="Courier"/>
              <a:cs typeface="Courier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       Requires=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docker.service</a:t>
            </a:r>
            <a:endParaRPr lang="en-US" sz="1600" b="1" dirty="0" smtClean="0">
              <a:solidFill>
                <a:srgbClr val="FF0000"/>
              </a:solidFill>
              <a:latin typeface="Courier"/>
              <a:cs typeface="Courier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       Description=starts 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ElasticSearch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container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       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       [Service]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	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TimeoutStartSec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=0</a:t>
            </a:r>
          </a:p>
          <a:p>
            <a:pPr marL="0" indent="0"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       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ExecStartPre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=/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usr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/bin/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docker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pull 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dockerfile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/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elasticsearch</a:t>
            </a:r>
            <a:endParaRPr lang="en-US" sz="1600" b="1" dirty="0" smtClean="0">
              <a:solidFill>
                <a:srgbClr val="FF0000"/>
              </a:solidFill>
              <a:latin typeface="Courier"/>
              <a:cs typeface="Courier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       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ExecStart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=/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usr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/bin/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docker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run -d -p 9200:9200 -p 9300:9300 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dockerfile</a:t>
            </a:r>
            <a:r>
              <a:rPr lang="en-US" sz="1600" b="1" dirty="0">
                <a:solidFill>
                  <a:srgbClr val="FF0000"/>
                </a:solidFill>
                <a:latin typeface="Courier"/>
                <a:cs typeface="Courier"/>
              </a:rPr>
              <a:t>/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elasticsearch</a:t>
            </a:r>
            <a:endParaRPr lang="en-US" sz="1600" b="1" dirty="0" smtClean="0">
              <a:solidFill>
                <a:srgbClr val="FF0000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057203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4"/>
          <p:cNvSpPr>
            <a:spLocks noGrp="1"/>
          </p:cNvSpPr>
          <p:nvPr>
            <p:ph type="title"/>
          </p:nvPr>
        </p:nvSpPr>
        <p:spPr>
          <a:xfrm>
            <a:off x="457200" y="1049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charset="0"/>
              </a:rPr>
              <a:t>													</a:t>
            </a:r>
            <a:r>
              <a:rPr lang="en-US" dirty="0" smtClean="0">
                <a:latin typeface="Calibri" charset="0"/>
              </a:rPr>
              <a:t>What do I do ?</a:t>
            </a:r>
            <a:endParaRPr lang="en-US" dirty="0">
              <a:latin typeface="Calibri" charset="0"/>
            </a:endParaRPr>
          </a:p>
        </p:txBody>
      </p:sp>
      <p:sp>
        <p:nvSpPr>
          <p:cNvPr id="15363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charset="0"/>
              </a:rPr>
              <a:t>Apache </a:t>
            </a:r>
            <a:r>
              <a:rPr lang="en-US" dirty="0" err="1">
                <a:latin typeface="Calibri" charset="0"/>
              </a:rPr>
              <a:t>CloudStack</a:t>
            </a:r>
            <a:r>
              <a:rPr lang="en-US" dirty="0">
                <a:latin typeface="Calibri" charset="0"/>
              </a:rPr>
              <a:t> and </a:t>
            </a:r>
            <a:r>
              <a:rPr lang="en-US" dirty="0" err="1">
                <a:latin typeface="Calibri" charset="0"/>
              </a:rPr>
              <a:t>licloud</a:t>
            </a:r>
            <a:r>
              <a:rPr lang="en-US" dirty="0">
                <a:latin typeface="Calibri" charset="0"/>
              </a:rPr>
              <a:t> committer + PMC member</a:t>
            </a:r>
          </a:p>
          <a:p>
            <a:r>
              <a:rPr lang="en-US" dirty="0">
                <a:latin typeface="Calibri" charset="0"/>
              </a:rPr>
              <a:t>Looking at techs and how they work together</a:t>
            </a:r>
          </a:p>
          <a:p>
            <a:r>
              <a:rPr lang="en-US" dirty="0">
                <a:latin typeface="Calibri" charset="0"/>
              </a:rPr>
              <a:t>Half </a:t>
            </a:r>
            <a:r>
              <a:rPr lang="en-US" dirty="0" err="1">
                <a:latin typeface="Calibri" charset="0"/>
              </a:rPr>
              <a:t>dev</a:t>
            </a:r>
            <a:r>
              <a:rPr lang="en-US" dirty="0">
                <a:latin typeface="Calibri" charset="0"/>
              </a:rPr>
              <a:t>, half community manager, + half event planner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3" name="Picture 2" descr="docker_cookbook_com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447800"/>
            <a:ext cx="3657600" cy="480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26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CERN cloud to offer templates for:</a:t>
            </a:r>
          </a:p>
          <a:p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Coreos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Snappy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Atomic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r>
              <a:rPr lang="en-US" dirty="0"/>
              <a:t>Create a </a:t>
            </a:r>
            <a:r>
              <a:rPr lang="en-US" dirty="0" err="1"/>
              <a:t>coreOS</a:t>
            </a:r>
            <a:r>
              <a:rPr lang="en-US" dirty="0"/>
              <a:t> OEM upstream with </a:t>
            </a:r>
            <a:r>
              <a:rPr lang="en-US" dirty="0" err="1"/>
              <a:t>cern</a:t>
            </a:r>
            <a:r>
              <a:rPr lang="en-US" dirty="0"/>
              <a:t> specific contextualization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425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24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bri" charset="0"/>
              </a:rPr>
              <a:t>											</a:t>
            </a:r>
            <a:r>
              <a:rPr lang="en-US" dirty="0" err="1">
                <a:latin typeface="Calibri" charset="0"/>
              </a:rPr>
              <a:t>CoreOS</a:t>
            </a:r>
            <a:r>
              <a:rPr lang="en-US" dirty="0">
                <a:latin typeface="Calibri" charset="0"/>
              </a:rPr>
              <a:t> clustering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>
                <a:latin typeface="Courier" charset="0"/>
                <a:cs typeface="Courier" charset="0"/>
              </a:rPr>
              <a:t>etcd</a:t>
            </a:r>
            <a:r>
              <a:rPr lang="en-US">
                <a:latin typeface="Calibri" charset="0"/>
              </a:rPr>
              <a:t> HA key value store</a:t>
            </a:r>
          </a:p>
          <a:p>
            <a:pPr lvl="1"/>
            <a:r>
              <a:rPr lang="en-US">
                <a:latin typeface="Calibri" charset="0"/>
              </a:rPr>
              <a:t>Raft election algorithm</a:t>
            </a:r>
          </a:p>
          <a:p>
            <a:pPr lvl="1"/>
            <a:r>
              <a:rPr lang="en-US">
                <a:latin typeface="Calibri" charset="0"/>
              </a:rPr>
              <a:t>Writes when majority in cluster has committed update</a:t>
            </a:r>
          </a:p>
          <a:p>
            <a:pPr lvl="1"/>
            <a:r>
              <a:rPr lang="en-US">
                <a:latin typeface="Calibri" charset="0"/>
              </a:rPr>
              <a:t>e.g 5 nodes, tolerates 2 nodes failure </a:t>
            </a:r>
          </a:p>
          <a:p>
            <a:r>
              <a:rPr lang="en-US">
                <a:latin typeface="Courier" charset="0"/>
                <a:cs typeface="Courier" charset="0"/>
              </a:rPr>
              <a:t>fleet</a:t>
            </a:r>
            <a:r>
              <a:rPr lang="en-US">
                <a:latin typeface="Calibri" charset="0"/>
              </a:rPr>
              <a:t> distributed init system (schedules systemd units in a cluster)</a:t>
            </a:r>
          </a:p>
          <a:p>
            <a:pPr lvl="1"/>
            <a:r>
              <a:rPr lang="en-US">
                <a:latin typeface="Calibri" charset="0"/>
              </a:rPr>
              <a:t>Submits systemd units cluster wide</a:t>
            </a:r>
          </a:p>
          <a:p>
            <a:pPr lvl="1"/>
            <a:r>
              <a:rPr lang="en-US">
                <a:latin typeface="Calibri" charset="0"/>
              </a:rPr>
              <a:t>Affinity, anti-affinity, global “scheduling”</a:t>
            </a:r>
          </a:p>
          <a:p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832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CoreOS</a:t>
            </a:r>
            <a:r>
              <a:rPr lang="en-US" dirty="0" smtClean="0"/>
              <a:t> Cluster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-15213" b="-152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55889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r>
              <a:rPr lang="en-US" b="1" i="1" dirty="0" smtClean="0"/>
              <a:t>“Where are you going to run </a:t>
            </a:r>
            <a:r>
              <a:rPr lang="en-US" b="1" i="1" dirty="0" err="1" smtClean="0"/>
              <a:t>coreOS</a:t>
            </a:r>
            <a:r>
              <a:rPr lang="en-US" b="1" i="1" dirty="0" smtClean="0"/>
              <a:t> ?”</a:t>
            </a:r>
          </a:p>
          <a:p>
            <a:pPr marL="0" indent="0">
              <a:buFont typeface="Arial" charset="0"/>
              <a:buNone/>
              <a:defRPr/>
            </a:pPr>
            <a:r>
              <a:rPr lang="en-US" b="1" i="1" dirty="0" smtClean="0"/>
              <a:t>“Where are you going to run </a:t>
            </a:r>
            <a:r>
              <a:rPr lang="en-US" b="1" i="1" dirty="0" err="1" smtClean="0"/>
              <a:t>Docker</a:t>
            </a:r>
            <a:r>
              <a:rPr lang="en-US" b="1" i="1" dirty="0" smtClean="0"/>
              <a:t> ?“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308581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000" dirty="0" smtClean="0">
              <a:latin typeface="+mn-lt"/>
              <a:cs typeface="Courier"/>
            </a:endParaRPr>
          </a:p>
          <a:p>
            <a:r>
              <a:rPr lang="en-US" sz="4000" b="1" i="1" dirty="0" smtClean="0">
                <a:latin typeface="+mn-lt"/>
                <a:cs typeface="Courier"/>
              </a:rPr>
              <a:t>- Bare metal cluster</a:t>
            </a:r>
          </a:p>
          <a:p>
            <a:r>
              <a:rPr lang="en-US" sz="4000" b="1" i="1" dirty="0" smtClean="0">
                <a:latin typeface="+mn-lt"/>
                <a:cs typeface="Courier"/>
              </a:rPr>
              <a:t>- Public Clouds</a:t>
            </a:r>
          </a:p>
          <a:p>
            <a:r>
              <a:rPr lang="en-US" sz="4000" b="1" i="1" dirty="0" smtClean="0">
                <a:latin typeface="+mn-lt"/>
                <a:cs typeface="Courier"/>
              </a:rPr>
              <a:t>- Private Clouds</a:t>
            </a:r>
            <a:endParaRPr lang="en-US" sz="4000" b="1" i="1" dirty="0">
              <a:latin typeface="+mn-lt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689392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4000" dirty="0" smtClean="0">
              <a:latin typeface="+mn-lt"/>
              <a:cs typeface="Courier"/>
            </a:endParaRPr>
          </a:p>
          <a:p>
            <a:r>
              <a:rPr lang="en-US" sz="4000" b="1" i="1" dirty="0" smtClean="0">
                <a:latin typeface="+mn-lt"/>
                <a:cs typeface="Courier"/>
              </a:rPr>
              <a:t>“How are you going to manage containers running on multiple </a:t>
            </a:r>
            <a:r>
              <a:rPr lang="en-US" sz="4000" b="1" i="1" dirty="0" err="1" smtClean="0">
                <a:latin typeface="+mn-lt"/>
                <a:cs typeface="Courier"/>
              </a:rPr>
              <a:t>Docker</a:t>
            </a:r>
            <a:r>
              <a:rPr lang="en-US" sz="4000" b="1" i="1" dirty="0" smtClean="0">
                <a:latin typeface="+mn-lt"/>
                <a:cs typeface="Courier"/>
              </a:rPr>
              <a:t> Hosts ?”</a:t>
            </a:r>
            <a:endParaRPr lang="en-US" sz="4000" b="1" i="1" dirty="0">
              <a:latin typeface="+mn-lt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651028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Docker</a:t>
            </a:r>
            <a:r>
              <a:rPr lang="en-US" dirty="0" smtClean="0"/>
              <a:t> schedulers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6359" r="6359"/>
          <a:stretch>
            <a:fillRect/>
          </a:stretch>
        </p:blipFill>
        <p:spPr>
          <a:xfrm>
            <a:off x="457200" y="1600200"/>
            <a:ext cx="2438400" cy="2732657"/>
          </a:xfrm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Docker</a:t>
            </a:r>
            <a:r>
              <a:rPr lang="en-US" dirty="0" smtClean="0"/>
              <a:t> Swarm</a:t>
            </a:r>
          </a:p>
          <a:p>
            <a:r>
              <a:rPr lang="en-US" dirty="0" smtClean="0"/>
              <a:t>Citadel</a:t>
            </a:r>
          </a:p>
          <a:p>
            <a:r>
              <a:rPr lang="en-US" dirty="0" err="1" smtClean="0"/>
              <a:t>CoreOS</a:t>
            </a:r>
            <a:r>
              <a:rPr lang="en-US" dirty="0" smtClean="0"/>
              <a:t> Fleet</a:t>
            </a:r>
          </a:p>
          <a:p>
            <a:r>
              <a:rPr lang="en-US" dirty="0" smtClean="0"/>
              <a:t>Lattice from CF incubator</a:t>
            </a:r>
          </a:p>
          <a:p>
            <a:r>
              <a:rPr lang="en-US" dirty="0" smtClean="0"/>
              <a:t>Clocker (via blueprints)</a:t>
            </a:r>
          </a:p>
          <a:p>
            <a:r>
              <a:rPr lang="en-US" dirty="0" smtClean="0"/>
              <a:t>…</a:t>
            </a:r>
          </a:p>
          <a:p>
            <a:r>
              <a:rPr lang="en-US" b="1" dirty="0" err="1" smtClean="0"/>
              <a:t>Kubernetes</a:t>
            </a:r>
            <a:endParaRPr lang="en-US" b="1" dirty="0"/>
          </a:p>
        </p:txBody>
      </p:sp>
      <p:pic>
        <p:nvPicPr>
          <p:cNvPr id="12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343400"/>
            <a:ext cx="209983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486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 with a dedicated cluster for container based applications.</a:t>
            </a:r>
          </a:p>
          <a:p>
            <a:r>
              <a:rPr lang="en-US" dirty="0" smtClean="0"/>
              <a:t>Or use a public cloud one: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429000"/>
            <a:ext cx="2743200" cy="2171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3505200"/>
            <a:ext cx="49657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08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Kubernetes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6985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Calibri" charset="0"/>
              </a:rPr>
              <a:t>													Today’s talk</a:t>
            </a:r>
          </a:p>
        </p:txBody>
      </p:sp>
      <p:pic>
        <p:nvPicPr>
          <p:cNvPr id="16386" name="Content Placeholder 3" descr="docker-logo-loggedou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505" b="-66505"/>
          <a:stretch>
            <a:fillRect/>
          </a:stretch>
        </p:blipFill>
        <p:spPr>
          <a:xfrm>
            <a:off x="457200" y="1219200"/>
            <a:ext cx="4149725" cy="2282825"/>
          </a:xfrm>
        </p:spPr>
      </p:pic>
      <p:pic>
        <p:nvPicPr>
          <p:cNvPr id="1638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38600"/>
            <a:ext cx="3156073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524000"/>
            <a:ext cx="209983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3657600"/>
            <a:ext cx="4156364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1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												Kubernetes</a:t>
            </a:r>
          </a:p>
        </p:txBody>
      </p:sp>
      <p:pic>
        <p:nvPicPr>
          <p:cNvPr id="34818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35" r="-9735"/>
          <a:stretch>
            <a:fillRect/>
          </a:stretch>
        </p:blipFill>
        <p:spPr>
          <a:xfrm>
            <a:off x="457200" y="1600201"/>
            <a:ext cx="4987986" cy="2743200"/>
          </a:xfrm>
        </p:spPr>
      </p:pic>
      <p:sp>
        <p:nvSpPr>
          <p:cNvPr id="34819" name="Content Placeholder 5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>
                <a:latin typeface="Calibri" charset="0"/>
              </a:rPr>
              <a:t>Docker application orchestration</a:t>
            </a:r>
          </a:p>
          <a:p>
            <a:r>
              <a:rPr lang="en-US">
                <a:latin typeface="Calibri" charset="0"/>
              </a:rPr>
              <a:t>Google GCE, rackspace, Azure providers</a:t>
            </a:r>
          </a:p>
          <a:p>
            <a:r>
              <a:rPr lang="en-US">
                <a:latin typeface="Calibri" charset="0"/>
              </a:rPr>
              <a:t>Deployable on CoreOS</a:t>
            </a:r>
          </a:p>
          <a:p>
            <a:r>
              <a:rPr lang="en-US">
                <a:latin typeface="Calibri" charset="0"/>
              </a:rPr>
              <a:t>Container replication</a:t>
            </a:r>
          </a:p>
          <a:p>
            <a:r>
              <a:rPr lang="en-US">
                <a:latin typeface="Calibri" charset="0"/>
              </a:rPr>
              <a:t>HA services</a:t>
            </a:r>
          </a:p>
        </p:txBody>
      </p:sp>
    </p:spTree>
    <p:extLst>
      <p:ext uri="{BB962C8B-B14F-4D97-AF65-F5344CB8AC3E}">
        <p14:creationId xmlns:p14="http://schemas.microsoft.com/office/powerpoint/2010/main" val="3593831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k8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083" r="-51083"/>
          <a:stretch>
            <a:fillRect/>
          </a:stretch>
        </p:blipFill>
        <p:spPr>
          <a:xfrm>
            <a:off x="-914400" y="457200"/>
            <a:ext cx="10668747" cy="5867400"/>
          </a:xfrm>
        </p:spPr>
      </p:pic>
    </p:spTree>
    <p:extLst>
      <p:ext uri="{BB962C8B-B14F-4D97-AF65-F5344CB8AC3E}">
        <p14:creationId xmlns:p14="http://schemas.microsoft.com/office/powerpoint/2010/main" val="2925714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76338" y="4751388"/>
            <a:ext cx="6416675" cy="10461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Cloud (</a:t>
            </a:r>
            <a:r>
              <a:rPr lang="en-US" dirty="0" err="1"/>
              <a:t>e.g</a:t>
            </a:r>
            <a:r>
              <a:rPr lang="en-US" dirty="0"/>
              <a:t> </a:t>
            </a:r>
            <a:r>
              <a:rPr lang="en-US" dirty="0" err="1"/>
              <a:t>CloudStack</a:t>
            </a:r>
            <a:r>
              <a:rPr lang="en-US" dirty="0"/>
              <a:t> based = </a:t>
            </a:r>
            <a:r>
              <a:rPr lang="en-US" dirty="0" err="1" smtClean="0"/>
              <a:t>exoscale</a:t>
            </a:r>
            <a:r>
              <a:rPr lang="en-US" dirty="0" smtClean="0"/>
              <a:t>, </a:t>
            </a:r>
            <a:r>
              <a:rPr lang="en-US" dirty="0" err="1" smtClean="0"/>
              <a:t>openstack</a:t>
            </a:r>
            <a:r>
              <a:rPr lang="en-US" dirty="0" smtClean="0"/>
              <a:t> based = </a:t>
            </a:r>
            <a:r>
              <a:rPr lang="en-US" dirty="0" err="1" smtClean="0"/>
              <a:t>cern</a:t>
            </a:r>
            <a:r>
              <a:rPr lang="en-US" dirty="0" smtClean="0"/>
              <a:t> cloud)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76338" y="3581400"/>
            <a:ext cx="1971675" cy="10445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/>
              <a:t>coreOS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73425" y="3581400"/>
            <a:ext cx="2003425" cy="10445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/>
              <a:t>coreOS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10200" y="3581400"/>
            <a:ext cx="2182813" cy="10445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/>
              <a:t>coreOS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176338" y="2620963"/>
            <a:ext cx="635000" cy="820737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K*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273425" y="2620963"/>
            <a:ext cx="635000" cy="820737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K*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389563" y="2647950"/>
            <a:ext cx="635000" cy="82073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K*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957388" y="2647950"/>
            <a:ext cx="1190625" cy="7937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/>
              <a:t>Docker</a:t>
            </a:r>
            <a:r>
              <a:rPr lang="en-US" dirty="0"/>
              <a:t> container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086225" y="2641600"/>
            <a:ext cx="1190625" cy="7937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/>
              <a:t>Docker</a:t>
            </a:r>
            <a:r>
              <a:rPr lang="en-US" dirty="0"/>
              <a:t> container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6130925" y="2674938"/>
            <a:ext cx="1462088" cy="7937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/>
              <a:t>Docker</a:t>
            </a:r>
            <a:r>
              <a:rPr lang="en-US" dirty="0"/>
              <a:t> container</a:t>
            </a:r>
          </a:p>
        </p:txBody>
      </p:sp>
      <p:cxnSp>
        <p:nvCxnSpPr>
          <p:cNvPr id="24" name="Straight Connector 23"/>
          <p:cNvCxnSpPr>
            <a:stCxn id="13" idx="0"/>
          </p:cNvCxnSpPr>
          <p:nvPr/>
        </p:nvCxnSpPr>
        <p:spPr>
          <a:xfrm flipV="1">
            <a:off x="2552700" y="1774825"/>
            <a:ext cx="0" cy="8731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552700" y="1774825"/>
            <a:ext cx="42862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689475" y="1747838"/>
            <a:ext cx="0" cy="8731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811963" y="1747838"/>
            <a:ext cx="0" cy="8731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Left Arrow 30"/>
          <p:cNvSpPr/>
          <p:nvPr/>
        </p:nvSpPr>
        <p:spPr>
          <a:xfrm rot="17665332">
            <a:off x="981869" y="1527969"/>
            <a:ext cx="2033588" cy="2921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952" name="TextBox 31"/>
          <p:cNvSpPr txBox="1">
            <a:spLocks noChangeArrowheads="1"/>
          </p:cNvSpPr>
          <p:nvPr/>
        </p:nvSpPr>
        <p:spPr bwMode="auto">
          <a:xfrm>
            <a:off x="2552700" y="465138"/>
            <a:ext cx="2136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API calls to Kubernetes API</a:t>
            </a:r>
          </a:p>
        </p:txBody>
      </p:sp>
    </p:spTree>
    <p:extLst>
      <p:ext uri="{BB962C8B-B14F-4D97-AF65-F5344CB8AC3E}">
        <p14:creationId xmlns:p14="http://schemas.microsoft.com/office/powerpoint/2010/main" val="3131946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Calibri" charset="0"/>
              </a:rPr>
              <a:t>																			Kubernetes API</a:t>
            </a:r>
          </a:p>
        </p:txBody>
      </p:sp>
      <p:pic>
        <p:nvPicPr>
          <p:cNvPr id="35842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" b="19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9262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5"/>
          <p:cNvSpPr>
            <a:spLocks noGrp="1"/>
          </p:cNvSpPr>
          <p:nvPr>
            <p:ph idx="1"/>
          </p:nvPr>
        </p:nvSpPr>
        <p:spPr>
          <a:xfrm>
            <a:off x="457200" y="1231900"/>
            <a:ext cx="8229600" cy="5499100"/>
          </a:xfrm>
        </p:spPr>
        <p:txBody>
          <a:bodyPr>
            <a:normAutofit lnSpcReduction="10000"/>
          </a:bodyPr>
          <a:lstStyle/>
          <a:p>
            <a:pPr marL="0" indent="0">
              <a:buFont typeface="Arial" charset="0"/>
              <a:buNone/>
            </a:pPr>
            <a:r>
              <a:rPr lang="en-US" sz="1600" dirty="0">
                <a:latin typeface="Courier" charset="0"/>
                <a:cs typeface="Courier" charset="0"/>
              </a:rPr>
              <a:t>{</a:t>
            </a:r>
          </a:p>
          <a:p>
            <a:pPr marL="0" indent="0">
              <a:buFont typeface="Arial" charset="0"/>
              <a:buNone/>
            </a:pPr>
            <a:r>
              <a:rPr lang="fi-FI" sz="1600" dirty="0">
                <a:latin typeface="Courier" charset="0"/>
                <a:cs typeface="Courier" charset="0"/>
              </a:rPr>
              <a:t>  "id"</a:t>
            </a:r>
            <a:r>
              <a:rPr lang="fi-FI" sz="1600" b="1" dirty="0">
                <a:latin typeface="Courier" charset="0"/>
                <a:cs typeface="Courier" charset="0"/>
              </a:rPr>
              <a:t>:</a:t>
            </a:r>
            <a:r>
              <a:rPr lang="fi-FI" sz="1600" dirty="0">
                <a:latin typeface="Courier" charset="0"/>
                <a:cs typeface="Courier" charset="0"/>
              </a:rPr>
              <a:t> "redis-master-2",</a:t>
            </a:r>
          </a:p>
          <a:p>
            <a:pPr marL="0" indent="0">
              <a:buFont typeface="Arial" charset="0"/>
              <a:buNone/>
            </a:pPr>
            <a:r>
              <a:rPr lang="fi-FI" sz="1600" dirty="0">
                <a:latin typeface="Courier" charset="0"/>
                <a:cs typeface="Courier" charset="0"/>
              </a:rPr>
              <a:t>  "</a:t>
            </a:r>
            <a:r>
              <a:rPr lang="fi-FI" sz="1600" dirty="0" err="1">
                <a:latin typeface="Courier" charset="0"/>
                <a:cs typeface="Courier" charset="0"/>
              </a:rPr>
              <a:t>kind</a:t>
            </a:r>
            <a:r>
              <a:rPr lang="fi-FI" sz="1600" dirty="0">
                <a:latin typeface="Courier" charset="0"/>
                <a:cs typeface="Courier" charset="0"/>
              </a:rPr>
              <a:t>"</a:t>
            </a:r>
            <a:r>
              <a:rPr lang="fi-FI" sz="1600" b="1" dirty="0">
                <a:latin typeface="Courier" charset="0"/>
                <a:cs typeface="Courier" charset="0"/>
              </a:rPr>
              <a:t>:</a:t>
            </a:r>
            <a:r>
              <a:rPr lang="fi-FI" sz="1600" dirty="0">
                <a:latin typeface="Courier" charset="0"/>
                <a:cs typeface="Courier" charset="0"/>
              </a:rPr>
              <a:t> "</a:t>
            </a:r>
            <a:r>
              <a:rPr lang="fi-FI" sz="1600" dirty="0" err="1">
                <a:latin typeface="Courier" charset="0"/>
                <a:cs typeface="Courier" charset="0"/>
              </a:rPr>
              <a:t>Pod</a:t>
            </a:r>
            <a:r>
              <a:rPr lang="fi-FI" sz="1600" dirty="0">
                <a:latin typeface="Courier" charset="0"/>
                <a:cs typeface="Courier" charset="0"/>
              </a:rPr>
              <a:t>",</a:t>
            </a:r>
          </a:p>
          <a:p>
            <a:pPr marL="0" indent="0">
              <a:buFont typeface="Arial" charset="0"/>
              <a:buNone/>
            </a:pPr>
            <a:r>
              <a:rPr lang="fi-FI" sz="1600" dirty="0">
                <a:latin typeface="Courier" charset="0"/>
                <a:cs typeface="Courier" charset="0"/>
              </a:rPr>
              <a:t>  "</a:t>
            </a:r>
            <a:r>
              <a:rPr lang="fi-FI" sz="1600" dirty="0" err="1">
                <a:latin typeface="Courier" charset="0"/>
                <a:cs typeface="Courier" charset="0"/>
              </a:rPr>
              <a:t>apiVersion</a:t>
            </a:r>
            <a:r>
              <a:rPr lang="fi-FI" sz="1600" dirty="0">
                <a:latin typeface="Courier" charset="0"/>
                <a:cs typeface="Courier" charset="0"/>
              </a:rPr>
              <a:t>"</a:t>
            </a:r>
            <a:r>
              <a:rPr lang="fi-FI" sz="1600" b="1" dirty="0">
                <a:latin typeface="Courier" charset="0"/>
                <a:cs typeface="Courier" charset="0"/>
              </a:rPr>
              <a:t>:</a:t>
            </a:r>
            <a:r>
              <a:rPr lang="fi-FI" sz="1600" dirty="0">
                <a:latin typeface="Courier" charset="0"/>
                <a:cs typeface="Courier" charset="0"/>
              </a:rPr>
              <a:t> "v1beta1",</a:t>
            </a:r>
          </a:p>
          <a:p>
            <a:pPr marL="0" indent="0">
              <a:buFont typeface="Arial" charset="0"/>
              <a:buNone/>
            </a:pPr>
            <a:r>
              <a:rPr lang="fi-FI" sz="1600" dirty="0">
                <a:latin typeface="Courier" charset="0"/>
                <a:cs typeface="Courier" charset="0"/>
              </a:rPr>
              <a:t>  "</a:t>
            </a:r>
            <a:r>
              <a:rPr lang="fi-FI" sz="1600" dirty="0" err="1">
                <a:latin typeface="Courier" charset="0"/>
                <a:cs typeface="Courier" charset="0"/>
              </a:rPr>
              <a:t>desiredState</a:t>
            </a:r>
            <a:r>
              <a:rPr lang="fi-FI" sz="1600" dirty="0">
                <a:latin typeface="Courier" charset="0"/>
                <a:cs typeface="Courier" charset="0"/>
              </a:rPr>
              <a:t>"</a:t>
            </a:r>
            <a:r>
              <a:rPr lang="fi-FI" sz="1600" b="1" dirty="0">
                <a:latin typeface="Courier" charset="0"/>
                <a:cs typeface="Courier" charset="0"/>
              </a:rPr>
              <a:t>:</a:t>
            </a:r>
            <a:r>
              <a:rPr lang="fi-FI" sz="1600" dirty="0">
                <a:latin typeface="Courier" charset="0"/>
                <a:cs typeface="Courier" charset="0"/>
              </a:rPr>
              <a:t> {</a:t>
            </a:r>
          </a:p>
          <a:p>
            <a:pPr marL="0" indent="0">
              <a:buFont typeface="Arial" charset="0"/>
              <a:buNone/>
            </a:pPr>
            <a:r>
              <a:rPr lang="fi-FI" sz="1600" dirty="0">
                <a:latin typeface="Courier" charset="0"/>
                <a:cs typeface="Courier" charset="0"/>
              </a:rPr>
              <a:t>    "</a:t>
            </a:r>
            <a:r>
              <a:rPr lang="fi-FI" sz="1600" dirty="0" err="1">
                <a:latin typeface="Courier" charset="0"/>
                <a:cs typeface="Courier" charset="0"/>
              </a:rPr>
              <a:t>manifest</a:t>
            </a:r>
            <a:r>
              <a:rPr lang="fi-FI" sz="1600" dirty="0">
                <a:latin typeface="Courier" charset="0"/>
                <a:cs typeface="Courier" charset="0"/>
              </a:rPr>
              <a:t>"</a:t>
            </a:r>
            <a:r>
              <a:rPr lang="fi-FI" sz="1600" b="1" dirty="0">
                <a:latin typeface="Courier" charset="0"/>
                <a:cs typeface="Courier" charset="0"/>
              </a:rPr>
              <a:t>:</a:t>
            </a:r>
            <a:r>
              <a:rPr lang="fi-FI" sz="1600" dirty="0">
                <a:latin typeface="Courier" charset="0"/>
                <a:cs typeface="Courier" charset="0"/>
              </a:rPr>
              <a:t> {</a:t>
            </a:r>
          </a:p>
          <a:p>
            <a:pPr marL="0" indent="0">
              <a:buFont typeface="Arial" charset="0"/>
              <a:buNone/>
            </a:pPr>
            <a:r>
              <a:rPr lang="sv-SE" sz="1600" dirty="0">
                <a:latin typeface="Courier" charset="0"/>
                <a:cs typeface="Courier" charset="0"/>
              </a:rPr>
              <a:t>      "version"</a:t>
            </a:r>
            <a:r>
              <a:rPr lang="sv-SE" sz="1600" b="1" dirty="0">
                <a:latin typeface="Courier" charset="0"/>
                <a:cs typeface="Courier" charset="0"/>
              </a:rPr>
              <a:t>:</a:t>
            </a:r>
            <a:r>
              <a:rPr lang="sv-SE" sz="1600" dirty="0">
                <a:latin typeface="Courier" charset="0"/>
                <a:cs typeface="Courier" charset="0"/>
              </a:rPr>
              <a:t> "v1beta1",</a:t>
            </a:r>
          </a:p>
          <a:p>
            <a:pPr marL="0" indent="0">
              <a:buFont typeface="Arial" charset="0"/>
              <a:buNone/>
            </a:pPr>
            <a:r>
              <a:rPr lang="fi-FI" sz="1600" dirty="0">
                <a:latin typeface="Courier" charset="0"/>
                <a:cs typeface="Courier" charset="0"/>
              </a:rPr>
              <a:t>      "id"</a:t>
            </a:r>
            <a:r>
              <a:rPr lang="fi-FI" sz="1600" b="1" dirty="0">
                <a:latin typeface="Courier" charset="0"/>
                <a:cs typeface="Courier" charset="0"/>
              </a:rPr>
              <a:t>:</a:t>
            </a:r>
            <a:r>
              <a:rPr lang="fi-FI" sz="1600" dirty="0">
                <a:latin typeface="Courier" charset="0"/>
                <a:cs typeface="Courier" charset="0"/>
              </a:rPr>
              <a:t> "redis-master-2",</a:t>
            </a:r>
          </a:p>
          <a:p>
            <a:pPr marL="0" indent="0">
              <a:buFont typeface="Arial" charset="0"/>
              <a:buNone/>
            </a:pPr>
            <a:r>
              <a:rPr lang="fr-FR" sz="1600" dirty="0">
                <a:latin typeface="Courier" charset="0"/>
                <a:cs typeface="Courier" charset="0"/>
              </a:rPr>
              <a:t>      "containers"</a:t>
            </a:r>
            <a:r>
              <a:rPr lang="fr-FR" sz="1600" b="1" dirty="0">
                <a:latin typeface="Courier" charset="0"/>
                <a:cs typeface="Courier" charset="0"/>
              </a:rPr>
              <a:t>:</a:t>
            </a:r>
            <a:r>
              <a:rPr lang="fr-FR" sz="1600" dirty="0">
                <a:latin typeface="Courier" charset="0"/>
                <a:cs typeface="Courier" charset="0"/>
              </a:rPr>
              <a:t> [{</a:t>
            </a:r>
          </a:p>
          <a:p>
            <a:pPr marL="0" indent="0">
              <a:buFont typeface="Arial" charset="0"/>
              <a:buNone/>
            </a:pPr>
            <a:r>
              <a:rPr lang="fi-FI" sz="1600" dirty="0">
                <a:latin typeface="Courier" charset="0"/>
                <a:cs typeface="Courier" charset="0"/>
              </a:rPr>
              <a:t>        "</a:t>
            </a:r>
            <a:r>
              <a:rPr lang="fi-FI" sz="1600" dirty="0" err="1">
                <a:latin typeface="Courier" charset="0"/>
                <a:cs typeface="Courier" charset="0"/>
              </a:rPr>
              <a:t>name</a:t>
            </a:r>
            <a:r>
              <a:rPr lang="fi-FI" sz="1600" dirty="0">
                <a:latin typeface="Courier" charset="0"/>
                <a:cs typeface="Courier" charset="0"/>
              </a:rPr>
              <a:t>"</a:t>
            </a:r>
            <a:r>
              <a:rPr lang="fi-FI" sz="1600" b="1" dirty="0">
                <a:latin typeface="Courier" charset="0"/>
                <a:cs typeface="Courier" charset="0"/>
              </a:rPr>
              <a:t>:</a:t>
            </a:r>
            <a:r>
              <a:rPr lang="fi-FI" sz="1600" dirty="0">
                <a:latin typeface="Courier" charset="0"/>
                <a:cs typeface="Courier" charset="0"/>
              </a:rPr>
              <a:t> "</a:t>
            </a:r>
            <a:r>
              <a:rPr lang="fi-FI" sz="1600" dirty="0" err="1">
                <a:latin typeface="Courier" charset="0"/>
                <a:cs typeface="Courier" charset="0"/>
              </a:rPr>
              <a:t>master</a:t>
            </a:r>
            <a:r>
              <a:rPr lang="fi-FI" sz="1600" dirty="0">
                <a:latin typeface="Courier" charset="0"/>
                <a:cs typeface="Courier" charset="0"/>
              </a:rPr>
              <a:t>",</a:t>
            </a:r>
          </a:p>
          <a:p>
            <a:pPr marL="0" indent="0">
              <a:buFont typeface="Arial" charset="0"/>
              <a:buNone/>
            </a:pPr>
            <a:r>
              <a:rPr lang="fi-FI" sz="1600" dirty="0">
                <a:latin typeface="Courier" charset="0"/>
                <a:cs typeface="Courier" charset="0"/>
              </a:rPr>
              <a:t>        "image"</a:t>
            </a:r>
            <a:r>
              <a:rPr lang="fi-FI" sz="1600" b="1" dirty="0">
                <a:latin typeface="Courier" charset="0"/>
                <a:cs typeface="Courier" charset="0"/>
              </a:rPr>
              <a:t>:</a:t>
            </a:r>
            <a:r>
              <a:rPr lang="fi-FI" sz="1600" dirty="0">
                <a:latin typeface="Courier" charset="0"/>
                <a:cs typeface="Courier" charset="0"/>
              </a:rPr>
              <a:t> "</a:t>
            </a:r>
            <a:r>
              <a:rPr lang="fi-FI" sz="1600" dirty="0" err="1">
                <a:latin typeface="Courier" charset="0"/>
                <a:cs typeface="Courier" charset="0"/>
              </a:rPr>
              <a:t>dockerfile/redis</a:t>
            </a:r>
            <a:r>
              <a:rPr lang="fi-FI" sz="1600" dirty="0">
                <a:latin typeface="Courier" charset="0"/>
                <a:cs typeface="Courier" charset="0"/>
              </a:rPr>
              <a:t>",</a:t>
            </a:r>
          </a:p>
          <a:p>
            <a:pPr marL="0" indent="0">
              <a:buFont typeface="Arial" charset="0"/>
              <a:buNone/>
            </a:pPr>
            <a:r>
              <a:rPr lang="fi-FI" sz="1600" dirty="0">
                <a:latin typeface="Courier" charset="0"/>
                <a:cs typeface="Courier" charset="0"/>
              </a:rPr>
              <a:t>        "</a:t>
            </a:r>
            <a:r>
              <a:rPr lang="fi-FI" sz="1600" dirty="0" err="1">
                <a:latin typeface="Courier" charset="0"/>
                <a:cs typeface="Courier" charset="0"/>
              </a:rPr>
              <a:t>ports</a:t>
            </a:r>
            <a:r>
              <a:rPr lang="fi-FI" sz="1600" dirty="0">
                <a:latin typeface="Courier" charset="0"/>
                <a:cs typeface="Courier" charset="0"/>
              </a:rPr>
              <a:t>"</a:t>
            </a:r>
            <a:r>
              <a:rPr lang="fi-FI" sz="1600" b="1" dirty="0">
                <a:latin typeface="Courier" charset="0"/>
                <a:cs typeface="Courier" charset="0"/>
              </a:rPr>
              <a:t>:</a:t>
            </a:r>
            <a:r>
              <a:rPr lang="fi-FI" sz="1600" dirty="0">
                <a:latin typeface="Courier" charset="0"/>
                <a:cs typeface="Courier" charset="0"/>
              </a:rPr>
              <a:t> [{</a:t>
            </a:r>
          </a:p>
          <a:p>
            <a:pPr marL="0" indent="0">
              <a:buFont typeface="Arial" charset="0"/>
              <a:buNone/>
            </a:pPr>
            <a:r>
              <a:rPr lang="fr-FR" sz="1600" dirty="0">
                <a:latin typeface="Courier" charset="0"/>
                <a:cs typeface="Courier" charset="0"/>
              </a:rPr>
              <a:t>          "</a:t>
            </a:r>
            <a:r>
              <a:rPr lang="fr-FR" sz="1600" dirty="0" err="1">
                <a:latin typeface="Courier" charset="0"/>
                <a:cs typeface="Courier" charset="0"/>
              </a:rPr>
              <a:t>containerPort</a:t>
            </a:r>
            <a:r>
              <a:rPr lang="fr-FR" sz="1600" dirty="0">
                <a:latin typeface="Courier" charset="0"/>
                <a:cs typeface="Courier" charset="0"/>
              </a:rPr>
              <a:t>"</a:t>
            </a:r>
            <a:r>
              <a:rPr lang="fr-FR" sz="1600" b="1" dirty="0">
                <a:latin typeface="Courier" charset="0"/>
                <a:cs typeface="Courier" charset="0"/>
              </a:rPr>
              <a:t>:</a:t>
            </a:r>
            <a:r>
              <a:rPr lang="fr-FR" sz="1600" dirty="0">
                <a:latin typeface="Courier" charset="0"/>
                <a:cs typeface="Courier" charset="0"/>
              </a:rPr>
              <a:t> 6379,</a:t>
            </a:r>
          </a:p>
          <a:p>
            <a:pPr marL="0" indent="0">
              <a:buFont typeface="Arial" charset="0"/>
              <a:buNone/>
            </a:pPr>
            <a:r>
              <a:rPr lang="fr-FR" sz="1600" dirty="0">
                <a:latin typeface="Courier" charset="0"/>
                <a:cs typeface="Courier" charset="0"/>
              </a:rPr>
              <a:t>          "</a:t>
            </a:r>
            <a:r>
              <a:rPr lang="fr-FR" sz="1600" dirty="0" err="1">
                <a:latin typeface="Courier" charset="0"/>
                <a:cs typeface="Courier" charset="0"/>
              </a:rPr>
              <a:t>hostPort</a:t>
            </a:r>
            <a:r>
              <a:rPr lang="fr-FR" sz="1600" dirty="0">
                <a:latin typeface="Courier" charset="0"/>
                <a:cs typeface="Courier" charset="0"/>
              </a:rPr>
              <a:t>"</a:t>
            </a:r>
            <a:r>
              <a:rPr lang="fr-FR" sz="1600" b="1" dirty="0">
                <a:latin typeface="Courier" charset="0"/>
                <a:cs typeface="Courier" charset="0"/>
              </a:rPr>
              <a:t>:</a:t>
            </a:r>
            <a:r>
              <a:rPr lang="fr-FR" sz="1600" dirty="0">
                <a:latin typeface="Courier" charset="0"/>
                <a:cs typeface="Courier" charset="0"/>
              </a:rPr>
              <a:t> 6379</a:t>
            </a:r>
          </a:p>
          <a:p>
            <a:pPr marL="0" indent="0">
              <a:buFont typeface="Arial" charset="0"/>
              <a:buNone/>
            </a:pPr>
            <a:r>
              <a:rPr lang="fr-FR" sz="1600" dirty="0">
                <a:latin typeface="Courier" charset="0"/>
                <a:cs typeface="Courier" charset="0"/>
              </a:rPr>
              <a:t>…</a:t>
            </a:r>
          </a:p>
          <a:p>
            <a:pPr marL="0" indent="0">
              <a:buFont typeface="Arial" charset="0"/>
              <a:buNone/>
            </a:pPr>
            <a:r>
              <a:rPr lang="fr-FR" sz="1600" dirty="0">
                <a:latin typeface="Courier" charset="0"/>
                <a:cs typeface="Courier" charset="0"/>
              </a:rPr>
              <a:t>  "labels"</a:t>
            </a:r>
            <a:r>
              <a:rPr lang="fr-FR" sz="1600" b="1" dirty="0">
                <a:latin typeface="Courier" charset="0"/>
                <a:cs typeface="Courier" charset="0"/>
              </a:rPr>
              <a:t>:</a:t>
            </a:r>
            <a:r>
              <a:rPr lang="fr-FR" sz="1600" dirty="0">
                <a:latin typeface="Courier" charset="0"/>
                <a:cs typeface="Courier" charset="0"/>
              </a:rPr>
              <a:t> {</a:t>
            </a:r>
          </a:p>
          <a:p>
            <a:pPr marL="0" indent="0">
              <a:buFont typeface="Arial" charset="0"/>
              <a:buNone/>
            </a:pPr>
            <a:r>
              <a:rPr lang="fr-FR" sz="1600" dirty="0">
                <a:latin typeface="Courier" charset="0"/>
                <a:cs typeface="Courier" charset="0"/>
              </a:rPr>
              <a:t>    "</a:t>
            </a:r>
            <a:r>
              <a:rPr lang="fr-FR" sz="1600" dirty="0" err="1">
                <a:latin typeface="Courier" charset="0"/>
                <a:cs typeface="Courier" charset="0"/>
              </a:rPr>
              <a:t>name</a:t>
            </a:r>
            <a:r>
              <a:rPr lang="fr-FR" sz="1600" dirty="0">
                <a:latin typeface="Courier" charset="0"/>
                <a:cs typeface="Courier" charset="0"/>
              </a:rPr>
              <a:t>"</a:t>
            </a:r>
            <a:r>
              <a:rPr lang="fr-FR" sz="1600" b="1" dirty="0">
                <a:latin typeface="Courier" charset="0"/>
                <a:cs typeface="Courier" charset="0"/>
              </a:rPr>
              <a:t>:</a:t>
            </a:r>
            <a:r>
              <a:rPr lang="fr-FR" sz="1600" dirty="0">
                <a:latin typeface="Courier" charset="0"/>
                <a:cs typeface="Courier" charset="0"/>
              </a:rPr>
              <a:t> "redis-master"</a:t>
            </a:r>
          </a:p>
          <a:p>
            <a:pPr marL="0" indent="0">
              <a:buFont typeface="Arial" charset="0"/>
              <a:buNone/>
            </a:pPr>
            <a:r>
              <a:rPr lang="fr-FR" sz="1600" dirty="0">
                <a:latin typeface="Courier" charset="0"/>
                <a:cs typeface="Courier" charset="0"/>
              </a:rPr>
              <a:t>  }</a:t>
            </a:r>
          </a:p>
          <a:p>
            <a:pPr marL="0" indent="0">
              <a:buFont typeface="Arial" charset="0"/>
              <a:buNone/>
            </a:pPr>
            <a:r>
              <a:rPr lang="fr-FR" sz="1600" dirty="0">
                <a:latin typeface="Courier" charset="0"/>
                <a:cs typeface="Courier" charset="0"/>
              </a:rPr>
              <a:t>}</a:t>
            </a:r>
            <a:endParaRPr lang="en-US" sz="1600" dirty="0">
              <a:latin typeface="Courier" charset="0"/>
              <a:cs typeface="Courier" charset="0"/>
            </a:endParaRPr>
          </a:p>
        </p:txBody>
      </p:sp>
      <p:sp>
        <p:nvSpPr>
          <p:cNvPr id="3686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charset="0"/>
              </a:rPr>
              <a:t>						</a:t>
            </a:r>
            <a:r>
              <a:rPr lang="en-US" dirty="0" err="1" smtClean="0">
                <a:latin typeface="Calibri" charset="0"/>
              </a:rPr>
              <a:t>Kubernetes</a:t>
            </a:r>
            <a:r>
              <a:rPr lang="en-US" dirty="0" smtClean="0">
                <a:latin typeface="Calibri" charset="0"/>
              </a:rPr>
              <a:t> Pod</a:t>
            </a:r>
            <a:endParaRPr lang="en-U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43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Standardizing on pod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the differences between:</a:t>
            </a:r>
          </a:p>
          <a:p>
            <a:endParaRPr lang="en-US" dirty="0"/>
          </a:p>
          <a:p>
            <a:pPr marL="457200" indent="-457200">
              <a:buFontTx/>
              <a:buChar char="-"/>
            </a:pPr>
            <a:r>
              <a:rPr lang="en-US" dirty="0" smtClean="0"/>
              <a:t>k8s pod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AWS ECS task</a:t>
            </a:r>
          </a:p>
          <a:p>
            <a:pPr marL="457200" indent="-457200">
              <a:buFontTx/>
              <a:buChar char="-"/>
            </a:pPr>
            <a:r>
              <a:rPr lang="en-US" dirty="0" err="1" smtClean="0"/>
              <a:t>Ansible</a:t>
            </a:r>
            <a:r>
              <a:rPr lang="en-US" dirty="0" smtClean="0"/>
              <a:t> </a:t>
            </a:r>
            <a:r>
              <a:rPr lang="en-US" dirty="0" err="1" smtClean="0"/>
              <a:t>Docker</a:t>
            </a:r>
            <a:r>
              <a:rPr lang="en-US" dirty="0" smtClean="0"/>
              <a:t> playbook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Fig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481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906963"/>
          </a:xfrm>
        </p:spPr>
        <p:txBody>
          <a:bodyPr>
            <a:noAutofit/>
          </a:bodyPr>
          <a:lstStyle/>
          <a:p>
            <a:r>
              <a:rPr lang="en-US" sz="1400" dirty="0">
                <a:latin typeface="Courier"/>
                <a:cs typeface="Courier"/>
              </a:rPr>
              <a:t>- hosts: 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tasks:</a:t>
            </a:r>
          </a:p>
          <a:p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- name: Run </a:t>
            </a:r>
            <a:r>
              <a:rPr lang="en-US" sz="1400" dirty="0" err="1">
                <a:latin typeface="Courier"/>
                <a:cs typeface="Courier"/>
              </a:rPr>
              <a:t>mysql</a:t>
            </a:r>
            <a:r>
              <a:rPr lang="en-US" sz="1400" dirty="0">
                <a:latin typeface="Courier"/>
                <a:cs typeface="Courier"/>
              </a:rPr>
              <a:t> container</a:t>
            </a:r>
          </a:p>
          <a:p>
            <a:r>
              <a:rPr lang="en-US" sz="1400" dirty="0">
                <a:latin typeface="Courier"/>
                <a:cs typeface="Courier"/>
              </a:rPr>
              <a:t>    </a:t>
            </a:r>
            <a:r>
              <a:rPr lang="en-US" sz="1400" dirty="0" err="1">
                <a:latin typeface="Courier"/>
                <a:cs typeface="Courier"/>
              </a:rPr>
              <a:t>docker</a:t>
            </a:r>
            <a:r>
              <a:rPr lang="en-US" sz="1400" dirty="0">
                <a:latin typeface="Courier"/>
                <a:cs typeface="Courier"/>
              </a:rPr>
              <a:t>:</a:t>
            </a:r>
          </a:p>
          <a:p>
            <a:r>
              <a:rPr lang="en-US" sz="1400" dirty="0">
                <a:latin typeface="Courier"/>
                <a:cs typeface="Courier"/>
              </a:rPr>
              <a:t>      name=</a:t>
            </a:r>
            <a:r>
              <a:rPr lang="en-US" sz="1400" dirty="0" err="1">
                <a:latin typeface="Courier"/>
                <a:cs typeface="Courier"/>
              </a:rPr>
              <a:t>mysql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    image=</a:t>
            </a:r>
            <a:r>
              <a:rPr lang="en-US" sz="1400" dirty="0" err="1">
                <a:latin typeface="Courier"/>
                <a:cs typeface="Courier"/>
              </a:rPr>
              <a:t>mysql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    detach=true</a:t>
            </a:r>
          </a:p>
          <a:p>
            <a:r>
              <a:rPr lang="en-US" sz="1400" dirty="0">
                <a:latin typeface="Courier"/>
                <a:cs typeface="Courier"/>
              </a:rPr>
              <a:t>      </a:t>
            </a:r>
            <a:r>
              <a:rPr lang="en-US" sz="1400" dirty="0" err="1">
                <a:latin typeface="Courier"/>
                <a:cs typeface="Courier"/>
              </a:rPr>
              <a:t>env</a:t>
            </a:r>
            <a:r>
              <a:rPr lang="en-US" sz="1400" dirty="0">
                <a:latin typeface="Courier"/>
                <a:cs typeface="Courier"/>
              </a:rPr>
              <a:t>="MYSQL_ROOT_PASSWORD=</a:t>
            </a:r>
            <a:r>
              <a:rPr lang="en-US" sz="1400" dirty="0" err="1">
                <a:latin typeface="Courier"/>
                <a:cs typeface="Courier"/>
              </a:rPr>
              <a:t>wordpressdocker,MYSQL_DATABASE</a:t>
            </a:r>
            <a:r>
              <a:rPr lang="en-US" sz="1400" dirty="0">
                <a:latin typeface="Courier"/>
                <a:cs typeface="Courier"/>
              </a:rPr>
              <a:t>=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r>
              <a:rPr lang="en-US" sz="1400" dirty="0">
                <a:latin typeface="Courier"/>
                <a:cs typeface="Courier"/>
              </a:rPr>
              <a:t>, \</a:t>
            </a:r>
          </a:p>
          <a:p>
            <a:r>
              <a:rPr lang="en-US" sz="1400" dirty="0">
                <a:latin typeface="Courier"/>
                <a:cs typeface="Courier"/>
              </a:rPr>
              <a:t>          MYSQL_USER=</a:t>
            </a:r>
            <a:r>
              <a:rPr lang="en-US" sz="1400" dirty="0" err="1">
                <a:latin typeface="Courier"/>
                <a:cs typeface="Courier"/>
              </a:rPr>
              <a:t>wordpress,MYSQL_PASSWORD</a:t>
            </a:r>
            <a:r>
              <a:rPr lang="en-US" sz="1400" dirty="0">
                <a:latin typeface="Courier"/>
                <a:cs typeface="Courier"/>
              </a:rPr>
              <a:t>=</a:t>
            </a:r>
            <a:r>
              <a:rPr lang="en-US" sz="1400" dirty="0" err="1">
                <a:latin typeface="Courier"/>
                <a:cs typeface="Courier"/>
              </a:rPr>
              <a:t>wordpresspwd</a:t>
            </a:r>
            <a:r>
              <a:rPr lang="en-US" sz="1400" dirty="0">
                <a:latin typeface="Courier"/>
                <a:cs typeface="Courier"/>
              </a:rPr>
              <a:t>"</a:t>
            </a:r>
          </a:p>
          <a:p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- name: Run 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r>
              <a:rPr lang="en-US" sz="1400" dirty="0">
                <a:latin typeface="Courier"/>
                <a:cs typeface="Courier"/>
              </a:rPr>
              <a:t> container</a:t>
            </a:r>
          </a:p>
          <a:p>
            <a:r>
              <a:rPr lang="en-US" sz="1400" dirty="0">
                <a:latin typeface="Courier"/>
                <a:cs typeface="Courier"/>
              </a:rPr>
              <a:t>    </a:t>
            </a:r>
            <a:r>
              <a:rPr lang="en-US" sz="1400" dirty="0" err="1">
                <a:latin typeface="Courier"/>
                <a:cs typeface="Courier"/>
              </a:rPr>
              <a:t>docker</a:t>
            </a:r>
            <a:r>
              <a:rPr lang="en-US" sz="1400" dirty="0">
                <a:latin typeface="Courier"/>
                <a:cs typeface="Courier"/>
              </a:rPr>
              <a:t>:</a:t>
            </a:r>
          </a:p>
          <a:p>
            <a:r>
              <a:rPr lang="en-US" sz="1400" dirty="0">
                <a:latin typeface="Courier"/>
                <a:cs typeface="Courier"/>
              </a:rPr>
              <a:t>      image=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    </a:t>
            </a:r>
            <a:r>
              <a:rPr lang="en-US" sz="1400" dirty="0" err="1">
                <a:latin typeface="Courier"/>
                <a:cs typeface="Courier"/>
              </a:rPr>
              <a:t>env</a:t>
            </a:r>
            <a:r>
              <a:rPr lang="en-US" sz="1400" dirty="0">
                <a:latin typeface="Courier"/>
                <a:cs typeface="Courier"/>
              </a:rPr>
              <a:t>="WORDPRESS_DB_NAME=</a:t>
            </a:r>
            <a:r>
              <a:rPr lang="en-US" sz="1400" dirty="0" err="1">
                <a:latin typeface="Courier"/>
                <a:cs typeface="Courier"/>
              </a:rPr>
              <a:t>wordpress,WORDPRESS_DB_USER</a:t>
            </a:r>
            <a:r>
              <a:rPr lang="en-US" sz="1400" dirty="0">
                <a:latin typeface="Courier"/>
                <a:cs typeface="Courier"/>
              </a:rPr>
              <a:t>=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r>
              <a:rPr lang="en-US" sz="1400" dirty="0">
                <a:latin typeface="Courier"/>
                <a:cs typeface="Courier"/>
              </a:rPr>
              <a:t>, \</a:t>
            </a:r>
          </a:p>
          <a:p>
            <a:r>
              <a:rPr lang="en-US" sz="1400" dirty="0">
                <a:latin typeface="Courier"/>
                <a:cs typeface="Courier"/>
              </a:rPr>
              <a:t>           WORDPRESS_DB_PASSWORD=</a:t>
            </a:r>
            <a:r>
              <a:rPr lang="en-US" sz="1400" dirty="0" err="1">
                <a:latin typeface="Courier"/>
                <a:cs typeface="Courier"/>
              </a:rPr>
              <a:t>wordpresspwd</a:t>
            </a:r>
            <a:r>
              <a:rPr lang="en-US" sz="1400" dirty="0">
                <a:latin typeface="Courier"/>
                <a:cs typeface="Courier"/>
              </a:rPr>
              <a:t>"</a:t>
            </a:r>
          </a:p>
          <a:p>
            <a:r>
              <a:rPr lang="en-US" sz="1400" dirty="0">
                <a:latin typeface="Courier"/>
                <a:cs typeface="Courier"/>
              </a:rPr>
              <a:t>      ports="80:80"</a:t>
            </a:r>
          </a:p>
          <a:p>
            <a:r>
              <a:rPr lang="en-US" sz="1400" dirty="0">
                <a:latin typeface="Courier"/>
                <a:cs typeface="Courier"/>
              </a:rPr>
              <a:t>      detach=true</a:t>
            </a:r>
          </a:p>
          <a:p>
            <a:r>
              <a:rPr lang="en-US" sz="1400" dirty="0">
                <a:latin typeface="Courier"/>
                <a:cs typeface="Courier"/>
              </a:rPr>
              <a:t>      links="</a:t>
            </a:r>
            <a:r>
              <a:rPr lang="en-US" sz="1400" dirty="0" err="1">
                <a:latin typeface="Courier"/>
                <a:cs typeface="Courier"/>
              </a:rPr>
              <a:t>mysql:mysql</a:t>
            </a:r>
            <a:r>
              <a:rPr lang="en-US" sz="1400" dirty="0">
                <a:latin typeface="Courier"/>
                <a:cs typeface="Courier"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3319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Autofit/>
          </a:bodyPr>
          <a:lstStyle/>
          <a:p>
            <a:r>
              <a:rPr lang="en-US" sz="1400" dirty="0" err="1">
                <a:latin typeface="Courier"/>
                <a:cs typeface="Courier"/>
              </a:rPr>
              <a:t>wordpress</a:t>
            </a:r>
            <a:r>
              <a:rPr lang="en-US" sz="1400" dirty="0">
                <a:latin typeface="Courier"/>
                <a:cs typeface="Courier"/>
              </a:rPr>
              <a:t>:</a:t>
            </a:r>
          </a:p>
          <a:p>
            <a:r>
              <a:rPr lang="en-US" sz="1400" dirty="0">
                <a:latin typeface="Courier"/>
                <a:cs typeface="Courier"/>
              </a:rPr>
              <a:t>  image: 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links:</a:t>
            </a:r>
          </a:p>
          <a:p>
            <a:r>
              <a:rPr lang="en-US" sz="1400" dirty="0">
                <a:latin typeface="Courier"/>
                <a:cs typeface="Courier"/>
              </a:rPr>
              <a:t>   - </a:t>
            </a:r>
            <a:r>
              <a:rPr lang="en-US" sz="1400" dirty="0" err="1">
                <a:latin typeface="Courier"/>
                <a:cs typeface="Courier"/>
              </a:rPr>
              <a:t>mysql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ports:</a:t>
            </a:r>
          </a:p>
          <a:p>
            <a:r>
              <a:rPr lang="en-US" sz="1400" dirty="0">
                <a:latin typeface="Courier"/>
                <a:cs typeface="Courier"/>
              </a:rPr>
              <a:t>   - "80:80"</a:t>
            </a:r>
          </a:p>
          <a:p>
            <a:r>
              <a:rPr lang="en-US" sz="1400" dirty="0">
                <a:latin typeface="Courier"/>
                <a:cs typeface="Courier"/>
              </a:rPr>
              <a:t>  environment:</a:t>
            </a:r>
          </a:p>
          <a:p>
            <a:r>
              <a:rPr lang="en-US" sz="1400" dirty="0">
                <a:latin typeface="Courier"/>
                <a:cs typeface="Courier"/>
              </a:rPr>
              <a:t>   - WORDPRESS_DB_NAME=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 - WORDPRESS_DB_USER=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 - WORDPRESS_DB_PASSWORD=</a:t>
            </a:r>
            <a:r>
              <a:rPr lang="en-US" sz="1400" dirty="0" err="1">
                <a:latin typeface="Courier"/>
                <a:cs typeface="Courier"/>
              </a:rPr>
              <a:t>wordpresspwd</a:t>
            </a:r>
            <a:r>
              <a:rPr lang="en-US" sz="1400" dirty="0">
                <a:latin typeface="Courier"/>
                <a:cs typeface="Courier"/>
              </a:rPr>
              <a:t> </a:t>
            </a:r>
          </a:p>
          <a:p>
            <a:r>
              <a:rPr lang="en-US" sz="1400" dirty="0" err="1">
                <a:latin typeface="Courier"/>
                <a:cs typeface="Courier"/>
              </a:rPr>
              <a:t>mysql</a:t>
            </a:r>
            <a:r>
              <a:rPr lang="en-US" sz="1400" dirty="0">
                <a:latin typeface="Courier"/>
                <a:cs typeface="Courier"/>
              </a:rPr>
              <a:t>:</a:t>
            </a:r>
          </a:p>
          <a:p>
            <a:r>
              <a:rPr lang="en-US" sz="1400" dirty="0">
                <a:latin typeface="Courier"/>
                <a:cs typeface="Courier"/>
              </a:rPr>
              <a:t>  image: </a:t>
            </a:r>
            <a:r>
              <a:rPr lang="en-US" sz="1400" dirty="0" err="1">
                <a:latin typeface="Courier"/>
                <a:cs typeface="Courier"/>
              </a:rPr>
              <a:t>mysql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volumes: </a:t>
            </a:r>
          </a:p>
          <a:p>
            <a:r>
              <a:rPr lang="en-US" sz="1400" dirty="0">
                <a:latin typeface="Courier"/>
                <a:cs typeface="Courier"/>
              </a:rPr>
              <a:t>   - /home/</a:t>
            </a:r>
            <a:r>
              <a:rPr lang="en-US" sz="1400" dirty="0" err="1">
                <a:latin typeface="Courier"/>
                <a:cs typeface="Courier"/>
              </a:rPr>
              <a:t>docker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mysql</a:t>
            </a:r>
            <a:r>
              <a:rPr lang="en-US" sz="1400" dirty="0">
                <a:latin typeface="Courier"/>
                <a:cs typeface="Courier"/>
              </a:rPr>
              <a:t>:/</a:t>
            </a:r>
            <a:r>
              <a:rPr lang="en-US" sz="1400" dirty="0" err="1">
                <a:latin typeface="Courier"/>
                <a:cs typeface="Courier"/>
              </a:rPr>
              <a:t>var</a:t>
            </a:r>
            <a:r>
              <a:rPr lang="en-US" sz="1400" dirty="0">
                <a:latin typeface="Courier"/>
                <a:cs typeface="Courier"/>
              </a:rPr>
              <a:t>/lib/</a:t>
            </a:r>
            <a:r>
              <a:rPr lang="en-US" sz="1400" dirty="0" err="1">
                <a:latin typeface="Courier"/>
                <a:cs typeface="Courier"/>
              </a:rPr>
              <a:t>mysql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environment:</a:t>
            </a:r>
          </a:p>
          <a:p>
            <a:r>
              <a:rPr lang="en-US" sz="1400" dirty="0">
                <a:latin typeface="Courier"/>
                <a:cs typeface="Courier"/>
              </a:rPr>
              <a:t>   - MYSQL_ROOT_PASSWORD=</a:t>
            </a:r>
            <a:r>
              <a:rPr lang="en-US" sz="1400" dirty="0" err="1">
                <a:latin typeface="Courier"/>
                <a:cs typeface="Courier"/>
              </a:rPr>
              <a:t>wordpressdocker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 - MYSQL_DATABASE=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 - MYSQL_USER=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endParaRPr lang="en-US" sz="1400" dirty="0">
              <a:latin typeface="Courier"/>
              <a:cs typeface="Courier"/>
            </a:endParaRPr>
          </a:p>
          <a:p>
            <a:r>
              <a:rPr lang="en-US" sz="1400" dirty="0">
                <a:latin typeface="Courier"/>
                <a:cs typeface="Courier"/>
              </a:rPr>
              <a:t>   - MYSQL_PASSWORD=</a:t>
            </a:r>
            <a:r>
              <a:rPr lang="en-US" sz="1400" dirty="0" err="1">
                <a:latin typeface="Courier"/>
                <a:cs typeface="Courier"/>
              </a:rPr>
              <a:t>wordpresspwd</a:t>
            </a:r>
            <a:endParaRPr lang="en-US" sz="14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629347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 fontScale="25000" lnSpcReduction="20000"/>
          </a:bodyPr>
          <a:lstStyle/>
          <a:p>
            <a:r>
              <a:rPr lang="en-US" sz="4300" dirty="0" err="1">
                <a:latin typeface="Courier"/>
                <a:cs typeface="Courier"/>
              </a:rPr>
              <a:t>apiVersion</a:t>
            </a:r>
            <a:r>
              <a:rPr lang="en-US" sz="4300" dirty="0">
                <a:latin typeface="Courier"/>
                <a:cs typeface="Courier"/>
              </a:rPr>
              <a:t>: v1beta1		</a:t>
            </a:r>
          </a:p>
          <a:p>
            <a:r>
              <a:rPr lang="en-US" sz="4300" dirty="0">
                <a:latin typeface="Courier"/>
                <a:cs typeface="Courier"/>
              </a:rPr>
              <a:t>	id: </a:t>
            </a:r>
            <a:r>
              <a:rPr lang="en-US" sz="4300" dirty="0" err="1">
                <a:latin typeface="Courier"/>
                <a:cs typeface="Courier"/>
              </a:rPr>
              <a:t>wordpress</a:t>
            </a:r>
            <a:r>
              <a:rPr lang="en-US" sz="4300" dirty="0">
                <a:latin typeface="Courier"/>
                <a:cs typeface="Courier"/>
              </a:rPr>
              <a:t>	</a:t>
            </a:r>
          </a:p>
          <a:p>
            <a:r>
              <a:rPr lang="en-US" sz="4300" dirty="0">
                <a:latin typeface="Courier"/>
                <a:cs typeface="Courier"/>
              </a:rPr>
              <a:t>	</a:t>
            </a:r>
            <a:r>
              <a:rPr lang="en-US" sz="4300" dirty="0" err="1">
                <a:latin typeface="Courier"/>
                <a:cs typeface="Courier"/>
              </a:rPr>
              <a:t>desiredState</a:t>
            </a:r>
            <a:r>
              <a:rPr lang="en-US" sz="4300" dirty="0">
                <a:latin typeface="Courier"/>
                <a:cs typeface="Courier"/>
              </a:rPr>
              <a:t>:	</a:t>
            </a:r>
          </a:p>
          <a:p>
            <a:r>
              <a:rPr lang="en-US" sz="4300" dirty="0">
                <a:latin typeface="Courier"/>
                <a:cs typeface="Courier"/>
              </a:rPr>
              <a:t>	  manifest:	</a:t>
            </a:r>
          </a:p>
          <a:p>
            <a:r>
              <a:rPr lang="en-US" sz="4300" dirty="0">
                <a:latin typeface="Courier"/>
                <a:cs typeface="Courier"/>
              </a:rPr>
              <a:t>	    version: v1beta1	</a:t>
            </a:r>
          </a:p>
          <a:p>
            <a:r>
              <a:rPr lang="en-US" sz="4300" dirty="0">
                <a:latin typeface="Courier"/>
                <a:cs typeface="Courier"/>
              </a:rPr>
              <a:t>	    id: </a:t>
            </a:r>
            <a:r>
              <a:rPr lang="en-US" sz="4300" dirty="0" err="1">
                <a:latin typeface="Courier"/>
                <a:cs typeface="Courier"/>
              </a:rPr>
              <a:t>wordpress</a:t>
            </a:r>
            <a:r>
              <a:rPr lang="en-US" sz="4300" dirty="0">
                <a:latin typeface="Courier"/>
                <a:cs typeface="Courier"/>
              </a:rPr>
              <a:t>	</a:t>
            </a:r>
          </a:p>
          <a:p>
            <a:r>
              <a:rPr lang="en-US" sz="4300" dirty="0">
                <a:latin typeface="Courier"/>
                <a:cs typeface="Courier"/>
              </a:rPr>
              <a:t>	    containers:	</a:t>
            </a:r>
          </a:p>
          <a:p>
            <a:r>
              <a:rPr lang="nl-NL" sz="4300" dirty="0">
                <a:latin typeface="Courier"/>
                <a:cs typeface="Courier"/>
              </a:rPr>
              <a:t>	      - name: </a:t>
            </a:r>
            <a:r>
              <a:rPr lang="nl-NL" sz="4300" dirty="0" err="1">
                <a:latin typeface="Courier"/>
                <a:cs typeface="Courier"/>
              </a:rPr>
              <a:t>wordpress</a:t>
            </a:r>
            <a:r>
              <a:rPr lang="nl-NL" sz="4300" dirty="0">
                <a:latin typeface="Courier"/>
                <a:cs typeface="Courier"/>
              </a:rPr>
              <a:t>	</a:t>
            </a:r>
          </a:p>
          <a:p>
            <a:r>
              <a:rPr lang="nl-NL" sz="4300" dirty="0">
                <a:latin typeface="Courier"/>
                <a:cs typeface="Courier"/>
              </a:rPr>
              <a:t>	        image: </a:t>
            </a:r>
            <a:r>
              <a:rPr lang="nl-NL" sz="4300" dirty="0" err="1">
                <a:latin typeface="Courier"/>
                <a:cs typeface="Courier"/>
              </a:rPr>
              <a:t>wordpress</a:t>
            </a:r>
            <a:r>
              <a:rPr lang="nl-NL" sz="4300" dirty="0">
                <a:latin typeface="Courier"/>
                <a:cs typeface="Courier"/>
              </a:rPr>
              <a:t>	</a:t>
            </a:r>
          </a:p>
          <a:p>
            <a:r>
              <a:rPr lang="es-ES_tradnl" sz="4300" dirty="0">
                <a:latin typeface="Courier"/>
                <a:cs typeface="Courier"/>
              </a:rPr>
              <a:t>	        </a:t>
            </a:r>
            <a:r>
              <a:rPr lang="es-ES_tradnl" sz="4300" dirty="0" err="1">
                <a:latin typeface="Courier"/>
                <a:cs typeface="Courier"/>
              </a:rPr>
              <a:t>ports</a:t>
            </a:r>
            <a:r>
              <a:rPr lang="es-ES_tradnl" sz="4300" dirty="0">
                <a:latin typeface="Courier"/>
                <a:cs typeface="Courier"/>
              </a:rPr>
              <a:t>:	</a:t>
            </a:r>
          </a:p>
          <a:p>
            <a:r>
              <a:rPr lang="fr-FR" sz="4300" dirty="0">
                <a:latin typeface="Courier"/>
                <a:cs typeface="Courier"/>
              </a:rPr>
              <a:t>	          - </a:t>
            </a:r>
            <a:r>
              <a:rPr lang="fr-FR" sz="4300" dirty="0" err="1">
                <a:latin typeface="Courier"/>
                <a:cs typeface="Courier"/>
              </a:rPr>
              <a:t>containerPort</a:t>
            </a:r>
            <a:r>
              <a:rPr lang="fr-FR" sz="4300" dirty="0">
                <a:latin typeface="Courier"/>
                <a:cs typeface="Courier"/>
              </a:rPr>
              <a:t>: 80	</a:t>
            </a:r>
          </a:p>
          <a:p>
            <a:r>
              <a:rPr lang="en-US" sz="4300" dirty="0">
                <a:latin typeface="Courier"/>
                <a:cs typeface="Courier"/>
              </a:rPr>
              <a:t>	        </a:t>
            </a:r>
            <a:r>
              <a:rPr lang="en-US" sz="4300" dirty="0" err="1">
                <a:latin typeface="Courier"/>
                <a:cs typeface="Courier"/>
              </a:rPr>
              <a:t>volumeMounts</a:t>
            </a:r>
            <a:r>
              <a:rPr lang="en-US" sz="4300" dirty="0">
                <a:latin typeface="Courier"/>
                <a:cs typeface="Courier"/>
              </a:rPr>
              <a:t>:	</a:t>
            </a:r>
          </a:p>
          <a:p>
            <a:r>
              <a:rPr lang="en-US" sz="4300" dirty="0">
                <a:latin typeface="Courier"/>
                <a:cs typeface="Courier"/>
              </a:rPr>
              <a:t>	            # name must match the volume name below	</a:t>
            </a:r>
          </a:p>
          <a:p>
            <a:r>
              <a:rPr lang="en-US" sz="4300" dirty="0">
                <a:latin typeface="Courier"/>
                <a:cs typeface="Courier"/>
              </a:rPr>
              <a:t>	          - name: </a:t>
            </a:r>
            <a:r>
              <a:rPr lang="en-US" sz="4300" dirty="0" err="1">
                <a:latin typeface="Courier"/>
                <a:cs typeface="Courier"/>
              </a:rPr>
              <a:t>wordpress</a:t>
            </a:r>
            <a:r>
              <a:rPr lang="en-US" sz="4300" dirty="0">
                <a:latin typeface="Courier"/>
                <a:cs typeface="Courier"/>
              </a:rPr>
              <a:t>-persistent-storage	</a:t>
            </a:r>
          </a:p>
          <a:p>
            <a:r>
              <a:rPr lang="en-US" sz="4300" dirty="0">
                <a:latin typeface="Courier"/>
                <a:cs typeface="Courier"/>
              </a:rPr>
              <a:t>	            # mount path within the container	</a:t>
            </a:r>
          </a:p>
          <a:p>
            <a:r>
              <a:rPr lang="en-US" sz="4300" dirty="0">
                <a:latin typeface="Courier"/>
                <a:cs typeface="Courier"/>
              </a:rPr>
              <a:t>	            </a:t>
            </a:r>
            <a:r>
              <a:rPr lang="en-US" sz="4300" dirty="0" err="1">
                <a:latin typeface="Courier"/>
                <a:cs typeface="Courier"/>
              </a:rPr>
              <a:t>mountPath</a:t>
            </a:r>
            <a:r>
              <a:rPr lang="en-US" sz="4300" dirty="0">
                <a:latin typeface="Courier"/>
                <a:cs typeface="Courier"/>
              </a:rPr>
              <a:t>: /</a:t>
            </a:r>
            <a:r>
              <a:rPr lang="en-US" sz="4300" dirty="0" err="1">
                <a:latin typeface="Courier"/>
                <a:cs typeface="Courier"/>
              </a:rPr>
              <a:t>var</a:t>
            </a:r>
            <a:r>
              <a:rPr lang="en-US" sz="4300" dirty="0">
                <a:latin typeface="Courier"/>
                <a:cs typeface="Courier"/>
              </a:rPr>
              <a:t>/www/html	</a:t>
            </a:r>
          </a:p>
          <a:p>
            <a:r>
              <a:rPr lang="fr-FR" sz="4300" dirty="0">
                <a:latin typeface="Courier"/>
                <a:cs typeface="Courier"/>
              </a:rPr>
              <a:t>	        </a:t>
            </a:r>
            <a:r>
              <a:rPr lang="fr-FR" sz="4300" dirty="0" err="1">
                <a:latin typeface="Courier"/>
                <a:cs typeface="Courier"/>
              </a:rPr>
              <a:t>env</a:t>
            </a:r>
            <a:r>
              <a:rPr lang="fr-FR" sz="4300" dirty="0">
                <a:latin typeface="Courier"/>
                <a:cs typeface="Courier"/>
              </a:rPr>
              <a:t>:	</a:t>
            </a:r>
          </a:p>
          <a:p>
            <a:r>
              <a:rPr lang="fr-FR" sz="4300" dirty="0">
                <a:latin typeface="Courier"/>
                <a:cs typeface="Courier"/>
              </a:rPr>
              <a:t>	          - </a:t>
            </a:r>
            <a:r>
              <a:rPr lang="fr-FR" sz="4300" dirty="0" err="1">
                <a:latin typeface="Courier"/>
                <a:cs typeface="Courier"/>
              </a:rPr>
              <a:t>name</a:t>
            </a:r>
            <a:r>
              <a:rPr lang="fr-FR" sz="4300" dirty="0">
                <a:latin typeface="Courier"/>
                <a:cs typeface="Courier"/>
              </a:rPr>
              <a:t>: WORDPRESS_DB_PASSWORD	</a:t>
            </a:r>
          </a:p>
          <a:p>
            <a:r>
              <a:rPr lang="fr-FR" sz="4300" dirty="0">
                <a:latin typeface="Courier"/>
                <a:cs typeface="Courier"/>
              </a:rPr>
              <a:t>	            # change </a:t>
            </a:r>
            <a:r>
              <a:rPr lang="fr-FR" sz="4300" dirty="0" err="1">
                <a:latin typeface="Courier"/>
                <a:cs typeface="Courier"/>
              </a:rPr>
              <a:t>this</a:t>
            </a:r>
            <a:r>
              <a:rPr lang="fr-FR" sz="4300" dirty="0">
                <a:latin typeface="Courier"/>
                <a:cs typeface="Courier"/>
              </a:rPr>
              <a:t> - must match </a:t>
            </a:r>
            <a:r>
              <a:rPr lang="fr-FR" sz="4300" dirty="0" err="1">
                <a:latin typeface="Courier"/>
                <a:cs typeface="Courier"/>
              </a:rPr>
              <a:t>mysql.yaml</a:t>
            </a:r>
            <a:r>
              <a:rPr lang="fr-FR" sz="4300" dirty="0">
                <a:latin typeface="Courier"/>
                <a:cs typeface="Courier"/>
              </a:rPr>
              <a:t> </a:t>
            </a:r>
            <a:r>
              <a:rPr lang="fr-FR" sz="4300" dirty="0" err="1">
                <a:latin typeface="Courier"/>
                <a:cs typeface="Courier"/>
              </a:rPr>
              <a:t>password</a:t>
            </a:r>
            <a:r>
              <a:rPr lang="fr-FR" sz="4300" dirty="0">
                <a:latin typeface="Courier"/>
                <a:cs typeface="Courier"/>
              </a:rPr>
              <a:t>	</a:t>
            </a:r>
          </a:p>
          <a:p>
            <a:r>
              <a:rPr lang="en-US" sz="4300" dirty="0">
                <a:latin typeface="Courier"/>
                <a:cs typeface="Courier"/>
              </a:rPr>
              <a:t>	            value: </a:t>
            </a:r>
            <a:r>
              <a:rPr lang="en-US" sz="4300" dirty="0" err="1">
                <a:latin typeface="Courier"/>
                <a:cs typeface="Courier"/>
              </a:rPr>
              <a:t>yourpassword</a:t>
            </a:r>
            <a:r>
              <a:rPr lang="en-US" sz="4300" dirty="0">
                <a:latin typeface="Courier"/>
                <a:cs typeface="Courier"/>
              </a:rPr>
              <a:t>	</a:t>
            </a:r>
          </a:p>
          <a:p>
            <a:r>
              <a:rPr lang="en-US" sz="4300" dirty="0">
                <a:latin typeface="Courier"/>
                <a:cs typeface="Courier"/>
              </a:rPr>
              <a:t>	    volumes:	</a:t>
            </a:r>
          </a:p>
          <a:p>
            <a:r>
              <a:rPr lang="en-US" sz="4300" dirty="0">
                <a:latin typeface="Courier"/>
                <a:cs typeface="Courier"/>
              </a:rPr>
              <a:t>	      - name: </a:t>
            </a:r>
            <a:r>
              <a:rPr lang="en-US" sz="4300" dirty="0" err="1">
                <a:latin typeface="Courier"/>
                <a:cs typeface="Courier"/>
              </a:rPr>
              <a:t>wordpress</a:t>
            </a:r>
            <a:r>
              <a:rPr lang="en-US" sz="4300" dirty="0">
                <a:latin typeface="Courier"/>
                <a:cs typeface="Courier"/>
              </a:rPr>
              <a:t>-persistent-storage	</a:t>
            </a:r>
          </a:p>
          <a:p>
            <a:r>
              <a:rPr lang="fr-FR" sz="4300" dirty="0">
                <a:latin typeface="Courier"/>
                <a:cs typeface="Courier"/>
              </a:rPr>
              <a:t>	        source:	</a:t>
            </a:r>
          </a:p>
          <a:p>
            <a:r>
              <a:rPr lang="en-US" sz="4300" dirty="0">
                <a:latin typeface="Courier"/>
                <a:cs typeface="Courier"/>
              </a:rPr>
              <a:t>	          # </a:t>
            </a:r>
            <a:r>
              <a:rPr lang="en-US" sz="4300" dirty="0" err="1">
                <a:latin typeface="Courier"/>
                <a:cs typeface="Courier"/>
              </a:rPr>
              <a:t>emptyDir</a:t>
            </a:r>
            <a:r>
              <a:rPr lang="en-US" sz="4300" dirty="0">
                <a:latin typeface="Courier"/>
                <a:cs typeface="Courier"/>
              </a:rPr>
              <a:t>: {}	</a:t>
            </a:r>
          </a:p>
          <a:p>
            <a:r>
              <a:rPr lang="en-US" sz="4300" dirty="0">
                <a:latin typeface="Courier"/>
                <a:cs typeface="Courier"/>
              </a:rPr>
              <a:t>	          </a:t>
            </a:r>
            <a:r>
              <a:rPr lang="en-US" sz="4300" dirty="0" err="1">
                <a:latin typeface="Courier"/>
                <a:cs typeface="Courier"/>
              </a:rPr>
              <a:t>persistentDisk</a:t>
            </a:r>
            <a:r>
              <a:rPr lang="en-US" sz="4300" dirty="0">
                <a:latin typeface="Courier"/>
                <a:cs typeface="Courier"/>
              </a:rPr>
              <a:t>:	</a:t>
            </a:r>
          </a:p>
          <a:p>
            <a:r>
              <a:rPr lang="en-US" sz="4300" dirty="0">
                <a:latin typeface="Courier"/>
                <a:cs typeface="Courier"/>
              </a:rPr>
              <a:t>	            # This GCE PD must already exist.	</a:t>
            </a:r>
          </a:p>
          <a:p>
            <a:r>
              <a:rPr lang="en-US" sz="4300" dirty="0">
                <a:latin typeface="Courier"/>
                <a:cs typeface="Courier"/>
              </a:rPr>
              <a:t>	            </a:t>
            </a:r>
            <a:r>
              <a:rPr lang="en-US" sz="4300" dirty="0" err="1">
                <a:latin typeface="Courier"/>
                <a:cs typeface="Courier"/>
              </a:rPr>
              <a:t>pdName</a:t>
            </a:r>
            <a:r>
              <a:rPr lang="en-US" sz="4300" dirty="0">
                <a:latin typeface="Courier"/>
                <a:cs typeface="Courier"/>
              </a:rPr>
              <a:t>: </a:t>
            </a:r>
            <a:r>
              <a:rPr lang="en-US" sz="4300" dirty="0" err="1">
                <a:latin typeface="Courier"/>
                <a:cs typeface="Courier"/>
              </a:rPr>
              <a:t>wordpress</a:t>
            </a:r>
            <a:r>
              <a:rPr lang="en-US" sz="4300" dirty="0">
                <a:latin typeface="Courier"/>
                <a:cs typeface="Courier"/>
              </a:rPr>
              <a:t>-disk	</a:t>
            </a:r>
          </a:p>
          <a:p>
            <a:r>
              <a:rPr lang="en-US" sz="4300" dirty="0">
                <a:latin typeface="Courier"/>
                <a:cs typeface="Courier"/>
              </a:rPr>
              <a:t>	            </a:t>
            </a:r>
            <a:r>
              <a:rPr lang="en-US" sz="4300" dirty="0" err="1">
                <a:latin typeface="Courier"/>
                <a:cs typeface="Courier"/>
              </a:rPr>
              <a:t>fsType</a:t>
            </a:r>
            <a:r>
              <a:rPr lang="en-US" sz="4300" dirty="0">
                <a:latin typeface="Courier"/>
                <a:cs typeface="Courier"/>
              </a:rPr>
              <a:t>: ext4	</a:t>
            </a:r>
          </a:p>
          <a:p>
            <a:r>
              <a:rPr lang="en-US" sz="4300" dirty="0">
                <a:latin typeface="Courier"/>
                <a:cs typeface="Courier"/>
              </a:rPr>
              <a:t>	labels:	</a:t>
            </a:r>
          </a:p>
          <a:p>
            <a:r>
              <a:rPr lang="en-US" sz="4300" dirty="0">
                <a:latin typeface="Courier"/>
                <a:cs typeface="Courier"/>
              </a:rPr>
              <a:t>	  name: </a:t>
            </a:r>
            <a:r>
              <a:rPr lang="en-US" sz="4300" dirty="0" err="1">
                <a:latin typeface="Courier"/>
                <a:cs typeface="Courier"/>
              </a:rPr>
              <a:t>wpfrontend</a:t>
            </a:r>
            <a:r>
              <a:rPr lang="en-US" sz="4300" dirty="0">
                <a:latin typeface="Courier"/>
                <a:cs typeface="Courier"/>
              </a:rPr>
              <a:t>	</a:t>
            </a:r>
          </a:p>
          <a:p>
            <a:r>
              <a:rPr lang="en-US" sz="4300" dirty="0">
                <a:latin typeface="Courier"/>
                <a:cs typeface="Courier"/>
              </a:rPr>
              <a:t>	kind: Pod</a:t>
            </a:r>
            <a:r>
              <a:rPr lang="en-US" dirty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889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906963"/>
          </a:xfrm>
        </p:spPr>
        <p:txBody>
          <a:bodyPr>
            <a:noAutofit/>
          </a:bodyPr>
          <a:lstStyle/>
          <a:p>
            <a:r>
              <a:rPr lang="en-US" sz="1400" dirty="0">
                <a:latin typeface="Courier"/>
                <a:cs typeface="Courier"/>
              </a:rPr>
              <a:t>[</a:t>
            </a:r>
          </a:p>
          <a:p>
            <a:r>
              <a:rPr lang="en-US" sz="1400" dirty="0">
                <a:latin typeface="Courier"/>
                <a:cs typeface="Courier"/>
              </a:rPr>
              <a:t>  {</a:t>
            </a:r>
          </a:p>
          <a:p>
            <a:r>
              <a:rPr lang="en-US" sz="1400" dirty="0">
                <a:latin typeface="Courier"/>
                <a:cs typeface="Courier"/>
              </a:rPr>
              <a:t>    "image": "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r>
              <a:rPr lang="en-US" sz="1400" dirty="0">
                <a:latin typeface="Courier"/>
                <a:cs typeface="Courier"/>
              </a:rPr>
              <a:t>",</a:t>
            </a:r>
          </a:p>
          <a:p>
            <a:r>
              <a:rPr lang="en-US" sz="1400" dirty="0">
                <a:latin typeface="Courier"/>
                <a:cs typeface="Courier"/>
              </a:rPr>
              <a:t>    "name": "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r>
              <a:rPr lang="en-US" sz="1400" dirty="0">
                <a:latin typeface="Courier"/>
                <a:cs typeface="Courier"/>
              </a:rPr>
              <a:t>",</a:t>
            </a:r>
          </a:p>
          <a:p>
            <a:r>
              <a:rPr lang="en-US" sz="1400" dirty="0">
                <a:latin typeface="Courier"/>
                <a:cs typeface="Courier"/>
              </a:rPr>
              <a:t>    "</a:t>
            </a:r>
            <a:r>
              <a:rPr lang="en-US" sz="1400" dirty="0" err="1">
                <a:latin typeface="Courier"/>
                <a:cs typeface="Courier"/>
              </a:rPr>
              <a:t>cpu</a:t>
            </a:r>
            <a:r>
              <a:rPr lang="en-US" sz="1400" dirty="0">
                <a:latin typeface="Courier"/>
                <a:cs typeface="Courier"/>
              </a:rPr>
              <a:t>": 10,</a:t>
            </a:r>
          </a:p>
          <a:p>
            <a:r>
              <a:rPr lang="en-US" sz="1400" dirty="0">
                <a:latin typeface="Courier"/>
                <a:cs typeface="Courier"/>
              </a:rPr>
              <a:t>    "memory": 200,</a:t>
            </a:r>
          </a:p>
          <a:p>
            <a:r>
              <a:rPr lang="en-US" sz="1400" dirty="0">
                <a:latin typeface="Courier"/>
                <a:cs typeface="Courier"/>
              </a:rPr>
              <a:t>    "essential": true,</a:t>
            </a:r>
          </a:p>
          <a:p>
            <a:r>
              <a:rPr lang="en-US" sz="1400" dirty="0">
                <a:latin typeface="Courier"/>
                <a:cs typeface="Courier"/>
              </a:rPr>
              <a:t>    "links": [</a:t>
            </a:r>
          </a:p>
          <a:p>
            <a:r>
              <a:rPr lang="en-US" sz="1400" dirty="0">
                <a:latin typeface="Courier"/>
                <a:cs typeface="Courier"/>
              </a:rPr>
              <a:t>      "</a:t>
            </a:r>
            <a:r>
              <a:rPr lang="en-US" sz="1400" dirty="0" err="1">
                <a:latin typeface="Courier"/>
                <a:cs typeface="Courier"/>
              </a:rPr>
              <a:t>mysql</a:t>
            </a:r>
            <a:r>
              <a:rPr lang="en-US" sz="1400" dirty="0">
                <a:latin typeface="Courier"/>
                <a:cs typeface="Courier"/>
              </a:rPr>
              <a:t>"</a:t>
            </a:r>
          </a:p>
          <a:p>
            <a:r>
              <a:rPr lang="en-US" sz="1400" dirty="0">
                <a:latin typeface="Courier"/>
                <a:cs typeface="Courier"/>
              </a:rPr>
              <a:t>    ],</a:t>
            </a:r>
          </a:p>
          <a:p>
            <a:r>
              <a:rPr lang="en-US" sz="1400" dirty="0">
                <a:latin typeface="Courier"/>
                <a:cs typeface="Courier"/>
              </a:rPr>
              <a:t>    "</a:t>
            </a:r>
            <a:r>
              <a:rPr lang="en-US" sz="1400" dirty="0" err="1">
                <a:latin typeface="Courier"/>
                <a:cs typeface="Courier"/>
              </a:rPr>
              <a:t>portMappings</a:t>
            </a:r>
            <a:r>
              <a:rPr lang="en-US" sz="1400" dirty="0">
                <a:latin typeface="Courier"/>
                <a:cs typeface="Courier"/>
              </a:rPr>
              <a:t>": [</a:t>
            </a:r>
          </a:p>
          <a:p>
            <a:r>
              <a:rPr lang="en-US" sz="1400" dirty="0">
                <a:latin typeface="Courier"/>
                <a:cs typeface="Courier"/>
              </a:rPr>
              <a:t>      {</a:t>
            </a:r>
          </a:p>
          <a:p>
            <a:r>
              <a:rPr lang="en-US" sz="1400" dirty="0">
                <a:latin typeface="Courier"/>
                <a:cs typeface="Courier"/>
              </a:rPr>
              <a:t>        "</a:t>
            </a:r>
            <a:r>
              <a:rPr lang="en-US" sz="1400" dirty="0" err="1">
                <a:latin typeface="Courier"/>
                <a:cs typeface="Courier"/>
              </a:rPr>
              <a:t>containerPort</a:t>
            </a:r>
            <a:r>
              <a:rPr lang="en-US" sz="1400" dirty="0">
                <a:latin typeface="Courier"/>
                <a:cs typeface="Courier"/>
              </a:rPr>
              <a:t>": 80,</a:t>
            </a:r>
          </a:p>
          <a:p>
            <a:r>
              <a:rPr lang="en-US" sz="1400" dirty="0">
                <a:latin typeface="Courier"/>
                <a:cs typeface="Courier"/>
              </a:rPr>
              <a:t>        "</a:t>
            </a:r>
            <a:r>
              <a:rPr lang="en-US" sz="1400" dirty="0" err="1">
                <a:latin typeface="Courier"/>
                <a:cs typeface="Courier"/>
              </a:rPr>
              <a:t>hostPort</a:t>
            </a:r>
            <a:r>
              <a:rPr lang="en-US" sz="1400" dirty="0">
                <a:latin typeface="Courier"/>
                <a:cs typeface="Courier"/>
              </a:rPr>
              <a:t>": 80</a:t>
            </a:r>
          </a:p>
          <a:p>
            <a:r>
              <a:rPr lang="en-US" sz="1400" dirty="0">
                <a:latin typeface="Courier"/>
                <a:cs typeface="Courier"/>
              </a:rPr>
              <a:t>      }</a:t>
            </a:r>
          </a:p>
          <a:p>
            <a:r>
              <a:rPr lang="en-US" sz="1400" dirty="0">
                <a:latin typeface="Courier"/>
                <a:cs typeface="Courier"/>
              </a:rPr>
              <a:t>    ],</a:t>
            </a:r>
          </a:p>
          <a:p>
            <a:r>
              <a:rPr lang="en-US" sz="1400" dirty="0">
                <a:latin typeface="Courier"/>
                <a:cs typeface="Courier"/>
              </a:rPr>
              <a:t>    "environment": [</a:t>
            </a:r>
          </a:p>
          <a:p>
            <a:r>
              <a:rPr lang="en-US" sz="1400" dirty="0">
                <a:latin typeface="Courier"/>
                <a:cs typeface="Courier"/>
              </a:rPr>
              <a:t>      {</a:t>
            </a:r>
          </a:p>
          <a:p>
            <a:r>
              <a:rPr lang="en-US" sz="1400" dirty="0">
                <a:latin typeface="Courier"/>
                <a:cs typeface="Courier"/>
              </a:rPr>
              <a:t>        "name": "WORDPRESS_DB_NAME",</a:t>
            </a:r>
          </a:p>
          <a:p>
            <a:r>
              <a:rPr lang="en-US" sz="1400" dirty="0">
                <a:latin typeface="Courier"/>
                <a:cs typeface="Courier"/>
              </a:rPr>
              <a:t>        "value": "</a:t>
            </a:r>
            <a:r>
              <a:rPr lang="en-US" sz="1400" dirty="0" err="1">
                <a:latin typeface="Courier"/>
                <a:cs typeface="Courier"/>
              </a:rPr>
              <a:t>wordpress</a:t>
            </a:r>
            <a:r>
              <a:rPr lang="en-US" sz="1400" dirty="0">
                <a:latin typeface="Courier"/>
                <a:cs typeface="Courier"/>
              </a:rPr>
              <a:t>"</a:t>
            </a:r>
          </a:p>
          <a:p>
            <a:r>
              <a:rPr lang="en-US" sz="1400" dirty="0">
                <a:latin typeface="Courier"/>
                <a:cs typeface="Courier"/>
              </a:rPr>
              <a:t>      },</a:t>
            </a:r>
          </a:p>
          <a:p>
            <a:r>
              <a:rPr lang="en-US" sz="1400" dirty="0">
                <a:latin typeface="Courier"/>
                <a:cs typeface="Courier"/>
              </a:rPr>
              <a:t>     </a:t>
            </a:r>
            <a:r>
              <a:rPr lang="en-US" sz="1400" dirty="0" smtClean="0">
                <a:latin typeface="Courier"/>
                <a:cs typeface="Courier"/>
              </a:rPr>
              <a:t>…</a:t>
            </a:r>
            <a:endParaRPr lang="en-US" sz="14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629347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IaaS</a:t>
            </a:r>
            <a:r>
              <a:rPr lang="en-US" sz="4000" dirty="0" smtClean="0"/>
              <a:t> History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10724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type of LHC applications could take advantage of such a model ?</a:t>
            </a:r>
          </a:p>
          <a:p>
            <a:endParaRPr lang="en-US" dirty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Highly distributed (in the sense of many isolated functions, not X jobs)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Long running services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Scalable layers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447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906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bri" charset="0"/>
              </a:rPr>
              <a:t>										</a:t>
            </a:r>
            <a:r>
              <a:rPr lang="en-US" dirty="0" smtClean="0">
                <a:latin typeface="Calibri" charset="0"/>
              </a:rPr>
              <a:t>Clouds and </a:t>
            </a:r>
            <a:r>
              <a:rPr lang="en-US" dirty="0" err="1" smtClean="0">
                <a:latin typeface="Calibri" charset="0"/>
              </a:rPr>
              <a:t>BigData</a:t>
            </a:r>
            <a:endParaRPr lang="en-US" dirty="0">
              <a:latin typeface="Calibri" charset="0"/>
            </a:endParaRP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>
                <a:latin typeface="Calibri" charset="0"/>
              </a:rPr>
              <a:t>Object store + compute </a:t>
            </a:r>
            <a:r>
              <a:rPr lang="en-US" dirty="0" err="1" smtClean="0">
                <a:latin typeface="Calibri" charset="0"/>
              </a:rPr>
              <a:t>IaaS</a:t>
            </a:r>
            <a:r>
              <a:rPr lang="en-US" dirty="0" smtClean="0">
                <a:latin typeface="Calibri" charset="0"/>
              </a:rPr>
              <a:t> to build </a:t>
            </a:r>
            <a:r>
              <a:rPr lang="en-US" b="1" dirty="0" smtClean="0">
                <a:latin typeface="Calibri" charset="0"/>
              </a:rPr>
              <a:t>EC2+S3 clone</a:t>
            </a:r>
            <a:endParaRPr lang="en-US" b="1" dirty="0">
              <a:latin typeface="Calibri" charset="0"/>
            </a:endParaRPr>
          </a:p>
          <a:p>
            <a:pPr marL="457200" indent="-457200">
              <a:buFont typeface="Arial"/>
              <a:buChar char="•"/>
            </a:pPr>
            <a:endParaRPr lang="en-US" dirty="0" smtClean="0">
              <a:latin typeface="Calibri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dirty="0" err="1" smtClean="0">
                <a:latin typeface="Calibri" charset="0"/>
              </a:rPr>
              <a:t>BigData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>
                <a:latin typeface="Calibri" charset="0"/>
              </a:rPr>
              <a:t>solutions as </a:t>
            </a:r>
            <a:r>
              <a:rPr lang="en-US" b="1" dirty="0">
                <a:latin typeface="Calibri" charset="0"/>
              </a:rPr>
              <a:t>storage </a:t>
            </a:r>
            <a:r>
              <a:rPr lang="en-US" b="1" dirty="0" err="1">
                <a:latin typeface="Calibri" charset="0"/>
              </a:rPr>
              <a:t>backends</a:t>
            </a:r>
            <a:r>
              <a:rPr lang="en-US" b="1" dirty="0">
                <a:latin typeface="Calibri" charset="0"/>
              </a:rPr>
              <a:t> </a:t>
            </a:r>
            <a:r>
              <a:rPr lang="en-US" dirty="0">
                <a:latin typeface="Calibri" charset="0"/>
              </a:rPr>
              <a:t>for image catalogue and large scale instance storage</a:t>
            </a:r>
            <a:r>
              <a:rPr lang="en-US" dirty="0" smtClean="0">
                <a:latin typeface="Calibri" charset="0"/>
              </a:rPr>
              <a:t>.</a:t>
            </a:r>
          </a:p>
          <a:p>
            <a:pPr marL="457200" indent="-457200">
              <a:buFont typeface="Arial"/>
              <a:buChar char="•"/>
            </a:pPr>
            <a:endParaRPr lang="en-US" dirty="0">
              <a:latin typeface="Calibri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dirty="0" err="1">
                <a:latin typeface="Calibri" charset="0"/>
              </a:rPr>
              <a:t>BigData</a:t>
            </a:r>
            <a:r>
              <a:rPr lang="en-US" dirty="0">
                <a:latin typeface="Calibri" charset="0"/>
              </a:rPr>
              <a:t> solutions as </a:t>
            </a:r>
            <a:r>
              <a:rPr lang="en-US" b="1" dirty="0">
                <a:latin typeface="Calibri" charset="0"/>
              </a:rPr>
              <a:t>workloads</a:t>
            </a:r>
            <a:r>
              <a:rPr lang="en-US" dirty="0">
                <a:latin typeface="Calibri" charset="0"/>
              </a:rPr>
              <a:t> to </a:t>
            </a:r>
            <a:r>
              <a:rPr lang="en-US" dirty="0" smtClean="0">
                <a:latin typeface="Calibri" charset="0"/>
              </a:rPr>
              <a:t>clouds</a:t>
            </a:r>
            <a:r>
              <a:rPr lang="en-US" dirty="0">
                <a:latin typeface="Calibri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36863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							EC2, S</a:t>
            </a:r>
            <a:r>
              <a:rPr lang="en-US" dirty="0"/>
              <a:t>3</a:t>
            </a:r>
            <a:r>
              <a:rPr lang="en-US" dirty="0" smtClean="0"/>
              <a:t> clone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An open source </a:t>
            </a:r>
            <a:r>
              <a:rPr lang="en-US" dirty="0" err="1" smtClean="0"/>
              <a:t>IaaS</a:t>
            </a:r>
            <a:r>
              <a:rPr lang="en-US" dirty="0" smtClean="0"/>
              <a:t> with an EC2 wrapper 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en-US" dirty="0" err="1" smtClean="0"/>
              <a:t>Opennebula</a:t>
            </a:r>
            <a:r>
              <a:rPr lang="en-US" dirty="0" smtClean="0"/>
              <a:t>, </a:t>
            </a:r>
            <a:r>
              <a:rPr lang="en-US" dirty="0" err="1" smtClean="0"/>
              <a:t>CloudStack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Deploy a S3 compatible object store –separately- 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en-US" dirty="0" err="1" smtClean="0"/>
              <a:t>riakCS</a:t>
            </a:r>
            <a:endParaRPr lang="en-US" dirty="0" smtClean="0"/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Two independent distributed systems deployed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b="1" i="1" dirty="0" smtClean="0"/>
              <a:t>Cloud = EC2 + S3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647876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charset="0"/>
              </a:rPr>
              <a:t>							</a:t>
            </a:r>
            <a:r>
              <a:rPr lang="en-US" dirty="0" smtClean="0">
                <a:latin typeface="Calibri" charset="0"/>
              </a:rPr>
              <a:t>Big </a:t>
            </a:r>
            <a:r>
              <a:rPr lang="en-US" dirty="0">
                <a:latin typeface="Calibri" charset="0"/>
              </a:rPr>
              <a:t>Data </a:t>
            </a:r>
            <a:r>
              <a:rPr lang="en-US" dirty="0" smtClean="0">
                <a:latin typeface="Calibri" charset="0"/>
              </a:rPr>
              <a:t>as </a:t>
            </a:r>
            <a:r>
              <a:rPr lang="en-US" dirty="0" err="1" smtClean="0">
                <a:latin typeface="Calibri" charset="0"/>
              </a:rPr>
              <a:t>IaaS</a:t>
            </a:r>
            <a:r>
              <a:rPr lang="en-US" dirty="0" smtClean="0">
                <a:latin typeface="Calibri" charset="0"/>
              </a:rPr>
              <a:t> backend</a:t>
            </a:r>
            <a:endParaRPr lang="en-US" dirty="0">
              <a:latin typeface="Calibri" charset="0"/>
            </a:endParaRP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Calibri" charset="0"/>
              </a:rPr>
              <a:t>“Big Data” solutions can be used as </a:t>
            </a:r>
            <a:r>
              <a:rPr lang="en-US" b="1" dirty="0" smtClean="0">
                <a:latin typeface="Calibri" charset="0"/>
              </a:rPr>
              <a:t>image catalogue</a:t>
            </a:r>
            <a:endParaRPr lang="en-US" b="1" dirty="0" smtClean="0">
              <a:latin typeface="Calibri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charset="0"/>
              </a:rPr>
              <a:t>.</a:t>
            </a:r>
            <a:endParaRPr lang="en-US" dirty="0">
              <a:latin typeface="Calibri" charset="0"/>
            </a:endParaRPr>
          </a:p>
          <a:p>
            <a:endParaRPr lang="en-US" dirty="0" smtClean="0">
              <a:latin typeface="Calibri" charset="0"/>
            </a:endParaRPr>
          </a:p>
          <a:p>
            <a:endParaRPr lang="en-US" dirty="0" smtClean="0">
              <a:latin typeface="Calibri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25" y="3790950"/>
            <a:ext cx="2006600" cy="7947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641" y="3312026"/>
            <a:ext cx="3048000" cy="171450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794" r="-43794"/>
          <a:stretch>
            <a:fillRect/>
          </a:stretch>
        </p:blipFill>
        <p:spPr bwMode="auto">
          <a:xfrm>
            <a:off x="5224624" y="3790950"/>
            <a:ext cx="1820862" cy="99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7390" y="3651584"/>
            <a:ext cx="999958" cy="137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840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3298825" y="274638"/>
            <a:ext cx="5387975" cy="1143000"/>
          </a:xfrm>
        </p:spPr>
        <p:txBody>
          <a:bodyPr/>
          <a:lstStyle/>
          <a:p>
            <a:r>
              <a:rPr lang="en-US" dirty="0" smtClean="0">
                <a:latin typeface="Calibri" charset="0"/>
              </a:rPr>
              <a:t>Even use Bare Metal</a:t>
            </a:r>
            <a:endParaRPr lang="en-US" dirty="0">
              <a:latin typeface="Calibri" charset="0"/>
            </a:endParaRPr>
          </a:p>
        </p:txBody>
      </p:sp>
      <p:pic>
        <p:nvPicPr>
          <p:cNvPr id="40962" name="Content Placeholder 3" descr="hybrid-hyp-baremetal-zone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-1987720" y="-609600"/>
            <a:ext cx="12963194" cy="7129258"/>
          </a:xfrm>
        </p:spPr>
      </p:pic>
    </p:spTree>
    <p:extLst>
      <p:ext uri="{BB962C8B-B14F-4D97-AF65-F5344CB8AC3E}">
        <p14:creationId xmlns:p14="http://schemas.microsoft.com/office/powerpoint/2010/main" val="1439182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note on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Core problem of computer science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knapsack is NP complete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Central scheduling has been used for a long time in HPC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Optimizing the cluster utilization requires multi-level scheduling (</a:t>
            </a:r>
            <a:r>
              <a:rPr lang="en-US" dirty="0" err="1" smtClean="0"/>
              <a:t>e.g</a:t>
            </a:r>
            <a:r>
              <a:rPr lang="en-US" dirty="0" smtClean="0"/>
              <a:t> backfill, preemption etc..)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Google Omega paper 2013</a:t>
            </a:r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Mesos</a:t>
            </a:r>
            <a:r>
              <a:rPr lang="en-US" dirty="0" smtClean="0"/>
              <a:t> 2009/2011, ASF Dec 2011</a:t>
            </a:r>
          </a:p>
          <a:p>
            <a:pPr marL="457200" indent="-457200">
              <a:buFont typeface="Arial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15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Past: BOINC/Condor Backfill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6" descr="condorbackfil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91440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745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for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err="1" smtClean="0"/>
              <a:t>Mesos</a:t>
            </a:r>
            <a:r>
              <a:rPr lang="en-US" dirty="0" smtClean="0"/>
              <a:t> is the answer…</a:t>
            </a:r>
          </a:p>
          <a:p>
            <a:r>
              <a:rPr lang="en-US" dirty="0" err="1" smtClean="0"/>
              <a:t>Mesos</a:t>
            </a:r>
            <a:r>
              <a:rPr lang="en-US" dirty="0" smtClean="0"/>
              <a:t> </a:t>
            </a:r>
            <a:r>
              <a:rPr lang="en-US" dirty="0" smtClean="0"/>
              <a:t>Framework for managing VM ?</a:t>
            </a:r>
          </a:p>
          <a:p>
            <a:endParaRPr lang="en-US" dirty="0"/>
          </a:p>
          <a:p>
            <a:r>
              <a:rPr lang="en-US" dirty="0" smtClean="0"/>
              <a:t>Workload sharing in your data-center:</a:t>
            </a:r>
          </a:p>
          <a:p>
            <a:pPr marL="1371600" lvl="1"/>
            <a:r>
              <a:rPr lang="en-US" dirty="0" smtClean="0"/>
              <a:t>Big Data</a:t>
            </a:r>
          </a:p>
          <a:p>
            <a:pPr marL="1371600" lvl="1">
              <a:buFont typeface="Arial"/>
              <a:buChar char="•"/>
            </a:pPr>
            <a:r>
              <a:rPr lang="en-US" dirty="0" smtClean="0"/>
              <a:t>VM</a:t>
            </a:r>
          </a:p>
          <a:p>
            <a:pPr marL="1371600" lvl="1">
              <a:buFont typeface="Arial"/>
              <a:buChar char="•"/>
            </a:pPr>
            <a:r>
              <a:rPr lang="en-US" dirty="0" smtClean="0"/>
              <a:t>Services</a:t>
            </a:r>
          </a:p>
          <a:p>
            <a:pPr marL="1371600" lvl="1">
              <a:buFont typeface="Arial"/>
              <a:buChar char="•"/>
            </a:pPr>
            <a:r>
              <a:rPr lang="en-US" b="1" dirty="0" smtClean="0"/>
              <a:t>Containers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Cloud and </a:t>
            </a:r>
            <a:r>
              <a:rPr lang="en-US" dirty="0" err="1" smtClean="0"/>
              <a:t>BigData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4267200"/>
            <a:ext cx="4156364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34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080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													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800600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err="1" smtClean="0"/>
              <a:t>Docker</a:t>
            </a:r>
            <a:r>
              <a:rPr lang="en-US" dirty="0" smtClean="0"/>
              <a:t> is a technology to watch to create distributed applications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Not a replacement for VMs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Packaging experiments applications could be challenging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Supporting the </a:t>
            </a:r>
            <a:r>
              <a:rPr lang="en-US" dirty="0" err="1" smtClean="0"/>
              <a:t>docker</a:t>
            </a:r>
            <a:r>
              <a:rPr lang="en-US" dirty="0" smtClean="0"/>
              <a:t> networking model in the CERN environment will be difficult.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Could </a:t>
            </a:r>
            <a:r>
              <a:rPr lang="en-US" dirty="0" err="1" smtClean="0"/>
              <a:t>Mesos</a:t>
            </a:r>
            <a:r>
              <a:rPr lang="en-US" dirty="0" smtClean="0"/>
              <a:t> be used to fill up the clusters and collocate batch and interactive services 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8808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>
            <a:off x="381000" y="3581400"/>
            <a:ext cx="8458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685800" y="35052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981200" y="35052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200400" y="35052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495800" y="35052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334000" y="27432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334000" y="22860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28600" y="2743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VMWare</a:t>
            </a:r>
            <a:r>
              <a:rPr lang="en-US" b="1" dirty="0" smtClean="0"/>
              <a:t> 1998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600200" y="3886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Xen</a:t>
            </a:r>
            <a:r>
              <a:rPr lang="en-US" b="1" dirty="0" smtClean="0"/>
              <a:t> 2003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819400" y="2743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HW assisted </a:t>
            </a:r>
            <a:r>
              <a:rPr lang="en-US" b="1" dirty="0" err="1" smtClean="0"/>
              <a:t>Virt</a:t>
            </a:r>
            <a:endParaRPr lang="en-US" b="1" dirty="0" smtClean="0"/>
          </a:p>
          <a:p>
            <a:r>
              <a:rPr lang="en-US" b="1" dirty="0" smtClean="0"/>
              <a:t>2005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886200" y="38100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EC2</a:t>
            </a:r>
          </a:p>
          <a:p>
            <a:r>
              <a:rPr lang="en-US" b="1" dirty="0" smtClean="0"/>
              <a:t>2006</a:t>
            </a:r>
            <a:endParaRPr lang="en-US" b="1" dirty="0"/>
          </a:p>
        </p:txBody>
      </p:sp>
      <p:cxnSp>
        <p:nvCxnSpPr>
          <p:cNvPr id="23" name="Elbow Connector 22"/>
          <p:cNvCxnSpPr/>
          <p:nvPr/>
        </p:nvCxnSpPr>
        <p:spPr>
          <a:xfrm flipV="1">
            <a:off x="5105400" y="2362200"/>
            <a:ext cx="1371600" cy="1219200"/>
          </a:xfrm>
          <a:prstGeom prst="bentConnector3">
            <a:avLst>
              <a:gd name="adj1" fmla="val 25157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endCxn id="30" idx="4"/>
          </p:cNvCxnSpPr>
          <p:nvPr/>
        </p:nvCxnSpPr>
        <p:spPr>
          <a:xfrm rot="16200000" flipH="1">
            <a:off x="5086350" y="3905250"/>
            <a:ext cx="1524000" cy="876300"/>
          </a:xfrm>
          <a:prstGeom prst="bentConnector3">
            <a:avLst>
              <a:gd name="adj1" fmla="val 9568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876800" y="14478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Opennebula</a:t>
            </a:r>
            <a:endParaRPr lang="en-US" b="1" dirty="0" smtClean="0"/>
          </a:p>
          <a:p>
            <a:r>
              <a:rPr lang="en-US" b="1" dirty="0" smtClean="0"/>
              <a:t>Eucalyptus</a:t>
            </a:r>
          </a:p>
          <a:p>
            <a:r>
              <a:rPr lang="en-US" b="1" dirty="0" smtClean="0"/>
              <a:t>2008</a:t>
            </a:r>
            <a:endParaRPr lang="en-US" b="1" dirty="0"/>
          </a:p>
        </p:txBody>
      </p:sp>
      <p:sp>
        <p:nvSpPr>
          <p:cNvPr id="30" name="Oval 29"/>
          <p:cNvSpPr/>
          <p:nvPr/>
        </p:nvSpPr>
        <p:spPr>
          <a:xfrm>
            <a:off x="6172200" y="48768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943600" y="5181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CloudStack</a:t>
            </a:r>
            <a:endParaRPr lang="en-US" b="1" dirty="0" smtClean="0"/>
          </a:p>
          <a:p>
            <a:r>
              <a:rPr lang="en-US" b="1" dirty="0" smtClean="0"/>
              <a:t>2010</a:t>
            </a:r>
            <a:endParaRPr lang="en-US" b="1" dirty="0"/>
          </a:p>
        </p:txBody>
      </p:sp>
      <p:cxnSp>
        <p:nvCxnSpPr>
          <p:cNvPr id="45" name="Elbow Connector 44"/>
          <p:cNvCxnSpPr/>
          <p:nvPr/>
        </p:nvCxnSpPr>
        <p:spPr>
          <a:xfrm flipV="1">
            <a:off x="5410200" y="2819400"/>
            <a:ext cx="2057400" cy="3810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 flipV="1">
            <a:off x="6324600" y="2895600"/>
            <a:ext cx="2286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6400800" y="28194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Openstack</a:t>
            </a:r>
            <a:endParaRPr lang="en-US" b="1" dirty="0" smtClean="0"/>
          </a:p>
          <a:p>
            <a:r>
              <a:rPr lang="en-US" b="1" dirty="0" smtClean="0"/>
              <a:t>2010</a:t>
            </a:r>
            <a:endParaRPr lang="en-US" b="1" dirty="0"/>
          </a:p>
        </p:txBody>
      </p:sp>
      <p:sp>
        <p:nvSpPr>
          <p:cNvPr id="49" name="Oval 48"/>
          <p:cNvSpPr/>
          <p:nvPr/>
        </p:nvSpPr>
        <p:spPr>
          <a:xfrm flipV="1">
            <a:off x="7239000" y="3429000"/>
            <a:ext cx="3048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6858000" y="38100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GCE</a:t>
            </a:r>
          </a:p>
          <a:p>
            <a:r>
              <a:rPr lang="en-US" b="1" dirty="0" smtClean="0"/>
              <a:t>2012</a:t>
            </a:r>
            <a:endParaRPr lang="en-US" b="1" dirty="0"/>
          </a:p>
        </p:txBody>
      </p:sp>
      <p:cxnSp>
        <p:nvCxnSpPr>
          <p:cNvPr id="52" name="Straight Arrow Connector 51"/>
          <p:cNvCxnSpPr>
            <a:stCxn id="30" idx="5"/>
          </p:cNvCxnSpPr>
          <p:nvPr/>
        </p:nvCxnSpPr>
        <p:spPr>
          <a:xfrm flipV="1">
            <a:off x="6367322" y="5029200"/>
            <a:ext cx="1405078" cy="427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799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9800" y="762000"/>
            <a:ext cx="2667000" cy="3992562"/>
          </a:xfrm>
        </p:spPr>
        <p:txBody>
          <a:bodyPr>
            <a:normAutofit/>
          </a:bodyPr>
          <a:lstStyle/>
          <a:p>
            <a:r>
              <a:rPr lang="en-US" dirty="0" smtClean="0"/>
              <a:t>									Still behind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4-01-28 at 10.07.5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132"/>
            <a:ext cx="6051885" cy="654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892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600200"/>
            <a:ext cx="9144000" cy="4116120"/>
          </a:xfrm>
          <a:prstGeom prst="rect">
            <a:avLst/>
          </a:prstGeom>
          <a:solidFill>
            <a:srgbClr val="69AFDA"/>
          </a:solidFill>
          <a:ln>
            <a:noFill/>
          </a:ln>
          <a:effectLst>
            <a:outerShdw blurRad="50800" dist="114300" dir="5400000" sx="1000" sy="1000" algn="ctr" rotWithShape="0">
              <a:srgbClr val="000000">
                <a:alpha val="9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C:\Users\Karen\Documents\PPT Templates\ACS PPT Content Border v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02"/>
          <a:stretch/>
        </p:blipFill>
        <p:spPr bwMode="auto">
          <a:xfrm>
            <a:off x="0" y="0"/>
            <a:ext cx="9144000" cy="28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355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69AFDA"/>
                </a:solidFill>
                <a:latin typeface="Arial" pitchFamily="34" charset="0"/>
                <a:cs typeface="Arial" pitchFamily="34" charset="0"/>
              </a:rPr>
              <a:t>Thanks</a:t>
            </a:r>
            <a:endParaRPr lang="en-JM" dirty="0">
              <a:solidFill>
                <a:srgbClr val="69AF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6800" y="1908006"/>
            <a:ext cx="6221775" cy="40164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kern="12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Web:</a:t>
            </a:r>
            <a:r>
              <a:rPr lang="en-US" sz="3200" kern="12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http:</a:t>
            </a:r>
            <a:r>
              <a:rPr lang="en-US" sz="3200" kern="12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//</a:t>
            </a:r>
            <a:r>
              <a:rPr lang="en-US" sz="3200" kern="1200" dirty="0" err="1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sebgoa.blogspot.com</a:t>
            </a:r>
            <a:endParaRPr lang="en-US" sz="3200" kern="1200" dirty="0" smtClean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en-US" sz="3200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3200" u="sng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Twitter</a:t>
            </a:r>
            <a:r>
              <a:rPr lang="en-US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 </a:t>
            </a: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@</a:t>
            </a:r>
            <a:r>
              <a:rPr lang="en-US" sz="32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sebgoa</a:t>
            </a:r>
            <a:endParaRPr lang="en-US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9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2" descr="C:\Users\Karen\Documents\PPT Templates\Moderna Icons\Moderna Powerpoint Presentation\icons (png)\white\clou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05000"/>
            <a:ext cx="641350" cy="64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Users\Karen\Documents\PPT Templates\Moderna Icons\Moderna Powerpoint Presentation\icons (png)\white\twitt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0"/>
            <a:ext cx="722343" cy="72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097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Utility computing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Elasticity of the infrastructure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On-demand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Pay as you go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Multi-tenant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Programmable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286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assume this is solved.</a:t>
            </a:r>
          </a:p>
          <a:p>
            <a:endParaRPr lang="en-US" dirty="0"/>
          </a:p>
          <a:p>
            <a:r>
              <a:rPr lang="en-US" dirty="0" smtClean="0"/>
              <a:t>What is not solved:</a:t>
            </a:r>
          </a:p>
          <a:p>
            <a:r>
              <a:rPr lang="en-US" dirty="0"/>
              <a:t>	</a:t>
            </a:r>
            <a:r>
              <a:rPr lang="en-US" dirty="0" smtClean="0"/>
              <a:t>- Application deployment</a:t>
            </a:r>
          </a:p>
          <a:p>
            <a:r>
              <a:rPr lang="en-US" dirty="0"/>
              <a:t>	</a:t>
            </a:r>
            <a:r>
              <a:rPr lang="en-US" dirty="0" smtClean="0"/>
              <a:t>- Application scalability</a:t>
            </a:r>
          </a:p>
          <a:p>
            <a:r>
              <a:rPr lang="en-US" dirty="0"/>
              <a:t>	</a:t>
            </a:r>
            <a:r>
              <a:rPr lang="en-US" dirty="0" smtClean="0"/>
              <a:t>- Application portability</a:t>
            </a:r>
          </a:p>
          <a:p>
            <a:r>
              <a:rPr lang="en-US" dirty="0"/>
              <a:t>	</a:t>
            </a:r>
            <a:r>
              <a:rPr lang="en-US" dirty="0" smtClean="0"/>
              <a:t>- Application </a:t>
            </a:r>
            <a:r>
              <a:rPr lang="en-US" dirty="0" err="1" smtClean="0"/>
              <a:t>composability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61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Docker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68021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pache CloudStack PPT Template v5 0619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Apache CloudStack PPT Template v5 061913.potx</Template>
  <TotalTime>3538</TotalTime>
  <Words>1358</Words>
  <Application>Microsoft Macintosh PowerPoint</Application>
  <PresentationFormat>On-screen Show (4:3)</PresentationFormat>
  <Paragraphs>373</Paragraphs>
  <Slides>61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Apache CloudStack PPT Template v5 061913</vt:lpstr>
      <vt:lpstr>Docker containers …</vt:lpstr>
      <vt:lpstr>Background</vt:lpstr>
      <vt:lpstr>             What do I do ?</vt:lpstr>
      <vt:lpstr>             Today’s talk</vt:lpstr>
      <vt:lpstr>IaaS History</vt:lpstr>
      <vt:lpstr>PowerPoint Presentation</vt:lpstr>
      <vt:lpstr>Goals</vt:lpstr>
      <vt:lpstr>So what…</vt:lpstr>
      <vt:lpstr>Docker</vt:lpstr>
      <vt:lpstr>Docker</vt:lpstr>
      <vt:lpstr>          Building docker images</vt:lpstr>
      <vt:lpstr>PowerPoint Presentation</vt:lpstr>
      <vt:lpstr>Installation</vt:lpstr>
      <vt:lpstr>Use</vt:lpstr>
      <vt:lpstr>The App store</vt:lpstr>
      <vt:lpstr>Docker gotchas</vt:lpstr>
      <vt:lpstr>Networking</vt:lpstr>
      <vt:lpstr>Multi-Host networking</vt:lpstr>
      <vt:lpstr>Other gotchas</vt:lpstr>
      <vt:lpstr>PowerPoint Presentation</vt:lpstr>
      <vt:lpstr>CoreOS</vt:lpstr>
      <vt:lpstr>Similar projects</vt:lpstr>
      <vt:lpstr>coreOS</vt:lpstr>
      <vt:lpstr>CoreOS</vt:lpstr>
      <vt:lpstr>             coreOS “OEM”</vt:lpstr>
      <vt:lpstr>              coreOS “OEM”</vt:lpstr>
      <vt:lpstr>                  The cloudinit magic</vt:lpstr>
      <vt:lpstr>                  CoreOS on exoscale</vt:lpstr>
      <vt:lpstr>          Starting containers</vt:lpstr>
      <vt:lpstr>Opportunity</vt:lpstr>
      <vt:lpstr>DEMO ?</vt:lpstr>
      <vt:lpstr>           CoreOS clustering</vt:lpstr>
      <vt:lpstr>CoreOS Cluster</vt:lpstr>
      <vt:lpstr>PowerPoint Presentation</vt:lpstr>
      <vt:lpstr>PowerPoint Presentation</vt:lpstr>
      <vt:lpstr>PowerPoint Presentation</vt:lpstr>
      <vt:lpstr>Docker schedulers</vt:lpstr>
      <vt:lpstr>Opportunity</vt:lpstr>
      <vt:lpstr>Kubernetes</vt:lpstr>
      <vt:lpstr>            Kubernetes</vt:lpstr>
      <vt:lpstr>PowerPoint Presentation</vt:lpstr>
      <vt:lpstr>PowerPoint Presentation</vt:lpstr>
      <vt:lpstr>                   Kubernetes API</vt:lpstr>
      <vt:lpstr>      Kubernetes Pod</vt:lpstr>
      <vt:lpstr>Standardizing on pod</vt:lpstr>
      <vt:lpstr>?</vt:lpstr>
      <vt:lpstr>?</vt:lpstr>
      <vt:lpstr>?</vt:lpstr>
      <vt:lpstr>?</vt:lpstr>
      <vt:lpstr>Opportunity</vt:lpstr>
      <vt:lpstr>Big Data</vt:lpstr>
      <vt:lpstr>          Clouds and BigData</vt:lpstr>
      <vt:lpstr>          EC2, S3 clone</vt:lpstr>
      <vt:lpstr>       Big Data as IaaS backend</vt:lpstr>
      <vt:lpstr>Even use Bare Metal</vt:lpstr>
      <vt:lpstr>A note on Scheduling</vt:lpstr>
      <vt:lpstr>Past: BOINC/Condor Backfill</vt:lpstr>
      <vt:lpstr>Food for thought</vt:lpstr>
      <vt:lpstr>             Conclusions</vt:lpstr>
      <vt:lpstr>         Still behind 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Sebastien Goasguen</cp:lastModifiedBy>
  <cp:revision>233</cp:revision>
  <dcterms:created xsi:type="dcterms:W3CDTF">2013-06-20T05:09:50Z</dcterms:created>
  <dcterms:modified xsi:type="dcterms:W3CDTF">2015-03-05T17:22:09Z</dcterms:modified>
</cp:coreProperties>
</file>