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38"/>
  </p:notesMasterIdLst>
  <p:sldIdLst>
    <p:sldId id="310" r:id="rId2"/>
    <p:sldId id="355" r:id="rId3"/>
    <p:sldId id="350" r:id="rId4"/>
    <p:sldId id="352" r:id="rId5"/>
    <p:sldId id="351" r:id="rId6"/>
    <p:sldId id="320" r:id="rId7"/>
    <p:sldId id="321" r:id="rId8"/>
    <p:sldId id="261" r:id="rId9"/>
    <p:sldId id="265" r:id="rId10"/>
    <p:sldId id="266" r:id="rId11"/>
    <p:sldId id="324" r:id="rId12"/>
    <p:sldId id="305" r:id="rId13"/>
    <p:sldId id="275" r:id="rId14"/>
    <p:sldId id="278" r:id="rId15"/>
    <p:sldId id="306" r:id="rId16"/>
    <p:sldId id="276" r:id="rId17"/>
    <p:sldId id="279" r:id="rId18"/>
    <p:sldId id="353" r:id="rId19"/>
    <p:sldId id="354" r:id="rId20"/>
    <p:sldId id="282" r:id="rId21"/>
    <p:sldId id="358" r:id="rId22"/>
    <p:sldId id="359" r:id="rId23"/>
    <p:sldId id="360" r:id="rId24"/>
    <p:sldId id="299" r:id="rId25"/>
    <p:sldId id="293" r:id="rId26"/>
    <p:sldId id="294" r:id="rId27"/>
    <p:sldId id="361" r:id="rId28"/>
    <p:sldId id="362" r:id="rId29"/>
    <p:sldId id="364" r:id="rId30"/>
    <p:sldId id="366" r:id="rId31"/>
    <p:sldId id="363" r:id="rId32"/>
    <p:sldId id="368" r:id="rId33"/>
    <p:sldId id="370" r:id="rId34"/>
    <p:sldId id="371" r:id="rId35"/>
    <p:sldId id="369" r:id="rId36"/>
    <p:sldId id="338" r:id="rId37"/>
  </p:sldIdLst>
  <p:sldSz cx="9144000" cy="6858000" type="letter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/>
        <a:cs typeface="宋体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/>
        <a:cs typeface="宋体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/>
        <a:cs typeface="宋体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/>
        <a:cs typeface="宋体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/>
        <a:cs typeface="宋体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/>
        <a:cs typeface="宋体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/>
        <a:cs typeface="宋体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/>
        <a:cs typeface="宋体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/>
        <a:cs typeface="宋体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663300"/>
    <a:srgbClr val="993300"/>
    <a:srgbClr val="0000FF"/>
    <a:srgbClr val="FFFFCC"/>
    <a:srgbClr val="FFFF99"/>
    <a:srgbClr val="996600"/>
    <a:srgbClr val="008000"/>
    <a:srgbClr val="0000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32" autoAdjust="0"/>
    <p:restoredTop sz="94727" autoAdjust="0"/>
  </p:normalViewPr>
  <p:slideViewPr>
    <p:cSldViewPr>
      <p:cViewPr>
        <p:scale>
          <a:sx n="50" d="100"/>
          <a:sy n="50" d="100"/>
        </p:scale>
        <p:origin x="-1266" y="-4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3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7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D2A6359-DCBC-499F-BD9A-5DF5F44E910E}" type="datetimeFigureOut">
              <a:rPr lang="pl-PL"/>
              <a:pPr>
                <a:defRPr/>
              </a:pPr>
              <a:t>2015-01-16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  <a:endParaRPr lang="pl-PL" noProof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19C4AC3-D7BA-4D94-B2B5-74ACA41F22C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85535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ymbol zastępczy obrazu slajdu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60419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6E1474E-9022-4C1B-8F4C-2A0B9397E46F}" type="slidenum">
              <a:rPr lang="en-US" altLang="ja-JP">
                <a:cs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ja-JP"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ymbol zastępczy obrazu slajdu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62467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E2CA18-9023-4ED0-943A-D43DDBAA5CD0}" type="slidenum">
              <a:rPr lang="en-US" altLang="ja-JP">
                <a:cs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ja-JP"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pl-PL" smtClean="0"/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E1B55A23-F330-4378-9814-6FB2809D7392}" type="slidenum">
              <a:rPr lang="zh-CN" altLang="en-US">
                <a:latin typeface="Arial" charset="0"/>
                <a:ea typeface="Arial Unicode MS" pitchFamily="34" charset="-128"/>
                <a:cs typeface="Arial Unicode MS" pitchFamily="34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zh-CN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ymbol zastępczy obrazu slajdu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72707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34B0F44-CBEB-4F78-8790-ECB3E8E1DC63}" type="slidenum">
              <a:rPr lang="pl-PL">
                <a:ea typeface="宋体"/>
                <a:cs typeface="宋体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pl-PL">
              <a:ea typeface="宋体"/>
              <a:cs typeface="宋体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ymbol zastępczy obrazu slajdu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75779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25CC1EF-5996-468C-A7D8-6CC1887570C9}" type="slidenum">
              <a:rPr lang="pl-PL">
                <a:ea typeface="宋体"/>
                <a:cs typeface="宋体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pl-PL">
              <a:ea typeface="宋体"/>
              <a:cs typeface="宋体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9C4AC3-D7BA-4D94-B2B5-74ACA41F22C3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8676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9C4AC3-D7BA-4D94-B2B5-74ACA41F22C3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2764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r>
              <a:rPr lang="pl-PL"/>
              <a:t>WPCF2011, Tokyo, 20-24 September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82A00587-7300-4566-AD9A-8FCE0C627D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r>
              <a:rPr lang="pl-PL"/>
              <a:t>WPCF2011, Tokyo, 20-24 September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F4CE31D5-0876-436F-8A79-75E969F36C6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r>
              <a:rPr lang="pl-PL"/>
              <a:t>WPCF2011, Tokyo, 20-24 September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EE88DA71-35D9-4C1E-90D6-9740E6A12C2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ytuł, zawartość i 2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859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648200" y="3938590"/>
            <a:ext cx="4038600" cy="2187575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r>
              <a:rPr lang="pl-PL"/>
              <a:t>WPCF2011, Tokyo, 20-24 September 2011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41F5BDC0-FB76-47D1-BA9C-8D5C3C25CE0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r>
              <a:rPr lang="pl-PL"/>
              <a:t>WPCF2011, Tokyo, 20-24 September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D63E6DFC-5D6F-4B76-B938-E095FB4402C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r>
              <a:rPr lang="pl-PL"/>
              <a:t>WPCF2011, Tokyo, 20-24 September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8C1288FB-C7D7-4B49-BCF0-1320101713D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r>
              <a:rPr lang="pl-PL"/>
              <a:t>WPCF2011, Tokyo, 20-24 September 2011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F6C72F3D-00B0-40DC-8098-C011480BE57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r>
              <a:rPr lang="pl-PL"/>
              <a:t>WPCF2011, Tokyo, 20-24 September 2011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09464DE8-2543-40A7-99A3-4EDD7882125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r>
              <a:rPr lang="pl-PL"/>
              <a:t>WPCF2011, Tokyo, 20-24 September 2011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5D009621-AAEA-4373-AD60-FF72A40E337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r>
              <a:rPr lang="pl-PL"/>
              <a:t>WPCF2011, Tokyo, 20-24 September 2011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C25072BF-ABD8-4EF9-8B90-47555FE7859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r>
              <a:rPr lang="pl-PL"/>
              <a:t>WPCF2011, Tokyo, 20-24 September 2011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BD28ECF9-5D1D-4AC7-8517-301512080A9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r>
              <a:rPr lang="pl-PL"/>
              <a:t>WPCF2011, Tokyo, 20-24 September 2011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cs typeface="+mn-cs"/>
              </a:defRPr>
            </a:lvl1pPr>
          </a:lstStyle>
          <a:p>
            <a:pPr>
              <a:defRPr/>
            </a:pPr>
            <a:fld id="{5982C267-74FF-43BA-ACF5-960BD0B3339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3" tIns="45707" rIns="91413" bIns="457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3" tIns="45707" rIns="91413" bIns="457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13" tIns="45707" rIns="91413" bIns="45707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13" tIns="45707" rIns="91413" bIns="45707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pl-PL"/>
              <a:t>WPCF2011, Tokyo, 20-24 September 2011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13" tIns="45707" rIns="91413" bIns="45707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2D8D02EE-091D-4BC1-98C8-A8B458C2EFA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4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0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2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4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6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28.wmf"/><Relationship Id="rId4" Type="http://schemas.openxmlformats.org/officeDocument/2006/relationships/oleObject" Target="../embeddings/oleObject17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9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29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20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ymbol zastępczy numeru slajd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EC5665D-127E-4C4C-8795-4B6F9E6E379B}" type="slidenum">
              <a:rPr lang="pl-PL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pl-PL" smtClean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4275" name="Prostokąt 3"/>
          <p:cNvSpPr>
            <a:spLocks noChangeArrowheads="1"/>
          </p:cNvSpPr>
          <p:nvPr/>
        </p:nvSpPr>
        <p:spPr bwMode="auto">
          <a:xfrm>
            <a:off x="182565" y="3711575"/>
            <a:ext cx="8675687" cy="1897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2000"/>
              </a:lnSpc>
              <a:spcBef>
                <a:spcPct val="50000"/>
              </a:spcBef>
            </a:pPr>
            <a:r>
              <a:rPr lang="pl-PL" altLang="zh-CN" b="1" dirty="0">
                <a:solidFill>
                  <a:srgbClr val="663300"/>
                </a:solidFill>
              </a:rPr>
              <a:t>Grzegorz </a:t>
            </a:r>
            <a:r>
              <a:rPr lang="pl-PL" altLang="zh-CN" b="1" dirty="0" smtClean="0">
                <a:solidFill>
                  <a:srgbClr val="663300"/>
                </a:solidFill>
              </a:rPr>
              <a:t>Wilk</a:t>
            </a:r>
            <a:r>
              <a:rPr lang="pl-PL" altLang="pl-PL" b="1" baseline="30000" dirty="0" smtClean="0">
                <a:solidFill>
                  <a:srgbClr val="663300"/>
                </a:solidFill>
              </a:rPr>
              <a:t>   </a:t>
            </a:r>
            <a:endParaRPr lang="pl-PL" altLang="pl-PL" b="1" baseline="30000" dirty="0">
              <a:solidFill>
                <a:srgbClr val="663300"/>
              </a:solidFill>
            </a:endParaRPr>
          </a:p>
          <a:p>
            <a:pPr algn="ctr">
              <a:lnSpc>
                <a:spcPts val="2000"/>
              </a:lnSpc>
              <a:spcBef>
                <a:spcPct val="50000"/>
              </a:spcBef>
            </a:pPr>
            <a:r>
              <a:rPr lang="en-US" altLang="pl-PL" b="1" dirty="0" smtClean="0">
                <a:solidFill>
                  <a:srgbClr val="663300"/>
                </a:solidFill>
              </a:rPr>
              <a:t>National </a:t>
            </a:r>
            <a:r>
              <a:rPr lang="en-US" altLang="pl-PL" b="1" dirty="0">
                <a:solidFill>
                  <a:srgbClr val="663300"/>
                </a:solidFill>
              </a:rPr>
              <a:t>Centre for Nuclear Research, Warsaw</a:t>
            </a:r>
            <a:r>
              <a:rPr lang="pl-PL" altLang="pl-PL" b="1" dirty="0" smtClean="0">
                <a:solidFill>
                  <a:srgbClr val="663300"/>
                </a:solidFill>
              </a:rPr>
              <a:t>;</a:t>
            </a:r>
          </a:p>
          <a:p>
            <a:pPr algn="ctr">
              <a:lnSpc>
                <a:spcPts val="2000"/>
              </a:lnSpc>
              <a:spcBef>
                <a:spcPct val="50000"/>
              </a:spcBef>
            </a:pPr>
            <a:r>
              <a:rPr lang="pl-PL" altLang="pl-PL" b="1" dirty="0" smtClean="0">
                <a:solidFill>
                  <a:srgbClr val="663300"/>
                </a:solidFill>
              </a:rPr>
              <a:t> </a:t>
            </a:r>
            <a:endParaRPr lang="pl-PL" altLang="zh-CN" b="1" baseline="30000" dirty="0" smtClean="0">
              <a:solidFill>
                <a:srgbClr val="663300"/>
              </a:solidFill>
            </a:endParaRPr>
          </a:p>
          <a:p>
            <a:pPr algn="ctr">
              <a:lnSpc>
                <a:spcPts val="2000"/>
              </a:lnSpc>
              <a:spcBef>
                <a:spcPct val="50000"/>
              </a:spcBef>
            </a:pPr>
            <a:r>
              <a:rPr lang="pl-PL" altLang="zh-CN" sz="1600" b="1" i="1" dirty="0" smtClean="0">
                <a:solidFill>
                  <a:srgbClr val="663300"/>
                </a:solidFill>
              </a:rPr>
              <a:t>in </a:t>
            </a:r>
            <a:r>
              <a:rPr lang="pl-PL" altLang="zh-CN" sz="1600" b="1" i="1" dirty="0" err="1">
                <a:solidFill>
                  <a:srgbClr val="663300"/>
                </a:solidFill>
              </a:rPr>
              <a:t>collaboration</a:t>
            </a:r>
            <a:r>
              <a:rPr lang="pl-PL" altLang="zh-CN" sz="1600" b="1" i="1" dirty="0">
                <a:solidFill>
                  <a:srgbClr val="663300"/>
                </a:solidFill>
              </a:rPr>
              <a:t> with </a:t>
            </a:r>
            <a:r>
              <a:rPr lang="pl-PL" altLang="zh-CN" sz="1600" b="1" i="1" dirty="0" smtClean="0">
                <a:solidFill>
                  <a:srgbClr val="663300"/>
                </a:solidFill>
              </a:rPr>
              <a:t>: </a:t>
            </a:r>
            <a:r>
              <a:rPr lang="en-US" altLang="zh-CN" sz="1600" b="1" i="1" dirty="0" err="1" smtClean="0">
                <a:solidFill>
                  <a:srgbClr val="663300"/>
                </a:solidFill>
              </a:rPr>
              <a:t>Cheuk</a:t>
            </a:r>
            <a:r>
              <a:rPr lang="en-US" altLang="zh-CN" sz="1600" b="1" i="1" dirty="0" smtClean="0">
                <a:solidFill>
                  <a:srgbClr val="663300"/>
                </a:solidFill>
              </a:rPr>
              <a:t>-Yin Wong </a:t>
            </a:r>
            <a:r>
              <a:rPr lang="pl-PL" altLang="zh-CN" sz="1600" b="1" i="1" dirty="0" smtClean="0">
                <a:solidFill>
                  <a:srgbClr val="663300"/>
                </a:solidFill>
              </a:rPr>
              <a:t>(</a:t>
            </a:r>
            <a:r>
              <a:rPr lang="en-US" altLang="zh-CN" sz="1600" b="1" i="1" dirty="0">
                <a:solidFill>
                  <a:srgbClr val="663300"/>
                </a:solidFill>
              </a:rPr>
              <a:t>Oak Ridge National </a:t>
            </a:r>
            <a:r>
              <a:rPr lang="en-US" altLang="zh-CN" sz="1600" b="1" i="1" dirty="0" err="1">
                <a:solidFill>
                  <a:srgbClr val="663300"/>
                </a:solidFill>
              </a:rPr>
              <a:t>Laborato</a:t>
            </a:r>
            <a:r>
              <a:rPr lang="pl-PL" altLang="zh-CN" sz="1600" b="1" i="1" dirty="0" err="1" smtClean="0">
                <a:solidFill>
                  <a:srgbClr val="663300"/>
                </a:solidFill>
              </a:rPr>
              <a:t>ry</a:t>
            </a:r>
            <a:r>
              <a:rPr lang="pl-PL" altLang="zh-CN" sz="1600" b="1" i="1" dirty="0" smtClean="0">
                <a:solidFill>
                  <a:srgbClr val="663300"/>
                </a:solidFill>
              </a:rPr>
              <a:t>) </a:t>
            </a:r>
          </a:p>
          <a:p>
            <a:pPr algn="ctr">
              <a:lnSpc>
                <a:spcPts val="2000"/>
              </a:lnSpc>
              <a:spcBef>
                <a:spcPct val="50000"/>
              </a:spcBef>
            </a:pPr>
            <a:r>
              <a:rPr lang="pl-PL" altLang="zh-CN" sz="1600" b="1" i="1" dirty="0" smtClean="0">
                <a:solidFill>
                  <a:srgbClr val="663300"/>
                </a:solidFill>
              </a:rPr>
              <a:t>and  </a:t>
            </a:r>
            <a:r>
              <a:rPr lang="pl-PL" sz="1600" b="1" i="1" dirty="0" smtClean="0">
                <a:solidFill>
                  <a:srgbClr val="663300"/>
                </a:solidFill>
              </a:rPr>
              <a:t>Leonardo </a:t>
            </a:r>
            <a:r>
              <a:rPr lang="pl-PL" sz="1600" b="1" i="1" dirty="0">
                <a:solidFill>
                  <a:srgbClr val="663300"/>
                </a:solidFill>
              </a:rPr>
              <a:t>J. L. </a:t>
            </a:r>
            <a:r>
              <a:rPr lang="pl-PL" sz="1600" b="1" i="1" dirty="0" err="1">
                <a:solidFill>
                  <a:srgbClr val="663300"/>
                </a:solidFill>
              </a:rPr>
              <a:t>Cirto</a:t>
            </a:r>
            <a:r>
              <a:rPr lang="pl-PL" sz="1600" b="1" i="1" dirty="0">
                <a:solidFill>
                  <a:srgbClr val="663300"/>
                </a:solidFill>
              </a:rPr>
              <a:t> and </a:t>
            </a:r>
            <a:r>
              <a:rPr lang="pl-PL" sz="1600" b="1" i="1" dirty="0" err="1">
                <a:solidFill>
                  <a:srgbClr val="663300"/>
                </a:solidFill>
              </a:rPr>
              <a:t>Constantino</a:t>
            </a:r>
            <a:r>
              <a:rPr lang="pl-PL" sz="1600" b="1" i="1" dirty="0">
                <a:solidFill>
                  <a:srgbClr val="663300"/>
                </a:solidFill>
              </a:rPr>
              <a:t> </a:t>
            </a:r>
            <a:r>
              <a:rPr lang="pl-PL" sz="1600" b="1" i="1" dirty="0" err="1">
                <a:solidFill>
                  <a:srgbClr val="663300"/>
                </a:solidFill>
              </a:rPr>
              <a:t>Tsallis</a:t>
            </a:r>
            <a:r>
              <a:rPr lang="pl-PL" sz="1600" b="1" i="1" dirty="0">
                <a:solidFill>
                  <a:srgbClr val="663300"/>
                </a:solidFill>
              </a:rPr>
              <a:t> (CBPF, Rio </a:t>
            </a:r>
            <a:r>
              <a:rPr lang="pl-PL" sz="1600" b="1" i="1" dirty="0" err="1">
                <a:solidFill>
                  <a:srgbClr val="663300"/>
                </a:solidFill>
              </a:rPr>
              <a:t>deJaneiro</a:t>
            </a:r>
            <a:r>
              <a:rPr lang="pl-PL" sz="1600" b="1" i="1" dirty="0">
                <a:solidFill>
                  <a:srgbClr val="663300"/>
                </a:solidFill>
              </a:rPr>
              <a:t> )</a:t>
            </a:r>
            <a:endParaRPr lang="en-US" altLang="zh-CN" sz="1600" b="1" i="1" dirty="0">
              <a:solidFill>
                <a:srgbClr val="663300"/>
              </a:solidFill>
            </a:endParaRPr>
          </a:p>
        </p:txBody>
      </p:sp>
      <p:sp>
        <p:nvSpPr>
          <p:cNvPr id="54276" name="Prostokąt 4"/>
          <p:cNvSpPr>
            <a:spLocks noChangeArrowheads="1"/>
          </p:cNvSpPr>
          <p:nvPr/>
        </p:nvSpPr>
        <p:spPr bwMode="auto">
          <a:xfrm>
            <a:off x="611190" y="764704"/>
            <a:ext cx="792162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i="1" dirty="0">
                <a:solidFill>
                  <a:srgbClr val="663300"/>
                </a:solidFill>
              </a:rPr>
              <a:t>Possible Implication of a Single </a:t>
            </a:r>
            <a:r>
              <a:rPr lang="en-US" sz="3200" b="1" i="1" dirty="0" err="1">
                <a:solidFill>
                  <a:srgbClr val="663300"/>
                </a:solidFill>
              </a:rPr>
              <a:t>Nonextensive</a:t>
            </a:r>
            <a:r>
              <a:rPr lang="en-US" sz="3200" b="1" i="1" dirty="0">
                <a:solidFill>
                  <a:srgbClr val="663300"/>
                </a:solidFill>
              </a:rPr>
              <a:t> </a:t>
            </a:r>
            <a:r>
              <a:rPr lang="en-US" sz="3200" b="1" i="1" dirty="0" smtClean="0">
                <a:solidFill>
                  <a:srgbClr val="663300"/>
                </a:solidFill>
              </a:rPr>
              <a:t>p</a:t>
            </a:r>
            <a:r>
              <a:rPr lang="pl-PL" sz="3200" b="1" i="1" baseline="-25000" dirty="0" smtClean="0">
                <a:solidFill>
                  <a:srgbClr val="663300"/>
                </a:solidFill>
              </a:rPr>
              <a:t>T</a:t>
            </a:r>
            <a:r>
              <a:rPr lang="en-US" sz="3200" b="1" i="1" dirty="0" smtClean="0">
                <a:solidFill>
                  <a:srgbClr val="663300"/>
                </a:solidFill>
              </a:rPr>
              <a:t> </a:t>
            </a:r>
            <a:r>
              <a:rPr lang="en-US" sz="3200" b="1" i="1" dirty="0">
                <a:solidFill>
                  <a:srgbClr val="663300"/>
                </a:solidFill>
              </a:rPr>
              <a:t>Distribution for Hadron Production</a:t>
            </a:r>
          </a:p>
          <a:p>
            <a:pPr algn="ctr"/>
            <a:r>
              <a:rPr lang="en-US" sz="3200" b="1" i="1" dirty="0">
                <a:solidFill>
                  <a:srgbClr val="663300"/>
                </a:solidFill>
              </a:rPr>
              <a:t>in High-Energy </a:t>
            </a:r>
            <a:r>
              <a:rPr lang="en-US" sz="3200" b="1" i="1" dirty="0" smtClean="0">
                <a:solidFill>
                  <a:srgbClr val="663300"/>
                </a:solidFill>
              </a:rPr>
              <a:t>pp</a:t>
            </a:r>
            <a:r>
              <a:rPr lang="pl-PL" sz="3200" b="1" i="1" dirty="0">
                <a:solidFill>
                  <a:srgbClr val="663300"/>
                </a:solidFill>
              </a:rPr>
              <a:t> </a:t>
            </a:r>
            <a:r>
              <a:rPr lang="pl-PL" sz="3200" b="1" i="1" dirty="0" err="1">
                <a:solidFill>
                  <a:srgbClr val="663300"/>
                </a:solidFill>
              </a:rPr>
              <a:t>Collisions</a:t>
            </a:r>
            <a:endParaRPr lang="pl-PL" sz="3200" b="1" i="1" dirty="0">
              <a:solidFill>
                <a:srgbClr val="663300"/>
              </a:solidFill>
            </a:endParaRPr>
          </a:p>
        </p:txBody>
      </p:sp>
      <p:cxnSp>
        <p:nvCxnSpPr>
          <p:cNvPr id="7" name="Łącznik prostoliniowy 6"/>
          <p:cNvCxnSpPr/>
          <p:nvPr/>
        </p:nvCxnSpPr>
        <p:spPr>
          <a:xfrm>
            <a:off x="182565" y="5949951"/>
            <a:ext cx="8675687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03018" y="6256565"/>
            <a:ext cx="7537963" cy="368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-53958" tIns="-71415" rIns="47610" bIns="952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400" i="1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11-th </a:t>
            </a:r>
            <a:r>
              <a:rPr kumimoji="0" lang="pl-PL" altLang="pl-PL" sz="1400" i="1" u="none" strike="noStrike" cap="none" normalizeH="0" baseline="0" dirty="0" err="1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Polish</a:t>
            </a:r>
            <a:r>
              <a:rPr kumimoji="0" lang="pl-PL" altLang="pl-PL" sz="1400" i="1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Workshop on </a:t>
            </a:r>
            <a:r>
              <a:rPr kumimoji="0" lang="pl-PL" altLang="pl-PL" sz="1400" i="1" u="none" strike="noStrike" cap="none" normalizeH="0" baseline="0" dirty="0" err="1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Relativistic</a:t>
            </a:r>
            <a:r>
              <a:rPr kumimoji="0" lang="pl-PL" altLang="pl-PL" sz="1400" i="1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Heavy-</a:t>
            </a:r>
            <a:r>
              <a:rPr kumimoji="0" lang="pl-PL" altLang="pl-PL" sz="1400" i="1" u="none" strike="noStrike" cap="none" normalizeH="0" baseline="0" dirty="0" err="1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Ion</a:t>
            </a:r>
            <a:r>
              <a:rPr kumimoji="0" lang="pl-PL" altLang="pl-PL" sz="1400" i="1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pl-PL" altLang="pl-PL" sz="1400" i="1" u="none" strike="noStrike" cap="none" normalizeH="0" baseline="0" dirty="0" err="1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Collisions</a:t>
            </a:r>
            <a:r>
              <a:rPr kumimoji="0" lang="pl-PL" altLang="pl-PL" sz="1400" i="1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; 17-18 January 2015</a:t>
            </a:r>
          </a:p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400" i="0" u="none" strike="noStrike" cap="none" normalizeH="0" baseline="0" dirty="0" err="1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organized</a:t>
            </a:r>
            <a:r>
              <a:rPr kumimoji="0" lang="pl-PL" altLang="pl-PL" sz="140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by Heavy </a:t>
            </a:r>
            <a:r>
              <a:rPr kumimoji="0" lang="pl-PL" altLang="pl-PL" sz="1400" i="0" u="none" strike="noStrike" cap="none" normalizeH="0" baseline="0" dirty="0" err="1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Ion</a:t>
            </a:r>
            <a:r>
              <a:rPr kumimoji="0" lang="pl-PL" altLang="pl-PL" sz="140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pl-PL" altLang="pl-PL" sz="1400" i="0" u="none" strike="noStrike" cap="none" normalizeH="0" baseline="0" dirty="0" err="1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r>
              <a:rPr kumimoji="0" lang="pl-PL" altLang="pl-PL" sz="140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pl-PL" altLang="pl-PL" sz="1400" i="0" u="none" strike="noStrike" cap="none" normalizeH="0" baseline="0" dirty="0" err="1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kumimoji="0" lang="pl-PL" altLang="pl-PL" sz="140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pl-PL" altLang="pl-PL" sz="1400" i="0" u="none" strike="noStrike" cap="none" normalizeH="0" baseline="0" dirty="0" err="1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Faculty</a:t>
            </a:r>
            <a:r>
              <a:rPr kumimoji="0" lang="pl-PL" altLang="pl-PL" sz="140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kumimoji="0" lang="pl-PL" altLang="pl-PL" sz="1400" i="0" u="none" strike="noStrike" cap="none" normalizeH="0" baseline="0" dirty="0" err="1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  <a:r>
              <a:rPr kumimoji="0" lang="pl-PL" altLang="pl-PL" sz="140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pl-PL" altLang="pl-PL" sz="1400" i="0" u="none" strike="noStrike" cap="none" normalizeH="0" baseline="0" dirty="0" err="1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Warsaw</a:t>
            </a:r>
            <a:r>
              <a:rPr kumimoji="0" lang="pl-PL" altLang="pl-PL" sz="140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pl-PL" altLang="pl-PL" sz="1400" i="0" u="none" strike="noStrike" cap="none" normalizeH="0" baseline="0" dirty="0" err="1" smtClean="0">
                <a:ln>
                  <a:noFill/>
                </a:ln>
                <a:solidFill>
                  <a:srgbClr val="6633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kumimoji="0" lang="pl-PL" altLang="pl-PL" sz="140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" pitchFamily="34" charset="0"/>
                <a:cs typeface="Arial" pitchFamily="34" charset="0"/>
              </a:rPr>
              <a:t> of Technology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234402-2D9A-4A0F-813A-CBB9846A78C6}" type="slidenum">
              <a:rPr lang="en-US" altLang="zh-CN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zh-CN" smtClean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1682" name="TextBox 3"/>
          <p:cNvSpPr txBox="1">
            <a:spLocks noChangeArrowheads="1"/>
          </p:cNvSpPr>
          <p:nvPr/>
        </p:nvSpPr>
        <p:spPr bwMode="auto">
          <a:xfrm>
            <a:off x="219075" y="476672"/>
            <a:ext cx="86741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pl-PL" b="1" dirty="0">
                <a:ea typeface="Arial Unicode MS" pitchFamily="34" charset="-128"/>
                <a:cs typeface="Arial Unicode MS" pitchFamily="34" charset="-128"/>
              </a:rPr>
              <a:t>Parton Multiple </a:t>
            </a:r>
            <a:r>
              <a:rPr lang="en-US" altLang="pl-PL" b="1" dirty="0" smtClean="0">
                <a:ea typeface="Arial Unicode MS" pitchFamily="34" charset="-128"/>
                <a:cs typeface="Arial Unicode MS" pitchFamily="34" charset="-128"/>
              </a:rPr>
              <a:t>Scattering</a:t>
            </a:r>
            <a:r>
              <a:rPr lang="pl-PL" altLang="pl-PL" b="1" dirty="0" smtClean="0">
                <a:ea typeface="Arial Unicode MS" pitchFamily="34" charset="-128"/>
                <a:cs typeface="Arial Unicode MS" pitchFamily="34" charset="-128"/>
              </a:rPr>
              <a:t>s:</a:t>
            </a:r>
            <a:endParaRPr lang="pl-PL" altLang="pl-PL" b="1" dirty="0">
              <a:ea typeface="Arial Unicode MS" pitchFamily="34" charset="-128"/>
              <a:cs typeface="Arial Unicode MS" pitchFamily="34" charset="-128"/>
            </a:endParaRPr>
          </a:p>
          <a:p>
            <a:endParaRPr lang="pl-PL" altLang="pl-PL" b="1" dirty="0"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pl-PL" altLang="pl-PL" b="1" dirty="0">
              <a:ea typeface="Arial Unicode MS" pitchFamily="34" charset="-128"/>
              <a:cs typeface="Arial Unicode MS" pitchFamily="34" charset="-128"/>
            </a:endParaRPr>
          </a:p>
          <a:p>
            <a:r>
              <a:rPr lang="pl-PL" altLang="pl-PL" b="1" dirty="0">
                <a:ea typeface="Arial Unicode MS" pitchFamily="34" charset="-128"/>
                <a:cs typeface="Arial Unicode MS" pitchFamily="34" charset="-128"/>
              </a:rPr>
              <a:t>(*) </a:t>
            </a:r>
            <a:r>
              <a:rPr lang="en-US" altLang="pl-PL" dirty="0">
                <a:ea typeface="Arial Unicode MS" pitchFamily="34" charset="-128"/>
                <a:cs typeface="Arial Unicode MS" pitchFamily="34" charset="-128"/>
              </a:rPr>
              <a:t>The contribution from the single collision</a:t>
            </a:r>
            <a:r>
              <a:rPr lang="pl-PL" altLang="pl-PL" dirty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pl-PL" dirty="0">
                <a:ea typeface="Arial Unicode MS" pitchFamily="34" charset="-128"/>
                <a:cs typeface="Arial Unicode MS" pitchFamily="34" charset="-128"/>
              </a:rPr>
              <a:t>dominates,</a:t>
            </a:r>
            <a:r>
              <a:rPr lang="pl-PL" altLang="pl-PL" dirty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pl-PL" dirty="0">
                <a:ea typeface="Arial Unicode MS" pitchFamily="34" charset="-128"/>
                <a:cs typeface="Arial Unicode MS" pitchFamily="34" charset="-128"/>
              </a:rPr>
              <a:t> but high multiple collisions</a:t>
            </a:r>
            <a:endParaRPr lang="pl-PL" altLang="pl-PL" dirty="0">
              <a:ea typeface="Arial Unicode MS" pitchFamily="34" charset="-128"/>
              <a:cs typeface="Arial Unicode MS" pitchFamily="34" charset="-128"/>
            </a:endParaRPr>
          </a:p>
          <a:p>
            <a:r>
              <a:rPr lang="en-US" altLang="pl-PL" dirty="0">
                <a:ea typeface="Arial Unicode MS" pitchFamily="34" charset="-128"/>
                <a:cs typeface="Arial Unicode MS" pitchFamily="34" charset="-128"/>
              </a:rPr>
              <a:t> </a:t>
            </a:r>
            <a:endParaRPr lang="pl-PL" altLang="pl-PL" dirty="0">
              <a:ea typeface="Arial Unicode MS" pitchFamily="34" charset="-128"/>
              <a:cs typeface="Arial Unicode MS" pitchFamily="34" charset="-128"/>
            </a:endParaRPr>
          </a:p>
          <a:p>
            <a:r>
              <a:rPr lang="pl-PL" altLang="pl-PL" dirty="0">
                <a:ea typeface="Arial Unicode MS" pitchFamily="34" charset="-128"/>
                <a:cs typeface="Arial Unicode MS" pitchFamily="34" charset="-128"/>
              </a:rPr>
              <a:t>      </a:t>
            </a:r>
            <a:r>
              <a:rPr lang="en-US" altLang="pl-PL" dirty="0">
                <a:ea typeface="Arial Unicode MS" pitchFamily="34" charset="-128"/>
                <a:cs typeface="Arial Unicode MS" pitchFamily="34" charset="-128"/>
              </a:rPr>
              <a:t>comes in at lower </a:t>
            </a:r>
            <a:r>
              <a:rPr lang="en-US" altLang="pl-PL" b="1" dirty="0">
                <a:ea typeface="Arial Unicode MS" pitchFamily="34" charset="-128"/>
                <a:cs typeface="Arial Unicode MS" pitchFamily="34" charset="-128"/>
              </a:rPr>
              <a:t>p</a:t>
            </a:r>
            <a:r>
              <a:rPr lang="pl-PL" altLang="pl-PL" b="1" baseline="-25000" dirty="0">
                <a:ea typeface="Arial Unicode MS" pitchFamily="34" charset="-128"/>
                <a:cs typeface="Arial Unicode MS" pitchFamily="34" charset="-128"/>
              </a:rPr>
              <a:t>T</a:t>
            </a:r>
            <a:r>
              <a:rPr lang="pl-PL" altLang="pl-PL" dirty="0">
                <a:ea typeface="Arial Unicode MS" pitchFamily="34" charset="-128"/>
                <a:cs typeface="Arial Unicode MS" pitchFamily="34" charset="-128"/>
              </a:rPr>
              <a:t>  and </a:t>
            </a:r>
            <a:r>
              <a:rPr lang="pl-PL" altLang="pl-PL" dirty="0" smtClean="0">
                <a:ea typeface="Arial Unicode MS" pitchFamily="34" charset="-128"/>
                <a:cs typeface="Arial Unicode MS" pitchFamily="34" charset="-128"/>
              </a:rPr>
              <a:t> for </a:t>
            </a:r>
            <a:r>
              <a:rPr lang="pl-PL" altLang="pl-PL" dirty="0" err="1">
                <a:ea typeface="Arial Unicode MS" pitchFamily="34" charset="-128"/>
                <a:cs typeface="Arial Unicode MS" pitchFamily="34" charset="-128"/>
              </a:rPr>
              <a:t>more</a:t>
            </a:r>
            <a:r>
              <a:rPr lang="pl-PL" altLang="pl-PL" dirty="0">
                <a:ea typeface="Arial Unicode MS" pitchFamily="34" charset="-128"/>
                <a:cs typeface="Arial Unicode MS" pitchFamily="34" charset="-128"/>
              </a:rPr>
              <a:t> central </a:t>
            </a:r>
            <a:r>
              <a:rPr lang="pl-PL" altLang="pl-PL" dirty="0" err="1">
                <a:ea typeface="Arial Unicode MS" pitchFamily="34" charset="-128"/>
                <a:cs typeface="Arial Unicode MS" pitchFamily="34" charset="-128"/>
              </a:rPr>
              <a:t>collisions</a:t>
            </a:r>
            <a:endParaRPr lang="pl-PL" altLang="pl-PL" dirty="0">
              <a:ea typeface="Arial Unicode MS" pitchFamily="34" charset="-128"/>
              <a:cs typeface="Arial Unicode MS" pitchFamily="34" charset="-128"/>
            </a:endParaRPr>
          </a:p>
          <a:p>
            <a:endParaRPr lang="pl-PL" altLang="pl-PL" dirty="0">
              <a:ea typeface="Arial Unicode MS" pitchFamily="34" charset="-128"/>
              <a:cs typeface="Arial Unicode MS" pitchFamily="34" charset="-128"/>
            </a:endParaRPr>
          </a:p>
          <a:p>
            <a:r>
              <a:rPr lang="pl-PL" altLang="pl-PL" dirty="0" err="1">
                <a:ea typeface="Arial Unicode MS" pitchFamily="34" charset="-128"/>
                <a:cs typeface="Arial Unicode MS" pitchFamily="34" charset="-128"/>
              </a:rPr>
              <a:t>However</a:t>
            </a:r>
            <a:r>
              <a:rPr lang="pl-PL" altLang="pl-PL" dirty="0">
                <a:ea typeface="Arial Unicode MS" pitchFamily="34" charset="-128"/>
                <a:cs typeface="Arial Unicode MS" pitchFamily="34" charset="-128"/>
              </a:rPr>
              <a:t>,</a:t>
            </a:r>
          </a:p>
          <a:p>
            <a:endParaRPr lang="pl-PL" altLang="pl-PL" dirty="0">
              <a:ea typeface="Arial Unicode MS" pitchFamily="34" charset="-128"/>
              <a:cs typeface="Arial Unicode MS" pitchFamily="34" charset="-128"/>
            </a:endParaRPr>
          </a:p>
          <a:p>
            <a:endParaRPr lang="en-US" altLang="pl-PL" dirty="0">
              <a:ea typeface="Arial Unicode MS" pitchFamily="34" charset="-128"/>
              <a:cs typeface="Arial Unicode MS" pitchFamily="34" charset="-128"/>
            </a:endParaRPr>
          </a:p>
          <a:p>
            <a:r>
              <a:rPr lang="pl-PL" altLang="pl-PL" b="1" dirty="0">
                <a:ea typeface="Arial Unicode MS" pitchFamily="34" charset="-128"/>
                <a:cs typeface="Arial Unicode MS" pitchFamily="34" charset="-128"/>
              </a:rPr>
              <a:t>(*) </a:t>
            </a:r>
            <a:r>
              <a:rPr lang="en-US" dirty="0"/>
              <a:t>One expects</a:t>
            </a:r>
            <a:r>
              <a:rPr lang="pl-PL" dirty="0"/>
              <a:t> </a:t>
            </a:r>
            <a:r>
              <a:rPr lang="pl-PL" dirty="0" err="1"/>
              <a:t>then</a:t>
            </a:r>
            <a:r>
              <a:rPr lang="pl-PL" dirty="0"/>
              <a:t> </a:t>
            </a:r>
            <a:r>
              <a:rPr lang="en-US" dirty="0"/>
              <a:t> that </a:t>
            </a:r>
            <a:r>
              <a:rPr lang="pl-PL" dirty="0"/>
              <a:t>for </a:t>
            </a:r>
            <a:r>
              <a:rPr lang="pl-PL" dirty="0" err="1"/>
              <a:t>more</a:t>
            </a:r>
            <a:r>
              <a:rPr lang="pl-PL" dirty="0"/>
              <a:t> and </a:t>
            </a:r>
            <a:r>
              <a:rPr lang="pl-PL" dirty="0" err="1"/>
              <a:t>more</a:t>
            </a:r>
            <a:r>
              <a:rPr lang="pl-PL" dirty="0"/>
              <a:t> central </a:t>
            </a:r>
            <a:r>
              <a:rPr lang="pl-PL" dirty="0" err="1"/>
              <a:t>collisions</a:t>
            </a:r>
            <a:r>
              <a:rPr lang="en-US" dirty="0"/>
              <a:t>, contributions with a</a:t>
            </a:r>
            <a:endParaRPr lang="pl-PL" dirty="0"/>
          </a:p>
          <a:p>
            <a:endParaRPr lang="pl-PL" dirty="0"/>
          </a:p>
          <a:p>
            <a:r>
              <a:rPr lang="pl-PL" dirty="0"/>
              <a:t>     </a:t>
            </a:r>
            <a:r>
              <a:rPr lang="en-US" dirty="0"/>
              <a:t>greater number of multiple </a:t>
            </a:r>
            <a:r>
              <a:rPr lang="en-US" dirty="0" err="1"/>
              <a:t>parton</a:t>
            </a:r>
            <a:r>
              <a:rPr lang="en-US" dirty="0"/>
              <a:t> collisions gains in importance.</a:t>
            </a:r>
            <a:r>
              <a:rPr lang="pl-PL" dirty="0"/>
              <a:t> </a:t>
            </a:r>
            <a:r>
              <a:rPr lang="en-US" dirty="0"/>
              <a:t>As a</a:t>
            </a:r>
            <a:endParaRPr lang="pl-PL" dirty="0"/>
          </a:p>
          <a:p>
            <a:endParaRPr lang="pl-PL" dirty="0"/>
          </a:p>
          <a:p>
            <a:r>
              <a:rPr lang="pl-PL" dirty="0"/>
              <a:t>    </a:t>
            </a:r>
            <a:r>
              <a:rPr lang="en-US" dirty="0"/>
              <a:t> consequence, the power index </a:t>
            </a:r>
            <a:r>
              <a:rPr lang="en-US" b="1" dirty="0"/>
              <a:t>n</a:t>
            </a:r>
            <a:r>
              <a:rPr lang="en-US" dirty="0"/>
              <a:t> is expected</a:t>
            </a:r>
            <a:r>
              <a:rPr lang="pl-PL" dirty="0"/>
              <a:t> t</a:t>
            </a:r>
            <a:r>
              <a:rPr lang="en-US" dirty="0"/>
              <a:t>o become greater when we select</a:t>
            </a:r>
            <a:endParaRPr lang="pl-PL" dirty="0"/>
          </a:p>
          <a:p>
            <a:endParaRPr lang="pl-PL" dirty="0"/>
          </a:p>
          <a:p>
            <a:r>
              <a:rPr lang="pl-PL" dirty="0"/>
              <a:t>    </a:t>
            </a:r>
            <a:r>
              <a:rPr lang="en-US" dirty="0"/>
              <a:t> more central collisions</a:t>
            </a:r>
            <a:r>
              <a:rPr lang="pl-PL" dirty="0"/>
              <a:t> </a:t>
            </a:r>
            <a:r>
              <a:rPr lang="pl-PL" dirty="0">
                <a:solidFill>
                  <a:srgbClr val="A50021"/>
                </a:solidFill>
              </a:rPr>
              <a:t>(</a:t>
            </a:r>
            <a:r>
              <a:rPr lang="pl-PL" dirty="0" err="1" smtClean="0">
                <a:solidFill>
                  <a:srgbClr val="A50021"/>
                </a:solidFill>
              </a:rPr>
              <a:t>subject</a:t>
            </a:r>
            <a:r>
              <a:rPr lang="pl-PL" dirty="0" smtClean="0">
                <a:solidFill>
                  <a:srgbClr val="A50021"/>
                </a:solidFill>
              </a:rPr>
              <a:t>  </a:t>
            </a:r>
            <a:r>
              <a:rPr lang="pl-PL" dirty="0">
                <a:solidFill>
                  <a:srgbClr val="A50021"/>
                </a:solidFill>
              </a:rPr>
              <a:t>to </a:t>
            </a:r>
            <a:r>
              <a:rPr lang="pl-PL" dirty="0" err="1">
                <a:solidFill>
                  <a:srgbClr val="A50021"/>
                </a:solidFill>
              </a:rPr>
              <a:t>experimental</a:t>
            </a:r>
            <a:r>
              <a:rPr lang="pl-PL" dirty="0">
                <a:solidFill>
                  <a:srgbClr val="A50021"/>
                </a:solidFill>
              </a:rPr>
              <a:t> </a:t>
            </a:r>
            <a:r>
              <a:rPr lang="pl-PL" dirty="0" err="1">
                <a:solidFill>
                  <a:srgbClr val="A50021"/>
                </a:solidFill>
              </a:rPr>
              <a:t>verification</a:t>
            </a:r>
            <a:r>
              <a:rPr lang="pl-PL" dirty="0">
                <a:solidFill>
                  <a:srgbClr val="A50021"/>
                </a:solidFill>
              </a:rPr>
              <a:t>)</a:t>
            </a:r>
            <a:r>
              <a:rPr lang="en-US" dirty="0" smtClean="0">
                <a:solidFill>
                  <a:srgbClr val="A50021"/>
                </a:solidFill>
              </a:rPr>
              <a:t>.</a:t>
            </a:r>
            <a:endParaRPr lang="pl-PL" dirty="0" smtClean="0">
              <a:solidFill>
                <a:srgbClr val="A50021"/>
              </a:solidFill>
            </a:endParaRPr>
          </a:p>
          <a:p>
            <a:endParaRPr lang="pl-PL" dirty="0" smtClean="0">
              <a:solidFill>
                <a:srgbClr val="A50021"/>
              </a:solidFill>
            </a:endParaRPr>
          </a:p>
          <a:p>
            <a:endParaRPr lang="pl-PL" dirty="0">
              <a:solidFill>
                <a:srgbClr val="A50021"/>
              </a:solidFill>
            </a:endParaRPr>
          </a:p>
          <a:p>
            <a:pPr algn="ctr"/>
            <a:r>
              <a:rPr lang="pl-PL" b="1" i="1" u="sng" dirty="0" smtClean="0">
                <a:solidFill>
                  <a:srgbClr val="C00000"/>
                </a:solidFill>
              </a:rPr>
              <a:t>PMS do not </a:t>
            </a:r>
            <a:r>
              <a:rPr lang="pl-PL" b="1" i="1" u="sng" dirty="0" err="1" smtClean="0">
                <a:solidFill>
                  <a:srgbClr val="C00000"/>
                </a:solidFill>
              </a:rPr>
              <a:t>play</a:t>
            </a:r>
            <a:r>
              <a:rPr lang="pl-PL" b="1" i="1" u="sng" dirty="0" smtClean="0">
                <a:solidFill>
                  <a:srgbClr val="C00000"/>
                </a:solidFill>
              </a:rPr>
              <a:t> </a:t>
            </a:r>
            <a:r>
              <a:rPr lang="pl-PL" b="1" i="1" u="sng" dirty="0" err="1" smtClean="0">
                <a:solidFill>
                  <a:srgbClr val="C00000"/>
                </a:solidFill>
              </a:rPr>
              <a:t>any</a:t>
            </a:r>
            <a:r>
              <a:rPr lang="pl-PL" b="1" i="1" u="sng" dirty="0" smtClean="0">
                <a:solidFill>
                  <a:srgbClr val="C00000"/>
                </a:solidFill>
              </a:rPr>
              <a:t> </a:t>
            </a:r>
            <a:r>
              <a:rPr lang="pl-PL" b="1" i="1" u="sng" dirty="0" err="1" smtClean="0">
                <a:solidFill>
                  <a:srgbClr val="C00000"/>
                </a:solidFill>
              </a:rPr>
              <a:t>substantial</a:t>
            </a:r>
            <a:r>
              <a:rPr lang="pl-PL" b="1" i="1" u="sng" dirty="0" smtClean="0">
                <a:solidFill>
                  <a:srgbClr val="C00000"/>
                </a:solidFill>
              </a:rPr>
              <a:t> role in </a:t>
            </a:r>
            <a:r>
              <a:rPr lang="pl-PL" b="1" i="1" u="sng" dirty="0" err="1" smtClean="0">
                <a:solidFill>
                  <a:srgbClr val="C00000"/>
                </a:solidFill>
              </a:rPr>
              <a:t>modyfying</a:t>
            </a:r>
            <a:r>
              <a:rPr lang="pl-PL" b="1" i="1" u="sng" dirty="0" smtClean="0">
                <a:solidFill>
                  <a:srgbClr val="C00000"/>
                </a:solidFill>
              </a:rPr>
              <a:t> </a:t>
            </a:r>
            <a:r>
              <a:rPr lang="pl-PL" b="1" i="1" u="sng" dirty="0" err="1" smtClean="0">
                <a:solidFill>
                  <a:srgbClr val="C00000"/>
                </a:solidFill>
              </a:rPr>
              <a:t>power</a:t>
            </a:r>
            <a:r>
              <a:rPr lang="pl-PL" b="1" i="1" u="sng" dirty="0" smtClean="0">
                <a:solidFill>
                  <a:srgbClr val="C00000"/>
                </a:solidFill>
              </a:rPr>
              <a:t> </a:t>
            </a:r>
            <a:r>
              <a:rPr lang="pl-PL" b="1" i="1" u="sng" dirty="0" err="1" smtClean="0">
                <a:solidFill>
                  <a:srgbClr val="C00000"/>
                </a:solidFill>
              </a:rPr>
              <a:t>index</a:t>
            </a:r>
            <a:r>
              <a:rPr lang="pl-PL" b="1" i="1" u="sng" dirty="0" smtClean="0">
                <a:solidFill>
                  <a:srgbClr val="C00000"/>
                </a:solidFill>
              </a:rPr>
              <a:t> n</a:t>
            </a:r>
            <a:endParaRPr lang="pl-PL" b="1" i="1" u="sng" dirty="0">
              <a:solidFill>
                <a:srgbClr val="C00000"/>
              </a:solidFill>
            </a:endParaRPr>
          </a:p>
          <a:p>
            <a:pPr algn="ctr"/>
            <a:endParaRPr lang="en-US" altLang="pl-PL" b="1" i="1" u="sng" dirty="0">
              <a:solidFill>
                <a:srgbClr val="C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B1F5A9D-9747-44CA-A614-589023517D90}" type="slidenum">
              <a:rPr lang="en-US" altLang="zh-CN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altLang="zh-CN" smtClean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4047" name="TextBox 3"/>
          <p:cNvSpPr txBox="1">
            <a:spLocks noChangeArrowheads="1"/>
          </p:cNvSpPr>
          <p:nvPr/>
        </p:nvSpPr>
        <p:spPr bwMode="auto">
          <a:xfrm>
            <a:off x="219075" y="44624"/>
            <a:ext cx="86741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altLang="pl-PL" b="1" dirty="0" err="1" smtClean="0">
                <a:ea typeface="Arial Unicode MS" pitchFamily="34" charset="-128"/>
                <a:cs typeface="Arial Unicode MS" pitchFamily="34" charset="-128"/>
              </a:rPr>
              <a:t>Simplest</a:t>
            </a:r>
            <a:r>
              <a:rPr lang="pl-PL" altLang="pl-PL" b="1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l-PL" altLang="pl-PL" b="1" dirty="0" err="1" smtClean="0">
                <a:ea typeface="Arial Unicode MS" pitchFamily="34" charset="-128"/>
                <a:cs typeface="Arial Unicode MS" pitchFamily="34" charset="-128"/>
              </a:rPr>
              <a:t>way</a:t>
            </a:r>
            <a:r>
              <a:rPr lang="pl-PL" altLang="pl-PL" b="1" dirty="0" smtClean="0">
                <a:ea typeface="Arial Unicode MS" pitchFamily="34" charset="-128"/>
                <a:cs typeface="Arial Unicode MS" pitchFamily="34" charset="-128"/>
              </a:rPr>
              <a:t> to model </a:t>
            </a:r>
            <a:r>
              <a:rPr lang="pl-PL" altLang="pl-PL" b="1" dirty="0" err="1" smtClean="0">
                <a:ea typeface="Arial Unicode MS" pitchFamily="34" charset="-128"/>
                <a:cs typeface="Arial Unicode MS" pitchFamily="34" charset="-128"/>
              </a:rPr>
              <a:t>parton</a:t>
            </a:r>
            <a:r>
              <a:rPr lang="pl-PL" altLang="pl-PL" b="1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l-PL" altLang="pl-PL" b="1" dirty="0" err="1" smtClean="0">
                <a:ea typeface="Arial Unicode MS" pitchFamily="34" charset="-128"/>
                <a:cs typeface="Arial Unicode MS" pitchFamily="34" charset="-128"/>
              </a:rPr>
              <a:t>collisions</a:t>
            </a:r>
            <a:r>
              <a:rPr lang="pl-PL" altLang="pl-PL" b="1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l-PL" altLang="pl-PL" b="1" dirty="0" err="1" smtClean="0">
                <a:ea typeface="Arial Unicode MS" pitchFamily="34" charset="-128"/>
                <a:cs typeface="Arial Unicode MS" pitchFamily="34" charset="-128"/>
              </a:rPr>
              <a:t>basing</a:t>
            </a:r>
            <a:r>
              <a:rPr lang="pl-PL" altLang="pl-PL" b="1" dirty="0" smtClean="0">
                <a:ea typeface="Arial Unicode MS" pitchFamily="34" charset="-128"/>
                <a:cs typeface="Arial Unicode MS" pitchFamily="34" charset="-128"/>
              </a:rPr>
              <a:t> on QCD </a:t>
            </a:r>
            <a:r>
              <a:rPr lang="pl-PL" altLang="pl-PL" b="1" dirty="0" err="1" smtClean="0">
                <a:ea typeface="Arial Unicode MS" pitchFamily="34" charset="-128"/>
                <a:cs typeface="Arial Unicode MS" pitchFamily="34" charset="-128"/>
              </a:rPr>
              <a:t>ideas</a:t>
            </a:r>
            <a:r>
              <a:rPr lang="pl-PL" altLang="pl-PL" b="1" dirty="0" smtClean="0">
                <a:ea typeface="Arial Unicode MS" pitchFamily="34" charset="-128"/>
                <a:cs typeface="Arial Unicode MS" pitchFamily="34" charset="-128"/>
              </a:rPr>
              <a:t>:   </a:t>
            </a:r>
            <a:r>
              <a:rPr lang="pl-PL" altLang="pl-PL" b="1" dirty="0" err="1" smtClean="0">
                <a:ea typeface="Arial Unicode MS" pitchFamily="34" charset="-128"/>
                <a:cs typeface="Arial Unicode MS" pitchFamily="34" charset="-128"/>
              </a:rPr>
              <a:t>use</a:t>
            </a:r>
            <a:r>
              <a:rPr lang="pl-PL" altLang="pl-PL" b="1" dirty="0" smtClean="0">
                <a:ea typeface="Arial Unicode MS" pitchFamily="34" charset="-128"/>
                <a:cs typeface="Arial Unicode MS" pitchFamily="34" charset="-128"/>
              </a:rPr>
              <a:t> the</a:t>
            </a:r>
          </a:p>
          <a:p>
            <a:pPr algn="ctr"/>
            <a:endParaRPr lang="pl-PL" altLang="pl-PL" b="1" dirty="0"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pl-PL" altLang="pl-PL" b="1" dirty="0" err="1" smtClean="0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</a:rPr>
              <a:t>Relativistic</a:t>
            </a:r>
            <a:r>
              <a:rPr lang="pl-PL" altLang="pl-PL" b="1" dirty="0" smtClean="0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l-PL" altLang="pl-PL" b="1" dirty="0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</a:rPr>
              <a:t>Hard </a:t>
            </a:r>
            <a:r>
              <a:rPr lang="pl-PL" altLang="pl-PL" b="1" dirty="0" err="1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</a:rPr>
              <a:t>Scattering</a:t>
            </a:r>
            <a:r>
              <a:rPr lang="pl-PL" altLang="pl-PL" b="1" dirty="0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</a:rPr>
              <a:t> Model:  </a:t>
            </a:r>
          </a:p>
        </p:txBody>
      </p:sp>
      <p:sp>
        <p:nvSpPr>
          <p:cNvPr id="4" name="Prostokąt zaokrąglony 3"/>
          <p:cNvSpPr/>
          <p:nvPr/>
        </p:nvSpPr>
        <p:spPr>
          <a:xfrm>
            <a:off x="381000" y="1124744"/>
            <a:ext cx="8610600" cy="4724400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aphicFrame>
        <p:nvGraphicFramePr>
          <p:cNvPr id="44044" name="Object 12"/>
          <p:cNvGraphicFramePr>
            <a:graphicFrameLocks noGrp="1" noChangeAspect="1"/>
          </p:cNvGraphicFramePr>
          <p:nvPr/>
        </p:nvGraphicFramePr>
        <p:xfrm>
          <a:off x="638175" y="1447800"/>
          <a:ext cx="813435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54" name="Równanie" r:id="rId4" imgW="4775200" imgH="2705100" progId="Equation.3">
                  <p:embed/>
                </p:oleObj>
              </mc:Choice>
              <mc:Fallback>
                <p:oleObj name="Równanie" r:id="rId4" imgW="4775200" imgH="2705100" progId="Equation.3">
                  <p:embed/>
                  <p:pic>
                    <p:nvPicPr>
                      <p:cNvPr id="0" name="Picture 1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175" y="1447800"/>
                        <a:ext cx="8134350" cy="411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5" name="Object 13"/>
          <p:cNvGraphicFramePr>
            <a:graphicFrameLocks noGrp="1" noChangeAspect="1"/>
          </p:cNvGraphicFramePr>
          <p:nvPr/>
        </p:nvGraphicFramePr>
        <p:xfrm>
          <a:off x="936627" y="5907088"/>
          <a:ext cx="7292975" cy="79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55" name="Równanie" r:id="rId6" imgW="4521200" imgH="495300" progId="Equation.3">
                  <p:embed/>
                </p:oleObj>
              </mc:Choice>
              <mc:Fallback>
                <p:oleObj name="Równanie" r:id="rId6" imgW="4521200" imgH="495300" progId="Equation.3">
                  <p:embed/>
                  <p:pic>
                    <p:nvPicPr>
                      <p:cNvPr id="0" name="Picture 1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6627" y="5907088"/>
                        <a:ext cx="7292975" cy="798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4850" y="4868863"/>
            <a:ext cx="7467600" cy="914400"/>
          </a:xfrm>
          <a:prstGeom prst="rect">
            <a:avLst/>
          </a:prstGeom>
          <a:solidFill>
            <a:srgbClr val="FFFF00"/>
          </a:solidFill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cs typeface="Arial Unicode MS" pitchFamily="34" charset="-122"/>
            </a:endParaRPr>
          </a:p>
        </p:txBody>
      </p:sp>
      <p:sp>
        <p:nvSpPr>
          <p:cNvPr id="29721" name="Prostokąt 1"/>
          <p:cNvSpPr>
            <a:spLocks noChangeArrowheads="1"/>
          </p:cNvSpPr>
          <p:nvPr/>
        </p:nvSpPr>
        <p:spPr bwMode="auto">
          <a:xfrm>
            <a:off x="468313" y="339726"/>
            <a:ext cx="6934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pl-PL" b="1" dirty="0">
                <a:ea typeface="Arial Unicode MS" pitchFamily="34" charset="-128"/>
                <a:cs typeface="Arial Unicode MS" pitchFamily="34" charset="-128"/>
              </a:rPr>
              <a:t>The Power Index in Jet</a:t>
            </a:r>
            <a:r>
              <a:rPr lang="pl-PL" altLang="pl-PL" b="1" dirty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pl-PL" b="1" dirty="0">
                <a:ea typeface="Arial Unicode MS" pitchFamily="34" charset="-128"/>
                <a:cs typeface="Arial Unicode MS" pitchFamily="34" charset="-128"/>
              </a:rPr>
              <a:t>Production</a:t>
            </a:r>
            <a:endParaRPr lang="pl-PL" altLang="pl-PL" b="1" dirty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9722" name="Prostokąt 1"/>
          <p:cNvSpPr>
            <a:spLocks noChangeArrowheads="1"/>
          </p:cNvSpPr>
          <p:nvPr/>
        </p:nvSpPr>
        <p:spPr bwMode="auto">
          <a:xfrm>
            <a:off x="-6350" y="6372226"/>
            <a:ext cx="7315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pl-PL" sz="1600">
                <a:solidFill>
                  <a:srgbClr val="0070C0"/>
                </a:solidFill>
                <a:ea typeface="Arial Unicode MS" pitchFamily="34" charset="-128"/>
                <a:cs typeface="Arial Unicode MS" pitchFamily="34" charset="-128"/>
              </a:rPr>
              <a:t>[18] D. W. Duke and J. F. Owens, Phy. Rev D30, 49 (1984).</a:t>
            </a:r>
            <a:endParaRPr lang="pl-PL" altLang="pl-PL" sz="1600">
              <a:solidFill>
                <a:srgbClr val="0070C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179388" y="981075"/>
            <a:ext cx="8812212" cy="5729288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aphicFrame>
        <p:nvGraphicFramePr>
          <p:cNvPr id="29719" name="Object 2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281747224"/>
              </p:ext>
            </p:extLst>
          </p:nvPr>
        </p:nvGraphicFramePr>
        <p:xfrm>
          <a:off x="566740" y="980728"/>
          <a:ext cx="9190037" cy="52403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74" name="Równanie" r:id="rId3" imgW="5257800" imgH="2997000" progId="Equation.3">
                  <p:embed/>
                </p:oleObj>
              </mc:Choice>
              <mc:Fallback>
                <p:oleObj name="Równanie" r:id="rId3" imgW="5257800" imgH="2997000" progId="Equation.3">
                  <p:embed/>
                  <p:pic>
                    <p:nvPicPr>
                      <p:cNvPr id="0" name="Picture 2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740" y="980728"/>
                        <a:ext cx="9190037" cy="524033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9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DB1BA24-4CC4-49DE-9A6D-89BD8F7B83D4}" type="slidenum">
              <a:rPr lang="en-US" altLang="zh-CN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altLang="zh-CN" smtClean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280" name="Prostokąt 1"/>
          <p:cNvSpPr>
            <a:spLocks noChangeArrowheads="1"/>
          </p:cNvSpPr>
          <p:nvPr/>
        </p:nvSpPr>
        <p:spPr bwMode="auto">
          <a:xfrm>
            <a:off x="730250" y="6092826"/>
            <a:ext cx="8305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pl-PL" sz="1600">
                <a:ea typeface="Arial Unicode MS" pitchFamily="34" charset="-128"/>
                <a:cs typeface="Arial Unicode MS" pitchFamily="34" charset="-128"/>
              </a:rPr>
              <a:t>[17] C. Y. Wong, E. S. Swanson, and T. Barnes, Phy. Rev. C, 65, 014903 (2001).</a:t>
            </a:r>
            <a:endParaRPr lang="pl-PL" altLang="pl-PL" sz="160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281" name="pole tekstowe 2"/>
          <p:cNvSpPr txBox="1">
            <a:spLocks noChangeArrowheads="1"/>
          </p:cNvSpPr>
          <p:nvPr/>
        </p:nvSpPr>
        <p:spPr bwMode="auto">
          <a:xfrm>
            <a:off x="304800" y="5661025"/>
            <a:ext cx="8534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/>
              <a:t>Notice:</a:t>
            </a:r>
            <a:r>
              <a:rPr lang="pl-PL"/>
              <a:t> parameter C </a:t>
            </a:r>
            <a:r>
              <a:rPr lang="en-US"/>
              <a:t>regularize</a:t>
            </a:r>
            <a:r>
              <a:rPr lang="pl-PL"/>
              <a:t>s</a:t>
            </a:r>
            <a:r>
              <a:rPr lang="en-US"/>
              <a:t> the coupling constant for small values</a:t>
            </a:r>
            <a:r>
              <a:rPr lang="pl-PL"/>
              <a:t> of Q(c</a:t>
            </a:r>
            <a:r>
              <a:rPr lang="pl-PL" baseline="-25000"/>
              <a:t>T</a:t>
            </a:r>
            <a:r>
              <a:rPr lang="pl-PL"/>
              <a:t> ).</a:t>
            </a:r>
          </a:p>
        </p:txBody>
      </p:sp>
      <p:sp>
        <p:nvSpPr>
          <p:cNvPr id="2" name="Prostokąt zaokrąglony 1"/>
          <p:cNvSpPr/>
          <p:nvPr/>
        </p:nvSpPr>
        <p:spPr>
          <a:xfrm>
            <a:off x="531813" y="3581400"/>
            <a:ext cx="8001000" cy="1828800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0283" name="pole tekstowe 1"/>
          <p:cNvSpPr txBox="1">
            <a:spLocks noChangeArrowheads="1"/>
          </p:cNvSpPr>
          <p:nvPr/>
        </p:nvSpPr>
        <p:spPr bwMode="auto">
          <a:xfrm>
            <a:off x="511326" y="87314"/>
            <a:ext cx="28905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altLang="pl-PL" b="1" dirty="0">
                <a:ea typeface="Arial Unicode MS" pitchFamily="34" charset="-128"/>
                <a:cs typeface="Arial Unicode MS" pitchFamily="34" charset="-128"/>
              </a:rPr>
              <a:t>How to </a:t>
            </a:r>
            <a:r>
              <a:rPr lang="pl-PL" altLang="pl-PL" b="1" dirty="0" err="1">
                <a:ea typeface="Arial Unicode MS" pitchFamily="34" charset="-128"/>
                <a:cs typeface="Arial Unicode MS" pitchFamily="34" charset="-128"/>
              </a:rPr>
              <a:t>get</a:t>
            </a:r>
            <a:r>
              <a:rPr lang="pl-PL" altLang="pl-PL" b="1" dirty="0">
                <a:ea typeface="Arial Unicode MS" pitchFamily="34" charset="-128"/>
                <a:cs typeface="Arial Unicode MS" pitchFamily="34" charset="-128"/>
              </a:rPr>
              <a:t> n from data ?</a:t>
            </a:r>
          </a:p>
        </p:txBody>
      </p:sp>
      <p:sp>
        <p:nvSpPr>
          <p:cNvPr id="10" name="Prostokąt zaokrąglony 9"/>
          <p:cNvSpPr/>
          <p:nvPr/>
        </p:nvSpPr>
        <p:spPr>
          <a:xfrm>
            <a:off x="179388" y="652465"/>
            <a:ext cx="8812212" cy="6016625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aphicFrame>
        <p:nvGraphicFramePr>
          <p:cNvPr id="10278" name="Object 3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720122858"/>
              </p:ext>
            </p:extLst>
          </p:nvPr>
        </p:nvGraphicFramePr>
        <p:xfrm>
          <a:off x="633415" y="692151"/>
          <a:ext cx="7748587" cy="488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4" name="Równanie" r:id="rId3" imgW="3987720" imgH="2514600" progId="Equation.3">
                  <p:embed/>
                </p:oleObj>
              </mc:Choice>
              <mc:Fallback>
                <p:oleObj name="Równanie" r:id="rId3" imgW="3987720" imgH="2514600" progId="Equation.3">
                  <p:embed/>
                  <p:pic>
                    <p:nvPicPr>
                      <p:cNvPr id="0" name="Picture 3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415" y="692151"/>
                        <a:ext cx="7748587" cy="488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4177" y="692151"/>
            <a:ext cx="875506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rostokąt 2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57200" y="5798404"/>
            <a:ext cx="8305800" cy="830997"/>
          </a:xfrm>
          <a:prstGeom prst="rect">
            <a:avLst/>
          </a:prstGeom>
          <a:blipFill rotWithShape="1">
            <a:blip r:embed="rId3"/>
            <a:stretch>
              <a:fillRect l="-367" t="-2190" b="-8029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>
                <a:noFill/>
                <a:latin typeface="+mn-lt"/>
                <a:ea typeface="+mn-ea"/>
                <a:cs typeface="+mn-cs"/>
              </a:rPr>
              <a:t> </a:t>
            </a:r>
          </a:p>
        </p:txBody>
      </p:sp>
      <p:sp>
        <p:nvSpPr>
          <p:cNvPr id="80899" name="TextBox 1"/>
          <p:cNvSpPr txBox="1">
            <a:spLocks noChangeArrowheads="1"/>
          </p:cNvSpPr>
          <p:nvPr/>
        </p:nvSpPr>
        <p:spPr bwMode="auto">
          <a:xfrm>
            <a:off x="539751" y="76200"/>
            <a:ext cx="238879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altLang="pl-PL" sz="2000" b="1">
                <a:ea typeface="Arial Unicode MS" pitchFamily="34" charset="-128"/>
                <a:cs typeface="Arial Unicode MS" pitchFamily="34" charset="-128"/>
              </a:rPr>
              <a:t>Fits to </a:t>
            </a:r>
            <a:r>
              <a:rPr lang="en-US" altLang="pl-PL" sz="2000" b="1">
                <a:ea typeface="Arial Unicode MS" pitchFamily="34" charset="-128"/>
                <a:cs typeface="Arial Unicode MS" pitchFamily="34" charset="-128"/>
              </a:rPr>
              <a:t>D0 jet data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ymbol zastępczy numeru slajd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7A2C00-38D5-4A02-A1C4-0A142547947A}" type="slidenum">
              <a:rPr lang="en-US" altLang="zh-CN" smtClean="0"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altLang="zh-CN" smtClean="0"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38" y="1160463"/>
            <a:ext cx="447516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171576"/>
            <a:ext cx="4770438" cy="480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4" name="TextBox 1"/>
          <p:cNvSpPr txBox="1">
            <a:spLocks noChangeArrowheads="1"/>
          </p:cNvSpPr>
          <p:nvPr/>
        </p:nvSpPr>
        <p:spPr bwMode="auto">
          <a:xfrm>
            <a:off x="542927" y="76200"/>
            <a:ext cx="399032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altLang="pl-PL" sz="2000" b="1">
                <a:ea typeface="Arial Unicode MS" pitchFamily="34" charset="-128"/>
                <a:cs typeface="Arial Unicode MS" pitchFamily="34" charset="-128"/>
              </a:rPr>
              <a:t>Fits to ALICE and CMS</a:t>
            </a:r>
            <a:r>
              <a:rPr lang="en-US" altLang="pl-PL" sz="2000" b="1">
                <a:ea typeface="Arial Unicode MS" pitchFamily="34" charset="-128"/>
                <a:cs typeface="Arial Unicode MS" pitchFamily="34" charset="-128"/>
              </a:rPr>
              <a:t> jet data </a:t>
            </a:r>
          </a:p>
        </p:txBody>
      </p:sp>
      <p:sp>
        <p:nvSpPr>
          <p:cNvPr id="81925" name="pole tekstowe 2"/>
          <p:cNvSpPr txBox="1">
            <a:spLocks noChangeArrowheads="1"/>
          </p:cNvSpPr>
          <p:nvPr/>
        </p:nvSpPr>
        <p:spPr bwMode="auto">
          <a:xfrm>
            <a:off x="107950" y="6330950"/>
            <a:ext cx="84963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600"/>
              <a:t>(without regularization of </a:t>
            </a:r>
            <a:r>
              <a:rPr lang="el-GR" sz="1600"/>
              <a:t>α</a:t>
            </a:r>
            <a:r>
              <a:rPr lang="pl-PL" sz="1600"/>
              <a:t>(p</a:t>
            </a:r>
            <a:r>
              <a:rPr lang="pl-PL" sz="1600" baseline="-25000"/>
              <a:t>T</a:t>
            </a:r>
            <a:r>
              <a:rPr lang="pl-PL" sz="1600"/>
              <a:t>);  R is clustering parameter used  in  jet finding algorithms)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Symbol zastępczy numeru slajd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3E3A0A7-372C-4FB0-82F1-C9F4EE13C3F7}" type="slidenum">
              <a:rPr lang="en-US" altLang="zh-CN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altLang="zh-CN" smtClean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2946" name="Prostokąt 2"/>
          <p:cNvSpPr>
            <a:spLocks noChangeArrowheads="1"/>
          </p:cNvSpPr>
          <p:nvPr/>
        </p:nvSpPr>
        <p:spPr bwMode="auto">
          <a:xfrm>
            <a:off x="152400" y="698501"/>
            <a:ext cx="86868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/>
              <a:t>Except for the CMS data at 7 TeV that may need fu</a:t>
            </a:r>
            <a:r>
              <a:rPr lang="pl-PL"/>
              <a:t>r</a:t>
            </a:r>
            <a:r>
              <a:rPr lang="en-US"/>
              <a:t>ther re-examination,</a:t>
            </a:r>
            <a:r>
              <a:rPr lang="pl-PL"/>
              <a:t> </a:t>
            </a:r>
            <a:r>
              <a:rPr lang="en-US"/>
              <a:t>the power</a:t>
            </a:r>
            <a:endParaRPr lang="pl-PL"/>
          </a:p>
          <a:p>
            <a:pPr>
              <a:lnSpc>
                <a:spcPct val="150000"/>
              </a:lnSpc>
            </a:pPr>
            <a:r>
              <a:rPr lang="pl-PL"/>
              <a:t>i</a:t>
            </a:r>
            <a:r>
              <a:rPr lang="en-US"/>
              <a:t>ndices extracted for hadron jet production are in</a:t>
            </a:r>
            <a:r>
              <a:rPr lang="pl-PL"/>
              <a:t> </a:t>
            </a:r>
            <a:r>
              <a:rPr lang="en-US"/>
              <a:t>approximate agreement with the value of </a:t>
            </a:r>
            <a:r>
              <a:rPr lang="pl-PL"/>
              <a:t> </a:t>
            </a:r>
            <a:r>
              <a:rPr lang="en-US" b="1">
                <a:solidFill>
                  <a:srgbClr val="0000FF"/>
                </a:solidFill>
              </a:rPr>
              <a:t>n=4.5</a:t>
            </a:r>
            <a:r>
              <a:rPr lang="en-US"/>
              <a:t> </a:t>
            </a:r>
            <a:r>
              <a:rPr lang="pl-PL"/>
              <a:t> </a:t>
            </a:r>
            <a:r>
              <a:rPr lang="en-US"/>
              <a:t>in Eq. (19) and with previous</a:t>
            </a:r>
            <a:r>
              <a:rPr lang="pl-PL"/>
              <a:t> </a:t>
            </a:r>
            <a:r>
              <a:rPr lang="en-US"/>
              <a:t>analysis </a:t>
            </a:r>
            <a:r>
              <a:rPr lang="pl-PL"/>
              <a:t>in</a:t>
            </a:r>
            <a:r>
              <a:rPr lang="en-US"/>
              <a:t> [10], indicating the approximate validity of the hard</a:t>
            </a:r>
            <a:r>
              <a:rPr lang="pl-PL"/>
              <a:t> </a:t>
            </a:r>
            <a:r>
              <a:rPr lang="en-US"/>
              <a:t>scattering</a:t>
            </a:r>
            <a:r>
              <a:rPr lang="pl-PL"/>
              <a:t> </a:t>
            </a:r>
            <a:r>
              <a:rPr lang="en-US"/>
              <a:t>model for jet production in hadron-hadron collisions, with the predominant</a:t>
            </a:r>
            <a:r>
              <a:rPr lang="pl-PL"/>
              <a:t> </a:t>
            </a:r>
            <a:r>
              <a:rPr lang="el-GR" b="1">
                <a:solidFill>
                  <a:srgbClr val="0000FF"/>
                </a:solidFill>
              </a:rPr>
              <a:t>α</a:t>
            </a:r>
            <a:r>
              <a:rPr lang="pl-PL" b="1" baseline="30000">
                <a:solidFill>
                  <a:srgbClr val="0000FF"/>
                </a:solidFill>
              </a:rPr>
              <a:t>2</a:t>
            </a:r>
            <a:r>
              <a:rPr lang="pl-PL" b="1" baseline="-25000">
                <a:solidFill>
                  <a:srgbClr val="0000FF"/>
                </a:solidFill>
              </a:rPr>
              <a:t>s</a:t>
            </a:r>
            <a:r>
              <a:rPr lang="pl-PL" b="1">
                <a:solidFill>
                  <a:srgbClr val="0000FF"/>
                </a:solidFill>
              </a:rPr>
              <a:t> / c</a:t>
            </a:r>
            <a:r>
              <a:rPr lang="pl-PL" b="1" baseline="30000">
                <a:solidFill>
                  <a:srgbClr val="0000FF"/>
                </a:solidFill>
              </a:rPr>
              <a:t>4</a:t>
            </a:r>
            <a:r>
              <a:rPr lang="pl-PL" b="1" baseline="-25000">
                <a:solidFill>
                  <a:srgbClr val="0000FF"/>
                </a:solidFill>
              </a:rPr>
              <a:t>T </a:t>
            </a:r>
            <a:r>
              <a:rPr lang="en-US" b="1">
                <a:solidFill>
                  <a:srgbClr val="0000FF"/>
                </a:solidFill>
              </a:rPr>
              <a:t> </a:t>
            </a:r>
            <a:r>
              <a:rPr lang="en-US"/>
              <a:t>parton-parton differential cross section as predicted by pQCD.</a:t>
            </a:r>
            <a:endParaRPr lang="pl-PL"/>
          </a:p>
        </p:txBody>
      </p:sp>
      <p:sp>
        <p:nvSpPr>
          <p:cNvPr id="82947" name="Prostokąt 1"/>
          <p:cNvSpPr>
            <a:spLocks noChangeArrowheads="1"/>
          </p:cNvSpPr>
          <p:nvPr/>
        </p:nvSpPr>
        <p:spPr bwMode="auto">
          <a:xfrm>
            <a:off x="76202" y="6324600"/>
            <a:ext cx="8848725" cy="3385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altLang="pl-PL" sz="1600">
                <a:ea typeface="Arial Unicode MS" pitchFamily="34" charset="-128"/>
                <a:cs typeface="Arial Unicode MS" pitchFamily="34" charset="-128"/>
              </a:rPr>
              <a:t>[10] F. Arleo, S. Brodsky, D. S. Hwang, and A. M. Sickles, Phys. Rev. Lett. 105, 062002 (2010).</a:t>
            </a:r>
          </a:p>
        </p:txBody>
      </p:sp>
      <p:pic>
        <p:nvPicPr>
          <p:cNvPr id="82948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3276600"/>
            <a:ext cx="900112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rostokąt 3"/>
          <p:cNvSpPr/>
          <p:nvPr/>
        </p:nvSpPr>
        <p:spPr>
          <a:xfrm>
            <a:off x="7762877" y="3429000"/>
            <a:ext cx="1000125" cy="2514600"/>
          </a:xfrm>
          <a:prstGeom prst="rect">
            <a:avLst/>
          </a:prstGeom>
          <a:noFill/>
          <a:ln w="5715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Strzałka w prawo 1"/>
          <p:cNvSpPr/>
          <p:nvPr/>
        </p:nvSpPr>
        <p:spPr>
          <a:xfrm>
            <a:off x="250825" y="260351"/>
            <a:ext cx="979488" cy="4841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5" name="Title 1"/>
          <p:cNvSpPr>
            <a:spLocks noGrp="1"/>
          </p:cNvSpPr>
          <p:nvPr>
            <p:ph type="title"/>
          </p:nvPr>
        </p:nvSpPr>
        <p:spPr>
          <a:xfrm>
            <a:off x="539750" y="692696"/>
            <a:ext cx="8229600" cy="3888432"/>
          </a:xfrm>
        </p:spPr>
        <p:txBody>
          <a:bodyPr/>
          <a:lstStyle/>
          <a:p>
            <a:pPr algn="l"/>
            <a:r>
              <a:rPr lang="en-US" sz="2000" b="1" dirty="0">
                <a:solidFill>
                  <a:schemeClr val="tx1"/>
                </a:solidFill>
              </a:rPr>
              <a:t>Change of the Power Index </a:t>
            </a:r>
            <a:r>
              <a:rPr lang="en-US" sz="2000" b="1" i="1" dirty="0">
                <a:solidFill>
                  <a:schemeClr val="tx1"/>
                </a:solidFill>
              </a:rPr>
              <a:t>n </a:t>
            </a:r>
            <a:r>
              <a:rPr lang="en-US" sz="2000" b="1" dirty="0">
                <a:solidFill>
                  <a:schemeClr val="tx1"/>
                </a:solidFill>
              </a:rPr>
              <a:t>from Jet</a:t>
            </a:r>
            <a:r>
              <a:rPr lang="pl-PL" sz="2000" b="1" dirty="0">
                <a:solidFill>
                  <a:schemeClr val="tx1"/>
                </a:solidFill>
              </a:rPr>
              <a:t> </a:t>
            </a:r>
            <a:r>
              <a:rPr lang="pl-PL" sz="2000" b="1" dirty="0" err="1">
                <a:solidFill>
                  <a:schemeClr val="tx1"/>
                </a:solidFill>
              </a:rPr>
              <a:t>Production</a:t>
            </a:r>
            <a:r>
              <a:rPr lang="pl-PL" sz="2000" b="1" dirty="0">
                <a:solidFill>
                  <a:schemeClr val="tx1"/>
                </a:solidFill>
              </a:rPr>
              <a:t> to </a:t>
            </a:r>
            <a:r>
              <a:rPr lang="pl-PL" sz="2000" b="1" dirty="0" smtClean="0">
                <a:solidFill>
                  <a:schemeClr val="tx1"/>
                </a:solidFill>
              </a:rPr>
              <a:t/>
            </a:r>
            <a:br>
              <a:rPr lang="pl-PL" sz="2000" b="1" dirty="0" smtClean="0">
                <a:solidFill>
                  <a:schemeClr val="tx1"/>
                </a:solidFill>
              </a:rPr>
            </a:br>
            <a:r>
              <a:rPr lang="pl-PL" sz="2000" b="1" dirty="0">
                <a:solidFill>
                  <a:schemeClr val="tx1"/>
                </a:solidFill>
              </a:rPr>
              <a:t/>
            </a:r>
            <a:br>
              <a:rPr lang="pl-PL" sz="2000" b="1" dirty="0">
                <a:solidFill>
                  <a:schemeClr val="tx1"/>
                </a:solidFill>
              </a:rPr>
            </a:br>
            <a:r>
              <a:rPr lang="pl-PL" sz="2000" b="1" dirty="0" smtClean="0">
                <a:solidFill>
                  <a:schemeClr val="tx1"/>
                </a:solidFill>
              </a:rPr>
              <a:t>Hadron </a:t>
            </a:r>
            <a:r>
              <a:rPr lang="pl-PL" sz="2000" b="1" dirty="0" err="1">
                <a:solidFill>
                  <a:schemeClr val="tx1"/>
                </a:solidFill>
              </a:rPr>
              <a:t>Production</a:t>
            </a:r>
            <a:r>
              <a:rPr lang="pl-PL" sz="2000" b="1" dirty="0">
                <a:solidFill>
                  <a:schemeClr val="tx1"/>
                </a:solidFill>
              </a:rPr>
              <a:t/>
            </a:r>
            <a:br>
              <a:rPr lang="pl-PL" sz="2000" b="1" dirty="0">
                <a:solidFill>
                  <a:schemeClr val="tx1"/>
                </a:solidFill>
              </a:rPr>
            </a:br>
            <a:r>
              <a:rPr lang="pl-PL" altLang="pl-PL" sz="2000" b="1" dirty="0" smtClean="0">
                <a:solidFill>
                  <a:schemeClr val="tx1"/>
                </a:solidFill>
              </a:rPr>
              <a:t/>
            </a:r>
            <a:br>
              <a:rPr lang="pl-PL" altLang="pl-PL" sz="2000" b="1" dirty="0" smtClean="0">
                <a:solidFill>
                  <a:schemeClr val="tx1"/>
                </a:solidFill>
              </a:rPr>
            </a:br>
            <a:r>
              <a:rPr lang="pl-PL" altLang="pl-PL" sz="2000" b="1" dirty="0" smtClean="0">
                <a:solidFill>
                  <a:schemeClr val="tx1"/>
                </a:solidFill>
              </a:rPr>
              <a:t> </a:t>
            </a:r>
            <a:r>
              <a:rPr lang="pl-PL" altLang="pl-PL" sz="2000" dirty="0" smtClean="0">
                <a:solidFill>
                  <a:schemeClr val="tx1"/>
                </a:solidFill>
              </a:rPr>
              <a:t>– one </a:t>
            </a:r>
            <a:r>
              <a:rPr lang="pl-PL" altLang="pl-PL" sz="2000" dirty="0" err="1" smtClean="0">
                <a:solidFill>
                  <a:schemeClr val="tx1"/>
                </a:solidFill>
              </a:rPr>
              <a:t>has</a:t>
            </a:r>
            <a:r>
              <a:rPr lang="pl-PL" altLang="pl-PL" sz="2000" dirty="0" smtClean="0">
                <a:solidFill>
                  <a:schemeClr val="tx1"/>
                </a:solidFill>
              </a:rPr>
              <a:t> to </a:t>
            </a:r>
            <a:r>
              <a:rPr lang="pl-PL" altLang="pl-PL" sz="2000" dirty="0" err="1" smtClean="0">
                <a:solidFill>
                  <a:schemeClr val="tx1"/>
                </a:solidFill>
              </a:rPr>
              <a:t>account</a:t>
            </a:r>
            <a:r>
              <a:rPr lang="pl-PL" altLang="pl-PL" sz="2000" dirty="0" smtClean="0">
                <a:solidFill>
                  <a:schemeClr val="tx1"/>
                </a:solidFill>
              </a:rPr>
              <a:t> for:</a:t>
            </a:r>
            <a:br>
              <a:rPr lang="pl-PL" altLang="pl-PL" sz="2000" dirty="0" smtClean="0">
                <a:solidFill>
                  <a:schemeClr val="tx1"/>
                </a:solidFill>
              </a:rPr>
            </a:br>
            <a:r>
              <a:rPr lang="pl-PL" altLang="pl-PL" sz="2000" dirty="0" smtClean="0">
                <a:solidFill>
                  <a:schemeClr val="tx1"/>
                </a:solidFill>
              </a:rPr>
              <a:t/>
            </a:r>
            <a:br>
              <a:rPr lang="pl-PL" altLang="pl-PL" sz="2000" dirty="0" smtClean="0">
                <a:solidFill>
                  <a:schemeClr val="tx1"/>
                </a:solidFill>
              </a:rPr>
            </a:br>
            <a:r>
              <a:rPr lang="pl-PL" altLang="pl-PL" sz="2000" dirty="0" smtClean="0">
                <a:solidFill>
                  <a:schemeClr val="tx1"/>
                </a:solidFill>
              </a:rPr>
              <a:t>              </a:t>
            </a:r>
            <a:r>
              <a:rPr lang="en-US" altLang="pl-PL" sz="2000" dirty="0" smtClean="0"/>
              <a:t>(</a:t>
            </a:r>
            <a:r>
              <a:rPr lang="en-US" altLang="pl-PL" sz="2000" dirty="0" err="1" smtClean="0"/>
              <a:t>i</a:t>
            </a:r>
            <a:r>
              <a:rPr lang="en-US" altLang="pl-PL" sz="2000" dirty="0" smtClean="0"/>
              <a:t>) showering (and/or </a:t>
            </a:r>
            <a:r>
              <a:rPr lang="en-US" altLang="pl-PL" sz="2000" dirty="0" err="1" smtClean="0"/>
              <a:t>fragmenta</a:t>
            </a:r>
            <a:r>
              <a:rPr lang="pl-PL" altLang="pl-PL" sz="2000" dirty="0" smtClean="0"/>
              <a:t>t</a:t>
            </a:r>
            <a:r>
              <a:rPr lang="en-US" altLang="pl-PL" sz="2000" dirty="0" smtClean="0"/>
              <a:t>ion),</a:t>
            </a:r>
            <a:r>
              <a:rPr lang="pl-PL" altLang="pl-PL" sz="2000" dirty="0" smtClean="0"/>
              <a:t/>
            </a:r>
            <a:br>
              <a:rPr lang="pl-PL" altLang="pl-PL" sz="2000" dirty="0" smtClean="0"/>
            </a:br>
            <a:r>
              <a:rPr lang="pl-PL" altLang="pl-PL" sz="2000" dirty="0" smtClean="0"/>
              <a:t/>
            </a:r>
            <a:br>
              <a:rPr lang="pl-PL" altLang="pl-PL" sz="2000" dirty="0" smtClean="0"/>
            </a:br>
            <a:r>
              <a:rPr lang="pl-PL" altLang="pl-PL" sz="2000" dirty="0" smtClean="0"/>
              <a:t>             </a:t>
            </a:r>
            <a:r>
              <a:rPr lang="en-US" altLang="pl-PL" sz="2000" dirty="0" smtClean="0"/>
              <a:t> (ii) </a:t>
            </a:r>
            <a:r>
              <a:rPr lang="en-US" altLang="pl-PL" sz="2000" dirty="0" err="1" smtClean="0"/>
              <a:t>hadronization</a:t>
            </a:r>
            <a:r>
              <a:rPr lang="pl-PL" altLang="pl-PL" sz="2000" dirty="0" smtClean="0"/>
              <a:t/>
            </a:r>
            <a:br>
              <a:rPr lang="pl-PL" altLang="pl-PL" sz="2000" dirty="0" smtClean="0"/>
            </a:br>
            <a:endParaRPr lang="en-US" altLang="pl-PL" sz="2000" b="1" dirty="0" smtClean="0">
              <a:solidFill>
                <a:schemeClr val="tx1"/>
              </a:solidFill>
            </a:endParaRPr>
          </a:p>
        </p:txBody>
      </p:sp>
      <p:sp>
        <p:nvSpPr>
          <p:cNvPr id="45066" name="Content Placeholder 2"/>
          <p:cNvSpPr>
            <a:spLocks noGrp="1"/>
          </p:cNvSpPr>
          <p:nvPr>
            <p:ph idx="1"/>
          </p:nvPr>
        </p:nvSpPr>
        <p:spPr>
          <a:xfrm>
            <a:off x="323850" y="5013326"/>
            <a:ext cx="8229600" cy="15113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pl-PL" sz="2400" smtClean="0"/>
              <a:t>   </a:t>
            </a:r>
          </a:p>
          <a:p>
            <a:pPr marL="0" indent="0">
              <a:buFontTx/>
              <a:buNone/>
            </a:pPr>
            <a:r>
              <a:rPr lang="en-US" altLang="pl-PL" sz="2400" smtClean="0"/>
              <a:t>.</a:t>
            </a:r>
          </a:p>
        </p:txBody>
      </p:sp>
      <p:sp>
        <p:nvSpPr>
          <p:cNvPr id="4506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62B9C36-DABD-475C-B7BF-5890D0D94274}" type="slidenum">
              <a:rPr lang="en-US" altLang="zh-CN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altLang="zh-CN" smtClean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45064" name="Object 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912276094"/>
              </p:ext>
            </p:extLst>
          </p:nvPr>
        </p:nvGraphicFramePr>
        <p:xfrm>
          <a:off x="2754315" y="4814093"/>
          <a:ext cx="5849937" cy="91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19" name="Równanie" r:id="rId3" imgW="3962160" imgH="622080" progId="Equation.3">
                  <p:embed/>
                </p:oleObj>
              </mc:Choice>
              <mc:Fallback>
                <p:oleObj name="Równanie" r:id="rId3" imgW="3962160" imgH="622080" progId="Equation.3">
                  <p:embed/>
                  <p:pic>
                    <p:nvPicPr>
                      <p:cNvPr id="0" name="Picture 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4315" y="4814093"/>
                        <a:ext cx="5849937" cy="919163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CC33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8" name="pole tekstowe 8"/>
          <p:cNvSpPr txBox="1">
            <a:spLocks noChangeArrowheads="1"/>
          </p:cNvSpPr>
          <p:nvPr/>
        </p:nvSpPr>
        <p:spPr bwMode="auto">
          <a:xfrm>
            <a:off x="108213" y="4942909"/>
            <a:ext cx="13901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altLang="pl-PL" b="1" dirty="0">
                <a:ea typeface="Arial Unicode MS" pitchFamily="34" charset="-128"/>
                <a:cs typeface="Arial Unicode MS" pitchFamily="34" charset="-128"/>
              </a:rPr>
              <a:t>Jet </a:t>
            </a:r>
          </a:p>
          <a:p>
            <a:pPr algn="ctr"/>
            <a:r>
              <a:rPr lang="pl-PL" altLang="pl-PL" b="1" dirty="0" err="1">
                <a:ea typeface="Arial Unicode MS" pitchFamily="34" charset="-128"/>
                <a:cs typeface="Arial Unicode MS" pitchFamily="34" charset="-128"/>
              </a:rPr>
              <a:t>production</a:t>
            </a:r>
            <a:endParaRPr lang="pl-PL" altLang="pl-PL" b="1" dirty="0"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7" name="Łącznik prosty ze strzałką 6"/>
          <p:cNvCxnSpPr/>
          <p:nvPr/>
        </p:nvCxnSpPr>
        <p:spPr>
          <a:xfrm>
            <a:off x="1924050" y="5229200"/>
            <a:ext cx="609600" cy="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70" name="pole tekstowe 17"/>
          <p:cNvSpPr txBox="1">
            <a:spLocks noChangeArrowheads="1"/>
          </p:cNvSpPr>
          <p:nvPr/>
        </p:nvSpPr>
        <p:spPr bwMode="auto">
          <a:xfrm>
            <a:off x="5724626" y="6228020"/>
            <a:ext cx="10951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altLang="pl-PL" b="1" dirty="0" err="1">
                <a:ea typeface="Arial Unicode MS" pitchFamily="34" charset="-128"/>
                <a:cs typeface="Arial Unicode MS" pitchFamily="34" charset="-128"/>
              </a:rPr>
              <a:t>hadrons</a:t>
            </a:r>
            <a:endParaRPr lang="pl-PL" altLang="pl-PL" b="1" dirty="0"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9" name="Łącznik prosty ze strzałką 8"/>
          <p:cNvCxnSpPr/>
          <p:nvPr/>
        </p:nvCxnSpPr>
        <p:spPr>
          <a:xfrm flipH="1">
            <a:off x="6660232" y="5860504"/>
            <a:ext cx="295275" cy="304800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5072BF-ABD8-4EF9-8B90-47555FE78598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rostokąt 2"/>
              <p:cNvSpPr/>
              <p:nvPr/>
            </p:nvSpPr>
            <p:spPr>
              <a:xfrm>
                <a:off x="107504" y="73069"/>
                <a:ext cx="8622282" cy="64633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pl-PL" b="1" dirty="0" smtClean="0"/>
                  <a:t>Simple </a:t>
                </a:r>
                <a:r>
                  <a:rPr lang="pl-PL" b="1" dirty="0" err="1" smtClean="0"/>
                  <a:t>kinematics</a:t>
                </a:r>
                <a:r>
                  <a:rPr lang="pl-PL" b="1" dirty="0" smtClean="0"/>
                  <a:t>:</a:t>
                </a:r>
              </a:p>
              <a:p>
                <a:pPr>
                  <a:lnSpc>
                    <a:spcPct val="150000"/>
                  </a:lnSpc>
                </a:pPr>
                <a:endParaRPr lang="pl-PL" sz="1600" dirty="0" smtClean="0"/>
              </a:p>
              <a:p>
                <a:pPr>
                  <a:lnSpc>
                    <a:spcPct val="150000"/>
                  </a:lnSpc>
                </a:pPr>
                <a:r>
                  <a:rPr lang="pl-PL" sz="1600" i="1" dirty="0" smtClean="0"/>
                  <a:t>(*) </a:t>
                </a:r>
                <a:r>
                  <a:rPr lang="en-US" sz="1600" i="1" dirty="0" smtClean="0"/>
                  <a:t>A </a:t>
                </a:r>
                <a:r>
                  <a:rPr lang="en-US" sz="1600" i="1" dirty="0"/>
                  <a:t>jet </a:t>
                </a:r>
                <a:r>
                  <a:rPr lang="en-US" sz="1600" b="1" i="1" dirty="0">
                    <a:solidFill>
                      <a:srgbClr val="C00000"/>
                    </a:solidFill>
                  </a:rPr>
                  <a:t>c</a:t>
                </a:r>
                <a:r>
                  <a:rPr lang="en-US" sz="1600" i="1" dirty="0"/>
                  <a:t> evolves by fragmentation, showering, </a:t>
                </a:r>
                <a:r>
                  <a:rPr lang="en-US" sz="1600" i="1" dirty="0" smtClean="0"/>
                  <a:t>and</a:t>
                </a:r>
                <a:r>
                  <a:rPr lang="pl-PL" sz="1600" i="1" dirty="0" smtClean="0"/>
                  <a:t>  </a:t>
                </a:r>
                <a:r>
                  <a:rPr lang="en-US" sz="1600" i="1" dirty="0" err="1" smtClean="0"/>
                  <a:t>hadronization</a:t>
                </a:r>
                <a:r>
                  <a:rPr lang="en-US" sz="1600" i="1" dirty="0" smtClean="0"/>
                  <a:t> </a:t>
                </a:r>
                <a:r>
                  <a:rPr lang="en-US" sz="1600" i="1" dirty="0"/>
                  <a:t>to turn the </a:t>
                </a:r>
                <a:r>
                  <a:rPr lang="en-US" sz="1600" i="1" dirty="0" smtClean="0"/>
                  <a:t>jet</a:t>
                </a:r>
                <a:r>
                  <a:rPr lang="pl-PL" sz="1600" i="1" dirty="0" smtClean="0"/>
                  <a:t>   </a:t>
                </a:r>
                <a:r>
                  <a:rPr lang="en-US" sz="1600" i="1" dirty="0" smtClean="0"/>
                  <a:t>into </a:t>
                </a:r>
                <a:r>
                  <a:rPr lang="en-US" sz="1600" i="1" dirty="0"/>
                  <a:t>a </a:t>
                </a:r>
                <a:r>
                  <a:rPr lang="en-US" sz="1600" i="1" dirty="0" smtClean="0"/>
                  <a:t>large</a:t>
                </a:r>
                <a:endParaRPr lang="pl-PL" sz="1600" i="1" dirty="0" smtClean="0"/>
              </a:p>
              <a:p>
                <a:pPr>
                  <a:lnSpc>
                    <a:spcPct val="150000"/>
                  </a:lnSpc>
                </a:pPr>
                <a:r>
                  <a:rPr lang="pl-PL" sz="1600" i="1" dirty="0"/>
                  <a:t> </a:t>
                </a:r>
                <a:r>
                  <a:rPr lang="pl-PL" sz="1600" i="1" dirty="0" smtClean="0"/>
                  <a:t>   </a:t>
                </a:r>
                <a:r>
                  <a:rPr lang="en-US" sz="1600" i="1" dirty="0" smtClean="0"/>
                  <a:t> </a:t>
                </a:r>
                <a:r>
                  <a:rPr lang="en-US" sz="1600" i="1" dirty="0"/>
                  <a:t>numbers </a:t>
                </a:r>
                <a:r>
                  <a:rPr lang="en-US" sz="1600" i="1" dirty="0" smtClean="0"/>
                  <a:t>of</a:t>
                </a:r>
                <a:r>
                  <a:rPr lang="pl-PL" sz="1600" i="1" dirty="0" smtClean="0"/>
                  <a:t>  </a:t>
                </a:r>
                <a:r>
                  <a:rPr lang="en-US" sz="1600" i="1" dirty="0" smtClean="0"/>
                  <a:t>hadrons </a:t>
                </a:r>
                <a:r>
                  <a:rPr lang="en-US" sz="1600" i="1" dirty="0"/>
                  <a:t>in a cone along the jet axis. </a:t>
                </a:r>
                <a:r>
                  <a:rPr lang="pl-PL" sz="1600" i="1" dirty="0" smtClean="0"/>
                  <a:t> </a:t>
                </a:r>
                <a:r>
                  <a:rPr lang="en-US" sz="1600" i="1" dirty="0" smtClean="0"/>
                  <a:t>The </a:t>
                </a:r>
                <a:r>
                  <a:rPr lang="en-US" sz="1600" i="1" dirty="0"/>
                  <a:t>showering </a:t>
                </a:r>
                <a:r>
                  <a:rPr lang="en-US" sz="1600" i="1" dirty="0" smtClean="0"/>
                  <a:t>of</a:t>
                </a:r>
                <a:r>
                  <a:rPr lang="pl-PL" sz="1600" i="1" dirty="0" smtClean="0"/>
                  <a:t>  </a:t>
                </a:r>
                <a:r>
                  <a:rPr lang="en-US" sz="1600" i="1" dirty="0" smtClean="0"/>
                  <a:t>the </a:t>
                </a:r>
                <a:r>
                  <a:rPr lang="en-US" sz="1600" i="1" dirty="0" err="1"/>
                  <a:t>partons</a:t>
                </a:r>
                <a:r>
                  <a:rPr lang="en-US" sz="1600" i="1" dirty="0"/>
                  <a:t> will go </a:t>
                </a:r>
                <a:endParaRPr lang="pl-PL" sz="1600" i="1" dirty="0" smtClean="0"/>
              </a:p>
              <a:p>
                <a:pPr>
                  <a:lnSpc>
                    <a:spcPct val="150000"/>
                  </a:lnSpc>
                </a:pPr>
                <a:r>
                  <a:rPr lang="pl-PL" sz="1600" i="1" dirty="0"/>
                  <a:t> </a:t>
                </a:r>
                <a:r>
                  <a:rPr lang="pl-PL" sz="1600" i="1" dirty="0" smtClean="0"/>
                  <a:t>    </a:t>
                </a:r>
                <a:r>
                  <a:rPr lang="en-US" sz="1600" i="1" dirty="0" smtClean="0"/>
                  <a:t>through </a:t>
                </a:r>
                <a:r>
                  <a:rPr lang="en-US" sz="1600" i="1" dirty="0"/>
                  <a:t>many generations of </a:t>
                </a:r>
                <a:r>
                  <a:rPr lang="en-US" sz="1600" i="1" dirty="0" smtClean="0"/>
                  <a:t>branching</a:t>
                </a:r>
                <a:r>
                  <a:rPr lang="pl-PL" sz="1600" i="1" dirty="0" smtClean="0"/>
                  <a:t>:</a:t>
                </a:r>
                <a:endParaRPr lang="en-US" sz="1600" i="1" dirty="0"/>
              </a:p>
              <a:p>
                <a:pPr>
                  <a:lnSpc>
                    <a:spcPct val="150000"/>
                  </a:lnSpc>
                </a:pPr>
                <a:r>
                  <a:rPr lang="pl-PL" b="1" i="1" dirty="0" smtClean="0">
                    <a:solidFill>
                      <a:srgbClr val="C00000"/>
                    </a:solidFill>
                  </a:rPr>
                  <a:t>     </a:t>
                </a:r>
                <a:r>
                  <a:rPr lang="pl-PL" b="1" i="1" dirty="0" err="1" smtClean="0">
                    <a:solidFill>
                      <a:srgbClr val="C00000"/>
                    </a:solidFill>
                  </a:rPr>
                  <a:t>c</a:t>
                </a:r>
                <a:r>
                  <a:rPr lang="pl-PL" b="1" i="1" baseline="-25000" dirty="0" err="1" smtClean="0">
                    <a:solidFill>
                      <a:srgbClr val="C00000"/>
                    </a:solidFill>
                  </a:rPr>
                  <a:t>T</a:t>
                </a:r>
                <a:r>
                  <a:rPr lang="pl-PL" b="1" i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pl-PL" b="1" i="1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  </a:t>
                </a:r>
                <a:r>
                  <a:rPr lang="pl-PL" b="1" i="1" dirty="0" err="1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p</a:t>
                </a:r>
                <a:r>
                  <a:rPr lang="pl-PL" b="1" i="1" baseline="-25000" dirty="0" err="1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T</a:t>
                </a:r>
                <a:r>
                  <a:rPr lang="pl-PL" b="1" i="1" baseline="30000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(1)  </a:t>
                </a:r>
                <a:r>
                  <a:rPr lang="pl-PL" b="1" i="1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   </a:t>
                </a:r>
                <a:r>
                  <a:rPr lang="pl-PL" b="1" i="1" dirty="0" err="1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p</a:t>
                </a:r>
                <a:r>
                  <a:rPr lang="pl-PL" b="1" i="1" baseline="-25000" dirty="0" err="1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T</a:t>
                </a:r>
                <a:r>
                  <a:rPr lang="pl-PL" b="1" i="1" baseline="30000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(2)  </a:t>
                </a:r>
                <a:r>
                  <a:rPr lang="pl-PL" b="1" i="1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pl-PL" b="1" i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pl-PL" b="1" i="1" dirty="0" err="1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p</a:t>
                </a:r>
                <a:r>
                  <a:rPr lang="pl-PL" b="1" i="1" baseline="-25000" dirty="0" err="1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T</a:t>
                </a:r>
                <a:r>
                  <a:rPr lang="pl-PL" b="1" i="1" baseline="30000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(3)  </a:t>
                </a:r>
                <a:r>
                  <a:rPr lang="pl-PL" b="1" i="1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    …    </a:t>
                </a:r>
                <a:r>
                  <a:rPr lang="pl-PL" b="1" i="1" dirty="0" err="1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p</a:t>
                </a:r>
                <a:r>
                  <a:rPr lang="pl-PL" b="1" i="1" baseline="-25000" dirty="0" err="1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T</a:t>
                </a:r>
                <a:r>
                  <a:rPr lang="pl-PL" b="1" i="1" baseline="30000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(</a:t>
                </a:r>
                <a14:m>
                  <m:oMath xmlns:m="http://schemas.openxmlformats.org/officeDocument/2006/math">
                    <m:r>
                      <a:rPr lang="pl-PL" b="1" i="1" baseline="3000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𝝀</m:t>
                    </m:r>
                  </m:oMath>
                </a14:m>
                <a:r>
                  <a:rPr lang="pl-PL" b="1" i="1" baseline="30000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) </a:t>
                </a:r>
              </a:p>
              <a:p>
                <a:pPr>
                  <a:lnSpc>
                    <a:spcPct val="150000"/>
                  </a:lnSpc>
                </a:pPr>
                <a:endParaRPr lang="pl-PL" b="1" i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pl-PL" sz="1600" i="1" dirty="0" smtClean="0"/>
                  <a:t>(*)  </a:t>
                </a:r>
                <a:r>
                  <a:rPr lang="pl-PL" sz="1600" i="1" dirty="0" err="1"/>
                  <a:t>Each</a:t>
                </a:r>
                <a:r>
                  <a:rPr lang="pl-PL" sz="1600" i="1" dirty="0"/>
                  <a:t> </a:t>
                </a:r>
                <a:r>
                  <a:rPr lang="pl-PL" sz="1600" i="1" dirty="0" err="1" smtClean="0"/>
                  <a:t>branching</a:t>
                </a:r>
                <a:r>
                  <a:rPr lang="pl-PL" sz="1600" i="1" dirty="0" smtClean="0"/>
                  <a:t> </a:t>
                </a:r>
                <a:r>
                  <a:rPr lang="en-US" sz="1600" i="1" dirty="0" smtClean="0"/>
                  <a:t>will </a:t>
                </a:r>
                <a:r>
                  <a:rPr lang="en-US" sz="1600" i="1" dirty="0" err="1"/>
                  <a:t>kinematically</a:t>
                </a:r>
                <a:r>
                  <a:rPr lang="en-US" sz="1600" i="1" dirty="0"/>
                  <a:t> degrade the momentum of the </a:t>
                </a:r>
                <a:r>
                  <a:rPr lang="en-US" sz="1600" i="1" dirty="0" smtClean="0"/>
                  <a:t>showering</a:t>
                </a:r>
                <a:r>
                  <a:rPr lang="pl-PL" sz="1600" i="1" dirty="0" smtClean="0"/>
                  <a:t>   </a:t>
                </a:r>
                <a:r>
                  <a:rPr lang="en-US" sz="1600" i="1" dirty="0" err="1" smtClean="0"/>
                  <a:t>parton</a:t>
                </a:r>
                <a:r>
                  <a:rPr lang="en-US" sz="1600" i="1" dirty="0" smtClean="0"/>
                  <a:t> </a:t>
                </a:r>
                <a:r>
                  <a:rPr lang="en-US" sz="1600" i="1" dirty="0"/>
                  <a:t>by </a:t>
                </a:r>
                <a:r>
                  <a:rPr lang="en-US" sz="1600" i="1" dirty="0" smtClean="0"/>
                  <a:t>a</a:t>
                </a:r>
                <a:endParaRPr lang="pl-PL" sz="1600" i="1" dirty="0" smtClean="0"/>
              </a:p>
              <a:p>
                <a:pPr>
                  <a:lnSpc>
                    <a:spcPct val="150000"/>
                  </a:lnSpc>
                </a:pPr>
                <a:r>
                  <a:rPr lang="pl-PL" sz="1600" i="1" dirty="0"/>
                  <a:t> </a:t>
                </a:r>
                <a:r>
                  <a:rPr lang="pl-PL" sz="1600" i="1" dirty="0" smtClean="0"/>
                  <a:t>    </a:t>
                </a:r>
                <a:r>
                  <a:rPr lang="en-US" sz="1600" i="1" dirty="0" smtClean="0"/>
                  <a:t> </a:t>
                </a:r>
                <a:r>
                  <a:rPr lang="en-US" sz="1600" i="1" dirty="0"/>
                  <a:t>momentum fraction, </a:t>
                </a:r>
                <a:r>
                  <a:rPr lang="pl-PL" sz="1600" i="1" dirty="0" smtClean="0"/>
                  <a:t>  </a:t>
                </a:r>
                <a:r>
                  <a:rPr lang="pl-PL" sz="1600" dirty="0" smtClean="0"/>
                  <a:t> </a:t>
                </a:r>
                <a:r>
                  <a:rPr lang="pl-PL" dirty="0" smtClean="0"/>
                  <a:t>    </a:t>
                </a:r>
                <a:r>
                  <a:rPr lang="en-US" b="1" dirty="0" smtClean="0">
                    <a:solidFill>
                      <a:srgbClr val="C00000"/>
                    </a:solidFill>
                  </a:rPr>
                  <a:t>ζ=</a:t>
                </a:r>
                <a:r>
                  <a:rPr lang="pl-PL" b="1" i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pl-PL" b="1" i="1" dirty="0" err="1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p</a:t>
                </a:r>
                <a:r>
                  <a:rPr lang="pl-PL" b="1" i="1" baseline="-25000" dirty="0" err="1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T</a:t>
                </a:r>
                <a:r>
                  <a:rPr lang="pl-PL" b="1" i="1" baseline="30000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(j+1)</a:t>
                </a:r>
                <a:r>
                  <a:rPr lang="pl-PL" b="1" i="1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 / </a:t>
                </a:r>
                <a:r>
                  <a:rPr lang="pl-PL" b="1" i="1" dirty="0" err="1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p</a:t>
                </a:r>
                <a:r>
                  <a:rPr lang="pl-PL" b="1" i="1" baseline="-25000" dirty="0" err="1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T</a:t>
                </a:r>
                <a:r>
                  <a:rPr lang="pl-PL" b="1" i="1" baseline="30000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(j)</a:t>
                </a:r>
              </a:p>
              <a:p>
                <a:pPr>
                  <a:lnSpc>
                    <a:spcPct val="150000"/>
                  </a:lnSpc>
                </a:pPr>
                <a:endParaRPr lang="en-US" dirty="0"/>
              </a:p>
              <a:p>
                <a:pPr>
                  <a:lnSpc>
                    <a:spcPct val="150000"/>
                  </a:lnSpc>
                </a:pPr>
                <a:r>
                  <a:rPr lang="pl-PL" sz="1600" i="1" dirty="0" smtClean="0"/>
                  <a:t>(*)  At the </a:t>
                </a:r>
                <a:r>
                  <a:rPr lang="en-US" sz="1600" i="1" dirty="0" smtClean="0"/>
                  <a:t>end </a:t>
                </a:r>
                <a:r>
                  <a:rPr lang="en-US" sz="1600" i="1" dirty="0"/>
                  <a:t>of the terminating </a:t>
                </a:r>
                <a:r>
                  <a:rPr lang="pl-PL" sz="1600" i="1" dirty="0" smtClean="0"/>
                  <a:t>   </a:t>
                </a:r>
                <a:r>
                  <a:rPr lang="en-US" sz="1600" b="1" i="1" dirty="0" smtClean="0">
                    <a:solidFill>
                      <a:srgbClr val="C00000"/>
                    </a:solidFill>
                  </a:rPr>
                  <a:t>λ</a:t>
                </a:r>
                <a:r>
                  <a:rPr lang="en-US" sz="1600" i="1" dirty="0" smtClean="0"/>
                  <a:t>-</a:t>
                </a:r>
                <a:r>
                  <a:rPr lang="en-US" sz="1600" i="1" dirty="0" err="1" smtClean="0"/>
                  <a:t>th</a:t>
                </a:r>
                <a:r>
                  <a:rPr lang="en-US" sz="1600" i="1" dirty="0" smtClean="0"/>
                  <a:t> </a:t>
                </a:r>
                <a:r>
                  <a:rPr lang="en-US" sz="1600" i="1" dirty="0"/>
                  <a:t>generation of the showering</a:t>
                </a:r>
                <a:r>
                  <a:rPr lang="en-US" sz="1600" i="1" dirty="0" smtClean="0"/>
                  <a:t>,</a:t>
                </a:r>
                <a:r>
                  <a:rPr lang="pl-PL" sz="1600" i="1" dirty="0" smtClean="0"/>
                  <a:t> </a:t>
                </a:r>
                <a:r>
                  <a:rPr lang="en-US" sz="1600" i="1" dirty="0" smtClean="0"/>
                  <a:t>and </a:t>
                </a:r>
                <a:r>
                  <a:rPr lang="pl-PL" sz="1600" i="1" dirty="0" smtClean="0"/>
                  <a:t> h</a:t>
                </a:r>
                <a:r>
                  <a:rPr lang="en-US" sz="1600" i="1" dirty="0" err="1" smtClean="0"/>
                  <a:t>adronization</a:t>
                </a:r>
                <a:r>
                  <a:rPr lang="en-US" sz="1600" i="1" dirty="0"/>
                  <a:t>, </a:t>
                </a:r>
                <a:r>
                  <a:rPr lang="en-US" sz="1600" i="1" dirty="0" smtClean="0"/>
                  <a:t>the</a:t>
                </a:r>
                <a:endParaRPr lang="pl-PL" sz="1600" i="1" dirty="0" smtClean="0"/>
              </a:p>
              <a:p>
                <a:pPr>
                  <a:lnSpc>
                    <a:spcPct val="150000"/>
                  </a:lnSpc>
                </a:pPr>
                <a:r>
                  <a:rPr lang="pl-PL" sz="1600" i="1" dirty="0"/>
                  <a:t> </a:t>
                </a:r>
                <a:r>
                  <a:rPr lang="pl-PL" sz="1600" i="1" dirty="0" smtClean="0"/>
                  <a:t>    </a:t>
                </a:r>
                <a:r>
                  <a:rPr lang="pl-PL" sz="1600" b="1" i="1" dirty="0" err="1" smtClean="0">
                    <a:solidFill>
                      <a:srgbClr val="C00000"/>
                    </a:solidFill>
                  </a:rPr>
                  <a:t>p</a:t>
                </a:r>
                <a:r>
                  <a:rPr lang="pl-PL" sz="1600" b="1" i="1" baseline="-25000" dirty="0" err="1" smtClean="0">
                    <a:solidFill>
                      <a:srgbClr val="C00000"/>
                    </a:solidFill>
                  </a:rPr>
                  <a:t>T</a:t>
                </a:r>
                <a:r>
                  <a:rPr lang="en-US" sz="1600" i="1" dirty="0" smtClean="0"/>
                  <a:t> of </a:t>
                </a:r>
                <a:r>
                  <a:rPr lang="en-US" sz="1600" i="1" dirty="0"/>
                  <a:t>a produced hadron is </a:t>
                </a:r>
                <a:r>
                  <a:rPr lang="en-US" sz="1600" i="1" dirty="0" smtClean="0"/>
                  <a:t>related</a:t>
                </a:r>
                <a:r>
                  <a:rPr lang="pl-PL" sz="1600" i="1" dirty="0" smtClean="0"/>
                  <a:t>  </a:t>
                </a:r>
                <a:r>
                  <a:rPr lang="en-US" sz="1600" i="1" dirty="0" smtClean="0"/>
                  <a:t>to </a:t>
                </a:r>
                <a:r>
                  <a:rPr lang="en-US" sz="1600" i="1" dirty="0"/>
                  <a:t>the </a:t>
                </a:r>
                <a:r>
                  <a:rPr lang="en-US" sz="1600" b="1" i="1" dirty="0" smtClean="0">
                    <a:solidFill>
                      <a:srgbClr val="C00000"/>
                    </a:solidFill>
                  </a:rPr>
                  <a:t>c</a:t>
                </a:r>
                <a:r>
                  <a:rPr lang="pl-PL" sz="1600" b="1" i="1" baseline="-25000" dirty="0" smtClean="0">
                    <a:solidFill>
                      <a:srgbClr val="C00000"/>
                    </a:solidFill>
                  </a:rPr>
                  <a:t>T</a:t>
                </a:r>
                <a:r>
                  <a:rPr lang="en-US" sz="1600" i="1" dirty="0" smtClean="0"/>
                  <a:t> </a:t>
                </a:r>
                <a:r>
                  <a:rPr lang="en-US" sz="1600" i="1" dirty="0"/>
                  <a:t>of the parent </a:t>
                </a:r>
                <a:r>
                  <a:rPr lang="pl-PL" sz="1600" i="1" dirty="0" smtClean="0"/>
                  <a:t>  </a:t>
                </a:r>
                <a:r>
                  <a:rPr lang="en-US" sz="1600" i="1" dirty="0" err="1" smtClean="0"/>
                  <a:t>parton</a:t>
                </a:r>
                <a:r>
                  <a:rPr lang="en-US" sz="1600" i="1" dirty="0" smtClean="0"/>
                  <a:t> </a:t>
                </a:r>
                <a:r>
                  <a:rPr lang="en-US" sz="1600" i="1" dirty="0"/>
                  <a:t>jet </a:t>
                </a:r>
                <a:r>
                  <a:rPr lang="en-US" sz="1600" i="1" dirty="0" smtClean="0"/>
                  <a:t>by</a:t>
                </a:r>
                <a:r>
                  <a:rPr lang="pl-PL" sz="1600" i="1" dirty="0" smtClean="0"/>
                  <a:t>   </a:t>
                </a:r>
                <a:r>
                  <a:rPr lang="pl-PL" sz="1600" dirty="0" smtClean="0"/>
                  <a:t>      </a:t>
                </a:r>
                <a:r>
                  <a:rPr lang="pl-PL" b="1" dirty="0" err="1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p</a:t>
                </a:r>
                <a:r>
                  <a:rPr lang="pl-PL" b="1" baseline="-25000" dirty="0" err="1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T</a:t>
                </a:r>
                <a:r>
                  <a:rPr lang="pl-PL" b="1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 /</a:t>
                </a:r>
                <a:r>
                  <a:rPr lang="pl-PL" b="1" dirty="0" err="1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c</a:t>
                </a:r>
                <a:r>
                  <a:rPr lang="pl-PL" b="1" baseline="-25000" dirty="0" err="1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T</a:t>
                </a:r>
                <a:r>
                  <a:rPr lang="pl-PL" b="1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 = </a:t>
                </a:r>
                <a:r>
                  <a:rPr lang="en-US" b="1" dirty="0" smtClean="0">
                    <a:solidFill>
                      <a:srgbClr val="C00000"/>
                    </a:solidFill>
                  </a:rPr>
                  <a:t>ζ</a:t>
                </a:r>
                <a14:m>
                  <m:oMath xmlns:m="http://schemas.openxmlformats.org/officeDocument/2006/math">
                    <m:r>
                      <a:rPr lang="pl-PL" b="1" i="0" baseline="30000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𝛌</m:t>
                    </m:r>
                  </m:oMath>
                </a14:m>
                <a:endParaRPr lang="pl-PL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pl-PL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pl-PL" b="1" dirty="0" smtClean="0">
                    <a:solidFill>
                      <a:srgbClr val="CC3300"/>
                    </a:solidFill>
                  </a:rPr>
                  <a:t> </a:t>
                </a:r>
                <a:r>
                  <a:rPr lang="pl-PL" b="1" dirty="0" err="1" smtClean="0">
                    <a:solidFill>
                      <a:srgbClr val="CC3300"/>
                    </a:solidFill>
                  </a:rPr>
                  <a:t>If</a:t>
                </a:r>
                <a:r>
                  <a:rPr lang="pl-PL" b="1" dirty="0" smtClean="0">
                    <a:solidFill>
                      <a:srgbClr val="CC3300"/>
                    </a:solidFill>
                  </a:rPr>
                  <a:t> t</a:t>
                </a:r>
                <a:r>
                  <a:rPr lang="en-US" b="1" dirty="0" smtClean="0">
                    <a:solidFill>
                      <a:srgbClr val="CC3300"/>
                    </a:solidFill>
                  </a:rPr>
                  <a:t>he </a:t>
                </a:r>
                <a:r>
                  <a:rPr lang="en-US" b="1" dirty="0">
                    <a:solidFill>
                      <a:srgbClr val="CC3300"/>
                    </a:solidFill>
                  </a:rPr>
                  <a:t>generation number </a:t>
                </a:r>
                <a:r>
                  <a:rPr lang="en-US" b="1" i="1" dirty="0">
                    <a:solidFill>
                      <a:srgbClr val="CC3300"/>
                    </a:solidFill>
                  </a:rPr>
                  <a:t>λ</a:t>
                </a:r>
                <a:r>
                  <a:rPr lang="en-US" b="1" dirty="0">
                    <a:solidFill>
                      <a:srgbClr val="CC3300"/>
                    </a:solidFill>
                  </a:rPr>
                  <a:t> and </a:t>
                </a:r>
                <a:r>
                  <a:rPr lang="en-US" b="1" dirty="0" smtClean="0">
                    <a:solidFill>
                      <a:srgbClr val="CC3300"/>
                    </a:solidFill>
                  </a:rPr>
                  <a:t>the</a:t>
                </a:r>
                <a:r>
                  <a:rPr lang="pl-PL" b="1" dirty="0" smtClean="0">
                    <a:solidFill>
                      <a:srgbClr val="CC330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CC3300"/>
                    </a:solidFill>
                  </a:rPr>
                  <a:t>fragmentation </a:t>
                </a:r>
                <a:r>
                  <a:rPr lang="en-US" b="1" dirty="0">
                    <a:solidFill>
                      <a:srgbClr val="CC3300"/>
                    </a:solidFill>
                  </a:rPr>
                  <a:t>fraction ζ</a:t>
                </a:r>
                <a:r>
                  <a:rPr lang="en-US" b="1" i="1" dirty="0" smtClean="0">
                    <a:solidFill>
                      <a:srgbClr val="CC3300"/>
                    </a:solidFill>
                  </a:rPr>
                  <a:t> </a:t>
                </a:r>
                <a:r>
                  <a:rPr lang="en-US" b="1" dirty="0">
                    <a:solidFill>
                      <a:srgbClr val="CC3300"/>
                    </a:solidFill>
                  </a:rPr>
                  <a:t>are independent </a:t>
                </a:r>
                <a:r>
                  <a:rPr lang="en-US" b="1" dirty="0" smtClean="0">
                    <a:solidFill>
                      <a:srgbClr val="CC3300"/>
                    </a:solidFill>
                  </a:rPr>
                  <a:t>of</a:t>
                </a:r>
                <a:r>
                  <a:rPr lang="pl-PL" b="1" dirty="0" smtClean="0">
                    <a:solidFill>
                      <a:srgbClr val="CC330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CC3300"/>
                    </a:solidFill>
                  </a:rPr>
                  <a:t> the </a:t>
                </a:r>
                <a:r>
                  <a:rPr lang="en-US" b="1" dirty="0">
                    <a:solidFill>
                      <a:srgbClr val="CC3300"/>
                    </a:solidFill>
                  </a:rPr>
                  <a:t>jet c</a:t>
                </a:r>
                <a:r>
                  <a:rPr lang="pl-PL" b="1" baseline="-25000" dirty="0">
                    <a:solidFill>
                      <a:srgbClr val="CC3300"/>
                    </a:solidFill>
                  </a:rPr>
                  <a:t>T</a:t>
                </a:r>
                <a:r>
                  <a:rPr lang="en-US" b="1" dirty="0">
                    <a:solidFill>
                      <a:srgbClr val="CC330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CC3300"/>
                    </a:solidFill>
                  </a:rPr>
                  <a:t>, </a:t>
                </a:r>
                <a:r>
                  <a:rPr lang="pl-PL" b="1" dirty="0" smtClean="0">
                    <a:solidFill>
                      <a:srgbClr val="CC3300"/>
                    </a:solidFill>
                  </a:rPr>
                  <a:t>  </a:t>
                </a:r>
                <a:r>
                  <a:rPr lang="en-US" b="1" dirty="0" smtClean="0">
                    <a:solidFill>
                      <a:srgbClr val="CC3300"/>
                    </a:solidFill>
                  </a:rPr>
                  <a:t>then</a:t>
                </a:r>
                <a:r>
                  <a:rPr lang="pl-PL" b="1" dirty="0" smtClean="0">
                    <a:solidFill>
                      <a:srgbClr val="CC330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CC3300"/>
                    </a:solidFill>
                  </a:rPr>
                  <a:t>the </a:t>
                </a:r>
                <a:r>
                  <a:rPr lang="en-US" b="1" dirty="0">
                    <a:solidFill>
                      <a:srgbClr val="CC3300"/>
                    </a:solidFill>
                  </a:rPr>
                  <a:t>power law and the power index for the </a:t>
                </a:r>
                <a:r>
                  <a:rPr lang="pl-PL" b="1" i="1" dirty="0" err="1">
                    <a:solidFill>
                      <a:srgbClr val="CC3300"/>
                    </a:solidFill>
                  </a:rPr>
                  <a:t>p</a:t>
                </a:r>
                <a:r>
                  <a:rPr lang="pl-PL" b="1" i="1" baseline="-25000" dirty="0" err="1">
                    <a:solidFill>
                      <a:srgbClr val="CC3300"/>
                    </a:solidFill>
                  </a:rPr>
                  <a:t>T</a:t>
                </a:r>
                <a:r>
                  <a:rPr lang="pl-PL" b="1" dirty="0" smtClean="0">
                    <a:solidFill>
                      <a:srgbClr val="CC330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CC3300"/>
                    </a:solidFill>
                  </a:rPr>
                  <a:t>distribution</a:t>
                </a:r>
                <a:r>
                  <a:rPr lang="pl-PL" b="1" dirty="0" smtClean="0">
                    <a:solidFill>
                      <a:srgbClr val="CC3300"/>
                    </a:solidFill>
                  </a:rPr>
                  <a:t>   </a:t>
                </a:r>
                <a:r>
                  <a:rPr lang="pl-PL" b="1" dirty="0" err="1" smtClean="0">
                    <a:solidFill>
                      <a:srgbClr val="CC3300"/>
                    </a:solidFill>
                  </a:rPr>
                  <a:t>are</a:t>
                </a:r>
                <a:r>
                  <a:rPr lang="pl-PL" b="1" dirty="0" smtClean="0">
                    <a:solidFill>
                      <a:srgbClr val="CC3300"/>
                    </a:solidFill>
                  </a:rPr>
                  <a:t> </a:t>
                </a:r>
                <a:r>
                  <a:rPr lang="pl-PL" b="1" dirty="0" err="1" smtClean="0">
                    <a:solidFill>
                      <a:srgbClr val="CC3300"/>
                    </a:solidFill>
                  </a:rPr>
                  <a:t>unchanged</a:t>
                </a:r>
                <a:r>
                  <a:rPr lang="pl-PL" b="1" dirty="0" smtClean="0">
                    <a:solidFill>
                      <a:srgbClr val="CC3300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3" name="Prostokąt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73069"/>
                <a:ext cx="8622282" cy="6463308"/>
              </a:xfrm>
              <a:prstGeom prst="rect">
                <a:avLst/>
              </a:prstGeom>
              <a:blipFill rotWithShape="1">
                <a:blip r:embed="rId2"/>
                <a:stretch>
                  <a:fillRect l="-63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430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5072BF-ABD8-4EF9-8B90-47555FE78598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107504" y="116632"/>
            <a:ext cx="9036496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 dirty="0" smtClean="0"/>
              <a:t>Dynamical </a:t>
            </a:r>
            <a:r>
              <a:rPr lang="pl-PL" b="1" dirty="0" err="1" smtClean="0"/>
              <a:t>ingredients</a:t>
            </a:r>
            <a:r>
              <a:rPr lang="pl-PL" b="1" dirty="0" smtClean="0"/>
              <a:t>:</a:t>
            </a:r>
          </a:p>
          <a:p>
            <a:pPr>
              <a:lnSpc>
                <a:spcPct val="150000"/>
              </a:lnSpc>
            </a:pPr>
            <a:endParaRPr lang="pl-PL" b="1" dirty="0" smtClean="0"/>
          </a:p>
          <a:p>
            <a:pPr>
              <a:lnSpc>
                <a:spcPct val="150000"/>
              </a:lnSpc>
            </a:pPr>
            <a:r>
              <a:rPr lang="pl-PL" sz="1600" i="1" dirty="0" smtClean="0"/>
              <a:t>(*) </a:t>
            </a:r>
            <a:r>
              <a:rPr lang="pl-PL" sz="1600" i="1" dirty="0"/>
              <a:t>I</a:t>
            </a:r>
            <a:r>
              <a:rPr lang="en-US" sz="1600" i="1" dirty="0" smtClean="0"/>
              <a:t>n </a:t>
            </a:r>
            <a:r>
              <a:rPr lang="en-US" sz="1600" i="1" dirty="0"/>
              <a:t>addition to the kinematic </a:t>
            </a:r>
            <a:r>
              <a:rPr lang="en-US" sz="1600" i="1" dirty="0" smtClean="0"/>
              <a:t>decrease</a:t>
            </a:r>
            <a:r>
              <a:rPr lang="pl-PL" sz="1600" i="1" dirty="0" smtClean="0"/>
              <a:t> </a:t>
            </a:r>
            <a:r>
              <a:rPr lang="en-US" sz="1600" i="1" dirty="0" smtClean="0"/>
              <a:t>of</a:t>
            </a:r>
            <a:r>
              <a:rPr lang="pl-PL" sz="1600" i="1" dirty="0" smtClean="0"/>
              <a:t> </a:t>
            </a:r>
            <a:r>
              <a:rPr lang="en-US" sz="1600" i="1" dirty="0" smtClean="0"/>
              <a:t> </a:t>
            </a:r>
            <a:r>
              <a:rPr lang="pl-PL" sz="1600" b="1" i="1" dirty="0" err="1">
                <a:solidFill>
                  <a:srgbClr val="C00000"/>
                </a:solidFill>
              </a:rPr>
              <a:t>p</a:t>
            </a:r>
            <a:r>
              <a:rPr lang="pl-PL" sz="1600" b="1" i="1" baseline="-25000" dirty="0" err="1">
                <a:solidFill>
                  <a:srgbClr val="C00000"/>
                </a:solidFill>
              </a:rPr>
              <a:t>T</a:t>
            </a:r>
            <a:r>
              <a:rPr lang="pl-PL" sz="1600" i="1" dirty="0" smtClean="0"/>
              <a:t> </a:t>
            </a:r>
            <a:r>
              <a:rPr lang="en-US" sz="1600" i="1" dirty="0" smtClean="0"/>
              <a:t>, </a:t>
            </a:r>
            <a:r>
              <a:rPr lang="en-US" sz="1600" i="1" dirty="0"/>
              <a:t>the showering </a:t>
            </a:r>
            <a:r>
              <a:rPr lang="en-US" sz="1600" i="1" dirty="0" smtClean="0"/>
              <a:t>generation</a:t>
            </a:r>
            <a:r>
              <a:rPr lang="pl-PL" sz="1600" i="1" dirty="0" smtClean="0"/>
              <a:t> </a:t>
            </a:r>
            <a:r>
              <a:rPr lang="en-US" sz="1600" i="1" dirty="0" smtClean="0"/>
              <a:t>number </a:t>
            </a:r>
            <a:r>
              <a:rPr lang="en-US" sz="1600" b="1" i="1" dirty="0">
                <a:solidFill>
                  <a:srgbClr val="C00000"/>
                </a:solidFill>
              </a:rPr>
              <a:t>λ</a:t>
            </a:r>
            <a:r>
              <a:rPr lang="en-US" sz="1600" i="1" dirty="0"/>
              <a:t> is </a:t>
            </a:r>
            <a:r>
              <a:rPr lang="pl-PL" sz="1600" i="1" dirty="0" err="1" smtClean="0"/>
              <a:t>also</a:t>
            </a:r>
            <a:endParaRPr lang="pl-PL" sz="1600" i="1" dirty="0" smtClean="0"/>
          </a:p>
          <a:p>
            <a:pPr>
              <a:lnSpc>
                <a:spcPct val="150000"/>
              </a:lnSpc>
            </a:pPr>
            <a:r>
              <a:rPr lang="pl-PL" sz="1600" i="1" dirty="0"/>
              <a:t> </a:t>
            </a:r>
            <a:r>
              <a:rPr lang="pl-PL" sz="1600" i="1" dirty="0" smtClean="0"/>
              <a:t>    </a:t>
            </a:r>
            <a:r>
              <a:rPr lang="en-US" sz="1600" i="1" dirty="0" smtClean="0"/>
              <a:t>governed </a:t>
            </a:r>
            <a:r>
              <a:rPr lang="en-US" sz="1600" i="1" dirty="0"/>
              <a:t>by </a:t>
            </a:r>
            <a:r>
              <a:rPr lang="pl-PL" sz="1600" i="1" dirty="0" smtClean="0"/>
              <a:t> t</a:t>
            </a:r>
            <a:r>
              <a:rPr lang="en-US" sz="1600" i="1" dirty="0" smtClean="0"/>
              <a:t>he </a:t>
            </a:r>
            <a:r>
              <a:rPr lang="en-US" sz="1600" i="1" dirty="0" err="1"/>
              <a:t>virtuality</a:t>
            </a:r>
            <a:r>
              <a:rPr lang="en-US" sz="1600" i="1" dirty="0"/>
              <a:t>, which measures the degree of the </a:t>
            </a:r>
            <a:r>
              <a:rPr lang="en-US" sz="1600" i="1" dirty="0" smtClean="0"/>
              <a:t>off-the</a:t>
            </a:r>
            <a:r>
              <a:rPr lang="pl-PL" sz="1600" i="1" dirty="0" smtClean="0"/>
              <a:t> </a:t>
            </a:r>
            <a:r>
              <a:rPr lang="en-US" sz="1600" i="1" dirty="0" smtClean="0"/>
              <a:t>mass-shell </a:t>
            </a:r>
            <a:r>
              <a:rPr lang="en-US" sz="1600" i="1" dirty="0"/>
              <a:t>property </a:t>
            </a:r>
            <a:endParaRPr lang="pl-PL" sz="1600" i="1" dirty="0" smtClean="0"/>
          </a:p>
          <a:p>
            <a:pPr>
              <a:lnSpc>
                <a:spcPct val="150000"/>
              </a:lnSpc>
            </a:pPr>
            <a:r>
              <a:rPr lang="pl-PL" sz="1600" i="1" dirty="0"/>
              <a:t> </a:t>
            </a:r>
            <a:r>
              <a:rPr lang="pl-PL" sz="1600" i="1" dirty="0" smtClean="0"/>
              <a:t>    </a:t>
            </a:r>
            <a:r>
              <a:rPr lang="en-US" sz="1600" i="1" dirty="0" smtClean="0"/>
              <a:t>of </a:t>
            </a:r>
            <a:r>
              <a:rPr lang="en-US" sz="1600" i="1" dirty="0"/>
              <a:t>the </a:t>
            </a:r>
            <a:r>
              <a:rPr lang="en-US" sz="1600" i="1" dirty="0" err="1"/>
              <a:t>parton</a:t>
            </a:r>
            <a:r>
              <a:rPr lang="en-US" sz="1600" i="1" dirty="0" smtClean="0"/>
              <a:t>.</a:t>
            </a:r>
            <a:r>
              <a:rPr lang="pl-PL" sz="1600" i="1" dirty="0" smtClean="0"/>
              <a:t>   </a:t>
            </a:r>
          </a:p>
          <a:p>
            <a:pPr>
              <a:lnSpc>
                <a:spcPct val="150000"/>
              </a:lnSpc>
            </a:pPr>
            <a:r>
              <a:rPr lang="pl-PL" sz="1600" i="1" dirty="0" smtClean="0"/>
              <a:t>(*)  From </a:t>
            </a:r>
            <a:r>
              <a:rPr lang="pl-PL" sz="1600" i="1" dirty="0"/>
              <a:t>the </a:t>
            </a:r>
            <a:r>
              <a:rPr lang="pl-PL" sz="1600" i="1" dirty="0" err="1"/>
              <a:t>different</a:t>
            </a:r>
            <a:r>
              <a:rPr lang="pl-PL" sz="1600" i="1" dirty="0"/>
              <a:t> </a:t>
            </a:r>
            <a:r>
              <a:rPr lang="pl-PL" sz="1600" i="1" dirty="0" smtClean="0"/>
              <a:t> </a:t>
            </a:r>
            <a:r>
              <a:rPr lang="pl-PL" sz="1600" i="1" dirty="0" err="1" smtClean="0"/>
              <a:t>parton</a:t>
            </a:r>
            <a:r>
              <a:rPr lang="pl-PL" sz="1600" i="1" dirty="0" smtClean="0"/>
              <a:t> </a:t>
            </a:r>
            <a:r>
              <a:rPr lang="en-US" sz="1600" i="1" dirty="0" smtClean="0"/>
              <a:t>showering </a:t>
            </a:r>
            <a:r>
              <a:rPr lang="en-US" sz="1600" i="1" dirty="0"/>
              <a:t>schemes </a:t>
            </a:r>
            <a:r>
              <a:rPr lang="pl-PL" sz="1600" i="1" dirty="0" smtClean="0"/>
              <a:t> (</a:t>
            </a:r>
            <a:r>
              <a:rPr lang="en-US" sz="1600" i="1" dirty="0" smtClean="0"/>
              <a:t>PYTHIA , HERWIG</a:t>
            </a:r>
            <a:r>
              <a:rPr lang="pl-PL" sz="1600" i="1" dirty="0" smtClean="0"/>
              <a:t>,    </a:t>
            </a:r>
            <a:r>
              <a:rPr lang="en-US" sz="1600" i="1" dirty="0" smtClean="0"/>
              <a:t>ARIADNE</a:t>
            </a:r>
            <a:r>
              <a:rPr lang="pl-PL" sz="1600" i="1" dirty="0" smtClean="0"/>
              <a:t>)  </a:t>
            </a:r>
            <a:r>
              <a:rPr lang="en-US" sz="1600" i="1" dirty="0" smtClean="0"/>
              <a:t>a general</a:t>
            </a:r>
            <a:endParaRPr lang="pl-PL" sz="1600" i="1" dirty="0" smtClean="0"/>
          </a:p>
          <a:p>
            <a:pPr>
              <a:lnSpc>
                <a:spcPct val="150000"/>
              </a:lnSpc>
            </a:pPr>
            <a:r>
              <a:rPr lang="pl-PL" sz="1600" i="1" dirty="0"/>
              <a:t> </a:t>
            </a:r>
            <a:r>
              <a:rPr lang="pl-PL" sz="1600" i="1" dirty="0" smtClean="0"/>
              <a:t> </a:t>
            </a:r>
            <a:r>
              <a:rPr lang="en-US" sz="1600" i="1" dirty="0" smtClean="0"/>
              <a:t> </a:t>
            </a:r>
            <a:r>
              <a:rPr lang="pl-PL" sz="1600" i="1" dirty="0" smtClean="0"/>
              <a:t>  </a:t>
            </a:r>
            <a:r>
              <a:rPr lang="en-US" sz="1600" i="1" dirty="0" smtClean="0"/>
              <a:t>picture</a:t>
            </a:r>
            <a:r>
              <a:rPr lang="pl-PL" sz="1600" i="1" dirty="0" smtClean="0"/>
              <a:t> </a:t>
            </a:r>
            <a:r>
              <a:rPr lang="pl-PL" sz="1600" i="1" dirty="0" err="1" smtClean="0"/>
              <a:t>emerges</a:t>
            </a:r>
            <a:r>
              <a:rPr lang="pl-PL" sz="1600" i="1" dirty="0" smtClean="0"/>
              <a:t> </a:t>
            </a:r>
            <a:r>
              <a:rPr lang="pl-PL" sz="1600" i="1" dirty="0" err="1" smtClean="0"/>
              <a:t>that</a:t>
            </a:r>
            <a:r>
              <a:rPr lang="pl-PL" sz="1600" i="1" dirty="0" smtClean="0"/>
              <a:t> </a:t>
            </a:r>
            <a:r>
              <a:rPr lang="en-US" sz="1600" i="1" dirty="0" smtClean="0"/>
              <a:t> </a:t>
            </a:r>
            <a:r>
              <a:rPr lang="en-US" sz="1600" i="1" dirty="0"/>
              <a:t>the initial </a:t>
            </a:r>
            <a:r>
              <a:rPr lang="en-US" sz="1600" i="1" dirty="0" err="1"/>
              <a:t>parton</a:t>
            </a:r>
            <a:r>
              <a:rPr lang="en-US" sz="1600" i="1" dirty="0"/>
              <a:t> with a large initial </a:t>
            </a:r>
            <a:r>
              <a:rPr lang="en-US" sz="1600" i="1" dirty="0" err="1"/>
              <a:t>virtuality</a:t>
            </a:r>
            <a:r>
              <a:rPr lang="en-US" sz="1600" i="1" dirty="0"/>
              <a:t> </a:t>
            </a:r>
            <a:r>
              <a:rPr lang="en-US" sz="1600" b="1" i="1" dirty="0" smtClean="0">
                <a:solidFill>
                  <a:srgbClr val="C00000"/>
                </a:solidFill>
              </a:rPr>
              <a:t>Q</a:t>
            </a:r>
            <a:r>
              <a:rPr lang="pl-PL" sz="1600" b="1" i="1" dirty="0" smtClean="0">
                <a:solidFill>
                  <a:srgbClr val="C00000"/>
                </a:solidFill>
              </a:rPr>
              <a:t>  </a:t>
            </a:r>
            <a:r>
              <a:rPr lang="pl-PL" sz="1600" i="1" dirty="0" smtClean="0"/>
              <a:t> </a:t>
            </a:r>
            <a:r>
              <a:rPr lang="en-US" sz="1600" i="1" dirty="0" smtClean="0"/>
              <a:t>decreases </a:t>
            </a:r>
            <a:r>
              <a:rPr lang="en-US" sz="1600" i="1" dirty="0"/>
              <a:t>its </a:t>
            </a:r>
            <a:r>
              <a:rPr lang="en-US" sz="1600" i="1" dirty="0" err="1" smtClean="0"/>
              <a:t>virtuality</a:t>
            </a:r>
            <a:endParaRPr lang="pl-PL" sz="1600" i="1" dirty="0" smtClean="0"/>
          </a:p>
          <a:p>
            <a:pPr>
              <a:lnSpc>
                <a:spcPct val="150000"/>
              </a:lnSpc>
            </a:pPr>
            <a:r>
              <a:rPr lang="pl-PL" sz="1600" i="1" dirty="0"/>
              <a:t> </a:t>
            </a:r>
            <a:r>
              <a:rPr lang="pl-PL" sz="1600" i="1" dirty="0" smtClean="0"/>
              <a:t>    </a:t>
            </a:r>
            <a:r>
              <a:rPr lang="en-US" sz="1600" i="1" dirty="0" smtClean="0"/>
              <a:t>by </a:t>
            </a:r>
            <a:r>
              <a:rPr lang="en-US" sz="1600" i="1" dirty="0"/>
              <a:t>showering until a limit of </a:t>
            </a:r>
            <a:r>
              <a:rPr lang="en-US" sz="1600" b="1" i="1" dirty="0" smtClean="0">
                <a:solidFill>
                  <a:srgbClr val="C00000"/>
                </a:solidFill>
              </a:rPr>
              <a:t>Q</a:t>
            </a:r>
            <a:r>
              <a:rPr lang="pl-PL" sz="1600" b="1" i="1" baseline="-25000" dirty="0">
                <a:solidFill>
                  <a:srgbClr val="C00000"/>
                </a:solidFill>
              </a:rPr>
              <a:t>0</a:t>
            </a:r>
            <a:r>
              <a:rPr lang="en-US" sz="1600" i="1" dirty="0" smtClean="0"/>
              <a:t> is</a:t>
            </a:r>
            <a:r>
              <a:rPr lang="pl-PL" sz="1600" i="1" dirty="0" smtClean="0"/>
              <a:t> </a:t>
            </a:r>
            <a:r>
              <a:rPr lang="pl-PL" sz="1600" i="1" dirty="0" err="1"/>
              <a:t>reached</a:t>
            </a:r>
            <a:r>
              <a:rPr lang="pl-PL" sz="1600" i="1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pl-PL" sz="1600" i="1" dirty="0" smtClean="0"/>
              <a:t>(*)  As </a:t>
            </a:r>
            <a:r>
              <a:rPr lang="en-US" sz="1600" i="1" dirty="0" smtClean="0"/>
              <a:t>a </a:t>
            </a:r>
            <a:r>
              <a:rPr lang="en-US" sz="1600" i="1" dirty="0"/>
              <a:t>result of the </a:t>
            </a:r>
            <a:r>
              <a:rPr lang="en-US" sz="1600" i="1" dirty="0" err="1"/>
              <a:t>virtuality</a:t>
            </a:r>
            <a:r>
              <a:rPr lang="en-US" sz="1600" i="1" dirty="0"/>
              <a:t> ordering and </a:t>
            </a:r>
            <a:r>
              <a:rPr lang="en-US" sz="1600" i="1" dirty="0" err="1"/>
              <a:t>virtuality</a:t>
            </a:r>
            <a:r>
              <a:rPr lang="en-US" sz="1600" i="1" dirty="0"/>
              <a:t> </a:t>
            </a:r>
            <a:r>
              <a:rPr lang="en-US" sz="1600" i="1" dirty="0" smtClean="0"/>
              <a:t>cut-off</a:t>
            </a:r>
            <a:r>
              <a:rPr lang="pl-PL" sz="1600" i="1" dirty="0" smtClean="0"/>
              <a:t>   (</a:t>
            </a:r>
            <a:r>
              <a:rPr lang="pl-PL" sz="1600" b="1" i="1" dirty="0" err="1" smtClean="0"/>
              <a:t>dynamical</a:t>
            </a:r>
            <a:r>
              <a:rPr lang="pl-PL" sz="1600" b="1" i="1" dirty="0" smtClean="0"/>
              <a:t> </a:t>
            </a:r>
            <a:r>
              <a:rPr lang="pl-PL" sz="1600" b="1" i="1" dirty="0" err="1" smtClean="0"/>
              <a:t>ingredients</a:t>
            </a:r>
            <a:r>
              <a:rPr lang="pl-PL" sz="1600" i="1" dirty="0" smtClean="0"/>
              <a:t>):</a:t>
            </a:r>
          </a:p>
          <a:p>
            <a:pPr>
              <a:lnSpc>
                <a:spcPct val="150000"/>
              </a:lnSpc>
            </a:pPr>
            <a:r>
              <a:rPr lang="pl-PL" b="1" dirty="0" smtClean="0">
                <a:solidFill>
                  <a:srgbClr val="C00000"/>
                </a:solidFill>
              </a:rPr>
              <a:t>      </a:t>
            </a:r>
            <a:r>
              <a:rPr lang="en-US" b="1" dirty="0" smtClean="0">
                <a:solidFill>
                  <a:srgbClr val="C00000"/>
                </a:solidFill>
              </a:rPr>
              <a:t>the</a:t>
            </a:r>
            <a:r>
              <a:rPr lang="pl-PL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hadron </a:t>
            </a:r>
            <a:r>
              <a:rPr lang="en-US" b="1" dirty="0">
                <a:solidFill>
                  <a:srgbClr val="C00000"/>
                </a:solidFill>
              </a:rPr>
              <a:t>fragment transverse </a:t>
            </a:r>
            <a:r>
              <a:rPr lang="pl-PL" b="1" dirty="0" smtClean="0">
                <a:solidFill>
                  <a:srgbClr val="C00000"/>
                </a:solidFill>
              </a:rPr>
              <a:t>  </a:t>
            </a:r>
            <a:r>
              <a:rPr lang="en-US" b="1" dirty="0" smtClean="0">
                <a:solidFill>
                  <a:srgbClr val="C00000"/>
                </a:solidFill>
              </a:rPr>
              <a:t>momentum p</a:t>
            </a:r>
            <a:r>
              <a:rPr lang="pl-PL" b="1" baseline="-25000" dirty="0" smtClean="0">
                <a:solidFill>
                  <a:srgbClr val="C00000"/>
                </a:solidFill>
              </a:rPr>
              <a:t>T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</a:rPr>
              <a:t>is related to </a:t>
            </a:r>
            <a:r>
              <a:rPr lang="en-US" b="1" dirty="0" smtClean="0">
                <a:solidFill>
                  <a:srgbClr val="C00000"/>
                </a:solidFill>
              </a:rPr>
              <a:t>the</a:t>
            </a:r>
            <a:r>
              <a:rPr lang="pl-PL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parton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endParaRPr lang="pl-PL" b="1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pl-PL" b="1" dirty="0">
                <a:solidFill>
                  <a:srgbClr val="C00000"/>
                </a:solidFill>
              </a:rPr>
              <a:t> </a:t>
            </a:r>
            <a:r>
              <a:rPr lang="pl-PL" b="1" dirty="0" smtClean="0">
                <a:solidFill>
                  <a:srgbClr val="C00000"/>
                </a:solidFill>
              </a:rPr>
              <a:t>     </a:t>
            </a:r>
            <a:r>
              <a:rPr lang="en-US" b="1" dirty="0" smtClean="0">
                <a:solidFill>
                  <a:srgbClr val="C00000"/>
                </a:solidFill>
              </a:rPr>
              <a:t>momentum</a:t>
            </a:r>
            <a:r>
              <a:rPr lang="pl-PL" b="1" dirty="0" smtClean="0">
                <a:solidFill>
                  <a:srgbClr val="C00000"/>
                </a:solidFill>
              </a:rPr>
              <a:t>  </a:t>
            </a:r>
            <a:r>
              <a:rPr lang="pl-PL" b="1" dirty="0" err="1" smtClean="0">
                <a:solidFill>
                  <a:srgbClr val="C00000"/>
                </a:solidFill>
              </a:rPr>
              <a:t>c</a:t>
            </a:r>
            <a:r>
              <a:rPr lang="pl-PL" b="1" baseline="-25000" dirty="0" err="1" smtClean="0">
                <a:solidFill>
                  <a:srgbClr val="C00000"/>
                </a:solidFill>
              </a:rPr>
              <a:t>T</a:t>
            </a:r>
            <a:r>
              <a:rPr lang="pl-PL" b="1" baseline="-25000" dirty="0" smtClean="0">
                <a:solidFill>
                  <a:srgbClr val="C00000"/>
                </a:solidFill>
              </a:rPr>
              <a:t>    </a:t>
            </a:r>
            <a:r>
              <a:rPr lang="en-US" b="1" dirty="0" smtClean="0">
                <a:solidFill>
                  <a:srgbClr val="C00000"/>
                </a:solidFill>
              </a:rPr>
              <a:t> nonlinearly </a:t>
            </a:r>
            <a:r>
              <a:rPr lang="en-US" b="1" dirty="0">
                <a:solidFill>
                  <a:srgbClr val="C00000"/>
                </a:solidFill>
              </a:rPr>
              <a:t>by an exponent </a:t>
            </a:r>
            <a:r>
              <a:rPr lang="pl-PL" b="1" dirty="0" smtClean="0">
                <a:solidFill>
                  <a:srgbClr val="C00000"/>
                </a:solidFill>
              </a:rPr>
              <a:t>    </a:t>
            </a:r>
            <a:r>
              <a:rPr lang="en-US" b="1" dirty="0" smtClean="0">
                <a:solidFill>
                  <a:srgbClr val="C00000"/>
                </a:solidFill>
              </a:rPr>
              <a:t>1 </a:t>
            </a:r>
            <a:r>
              <a:rPr lang="en-US" b="1" dirty="0">
                <a:solidFill>
                  <a:srgbClr val="C00000"/>
                </a:solidFill>
              </a:rPr>
              <a:t>− </a:t>
            </a:r>
            <a:r>
              <a:rPr lang="en-US" b="1" dirty="0" smtClean="0">
                <a:solidFill>
                  <a:srgbClr val="C00000"/>
                </a:solidFill>
              </a:rPr>
              <a:t>μ</a:t>
            </a:r>
            <a:r>
              <a:rPr lang="pl-PL" b="1" dirty="0" smtClean="0">
                <a:solidFill>
                  <a:srgbClr val="C00000"/>
                </a:solidFill>
              </a:rPr>
              <a:t>,   </a:t>
            </a:r>
            <a:r>
              <a:rPr lang="pl-PL" b="1" dirty="0" err="1" smtClean="0">
                <a:solidFill>
                  <a:srgbClr val="C00000"/>
                </a:solidFill>
              </a:rPr>
              <a:t>where</a:t>
            </a:r>
            <a:r>
              <a:rPr lang="pl-PL" b="1" dirty="0" smtClean="0">
                <a:solidFill>
                  <a:srgbClr val="C00000"/>
                </a:solidFill>
              </a:rPr>
              <a:t>  </a:t>
            </a:r>
            <a:r>
              <a:rPr lang="en-US" b="1" dirty="0" smtClean="0">
                <a:solidFill>
                  <a:srgbClr val="C00000"/>
                </a:solidFill>
              </a:rPr>
              <a:t>μ </a:t>
            </a:r>
            <a:r>
              <a:rPr lang="pl-PL" b="1" dirty="0" smtClean="0">
                <a:solidFill>
                  <a:srgbClr val="C00000"/>
                </a:solidFill>
              </a:rPr>
              <a:t>  </a:t>
            </a:r>
            <a:r>
              <a:rPr lang="en-US" b="1" dirty="0" smtClean="0">
                <a:solidFill>
                  <a:srgbClr val="C00000"/>
                </a:solidFill>
              </a:rPr>
              <a:t>is </a:t>
            </a:r>
            <a:r>
              <a:rPr lang="en-US" b="1" dirty="0">
                <a:solidFill>
                  <a:srgbClr val="C00000"/>
                </a:solidFill>
              </a:rPr>
              <a:t>a </a:t>
            </a:r>
            <a:endParaRPr lang="pl-PL" b="1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pl-PL" b="1" dirty="0">
                <a:solidFill>
                  <a:srgbClr val="C00000"/>
                </a:solidFill>
              </a:rPr>
              <a:t> </a:t>
            </a:r>
            <a:r>
              <a:rPr lang="pl-PL" b="1" dirty="0" smtClean="0">
                <a:solidFill>
                  <a:srgbClr val="C00000"/>
                </a:solidFill>
              </a:rPr>
              <a:t>     </a:t>
            </a:r>
            <a:r>
              <a:rPr lang="en-US" b="1" dirty="0" smtClean="0">
                <a:solidFill>
                  <a:srgbClr val="C00000"/>
                </a:solidFill>
              </a:rPr>
              <a:t>parameter </a:t>
            </a:r>
            <a:r>
              <a:rPr lang="en-US" b="1" dirty="0">
                <a:solidFill>
                  <a:srgbClr val="C00000"/>
                </a:solidFill>
              </a:rPr>
              <a:t>that can be searched to </a:t>
            </a:r>
            <a:r>
              <a:rPr lang="pl-PL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fit </a:t>
            </a:r>
            <a:r>
              <a:rPr lang="en-US" b="1" dirty="0">
                <a:solidFill>
                  <a:srgbClr val="C00000"/>
                </a:solidFill>
              </a:rPr>
              <a:t>the </a:t>
            </a:r>
            <a:r>
              <a:rPr lang="en-US" b="1" dirty="0" smtClean="0">
                <a:solidFill>
                  <a:srgbClr val="C00000"/>
                </a:solidFill>
              </a:rPr>
              <a:t>data</a:t>
            </a:r>
            <a:r>
              <a:rPr lang="pl-PL" b="1" dirty="0" smtClean="0">
                <a:solidFill>
                  <a:srgbClr val="C00000"/>
                </a:solidFill>
              </a:rPr>
              <a:t>:</a:t>
            </a:r>
          </a:p>
          <a:p>
            <a:pPr>
              <a:lnSpc>
                <a:spcPct val="150000"/>
              </a:lnSpc>
            </a:pPr>
            <a:endParaRPr lang="pl-PL" sz="2400" b="1" i="1" dirty="0">
              <a:solidFill>
                <a:srgbClr val="996600"/>
              </a:solidFill>
              <a:effectLst/>
            </a:endParaRPr>
          </a:p>
          <a:p>
            <a:pPr>
              <a:lnSpc>
                <a:spcPct val="150000"/>
              </a:lnSpc>
            </a:pPr>
            <a:endParaRPr lang="en-US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Prostokąt zaokrąglony 3"/>
              <p:cNvSpPr/>
              <p:nvPr/>
            </p:nvSpPr>
            <p:spPr bwMode="auto">
              <a:xfrm>
                <a:off x="2699792" y="5085184"/>
                <a:ext cx="2952328" cy="1368286"/>
              </a:xfrm>
              <a:prstGeom prst="round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pl-PL" b="1" i="1" dirty="0">
                    <a:solidFill>
                      <a:srgbClr val="9966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400" b="1" i="1" smtClean="0">
                            <a:solidFill>
                              <a:srgbClr val="CC330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pl-PL" sz="2400" b="1" i="1">
                                <a:solidFill>
                                  <a:srgbClr val="CC33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400" b="1" i="1">
                                <a:solidFill>
                                  <a:srgbClr val="CC3300"/>
                                </a:solidFill>
                                <a:latin typeface="Cambria Math"/>
                              </a:rPr>
                              <m:t>𝒅𝒄</m:t>
                            </m:r>
                          </m:e>
                          <m:sub>
                            <m:r>
                              <a:rPr lang="pl-PL" sz="2400" b="1" i="1">
                                <a:solidFill>
                                  <a:srgbClr val="CC3300"/>
                                </a:solidFill>
                                <a:latin typeface="Cambria Math"/>
                              </a:rPr>
                              <m:t>𝑻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pl-PL" sz="2400" b="1" i="1">
                                <a:solidFill>
                                  <a:srgbClr val="CC33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400" b="1" i="1">
                                <a:solidFill>
                                  <a:srgbClr val="CC3300"/>
                                </a:solidFill>
                                <a:latin typeface="Cambria Math"/>
                              </a:rPr>
                              <m:t>𝒅𝒑</m:t>
                            </m:r>
                          </m:e>
                          <m:sub>
                            <m:r>
                              <a:rPr lang="pl-PL" sz="2400" b="1" i="1">
                                <a:solidFill>
                                  <a:srgbClr val="CC3300"/>
                                </a:solidFill>
                                <a:latin typeface="Cambria Math"/>
                              </a:rPr>
                              <m:t>𝑻</m:t>
                            </m:r>
                          </m:sub>
                        </m:sSub>
                      </m:den>
                    </m:f>
                    <m:r>
                      <a:rPr lang="pl-PL" sz="2400" b="1" i="1">
                        <a:solidFill>
                          <a:srgbClr val="CC33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pl-PL" sz="2400" b="1" i="1" dirty="0">
                    <a:solidFill>
                      <a:srgbClr val="CC33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400" b="1" i="1">
                            <a:solidFill>
                              <a:srgbClr val="CC33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pl-PL" sz="2400" b="1" i="1">
                            <a:solidFill>
                              <a:srgbClr val="CC33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pl-PL" sz="2400" b="1" i="1">
                            <a:solidFill>
                              <a:srgbClr val="CC3300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pl-PL" sz="2400" b="1" i="1">
                            <a:solidFill>
                              <a:srgbClr val="CC33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pl-PL" sz="2400" b="1" i="1">
                            <a:solidFill>
                              <a:srgbClr val="CC3300"/>
                            </a:solidFill>
                            <a:latin typeface="Cambria Math"/>
                            <a:ea typeface="Cambria Math"/>
                          </a:rPr>
                          <m:t>𝝁</m:t>
                        </m:r>
                      </m:den>
                    </m:f>
                    <m:sSup>
                      <m:sSupPr>
                        <m:ctrlPr>
                          <a:rPr lang="pl-PL" sz="2400" b="1" i="1">
                            <a:solidFill>
                              <a:srgbClr val="CC3300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pl-PL" sz="2400" b="1" i="1">
                                <a:solidFill>
                                  <a:srgbClr val="CC33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pl-PL" sz="2400" b="1" i="1">
                                    <a:solidFill>
                                      <a:srgbClr val="CC3300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pl-PL" sz="2400" b="1" i="1">
                                        <a:solidFill>
                                          <a:srgbClr val="CC33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pl-PL" sz="2400" b="1" i="1">
                                        <a:solidFill>
                                          <a:srgbClr val="CC3300"/>
                                        </a:solidFill>
                                        <a:latin typeface="Cambria Math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pl-PL" sz="2400" b="1" i="1">
                                        <a:solidFill>
                                          <a:srgbClr val="CC3300"/>
                                        </a:solidFill>
                                        <a:latin typeface="Cambria Math"/>
                                      </a:rPr>
                                      <m:t>𝑻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pl-PL" sz="2400" b="1" i="1">
                                        <a:solidFill>
                                          <a:srgbClr val="CC33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pl-PL" sz="2400" b="1" i="1">
                                        <a:solidFill>
                                          <a:srgbClr val="CC3300"/>
                                        </a:solidFill>
                                        <a:latin typeface="Cambria Math"/>
                                      </a:rPr>
                                      <m:t>𝒄</m:t>
                                    </m:r>
                                  </m:e>
                                  <m:sub>
                                    <m:r>
                                      <a:rPr lang="pl-PL" sz="2400" b="1" i="1">
                                        <a:solidFill>
                                          <a:srgbClr val="CC3300"/>
                                        </a:solidFill>
                                        <a:latin typeface="Cambria Math"/>
                                      </a:rPr>
                                      <m:t>𝑻</m:t>
                                    </m:r>
                                    <m:r>
                                      <a:rPr lang="pl-PL" sz="2400" b="1" i="1">
                                        <a:solidFill>
                                          <a:srgbClr val="CC3300"/>
                                        </a:solidFill>
                                        <a:latin typeface="Cambria Math"/>
                                      </a:rPr>
                                      <m:t>𝟎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pl-PL" sz="2400" b="1" i="1">
                                <a:solidFill>
                                  <a:srgbClr val="CC33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pl-PL" sz="2400" b="1" i="1">
                                <a:solidFill>
                                  <a:srgbClr val="CC3300"/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pl-PL" sz="2400" b="1" i="1">
                                <a:solidFill>
                                  <a:srgbClr val="CC3300"/>
                                </a:solidFill>
                                <a:latin typeface="Cambria Math"/>
                                <a:ea typeface="Cambria Math"/>
                              </a:rPr>
                              <m:t>𝝁</m:t>
                            </m:r>
                          </m:num>
                          <m:den>
                            <m:r>
                              <a:rPr lang="pl-PL" sz="2400" b="1" i="1">
                                <a:solidFill>
                                  <a:srgbClr val="CC3300"/>
                                </a:solidFill>
                                <a:latin typeface="Cambria Math"/>
                              </a:rPr>
                              <m:t>𝟏</m:t>
                            </m:r>
                            <m:r>
                              <a:rPr lang="pl-PL" sz="2400" b="1" i="1">
                                <a:solidFill>
                                  <a:srgbClr val="CC3300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pl-PL" sz="2400" b="1" i="1">
                                <a:solidFill>
                                  <a:srgbClr val="CC3300"/>
                                </a:solidFill>
                                <a:latin typeface="Cambria Math"/>
                                <a:ea typeface="Cambria Math"/>
                              </a:rPr>
                              <m:t>𝝁</m:t>
                            </m:r>
                          </m:den>
                        </m:f>
                      </m:sup>
                    </m:sSup>
                  </m:oMath>
                </a14:m>
                <a:endParaRPr kumimoji="1" lang="pl-PL" sz="2400" b="0" i="0" u="none" strike="noStrike" cap="none" normalizeH="0" baseline="0" dirty="0" smtClean="0">
                  <a:ln>
                    <a:noFill/>
                  </a:ln>
                  <a:solidFill>
                    <a:srgbClr val="CC3300"/>
                  </a:solidFill>
                  <a:effectLst/>
                  <a:latin typeface="Arial" pitchFamily="34" charset="0"/>
                  <a:ea typeface="Arial Unicode MS" pitchFamily="34" charset="-128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Prostokąt zaokrąglony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99792" y="5085184"/>
                <a:ext cx="2952328" cy="1368286"/>
              </a:xfrm>
              <a:prstGeom prst="round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122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88B50-473F-41F1-BA17-23C0A19BC721}" type="slidenum">
              <a:rPr lang="en-US" altLang="zh-CN" smtClean="0"/>
              <a:pPr>
                <a:defRPr/>
              </a:pPr>
              <a:t>2</a:t>
            </a:fld>
            <a:endParaRPr lang="en-US" altLang="zh-CN"/>
          </a:p>
        </p:txBody>
      </p:sp>
      <p:sp>
        <p:nvSpPr>
          <p:cNvPr id="3" name="Prostokąt 2"/>
          <p:cNvSpPr/>
          <p:nvPr/>
        </p:nvSpPr>
        <p:spPr>
          <a:xfrm>
            <a:off x="5724128" y="260648"/>
            <a:ext cx="3024336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87711"/>
            <a:ext cx="6120680" cy="6853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ole tekstowe 8"/>
          <p:cNvSpPr txBox="1"/>
          <p:nvPr/>
        </p:nvSpPr>
        <p:spPr>
          <a:xfrm>
            <a:off x="6120680" y="404664"/>
            <a:ext cx="313184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 smtClean="0"/>
              <a:t>LHC high </a:t>
            </a:r>
            <a:r>
              <a:rPr lang="pl-PL" sz="1600" i="1" dirty="0" err="1" smtClean="0"/>
              <a:t>energy</a:t>
            </a:r>
            <a:r>
              <a:rPr lang="pl-PL" sz="1600" i="1" dirty="0" smtClean="0"/>
              <a:t> data for</a:t>
            </a:r>
          </a:p>
          <a:p>
            <a:r>
              <a:rPr lang="pl-PL" sz="1600" i="1" dirty="0" err="1" smtClean="0"/>
              <a:t>pp</a:t>
            </a:r>
            <a:r>
              <a:rPr lang="pl-PL" sz="1600" i="1" dirty="0" smtClean="0"/>
              <a:t>  </a:t>
            </a:r>
            <a:r>
              <a:rPr lang="pl-PL" sz="1600" i="1" dirty="0" smtClean="0">
                <a:sym typeface="Wingdings" panose="05000000000000000000" pitchFamily="2" charset="2"/>
              </a:rPr>
              <a:t> pi…</a:t>
            </a:r>
            <a:endParaRPr lang="pl-PL" sz="1600" i="1" dirty="0" smtClean="0"/>
          </a:p>
          <a:p>
            <a:r>
              <a:rPr lang="pl-PL" sz="1600" i="1" dirty="0" err="1" smtClean="0"/>
              <a:t>Fits</a:t>
            </a:r>
            <a:r>
              <a:rPr lang="pl-PL" sz="1600" i="1" dirty="0" smtClean="0"/>
              <a:t> </a:t>
            </a:r>
            <a:r>
              <a:rPr lang="pl-PL" sz="1600" i="1" dirty="0" err="1" smtClean="0"/>
              <a:t>at</a:t>
            </a:r>
            <a:r>
              <a:rPr lang="pl-PL" sz="1600" i="1" dirty="0" smtClean="0"/>
              <a:t> </a:t>
            </a:r>
            <a:r>
              <a:rPr lang="pl-PL" sz="1600" i="1" dirty="0" err="1" smtClean="0"/>
              <a:t>midrapidity</a:t>
            </a:r>
            <a:r>
              <a:rPr lang="pl-PL" sz="1600" i="1" dirty="0" smtClean="0"/>
              <a:t>, one </a:t>
            </a:r>
          </a:p>
          <a:p>
            <a:r>
              <a:rPr lang="pl-PL" sz="1600" i="1" dirty="0" err="1"/>
              <a:t>s</a:t>
            </a:r>
            <a:r>
              <a:rPr lang="pl-PL" sz="1600" i="1" dirty="0" err="1" smtClean="0"/>
              <a:t>imple</a:t>
            </a:r>
            <a:r>
              <a:rPr lang="pl-PL" sz="1600" i="1" dirty="0" smtClean="0"/>
              <a:t> </a:t>
            </a:r>
            <a:r>
              <a:rPr lang="pl-PL" sz="1600" i="1" dirty="0" err="1" smtClean="0"/>
              <a:t>formula</a:t>
            </a:r>
            <a:r>
              <a:rPr lang="pl-PL" sz="1600" i="1" dirty="0" smtClean="0"/>
              <a:t> </a:t>
            </a:r>
            <a:r>
              <a:rPr lang="pl-PL" sz="1600" i="1" dirty="0" err="1" smtClean="0"/>
              <a:t>used</a:t>
            </a:r>
            <a:r>
              <a:rPr lang="pl-PL" sz="1600" i="1" dirty="0" smtClean="0"/>
              <a:t>,</a:t>
            </a:r>
          </a:p>
          <a:p>
            <a:endParaRPr lang="pl-PL" i="1" dirty="0"/>
          </a:p>
          <a:p>
            <a:endParaRPr lang="pl-PL" i="1" dirty="0" smtClean="0"/>
          </a:p>
          <a:p>
            <a:endParaRPr lang="pl-PL" i="1" dirty="0" smtClean="0"/>
          </a:p>
          <a:p>
            <a:endParaRPr lang="pl-PL" i="1" dirty="0"/>
          </a:p>
          <a:p>
            <a:endParaRPr lang="pl-PL" sz="1600" i="1" dirty="0" smtClean="0">
              <a:solidFill>
                <a:srgbClr val="C00000"/>
              </a:solidFill>
            </a:endParaRPr>
          </a:p>
          <a:p>
            <a:endParaRPr lang="pl-PL" sz="1600" i="1" dirty="0">
              <a:solidFill>
                <a:srgbClr val="C00000"/>
              </a:solidFill>
            </a:endParaRPr>
          </a:p>
          <a:p>
            <a:r>
              <a:rPr lang="pl-PL" sz="1600" i="1" dirty="0" smtClean="0">
                <a:solidFill>
                  <a:srgbClr val="C00000"/>
                </a:solidFill>
              </a:rPr>
              <a:t>q~1.1</a:t>
            </a:r>
            <a:r>
              <a:rPr lang="pl-PL" sz="1600" i="1" dirty="0" smtClean="0">
                <a:solidFill>
                  <a:srgbClr val="C00000"/>
                </a:solidFill>
              </a:rPr>
              <a:t>,    T=130 </a:t>
            </a:r>
            <a:r>
              <a:rPr lang="pl-PL" sz="1600" i="1" dirty="0" err="1" smtClean="0">
                <a:solidFill>
                  <a:srgbClr val="C00000"/>
                </a:solidFill>
              </a:rPr>
              <a:t>MeV</a:t>
            </a:r>
            <a:endParaRPr lang="pl-PL" sz="1600" i="1" dirty="0" smtClean="0">
              <a:solidFill>
                <a:srgbClr val="C00000"/>
              </a:solidFill>
            </a:endParaRPr>
          </a:p>
          <a:p>
            <a:endParaRPr lang="pl-PL" sz="1600" i="1" dirty="0">
              <a:solidFill>
                <a:srgbClr val="C00000"/>
              </a:solidFill>
            </a:endParaRPr>
          </a:p>
          <a:p>
            <a:endParaRPr lang="pl-PL" i="1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pole tekstowe 9"/>
              <p:cNvSpPr txBox="1"/>
              <p:nvPr/>
            </p:nvSpPr>
            <p:spPr>
              <a:xfrm>
                <a:off x="5832648" y="1844824"/>
                <a:ext cx="3347864" cy="7023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pl-PL" sz="1600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𝒆</m:t>
                          </m:r>
                        </m:e>
                        <m:sub>
                          <m:r>
                            <a:rPr lang="pl-PL" sz="1600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𝒒</m:t>
                          </m:r>
                          <m:r>
                            <a:rPr lang="pl-PL" sz="1600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  </m:t>
                          </m:r>
                        </m:sub>
                      </m:sSub>
                      <m:d>
                        <m:dPr>
                          <m:ctrlPr>
                            <a:rPr lang="pl-PL" sz="1600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pl-PL" sz="1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l-PL" sz="1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pl-PL" sz="1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𝑻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pl-PL" sz="1600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pl-PL" sz="1600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=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pl-PL" sz="1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pl-PL" sz="1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  <m:r>
                                <a:rPr lang="pl-PL" sz="1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pl-PL" sz="16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pl-PL" sz="16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  <m:r>
                                    <a:rPr lang="pl-PL" sz="16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r>
                                    <a:rPr lang="pl-PL" sz="16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𝒒</m:t>
                                  </m:r>
                                </m:e>
                              </m:d>
                              <m:f>
                                <m:fPr>
                                  <m:ctrlPr>
                                    <a:rPr lang="pl-PL" sz="16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pl-PL" sz="1600" b="1" i="1" smtClean="0">
                                          <a:solidFill>
                                            <a:srgbClr val="C0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l-PL" sz="1600" b="1" i="1" smtClean="0">
                                          <a:solidFill>
                                            <a:srgbClr val="C0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𝑬</m:t>
                                      </m:r>
                                    </m:e>
                                    <m:sub>
                                      <m:r>
                                        <a:rPr lang="pl-PL" sz="1600" b="1" i="1" smtClean="0">
                                          <a:solidFill>
                                            <a:srgbClr val="C0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𝑻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pl-PL" sz="16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𝑻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pl-PL" sz="1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pl-PL" sz="1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pl-PL" sz="16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pl-PL" sz="16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  <m:r>
                                    <a:rPr lang="pl-PL" sz="16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r>
                                    <a:rPr lang="pl-PL" sz="16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𝒒</m:t>
                                  </m:r>
                                </m:e>
                              </m:d>
                            </m:den>
                          </m:f>
                        </m:sup>
                      </m:sSup>
                    </m:oMath>
                  </m:oMathPara>
                </a14:m>
                <a:endParaRPr lang="pl-PL" sz="1600" b="1" dirty="0"/>
              </a:p>
            </p:txBody>
          </p:sp>
        </mc:Choice>
        <mc:Fallback>
          <p:sp>
            <p:nvSpPr>
              <p:cNvPr id="10" name="pole tekstow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2648" y="1844824"/>
                <a:ext cx="3347864" cy="70237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pole tekstowe 7"/>
          <p:cNvSpPr txBox="1"/>
          <p:nvPr/>
        </p:nvSpPr>
        <p:spPr>
          <a:xfrm>
            <a:off x="6947893" y="3227492"/>
            <a:ext cx="9364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pl-PL" sz="9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6372200" y="5088086"/>
            <a:ext cx="210423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b="1" dirty="0" smtClean="0"/>
              <a:t>APPB43(2012)2047</a:t>
            </a:r>
          </a:p>
          <a:p>
            <a:r>
              <a:rPr lang="pl-PL" sz="1600" b="1" dirty="0" smtClean="0"/>
              <a:t>PRD87(2013)114007</a:t>
            </a:r>
          </a:p>
          <a:p>
            <a:r>
              <a:rPr lang="pl-PL" sz="1600" b="1" dirty="0" smtClean="0"/>
              <a:t>1409.3278</a:t>
            </a:r>
          </a:p>
          <a:p>
            <a:r>
              <a:rPr lang="pl-PL" sz="1600" b="1" dirty="0" smtClean="0"/>
              <a:t>1412.0474</a:t>
            </a:r>
            <a:endParaRPr lang="pl-PL" sz="1600" b="1" dirty="0"/>
          </a:p>
        </p:txBody>
      </p:sp>
    </p:spTree>
    <p:extLst>
      <p:ext uri="{BB962C8B-B14F-4D97-AF65-F5344CB8AC3E}">
        <p14:creationId xmlns:p14="http://schemas.microsoft.com/office/powerpoint/2010/main" val="286138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24" name="Symbol zastępczy numeru slajd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A3EBF6A-A3FB-4A1C-9548-6DFE51CE6348}" type="slidenum">
              <a:rPr lang="en-US" altLang="zh-CN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altLang="zh-CN" smtClean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14421" name="Object 8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038703529"/>
              </p:ext>
            </p:extLst>
          </p:nvPr>
        </p:nvGraphicFramePr>
        <p:xfrm>
          <a:off x="1166815" y="692696"/>
          <a:ext cx="6213475" cy="25987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89" name="Równanie" r:id="rId3" imgW="3644640" imgH="1511280" progId="Equation.3">
                  <p:embed/>
                </p:oleObj>
              </mc:Choice>
              <mc:Fallback>
                <p:oleObj name="Równanie" r:id="rId3" imgW="3644640" imgH="1511280" progId="Equation.3">
                  <p:embed/>
                  <p:pic>
                    <p:nvPicPr>
                      <p:cNvPr id="0" name="Picture 8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6815" y="692696"/>
                        <a:ext cx="6213475" cy="2598739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25" name="Prostokąt 4"/>
          <p:cNvSpPr>
            <a:spLocks noChangeArrowheads="1"/>
          </p:cNvSpPr>
          <p:nvPr/>
        </p:nvSpPr>
        <p:spPr bwMode="auto">
          <a:xfrm>
            <a:off x="1012304" y="1"/>
            <a:ext cx="86722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i="1" dirty="0"/>
              <a:t>After the fragmentation and showering of the </a:t>
            </a:r>
            <a:r>
              <a:rPr lang="en-US" sz="1600" i="1" dirty="0" err="1"/>
              <a:t>parton</a:t>
            </a:r>
            <a:r>
              <a:rPr lang="en-US" sz="1600" i="1" dirty="0"/>
              <a:t> c to</a:t>
            </a:r>
            <a:r>
              <a:rPr lang="pl-PL" sz="1600" i="1" dirty="0"/>
              <a:t> </a:t>
            </a:r>
            <a:r>
              <a:rPr lang="en-US" sz="1600" i="1" dirty="0"/>
              <a:t>hadron p, the hard-scattering </a:t>
            </a:r>
            <a:endParaRPr lang="pl-PL" sz="1600" i="1" dirty="0" smtClean="0"/>
          </a:p>
          <a:p>
            <a:r>
              <a:rPr lang="en-US" sz="1600" i="1" dirty="0" smtClean="0"/>
              <a:t>cross section </a:t>
            </a:r>
            <a:r>
              <a:rPr lang="en-US" sz="1600" i="1" dirty="0"/>
              <a:t>for the scattering</a:t>
            </a:r>
            <a:r>
              <a:rPr lang="pl-PL" sz="1600" i="1" dirty="0"/>
              <a:t> </a:t>
            </a:r>
            <a:r>
              <a:rPr lang="en-US" sz="1600" i="1" dirty="0"/>
              <a:t>in terms of hadron momentum p</a:t>
            </a:r>
            <a:r>
              <a:rPr lang="pl-PL" sz="1600" i="1" baseline="-25000" dirty="0"/>
              <a:t>T</a:t>
            </a:r>
            <a:r>
              <a:rPr lang="pl-PL" sz="1600" i="1" dirty="0"/>
              <a:t>  </a:t>
            </a:r>
            <a:r>
              <a:rPr lang="en-US" sz="1600" i="1" dirty="0"/>
              <a:t>becomes</a:t>
            </a:r>
            <a:endParaRPr lang="pl-PL" sz="1600" i="1" dirty="0"/>
          </a:p>
        </p:txBody>
      </p:sp>
      <p:graphicFrame>
        <p:nvGraphicFramePr>
          <p:cNvPr id="14422" name="Object 86"/>
          <p:cNvGraphicFramePr>
            <a:graphicFrameLocks noGrp="1" noChangeAspect="1"/>
          </p:cNvGraphicFramePr>
          <p:nvPr/>
        </p:nvGraphicFramePr>
        <p:xfrm>
          <a:off x="1047750" y="4581526"/>
          <a:ext cx="6477000" cy="187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0" name="Równanie" r:id="rId5" imgW="3276600" imgH="939800" progId="Equation.3">
                  <p:embed/>
                </p:oleObj>
              </mc:Choice>
              <mc:Fallback>
                <p:oleObj name="Równanie" r:id="rId5" imgW="3276600" imgH="939800" progId="Equation.3">
                  <p:embed/>
                  <p:pic>
                    <p:nvPicPr>
                      <p:cNvPr id="0" name="Picture 8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750" y="4581526"/>
                        <a:ext cx="6477000" cy="1871663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19050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423" name="Object 8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178517434"/>
              </p:ext>
            </p:extLst>
          </p:nvPr>
        </p:nvGraphicFramePr>
        <p:xfrm>
          <a:off x="373063" y="4364880"/>
          <a:ext cx="8159750" cy="2376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1" name="Równanie" r:id="rId7" imgW="3251160" imgH="939600" progId="Equation.3">
                  <p:embed/>
                </p:oleObj>
              </mc:Choice>
              <mc:Fallback>
                <p:oleObj name="Równanie" r:id="rId7" imgW="3251160" imgH="939600" progId="Equation.3">
                  <p:embed/>
                  <p:pic>
                    <p:nvPicPr>
                      <p:cNvPr id="0" name="Picture 8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063" y="4364880"/>
                        <a:ext cx="8159750" cy="237648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5715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trzałka w prawo 1"/>
          <p:cNvSpPr/>
          <p:nvPr/>
        </p:nvSpPr>
        <p:spPr bwMode="auto">
          <a:xfrm>
            <a:off x="35496" y="44624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  <a:softEdge rad="31750"/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Strzałka w dół 2"/>
          <p:cNvSpPr/>
          <p:nvPr/>
        </p:nvSpPr>
        <p:spPr bwMode="auto">
          <a:xfrm>
            <a:off x="4283968" y="3356992"/>
            <a:ext cx="484632" cy="86409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24" name="Symbol zastępczy numeru slajd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A3EBF6A-A3FB-4A1C-9548-6DFE51CE6348}" type="slidenum">
              <a:rPr lang="en-US" altLang="zh-CN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altLang="zh-CN" smtClean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14422" name="Object 86"/>
          <p:cNvGraphicFramePr>
            <a:graphicFrameLocks noGrp="1" noChangeAspect="1"/>
          </p:cNvGraphicFramePr>
          <p:nvPr/>
        </p:nvGraphicFramePr>
        <p:xfrm>
          <a:off x="1047750" y="4581526"/>
          <a:ext cx="6477000" cy="187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85" name="Równanie" r:id="rId3" imgW="3276600" imgH="939800" progId="Equation.3">
                  <p:embed/>
                </p:oleObj>
              </mc:Choice>
              <mc:Fallback>
                <p:oleObj name="Równanie" r:id="rId3" imgW="3276600" imgH="9398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750" y="4581526"/>
                        <a:ext cx="6477000" cy="1871663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19050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423" name="Object 8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515476263"/>
              </p:ext>
            </p:extLst>
          </p:nvPr>
        </p:nvGraphicFramePr>
        <p:xfrm>
          <a:off x="373063" y="4364880"/>
          <a:ext cx="8159750" cy="2376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86" name="Równanie" r:id="rId5" imgW="3251160" imgH="939600" progId="Equation.3">
                  <p:embed/>
                </p:oleObj>
              </mc:Choice>
              <mc:Fallback>
                <p:oleObj name="Równanie" r:id="rId5" imgW="3251160" imgH="9396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063" y="4364880"/>
                        <a:ext cx="8159750" cy="237648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5715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trzałka w górę 8"/>
          <p:cNvSpPr/>
          <p:nvPr/>
        </p:nvSpPr>
        <p:spPr>
          <a:xfrm>
            <a:off x="4211640" y="3027363"/>
            <a:ext cx="484187" cy="977900"/>
          </a:xfrm>
          <a:prstGeom prst="upArrow">
            <a:avLst/>
          </a:prstGeom>
          <a:solidFill>
            <a:schemeClr val="accent3"/>
          </a:solidFill>
          <a:ln>
            <a:solidFill>
              <a:srgbClr val="C00000"/>
            </a:solidFill>
          </a:ln>
          <a:effectLst>
            <a:softEdge rad="3175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0" name="Elipsa 9"/>
          <p:cNvSpPr/>
          <p:nvPr/>
        </p:nvSpPr>
        <p:spPr>
          <a:xfrm>
            <a:off x="611190" y="230188"/>
            <a:ext cx="7705725" cy="2551112"/>
          </a:xfrm>
          <a:prstGeom prst="ellipse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1" name="Prostokąt 13"/>
          <p:cNvSpPr>
            <a:spLocks noChangeArrowheads="1"/>
          </p:cNvSpPr>
          <p:nvPr/>
        </p:nvSpPr>
        <p:spPr bwMode="auto">
          <a:xfrm>
            <a:off x="1854202" y="549275"/>
            <a:ext cx="516572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000" b="1" dirty="0" err="1"/>
              <a:t>After</a:t>
            </a:r>
            <a:r>
              <a:rPr lang="pl-PL" sz="2000" b="1" dirty="0"/>
              <a:t> </a:t>
            </a:r>
            <a:r>
              <a:rPr lang="pl-PL" sz="2000" b="1" dirty="0" err="1"/>
              <a:t>all</a:t>
            </a:r>
            <a:r>
              <a:rPr lang="pl-PL" sz="2000" b="1" dirty="0"/>
              <a:t>  </a:t>
            </a:r>
            <a:r>
              <a:rPr lang="pl-PL" sz="2000" b="1" dirty="0" err="1"/>
              <a:t>this</a:t>
            </a:r>
            <a:r>
              <a:rPr lang="pl-PL" sz="2000" b="1" dirty="0"/>
              <a:t> one </a:t>
            </a:r>
            <a:r>
              <a:rPr lang="pl-PL" sz="2000" b="1" dirty="0" err="1"/>
              <a:t>gets</a:t>
            </a:r>
            <a:r>
              <a:rPr lang="pl-PL" sz="2000" b="1" dirty="0"/>
              <a:t> </a:t>
            </a:r>
            <a:r>
              <a:rPr lang="pl-PL" sz="2000" b="1" dirty="0" err="1"/>
              <a:t>power</a:t>
            </a:r>
            <a:r>
              <a:rPr lang="pl-PL" sz="2000" b="1" dirty="0"/>
              <a:t>-law </a:t>
            </a:r>
            <a:r>
              <a:rPr lang="pl-PL" sz="2000" b="1" dirty="0" err="1"/>
              <a:t>behavior</a:t>
            </a:r>
            <a:r>
              <a:rPr lang="pl-PL" sz="2000" b="1" dirty="0"/>
              <a:t> </a:t>
            </a:r>
          </a:p>
          <a:p>
            <a:pPr algn="ctr"/>
            <a:endParaRPr lang="pl-PL" sz="2000" b="1" dirty="0"/>
          </a:p>
          <a:p>
            <a:pPr algn="ctr"/>
            <a:r>
              <a:rPr lang="pl-PL" sz="2000" b="1" dirty="0"/>
              <a:t>but </a:t>
            </a:r>
            <a:r>
              <a:rPr lang="pl-PL" sz="2000" b="1" dirty="0" err="1"/>
              <a:t>this</a:t>
            </a:r>
            <a:r>
              <a:rPr lang="pl-PL" sz="2000" b="1" dirty="0"/>
              <a:t> </a:t>
            </a:r>
            <a:r>
              <a:rPr lang="pl-PL" sz="2000" b="1" dirty="0" err="1"/>
              <a:t>is</a:t>
            </a:r>
            <a:r>
              <a:rPr lang="pl-PL" sz="2000" b="1" dirty="0"/>
              <a:t> </a:t>
            </a:r>
            <a:r>
              <a:rPr lang="pl-PL" sz="2000" b="1" dirty="0">
                <a:solidFill>
                  <a:srgbClr val="FF0000"/>
                </a:solidFill>
              </a:rPr>
              <a:t>not </a:t>
            </a:r>
            <a:r>
              <a:rPr lang="pl-PL" sz="2000" b="1" dirty="0" err="1">
                <a:solidFill>
                  <a:srgbClr val="FF0000"/>
                </a:solidFill>
              </a:rPr>
              <a:t>Tsallis</a:t>
            </a:r>
            <a:r>
              <a:rPr lang="pl-PL" sz="2000" b="1" dirty="0">
                <a:solidFill>
                  <a:srgbClr val="FF0000"/>
                </a:solidFill>
              </a:rPr>
              <a:t> </a:t>
            </a:r>
            <a:r>
              <a:rPr lang="pl-PL" sz="2000" b="1" dirty="0" err="1">
                <a:solidFill>
                  <a:srgbClr val="FF0000"/>
                </a:solidFill>
              </a:rPr>
              <a:t>formula</a:t>
            </a:r>
            <a:endParaRPr lang="pl-PL" sz="2000" b="1" dirty="0">
              <a:solidFill>
                <a:srgbClr val="FF0000"/>
              </a:solidFill>
            </a:endParaRPr>
          </a:p>
          <a:p>
            <a:pPr algn="ctr"/>
            <a:endParaRPr lang="pl-PL" sz="2000" b="1" dirty="0">
              <a:solidFill>
                <a:srgbClr val="FF0000"/>
              </a:solidFill>
            </a:endParaRPr>
          </a:p>
          <a:p>
            <a:pPr algn="ctr"/>
            <a:r>
              <a:rPr lang="pl-PL" sz="2000" b="1" dirty="0" err="1"/>
              <a:t>because</a:t>
            </a:r>
            <a:r>
              <a:rPr lang="pl-PL" sz="2000" b="1"/>
              <a:t> </a:t>
            </a:r>
            <a:r>
              <a:rPr lang="pl-PL" sz="2000" b="1" smtClean="0"/>
              <a:t>low</a:t>
            </a:r>
            <a:r>
              <a:rPr lang="pl-PL" sz="2000" b="1" dirty="0" smtClean="0"/>
              <a:t> </a:t>
            </a:r>
            <a:r>
              <a:rPr lang="pl-PL" sz="2000" b="1" dirty="0" err="1"/>
              <a:t>p</a:t>
            </a:r>
            <a:r>
              <a:rPr lang="pl-PL" sz="2000" b="1" baseline="-25000" dirty="0" err="1"/>
              <a:t>T</a:t>
            </a:r>
            <a:r>
              <a:rPr lang="pl-PL" sz="2000" b="1" baseline="-25000" dirty="0"/>
              <a:t> </a:t>
            </a:r>
            <a:r>
              <a:rPr lang="pl-PL" sz="2000" b="1" dirty="0"/>
              <a:t> </a:t>
            </a:r>
            <a:r>
              <a:rPr lang="pl-PL" sz="2000" b="1" dirty="0" err="1" smtClean="0"/>
              <a:t>behaviour</a:t>
            </a:r>
            <a:r>
              <a:rPr lang="pl-PL" sz="2000" b="1" dirty="0" smtClean="0"/>
              <a:t> </a:t>
            </a:r>
            <a:r>
              <a:rPr lang="pl-PL" sz="2000" b="1" dirty="0"/>
              <a:t>s not </a:t>
            </a:r>
            <a:r>
              <a:rPr lang="pl-PL" sz="2000" b="1" dirty="0" err="1"/>
              <a:t>correct</a:t>
            </a:r>
            <a:r>
              <a:rPr lang="pl-PL" sz="2000" b="1" dirty="0"/>
              <a:t> </a:t>
            </a:r>
            <a:r>
              <a:rPr lang="pl-PL" sz="2000" b="1" dirty="0">
                <a:solidFill>
                  <a:srgbClr val="FF0000"/>
                </a:solidFill>
              </a:rPr>
              <a:t> </a:t>
            </a:r>
            <a:endParaRPr lang="pl-PL" sz="2000" b="1" dirty="0"/>
          </a:p>
        </p:txBody>
      </p:sp>
    </p:spTree>
    <p:extLst>
      <p:ext uri="{BB962C8B-B14F-4D97-AF65-F5344CB8AC3E}">
        <p14:creationId xmlns:p14="http://schemas.microsoft.com/office/powerpoint/2010/main" val="194637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5072BF-ABD8-4EF9-8B90-47555FE78598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rostokąt 2"/>
              <p:cNvSpPr/>
              <p:nvPr/>
            </p:nvSpPr>
            <p:spPr>
              <a:xfrm>
                <a:off x="323528" y="332656"/>
                <a:ext cx="8712968" cy="31524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b="1" dirty="0" smtClean="0"/>
                  <a:t>Regularization</a:t>
                </a:r>
                <a:r>
                  <a:rPr lang="pl-PL" b="1" dirty="0"/>
                  <a:t> of the </a:t>
                </a:r>
                <a:r>
                  <a:rPr lang="pl-PL" b="1" dirty="0" smtClean="0"/>
                  <a:t>Hard-</a:t>
                </a:r>
                <a:r>
                  <a:rPr lang="pl-PL" b="1" dirty="0" err="1" smtClean="0"/>
                  <a:t>Scattering</a:t>
                </a:r>
                <a:r>
                  <a:rPr lang="pl-PL" b="1" dirty="0" smtClean="0"/>
                  <a:t> </a:t>
                </a:r>
                <a:r>
                  <a:rPr lang="pl-PL" b="1" dirty="0" err="1" smtClean="0"/>
                  <a:t>Integral</a:t>
                </a:r>
                <a:r>
                  <a:rPr lang="pl-PL" b="1" dirty="0" smtClean="0"/>
                  <a:t>:</a:t>
                </a:r>
              </a:p>
              <a:p>
                <a:endParaRPr lang="pl-PL" b="1" dirty="0"/>
              </a:p>
              <a:p>
                <a:endParaRPr lang="pl-PL" b="1" dirty="0" smtClean="0"/>
              </a:p>
              <a:p>
                <a:r>
                  <a:rPr lang="en-US" i="1" dirty="0" smtClean="0"/>
                  <a:t>The</a:t>
                </a:r>
                <a:r>
                  <a:rPr lang="pl-PL" i="1" dirty="0" smtClean="0"/>
                  <a:t> </a:t>
                </a:r>
                <a:r>
                  <a:rPr lang="pl-PL" i="1" dirty="0" err="1" smtClean="0"/>
                  <a:t>obtained</a:t>
                </a:r>
                <a:r>
                  <a:rPr lang="en-US" i="1" dirty="0" smtClean="0"/>
                  <a:t> </a:t>
                </a:r>
                <a:r>
                  <a:rPr lang="en-US" i="1" dirty="0"/>
                  <a:t>power-law </a:t>
                </a:r>
                <a:r>
                  <a:rPr lang="pl-PL" i="1" dirty="0" smtClean="0"/>
                  <a:t> </a:t>
                </a:r>
                <a:r>
                  <a:rPr lang="pl-PL" i="1" dirty="0" err="1" smtClean="0"/>
                  <a:t>applies</a:t>
                </a:r>
                <a:r>
                  <a:rPr lang="pl-PL" i="1" dirty="0" smtClean="0"/>
                  <a:t>  </a:t>
                </a:r>
                <a:r>
                  <a:rPr lang="en-US" i="1" dirty="0" smtClean="0"/>
                  <a:t>for </a:t>
                </a:r>
                <a:r>
                  <a:rPr lang="en-US" i="1" dirty="0"/>
                  <a:t>high </a:t>
                </a:r>
                <a:r>
                  <a:rPr lang="en-US" b="1" i="1" dirty="0" smtClean="0">
                    <a:solidFill>
                      <a:srgbClr val="C00000"/>
                    </a:solidFill>
                  </a:rPr>
                  <a:t>p</a:t>
                </a:r>
                <a:r>
                  <a:rPr lang="pl-PL" b="1" i="1" baseline="-25000" dirty="0" smtClean="0">
                    <a:solidFill>
                      <a:srgbClr val="C00000"/>
                    </a:solidFill>
                  </a:rPr>
                  <a:t>T</a:t>
                </a:r>
                <a:r>
                  <a:rPr lang="en-US" i="1" dirty="0" smtClean="0"/>
                  <a:t> </a:t>
                </a:r>
                <a:r>
                  <a:rPr lang="en-US" i="1" dirty="0"/>
                  <a:t>. </a:t>
                </a:r>
                <a:r>
                  <a:rPr lang="pl-PL" i="1" dirty="0" smtClean="0"/>
                  <a:t> To</a:t>
                </a:r>
                <a:r>
                  <a:rPr lang="en-US" i="1" dirty="0" smtClean="0"/>
                  <a:t> </a:t>
                </a:r>
                <a:r>
                  <a:rPr lang="en-US" i="1" dirty="0"/>
                  <a:t>apply it to the whole range </a:t>
                </a:r>
                <a:r>
                  <a:rPr lang="en-US" i="1" dirty="0" smtClean="0"/>
                  <a:t>of</a:t>
                </a:r>
                <a:r>
                  <a:rPr lang="pl-PL" i="1" dirty="0" smtClean="0"/>
                  <a:t> </a:t>
                </a:r>
                <a:r>
                  <a:rPr lang="en-US" i="1" dirty="0" smtClean="0"/>
                  <a:t> </a:t>
                </a:r>
                <a:r>
                  <a:rPr lang="en-US" b="1" i="1" dirty="0" smtClean="0">
                    <a:solidFill>
                      <a:srgbClr val="C00000"/>
                    </a:solidFill>
                  </a:rPr>
                  <a:t>E</a:t>
                </a:r>
                <a:r>
                  <a:rPr lang="pl-PL" b="1" i="1" baseline="-25000" dirty="0" smtClean="0">
                    <a:solidFill>
                      <a:srgbClr val="C00000"/>
                    </a:solidFill>
                  </a:rPr>
                  <a:t>T</a:t>
                </a:r>
                <a:r>
                  <a:rPr lang="en-US" b="1" i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i="1" dirty="0"/>
                  <a:t>, we need </a:t>
                </a:r>
                <a:r>
                  <a:rPr lang="en-US" i="1" dirty="0" smtClean="0"/>
                  <a:t>to</a:t>
                </a:r>
                <a:r>
                  <a:rPr lang="pl-PL" i="1" dirty="0" smtClean="0"/>
                  <a:t> </a:t>
                </a:r>
                <a:r>
                  <a:rPr lang="en-US" i="1" dirty="0" smtClean="0"/>
                  <a:t>regularize </a:t>
                </a:r>
                <a:r>
                  <a:rPr lang="en-US" i="1" dirty="0"/>
                  <a:t>it by the replacement,</a:t>
                </a:r>
              </a:p>
              <a:p>
                <a:endParaRPr lang="pl-PL" i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l-PL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1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pl-PL" b="1" i="0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𝐩</m:t>
                              </m:r>
                            </m:e>
                            <m:sub>
                              <m:r>
                                <a:rPr lang="pl-PL" b="1" i="0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𝐓</m:t>
                              </m:r>
                            </m:sub>
                          </m:sSub>
                        </m:den>
                      </m:f>
                      <m:r>
                        <a:rPr lang="pl-PL" b="1" i="0" smtClean="0">
                          <a:solidFill>
                            <a:srgbClr val="C00000"/>
                          </a:solidFill>
                          <a:latin typeface="Cambria Math"/>
                        </a:rPr>
                        <m:t> </m:t>
                      </m:r>
                      <m:r>
                        <a:rPr lang="pl-PL" b="1" i="0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→ </m:t>
                      </m:r>
                      <m:f>
                        <m:fPr>
                          <m:ctrlPr>
                            <a:rPr lang="pl-PL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𝑻</m:t>
                              </m:r>
                              <m: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𝟎</m:t>
                              </m:r>
                            </m:sub>
                          </m:sSub>
                          <m:r>
                            <a:rPr lang="pl-PL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𝑻</m:t>
                              </m:r>
                            </m:sub>
                          </m:sSub>
                        </m:den>
                      </m:f>
                      <m:r>
                        <a:rPr lang="pl-PL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→</m:t>
                      </m:r>
                      <m:f>
                        <m:fPr>
                          <m:ctrlPr>
                            <a:rPr lang="pl-PL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𝑻</m:t>
                              </m:r>
                              <m: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  <m:r>
                        <a:rPr lang="pl-PL" b="1" i="1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pl-PL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b="1" i="0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pl-PL" b="1" i="0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  <m:r>
                            <a:rPr lang="pl-PL" b="1" i="0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pl-PL" b="1" i="0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𝐓</m:t>
                              </m:r>
                            </m:sub>
                          </m:sSub>
                          <m:r>
                            <a:rPr lang="pl-PL" b="1" i="0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/</m:t>
                          </m:r>
                          <m:sSub>
                            <m:sSubPr>
                              <m:ctrlP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l-PL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pl-PL" b="1" i="0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𝐓𝟎</m:t>
                              </m:r>
                            </m:sub>
                          </m:sSub>
                        </m:den>
                      </m:f>
                      <m:r>
                        <a:rPr lang="pl-PL" b="1" i="0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pl-PL" b="1" dirty="0">
                  <a:solidFill>
                    <a:srgbClr val="C00000"/>
                  </a:solidFill>
                </a:endParaRPr>
              </a:p>
              <a:p>
                <a:endParaRPr lang="pl-PL" dirty="0" smtClean="0"/>
              </a:p>
              <a:p>
                <a:r>
                  <a:rPr lang="en-US" i="1" dirty="0" smtClean="0"/>
                  <a:t>The </a:t>
                </a:r>
                <a:r>
                  <a:rPr lang="en-US" i="1" dirty="0"/>
                  <a:t>quantity </a:t>
                </a:r>
                <a:r>
                  <a:rPr lang="pl-PL" i="1" dirty="0" smtClean="0"/>
                  <a:t> </a:t>
                </a:r>
                <a:r>
                  <a:rPr lang="pl-PL" b="1" i="1" dirty="0">
                    <a:solidFill>
                      <a:srgbClr val="C00000"/>
                    </a:solidFill>
                  </a:rPr>
                  <a:t>p</a:t>
                </a:r>
                <a:r>
                  <a:rPr lang="pl-PL" b="1" i="1" baseline="-25000" dirty="0" smtClean="0">
                    <a:solidFill>
                      <a:srgbClr val="C00000"/>
                    </a:solidFill>
                  </a:rPr>
                  <a:t>T0</a:t>
                </a:r>
                <a:r>
                  <a:rPr lang="en-US" b="1" i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pl-PL" b="1" i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i="1" dirty="0" smtClean="0"/>
                  <a:t>measures </a:t>
                </a:r>
                <a:r>
                  <a:rPr lang="en-US" i="1" dirty="0"/>
                  <a:t>the average transverse </a:t>
                </a:r>
                <a:r>
                  <a:rPr lang="en-US" i="1" dirty="0" smtClean="0"/>
                  <a:t>mass</a:t>
                </a:r>
                <a:r>
                  <a:rPr lang="pl-PL" i="1" dirty="0" smtClean="0"/>
                  <a:t> </a:t>
                </a:r>
                <a:r>
                  <a:rPr lang="en-US" i="1" dirty="0" smtClean="0"/>
                  <a:t>of </a:t>
                </a:r>
                <a:r>
                  <a:rPr lang="en-US" i="1" dirty="0"/>
                  <a:t>the detected hadron in the hard-scattering process. </a:t>
                </a:r>
                <a:endParaRPr lang="pl-PL" i="1" dirty="0"/>
              </a:p>
            </p:txBody>
          </p:sp>
        </mc:Choice>
        <mc:Fallback>
          <p:sp>
            <p:nvSpPr>
              <p:cNvPr id="3" name="Prostokąt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32656"/>
                <a:ext cx="8712968" cy="3152401"/>
              </a:xfrm>
              <a:prstGeom prst="rect">
                <a:avLst/>
              </a:prstGeom>
              <a:blipFill rotWithShape="1">
                <a:blip r:embed="rId3"/>
                <a:stretch>
                  <a:fillRect l="-560" t="-967" r="-490" b="-232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iek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287386048"/>
              </p:ext>
            </p:extLst>
          </p:nvPr>
        </p:nvGraphicFramePr>
        <p:xfrm>
          <a:off x="211138" y="4988074"/>
          <a:ext cx="8610600" cy="146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2" name="Równanie" r:id="rId4" imgW="4356000" imgH="736560" progId="Equation.3">
                  <p:embed/>
                </p:oleObj>
              </mc:Choice>
              <mc:Fallback>
                <p:oleObj name="Równanie" r:id="rId4" imgW="4356000" imgH="736560" progId="Equation.3">
                  <p:embed/>
                  <p:pic>
                    <p:nvPicPr>
                      <p:cNvPr id="0" name="Obiekt 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138" y="4988074"/>
                        <a:ext cx="8610600" cy="1465262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trzałka w dół 4"/>
          <p:cNvSpPr/>
          <p:nvPr/>
        </p:nvSpPr>
        <p:spPr bwMode="auto">
          <a:xfrm>
            <a:off x="4139952" y="3717032"/>
            <a:ext cx="484632" cy="97840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99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5072BF-ABD8-4EF9-8B90-47555FE78598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graphicFrame>
        <p:nvGraphicFramePr>
          <p:cNvPr id="4" name="Obiek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908818613"/>
              </p:ext>
            </p:extLst>
          </p:nvPr>
        </p:nvGraphicFramePr>
        <p:xfrm>
          <a:off x="211138" y="4988074"/>
          <a:ext cx="8610600" cy="146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25" name="Równanie" r:id="rId3" imgW="4356100" imgH="736600" progId="Equation.3">
                  <p:embed/>
                </p:oleObj>
              </mc:Choice>
              <mc:Fallback>
                <p:oleObj name="Równanie" r:id="rId3" imgW="4356100" imgH="7366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138" y="4988074"/>
                        <a:ext cx="8610600" cy="1465262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ole tekstowe 6"/>
          <p:cNvSpPr txBox="1">
            <a:spLocks noChangeArrowheads="1"/>
          </p:cNvSpPr>
          <p:nvPr/>
        </p:nvSpPr>
        <p:spPr bwMode="auto">
          <a:xfrm>
            <a:off x="107950" y="404665"/>
            <a:ext cx="8686800" cy="3139321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l-PL" b="1" dirty="0"/>
          </a:p>
          <a:p>
            <a:r>
              <a:rPr lang="pl-PL" b="1" dirty="0" err="1" smtClean="0"/>
              <a:t>Notice</a:t>
            </a:r>
            <a:r>
              <a:rPr lang="pl-PL" b="1" dirty="0" smtClean="0"/>
              <a:t>:</a:t>
            </a:r>
          </a:p>
          <a:p>
            <a:endParaRPr lang="pl-PL" b="1" dirty="0"/>
          </a:p>
          <a:p>
            <a:r>
              <a:rPr lang="pl-PL" b="1" dirty="0" smtClean="0"/>
              <a:t> </a:t>
            </a:r>
            <a:r>
              <a:rPr lang="pl-PL" b="1" dirty="0" err="1"/>
              <a:t>that</a:t>
            </a:r>
            <a:r>
              <a:rPr lang="pl-PL" b="1" dirty="0"/>
              <a:t> we </a:t>
            </a:r>
            <a:r>
              <a:rPr lang="pl-PL" b="1" dirty="0" err="1"/>
              <a:t>have</a:t>
            </a:r>
            <a:r>
              <a:rPr lang="pl-PL" b="1" dirty="0"/>
              <a:t> </a:t>
            </a:r>
            <a:r>
              <a:rPr lang="pl-PL" b="1" dirty="0" err="1"/>
              <a:t>just</a:t>
            </a:r>
            <a:r>
              <a:rPr lang="pl-PL" b="1" dirty="0"/>
              <a:t> </a:t>
            </a:r>
            <a:r>
              <a:rPr lang="pl-PL" b="1" dirty="0" err="1"/>
              <a:t>assumed</a:t>
            </a:r>
            <a:endParaRPr lang="pl-PL" b="1" dirty="0"/>
          </a:p>
          <a:p>
            <a:endParaRPr lang="pl-PL" b="1" dirty="0"/>
          </a:p>
          <a:p>
            <a:r>
              <a:rPr lang="pl-PL" b="1" dirty="0"/>
              <a:t>the form  of </a:t>
            </a:r>
            <a:r>
              <a:rPr lang="pl-PL" b="1" dirty="0" err="1" smtClean="0"/>
              <a:t>Tsallis</a:t>
            </a:r>
            <a:r>
              <a:rPr lang="pl-PL" b="1" dirty="0" smtClean="0"/>
              <a:t>/</a:t>
            </a:r>
            <a:r>
              <a:rPr lang="pl-PL" b="1" dirty="0" err="1" smtClean="0"/>
              <a:t>Hagedorn</a:t>
            </a:r>
            <a:endParaRPr lang="pl-PL" b="1" dirty="0" smtClean="0"/>
          </a:p>
          <a:p>
            <a:endParaRPr lang="pl-PL" b="1" dirty="0"/>
          </a:p>
          <a:p>
            <a:r>
              <a:rPr lang="pl-PL" b="1" dirty="0" smtClean="0"/>
              <a:t> </a:t>
            </a:r>
            <a:r>
              <a:rPr lang="pl-PL" b="1" dirty="0" err="1"/>
              <a:t>formula</a:t>
            </a:r>
            <a:r>
              <a:rPr lang="pl-PL" b="1" dirty="0"/>
              <a:t> </a:t>
            </a:r>
            <a:r>
              <a:rPr lang="pl-PL" b="1" dirty="0" err="1" smtClean="0"/>
              <a:t>showed</a:t>
            </a:r>
            <a:r>
              <a:rPr lang="pl-PL" b="1" dirty="0" smtClean="0"/>
              <a:t> </a:t>
            </a:r>
            <a:r>
              <a:rPr lang="pl-PL" b="1" dirty="0" err="1" smtClean="0"/>
              <a:t>at</a:t>
            </a:r>
            <a:r>
              <a:rPr lang="pl-PL" b="1" dirty="0" smtClean="0"/>
              <a:t> </a:t>
            </a:r>
            <a:r>
              <a:rPr lang="pl-PL" b="1" dirty="0"/>
              <a:t>the </a:t>
            </a:r>
            <a:r>
              <a:rPr lang="pl-PL" b="1" dirty="0" err="1"/>
              <a:t>beginning</a:t>
            </a:r>
            <a:r>
              <a:rPr lang="pl-PL" b="1" dirty="0"/>
              <a:t>: </a:t>
            </a:r>
          </a:p>
          <a:p>
            <a:endParaRPr lang="pl-PL" b="1" dirty="0"/>
          </a:p>
          <a:p>
            <a:endParaRPr lang="pl-PL" b="1" dirty="0" smtClean="0"/>
          </a:p>
          <a:p>
            <a:endParaRPr lang="pl-PL" b="1" dirty="0"/>
          </a:p>
        </p:txBody>
      </p:sp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2435418"/>
              </p:ext>
            </p:extLst>
          </p:nvPr>
        </p:nvGraphicFramePr>
        <p:xfrm>
          <a:off x="4198938" y="1027113"/>
          <a:ext cx="4352925" cy="189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26" name="Równanie" r:id="rId5" imgW="1524000" imgH="685800" progId="Equation.3">
                  <p:embed/>
                </p:oleObj>
              </mc:Choice>
              <mc:Fallback>
                <p:oleObj name="Równanie" r:id="rId5" imgW="1524000" imgH="685800" progId="Equation.3">
                  <p:embed/>
                  <p:pic>
                    <p:nvPicPr>
                      <p:cNvPr id="0" name="Obiek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8938" y="1027113"/>
                        <a:ext cx="4352925" cy="18970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trzałka w górę 7"/>
          <p:cNvSpPr/>
          <p:nvPr/>
        </p:nvSpPr>
        <p:spPr>
          <a:xfrm>
            <a:off x="4211640" y="3819252"/>
            <a:ext cx="484187" cy="977900"/>
          </a:xfrm>
          <a:prstGeom prst="upArrow">
            <a:avLst/>
          </a:prstGeom>
          <a:solidFill>
            <a:schemeClr val="accent3"/>
          </a:solidFill>
          <a:ln>
            <a:solidFill>
              <a:srgbClr val="C00000"/>
            </a:solidFill>
          </a:ln>
          <a:effectLst>
            <a:softEdge rad="3175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7963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3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049A7C3-0F99-46F6-AF31-803613EE1922}" type="slidenum">
              <a:rPr lang="en-US" altLang="zh-CN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altLang="zh-CN" smtClean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25631" name="Object 3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163205823"/>
              </p:ext>
            </p:extLst>
          </p:nvPr>
        </p:nvGraphicFramePr>
        <p:xfrm>
          <a:off x="479427" y="2013124"/>
          <a:ext cx="8340725" cy="2640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87" name="Równanie" r:id="rId4" imgW="3771720" imgH="1193760" progId="Equation.3">
                  <p:embed/>
                </p:oleObj>
              </mc:Choice>
              <mc:Fallback>
                <p:oleObj name="Równanie" r:id="rId4" imgW="3771720" imgH="1193760" progId="Equation.3">
                  <p:embed/>
                  <p:pic>
                    <p:nvPicPr>
                      <p:cNvPr id="0" name="Picture 3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427" y="2013124"/>
                        <a:ext cx="8340725" cy="2640012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rostokąt zaokrąglony 1"/>
          <p:cNvSpPr/>
          <p:nvPr/>
        </p:nvSpPr>
        <p:spPr>
          <a:xfrm>
            <a:off x="457200" y="3581400"/>
            <a:ext cx="8001000" cy="1828800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7" name="pole tekstowe 6"/>
          <p:cNvSpPr txBox="1"/>
          <p:nvPr/>
        </p:nvSpPr>
        <p:spPr>
          <a:xfrm>
            <a:off x="683568" y="692696"/>
            <a:ext cx="7596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/>
              <a:t>Notice</a:t>
            </a:r>
            <a:r>
              <a:rPr lang="pl-PL" b="1" dirty="0" smtClean="0"/>
              <a:t>:</a:t>
            </a:r>
            <a:r>
              <a:rPr lang="pl-PL" dirty="0" smtClean="0"/>
              <a:t> </a:t>
            </a:r>
            <a:r>
              <a:rPr lang="pl-PL" i="1" dirty="0" smtClean="0"/>
              <a:t>in </a:t>
            </a:r>
            <a:r>
              <a:rPr lang="pl-PL" i="1" dirty="0" err="1" smtClean="0"/>
              <a:t>addition</a:t>
            </a:r>
            <a:r>
              <a:rPr lang="pl-PL" i="1" dirty="0" smtClean="0"/>
              <a:t> to </a:t>
            </a:r>
            <a:r>
              <a:rPr lang="pl-PL" i="1" dirty="0" err="1" smtClean="0"/>
              <a:t>regularization</a:t>
            </a:r>
            <a:r>
              <a:rPr lang="pl-PL" i="1" dirty="0" smtClean="0"/>
              <a:t> we </a:t>
            </a:r>
            <a:r>
              <a:rPr lang="pl-PL" i="1" dirty="0" err="1" smtClean="0"/>
              <a:t>were</a:t>
            </a:r>
            <a:r>
              <a:rPr lang="pl-PL" i="1" dirty="0" smtClean="0"/>
              <a:t> </a:t>
            </a:r>
            <a:r>
              <a:rPr lang="pl-PL" i="1" dirty="0" err="1" smtClean="0"/>
              <a:t>using</a:t>
            </a:r>
            <a:r>
              <a:rPr lang="pl-PL" i="1" dirty="0" smtClean="0"/>
              <a:t> (</a:t>
            </a:r>
            <a:r>
              <a:rPr lang="pl-PL" i="1" dirty="0" err="1" smtClean="0"/>
              <a:t>following</a:t>
            </a:r>
            <a:r>
              <a:rPr lang="pl-PL" i="1" dirty="0" smtClean="0"/>
              <a:t> CYW et al. </a:t>
            </a:r>
          </a:p>
          <a:p>
            <a:r>
              <a:rPr lang="pl-PL" i="1" dirty="0"/>
              <a:t> </a:t>
            </a:r>
            <a:r>
              <a:rPr lang="pl-PL" i="1" dirty="0" smtClean="0"/>
              <a:t>             PRC65(2001)14903 </a:t>
            </a:r>
            <a:endParaRPr lang="pl-PL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6" name="Symbol zastępczy numeru slajd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F20C7E2-07DD-439E-A593-CBC8634B30DA}" type="slidenum">
              <a:rPr lang="en-US" altLang="zh-CN" smtClean="0"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altLang="zh-CN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517" name="Prostokąt 2"/>
          <p:cNvSpPr>
            <a:spLocks noChangeArrowheads="1"/>
          </p:cNvSpPr>
          <p:nvPr/>
        </p:nvSpPr>
        <p:spPr bwMode="auto">
          <a:xfrm>
            <a:off x="107952" y="333377"/>
            <a:ext cx="87852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err="1" smtClean="0"/>
              <a:t>Final</a:t>
            </a:r>
            <a:r>
              <a:rPr lang="pl-PL" b="1" dirty="0" smtClean="0"/>
              <a:t> </a:t>
            </a:r>
            <a:r>
              <a:rPr lang="pl-PL" b="1" dirty="0" err="1" smtClean="0"/>
              <a:t>result</a:t>
            </a:r>
            <a:r>
              <a:rPr lang="pl-PL" b="1" dirty="0" smtClean="0"/>
              <a:t> for QCD </a:t>
            </a:r>
            <a:r>
              <a:rPr lang="pl-PL" b="1" dirty="0" err="1" smtClean="0"/>
              <a:t>based</a:t>
            </a:r>
            <a:r>
              <a:rPr lang="pl-PL" b="1" dirty="0" smtClean="0"/>
              <a:t> </a:t>
            </a:r>
            <a:r>
              <a:rPr lang="pl-PL" b="1" dirty="0" err="1" smtClean="0"/>
              <a:t>derivation</a:t>
            </a:r>
            <a:r>
              <a:rPr lang="pl-PL" b="1" dirty="0" smtClean="0"/>
              <a:t>:</a:t>
            </a:r>
            <a:endParaRPr lang="pl-PL" b="1" dirty="0"/>
          </a:p>
        </p:txBody>
      </p:sp>
      <p:graphicFrame>
        <p:nvGraphicFramePr>
          <p:cNvPr id="20515" name="Object 35"/>
          <p:cNvGraphicFramePr>
            <a:graphicFrameLocks noGrp="1" noChangeAspect="1"/>
          </p:cNvGraphicFramePr>
          <p:nvPr/>
        </p:nvGraphicFramePr>
        <p:xfrm>
          <a:off x="76202" y="1355725"/>
          <a:ext cx="8888413" cy="444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0" name="Równanie" r:id="rId3" imgW="4495680" imgH="2234880" progId="Equation.3">
                  <p:embed/>
                </p:oleObj>
              </mc:Choice>
              <mc:Fallback>
                <p:oleObj name="Równanie" r:id="rId3" imgW="4495680" imgH="2234880" progId="Equation.3">
                  <p:embed/>
                  <p:pic>
                    <p:nvPicPr>
                      <p:cNvPr id="0" name="Picture 3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2" y="1355725"/>
                        <a:ext cx="8888413" cy="4449763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Elipsa 4"/>
          <p:cNvSpPr/>
          <p:nvPr/>
        </p:nvSpPr>
        <p:spPr>
          <a:xfrm>
            <a:off x="5580063" y="3716338"/>
            <a:ext cx="3313112" cy="165735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cxnSp>
        <p:nvCxnSpPr>
          <p:cNvPr id="9" name="Łącznik prosty ze strzałką 8"/>
          <p:cNvCxnSpPr/>
          <p:nvPr/>
        </p:nvCxnSpPr>
        <p:spPr>
          <a:xfrm flipV="1">
            <a:off x="7092952" y="5373688"/>
            <a:ext cx="142875" cy="8636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0" name="pole tekstowe 9"/>
          <p:cNvSpPr txBox="1">
            <a:spLocks noChangeArrowheads="1"/>
          </p:cNvSpPr>
          <p:nvPr/>
        </p:nvSpPr>
        <p:spPr bwMode="auto">
          <a:xfrm>
            <a:off x="6300789" y="6237289"/>
            <a:ext cx="20783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solidFill>
                  <a:srgbClr val="FF0000"/>
                </a:solidFill>
              </a:rPr>
              <a:t>Looks like Tsallis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40" name="Symbol zastępczy numeru slajd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E59DAC7-B305-4327-859C-48670DE020D1}" type="slidenum">
              <a:rPr lang="en-US" altLang="zh-CN" smtClean="0"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US" altLang="zh-CN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541" name="Prostokąt 2"/>
          <p:cNvSpPr>
            <a:spLocks noChangeArrowheads="1"/>
          </p:cNvSpPr>
          <p:nvPr/>
        </p:nvSpPr>
        <p:spPr bwMode="auto">
          <a:xfrm>
            <a:off x="107952" y="333377"/>
            <a:ext cx="87852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l-PL" dirty="0"/>
          </a:p>
        </p:txBody>
      </p:sp>
      <p:graphicFrame>
        <p:nvGraphicFramePr>
          <p:cNvPr id="21539" name="Object 35"/>
          <p:cNvGraphicFramePr>
            <a:graphicFrameLocks noGrp="1" noChangeAspect="1"/>
          </p:cNvGraphicFramePr>
          <p:nvPr/>
        </p:nvGraphicFramePr>
        <p:xfrm>
          <a:off x="76202" y="1355725"/>
          <a:ext cx="8888413" cy="444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4" name="Równanie" r:id="rId3" imgW="4495680" imgH="2234880" progId="Equation.3">
                  <p:embed/>
                </p:oleObj>
              </mc:Choice>
              <mc:Fallback>
                <p:oleObj name="Równanie" r:id="rId3" imgW="4495680" imgH="2234880" progId="Equation.3">
                  <p:embed/>
                  <p:pic>
                    <p:nvPicPr>
                      <p:cNvPr id="0" name="Picture 3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2" y="1355725"/>
                        <a:ext cx="8888413" cy="4449763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Elipsa 4"/>
          <p:cNvSpPr/>
          <p:nvPr/>
        </p:nvSpPr>
        <p:spPr>
          <a:xfrm>
            <a:off x="5580063" y="3716338"/>
            <a:ext cx="3313112" cy="165735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cxnSp>
        <p:nvCxnSpPr>
          <p:cNvPr id="9" name="Łącznik prosty ze strzałką 8"/>
          <p:cNvCxnSpPr/>
          <p:nvPr/>
        </p:nvCxnSpPr>
        <p:spPr>
          <a:xfrm flipV="1">
            <a:off x="7092952" y="5373688"/>
            <a:ext cx="142875" cy="8636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44" name="pole tekstowe 9"/>
          <p:cNvSpPr txBox="1">
            <a:spLocks noChangeArrowheads="1"/>
          </p:cNvSpPr>
          <p:nvPr/>
        </p:nvSpPr>
        <p:spPr bwMode="auto">
          <a:xfrm>
            <a:off x="6300789" y="6237289"/>
            <a:ext cx="20783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solidFill>
                  <a:srgbClr val="FF0000"/>
                </a:solidFill>
              </a:rPr>
              <a:t>Looks like Tsallis</a:t>
            </a:r>
          </a:p>
        </p:txBody>
      </p:sp>
      <p:sp>
        <p:nvSpPr>
          <p:cNvPr id="6" name="Elipsa 5"/>
          <p:cNvSpPr/>
          <p:nvPr/>
        </p:nvSpPr>
        <p:spPr>
          <a:xfrm>
            <a:off x="1692275" y="2636840"/>
            <a:ext cx="7200900" cy="1368425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cxnSp>
        <p:nvCxnSpPr>
          <p:cNvPr id="8" name="Łącznik prosty ze strzałką 7"/>
          <p:cNvCxnSpPr/>
          <p:nvPr/>
        </p:nvCxnSpPr>
        <p:spPr>
          <a:xfrm flipV="1">
            <a:off x="755652" y="3716338"/>
            <a:ext cx="1368425" cy="2520951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47" name="pole tekstowe 10"/>
          <p:cNvSpPr txBox="1">
            <a:spLocks noChangeArrowheads="1"/>
          </p:cNvSpPr>
          <p:nvPr/>
        </p:nvSpPr>
        <p:spPr bwMode="auto">
          <a:xfrm>
            <a:off x="19051" y="6300788"/>
            <a:ext cx="44550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solidFill>
                  <a:srgbClr val="0070C0"/>
                </a:solidFill>
              </a:rPr>
              <a:t>… but with quite complicated prefactor</a:t>
            </a:r>
          </a:p>
        </p:txBody>
      </p:sp>
      <p:sp>
        <p:nvSpPr>
          <p:cNvPr id="13" name="Prostokąt 2"/>
          <p:cNvSpPr>
            <a:spLocks noChangeArrowheads="1"/>
          </p:cNvSpPr>
          <p:nvPr/>
        </p:nvSpPr>
        <p:spPr bwMode="auto">
          <a:xfrm>
            <a:off x="107504" y="332656"/>
            <a:ext cx="87852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err="1" smtClean="0"/>
              <a:t>Final</a:t>
            </a:r>
            <a:r>
              <a:rPr lang="pl-PL" b="1" dirty="0" smtClean="0"/>
              <a:t> </a:t>
            </a:r>
            <a:r>
              <a:rPr lang="pl-PL" b="1" dirty="0" err="1" smtClean="0"/>
              <a:t>result</a:t>
            </a:r>
            <a:r>
              <a:rPr lang="pl-PL" b="1" dirty="0" smtClean="0"/>
              <a:t> for QCD </a:t>
            </a:r>
            <a:r>
              <a:rPr lang="pl-PL" b="1" dirty="0" err="1" smtClean="0"/>
              <a:t>based</a:t>
            </a:r>
            <a:r>
              <a:rPr lang="pl-PL" b="1" dirty="0" smtClean="0"/>
              <a:t> </a:t>
            </a:r>
            <a:r>
              <a:rPr lang="pl-PL" b="1" dirty="0" err="1" smtClean="0"/>
              <a:t>derivation</a:t>
            </a:r>
            <a:r>
              <a:rPr lang="pl-PL" b="1" dirty="0" smtClean="0"/>
              <a:t>: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5072BF-ABD8-4EF9-8B90-47555FE78598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60648"/>
            <a:ext cx="6408712" cy="64087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Prostokąt 2"/>
          <p:cNvSpPr/>
          <p:nvPr/>
        </p:nvSpPr>
        <p:spPr>
          <a:xfrm>
            <a:off x="6517232" y="620688"/>
            <a:ext cx="273528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smtClean="0"/>
              <a:t>T</a:t>
            </a:r>
            <a:r>
              <a:rPr lang="en-US" dirty="0" smtClean="0"/>
              <a:t>he </a:t>
            </a:r>
            <a:r>
              <a:rPr lang="en-US" dirty="0"/>
              <a:t>experimental </a:t>
            </a:r>
            <a:r>
              <a:rPr lang="en-US" dirty="0" smtClean="0"/>
              <a:t>data</a:t>
            </a:r>
            <a:endParaRPr lang="pl-PL" dirty="0" smtClean="0"/>
          </a:p>
          <a:p>
            <a:r>
              <a:rPr lang="pl-PL" dirty="0" err="1" smtClean="0"/>
              <a:t>gives</a:t>
            </a:r>
            <a:r>
              <a:rPr lang="pl-PL" dirty="0" smtClean="0"/>
              <a:t> </a:t>
            </a:r>
            <a:r>
              <a:rPr lang="pl-PL" i="1" dirty="0"/>
              <a:t>n</a:t>
            </a:r>
            <a:r>
              <a:rPr lang="pl-PL" dirty="0"/>
              <a:t>′=5.69 </a:t>
            </a:r>
            <a:r>
              <a:rPr lang="pl-PL" dirty="0" smtClean="0"/>
              <a:t>,  </a:t>
            </a:r>
          </a:p>
          <a:p>
            <a:r>
              <a:rPr lang="pl-PL" i="1" dirty="0" smtClean="0"/>
              <a:t>m</a:t>
            </a:r>
            <a:r>
              <a:rPr lang="pl-PL" i="1" baseline="-25000" dirty="0" smtClean="0"/>
              <a:t>T0</a:t>
            </a:r>
            <a:r>
              <a:rPr lang="pl-PL" i="1" dirty="0" smtClean="0"/>
              <a:t> </a:t>
            </a:r>
            <a:r>
              <a:rPr lang="pl-PL" dirty="0" smtClean="0"/>
              <a:t>=0.804 </a:t>
            </a:r>
            <a:r>
              <a:rPr lang="pl-PL" dirty="0" err="1"/>
              <a:t>GeV</a:t>
            </a:r>
            <a:r>
              <a:rPr lang="pl-PL" dirty="0"/>
              <a:t> for </a:t>
            </a:r>
            <a:endParaRPr lang="pl-PL" dirty="0" smtClean="0"/>
          </a:p>
          <a:p>
            <a:r>
              <a:rPr lang="pl-PL" dirty="0" smtClean="0"/>
              <a:t>√</a:t>
            </a:r>
            <a:r>
              <a:rPr lang="pl-PL" i="1" dirty="0"/>
              <a:t>s</a:t>
            </a:r>
            <a:r>
              <a:rPr lang="pl-PL" dirty="0"/>
              <a:t>=7 </a:t>
            </a:r>
            <a:r>
              <a:rPr lang="pl-PL" dirty="0" err="1"/>
              <a:t>TeV</a:t>
            </a:r>
            <a:r>
              <a:rPr lang="pl-PL" dirty="0"/>
              <a:t> </a:t>
            </a:r>
            <a:r>
              <a:rPr lang="pl-PL" dirty="0" smtClean="0"/>
              <a:t>and  </a:t>
            </a:r>
            <a:r>
              <a:rPr lang="en-US" i="1" dirty="0" smtClean="0"/>
              <a:t>n</a:t>
            </a:r>
            <a:r>
              <a:rPr lang="en-US" dirty="0"/>
              <a:t>′=</a:t>
            </a:r>
            <a:r>
              <a:rPr lang="en-US" dirty="0" smtClean="0"/>
              <a:t>5.86</a:t>
            </a:r>
            <a:r>
              <a:rPr lang="pl-PL" dirty="0" smtClean="0"/>
              <a:t>,</a:t>
            </a:r>
          </a:p>
          <a:p>
            <a:r>
              <a:rPr lang="en-US" i="1" dirty="0" smtClean="0"/>
              <a:t>m</a:t>
            </a:r>
            <a:r>
              <a:rPr lang="pl-PL" i="1" baseline="-25000" dirty="0" smtClean="0"/>
              <a:t>T0</a:t>
            </a:r>
            <a:r>
              <a:rPr lang="pl-PL" dirty="0" smtClean="0"/>
              <a:t>  </a:t>
            </a:r>
            <a:r>
              <a:rPr lang="en-US" dirty="0" smtClean="0"/>
              <a:t>=0.634 </a:t>
            </a:r>
            <a:r>
              <a:rPr lang="en-US" dirty="0"/>
              <a:t>GeV for </a:t>
            </a:r>
            <a:endParaRPr lang="pl-PL" dirty="0" smtClean="0"/>
          </a:p>
          <a:p>
            <a:r>
              <a:rPr lang="en-US" dirty="0" smtClean="0"/>
              <a:t>√</a:t>
            </a:r>
            <a:r>
              <a:rPr lang="en-US" i="1" dirty="0"/>
              <a:t>s</a:t>
            </a:r>
            <a:r>
              <a:rPr lang="en-US" dirty="0"/>
              <a:t>=0.9 </a:t>
            </a:r>
            <a:r>
              <a:rPr lang="en-US" dirty="0" err="1"/>
              <a:t>TeV</a:t>
            </a:r>
            <a:r>
              <a:rPr lang="en-US" dirty="0"/>
              <a:t>. </a:t>
            </a:r>
            <a:endParaRPr lang="pl-PL" dirty="0" smtClean="0"/>
          </a:p>
          <a:p>
            <a:endParaRPr lang="pl-PL" dirty="0"/>
          </a:p>
          <a:p>
            <a:r>
              <a:rPr lang="pl-PL" dirty="0" smtClean="0"/>
              <a:t>T</a:t>
            </a:r>
            <a:r>
              <a:rPr lang="en-US" dirty="0" smtClean="0"/>
              <a:t>here </a:t>
            </a:r>
            <a:r>
              <a:rPr lang="en-US" dirty="0"/>
              <a:t>is indeed </a:t>
            </a:r>
            <a:endParaRPr lang="pl-PL" dirty="0" smtClean="0"/>
          </a:p>
          <a:p>
            <a:r>
              <a:rPr lang="en-US" dirty="0" smtClean="0"/>
              <a:t>a </a:t>
            </a:r>
            <a:r>
              <a:rPr lang="en-US" dirty="0"/>
              <a:t>systematic change of </a:t>
            </a:r>
            <a:endParaRPr lang="pl-PL" dirty="0" smtClean="0"/>
          </a:p>
          <a:p>
            <a:r>
              <a:rPr lang="en-US" dirty="0" smtClean="0"/>
              <a:t>the power</a:t>
            </a:r>
            <a:r>
              <a:rPr lang="pl-PL" dirty="0" smtClean="0"/>
              <a:t> </a:t>
            </a:r>
            <a:r>
              <a:rPr lang="en-US" dirty="0" smtClean="0"/>
              <a:t>index </a:t>
            </a:r>
            <a:r>
              <a:rPr lang="en-US" i="1" dirty="0"/>
              <a:t>n </a:t>
            </a:r>
            <a:r>
              <a:rPr lang="en-US" dirty="0"/>
              <a:t>from </a:t>
            </a:r>
            <a:endParaRPr lang="pl-PL" dirty="0" smtClean="0"/>
          </a:p>
          <a:p>
            <a:r>
              <a:rPr lang="en-US" dirty="0" smtClean="0"/>
              <a:t>jet </a:t>
            </a:r>
            <a:r>
              <a:rPr lang="en-US" dirty="0"/>
              <a:t>production to a </a:t>
            </a:r>
            <a:r>
              <a:rPr lang="en-US" dirty="0" smtClean="0"/>
              <a:t>larger</a:t>
            </a:r>
            <a:endParaRPr lang="pl-PL" dirty="0" smtClean="0"/>
          </a:p>
          <a:p>
            <a:r>
              <a:rPr lang="en-US" dirty="0" smtClean="0"/>
              <a:t>value </a:t>
            </a:r>
            <a:r>
              <a:rPr lang="en-US" i="1" dirty="0"/>
              <a:t>n</a:t>
            </a:r>
            <a:r>
              <a:rPr lang="en-US" dirty="0"/>
              <a:t>′ in hadron</a:t>
            </a:r>
          </a:p>
          <a:p>
            <a:r>
              <a:rPr lang="en-US" dirty="0"/>
              <a:t>production. </a:t>
            </a:r>
            <a:endParaRPr lang="pl-PL" dirty="0" smtClean="0"/>
          </a:p>
          <a:p>
            <a:endParaRPr lang="pl-PL" dirty="0"/>
          </a:p>
          <a:p>
            <a:r>
              <a:rPr lang="pl-PL" dirty="0" smtClean="0"/>
              <a:t>(</a:t>
            </a:r>
            <a:r>
              <a:rPr lang="en-US" dirty="0" smtClean="0"/>
              <a:t>The </a:t>
            </a:r>
            <a:r>
              <a:rPr lang="en-US" dirty="0"/>
              <a:t>fits to the low </a:t>
            </a:r>
            <a:r>
              <a:rPr lang="pl-PL" dirty="0" smtClean="0"/>
              <a:t> </a:t>
            </a:r>
            <a:r>
              <a:rPr lang="pl-PL" dirty="0" err="1" smtClean="0"/>
              <a:t>p</a:t>
            </a:r>
            <a:r>
              <a:rPr lang="pl-PL" baseline="-25000" dirty="0" err="1" smtClean="0"/>
              <a:t>T</a:t>
            </a:r>
            <a:endParaRPr lang="pl-PL" dirty="0" smtClean="0"/>
          </a:p>
          <a:p>
            <a:r>
              <a:rPr lang="pl-PL" dirty="0"/>
              <a:t>r</a:t>
            </a:r>
            <a:r>
              <a:rPr lang="en-US" dirty="0" err="1" smtClean="0"/>
              <a:t>egion</a:t>
            </a:r>
            <a:r>
              <a:rPr lang="en-US" dirty="0" smtClean="0"/>
              <a:t> </a:t>
            </a:r>
            <a:r>
              <a:rPr lang="en-US" dirty="0"/>
              <a:t>for the ALICE</a:t>
            </a:r>
          </a:p>
          <a:p>
            <a:r>
              <a:rPr lang="en-US" dirty="0"/>
              <a:t>data can be </a:t>
            </a:r>
            <a:r>
              <a:rPr lang="en-US" dirty="0" smtClean="0"/>
              <a:t>improved </a:t>
            </a:r>
            <a:endParaRPr lang="pl-PL" dirty="0" smtClean="0"/>
          </a:p>
          <a:p>
            <a:r>
              <a:rPr lang="en-US" dirty="0" smtClean="0"/>
              <a:t>with </a:t>
            </a:r>
            <a:r>
              <a:rPr lang="en-US" dirty="0"/>
              <a:t>a larger power </a:t>
            </a:r>
            <a:endParaRPr lang="pl-PL" dirty="0" smtClean="0"/>
          </a:p>
          <a:p>
            <a:r>
              <a:rPr lang="en-US" dirty="0" smtClean="0"/>
              <a:t>index </a:t>
            </a:r>
            <a:r>
              <a:rPr lang="en-US" i="1" dirty="0"/>
              <a:t>n</a:t>
            </a:r>
            <a:r>
              <a:rPr lang="en-US" dirty="0"/>
              <a:t>′ </a:t>
            </a:r>
            <a:r>
              <a:rPr lang="pl-PL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3585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5072BF-ABD8-4EF9-8B90-47555FE78598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539552" y="260648"/>
            <a:ext cx="6390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/>
              <a:t>Further</a:t>
            </a:r>
            <a:r>
              <a:rPr lang="pl-PL" b="1" dirty="0"/>
              <a:t> </a:t>
            </a:r>
            <a:r>
              <a:rPr lang="pl-PL" b="1" dirty="0" err="1"/>
              <a:t>Approximation</a:t>
            </a:r>
            <a:r>
              <a:rPr lang="pl-PL" b="1" dirty="0"/>
              <a:t> of </a:t>
            </a:r>
            <a:r>
              <a:rPr lang="pl-PL" b="1" dirty="0" smtClean="0"/>
              <a:t>the Hard-</a:t>
            </a:r>
            <a:r>
              <a:rPr lang="pl-PL" b="1" dirty="0" err="1" smtClean="0"/>
              <a:t>Scattering</a:t>
            </a:r>
            <a:r>
              <a:rPr lang="pl-PL" b="1" dirty="0" smtClean="0"/>
              <a:t> </a:t>
            </a:r>
            <a:r>
              <a:rPr lang="pl-PL" b="1" dirty="0" err="1" smtClean="0"/>
              <a:t>Integral</a:t>
            </a:r>
            <a:endParaRPr lang="pl-PL" b="1" dirty="0" smtClean="0"/>
          </a:p>
          <a:p>
            <a:endParaRPr lang="pl-PL" b="1" dirty="0"/>
          </a:p>
          <a:p>
            <a:r>
              <a:rPr lang="pl-PL" i="1" dirty="0" smtClean="0"/>
              <a:t>For </a:t>
            </a:r>
            <a:r>
              <a:rPr lang="pl-PL" i="1" dirty="0" smtClean="0">
                <a:latin typeface="Arial"/>
                <a:cs typeface="Arial"/>
              </a:rPr>
              <a:t>√s&gt;&gt;</a:t>
            </a:r>
            <a:r>
              <a:rPr lang="pl-PL" i="1" dirty="0" err="1" smtClean="0">
                <a:latin typeface="Arial"/>
                <a:cs typeface="Arial"/>
              </a:rPr>
              <a:t>c</a:t>
            </a:r>
            <a:r>
              <a:rPr lang="pl-PL" i="1" baseline="-25000" dirty="0" err="1" smtClean="0">
                <a:latin typeface="Arial"/>
                <a:cs typeface="Arial"/>
              </a:rPr>
              <a:t>T</a:t>
            </a:r>
            <a:r>
              <a:rPr lang="pl-PL" i="1" baseline="-25000" dirty="0">
                <a:latin typeface="Arial"/>
                <a:cs typeface="Arial"/>
              </a:rPr>
              <a:t> </a:t>
            </a:r>
            <a:r>
              <a:rPr lang="pl-PL" i="1" dirty="0" smtClean="0">
                <a:latin typeface="Arial"/>
                <a:cs typeface="Arial"/>
              </a:rPr>
              <a:t> and </a:t>
            </a:r>
            <a:r>
              <a:rPr lang="pl-PL" i="1" dirty="0" err="1" smtClean="0">
                <a:latin typeface="Arial"/>
                <a:cs typeface="Arial"/>
              </a:rPr>
              <a:t>at</a:t>
            </a:r>
            <a:r>
              <a:rPr lang="pl-PL" i="1" dirty="0" smtClean="0">
                <a:latin typeface="Arial"/>
                <a:cs typeface="Arial"/>
              </a:rPr>
              <a:t> y ~0  one </a:t>
            </a:r>
            <a:r>
              <a:rPr lang="pl-PL" i="1" dirty="0" err="1" smtClean="0">
                <a:latin typeface="Arial"/>
                <a:cs typeface="Arial"/>
              </a:rPr>
              <a:t>has</a:t>
            </a:r>
            <a:r>
              <a:rPr lang="pl-PL" i="1" dirty="0" smtClean="0">
                <a:latin typeface="Arial"/>
                <a:cs typeface="Arial"/>
              </a:rPr>
              <a:t>:</a:t>
            </a:r>
            <a:endParaRPr lang="pl-PL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pole tekstowe 4"/>
              <p:cNvSpPr txBox="1"/>
              <p:nvPr/>
            </p:nvSpPr>
            <p:spPr>
              <a:xfrm>
                <a:off x="780377" y="1268760"/>
                <a:ext cx="7464031" cy="3219023"/>
              </a:xfrm>
              <a:prstGeom prst="rect">
                <a:avLst/>
              </a:prstGeom>
              <a:noFill/>
              <a:ln>
                <a:solidFill>
                  <a:srgbClr val="CC3300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pl-PL" sz="2000" b="1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pl-PL" sz="2000" b="1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pl-PL" sz="2000" b="1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pl-PL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pl-PL" sz="2000" b="1" i="1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pl-PL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pl-PL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𝒂</m:t>
                                    </m:r>
                                    <m:r>
                                      <a:rPr lang="pl-PL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pl-PL" sz="2000" b="1" i="1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pl-PL" sz="2000" b="1" i="1"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pl-PL" sz="2000" b="1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𝒄</m:t>
                                        </m:r>
                                      </m:e>
                                      <m:sub>
                                        <m:r>
                                          <a:rPr lang="pl-PL" sz="2000" b="1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𝑻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</m:e>
                          <m:sup>
                            <m:sSub>
                              <m:sSubPr>
                                <m:ctrlPr>
                                  <a:rPr lang="pl-PL" sz="2000" b="1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𝒈</m:t>
                                </m:r>
                              </m:e>
                              <m:sub>
                                <m:r>
                                  <a:rPr lang="pl-PL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𝒂</m:t>
                                </m:r>
                              </m:sub>
                            </m:sSub>
                            <m:r>
                              <a:rPr lang="pl-PL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pl-PL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pl-PL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pl-PL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sSup>
                          <m:sSupPr>
                            <m:ctrlPr>
                              <a:rPr lang="pl-PL" sz="2000" b="1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pl-PL" sz="2000" b="1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pl-PL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pl-PL" sz="2000" b="1" i="1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pl-PL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pl-PL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𝒃</m:t>
                                    </m:r>
                                    <m:r>
                                      <a:rPr lang="pl-PL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pl-PL" sz="2000" b="1" i="1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pl-PL" sz="2000" b="1" i="1"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pl-PL" sz="2000" b="1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𝒄</m:t>
                                        </m:r>
                                      </m:e>
                                      <m:sub>
                                        <m:r>
                                          <a:rPr lang="pl-PL" sz="2000" b="1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𝑻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</m:e>
                          <m:sup>
                            <m:sSub>
                              <m:sSubPr>
                                <m:ctrlPr>
                                  <a:rPr lang="pl-PL" sz="2000" b="1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𝒈</m:t>
                                </m:r>
                              </m:e>
                              <m:sub>
                                <m:r>
                                  <a:rPr lang="pl-PL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𝒃</m:t>
                                </m:r>
                              </m:sub>
                            </m:sSub>
                            <m:r>
                              <a:rPr lang="pl-PL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pl-PL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pl-PL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pl-PL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pl-PL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√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pl-PL" sz="2000" b="1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pl-PL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pl-PL" sz="2000" b="1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pl-PL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𝒄</m:t>
                                </m:r>
                              </m:sub>
                            </m:sSub>
                            <m:r>
                              <a:rPr lang="pl-PL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d>
                              <m:dPr>
                                <m:ctrlPr>
                                  <a:rPr lang="pl-PL" sz="2000" b="1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pl-PL" sz="2000" b="1" i="1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pl-PL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𝒄</m:t>
                                    </m:r>
                                  </m:e>
                                  <m:sub>
                                    <m:r>
                                      <a:rPr lang="pl-PL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𝑻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den>
                    </m:f>
                    <m:r>
                      <a:rPr lang="pl-PL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pl-PL" sz="2000" b="1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pl-PL" sz="2000" b="1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pl-PL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pl-PL" sz="2000" b="1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pl-PL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𝒄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pl-PL" sz="2000" b="1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pl-PL" sz="2000" b="1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pl-PL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𝒄</m:t>
                                    </m:r>
                                  </m:e>
                                  <m:sub>
                                    <m:r>
                                      <a:rPr lang="pl-PL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𝑻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  <m:sup>
                        <m:r>
                          <a:rPr lang="pl-PL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pl-PL" sz="2000" b="1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𝒈</m:t>
                            </m:r>
                          </m:e>
                          <m:sub>
                            <m:r>
                              <a:rPr lang="pl-PL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𝒂</m:t>
                            </m:r>
                          </m:sub>
                        </m:sSub>
                        <m:r>
                          <a:rPr lang="pl-PL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pl-PL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  <m:r>
                          <a:rPr lang="pl-PL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pl-PL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pl-PL" sz="2000" b="1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pl-PL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pl-PL" sz="20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pl-PL" sz="2000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pl-PL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pl-PL" sz="20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pl-PL" sz="20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pl-PL" sz="20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𝒎</m:t>
                                        </m:r>
                                      </m:e>
                                      <m:sub>
                                        <m:r>
                                          <a:rPr lang="pl-PL" sz="20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𝑻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pl-PL" sz="20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pl-PL" sz="20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𝒎</m:t>
                                        </m:r>
                                      </m:e>
                                      <m:sub>
                                        <m:r>
                                          <a:rPr lang="pl-PL" sz="20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𝑻</m:t>
                                        </m:r>
                                        <m:r>
                                          <a:rPr lang="pl-PL" sz="20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𝟎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sSub>
                              <m:sSubPr>
                                <m:ctrlPr>
                                  <a:rPr lang="pl-PL" sz="2000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pl-PL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𝒈</m:t>
                                </m:r>
                              </m:sub>
                            </m:sSub>
                          </m:sup>
                        </m:sSup>
                      </m:den>
                    </m:f>
                  </m:oMath>
                </a14:m>
                <a:endParaRPr lang="pl-PL" sz="2000" b="1" i="1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pl-PL" sz="2000" b="1" i="1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l-PL" sz="20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pl-PL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pl-PL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pl-PL" sz="20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d>
                          <m:dPr>
                            <m:ctrlPr>
                              <a:rPr lang="pl-PL" sz="20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pl-PL" sz="2000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pl-PL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  <m:r>
                              <a:rPr lang="pl-PL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+3/4</m:t>
                            </m:r>
                          </m:e>
                        </m:d>
                        <m:sSub>
                          <m:sSubPr>
                            <m:ctrlPr>
                              <a:rPr lang="pl-PL" sz="20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pl-PL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pl-PL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pl-PL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√</m:t>
                        </m:r>
                        <m:r>
                          <a:rPr lang="pl-PL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den>
                    </m:f>
                    <m:d>
                      <m:dPr>
                        <m:begChr m:val="⟨"/>
                        <m:endChr m:val="⟩"/>
                        <m:ctrlPr>
                          <a:rPr lang="pl-PL" sz="20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pl-PL" sz="20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l-PL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pl-PL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den>
                        </m:f>
                      </m:e>
                    </m:d>
                  </m:oMath>
                </a14:m>
                <a:r>
                  <a:rPr lang="pl-PL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pl-PL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~0.04 </m:t>
                    </m:r>
                    <m:d>
                      <m:dPr>
                        <m:ctrlPr>
                          <a:rPr lang="pl-PL" sz="2000" i="1" dirty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𝑓𝑜𝑟</m:t>
                        </m:r>
                        <m:r>
                          <a:rPr lang="pl-PL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0.9 </m:t>
                        </m:r>
                        <m:r>
                          <a:rPr lang="pl-PL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𝑇𝑒𝑉</m:t>
                        </m:r>
                      </m:e>
                    </m:d>
                    <m:r>
                      <a:rPr lang="pl-PL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pl-PL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𝑎𝑛𝑑</m:t>
                    </m:r>
                    <m:r>
                      <a:rPr lang="pl-PL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0.007 </m:t>
                    </m:r>
                    <m:d>
                      <m:dPr>
                        <m:ctrlPr>
                          <a:rPr lang="pl-PL" sz="2000" i="1" dirty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𝑓𝑜𝑟</m:t>
                        </m:r>
                        <m:r>
                          <a:rPr lang="pl-PL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7 </m:t>
                        </m:r>
                        <m:r>
                          <a:rPr lang="pl-PL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𝑇𝑒𝑉</m:t>
                        </m:r>
                      </m:e>
                    </m:d>
                  </m:oMath>
                </a14:m>
                <a:endParaRPr lang="pl-PL" sz="2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pl-PL" sz="2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pl-PL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l-PL" sz="2000" b="1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sz="2000" b="1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𝛂</m:t>
                        </m:r>
                      </m:e>
                      <m:sub>
                        <m:r>
                          <a:rPr lang="pl-PL" sz="2000" b="1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𝐒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pl-PL" sz="2000" b="1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pl-PL" sz="2000" b="1" i="1" smtClean="0">
                                <a:solidFill>
                                  <a:srgbClr val="00206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l-PL" sz="2000" b="1" i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𝐐</m:t>
                            </m:r>
                          </m:e>
                          <m:sup>
                            <m:r>
                              <a:rPr lang="pl-PL" sz="2000" b="1" i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d>
                          <m:dPr>
                            <m:ctrlPr>
                              <a:rPr lang="pl-PL" sz="2000" b="1" i="1" smtClean="0">
                                <a:solidFill>
                                  <a:srgbClr val="00206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pl-PL" sz="2000" b="1" i="1" smtClean="0">
                                    <a:solidFill>
                                      <a:srgbClr val="002060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2000" b="1" i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𝐜</m:t>
                                </m:r>
                              </m:e>
                              <m:sub>
                                <m:r>
                                  <a:rPr lang="pl-PL" sz="2000" b="1" i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𝐓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pl-PL" sz="2000" b="1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pl-PL" sz="2000" b="1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0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pl-PL" sz="2000" b="1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pl-PL" sz="2000" b="1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pl-PL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pl-PL" sz="2000" b="1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pl-PL" sz="20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pl-PL" sz="20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𝒎</m:t>
                                        </m:r>
                                      </m:e>
                                      <m:sub>
                                        <m:r>
                                          <a:rPr lang="pl-PL" sz="20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𝑻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pl-PL" sz="20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pl-PL" sz="20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𝒎</m:t>
                                        </m:r>
                                      </m:e>
                                      <m:sub>
                                        <m:r>
                                          <a:rPr lang="pl-PL" sz="20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𝑻</m:t>
                                        </m:r>
                                        <m:r>
                                          <a:rPr lang="pl-PL" sz="20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𝟎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sSub>
                              <m:sSubPr>
                                <m:ctrlPr>
                                  <a:rPr lang="pl-PL" sz="2000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pl-PL" sz="2000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𝜶</m:t>
                                </m:r>
                              </m:sub>
                            </m:sSub>
                          </m:sup>
                        </m:sSup>
                      </m:den>
                    </m:f>
                  </m:oMath>
                </a14:m>
                <a:r>
                  <a:rPr lang="pl-PL" sz="2000" b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</a:t>
                </a:r>
                <a:endParaRPr lang="pl-PL" sz="2000" b="1" dirty="0" smtClean="0">
                  <a:solidFill>
                    <a:srgbClr val="00206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pl-PL" sz="20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pole tekstow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377" y="1268760"/>
                <a:ext cx="7464031" cy="321902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rgbClr val="CC3300"/>
                </a:solidFill>
              </a:ln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Prostokąt 6"/>
          <p:cNvSpPr/>
          <p:nvPr/>
        </p:nvSpPr>
        <p:spPr>
          <a:xfrm>
            <a:off x="3744416" y="3717032"/>
            <a:ext cx="47880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b="1" i="1" dirty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n-US" sz="1600" i="1" dirty="0"/>
              <a:t>where n</a:t>
            </a:r>
            <a:r>
              <a:rPr lang="en-US" sz="1600" i="1" baseline="-25000" dirty="0"/>
              <a:t>α</a:t>
            </a:r>
            <a:r>
              <a:rPr lang="en-US" sz="1600" i="1" dirty="0"/>
              <a:t> can be chosen to minimize </a:t>
            </a:r>
            <a:r>
              <a:rPr lang="pl-PL" sz="1600" i="1" dirty="0" smtClean="0"/>
              <a:t> e</a:t>
            </a:r>
            <a:r>
              <a:rPr lang="en-US" sz="1600" i="1" dirty="0" err="1" smtClean="0"/>
              <a:t>rrors</a:t>
            </a:r>
            <a:r>
              <a:rPr lang="en-US" sz="1600" i="1" dirty="0" smtClean="0"/>
              <a:t> </a:t>
            </a:r>
            <a:r>
              <a:rPr lang="en-US" sz="1600" i="1" dirty="0"/>
              <a:t>by </a:t>
            </a:r>
            <a:r>
              <a:rPr lang="pl-PL" sz="1600" i="1" dirty="0" smtClean="0"/>
              <a:t> </a:t>
            </a:r>
          </a:p>
          <a:p>
            <a:r>
              <a:rPr lang="pl-PL" sz="1600" i="1" dirty="0"/>
              <a:t> </a:t>
            </a:r>
            <a:r>
              <a:rPr lang="pl-PL" sz="1600" i="1" dirty="0" smtClean="0"/>
              <a:t>  </a:t>
            </a:r>
            <a:r>
              <a:rPr lang="en-US" sz="1600" i="1" dirty="0" smtClean="0"/>
              <a:t>matching α</a:t>
            </a:r>
            <a:r>
              <a:rPr lang="pl-PL" sz="1600" i="1" baseline="-25000" dirty="0" smtClean="0"/>
              <a:t>S  </a:t>
            </a:r>
            <a:r>
              <a:rPr lang="en-US" sz="1600" i="1" dirty="0" smtClean="0"/>
              <a:t>at </a:t>
            </a:r>
            <a:r>
              <a:rPr lang="en-US" sz="1600" i="1" dirty="0"/>
              <a:t>two points of </a:t>
            </a:r>
            <a:r>
              <a:rPr lang="en-US" sz="1600" i="1" dirty="0" smtClean="0"/>
              <a:t>p</a:t>
            </a:r>
            <a:r>
              <a:rPr lang="pl-PL" sz="1600" i="1" baseline="-25000" dirty="0" smtClean="0"/>
              <a:t>T</a:t>
            </a:r>
            <a:r>
              <a:rPr lang="en-US" sz="1600" i="1" dirty="0" smtClean="0"/>
              <a:t> </a:t>
            </a:r>
            <a:r>
              <a:rPr lang="pl-PL" sz="1600" i="1" dirty="0" smtClean="0"/>
              <a:t>; </a:t>
            </a:r>
            <a:r>
              <a:rPr lang="pl-PL" sz="1600" i="1" dirty="0" err="1" smtClean="0"/>
              <a:t>it</a:t>
            </a:r>
            <a:r>
              <a:rPr lang="pl-PL" sz="1600" i="1" dirty="0" smtClean="0"/>
              <a:t> </a:t>
            </a:r>
            <a:r>
              <a:rPr lang="pl-PL" sz="1600" i="1" dirty="0" err="1" smtClean="0"/>
              <a:t>is</a:t>
            </a:r>
            <a:r>
              <a:rPr lang="pl-PL" sz="1600" i="1" dirty="0" smtClean="0"/>
              <a:t> ~0.3-0.5)</a:t>
            </a:r>
          </a:p>
          <a:p>
            <a:endParaRPr lang="pl-PL" sz="16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pole tekstowe 7"/>
              <p:cNvSpPr txBox="1"/>
              <p:nvPr/>
            </p:nvSpPr>
            <p:spPr>
              <a:xfrm>
                <a:off x="991909" y="5661248"/>
                <a:ext cx="6994031" cy="108132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pl-PL" sz="2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pl-PL" sz="2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sz="2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𝒅</m:t>
                            </m:r>
                          </m:e>
                          <m:sup>
                            <m:r>
                              <a:rPr lang="pl-PL" sz="2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𝟑</m:t>
                            </m:r>
                          </m:sup>
                        </m:sSup>
                        <m:r>
                          <a:rPr lang="pl-PL" sz="2400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  <m:d>
                          <m:dPr>
                            <m:ctrlPr>
                              <a:rPr lang="pl-PL" sz="2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pl-PL" sz="2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𝑨𝑩</m:t>
                            </m:r>
                            <m:r>
                              <a:rPr lang="pl-PL" sz="2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→</m:t>
                            </m:r>
                            <m:r>
                              <a:rPr lang="pl-PL" sz="2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𝒑𝑿</m:t>
                            </m:r>
                          </m:e>
                        </m:d>
                      </m:num>
                      <m:den>
                        <m:r>
                          <a:rPr lang="pl-PL" sz="2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𝒅𝒚</m:t>
                        </m:r>
                        <m:sSup>
                          <m:sSupPr>
                            <m:ctrlPr>
                              <a:rPr lang="pl-PL" sz="2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sz="2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𝒅</m:t>
                            </m:r>
                          </m:e>
                          <m:sup>
                            <m:r>
                              <a:rPr lang="pl-PL" sz="2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sSub>
                          <m:sSubPr>
                            <m:ctrlPr>
                              <a:rPr lang="pl-PL" sz="2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pl-PL" sz="2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𝑻</m:t>
                            </m:r>
                          </m:sub>
                        </m:sSub>
                      </m:den>
                    </m:f>
                  </m:oMath>
                </a14:m>
                <a:r>
                  <a:rPr lang="pl-PL" sz="2400" b="1" dirty="0" smtClean="0">
                    <a:solidFill>
                      <a:srgbClr val="C00000"/>
                    </a:solidFill>
                  </a:rPr>
                  <a:t> = F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pl-PL" sz="2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pl-PL" sz="2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pl-PL" sz="2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𝑻</m:t>
                            </m:r>
                          </m:sub>
                        </m:sSub>
                      </m:e>
                    </m:d>
                  </m:oMath>
                </a14:m>
                <a:r>
                  <a:rPr lang="pl-PL" sz="2400" b="1" dirty="0" smtClean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pl-PL" sz="2000" b="1" i="1" dirty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~</m:t>
                    </m:r>
                    <m:f>
                      <m:fPr>
                        <m:ctrlPr>
                          <a:rPr lang="pl-PL" sz="2000" b="1" i="1">
                            <a:solidFill>
                              <a:srgbClr val="C0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pl-PL" sz="2000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pl-PL" sz="2000" b="1" i="1">
                                    <a:solidFill>
                                      <a:srgbClr val="C00000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sz="20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pl-PL" sz="20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pl-PL" sz="2000" b="1" i="1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pl-PL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pl-PL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𝒎</m:t>
                                        </m:r>
                                      </m:e>
                                      <m:sub>
                                        <m:r>
                                          <a:rPr lang="pl-PL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𝑻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pl-PL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pl-PL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𝒎</m:t>
                                        </m:r>
                                      </m:e>
                                      <m:sub>
                                        <m:r>
                                          <a:rPr lang="pl-PL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𝑻</m:t>
                                        </m:r>
                                        <m:r>
                                          <a:rPr lang="pl-PL" sz="20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𝟎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pl-PL" sz="20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𝒏</m:t>
                            </m:r>
                          </m:sup>
                        </m:sSup>
                      </m:den>
                    </m:f>
                    <m:r>
                      <a:rPr lang="pl-PL" sz="2000" b="1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    </m:t>
                    </m:r>
                    <m:r>
                      <a:rPr lang="pl-PL" sz="2000" b="0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𝑤𝑖𝑡h</m:t>
                    </m:r>
                    <m:r>
                      <a:rPr lang="pl-PL" sz="2000" b="0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   </m:t>
                    </m:r>
                    <m:r>
                      <a:rPr lang="pl-PL" sz="2000" b="1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𝒏</m:t>
                    </m:r>
                    <m:r>
                      <a:rPr lang="pl-PL" sz="2000" b="1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pl-PL" sz="2000" b="1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2000" b="1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  <m:t>𝒏</m:t>
                        </m:r>
                      </m:e>
                      <m:sup>
                        <m:r>
                          <a:rPr lang="pl-PL" sz="2000" b="1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  <m:t>′</m:t>
                        </m:r>
                      </m:sup>
                    </m:sSup>
                    <m:r>
                      <a:rPr lang="pl-PL" sz="2000" b="1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+ </m:t>
                    </m:r>
                    <m:sSub>
                      <m:sSubPr>
                        <m:ctrlPr>
                          <a:rPr lang="pl-PL" sz="2000" b="1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pl-PL" sz="2000" b="1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  <m:t>𝒏</m:t>
                        </m:r>
                      </m:e>
                      <m:sub>
                        <m:r>
                          <a:rPr lang="pl-PL" sz="2000" b="1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  <m:t>𝒈</m:t>
                        </m:r>
                      </m:sub>
                    </m:sSub>
                    <m:r>
                      <a:rPr lang="pl-PL" sz="2000" b="1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 +  </m:t>
                    </m:r>
                    <m:sSub>
                      <m:sSubPr>
                        <m:ctrlPr>
                          <a:rPr lang="pl-PL" sz="2000" b="1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pl-PL" sz="2000" b="1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  <m:t>𝒏</m:t>
                        </m:r>
                      </m:e>
                      <m:sub>
                        <m:r>
                          <a:rPr lang="pl-PL" sz="2000" b="1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  <m:t>𝜶</m:t>
                        </m:r>
                      </m:sub>
                    </m:sSub>
                  </m:oMath>
                </a14:m>
                <a:endParaRPr lang="pl-PL" sz="2000" dirty="0" smtClean="0"/>
              </a:p>
              <a:p>
                <a:endParaRPr lang="pl-PL" sz="2000" dirty="0"/>
              </a:p>
            </p:txBody>
          </p:sp>
        </mc:Choice>
        <mc:Fallback xmlns="">
          <p:sp>
            <p:nvSpPr>
              <p:cNvPr id="8" name="pole tekstow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909" y="5661248"/>
                <a:ext cx="6994031" cy="108132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ole tekstowe 8"/>
          <p:cNvSpPr txBox="1"/>
          <p:nvPr/>
        </p:nvSpPr>
        <p:spPr>
          <a:xfrm>
            <a:off x="4114800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0" name="Strzałka w dół 9"/>
          <p:cNvSpPr/>
          <p:nvPr/>
        </p:nvSpPr>
        <p:spPr bwMode="auto">
          <a:xfrm>
            <a:off x="4139952" y="4581128"/>
            <a:ext cx="484632" cy="97840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044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5072BF-ABD8-4EF9-8B90-47555FE78598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ole tekstowe 2"/>
              <p:cNvSpPr txBox="1"/>
              <p:nvPr/>
            </p:nvSpPr>
            <p:spPr>
              <a:xfrm>
                <a:off x="395536" y="3284984"/>
                <a:ext cx="8208912" cy="1353576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pl-PL" sz="2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pl-PL" sz="28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sz="2800" b="1" i="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𝐝</m:t>
                            </m:r>
                          </m:e>
                          <m:sup>
                            <m:r>
                              <a:rPr lang="pl-PL" sz="2800" b="1" i="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𝟑</m:t>
                            </m:r>
                          </m:sup>
                        </m:sSup>
                        <m:r>
                          <a:rPr lang="pl-PL" sz="2800" b="1" i="0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𝛔</m:t>
                        </m:r>
                        <m:d>
                          <m:dPr>
                            <m:ctrlPr>
                              <a:rPr lang="pl-PL" sz="28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pl-PL" sz="2800" b="1" i="0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𝐀𝐁</m:t>
                            </m:r>
                            <m:r>
                              <a:rPr lang="pl-PL" sz="2800" b="1" i="0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→</m:t>
                            </m:r>
                            <m:r>
                              <a:rPr lang="pl-PL" sz="2800" b="1" i="0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𝐩𝐗</m:t>
                            </m:r>
                          </m:e>
                        </m:d>
                      </m:num>
                      <m:den>
                        <m:r>
                          <a:rPr lang="pl-PL" sz="2800" b="1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𝐝𝐲</m:t>
                        </m:r>
                        <m:sSup>
                          <m:sSupPr>
                            <m:ctrlPr>
                              <a:rPr lang="pl-PL" sz="28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sz="2800" b="1" i="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𝐝</m:t>
                            </m:r>
                          </m:e>
                          <m:sup>
                            <m:r>
                              <a:rPr lang="pl-PL" sz="2800" b="1" i="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sSub>
                          <m:sSubPr>
                            <m:ctrlPr>
                              <a:rPr lang="pl-PL" sz="28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b="1" i="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𝐩</m:t>
                            </m:r>
                          </m:e>
                          <m:sub>
                            <m:r>
                              <a:rPr lang="pl-PL" sz="2800" b="1" i="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𝐓</m:t>
                            </m:r>
                          </m:sub>
                        </m:sSub>
                      </m:den>
                    </m:f>
                  </m:oMath>
                </a14:m>
                <a:r>
                  <a:rPr lang="pl-PL" sz="2800" b="1" dirty="0" smtClean="0">
                    <a:solidFill>
                      <a:srgbClr val="C00000"/>
                    </a:solidFill>
                  </a:rPr>
                  <a:t> = F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pl-PL" sz="2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pl-PL" sz="28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b="1" i="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𝐩</m:t>
                            </m:r>
                          </m:e>
                          <m:sub>
                            <m:r>
                              <a:rPr lang="pl-PL" sz="2800" b="1" i="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𝐓</m:t>
                            </m:r>
                          </m:sub>
                        </m:sSub>
                      </m:e>
                    </m:d>
                  </m:oMath>
                </a14:m>
                <a:r>
                  <a:rPr lang="pl-PL" sz="2800" b="1" dirty="0" smtClean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pl-PL" sz="2800" b="1" i="0" dirty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~</m:t>
                    </m:r>
                    <m:f>
                      <m:fPr>
                        <m:ctrlPr>
                          <a:rPr lang="pl-PL" sz="2800" b="1" i="1">
                            <a:solidFill>
                              <a:srgbClr val="C0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2800" b="1" i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pl-PL" sz="2800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pl-PL" sz="2800" b="1" i="1">
                                    <a:solidFill>
                                      <a:srgbClr val="C00000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sz="2800" b="1" i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pl-PL" sz="2800" b="1" i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pl-PL" sz="2800" b="1" i="1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pl-PL" sz="28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pl-PL" sz="2800" b="1" i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𝐦</m:t>
                                        </m:r>
                                      </m:e>
                                      <m:sub>
                                        <m:r>
                                          <a:rPr lang="pl-PL" sz="2800" b="1" i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𝐓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pl-PL" sz="2800" b="1" i="1">
                                            <a:solidFill>
                                              <a:srgbClr val="C00000"/>
                                            </a:solidFill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pl-PL" sz="2800" b="1" i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𝐦</m:t>
                                        </m:r>
                                      </m:e>
                                      <m:sub>
                                        <m:r>
                                          <a:rPr lang="pl-PL" sz="2800" b="1" i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𝐓𝟎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pl-PL" sz="2800" b="1" i="0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𝐧</m:t>
                            </m:r>
                          </m:sup>
                        </m:sSup>
                      </m:den>
                    </m:f>
                    <m:r>
                      <a:rPr lang="pl-PL" sz="2800" b="1" i="0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    </m:t>
                    </m:r>
                    <m:r>
                      <a:rPr lang="pl-PL" sz="2000" b="0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𝑤𝑖𝑡h</m:t>
                    </m:r>
                    <m:r>
                      <a:rPr lang="pl-PL" sz="2000" b="0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   </m:t>
                    </m:r>
                    <m:r>
                      <a:rPr lang="pl-PL" sz="2000" b="1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𝒏</m:t>
                    </m:r>
                    <m:r>
                      <a:rPr lang="pl-PL" sz="2000" b="1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pl-PL" sz="2000" b="1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pl-PL" sz="2000" b="1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  <m:t>𝒏</m:t>
                        </m:r>
                      </m:e>
                      <m:sup>
                        <m:r>
                          <a:rPr lang="pl-PL" sz="2000" b="1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  <m:t>′</m:t>
                        </m:r>
                      </m:sup>
                    </m:sSup>
                    <m:r>
                      <a:rPr lang="pl-PL" sz="2000" b="1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+ </m:t>
                    </m:r>
                    <m:sSub>
                      <m:sSubPr>
                        <m:ctrlPr>
                          <a:rPr lang="pl-PL" sz="2000" b="1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pl-PL" sz="2000" b="1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  <m:t>𝒏</m:t>
                        </m:r>
                      </m:e>
                      <m:sub>
                        <m:r>
                          <a:rPr lang="pl-PL" sz="2000" b="1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  <m:t>𝒈</m:t>
                        </m:r>
                      </m:sub>
                    </m:sSub>
                    <m:r>
                      <a:rPr lang="pl-PL" sz="2000" b="1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 +  </m:t>
                    </m:r>
                    <m:sSub>
                      <m:sSubPr>
                        <m:ctrlPr>
                          <a:rPr lang="pl-PL" sz="2000" b="1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pl-PL" sz="2000" b="1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  <m:t>𝒏</m:t>
                        </m:r>
                      </m:e>
                      <m:sub>
                        <m:r>
                          <a:rPr lang="pl-PL" sz="2000" b="1" i="1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  <m:t>𝜶</m:t>
                        </m:r>
                      </m:sub>
                    </m:sSub>
                  </m:oMath>
                </a14:m>
                <a:endParaRPr lang="pl-PL" sz="2000" dirty="0" smtClean="0"/>
              </a:p>
              <a:p>
                <a:endParaRPr lang="pl-PL" sz="2000" dirty="0"/>
              </a:p>
            </p:txBody>
          </p:sp>
        </mc:Choice>
        <mc:Fallback xmlns="">
          <p:sp>
            <p:nvSpPr>
              <p:cNvPr id="3" name="pole tekstow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3284984"/>
                <a:ext cx="8208912" cy="135357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rostokąt 3"/>
          <p:cNvSpPr/>
          <p:nvPr/>
        </p:nvSpPr>
        <p:spPr>
          <a:xfrm>
            <a:off x="179512" y="260648"/>
            <a:ext cx="84249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As a consequence of </a:t>
            </a:r>
            <a:r>
              <a:rPr lang="pl-PL" b="1" dirty="0" err="1" smtClean="0"/>
              <a:t>all</a:t>
            </a:r>
            <a:r>
              <a:rPr lang="pl-PL" b="1" dirty="0" smtClean="0"/>
              <a:t> </a:t>
            </a:r>
            <a:r>
              <a:rPr lang="pl-PL" b="1" dirty="0" err="1" smtClean="0"/>
              <a:t>these</a:t>
            </a:r>
            <a:r>
              <a:rPr lang="en-US" b="1" dirty="0" smtClean="0"/>
              <a:t> </a:t>
            </a:r>
            <a:r>
              <a:rPr lang="en-US" b="1" dirty="0"/>
              <a:t>simplifying approximations</a:t>
            </a:r>
            <a:r>
              <a:rPr lang="en-US" b="1" dirty="0" smtClean="0"/>
              <a:t>,</a:t>
            </a:r>
            <a:r>
              <a:rPr lang="pl-PL" b="1" dirty="0" smtClean="0"/>
              <a:t> </a:t>
            </a:r>
          </a:p>
          <a:p>
            <a:r>
              <a:rPr lang="en-US" sz="1600" dirty="0" smtClean="0"/>
              <a:t>we </a:t>
            </a:r>
            <a:r>
              <a:rPr lang="en-US" sz="1600" dirty="0"/>
              <a:t>can write the hard-scattering integral </a:t>
            </a:r>
            <a:endParaRPr lang="pl-PL" sz="1600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en-US" dirty="0"/>
          </a:p>
          <a:p>
            <a:r>
              <a:rPr lang="pl-PL" sz="1600" dirty="0"/>
              <a:t>in the </a:t>
            </a:r>
            <a:r>
              <a:rPr lang="pl-PL" sz="1600" dirty="0" err="1"/>
              <a:t>approximate</a:t>
            </a:r>
            <a:r>
              <a:rPr lang="pl-PL" sz="1600" dirty="0"/>
              <a:t> form</a:t>
            </a:r>
          </a:p>
        </p:txBody>
      </p:sp>
      <p:graphicFrame>
        <p:nvGraphicFramePr>
          <p:cNvPr id="5" name="Obiekt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217321441"/>
              </p:ext>
            </p:extLst>
          </p:nvPr>
        </p:nvGraphicFramePr>
        <p:xfrm>
          <a:off x="1170136" y="1052736"/>
          <a:ext cx="6426200" cy="146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6" name="Równanie" r:id="rId4" imgW="3251160" imgH="736560" progId="Equation.3">
                  <p:embed/>
                </p:oleObj>
              </mc:Choice>
              <mc:Fallback>
                <p:oleObj name="Równanie" r:id="rId4" imgW="3251160" imgH="736560" progId="Equation.3">
                  <p:embed/>
                  <p:pic>
                    <p:nvPicPr>
                      <p:cNvPr id="0" name="Obiek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0136" y="1052736"/>
                        <a:ext cx="6426200" cy="1465263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rostokąt 5"/>
          <p:cNvSpPr/>
          <p:nvPr/>
        </p:nvSpPr>
        <p:spPr>
          <a:xfrm>
            <a:off x="395536" y="5013176"/>
            <a:ext cx="849694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 smtClean="0"/>
              <a:t>n</a:t>
            </a:r>
            <a:r>
              <a:rPr lang="en-US" sz="1600" b="1" dirty="0"/>
              <a:t>′</a:t>
            </a:r>
            <a:r>
              <a:rPr lang="en-US" sz="1600" dirty="0"/>
              <a:t> </a:t>
            </a:r>
            <a:r>
              <a:rPr lang="pl-PL" sz="1600" dirty="0"/>
              <a:t> </a:t>
            </a:r>
            <a:r>
              <a:rPr lang="pl-PL" sz="1600" dirty="0" smtClean="0"/>
              <a:t>- </a:t>
            </a:r>
            <a:r>
              <a:rPr lang="en-US" sz="1600" dirty="0" smtClean="0"/>
              <a:t> </a:t>
            </a:r>
            <a:r>
              <a:rPr lang="en-US" sz="1600" dirty="0"/>
              <a:t>the power index after taking into account the </a:t>
            </a:r>
            <a:r>
              <a:rPr lang="en-US" sz="1600" dirty="0" smtClean="0"/>
              <a:t>fragmentation</a:t>
            </a:r>
            <a:r>
              <a:rPr lang="pl-PL" sz="1600" dirty="0" smtClean="0"/>
              <a:t> </a:t>
            </a:r>
            <a:r>
              <a:rPr lang="en-US" sz="1600" dirty="0" smtClean="0"/>
              <a:t>process</a:t>
            </a:r>
            <a:r>
              <a:rPr lang="en-US" sz="1600" dirty="0"/>
              <a:t>, </a:t>
            </a:r>
            <a:endParaRPr lang="pl-PL" sz="1600" dirty="0" smtClean="0"/>
          </a:p>
          <a:p>
            <a:r>
              <a:rPr lang="pl-PL" sz="1600" b="1" i="1" dirty="0" err="1"/>
              <a:t>n</a:t>
            </a:r>
            <a:r>
              <a:rPr lang="pl-PL" sz="1600" b="1" i="1" baseline="-25000" dirty="0" err="1" smtClean="0"/>
              <a:t>g</a:t>
            </a:r>
            <a:r>
              <a:rPr lang="pl-PL" sz="1600" b="1" i="1" baseline="-25000" dirty="0" smtClean="0"/>
              <a:t>  </a:t>
            </a:r>
            <a:r>
              <a:rPr lang="pl-PL" sz="1600" i="1" baseline="-25000" dirty="0" smtClean="0"/>
              <a:t>-</a:t>
            </a:r>
            <a:r>
              <a:rPr lang="pl-PL" sz="1600" i="1" dirty="0" smtClean="0"/>
              <a:t>  </a:t>
            </a:r>
            <a:r>
              <a:rPr lang="en-US" sz="1600" dirty="0" smtClean="0"/>
              <a:t> </a:t>
            </a:r>
            <a:r>
              <a:rPr lang="en-US" sz="1600" dirty="0"/>
              <a:t>the power index from the </a:t>
            </a:r>
            <a:r>
              <a:rPr lang="en-US" sz="1600" dirty="0" smtClean="0"/>
              <a:t>structure</a:t>
            </a:r>
            <a:r>
              <a:rPr lang="pl-PL" sz="1600" dirty="0" smtClean="0"/>
              <a:t> </a:t>
            </a:r>
            <a:r>
              <a:rPr lang="en-US" sz="1600" dirty="0" smtClean="0"/>
              <a:t>function</a:t>
            </a:r>
            <a:r>
              <a:rPr lang="en-US" sz="1600" dirty="0"/>
              <a:t>, </a:t>
            </a:r>
            <a:endParaRPr lang="pl-PL" sz="1600" dirty="0" smtClean="0"/>
          </a:p>
          <a:p>
            <a:r>
              <a:rPr lang="pl-PL" sz="1600" b="1" i="1" dirty="0"/>
              <a:t>n</a:t>
            </a:r>
            <a:r>
              <a:rPr lang="el-GR" sz="1600" b="1" i="1" baseline="-25000" dirty="0" smtClean="0"/>
              <a:t>α</a:t>
            </a:r>
            <a:r>
              <a:rPr lang="pl-PL" sz="1600" dirty="0" smtClean="0"/>
              <a:t>  -  the </a:t>
            </a:r>
            <a:r>
              <a:rPr lang="pl-PL" sz="1600" dirty="0" err="1" smtClean="0"/>
              <a:t>power</a:t>
            </a:r>
            <a:r>
              <a:rPr lang="pl-PL" sz="1600" dirty="0" smtClean="0"/>
              <a:t> </a:t>
            </a:r>
            <a:r>
              <a:rPr lang="pl-PL" sz="1600" dirty="0" err="1" smtClean="0"/>
              <a:t>index</a:t>
            </a:r>
            <a:r>
              <a:rPr lang="pl-PL" sz="1600" dirty="0" smtClean="0"/>
              <a:t> </a:t>
            </a:r>
            <a:r>
              <a:rPr lang="en-US" sz="1600" dirty="0" smtClean="0"/>
              <a:t> </a:t>
            </a:r>
            <a:r>
              <a:rPr lang="en-US" sz="1600" dirty="0"/>
              <a:t>from the coupling constant. </a:t>
            </a:r>
            <a:endParaRPr lang="pl-PL" sz="1600" dirty="0" smtClean="0"/>
          </a:p>
          <a:p>
            <a:endParaRPr lang="pl-PL" sz="1600" dirty="0"/>
          </a:p>
          <a:p>
            <a:r>
              <a:rPr lang="pl-PL" sz="1600" dirty="0"/>
              <a:t>P</a:t>
            </a:r>
            <a:r>
              <a:rPr lang="en-US" sz="1600" dirty="0" err="1" smtClean="0"/>
              <a:t>redominant</a:t>
            </a:r>
            <a:r>
              <a:rPr lang="en-US" sz="1600" dirty="0" smtClean="0"/>
              <a:t> </a:t>
            </a:r>
            <a:r>
              <a:rPr lang="en-US" sz="1600" dirty="0"/>
              <a:t>change of the power index from jet </a:t>
            </a:r>
            <a:r>
              <a:rPr lang="en-US" sz="1600" dirty="0" smtClean="0"/>
              <a:t>production</a:t>
            </a:r>
            <a:r>
              <a:rPr lang="pl-PL" sz="1600" dirty="0" smtClean="0"/>
              <a:t> </a:t>
            </a:r>
            <a:r>
              <a:rPr lang="en-US" sz="1600" dirty="0" smtClean="0"/>
              <a:t>to </a:t>
            </a:r>
            <a:r>
              <a:rPr lang="en-US" sz="1600" dirty="0"/>
              <a:t>hadron production arises from the </a:t>
            </a:r>
            <a:r>
              <a:rPr lang="en-US" sz="1600" dirty="0" smtClean="0"/>
              <a:t>fragmentation</a:t>
            </a:r>
            <a:r>
              <a:rPr lang="pl-PL" sz="1600" dirty="0" smtClean="0"/>
              <a:t> </a:t>
            </a:r>
            <a:r>
              <a:rPr lang="en-US" sz="1600" dirty="0" smtClean="0"/>
              <a:t>process </a:t>
            </a:r>
            <a:r>
              <a:rPr lang="pl-PL" dirty="0" smtClean="0"/>
              <a:t>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934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5072BF-ABD8-4EF9-8B90-47555FE78598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274" y="1412776"/>
            <a:ext cx="7148118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rostokąt 3"/>
          <p:cNvSpPr/>
          <p:nvPr/>
        </p:nvSpPr>
        <p:spPr>
          <a:xfrm>
            <a:off x="539552" y="334397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Schematic view of details of the phase space in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multiparticle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production.</a:t>
            </a:r>
            <a:endParaRPr lang="pl-PL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41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5072BF-ABD8-4EF9-8B90-47555FE78598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323528" y="332655"/>
            <a:ext cx="88204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/>
              <a:t>Nonextensive</a:t>
            </a:r>
            <a:r>
              <a:rPr lang="pl-PL" b="1" dirty="0"/>
              <a:t> Distribution as </a:t>
            </a:r>
            <a:r>
              <a:rPr lang="pl-PL" b="1" dirty="0" smtClean="0"/>
              <a:t>a </a:t>
            </a:r>
            <a:r>
              <a:rPr lang="pl-PL" b="1" dirty="0" err="1" smtClean="0"/>
              <a:t>Lowest</a:t>
            </a:r>
            <a:r>
              <a:rPr lang="pl-PL" b="1" dirty="0" smtClean="0"/>
              <a:t>-Order </a:t>
            </a:r>
            <a:r>
              <a:rPr lang="pl-PL" b="1" dirty="0" err="1"/>
              <a:t>Approximation</a:t>
            </a:r>
            <a:r>
              <a:rPr lang="pl-PL" b="1" dirty="0"/>
              <a:t> </a:t>
            </a:r>
            <a:endParaRPr lang="pl-PL" b="1" dirty="0" smtClean="0"/>
          </a:p>
          <a:p>
            <a:endParaRPr lang="pl-PL" b="1" dirty="0"/>
          </a:p>
          <a:p>
            <a:r>
              <a:rPr lang="pl-PL" b="1" dirty="0" smtClean="0"/>
              <a:t>of the Hard-</a:t>
            </a:r>
            <a:r>
              <a:rPr lang="pl-PL" b="1" dirty="0" err="1" smtClean="0"/>
              <a:t>scattering</a:t>
            </a:r>
            <a:r>
              <a:rPr lang="pl-PL" b="1" dirty="0" smtClean="0"/>
              <a:t> </a:t>
            </a:r>
            <a:r>
              <a:rPr lang="pl-PL" b="1" dirty="0" err="1" smtClean="0"/>
              <a:t>Integral</a:t>
            </a:r>
            <a:r>
              <a:rPr lang="pl-PL" b="1" dirty="0" smtClean="0"/>
              <a:t>:</a:t>
            </a:r>
          </a:p>
          <a:p>
            <a:endParaRPr lang="pl-PL" b="1" dirty="0"/>
          </a:p>
          <a:p>
            <a:r>
              <a:rPr lang="pl-PL" dirty="0" err="1" smtClean="0"/>
              <a:t>Identifying</a:t>
            </a:r>
            <a:r>
              <a:rPr lang="pl-PL" dirty="0" smtClean="0"/>
              <a:t>  in </a:t>
            </a:r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pole tekstowe 3"/>
              <p:cNvSpPr txBox="1"/>
              <p:nvPr/>
            </p:nvSpPr>
            <p:spPr>
              <a:xfrm>
                <a:off x="1979712" y="1937118"/>
                <a:ext cx="5256584" cy="1563890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pl-PL" sz="2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𝒅</m:t>
                            </m:r>
                          </m:e>
                          <m:sup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𝟑</m:t>
                            </m:r>
                          </m:sup>
                        </m:sSup>
                        <m:r>
                          <a:rPr lang="pl-PL" sz="20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𝝈</m:t>
                        </m:r>
                        <m:d>
                          <m:dPr>
                            <m:ctrlP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𝑨𝑩</m:t>
                            </m:r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→</m:t>
                            </m:r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𝒑𝑿</m:t>
                            </m:r>
                          </m:e>
                        </m:d>
                      </m:num>
                      <m:den>
                        <m:r>
                          <a:rPr lang="pl-PL" sz="2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𝒅𝒚</m:t>
                        </m:r>
                        <m:sSup>
                          <m:sSupPr>
                            <m:ctrlP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𝒅</m:t>
                            </m:r>
                          </m:e>
                          <m:sup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sSub>
                          <m:sSubPr>
                            <m:ctrlP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𝑻</m:t>
                            </m:r>
                          </m:sub>
                        </m:sSub>
                      </m:den>
                    </m:f>
                  </m:oMath>
                </a14:m>
                <a:r>
                  <a:rPr lang="pl-PL" sz="2000" b="1" i="1" dirty="0" smtClean="0">
                    <a:solidFill>
                      <a:schemeClr val="tx1"/>
                    </a:solidFill>
                  </a:rPr>
                  <a:t> = F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pl-PL" sz="20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𝑻</m:t>
                            </m:r>
                          </m:sub>
                        </m:sSub>
                      </m:e>
                    </m:d>
                  </m:oMath>
                </a14:m>
                <a:r>
                  <a:rPr lang="pl-PL" sz="2000" b="1" i="1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pl-PL" sz="2000" b="1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~</m:t>
                    </m:r>
                    <m:f>
                      <m:fPr>
                        <m:ctrlPr>
                          <a:rPr lang="pl-PL" sz="2000" b="1" i="1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pl-PL" sz="2000" b="1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pl-PL" sz="2000" b="1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pl-PL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pl-PL" sz="2000" b="1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pl-PL" sz="20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pl-PL" sz="20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𝒎</m:t>
                                        </m:r>
                                      </m:e>
                                      <m:sub>
                                        <m:r>
                                          <a:rPr lang="pl-PL" sz="20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𝑻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pl-PL" sz="20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pl-PL" sz="20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𝒎</m:t>
                                        </m:r>
                                      </m:e>
                                      <m:sub>
                                        <m:r>
                                          <a:rPr lang="pl-PL" sz="20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𝑻</m:t>
                                        </m:r>
                                        <m:r>
                                          <a:rPr lang="pl-PL" sz="2000" b="1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𝟎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pl-PL" sz="20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   </m:t>
                            </m:r>
                          </m:sup>
                        </m:sSup>
                      </m:den>
                    </m:f>
                  </m:oMath>
                </a14:m>
                <a:endParaRPr lang="pl-PL" sz="2000" b="1" i="1" dirty="0" smtClean="0">
                  <a:solidFill>
                    <a:schemeClr val="tx1"/>
                  </a:solidFill>
                </a:endParaRPr>
              </a:p>
              <a:p>
                <a:r>
                  <a:rPr lang="pl-PL" sz="2000" b="1" i="1" dirty="0" smtClean="0">
                    <a:solidFill>
                      <a:schemeClr val="tx1"/>
                    </a:solidFill>
                  </a:rPr>
                  <a:t>       </a:t>
                </a:r>
              </a:p>
              <a:p>
                <a:r>
                  <a:rPr lang="pl-PL" sz="2000" b="1" i="1" dirty="0" smtClean="0">
                    <a:solidFill>
                      <a:schemeClr val="tx1"/>
                    </a:solidFill>
                  </a:rPr>
                  <a:t> n </a:t>
                </a:r>
                <a14:m>
                  <m:oMath xmlns:m="http://schemas.openxmlformats.org/officeDocument/2006/math">
                    <m:r>
                      <a:rPr lang="pl-PL" sz="20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→</m:t>
                    </m:r>
                    <m:f>
                      <m:fPr>
                        <m:ctrlPr>
                          <a:rPr lang="pl-PL" sz="20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pl-PL" sz="20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pl-PL" sz="20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𝒒</m:t>
                        </m:r>
                        <m:r>
                          <a:rPr lang="pl-PL" sz="20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pl-PL" sz="20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den>
                    </m:f>
                    <m:r>
                      <a:rPr lang="pl-PL" sz="20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    </m:t>
                    </m:r>
                    <m:r>
                      <a:rPr lang="pl-PL" sz="20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𝒂𝒏𝒅</m:t>
                    </m:r>
                    <m:r>
                      <a:rPr lang="pl-PL" sz="20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    </m:t>
                    </m:r>
                    <m:sSub>
                      <m:sSubPr>
                        <m:ctrlPr>
                          <a:rPr lang="pl-PL" sz="20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pl-PL" sz="20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𝒎</m:t>
                        </m:r>
                      </m:e>
                      <m:sub>
                        <m:r>
                          <a:rPr lang="pl-PL" sz="20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𝑻</m:t>
                        </m:r>
                        <m:r>
                          <a:rPr lang="pl-PL" sz="20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</m:sub>
                    </m:sSub>
                    <m:r>
                      <a:rPr lang="pl-PL" sz="20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→</m:t>
                    </m:r>
                    <m:f>
                      <m:fPr>
                        <m:ctrlPr>
                          <a:rPr lang="pl-PL" sz="20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pl-PL" sz="20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𝑻</m:t>
                        </m:r>
                      </m:num>
                      <m:den>
                        <m:r>
                          <a:rPr lang="pl-PL" sz="20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𝒒</m:t>
                        </m:r>
                        <m:r>
                          <a:rPr lang="pl-PL" sz="20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pl-PL" sz="20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den>
                    </m:f>
                  </m:oMath>
                </a14:m>
                <a:r>
                  <a:rPr lang="pl-PL" sz="2000" b="1" i="1" dirty="0" smtClean="0">
                    <a:solidFill>
                      <a:schemeClr val="tx1"/>
                    </a:solidFill>
                  </a:rPr>
                  <a:t>=nT</a:t>
                </a:r>
              </a:p>
            </p:txBody>
          </p:sp>
        </mc:Choice>
        <mc:Fallback xmlns="">
          <p:sp>
            <p:nvSpPr>
              <p:cNvPr id="4" name="pole tekstow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1937118"/>
                <a:ext cx="5256584" cy="156389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Prostokąt 4"/>
              <p:cNvSpPr/>
              <p:nvPr/>
            </p:nvSpPr>
            <p:spPr>
              <a:xfrm>
                <a:off x="341784" y="3592477"/>
                <a:ext cx="8550696" cy="28997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 smtClean="0"/>
                  <a:t>and </a:t>
                </a:r>
                <a:r>
                  <a:rPr lang="pl-PL" dirty="0" smtClean="0"/>
                  <a:t> </a:t>
                </a:r>
                <a:r>
                  <a:rPr lang="en-US" dirty="0" smtClean="0"/>
                  <a:t>consider</a:t>
                </a:r>
                <a:r>
                  <a:rPr lang="pl-PL" dirty="0" err="1" smtClean="0"/>
                  <a:t>ing</a:t>
                </a:r>
                <a:r>
                  <a:rPr lang="pl-PL" dirty="0" smtClean="0"/>
                  <a:t> </a:t>
                </a:r>
                <a:r>
                  <a:rPr lang="en-US" dirty="0" smtClean="0"/>
                  <a:t> </a:t>
                </a:r>
                <a:r>
                  <a:rPr lang="en-US" dirty="0"/>
                  <a:t>produced </a:t>
                </a:r>
                <a:r>
                  <a:rPr lang="pl-PL" dirty="0" smtClean="0"/>
                  <a:t> </a:t>
                </a:r>
                <a:r>
                  <a:rPr lang="en-US" dirty="0" smtClean="0"/>
                  <a:t>particles </a:t>
                </a:r>
                <a:r>
                  <a:rPr lang="pl-PL" dirty="0" smtClean="0"/>
                  <a:t> as </a:t>
                </a:r>
                <a:r>
                  <a:rPr lang="en-US" dirty="0" smtClean="0"/>
                  <a:t> relativistic</a:t>
                </a:r>
                <a:r>
                  <a:rPr lang="pl-PL" dirty="0" smtClean="0"/>
                  <a:t>  ( with </a:t>
                </a:r>
                <a:r>
                  <a:rPr lang="en-US" b="1" i="1" dirty="0" smtClean="0"/>
                  <a:t>m</a:t>
                </a:r>
                <a:r>
                  <a:rPr lang="pl-PL" b="1" i="1" baseline="-25000" dirty="0" smtClean="0"/>
                  <a:t>T</a:t>
                </a:r>
                <a:r>
                  <a:rPr lang="pl-PL" b="1" i="1" dirty="0" smtClean="0"/>
                  <a:t> </a:t>
                </a:r>
                <a:r>
                  <a:rPr lang="en-US" b="1" dirty="0" smtClean="0"/>
                  <a:t>∼</a:t>
                </a:r>
                <a:r>
                  <a:rPr lang="en-US" b="1" i="1" dirty="0" smtClean="0"/>
                  <a:t>E</a:t>
                </a:r>
                <a:r>
                  <a:rPr lang="pl-PL" b="1" i="1" baseline="-25000" dirty="0" smtClean="0"/>
                  <a:t>T</a:t>
                </a:r>
                <a:r>
                  <a:rPr lang="pl-PL" b="1" i="1" dirty="0" smtClean="0"/>
                  <a:t> </a:t>
                </a:r>
                <a:r>
                  <a:rPr lang="en-US" b="1" dirty="0" smtClean="0"/>
                  <a:t>∼</a:t>
                </a:r>
                <a:r>
                  <a:rPr lang="en-US" b="1" i="1" dirty="0" smtClean="0"/>
                  <a:t>p</a:t>
                </a:r>
                <a:r>
                  <a:rPr lang="pl-PL" b="1" i="1" baseline="-25000" dirty="0" smtClean="0"/>
                  <a:t>T</a:t>
                </a:r>
                <a:r>
                  <a:rPr lang="pl-PL" b="1" i="1" dirty="0" smtClean="0"/>
                  <a:t> </a:t>
                </a:r>
                <a:r>
                  <a:rPr lang="en-US" b="1" i="1" dirty="0" smtClean="0"/>
                  <a:t> </a:t>
                </a:r>
                <a:endParaRPr lang="pl-PL" b="1" i="1" dirty="0" smtClean="0"/>
              </a:p>
              <a:p>
                <a:pPr>
                  <a:lnSpc>
                    <a:spcPct val="150000"/>
                  </a:lnSpc>
                </a:pPr>
                <a:r>
                  <a:rPr lang="en-US" dirty="0" smtClean="0"/>
                  <a:t>and </a:t>
                </a:r>
                <a:r>
                  <a:rPr lang="en-US" b="1" i="1" dirty="0" smtClean="0"/>
                  <a:t>E</a:t>
                </a:r>
                <a:r>
                  <a:rPr lang="pl-PL" b="1" i="1" baseline="-25000" dirty="0" smtClean="0"/>
                  <a:t>T</a:t>
                </a:r>
                <a:r>
                  <a:rPr lang="pl-PL" b="1" i="1" dirty="0" smtClean="0"/>
                  <a:t>  </a:t>
                </a:r>
                <a:r>
                  <a:rPr lang="en-US" b="1" dirty="0" smtClean="0"/>
                  <a:t>∼</a:t>
                </a:r>
                <a:r>
                  <a:rPr lang="en-US" b="1" i="1" dirty="0"/>
                  <a:t>E </a:t>
                </a:r>
                <a:r>
                  <a:rPr lang="en-US" dirty="0"/>
                  <a:t>at </a:t>
                </a:r>
                <a:r>
                  <a:rPr lang="en-US" dirty="0" smtClean="0"/>
                  <a:t>mid-rapidity</a:t>
                </a:r>
                <a:r>
                  <a:rPr lang="pl-PL" dirty="0" smtClean="0"/>
                  <a:t>  </a:t>
                </a:r>
                <a:r>
                  <a:rPr lang="pl-PL" b="1" dirty="0" smtClean="0"/>
                  <a:t>y~0 )</a:t>
                </a:r>
                <a:r>
                  <a:rPr lang="en-US" dirty="0" smtClean="0"/>
                  <a:t>,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 </a:t>
                </a:r>
                <a:endParaRPr lang="pl-PL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b="1" dirty="0" smtClean="0">
                    <a:solidFill>
                      <a:srgbClr val="C00000"/>
                    </a:solidFill>
                  </a:rPr>
                  <a:t>we </a:t>
                </a:r>
                <a:r>
                  <a:rPr lang="pl-PL" b="1" dirty="0" err="1" smtClean="0">
                    <a:solidFill>
                      <a:srgbClr val="C00000"/>
                    </a:solidFill>
                  </a:rPr>
                  <a:t>obtain</a:t>
                </a:r>
                <a:r>
                  <a:rPr lang="pl-PL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en-US" b="1" dirty="0" smtClean="0">
                    <a:solidFill>
                      <a:srgbClr val="C00000"/>
                    </a:solidFill>
                  </a:rPr>
                  <a:t>the </a:t>
                </a:r>
                <a:r>
                  <a:rPr lang="en-US" b="1" dirty="0" err="1">
                    <a:solidFill>
                      <a:srgbClr val="C00000"/>
                    </a:solidFill>
                  </a:rPr>
                  <a:t>nonextensive</a:t>
                </a:r>
                <a:r>
                  <a:rPr lang="en-US" b="1" dirty="0">
                    <a:solidFill>
                      <a:srgbClr val="C00000"/>
                    </a:solidFill>
                  </a:rPr>
                  <a:t> distribution </a:t>
                </a:r>
                <a:endParaRPr lang="pl-PL" b="1" dirty="0" smtClean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pl-PL" b="1" i="1" smtClean="0">
                        <a:latin typeface="Cambria Math"/>
                      </a:rPr>
                      <m:t>                                           </m:t>
                    </m:r>
                    <m:r>
                      <a:rPr lang="pl-PL" b="1" i="1" smtClean="0">
                        <a:latin typeface="Cambria Math"/>
                      </a:rPr>
                      <m:t>𝑭</m:t>
                    </m:r>
                    <m:d>
                      <m:dPr>
                        <m:ctrlPr>
                          <a:rPr lang="pl-PL" b="1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pl-PL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b="1" i="1" smtClean="0"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pl-PL" b="1" i="1" smtClean="0">
                                <a:latin typeface="Cambria Math"/>
                              </a:rPr>
                              <m:t>𝑻</m:t>
                            </m:r>
                          </m:sub>
                        </m:sSub>
                      </m:e>
                    </m:d>
                  </m:oMath>
                </a14:m>
                <a:r>
                  <a:rPr lang="pl-PL" b="1" dirty="0" smtClean="0"/>
                  <a:t>=A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b="1" i="1" dirty="0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pl-PL" b="1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pl-PL" b="1" i="1" dirty="0" smtClean="0">
                                <a:latin typeface="Cambria Math"/>
                              </a:rPr>
                              <m:t>𝟏</m:t>
                            </m:r>
                            <m:r>
                              <a:rPr lang="pl-PL" b="1" i="1" dirty="0" smtClean="0">
                                <a:latin typeface="Cambria Math"/>
                              </a:rPr>
                              <m:t>−</m:t>
                            </m:r>
                            <m:d>
                              <m:dPr>
                                <m:ctrlPr>
                                  <a:rPr lang="pl-PL" b="1" i="1" dirty="0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pl-PL" b="1" i="1" dirty="0" smtClean="0">
                                    <a:latin typeface="Cambria Math"/>
                                  </a:rPr>
                                  <m:t>𝟏</m:t>
                                </m:r>
                                <m:r>
                                  <a:rPr lang="pl-PL" b="1" i="1" dirty="0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pl-PL" b="1" i="1" dirty="0" smtClean="0">
                                    <a:latin typeface="Cambria Math"/>
                                  </a:rPr>
                                  <m:t>𝒒</m:t>
                                </m:r>
                              </m:e>
                            </m:d>
                            <m:f>
                              <m:fPr>
                                <m:ctrlPr>
                                  <a:rPr lang="pl-PL" b="1" i="1" dirty="0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pl-PL" b="1" i="1" dirty="0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pl-PL" b="1" i="1" dirty="0" smtClean="0">
                                        <a:latin typeface="Cambria Math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pl-PL" b="1" i="1" dirty="0" smtClean="0">
                                        <a:latin typeface="Cambria Math"/>
                                      </a:rPr>
                                      <m:t>𝑻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pl-PL" b="1" i="1" dirty="0" smtClean="0">
                                    <a:latin typeface="Cambria Math"/>
                                  </a:rPr>
                                  <m:t>𝑻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pl-PL" b="1" i="1" dirty="0" smtClean="0">
                            <a:latin typeface="Cambria Math"/>
                          </a:rPr>
                          <m:t>𝟏</m:t>
                        </m:r>
                        <m:r>
                          <a:rPr lang="pl-PL" b="1" i="1" dirty="0" smtClean="0">
                            <a:latin typeface="Cambria Math"/>
                          </a:rPr>
                          <m:t>/</m:t>
                        </m:r>
                        <m:d>
                          <m:dPr>
                            <m:ctrlPr>
                              <a:rPr lang="pl-PL" b="1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pl-PL" b="1" i="1" dirty="0" smtClean="0">
                                <a:latin typeface="Cambria Math"/>
                              </a:rPr>
                              <m:t>𝟏</m:t>
                            </m:r>
                            <m:r>
                              <a:rPr lang="pl-PL" b="1" i="1" dirty="0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b="1" i="1" dirty="0" smtClean="0">
                                <a:latin typeface="Cambria Math"/>
                              </a:rPr>
                              <m:t>𝒒</m:t>
                            </m:r>
                          </m:e>
                        </m:d>
                      </m:sup>
                    </m:sSup>
                  </m:oMath>
                </a14:m>
                <a:endParaRPr lang="pl-PL" b="1" dirty="0" smtClean="0"/>
              </a:p>
              <a:p>
                <a:pPr>
                  <a:lnSpc>
                    <a:spcPct val="150000"/>
                  </a:lnSpc>
                </a:pPr>
                <a:r>
                  <a:rPr lang="en-US" b="1" dirty="0" smtClean="0">
                    <a:solidFill>
                      <a:srgbClr val="C00000"/>
                    </a:solidFill>
                  </a:rPr>
                  <a:t>as </a:t>
                </a:r>
                <a:r>
                  <a:rPr lang="en-US" b="1" dirty="0">
                    <a:solidFill>
                      <a:srgbClr val="C00000"/>
                    </a:solidFill>
                  </a:rPr>
                  <a:t>the </a:t>
                </a:r>
                <a:r>
                  <a:rPr lang="en-US" b="1" dirty="0" smtClean="0">
                    <a:solidFill>
                      <a:srgbClr val="C00000"/>
                    </a:solidFill>
                  </a:rPr>
                  <a:t>lowest-order</a:t>
                </a:r>
                <a:r>
                  <a:rPr lang="pl-PL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C00000"/>
                    </a:solidFill>
                  </a:rPr>
                  <a:t>approximation </a:t>
                </a:r>
                <a:r>
                  <a:rPr lang="en-US" b="1" dirty="0">
                    <a:solidFill>
                      <a:srgbClr val="C00000"/>
                    </a:solidFill>
                  </a:rPr>
                  <a:t>for the QCD-based hard-scattering integral.</a:t>
                </a:r>
                <a:endParaRPr lang="pl-PL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Prostokąt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784" y="3592477"/>
                <a:ext cx="8550696" cy="2899768"/>
              </a:xfrm>
              <a:prstGeom prst="rect">
                <a:avLst/>
              </a:prstGeom>
              <a:blipFill rotWithShape="1">
                <a:blip r:embed="rId4"/>
                <a:stretch>
                  <a:fillRect l="-570" b="-63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Prostokąt 5"/>
          <p:cNvSpPr/>
          <p:nvPr/>
        </p:nvSpPr>
        <p:spPr bwMode="auto">
          <a:xfrm>
            <a:off x="323528" y="1340768"/>
            <a:ext cx="8568952" cy="475252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Prostokąt zaokrąglony 6"/>
          <p:cNvSpPr/>
          <p:nvPr/>
        </p:nvSpPr>
        <p:spPr bwMode="auto">
          <a:xfrm>
            <a:off x="323528" y="1340768"/>
            <a:ext cx="8208912" cy="4968552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Prostokąt 7"/>
          <p:cNvSpPr/>
          <p:nvPr/>
        </p:nvSpPr>
        <p:spPr bwMode="auto">
          <a:xfrm>
            <a:off x="323528" y="1340768"/>
            <a:ext cx="7992888" cy="5151477"/>
          </a:xfrm>
          <a:prstGeom prst="rect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091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5072BF-ABD8-4EF9-8B90-47555FE78598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93947"/>
            <a:ext cx="5112568" cy="5347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3855"/>
            <a:ext cx="4196259" cy="151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698827" cy="1008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Prostokąt 4"/>
          <p:cNvSpPr/>
          <p:nvPr/>
        </p:nvSpPr>
        <p:spPr>
          <a:xfrm>
            <a:off x="5256584" y="2471985"/>
            <a:ext cx="3779912" cy="369331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pl-PL" dirty="0" err="1" smtClean="0"/>
              <a:t>Fits</a:t>
            </a:r>
            <a:r>
              <a:rPr lang="pl-PL" dirty="0" smtClean="0"/>
              <a:t> to</a:t>
            </a:r>
            <a:r>
              <a:rPr lang="en-US" dirty="0" smtClean="0"/>
              <a:t> </a:t>
            </a:r>
            <a:r>
              <a:rPr lang="en-US" dirty="0"/>
              <a:t>the experimental transverse</a:t>
            </a:r>
          </a:p>
          <a:p>
            <a:r>
              <a:rPr lang="en-US" dirty="0"/>
              <a:t>momentum distribution of hadrons </a:t>
            </a:r>
            <a:endParaRPr lang="pl-PL" dirty="0" smtClean="0"/>
          </a:p>
          <a:p>
            <a:r>
              <a:rPr lang="en-US" dirty="0" smtClean="0"/>
              <a:t>in </a:t>
            </a:r>
            <a:r>
              <a:rPr lang="en-US" i="1" dirty="0"/>
              <a:t>pp </a:t>
            </a:r>
            <a:r>
              <a:rPr lang="en-US" dirty="0"/>
              <a:t>collisions at </a:t>
            </a:r>
            <a:r>
              <a:rPr lang="en-US" dirty="0" smtClean="0"/>
              <a:t>central</a:t>
            </a:r>
            <a:r>
              <a:rPr lang="pl-PL" dirty="0" smtClean="0"/>
              <a:t> </a:t>
            </a:r>
            <a:r>
              <a:rPr lang="en-US" dirty="0" smtClean="0"/>
              <a:t>rapidity </a:t>
            </a:r>
            <a:r>
              <a:rPr lang="en-US" dirty="0"/>
              <a:t>y. </a:t>
            </a:r>
            <a:endParaRPr lang="pl-PL" dirty="0" smtClean="0"/>
          </a:p>
          <a:p>
            <a:r>
              <a:rPr lang="pl-PL" dirty="0"/>
              <a:t>T</a:t>
            </a:r>
            <a:r>
              <a:rPr lang="en-US" dirty="0" smtClean="0"/>
              <a:t>he </a:t>
            </a:r>
            <a:r>
              <a:rPr lang="en-US" dirty="0"/>
              <a:t>temperature </a:t>
            </a:r>
            <a:r>
              <a:rPr lang="en-US" i="1" dirty="0" smtClean="0"/>
              <a:t>T </a:t>
            </a:r>
            <a:r>
              <a:rPr lang="en-US" dirty="0"/>
              <a:t>= 0.13 GeV, </a:t>
            </a:r>
            <a:r>
              <a:rPr lang="en-US" dirty="0" smtClean="0"/>
              <a:t> </a:t>
            </a:r>
            <a:r>
              <a:rPr lang="en-US" dirty="0"/>
              <a:t>the normalization </a:t>
            </a:r>
            <a:r>
              <a:rPr lang="en-US" dirty="0" smtClean="0"/>
              <a:t>constant</a:t>
            </a:r>
            <a:r>
              <a:rPr lang="pl-PL" dirty="0" smtClean="0"/>
              <a:t> 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en-US" dirty="0" smtClean="0"/>
              <a:t>in </a:t>
            </a:r>
            <a:r>
              <a:rPr lang="en-US" dirty="0"/>
              <a:t>units of </a:t>
            </a:r>
            <a:r>
              <a:rPr lang="en-US" dirty="0" smtClean="0"/>
              <a:t>GeV</a:t>
            </a:r>
            <a:r>
              <a:rPr lang="pl-PL" dirty="0" smtClean="0"/>
              <a:t>^{-</a:t>
            </a:r>
            <a:r>
              <a:rPr lang="en-US" dirty="0" smtClean="0"/>
              <a:t>2</a:t>
            </a:r>
            <a:r>
              <a:rPr lang="pl-PL" dirty="0" smtClean="0"/>
              <a:t>}</a:t>
            </a:r>
            <a:r>
              <a:rPr lang="en-US" dirty="0" smtClean="0"/>
              <a:t>/</a:t>
            </a:r>
            <a:r>
              <a:rPr lang="pl-PL" dirty="0" smtClean="0"/>
              <a:t>c^</a:t>
            </a:r>
            <a:r>
              <a:rPr lang="en-US" dirty="0" smtClean="0"/>
              <a:t>3</a:t>
            </a:r>
            <a:r>
              <a:rPr lang="en-US" dirty="0"/>
              <a:t>. The corresponding </a:t>
            </a:r>
            <a:r>
              <a:rPr lang="en-US" dirty="0" smtClean="0"/>
              <a:t>Boltzmann-Gibbs</a:t>
            </a:r>
            <a:r>
              <a:rPr lang="pl-PL" dirty="0" smtClean="0"/>
              <a:t> </a:t>
            </a:r>
            <a:r>
              <a:rPr lang="en-US" dirty="0" smtClean="0"/>
              <a:t>(</a:t>
            </a:r>
            <a:r>
              <a:rPr lang="en-US" dirty="0"/>
              <a:t>purely </a:t>
            </a:r>
            <a:r>
              <a:rPr lang="pl-PL" dirty="0" smtClean="0"/>
              <a:t> </a:t>
            </a:r>
            <a:r>
              <a:rPr lang="en-US" dirty="0" smtClean="0"/>
              <a:t>exponential</a:t>
            </a:r>
            <a:r>
              <a:rPr lang="en-US" dirty="0"/>
              <a:t>) fit is </a:t>
            </a:r>
            <a:r>
              <a:rPr lang="pl-PL" dirty="0" err="1" smtClean="0"/>
              <a:t>presented</a:t>
            </a:r>
            <a:r>
              <a:rPr lang="pl-PL" dirty="0" smtClean="0"/>
              <a:t> by  the </a:t>
            </a:r>
            <a:r>
              <a:rPr lang="en-US" dirty="0" smtClean="0"/>
              <a:t>dashed </a:t>
            </a:r>
            <a:endParaRPr lang="pl-PL" dirty="0" smtClean="0"/>
          </a:p>
          <a:p>
            <a:r>
              <a:rPr lang="en-US" dirty="0" smtClean="0"/>
              <a:t>curve</a:t>
            </a:r>
            <a:r>
              <a:rPr lang="en-US" dirty="0"/>
              <a:t>. </a:t>
            </a:r>
            <a:r>
              <a:rPr lang="en-US" dirty="0" smtClean="0"/>
              <a:t>The </a:t>
            </a:r>
            <a:r>
              <a:rPr lang="en-US" dirty="0"/>
              <a:t>ratios </a:t>
            </a:r>
            <a:r>
              <a:rPr lang="en-US" dirty="0" smtClean="0"/>
              <a:t>data/fit</a:t>
            </a:r>
            <a:r>
              <a:rPr lang="pl-PL" dirty="0" smtClean="0"/>
              <a:t> show (?)</a:t>
            </a:r>
          </a:p>
          <a:p>
            <a:r>
              <a:rPr lang="en-US" dirty="0" smtClean="0"/>
              <a:t>a </a:t>
            </a:r>
            <a:r>
              <a:rPr lang="en-US" dirty="0"/>
              <a:t>roughly log-periodic behavior</a:t>
            </a:r>
          </a:p>
          <a:p>
            <a:r>
              <a:rPr lang="en-US" dirty="0" err="1" smtClean="0"/>
              <a:t>iobserved</a:t>
            </a:r>
            <a:r>
              <a:rPr lang="en-US" dirty="0" smtClean="0"/>
              <a:t> </a:t>
            </a:r>
            <a:r>
              <a:rPr lang="en-US" dirty="0"/>
              <a:t>on top of the </a:t>
            </a:r>
            <a:endParaRPr lang="pl-PL" dirty="0" smtClean="0"/>
          </a:p>
          <a:p>
            <a:r>
              <a:rPr lang="en-US" i="1" dirty="0" smtClean="0"/>
              <a:t>q</a:t>
            </a:r>
            <a:r>
              <a:rPr lang="en-US" dirty="0" smtClean="0"/>
              <a:t>-exponential </a:t>
            </a:r>
            <a:r>
              <a:rPr lang="en-US" dirty="0"/>
              <a:t>one.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4160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5072BF-ABD8-4EF9-8B90-47555FE78598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179512" y="692696"/>
            <a:ext cx="8784976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 smtClean="0"/>
              <a:t>Possible</a:t>
            </a:r>
            <a:r>
              <a:rPr lang="pl-PL" b="1" dirty="0" smtClean="0"/>
              <a:t> </a:t>
            </a:r>
            <a:r>
              <a:rPr lang="pl-PL" b="1" dirty="0" err="1" smtClean="0"/>
              <a:t>interpretation</a:t>
            </a:r>
            <a:r>
              <a:rPr lang="pl-PL" b="1" dirty="0" smtClean="0"/>
              <a:t>:</a:t>
            </a:r>
          </a:p>
          <a:p>
            <a:endParaRPr lang="pl-PL" b="1" dirty="0" smtClean="0"/>
          </a:p>
          <a:p>
            <a:endParaRPr lang="pl-PL" b="1" dirty="0" smtClean="0"/>
          </a:p>
          <a:p>
            <a:pPr>
              <a:lnSpc>
                <a:spcPct val="150000"/>
              </a:lnSpc>
            </a:pPr>
            <a:r>
              <a:rPr lang="en-US" sz="1600" i="1" dirty="0" smtClean="0"/>
              <a:t>The </a:t>
            </a:r>
            <a:r>
              <a:rPr lang="en-US" sz="1600" i="1" dirty="0"/>
              <a:t>convergence </a:t>
            </a:r>
            <a:r>
              <a:rPr lang="en-US" sz="1600" i="1" dirty="0" smtClean="0"/>
              <a:t>of</a:t>
            </a:r>
            <a:r>
              <a:rPr lang="pl-PL" sz="1600" i="1" dirty="0" smtClean="0"/>
              <a:t>  hard </a:t>
            </a:r>
            <a:r>
              <a:rPr lang="pl-PL" sz="1600" i="1" dirty="0" err="1" smtClean="0"/>
              <a:t>scattering</a:t>
            </a:r>
            <a:r>
              <a:rPr lang="pl-PL" sz="1600" i="1" dirty="0" smtClean="0"/>
              <a:t> and </a:t>
            </a:r>
            <a:r>
              <a:rPr lang="pl-PL" sz="1600" i="1" dirty="0" err="1" smtClean="0"/>
              <a:t>nonextensivity</a:t>
            </a:r>
            <a:r>
              <a:rPr lang="pl-PL" sz="1600" i="1" dirty="0" smtClean="0"/>
              <a:t> </a:t>
            </a:r>
            <a:r>
              <a:rPr lang="pl-PL" sz="1600" i="1" dirty="0" err="1" smtClean="0"/>
              <a:t>equations</a:t>
            </a:r>
            <a:r>
              <a:rPr lang="pl-PL" sz="1600" i="1" dirty="0" smtClean="0"/>
              <a:t> </a:t>
            </a:r>
            <a:r>
              <a:rPr lang="en-US" sz="1600" i="1" dirty="0" smtClean="0"/>
              <a:t>can </a:t>
            </a:r>
            <a:r>
              <a:rPr lang="en-US" sz="1600" i="1" dirty="0"/>
              <a:t>be considered</a:t>
            </a:r>
          </a:p>
          <a:p>
            <a:pPr>
              <a:lnSpc>
                <a:spcPct val="150000"/>
              </a:lnSpc>
            </a:pPr>
            <a:r>
              <a:rPr lang="en-US" sz="1600" i="1" dirty="0"/>
              <a:t>from the viewpoint of </a:t>
            </a:r>
            <a:r>
              <a:rPr lang="en-US" sz="1600" b="1" i="1" dirty="0">
                <a:solidFill>
                  <a:srgbClr val="C00000"/>
                </a:solidFill>
              </a:rPr>
              <a:t>the reduction of a </a:t>
            </a:r>
            <a:r>
              <a:rPr lang="en-US" sz="1600" b="1" i="1" dirty="0" smtClean="0">
                <a:solidFill>
                  <a:srgbClr val="C00000"/>
                </a:solidFill>
              </a:rPr>
              <a:t>microscopic</a:t>
            </a:r>
            <a:r>
              <a:rPr lang="pl-PL" sz="1600" b="1" i="1" dirty="0" smtClean="0">
                <a:solidFill>
                  <a:srgbClr val="C00000"/>
                </a:solidFill>
              </a:rPr>
              <a:t>  </a:t>
            </a:r>
            <a:r>
              <a:rPr lang="en-US" sz="1600" b="1" i="1" dirty="0" smtClean="0">
                <a:solidFill>
                  <a:srgbClr val="C00000"/>
                </a:solidFill>
              </a:rPr>
              <a:t>description </a:t>
            </a:r>
            <a:r>
              <a:rPr lang="en-US" sz="1600" b="1" i="1" dirty="0">
                <a:solidFill>
                  <a:srgbClr val="C00000"/>
                </a:solidFill>
              </a:rPr>
              <a:t>to a </a:t>
            </a:r>
            <a:r>
              <a:rPr lang="en-US" sz="1600" b="1" i="1" dirty="0" smtClean="0">
                <a:solidFill>
                  <a:srgbClr val="C00000"/>
                </a:solidFill>
              </a:rPr>
              <a:t>statistical-mechanical </a:t>
            </a:r>
            <a:r>
              <a:rPr lang="pl-PL" sz="1600" b="1" i="1" dirty="0" smtClean="0">
                <a:solidFill>
                  <a:srgbClr val="C00000"/>
                </a:solidFill>
              </a:rPr>
              <a:t> </a:t>
            </a:r>
            <a:r>
              <a:rPr lang="en-US" sz="1600" b="1" i="1" dirty="0" smtClean="0">
                <a:solidFill>
                  <a:srgbClr val="C00000"/>
                </a:solidFill>
              </a:rPr>
              <a:t>description</a:t>
            </a:r>
            <a:r>
              <a:rPr lang="en-US" sz="1600" b="1" i="1" dirty="0"/>
              <a:t>. </a:t>
            </a:r>
            <a:endParaRPr lang="pl-PL" sz="1600" b="1" i="1" dirty="0" smtClean="0"/>
          </a:p>
          <a:p>
            <a:endParaRPr lang="pl-PL" dirty="0"/>
          </a:p>
          <a:p>
            <a:pPr>
              <a:lnSpc>
                <a:spcPct val="150000"/>
              </a:lnSpc>
            </a:pPr>
            <a:r>
              <a:rPr lang="pl-PL" sz="1600" i="1" dirty="0" smtClean="0"/>
              <a:t>  (*) </a:t>
            </a:r>
            <a:r>
              <a:rPr lang="en-US" sz="1600" i="1" dirty="0" smtClean="0"/>
              <a:t>From</a:t>
            </a:r>
            <a:r>
              <a:rPr lang="pl-PL" sz="1600" i="1" dirty="0" smtClean="0"/>
              <a:t> </a:t>
            </a:r>
            <a:r>
              <a:rPr lang="en-US" sz="1600" i="1" dirty="0" smtClean="0"/>
              <a:t>the </a:t>
            </a:r>
            <a:r>
              <a:rPr lang="en-US" sz="1600" i="1" dirty="0"/>
              <a:t>microscopic perspective, the hadron production in a </a:t>
            </a:r>
            <a:r>
              <a:rPr lang="en-US" sz="1600" i="1" dirty="0" smtClean="0"/>
              <a:t>pp</a:t>
            </a:r>
            <a:r>
              <a:rPr lang="pl-PL" sz="1600" i="1" dirty="0" smtClean="0"/>
              <a:t> </a:t>
            </a:r>
            <a:r>
              <a:rPr lang="en-US" sz="1600" i="1" dirty="0" smtClean="0"/>
              <a:t>collision </a:t>
            </a:r>
            <a:r>
              <a:rPr lang="en-US" sz="1600" i="1" dirty="0"/>
              <a:t>is a very </a:t>
            </a:r>
            <a:endParaRPr lang="pl-PL" sz="1600" i="1" dirty="0" smtClean="0"/>
          </a:p>
          <a:p>
            <a:pPr>
              <a:lnSpc>
                <a:spcPct val="150000"/>
              </a:lnSpc>
            </a:pPr>
            <a:r>
              <a:rPr lang="pl-PL" sz="1600" i="1" dirty="0" smtClean="0"/>
              <a:t>       </a:t>
            </a:r>
            <a:r>
              <a:rPr lang="en-US" sz="1600" i="1" dirty="0" smtClean="0"/>
              <a:t>complicated </a:t>
            </a:r>
            <a:r>
              <a:rPr lang="en-US" sz="1600" i="1" dirty="0"/>
              <a:t>process, as evidenced </a:t>
            </a:r>
            <a:r>
              <a:rPr lang="en-US" sz="1600" i="1" dirty="0" smtClean="0"/>
              <a:t>by</a:t>
            </a:r>
            <a:r>
              <a:rPr lang="pl-PL" sz="1600" i="1" dirty="0" smtClean="0"/>
              <a:t> </a:t>
            </a:r>
            <a:r>
              <a:rPr lang="en-US" sz="1600" i="1" dirty="0" smtClean="0"/>
              <a:t>the </a:t>
            </a:r>
            <a:r>
              <a:rPr lang="en-US" sz="1600" i="1" dirty="0"/>
              <a:t>complexity of the evolution dynamics in </a:t>
            </a:r>
            <a:r>
              <a:rPr lang="en-US" sz="1600" i="1" dirty="0" smtClean="0"/>
              <a:t>the </a:t>
            </a:r>
            <a:endParaRPr lang="pl-PL" sz="1600" i="1" dirty="0" smtClean="0"/>
          </a:p>
          <a:p>
            <a:pPr>
              <a:lnSpc>
                <a:spcPct val="150000"/>
              </a:lnSpc>
            </a:pPr>
            <a:r>
              <a:rPr lang="pl-PL" sz="1600" i="1" dirty="0" smtClean="0"/>
              <a:t>        e</a:t>
            </a:r>
            <a:r>
              <a:rPr lang="en-US" sz="1600" i="1" dirty="0" smtClean="0"/>
              <a:t>valuation</a:t>
            </a:r>
            <a:r>
              <a:rPr lang="pl-PL" sz="1600" i="1" dirty="0" smtClean="0"/>
              <a:t> </a:t>
            </a:r>
            <a:r>
              <a:rPr lang="en-US" sz="1600" i="1" dirty="0" smtClean="0"/>
              <a:t>of </a:t>
            </a:r>
            <a:r>
              <a:rPr lang="en-US" sz="1600" i="1" dirty="0"/>
              <a:t>the </a:t>
            </a:r>
            <a:r>
              <a:rPr lang="en-US" sz="1600" i="1" dirty="0" smtClean="0"/>
              <a:t>p</a:t>
            </a:r>
            <a:r>
              <a:rPr lang="pl-PL" sz="1600" i="1" baseline="-25000" dirty="0" smtClean="0"/>
              <a:t>T</a:t>
            </a:r>
            <a:r>
              <a:rPr lang="en-US" sz="1600" i="1" dirty="0" smtClean="0"/>
              <a:t> </a:t>
            </a:r>
            <a:r>
              <a:rPr lang="en-US" sz="1600" i="1" dirty="0"/>
              <a:t>spectra in </a:t>
            </a:r>
            <a:r>
              <a:rPr lang="en-US" sz="1600" i="1" dirty="0" smtClean="0"/>
              <a:t>Monte </a:t>
            </a:r>
            <a:r>
              <a:rPr lang="en-US" sz="1600" i="1" dirty="0"/>
              <a:t>Carlo </a:t>
            </a:r>
            <a:r>
              <a:rPr lang="en-US" sz="1600" i="1" dirty="0" smtClean="0"/>
              <a:t>programs</a:t>
            </a:r>
            <a:r>
              <a:rPr lang="pl-PL" sz="1600" i="1" dirty="0" smtClean="0"/>
              <a:t>.</a:t>
            </a:r>
          </a:p>
          <a:p>
            <a:endParaRPr lang="pl-PL" sz="1600" i="1" dirty="0"/>
          </a:p>
          <a:p>
            <a:pPr>
              <a:lnSpc>
                <a:spcPct val="150000"/>
              </a:lnSpc>
            </a:pPr>
            <a:r>
              <a:rPr lang="pl-PL" sz="1600" i="1" dirty="0" smtClean="0"/>
              <a:t>   (*) </a:t>
            </a:r>
            <a:r>
              <a:rPr lang="pl-PL" sz="1600" i="1" dirty="0" err="1" smtClean="0"/>
              <a:t>Starting</a:t>
            </a:r>
            <a:r>
              <a:rPr lang="pl-PL" sz="1600" i="1" dirty="0" smtClean="0"/>
              <a:t> </a:t>
            </a:r>
            <a:r>
              <a:rPr lang="en-US" sz="1600" i="1" dirty="0" smtClean="0"/>
              <a:t> </a:t>
            </a:r>
            <a:r>
              <a:rPr lang="en-US" sz="1600" i="1" dirty="0"/>
              <a:t>from the initial </a:t>
            </a:r>
            <a:r>
              <a:rPr lang="en-US" sz="1600" i="1" dirty="0" smtClean="0"/>
              <a:t>condition</a:t>
            </a:r>
            <a:r>
              <a:rPr lang="pl-PL" sz="1600" i="1" dirty="0" smtClean="0"/>
              <a:t> </a:t>
            </a:r>
            <a:r>
              <a:rPr lang="en-US" sz="1600" i="1" dirty="0" smtClean="0"/>
              <a:t>of </a:t>
            </a:r>
            <a:r>
              <a:rPr lang="en-US" sz="1600" i="1" dirty="0"/>
              <a:t>two colliding nucleons, there </a:t>
            </a:r>
            <a:r>
              <a:rPr lang="en-US" sz="1600" i="1" dirty="0" smtClean="0"/>
              <a:t>are</a:t>
            </a:r>
            <a:r>
              <a:rPr lang="pl-PL" sz="1600" i="1" dirty="0" smtClean="0"/>
              <a:t> </a:t>
            </a:r>
            <a:r>
              <a:rPr lang="en-US" sz="1600" i="1" dirty="0" smtClean="0"/>
              <a:t>many intermediate </a:t>
            </a:r>
            <a:endParaRPr lang="pl-PL" sz="1600" i="1" dirty="0" smtClean="0"/>
          </a:p>
          <a:p>
            <a:pPr>
              <a:lnSpc>
                <a:spcPct val="150000"/>
              </a:lnSpc>
            </a:pPr>
            <a:r>
              <a:rPr lang="pl-PL" sz="1600" i="1" dirty="0"/>
              <a:t> </a:t>
            </a:r>
            <a:r>
              <a:rPr lang="pl-PL" sz="1600" i="1" dirty="0" smtClean="0"/>
              <a:t>       </a:t>
            </a:r>
            <a:r>
              <a:rPr lang="en-US" sz="1600" i="1" dirty="0" smtClean="0"/>
              <a:t>and</a:t>
            </a:r>
            <a:r>
              <a:rPr lang="pl-PL" sz="1600" i="1" dirty="0" smtClean="0"/>
              <a:t>  </a:t>
            </a:r>
            <a:r>
              <a:rPr lang="en-US" sz="1600" i="1" dirty="0" smtClean="0"/>
              <a:t>complicated </a:t>
            </a:r>
            <a:r>
              <a:rPr lang="en-US" sz="1600" i="1" dirty="0"/>
              <a:t>processes entering into the dynamics, each </a:t>
            </a:r>
            <a:r>
              <a:rPr lang="en-US" sz="1600" i="1" dirty="0" smtClean="0"/>
              <a:t>of</a:t>
            </a:r>
            <a:r>
              <a:rPr lang="pl-PL" sz="1600" i="1" dirty="0" smtClean="0"/>
              <a:t>  </a:t>
            </a:r>
            <a:r>
              <a:rPr lang="en-US" sz="1600" i="1" dirty="0" smtClean="0"/>
              <a:t>which contain </a:t>
            </a:r>
            <a:r>
              <a:rPr lang="en-US" sz="1600" i="1" dirty="0"/>
              <a:t>a large set </a:t>
            </a:r>
            <a:endParaRPr lang="pl-PL" sz="1600" i="1" dirty="0" smtClean="0"/>
          </a:p>
          <a:p>
            <a:pPr>
              <a:lnSpc>
                <a:spcPct val="150000"/>
              </a:lnSpc>
            </a:pPr>
            <a:r>
              <a:rPr lang="pl-PL" sz="1600" i="1" dirty="0"/>
              <a:t> </a:t>
            </a:r>
            <a:r>
              <a:rPr lang="pl-PL" sz="1600" i="1" dirty="0" smtClean="0"/>
              <a:t>       </a:t>
            </a:r>
            <a:r>
              <a:rPr lang="en-US" sz="1600" i="1" dirty="0" smtClean="0"/>
              <a:t>of </a:t>
            </a:r>
            <a:r>
              <a:rPr lang="pl-PL" sz="1600" i="1" dirty="0" smtClean="0"/>
              <a:t> </a:t>
            </a:r>
            <a:r>
              <a:rPr lang="en-US" sz="1600" i="1" dirty="0" smtClean="0"/>
              <a:t>microscopic </a:t>
            </a:r>
            <a:r>
              <a:rPr lang="en-US" sz="1600" i="1" dirty="0"/>
              <a:t>and </a:t>
            </a:r>
            <a:r>
              <a:rPr lang="en-US" sz="1600" i="1" dirty="0" smtClean="0"/>
              <a:t>stochastic</a:t>
            </a:r>
            <a:r>
              <a:rPr lang="pl-PL" sz="1600" i="1" dirty="0" smtClean="0"/>
              <a:t>  </a:t>
            </a:r>
            <a:r>
              <a:rPr lang="en-US" sz="1600" i="1" dirty="0" smtClean="0"/>
              <a:t>degrees </a:t>
            </a:r>
            <a:r>
              <a:rPr lang="en-US" sz="1600" i="1" dirty="0"/>
              <a:t>of freedom. </a:t>
            </a:r>
            <a:endParaRPr lang="pl-PL" sz="1600" i="1" dirty="0" smtClean="0"/>
          </a:p>
          <a:p>
            <a:pPr>
              <a:lnSpc>
                <a:spcPct val="150000"/>
              </a:lnSpc>
            </a:pPr>
            <a:endParaRPr lang="pl-PL" sz="1600" i="1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8505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5072BF-ABD8-4EF9-8B90-47555FE78598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179512" y="692696"/>
            <a:ext cx="8784976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 smtClean="0"/>
              <a:t>Possible</a:t>
            </a:r>
            <a:r>
              <a:rPr lang="pl-PL" b="1" dirty="0" smtClean="0"/>
              <a:t> </a:t>
            </a:r>
            <a:r>
              <a:rPr lang="pl-PL" b="1" dirty="0" err="1" smtClean="0"/>
              <a:t>interpretation</a:t>
            </a:r>
            <a:r>
              <a:rPr lang="pl-PL" b="1" dirty="0" smtClean="0"/>
              <a:t> (</a:t>
            </a:r>
            <a:r>
              <a:rPr lang="pl-PL" b="1" dirty="0" err="1" smtClean="0"/>
              <a:t>cont</a:t>
            </a:r>
            <a:r>
              <a:rPr lang="pl-PL" b="1" dirty="0" smtClean="0"/>
              <a:t>):</a:t>
            </a:r>
          </a:p>
          <a:p>
            <a:endParaRPr lang="pl-PL" b="1" dirty="0" smtClean="0"/>
          </a:p>
          <a:p>
            <a:endParaRPr lang="pl-PL" b="1" dirty="0" smtClean="0"/>
          </a:p>
          <a:p>
            <a:pPr>
              <a:lnSpc>
                <a:spcPct val="150000"/>
              </a:lnSpc>
            </a:pPr>
            <a:r>
              <a:rPr lang="pl-PL" sz="1600" i="1" dirty="0" smtClean="0"/>
              <a:t>(*) T</a:t>
            </a:r>
            <a:r>
              <a:rPr lang="en-US" sz="1600" i="1" dirty="0"/>
              <a:t>here are stochastic</a:t>
            </a:r>
            <a:r>
              <a:rPr lang="pl-PL" sz="1600" i="1" dirty="0"/>
              <a:t> </a:t>
            </a:r>
            <a:r>
              <a:rPr lang="en-US" sz="1600" i="1" dirty="0"/>
              <a:t>elements </a:t>
            </a:r>
            <a:r>
              <a:rPr lang="pl-PL" sz="1600" i="1" dirty="0" smtClean="0"/>
              <a:t>:</a:t>
            </a:r>
          </a:p>
          <a:p>
            <a:pPr>
              <a:lnSpc>
                <a:spcPct val="150000"/>
              </a:lnSpc>
            </a:pPr>
            <a:r>
              <a:rPr lang="pl-PL" sz="1600" i="1" dirty="0"/>
              <a:t> </a:t>
            </a:r>
            <a:r>
              <a:rPr lang="pl-PL" sz="1600" i="1" dirty="0" smtClean="0"/>
              <a:t>       -    </a:t>
            </a:r>
            <a:r>
              <a:rPr lang="en-US" sz="1600" i="1" dirty="0" smtClean="0"/>
              <a:t>in </a:t>
            </a:r>
            <a:r>
              <a:rPr lang="en-US" sz="1600" i="1" dirty="0"/>
              <a:t>the picking of the degree of inelasticity</a:t>
            </a:r>
            <a:r>
              <a:rPr lang="en-US" sz="1600" i="1" dirty="0" smtClean="0"/>
              <a:t>,</a:t>
            </a:r>
            <a:r>
              <a:rPr lang="pl-PL" sz="1600" i="1" dirty="0" smtClean="0"/>
              <a:t> </a:t>
            </a:r>
            <a:r>
              <a:rPr lang="en-US" sz="1600" i="1" dirty="0" smtClean="0"/>
              <a:t> </a:t>
            </a:r>
            <a:endParaRPr lang="pl-PL" sz="1600" i="1" dirty="0" smtClean="0"/>
          </a:p>
          <a:p>
            <a:pPr>
              <a:lnSpc>
                <a:spcPct val="150000"/>
              </a:lnSpc>
            </a:pPr>
            <a:r>
              <a:rPr lang="pl-PL" sz="1600" i="1" dirty="0"/>
              <a:t> </a:t>
            </a:r>
            <a:r>
              <a:rPr lang="pl-PL" sz="1600" i="1" dirty="0" smtClean="0"/>
              <a:t>       -     in the </a:t>
            </a:r>
            <a:r>
              <a:rPr lang="pl-PL" sz="1600" i="1" dirty="0" err="1" smtClean="0"/>
              <a:t>picking</a:t>
            </a:r>
            <a:r>
              <a:rPr lang="pl-PL" sz="1600" i="1" dirty="0" smtClean="0"/>
              <a:t> of </a:t>
            </a:r>
            <a:r>
              <a:rPr lang="en-US" sz="1600" i="1" dirty="0" smtClean="0"/>
              <a:t>the </a:t>
            </a:r>
            <a:r>
              <a:rPr lang="en-US" sz="1600" i="1" dirty="0"/>
              <a:t>colliding </a:t>
            </a:r>
            <a:r>
              <a:rPr lang="en-US" sz="1600" i="1" dirty="0" err="1"/>
              <a:t>parton</a:t>
            </a:r>
            <a:r>
              <a:rPr lang="en-US" sz="1600" i="1" dirty="0"/>
              <a:t> momenta from the parent</a:t>
            </a:r>
            <a:r>
              <a:rPr lang="pl-PL" sz="1600" i="1" dirty="0"/>
              <a:t> </a:t>
            </a:r>
            <a:r>
              <a:rPr lang="en-US" sz="1600" i="1" dirty="0"/>
              <a:t>nucleons, </a:t>
            </a:r>
            <a:endParaRPr lang="pl-PL" sz="1600" i="1" dirty="0" smtClean="0"/>
          </a:p>
          <a:p>
            <a:pPr>
              <a:lnSpc>
                <a:spcPct val="150000"/>
              </a:lnSpc>
            </a:pPr>
            <a:r>
              <a:rPr lang="pl-PL" sz="1600" i="1" dirty="0"/>
              <a:t> </a:t>
            </a:r>
            <a:r>
              <a:rPr lang="pl-PL" sz="1600" i="1" dirty="0" smtClean="0"/>
              <a:t>        -    in </a:t>
            </a:r>
            <a:r>
              <a:rPr lang="en-US" sz="1600" i="1" dirty="0" smtClean="0"/>
              <a:t>the </a:t>
            </a:r>
            <a:r>
              <a:rPr lang="en-US" sz="1600" i="1" dirty="0"/>
              <a:t>scattering of the </a:t>
            </a:r>
            <a:r>
              <a:rPr lang="pl-PL" sz="1600" i="1" dirty="0" smtClean="0"/>
              <a:t> </a:t>
            </a:r>
            <a:r>
              <a:rPr lang="en-US" sz="1600" i="1" dirty="0" err="1" smtClean="0"/>
              <a:t>partons</a:t>
            </a:r>
            <a:r>
              <a:rPr lang="en-US" sz="1600" i="1" dirty="0"/>
              <a:t>, </a:t>
            </a:r>
            <a:endParaRPr lang="pl-PL" sz="1600" i="1" dirty="0" smtClean="0"/>
          </a:p>
          <a:p>
            <a:pPr>
              <a:lnSpc>
                <a:spcPct val="150000"/>
              </a:lnSpc>
            </a:pPr>
            <a:r>
              <a:rPr lang="pl-PL" sz="1600" i="1" dirty="0"/>
              <a:t> </a:t>
            </a:r>
            <a:r>
              <a:rPr lang="pl-PL" sz="1600" i="1" dirty="0" smtClean="0"/>
              <a:t>         -  in </a:t>
            </a:r>
            <a:r>
              <a:rPr lang="en-US" sz="1600" i="1" dirty="0" smtClean="0"/>
              <a:t>the </a:t>
            </a:r>
            <a:r>
              <a:rPr lang="en-US" sz="1600" i="1" dirty="0"/>
              <a:t>showering evolution</a:t>
            </a:r>
            <a:r>
              <a:rPr lang="pl-PL" sz="1600" i="1" dirty="0"/>
              <a:t> </a:t>
            </a:r>
            <a:r>
              <a:rPr lang="en-US" sz="1600" i="1" dirty="0"/>
              <a:t>of scattered </a:t>
            </a:r>
            <a:r>
              <a:rPr lang="en-US" sz="1600" i="1" dirty="0" err="1"/>
              <a:t>partons</a:t>
            </a:r>
            <a:r>
              <a:rPr lang="en-US" sz="1600" i="1" dirty="0"/>
              <a:t>, </a:t>
            </a:r>
            <a:endParaRPr lang="pl-PL" sz="1600" i="1" dirty="0" smtClean="0"/>
          </a:p>
          <a:p>
            <a:pPr>
              <a:lnSpc>
                <a:spcPct val="150000"/>
              </a:lnSpc>
            </a:pPr>
            <a:r>
              <a:rPr lang="pl-PL" sz="1600" i="1" dirty="0"/>
              <a:t> </a:t>
            </a:r>
            <a:r>
              <a:rPr lang="pl-PL" sz="1600" i="1" dirty="0" smtClean="0"/>
              <a:t>          -  </a:t>
            </a:r>
            <a:r>
              <a:rPr lang="pl-PL" sz="1600" i="1" dirty="0"/>
              <a:t>i</a:t>
            </a:r>
            <a:r>
              <a:rPr lang="pl-PL" sz="1600" i="1" dirty="0" smtClean="0"/>
              <a:t>n  t</a:t>
            </a:r>
            <a:r>
              <a:rPr lang="en-US" sz="1600" i="1" dirty="0" smtClean="0"/>
              <a:t>he </a:t>
            </a:r>
            <a:r>
              <a:rPr lang="en-US" sz="1600" i="1" dirty="0" err="1"/>
              <a:t>hadronization</a:t>
            </a:r>
            <a:r>
              <a:rPr lang="en-US" sz="1600" i="1" dirty="0"/>
              <a:t> of the </a:t>
            </a:r>
            <a:r>
              <a:rPr lang="en-US" sz="1600" i="1" dirty="0" smtClean="0"/>
              <a:t>fragmented</a:t>
            </a:r>
            <a:r>
              <a:rPr lang="pl-PL" sz="1600" i="1" dirty="0" smtClean="0"/>
              <a:t> </a:t>
            </a:r>
            <a:r>
              <a:rPr lang="en-US" sz="1600" i="1" dirty="0" err="1" smtClean="0"/>
              <a:t>partons</a:t>
            </a:r>
            <a:r>
              <a:rPr lang="en-US" sz="1600" i="1" dirty="0"/>
              <a:t>. </a:t>
            </a:r>
            <a:endParaRPr lang="pl-PL" sz="1600" i="1" dirty="0" smtClean="0"/>
          </a:p>
          <a:p>
            <a:pPr>
              <a:lnSpc>
                <a:spcPct val="150000"/>
              </a:lnSpc>
            </a:pPr>
            <a:endParaRPr lang="pl-PL" sz="1600" i="1" dirty="0"/>
          </a:p>
          <a:p>
            <a:pPr>
              <a:lnSpc>
                <a:spcPct val="150000"/>
              </a:lnSpc>
            </a:pPr>
            <a:r>
              <a:rPr lang="pl-PL" sz="1600" i="1" dirty="0" smtClean="0"/>
              <a:t>(*) </a:t>
            </a:r>
            <a:r>
              <a:rPr lang="en-US" sz="1600" i="1" dirty="0" smtClean="0"/>
              <a:t>Some </a:t>
            </a:r>
            <a:r>
              <a:rPr lang="en-US" sz="1600" i="1" dirty="0"/>
              <a:t>of these stochastic elements </a:t>
            </a:r>
            <a:r>
              <a:rPr lang="en-US" sz="1600" i="1" dirty="0" smtClean="0"/>
              <a:t>cannot</a:t>
            </a:r>
            <a:r>
              <a:rPr lang="pl-PL" sz="1600" i="1" dirty="0" smtClean="0"/>
              <a:t> </a:t>
            </a:r>
            <a:r>
              <a:rPr lang="en-US" sz="1600" i="1" dirty="0" smtClean="0"/>
              <a:t>be </a:t>
            </a:r>
            <a:r>
              <a:rPr lang="en-US" sz="1600" i="1" dirty="0"/>
              <a:t>definitive and many different models, </a:t>
            </a:r>
            <a:endParaRPr lang="pl-PL" sz="1600" i="1" dirty="0" smtClean="0"/>
          </a:p>
          <a:p>
            <a:pPr>
              <a:lnSpc>
                <a:spcPct val="150000"/>
              </a:lnSpc>
            </a:pPr>
            <a:r>
              <a:rPr lang="pl-PL" sz="1600" i="1" dirty="0"/>
              <a:t> </a:t>
            </a:r>
            <a:r>
              <a:rPr lang="en-US" sz="1600" i="1" dirty="0" smtClean="0"/>
              <a:t>sometimes with</a:t>
            </a:r>
            <a:r>
              <a:rPr lang="pl-PL" sz="1600" i="1" dirty="0" smtClean="0"/>
              <a:t> </a:t>
            </a:r>
            <a:r>
              <a:rPr lang="en-US" sz="1600" i="1" dirty="0" smtClean="0"/>
              <a:t>untestable </a:t>
            </a:r>
            <a:r>
              <a:rPr lang="en-US" sz="1600" i="1" dirty="0"/>
              <a:t>assumptions, have been put forth. </a:t>
            </a:r>
            <a:endParaRPr lang="pl-PL" sz="1600" i="1" dirty="0" smtClean="0"/>
          </a:p>
          <a:p>
            <a:pPr>
              <a:lnSpc>
                <a:spcPct val="150000"/>
              </a:lnSpc>
            </a:pPr>
            <a:endParaRPr lang="pl-PL" sz="1600" i="1" dirty="0"/>
          </a:p>
          <a:p>
            <a:pPr>
              <a:lnSpc>
                <a:spcPct val="150000"/>
              </a:lnSpc>
            </a:pPr>
            <a:r>
              <a:rPr lang="pl-PL" sz="1600" b="1" i="1" dirty="0" smtClean="0">
                <a:solidFill>
                  <a:srgbClr val="C00000"/>
                </a:solidFill>
              </a:rPr>
              <a:t> </a:t>
            </a:r>
            <a:r>
              <a:rPr lang="en-US" sz="1600" b="1" i="1" dirty="0" smtClean="0">
                <a:solidFill>
                  <a:srgbClr val="C00000"/>
                </a:solidFill>
              </a:rPr>
              <a:t>In </a:t>
            </a:r>
            <a:r>
              <a:rPr lang="en-US" sz="1600" b="1" i="1" dirty="0">
                <a:solidFill>
                  <a:srgbClr val="C00000"/>
                </a:solidFill>
              </a:rPr>
              <a:t>spite of </a:t>
            </a:r>
            <a:r>
              <a:rPr lang="en-US" sz="1600" b="1" i="1" dirty="0" smtClean="0">
                <a:solidFill>
                  <a:srgbClr val="C00000"/>
                </a:solidFill>
              </a:rPr>
              <a:t>all</a:t>
            </a:r>
            <a:r>
              <a:rPr lang="pl-PL" sz="1600" b="1" i="1" dirty="0" smtClean="0">
                <a:solidFill>
                  <a:srgbClr val="C00000"/>
                </a:solidFill>
              </a:rPr>
              <a:t> </a:t>
            </a:r>
            <a:r>
              <a:rPr lang="en-US" sz="1600" b="1" i="1" dirty="0" smtClean="0">
                <a:solidFill>
                  <a:srgbClr val="C00000"/>
                </a:solidFill>
              </a:rPr>
              <a:t>these </a:t>
            </a:r>
            <a:r>
              <a:rPr lang="en-US" sz="1600" b="1" i="1" dirty="0">
                <a:solidFill>
                  <a:srgbClr val="C00000"/>
                </a:solidFill>
              </a:rPr>
              <a:t>complicated stochastic dynamics, the final result </a:t>
            </a:r>
            <a:r>
              <a:rPr lang="en-US" sz="1600" b="1" i="1" dirty="0" smtClean="0">
                <a:solidFill>
                  <a:srgbClr val="C00000"/>
                </a:solidFill>
              </a:rPr>
              <a:t>of</a:t>
            </a:r>
            <a:r>
              <a:rPr lang="pl-PL" sz="1600" b="1" i="1" dirty="0" smtClean="0">
                <a:solidFill>
                  <a:srgbClr val="C00000"/>
                </a:solidFill>
              </a:rPr>
              <a:t>  </a:t>
            </a:r>
            <a:r>
              <a:rPr lang="en-US" sz="1600" b="1" i="1" dirty="0" smtClean="0">
                <a:solidFill>
                  <a:srgbClr val="C00000"/>
                </a:solidFill>
              </a:rPr>
              <a:t>the </a:t>
            </a:r>
            <a:r>
              <a:rPr lang="en-US" sz="1600" b="1" i="1" dirty="0">
                <a:solidFill>
                  <a:srgbClr val="C00000"/>
                </a:solidFill>
              </a:rPr>
              <a:t>single-particle distribution can be </a:t>
            </a:r>
            <a:r>
              <a:rPr lang="en-US" sz="1600" b="1" i="1" dirty="0" smtClean="0">
                <a:solidFill>
                  <a:srgbClr val="C00000"/>
                </a:solidFill>
              </a:rPr>
              <a:t>approximated</a:t>
            </a:r>
            <a:r>
              <a:rPr lang="pl-PL" sz="1600" b="1" i="1" dirty="0" smtClean="0">
                <a:solidFill>
                  <a:srgbClr val="C00000"/>
                </a:solidFill>
              </a:rPr>
              <a:t>  </a:t>
            </a:r>
            <a:r>
              <a:rPr lang="en-US" sz="1600" b="1" i="1" dirty="0" smtClean="0">
                <a:solidFill>
                  <a:srgbClr val="C00000"/>
                </a:solidFill>
              </a:rPr>
              <a:t>to </a:t>
            </a:r>
            <a:r>
              <a:rPr lang="en-US" sz="1600" b="1" i="1" dirty="0">
                <a:solidFill>
                  <a:srgbClr val="C00000"/>
                </a:solidFill>
              </a:rPr>
              <a:t>depend </a:t>
            </a:r>
            <a:r>
              <a:rPr lang="pl-PL" sz="1600" b="1" i="1" dirty="0" smtClean="0">
                <a:solidFill>
                  <a:srgbClr val="C00000"/>
                </a:solidFill>
              </a:rPr>
              <a:t> </a:t>
            </a:r>
            <a:r>
              <a:rPr lang="en-US" sz="1600" b="1" i="1" dirty="0" smtClean="0">
                <a:solidFill>
                  <a:srgbClr val="C00000"/>
                </a:solidFill>
              </a:rPr>
              <a:t>only </a:t>
            </a:r>
            <a:r>
              <a:rPr lang="en-US" sz="1600" b="1" i="1" dirty="0">
                <a:solidFill>
                  <a:srgbClr val="C00000"/>
                </a:solidFill>
              </a:rPr>
              <a:t>on three degrees of freedom, </a:t>
            </a:r>
            <a:r>
              <a:rPr lang="en-US" sz="1600" b="1" i="1" dirty="0" smtClean="0">
                <a:solidFill>
                  <a:srgbClr val="C00000"/>
                </a:solidFill>
              </a:rPr>
              <a:t>after</a:t>
            </a:r>
            <a:r>
              <a:rPr lang="pl-PL" sz="1600" b="1" i="1" dirty="0" smtClean="0">
                <a:solidFill>
                  <a:srgbClr val="C00000"/>
                </a:solidFill>
              </a:rPr>
              <a:t> </a:t>
            </a:r>
            <a:r>
              <a:rPr lang="en-US" sz="1600" b="1" i="1" dirty="0" smtClean="0">
                <a:solidFill>
                  <a:srgbClr val="C00000"/>
                </a:solidFill>
              </a:rPr>
              <a:t>all </a:t>
            </a:r>
            <a:r>
              <a:rPr lang="en-US" sz="1600" b="1" i="1" dirty="0">
                <a:solidFill>
                  <a:srgbClr val="C00000"/>
                </a:solidFill>
              </a:rPr>
              <a:t>is done, put together, and integrated. </a:t>
            </a:r>
            <a:endParaRPr lang="pl-PL" sz="1600" b="1" i="1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endParaRPr lang="pl-PL" sz="1600" i="1" dirty="0"/>
          </a:p>
        </p:txBody>
      </p:sp>
    </p:spTree>
    <p:extLst>
      <p:ext uri="{BB962C8B-B14F-4D97-AF65-F5344CB8AC3E}">
        <p14:creationId xmlns:p14="http://schemas.microsoft.com/office/powerpoint/2010/main" val="229198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5072BF-ABD8-4EF9-8B90-47555FE78598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179512" y="692696"/>
            <a:ext cx="878497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 smtClean="0"/>
              <a:t>Possible</a:t>
            </a:r>
            <a:r>
              <a:rPr lang="pl-PL" b="1" dirty="0" smtClean="0"/>
              <a:t> </a:t>
            </a:r>
            <a:r>
              <a:rPr lang="pl-PL" b="1" dirty="0" err="1" smtClean="0"/>
              <a:t>interpretation</a:t>
            </a:r>
            <a:r>
              <a:rPr lang="pl-PL" b="1" dirty="0" smtClean="0"/>
              <a:t> (</a:t>
            </a:r>
            <a:r>
              <a:rPr lang="pl-PL" b="1" dirty="0" err="1" smtClean="0"/>
              <a:t>cont</a:t>
            </a:r>
            <a:r>
              <a:rPr lang="pl-PL" b="1" dirty="0" smtClean="0"/>
              <a:t>):</a:t>
            </a:r>
          </a:p>
          <a:p>
            <a:pPr>
              <a:lnSpc>
                <a:spcPct val="150000"/>
              </a:lnSpc>
            </a:pPr>
            <a:endParaRPr lang="pl-PL" sz="1600" b="1" i="1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pl-PL" sz="1600" i="1" dirty="0" smtClean="0"/>
              <a:t>(*) </a:t>
            </a:r>
            <a:r>
              <a:rPr lang="en-US" sz="1600" i="1" dirty="0" smtClean="0"/>
              <a:t>The simplification</a:t>
            </a:r>
            <a:r>
              <a:rPr lang="pl-PL" sz="1600" i="1" dirty="0" smtClean="0"/>
              <a:t> </a:t>
            </a:r>
            <a:r>
              <a:rPr lang="en-US" sz="1600" i="1" dirty="0" smtClean="0"/>
              <a:t>can </a:t>
            </a:r>
            <a:r>
              <a:rPr lang="en-US" sz="1600" i="1" dirty="0"/>
              <a:t>be considered as a “no hair" reduction from the microscopic</a:t>
            </a:r>
          </a:p>
          <a:p>
            <a:pPr>
              <a:lnSpc>
                <a:spcPct val="150000"/>
              </a:lnSpc>
            </a:pPr>
            <a:r>
              <a:rPr lang="en-US" sz="1600" i="1" dirty="0"/>
              <a:t>description to </a:t>
            </a:r>
            <a:r>
              <a:rPr lang="en-US" sz="1600" i="1" dirty="0" err="1"/>
              <a:t>nonextensive</a:t>
            </a:r>
            <a:r>
              <a:rPr lang="en-US" sz="1600" i="1" dirty="0"/>
              <a:t> statistical mechanics </a:t>
            </a:r>
            <a:r>
              <a:rPr lang="en-US" sz="1600" i="1" dirty="0" smtClean="0"/>
              <a:t>in</a:t>
            </a:r>
            <a:r>
              <a:rPr lang="pl-PL" sz="1600" i="1" dirty="0" smtClean="0"/>
              <a:t>  </a:t>
            </a:r>
            <a:r>
              <a:rPr lang="en-US" sz="1600" i="1" dirty="0" smtClean="0"/>
              <a:t>which </a:t>
            </a:r>
            <a:r>
              <a:rPr lang="en-US" sz="1600" i="1" dirty="0"/>
              <a:t>all the complexities in the microscopic </a:t>
            </a:r>
            <a:r>
              <a:rPr lang="en-US" sz="1600" i="1" dirty="0" smtClean="0"/>
              <a:t>description</a:t>
            </a:r>
            <a:r>
              <a:rPr lang="pl-PL" sz="1600" i="1" dirty="0" smtClean="0"/>
              <a:t> </a:t>
            </a:r>
            <a:r>
              <a:rPr lang="en-US" sz="1600" i="1" dirty="0" smtClean="0"/>
              <a:t>“</a:t>
            </a:r>
            <a:r>
              <a:rPr lang="en-US" sz="1600" i="1" dirty="0"/>
              <a:t>disappear" and are subsumed behind the stochastic processes</a:t>
            </a:r>
          </a:p>
          <a:p>
            <a:pPr>
              <a:lnSpc>
                <a:spcPct val="150000"/>
              </a:lnSpc>
            </a:pPr>
            <a:r>
              <a:rPr lang="en-US" sz="1600" i="1" dirty="0"/>
              <a:t>and integrations. </a:t>
            </a:r>
            <a:endParaRPr lang="pl-PL" sz="1600" i="1" dirty="0" smtClean="0"/>
          </a:p>
          <a:p>
            <a:pPr>
              <a:lnSpc>
                <a:spcPct val="150000"/>
              </a:lnSpc>
            </a:pPr>
            <a:endParaRPr lang="pl-PL" sz="1600" i="1" dirty="0" smtClean="0"/>
          </a:p>
          <a:p>
            <a:pPr>
              <a:lnSpc>
                <a:spcPct val="150000"/>
              </a:lnSpc>
            </a:pPr>
            <a:r>
              <a:rPr lang="pl-PL" sz="1600" i="1" dirty="0" smtClean="0"/>
              <a:t>(*) I</a:t>
            </a:r>
            <a:r>
              <a:rPr lang="en-US" sz="1600" i="1" dirty="0" smtClean="0"/>
              <a:t>n </a:t>
            </a:r>
            <a:r>
              <a:rPr lang="en-US" sz="1600" i="1" dirty="0"/>
              <a:t>line with statistical </a:t>
            </a:r>
            <a:r>
              <a:rPr lang="en-US" sz="1600" i="1" dirty="0" smtClean="0"/>
              <a:t>mechanics</a:t>
            </a:r>
            <a:r>
              <a:rPr lang="pl-PL" sz="1600" i="1" dirty="0" smtClean="0"/>
              <a:t>  </a:t>
            </a:r>
            <a:r>
              <a:rPr lang="en-US" sz="1600" i="1" dirty="0" smtClean="0"/>
              <a:t>and </a:t>
            </a:r>
            <a:r>
              <a:rPr lang="en-US" sz="1600" i="1" dirty="0"/>
              <a:t>in analogy with the Boltzmann-Gibbs distribution, </a:t>
            </a:r>
            <a:r>
              <a:rPr lang="en-US" sz="1600" i="1" dirty="0" smtClean="0"/>
              <a:t>we</a:t>
            </a:r>
            <a:r>
              <a:rPr lang="pl-PL" sz="1600" i="1" dirty="0" smtClean="0"/>
              <a:t> </a:t>
            </a:r>
            <a:r>
              <a:rPr lang="en-US" sz="1600" i="1" dirty="0" smtClean="0"/>
              <a:t>can </a:t>
            </a:r>
            <a:r>
              <a:rPr lang="en-US" sz="1600" i="1" dirty="0"/>
              <a:t>cast the hard-scattering integral in the </a:t>
            </a:r>
            <a:r>
              <a:rPr lang="en-US" sz="1600" i="1" dirty="0" smtClean="0"/>
              <a:t>non-extensive</a:t>
            </a:r>
            <a:r>
              <a:rPr lang="pl-PL" sz="1600" i="1" dirty="0" smtClean="0"/>
              <a:t> </a:t>
            </a:r>
            <a:r>
              <a:rPr lang="en-US" sz="1600" i="1" dirty="0" smtClean="0"/>
              <a:t>form </a:t>
            </a:r>
            <a:r>
              <a:rPr lang="en-US" sz="1600" i="1" dirty="0"/>
              <a:t>in the lowest-order approximation </a:t>
            </a:r>
            <a:r>
              <a:rPr lang="pl-PL" sz="1600" i="1" dirty="0" smtClean="0"/>
              <a:t>.</a:t>
            </a:r>
          </a:p>
          <a:p>
            <a:pPr>
              <a:lnSpc>
                <a:spcPct val="150000"/>
              </a:lnSpc>
            </a:pPr>
            <a:endParaRPr lang="pl-PL" sz="1600" i="1" dirty="0"/>
          </a:p>
          <a:p>
            <a:pPr>
              <a:lnSpc>
                <a:spcPct val="150000"/>
              </a:lnSpc>
            </a:pPr>
            <a:r>
              <a:rPr lang="pl-PL" sz="1600" b="1" i="1" dirty="0" smtClean="0">
                <a:solidFill>
                  <a:srgbClr val="C00000"/>
                </a:solidFill>
              </a:rPr>
              <a:t>(*) T</a:t>
            </a:r>
            <a:r>
              <a:rPr lang="en-US" sz="1600" b="1" i="1" dirty="0" smtClean="0">
                <a:solidFill>
                  <a:srgbClr val="C00000"/>
                </a:solidFill>
              </a:rPr>
              <a:t>he </a:t>
            </a:r>
            <a:r>
              <a:rPr lang="en-US" sz="1600" b="1" i="1" dirty="0">
                <a:solidFill>
                  <a:srgbClr val="C00000"/>
                </a:solidFill>
              </a:rPr>
              <a:t>good </a:t>
            </a:r>
            <a:r>
              <a:rPr lang="en-US" sz="1600" b="1" i="1" dirty="0" smtClean="0">
                <a:solidFill>
                  <a:srgbClr val="C00000"/>
                </a:solidFill>
              </a:rPr>
              <a:t>agreement</a:t>
            </a:r>
            <a:r>
              <a:rPr lang="pl-PL" sz="1600" b="1" i="1" dirty="0" smtClean="0">
                <a:solidFill>
                  <a:srgbClr val="C00000"/>
                </a:solidFill>
              </a:rPr>
              <a:t> with data in the </a:t>
            </a:r>
            <a:r>
              <a:rPr lang="pl-PL" sz="1600" b="1" i="1" dirty="0" err="1" smtClean="0">
                <a:solidFill>
                  <a:srgbClr val="C00000"/>
                </a:solidFill>
              </a:rPr>
              <a:t>whole</a:t>
            </a:r>
            <a:r>
              <a:rPr lang="pl-PL" sz="1600" b="1" i="1" dirty="0" smtClean="0">
                <a:solidFill>
                  <a:srgbClr val="C00000"/>
                </a:solidFill>
              </a:rPr>
              <a:t> </a:t>
            </a:r>
            <a:r>
              <a:rPr lang="pl-PL" sz="1600" b="1" i="1" dirty="0" err="1" smtClean="0">
                <a:solidFill>
                  <a:srgbClr val="C00000"/>
                </a:solidFill>
              </a:rPr>
              <a:t>range</a:t>
            </a:r>
            <a:r>
              <a:rPr lang="pl-PL" sz="1600" b="1" i="1" dirty="0" smtClean="0">
                <a:solidFill>
                  <a:srgbClr val="C00000"/>
                </a:solidFill>
              </a:rPr>
              <a:t> of  </a:t>
            </a:r>
            <a:r>
              <a:rPr lang="pl-PL" sz="1600" b="1" i="1" dirty="0" err="1" smtClean="0">
                <a:solidFill>
                  <a:srgbClr val="C00000"/>
                </a:solidFill>
              </a:rPr>
              <a:t>p</a:t>
            </a:r>
            <a:r>
              <a:rPr lang="pl-PL" sz="1600" b="1" i="1" baseline="-25000" dirty="0" err="1" smtClean="0">
                <a:solidFill>
                  <a:srgbClr val="C00000"/>
                </a:solidFill>
              </a:rPr>
              <a:t>T</a:t>
            </a:r>
            <a:r>
              <a:rPr lang="pl-PL" sz="1600" b="1" i="1" dirty="0" smtClean="0">
                <a:solidFill>
                  <a:srgbClr val="C00000"/>
                </a:solidFill>
              </a:rPr>
              <a:t> </a:t>
            </a:r>
            <a:r>
              <a:rPr lang="en-US" sz="1600" b="1" i="1" dirty="0" smtClean="0">
                <a:solidFill>
                  <a:srgbClr val="C00000"/>
                </a:solidFill>
              </a:rPr>
              <a:t>with </a:t>
            </a:r>
            <a:r>
              <a:rPr lang="en-US" sz="1600" b="1" i="1" dirty="0">
                <a:solidFill>
                  <a:srgbClr val="C00000"/>
                </a:solidFill>
              </a:rPr>
              <a:t>a single </a:t>
            </a:r>
            <a:r>
              <a:rPr lang="en-US" sz="1600" b="1" i="1" dirty="0" err="1">
                <a:solidFill>
                  <a:srgbClr val="C00000"/>
                </a:solidFill>
              </a:rPr>
              <a:t>nonextensive</a:t>
            </a:r>
            <a:r>
              <a:rPr lang="en-US" sz="1600" b="1" i="1" dirty="0">
                <a:solidFill>
                  <a:srgbClr val="C00000"/>
                </a:solidFill>
              </a:rPr>
              <a:t> </a:t>
            </a:r>
            <a:r>
              <a:rPr lang="en-US" sz="1600" b="1" i="1" dirty="0" smtClean="0">
                <a:solidFill>
                  <a:srgbClr val="C00000"/>
                </a:solidFill>
              </a:rPr>
              <a:t>distribution</a:t>
            </a:r>
            <a:r>
              <a:rPr lang="pl-PL" sz="1600" b="1" i="1" dirty="0" smtClean="0">
                <a:solidFill>
                  <a:srgbClr val="C00000"/>
                </a:solidFill>
              </a:rPr>
              <a:t> and </a:t>
            </a:r>
            <a:r>
              <a:rPr lang="en-US" sz="1600" b="1" i="1" dirty="0" smtClean="0">
                <a:solidFill>
                  <a:srgbClr val="C00000"/>
                </a:solidFill>
              </a:rPr>
              <a:t> </a:t>
            </a:r>
            <a:r>
              <a:rPr lang="en-US" sz="1600" b="1" i="1" dirty="0" err="1" smtClean="0">
                <a:solidFill>
                  <a:srgbClr val="C00000"/>
                </a:solidFill>
              </a:rPr>
              <a:t>demonstrat</a:t>
            </a:r>
            <a:r>
              <a:rPr lang="pl-PL" sz="1600" b="1" i="1" dirty="0" err="1" smtClean="0">
                <a:solidFill>
                  <a:srgbClr val="C00000"/>
                </a:solidFill>
              </a:rPr>
              <a:t>ion</a:t>
            </a:r>
            <a:r>
              <a:rPr lang="pl-PL" sz="1600" b="1" i="1" dirty="0" smtClean="0">
                <a:solidFill>
                  <a:srgbClr val="C00000"/>
                </a:solidFill>
              </a:rPr>
              <a:t> t</a:t>
            </a:r>
            <a:r>
              <a:rPr lang="en-US" sz="1600" b="1" i="1" dirty="0" smtClean="0">
                <a:solidFill>
                  <a:srgbClr val="C00000"/>
                </a:solidFill>
              </a:rPr>
              <a:t>hat </a:t>
            </a:r>
            <a:r>
              <a:rPr lang="en-US" sz="1600" b="1" i="1" dirty="0">
                <a:solidFill>
                  <a:srgbClr val="C00000"/>
                </a:solidFill>
              </a:rPr>
              <a:t>the hard-scattering integral can be written as a </a:t>
            </a:r>
            <a:r>
              <a:rPr lang="en-US" sz="1600" b="1" i="1" dirty="0" err="1" smtClean="0">
                <a:solidFill>
                  <a:srgbClr val="C00000"/>
                </a:solidFill>
              </a:rPr>
              <a:t>nonextensive</a:t>
            </a:r>
            <a:r>
              <a:rPr lang="pl-PL" sz="1600" b="1" i="1" dirty="0" smtClean="0">
                <a:solidFill>
                  <a:srgbClr val="C00000"/>
                </a:solidFill>
              </a:rPr>
              <a:t>  </a:t>
            </a:r>
            <a:r>
              <a:rPr lang="en-US" sz="1600" b="1" i="1" dirty="0" smtClean="0">
                <a:solidFill>
                  <a:srgbClr val="C00000"/>
                </a:solidFill>
              </a:rPr>
              <a:t>distribution </a:t>
            </a:r>
            <a:r>
              <a:rPr lang="pl-PL" sz="1600" b="1" i="1" dirty="0" smtClean="0">
                <a:solidFill>
                  <a:srgbClr val="C00000"/>
                </a:solidFill>
              </a:rPr>
              <a:t> </a:t>
            </a:r>
            <a:r>
              <a:rPr lang="en-US" sz="1600" b="1" i="1" dirty="0" smtClean="0">
                <a:solidFill>
                  <a:srgbClr val="C00000"/>
                </a:solidFill>
              </a:rPr>
              <a:t>in </a:t>
            </a:r>
            <a:r>
              <a:rPr lang="en-US" sz="1600" b="1" i="1" dirty="0">
                <a:solidFill>
                  <a:srgbClr val="C00000"/>
                </a:solidFill>
              </a:rPr>
              <a:t>the lowest-order </a:t>
            </a:r>
            <a:r>
              <a:rPr lang="en-US" sz="1600" b="1" i="1" dirty="0" smtClean="0">
                <a:solidFill>
                  <a:srgbClr val="C00000"/>
                </a:solidFill>
              </a:rPr>
              <a:t>approximation</a:t>
            </a:r>
            <a:r>
              <a:rPr lang="pl-PL" sz="1600" b="1" i="1" dirty="0" smtClean="0">
                <a:solidFill>
                  <a:srgbClr val="C00000"/>
                </a:solidFill>
              </a:rPr>
              <a:t> </a:t>
            </a:r>
            <a:r>
              <a:rPr lang="pl-PL" sz="1600" b="1" i="1" dirty="0" err="1" smtClean="0">
                <a:solidFill>
                  <a:srgbClr val="C00000"/>
                </a:solidFill>
              </a:rPr>
              <a:t>means</a:t>
            </a:r>
            <a:r>
              <a:rPr lang="pl-PL" sz="1600" b="1" i="1" dirty="0" smtClean="0">
                <a:solidFill>
                  <a:srgbClr val="C00000"/>
                </a:solidFill>
              </a:rPr>
              <a:t> </a:t>
            </a:r>
            <a:r>
              <a:rPr lang="pl-PL" sz="1600" b="1" i="1" dirty="0" err="1" smtClean="0">
                <a:solidFill>
                  <a:srgbClr val="C00000"/>
                </a:solidFill>
              </a:rPr>
              <a:t>that</a:t>
            </a:r>
            <a:r>
              <a:rPr lang="pl-PL" sz="1600" b="1" i="1" dirty="0" smtClean="0">
                <a:solidFill>
                  <a:srgbClr val="C00000"/>
                </a:solidFill>
              </a:rPr>
              <a:t>  </a:t>
            </a:r>
            <a:r>
              <a:rPr lang="pl-PL" sz="1600" b="1" i="1" dirty="0" err="1" smtClean="0">
                <a:solidFill>
                  <a:srgbClr val="C00000"/>
                </a:solidFill>
              </a:rPr>
              <a:t>it</a:t>
            </a:r>
            <a:r>
              <a:rPr lang="en-US" sz="1600" b="1" i="1" dirty="0" smtClean="0">
                <a:solidFill>
                  <a:srgbClr val="C00000"/>
                </a:solidFill>
              </a:rPr>
              <a:t> </a:t>
            </a:r>
            <a:r>
              <a:rPr lang="en-US" sz="1600" b="1" i="1" dirty="0">
                <a:solidFill>
                  <a:srgbClr val="C00000"/>
                </a:solidFill>
              </a:rPr>
              <a:t>is reasonable to </a:t>
            </a:r>
            <a:r>
              <a:rPr lang="en-US" sz="1600" b="1" i="1" dirty="0" smtClean="0">
                <a:solidFill>
                  <a:srgbClr val="C00000"/>
                </a:solidFill>
              </a:rPr>
              <a:t>infer</a:t>
            </a:r>
            <a:r>
              <a:rPr lang="pl-PL" sz="1600" b="1" i="1" dirty="0" smtClean="0">
                <a:solidFill>
                  <a:srgbClr val="C00000"/>
                </a:solidFill>
              </a:rPr>
              <a:t> </a:t>
            </a:r>
            <a:r>
              <a:rPr lang="en-US" sz="1600" b="1" i="1" dirty="0" smtClean="0">
                <a:solidFill>
                  <a:srgbClr val="C00000"/>
                </a:solidFill>
              </a:rPr>
              <a:t>that </a:t>
            </a:r>
            <a:r>
              <a:rPr lang="en-US" sz="1600" b="1" i="1" dirty="0">
                <a:solidFill>
                  <a:srgbClr val="C00000"/>
                </a:solidFill>
              </a:rPr>
              <a:t>the dominant mechanism of hadron production </a:t>
            </a:r>
            <a:r>
              <a:rPr lang="pl-PL" sz="1600" b="1" i="1" dirty="0" smtClean="0">
                <a:solidFill>
                  <a:srgbClr val="C00000"/>
                </a:solidFill>
              </a:rPr>
              <a:t>in </a:t>
            </a:r>
            <a:r>
              <a:rPr lang="pl-PL" sz="1600" b="1" i="1" dirty="0" err="1" smtClean="0">
                <a:solidFill>
                  <a:srgbClr val="C00000"/>
                </a:solidFill>
              </a:rPr>
              <a:t>this</a:t>
            </a:r>
            <a:r>
              <a:rPr lang="pl-PL" sz="1600" b="1" i="1" dirty="0" smtClean="0">
                <a:solidFill>
                  <a:srgbClr val="C00000"/>
                </a:solidFill>
              </a:rPr>
              <a:t> </a:t>
            </a:r>
            <a:r>
              <a:rPr lang="pl-PL" sz="1600" b="1" i="1" dirty="0" err="1" smtClean="0">
                <a:solidFill>
                  <a:srgbClr val="C00000"/>
                </a:solidFill>
              </a:rPr>
              <a:t>case</a:t>
            </a:r>
            <a:r>
              <a:rPr lang="pl-PL" sz="1600" b="1" i="1" dirty="0" smtClean="0">
                <a:solidFill>
                  <a:srgbClr val="C00000"/>
                </a:solidFill>
              </a:rPr>
              <a:t>  </a:t>
            </a:r>
            <a:r>
              <a:rPr lang="pl-PL" sz="1600" b="1" i="1" dirty="0" err="1" smtClean="0">
                <a:solidFill>
                  <a:srgbClr val="C00000"/>
                </a:solidFill>
              </a:rPr>
              <a:t>is</a:t>
            </a:r>
            <a:r>
              <a:rPr lang="pl-PL" sz="1600" b="1" i="1" dirty="0" smtClean="0">
                <a:solidFill>
                  <a:srgbClr val="C00000"/>
                </a:solidFill>
              </a:rPr>
              <a:t> </a:t>
            </a:r>
            <a:r>
              <a:rPr lang="pl-PL" sz="1600" b="1" i="1" dirty="0">
                <a:solidFill>
                  <a:srgbClr val="C00000"/>
                </a:solidFill>
              </a:rPr>
              <a:t>the hard-</a:t>
            </a:r>
            <a:r>
              <a:rPr lang="pl-PL" sz="1600" b="1" i="1" dirty="0" err="1">
                <a:solidFill>
                  <a:srgbClr val="C00000"/>
                </a:solidFill>
              </a:rPr>
              <a:t>scattering</a:t>
            </a:r>
            <a:r>
              <a:rPr lang="pl-PL" sz="1600" b="1" i="1" dirty="0">
                <a:solidFill>
                  <a:srgbClr val="C00000"/>
                </a:solidFill>
              </a:rPr>
              <a:t> </a:t>
            </a:r>
            <a:r>
              <a:rPr lang="pl-PL" sz="1600" b="1" i="1" dirty="0" err="1">
                <a:solidFill>
                  <a:srgbClr val="C00000"/>
                </a:solidFill>
              </a:rPr>
              <a:t>process</a:t>
            </a:r>
            <a:r>
              <a:rPr lang="pl-PL" sz="1600" b="1" i="1" dirty="0">
                <a:solidFill>
                  <a:srgbClr val="C00000"/>
                </a:solidFill>
              </a:rPr>
              <a:t>.</a:t>
            </a:r>
            <a:endParaRPr lang="pl-PL" sz="1600" b="1" i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35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5072BF-ABD8-4EF9-8B90-47555FE78598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395536" y="4462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err="1" smtClean="0"/>
              <a:t>Conclusions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79512" y="476672"/>
            <a:ext cx="8964488" cy="6325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1600" i="1" dirty="0" smtClean="0"/>
              <a:t>(*) </a:t>
            </a:r>
            <a:r>
              <a:rPr lang="en-US" sz="1600" i="1" dirty="0" smtClean="0"/>
              <a:t>Particle </a:t>
            </a:r>
            <a:r>
              <a:rPr lang="en-US" sz="1600" i="1" dirty="0"/>
              <a:t>production in high-energy pp collisions at </a:t>
            </a:r>
            <a:r>
              <a:rPr lang="en-US" sz="1600" i="1" dirty="0" smtClean="0"/>
              <a:t>central</a:t>
            </a:r>
            <a:r>
              <a:rPr lang="pl-PL" sz="1600" i="1" dirty="0" smtClean="0"/>
              <a:t> </a:t>
            </a:r>
            <a:r>
              <a:rPr lang="en-US" sz="1600" i="1" dirty="0" smtClean="0"/>
              <a:t>rapidity </a:t>
            </a:r>
            <a:r>
              <a:rPr lang="en-US" sz="1600" i="1" dirty="0"/>
              <a:t>is a complex process that can be viewed </a:t>
            </a:r>
            <a:r>
              <a:rPr lang="en-US" sz="1600" i="1" dirty="0" smtClean="0"/>
              <a:t>from</a:t>
            </a:r>
            <a:r>
              <a:rPr lang="pl-PL" sz="1600" i="1" dirty="0" smtClean="0"/>
              <a:t> </a:t>
            </a:r>
            <a:r>
              <a:rPr lang="en-US" sz="1600" i="1" dirty="0" smtClean="0"/>
              <a:t>two </a:t>
            </a:r>
            <a:r>
              <a:rPr lang="en-US" sz="1600" i="1" dirty="0"/>
              <a:t>different and complementary </a:t>
            </a:r>
            <a:r>
              <a:rPr lang="en-US" sz="1600" i="1" dirty="0" smtClean="0"/>
              <a:t>perspectives</a:t>
            </a:r>
            <a:r>
              <a:rPr lang="pl-PL" sz="1600" i="1" dirty="0" smtClean="0"/>
              <a:t>:</a:t>
            </a:r>
          </a:p>
          <a:p>
            <a:pPr marL="342900" indent="-342900">
              <a:lnSpc>
                <a:spcPct val="150000"/>
              </a:lnSpc>
              <a:buAutoNum type="arabicParenBoth"/>
            </a:pPr>
            <a:r>
              <a:rPr lang="pl-PL" sz="1600" i="1" dirty="0" smtClean="0">
                <a:solidFill>
                  <a:srgbClr val="0000FF"/>
                </a:solidFill>
              </a:rPr>
              <a:t>M</a:t>
            </a:r>
            <a:r>
              <a:rPr lang="en-US" sz="1600" i="1" dirty="0" err="1" smtClean="0">
                <a:solidFill>
                  <a:srgbClr val="0000FF"/>
                </a:solidFill>
              </a:rPr>
              <a:t>icroscopic</a:t>
            </a:r>
            <a:r>
              <a:rPr lang="en-US" sz="1600" i="1" dirty="0" smtClean="0">
                <a:solidFill>
                  <a:srgbClr val="0000FF"/>
                </a:solidFill>
              </a:rPr>
              <a:t> </a:t>
            </a:r>
            <a:r>
              <a:rPr lang="en-US" sz="1600" i="1" dirty="0">
                <a:solidFill>
                  <a:srgbClr val="0000FF"/>
                </a:solidFill>
              </a:rPr>
              <a:t>description </a:t>
            </a:r>
            <a:r>
              <a:rPr lang="pl-PL" sz="1600" i="1" dirty="0" err="1" smtClean="0">
                <a:solidFill>
                  <a:srgbClr val="0000FF"/>
                </a:solidFill>
              </a:rPr>
              <a:t>based</a:t>
            </a:r>
            <a:r>
              <a:rPr lang="pl-PL" sz="1600" i="1" dirty="0" smtClean="0">
                <a:solidFill>
                  <a:srgbClr val="0000FF"/>
                </a:solidFill>
              </a:rPr>
              <a:t> on p</a:t>
            </a:r>
            <a:r>
              <a:rPr lang="en-US" sz="1600" i="1" dirty="0" smtClean="0">
                <a:solidFill>
                  <a:srgbClr val="0000FF"/>
                </a:solidFill>
              </a:rPr>
              <a:t>QCD </a:t>
            </a:r>
            <a:r>
              <a:rPr lang="en-US" sz="1600" i="1" dirty="0">
                <a:solidFill>
                  <a:srgbClr val="0000FF"/>
                </a:solidFill>
              </a:rPr>
              <a:t>and </a:t>
            </a:r>
            <a:r>
              <a:rPr lang="en-US" sz="1600" i="1" dirty="0" err="1">
                <a:solidFill>
                  <a:srgbClr val="0000FF"/>
                </a:solidFill>
              </a:rPr>
              <a:t>nonperturbative</a:t>
            </a:r>
            <a:r>
              <a:rPr lang="en-US" sz="1600" i="1" dirty="0">
                <a:solidFill>
                  <a:srgbClr val="0000FF"/>
                </a:solidFill>
              </a:rPr>
              <a:t> </a:t>
            </a:r>
            <a:r>
              <a:rPr lang="en-US" sz="1600" i="1" dirty="0" err="1" smtClean="0">
                <a:solidFill>
                  <a:srgbClr val="0000FF"/>
                </a:solidFill>
              </a:rPr>
              <a:t>hadronization</a:t>
            </a:r>
            <a:r>
              <a:rPr lang="pl-PL" sz="1600" i="1" dirty="0" smtClean="0">
                <a:solidFill>
                  <a:srgbClr val="0000FF"/>
                </a:solidFill>
              </a:rPr>
              <a:t> </a:t>
            </a:r>
            <a:r>
              <a:rPr lang="en-US" sz="1600" i="1" dirty="0" smtClean="0">
                <a:solidFill>
                  <a:srgbClr val="0000FF"/>
                </a:solidFill>
              </a:rPr>
              <a:t>at </a:t>
            </a:r>
            <a:r>
              <a:rPr lang="en-US" sz="1600" i="1" dirty="0">
                <a:solidFill>
                  <a:srgbClr val="0000FF"/>
                </a:solidFill>
              </a:rPr>
              <a:t>the </a:t>
            </a:r>
            <a:r>
              <a:rPr lang="en-US" sz="1600" i="1" dirty="0" err="1">
                <a:solidFill>
                  <a:srgbClr val="0000FF"/>
                </a:solidFill>
              </a:rPr>
              <a:t>parton</a:t>
            </a:r>
            <a:r>
              <a:rPr lang="en-US" sz="1600" i="1" dirty="0">
                <a:solidFill>
                  <a:srgbClr val="0000FF"/>
                </a:solidFill>
              </a:rPr>
              <a:t> </a:t>
            </a:r>
            <a:r>
              <a:rPr lang="en-US" sz="1600" i="1" dirty="0" smtClean="0">
                <a:solidFill>
                  <a:srgbClr val="0000FF"/>
                </a:solidFill>
              </a:rPr>
              <a:t>level</a:t>
            </a:r>
            <a:r>
              <a:rPr lang="pl-PL" sz="1600" i="1" dirty="0" smtClean="0"/>
              <a:t>.</a:t>
            </a:r>
            <a:r>
              <a:rPr lang="en-US" sz="1600" i="1" dirty="0" smtClean="0"/>
              <a:t> </a:t>
            </a:r>
            <a:endParaRPr lang="pl-PL" sz="1600" i="1" dirty="0" smtClean="0"/>
          </a:p>
          <a:p>
            <a:pPr marL="342900" indent="-342900">
              <a:lnSpc>
                <a:spcPct val="150000"/>
              </a:lnSpc>
              <a:buAutoNum type="arabicParenBoth"/>
            </a:pPr>
            <a:r>
              <a:rPr lang="pl-PL" sz="1600" i="1" dirty="0" smtClean="0">
                <a:solidFill>
                  <a:srgbClr val="CC3300"/>
                </a:solidFill>
              </a:rPr>
              <a:t>S</a:t>
            </a:r>
            <a:r>
              <a:rPr lang="en-US" sz="1600" i="1" dirty="0" err="1" smtClean="0">
                <a:solidFill>
                  <a:srgbClr val="CC3300"/>
                </a:solidFill>
              </a:rPr>
              <a:t>tatistical</a:t>
            </a:r>
            <a:r>
              <a:rPr lang="en-US" sz="1600" i="1" dirty="0" smtClean="0">
                <a:solidFill>
                  <a:srgbClr val="CC3300"/>
                </a:solidFill>
              </a:rPr>
              <a:t> </a:t>
            </a:r>
            <a:r>
              <a:rPr lang="en-US" sz="1600" i="1" dirty="0">
                <a:solidFill>
                  <a:srgbClr val="CC3300"/>
                </a:solidFill>
              </a:rPr>
              <a:t>mechanics</a:t>
            </a:r>
            <a:r>
              <a:rPr lang="en-US" sz="1600" i="1" dirty="0" smtClean="0">
                <a:solidFill>
                  <a:srgbClr val="CC3300"/>
                </a:solidFill>
              </a:rPr>
              <a:t>,</a:t>
            </a:r>
            <a:r>
              <a:rPr lang="pl-PL" sz="1600" i="1" dirty="0" smtClean="0">
                <a:solidFill>
                  <a:srgbClr val="CC3300"/>
                </a:solidFill>
              </a:rPr>
              <a:t> </a:t>
            </a:r>
            <a:r>
              <a:rPr lang="pl-PL" sz="1600" i="1" dirty="0" err="1" smtClean="0">
                <a:solidFill>
                  <a:srgbClr val="CC3300"/>
                </a:solidFill>
              </a:rPr>
              <a:t>where</a:t>
            </a:r>
            <a:r>
              <a:rPr lang="pl-PL" sz="1600" i="1" dirty="0" smtClean="0">
                <a:solidFill>
                  <a:srgbClr val="CC3300"/>
                </a:solidFill>
              </a:rPr>
              <a:t> </a:t>
            </a:r>
            <a:r>
              <a:rPr lang="en-US" sz="1600" i="1" dirty="0" smtClean="0">
                <a:solidFill>
                  <a:srgbClr val="CC3300"/>
                </a:solidFill>
              </a:rPr>
              <a:t>the </a:t>
            </a:r>
            <a:r>
              <a:rPr lang="en-US" sz="1600" i="1" dirty="0">
                <a:solidFill>
                  <a:srgbClr val="CC3300"/>
                </a:solidFill>
              </a:rPr>
              <a:t>single-particle distribution can be cast into a </a:t>
            </a:r>
            <a:r>
              <a:rPr lang="en-US" sz="1600" i="1" dirty="0" smtClean="0">
                <a:solidFill>
                  <a:srgbClr val="CC3300"/>
                </a:solidFill>
              </a:rPr>
              <a:t>form</a:t>
            </a:r>
            <a:endParaRPr lang="pl-PL" sz="1600" i="1" dirty="0" smtClean="0">
              <a:solidFill>
                <a:srgbClr val="CC3300"/>
              </a:solidFill>
            </a:endParaRPr>
          </a:p>
          <a:p>
            <a:pPr>
              <a:lnSpc>
                <a:spcPct val="150000"/>
              </a:lnSpc>
            </a:pPr>
            <a:r>
              <a:rPr lang="pl-PL" sz="1600" i="1" dirty="0" smtClean="0">
                <a:solidFill>
                  <a:srgbClr val="CC3300"/>
                </a:solidFill>
              </a:rPr>
              <a:t>      </a:t>
            </a:r>
            <a:r>
              <a:rPr lang="en-US" sz="1600" i="1" dirty="0" smtClean="0">
                <a:solidFill>
                  <a:srgbClr val="CC3300"/>
                </a:solidFill>
              </a:rPr>
              <a:t>that </a:t>
            </a:r>
            <a:r>
              <a:rPr lang="en-US" sz="1600" i="1" dirty="0">
                <a:solidFill>
                  <a:srgbClr val="CC3300"/>
                </a:solidFill>
              </a:rPr>
              <a:t>exhibit all </a:t>
            </a:r>
            <a:r>
              <a:rPr lang="pl-PL" sz="1600" i="1" dirty="0" smtClean="0">
                <a:solidFill>
                  <a:srgbClr val="CC3300"/>
                </a:solidFill>
              </a:rPr>
              <a:t> </a:t>
            </a:r>
            <a:r>
              <a:rPr lang="en-US" sz="1600" i="1" dirty="0" smtClean="0">
                <a:solidFill>
                  <a:srgbClr val="CC3300"/>
                </a:solidFill>
              </a:rPr>
              <a:t>the </a:t>
            </a:r>
            <a:r>
              <a:rPr lang="en-US" sz="1600" i="1" dirty="0">
                <a:solidFill>
                  <a:srgbClr val="CC3300"/>
                </a:solidFill>
              </a:rPr>
              <a:t>essential features of the process </a:t>
            </a:r>
            <a:r>
              <a:rPr lang="en-US" sz="1600" i="1" dirty="0" smtClean="0">
                <a:solidFill>
                  <a:srgbClr val="CC3300"/>
                </a:solidFill>
              </a:rPr>
              <a:t>with</a:t>
            </a:r>
            <a:r>
              <a:rPr lang="pl-PL" sz="1600" i="1" dirty="0" smtClean="0">
                <a:solidFill>
                  <a:srgbClr val="CC3300"/>
                </a:solidFill>
              </a:rPr>
              <a:t> </a:t>
            </a:r>
            <a:r>
              <a:rPr lang="en-US" sz="1600" i="1" dirty="0" smtClean="0">
                <a:solidFill>
                  <a:srgbClr val="CC3300"/>
                </a:solidFill>
              </a:rPr>
              <a:t>only </a:t>
            </a:r>
            <a:r>
              <a:rPr lang="en-US" sz="1600" i="1" dirty="0">
                <a:solidFill>
                  <a:srgbClr val="CC3300"/>
                </a:solidFill>
              </a:rPr>
              <a:t>three degrees of freedom. </a:t>
            </a:r>
            <a:endParaRPr lang="pl-PL" sz="1600" i="1" dirty="0" smtClean="0">
              <a:solidFill>
                <a:srgbClr val="CC3300"/>
              </a:solidFill>
            </a:endParaRPr>
          </a:p>
          <a:p>
            <a:pPr>
              <a:lnSpc>
                <a:spcPct val="150000"/>
              </a:lnSpc>
            </a:pPr>
            <a:endParaRPr lang="pl-PL" sz="1600" dirty="0">
              <a:solidFill>
                <a:srgbClr val="CC3300"/>
              </a:solidFill>
            </a:endParaRPr>
          </a:p>
          <a:p>
            <a:pPr>
              <a:lnSpc>
                <a:spcPct val="150000"/>
              </a:lnSpc>
            </a:pPr>
            <a:r>
              <a:rPr lang="pl-PL" sz="1600" i="1" dirty="0" smtClean="0"/>
              <a:t>(*) </a:t>
            </a:r>
            <a:r>
              <a:rPr lang="en-US" sz="1600" i="1" dirty="0" smtClean="0"/>
              <a:t>The </a:t>
            </a:r>
            <a:r>
              <a:rPr lang="en-US" sz="1600" i="1" dirty="0"/>
              <a:t>final result of the </a:t>
            </a:r>
            <a:r>
              <a:rPr lang="pl-PL" sz="1600" i="1" dirty="0" smtClean="0"/>
              <a:t>hard </a:t>
            </a:r>
            <a:r>
              <a:rPr lang="pl-PL" sz="1600" i="1" dirty="0" err="1" smtClean="0"/>
              <a:t>scattering</a:t>
            </a:r>
            <a:r>
              <a:rPr lang="pl-PL" sz="1600" i="1" dirty="0" smtClean="0"/>
              <a:t> </a:t>
            </a:r>
            <a:r>
              <a:rPr lang="en-US" sz="1600" i="1" dirty="0" smtClean="0"/>
              <a:t>process</a:t>
            </a:r>
            <a:r>
              <a:rPr lang="pl-PL" sz="1600" i="1" dirty="0" smtClean="0"/>
              <a:t> </a:t>
            </a:r>
            <a:r>
              <a:rPr lang="en-US" sz="1600" i="1" dirty="0" smtClean="0"/>
              <a:t>can </a:t>
            </a:r>
            <a:r>
              <a:rPr lang="en-US" sz="1600" i="1" dirty="0"/>
              <a:t>be summarized, in the lowest-order approximation</a:t>
            </a:r>
            <a:r>
              <a:rPr lang="en-US" sz="1600" i="1" dirty="0" smtClean="0"/>
              <a:t>,</a:t>
            </a:r>
            <a:r>
              <a:rPr lang="pl-PL" sz="1600" i="1" dirty="0" smtClean="0"/>
              <a:t> </a:t>
            </a:r>
            <a:r>
              <a:rPr lang="en-US" sz="1600" i="1" dirty="0" smtClean="0"/>
              <a:t>by </a:t>
            </a:r>
            <a:r>
              <a:rPr lang="pl-PL" sz="1600" i="1" dirty="0" smtClean="0"/>
              <a:t>:</a:t>
            </a:r>
          </a:p>
          <a:p>
            <a:pPr>
              <a:lnSpc>
                <a:spcPct val="150000"/>
              </a:lnSpc>
            </a:pPr>
            <a:r>
              <a:rPr lang="pl-PL" sz="1600" i="1" dirty="0"/>
              <a:t> </a:t>
            </a:r>
            <a:r>
              <a:rPr lang="pl-PL" sz="1600" i="1" dirty="0" smtClean="0"/>
              <a:t>  -   </a:t>
            </a:r>
            <a:r>
              <a:rPr lang="en-US" sz="1600" i="1" dirty="0" smtClean="0"/>
              <a:t>power </a:t>
            </a:r>
            <a:r>
              <a:rPr lang="en-US" sz="1600" i="1" dirty="0"/>
              <a:t>index </a:t>
            </a:r>
            <a:r>
              <a:rPr lang="en-US" sz="1600" b="1" i="1" dirty="0"/>
              <a:t>n</a:t>
            </a:r>
            <a:r>
              <a:rPr lang="en-US" sz="1600" i="1" dirty="0"/>
              <a:t> which can be represented by </a:t>
            </a:r>
            <a:r>
              <a:rPr lang="en-US" sz="1600" i="1" dirty="0" smtClean="0"/>
              <a:t>a</a:t>
            </a:r>
            <a:r>
              <a:rPr lang="pl-PL" sz="1600" i="1" dirty="0" smtClean="0"/>
              <a:t> </a:t>
            </a:r>
            <a:r>
              <a:rPr lang="pl-PL" sz="1600" i="1" dirty="0" err="1" smtClean="0"/>
              <a:t>nonextensivity</a:t>
            </a:r>
            <a:r>
              <a:rPr lang="pl-PL" sz="1600" i="1" dirty="0" smtClean="0"/>
              <a:t> </a:t>
            </a:r>
            <a:r>
              <a:rPr lang="pl-PL" sz="1600" i="1" dirty="0" err="1"/>
              <a:t>parameter</a:t>
            </a:r>
            <a:r>
              <a:rPr lang="pl-PL" sz="1600" i="1" dirty="0"/>
              <a:t> </a:t>
            </a:r>
            <a:r>
              <a:rPr lang="pl-PL" sz="1600" b="1" i="1" dirty="0"/>
              <a:t>q=(n + 1)/n</a:t>
            </a:r>
            <a:r>
              <a:rPr lang="pl-PL" sz="1600" i="1" dirty="0"/>
              <a:t>, </a:t>
            </a:r>
            <a:r>
              <a:rPr lang="pl-PL" sz="1600" i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pl-PL" sz="1600" i="1" dirty="0"/>
              <a:t> </a:t>
            </a:r>
            <a:r>
              <a:rPr lang="pl-PL" sz="1600" i="1" dirty="0" smtClean="0"/>
              <a:t>  -</a:t>
            </a:r>
            <a:r>
              <a:rPr lang="pl-PL" sz="1600" i="1" dirty="0" smtClean="0"/>
              <a:t>   </a:t>
            </a:r>
            <a:r>
              <a:rPr lang="pl-PL" sz="1600" i="1" dirty="0" err="1" smtClean="0"/>
              <a:t>taverage</a:t>
            </a:r>
            <a:r>
              <a:rPr lang="pl-PL" sz="1600" i="1" dirty="0" smtClean="0"/>
              <a:t> </a:t>
            </a:r>
            <a:r>
              <a:rPr lang="pl-PL" sz="1600" i="1" dirty="0" err="1" smtClean="0"/>
              <a:t>transverse</a:t>
            </a:r>
            <a:r>
              <a:rPr lang="pl-PL" sz="1600" i="1" dirty="0" smtClean="0"/>
              <a:t> </a:t>
            </a:r>
            <a:r>
              <a:rPr lang="en-US" sz="1600" i="1" dirty="0" smtClean="0"/>
              <a:t>momentum m</a:t>
            </a:r>
            <a:r>
              <a:rPr lang="pl-PL" sz="1600" i="1" dirty="0" smtClean="0"/>
              <a:t> </a:t>
            </a:r>
            <a:r>
              <a:rPr lang="pl-PL" sz="1600" i="1" baseline="-25000" dirty="0" smtClean="0"/>
              <a:t>T0</a:t>
            </a:r>
            <a:r>
              <a:rPr lang="pl-PL" sz="1600" i="1" dirty="0" smtClean="0"/>
              <a:t> , </a:t>
            </a:r>
            <a:r>
              <a:rPr lang="en-US" sz="1600" i="1" dirty="0" smtClean="0"/>
              <a:t>which </a:t>
            </a:r>
            <a:r>
              <a:rPr lang="en-US" sz="1600" i="1" dirty="0"/>
              <a:t>can be represented by an </a:t>
            </a:r>
            <a:r>
              <a:rPr lang="en-US" sz="1600" i="1" dirty="0" smtClean="0"/>
              <a:t>effective</a:t>
            </a:r>
            <a:r>
              <a:rPr lang="pl-PL" sz="1600" i="1" dirty="0" smtClean="0"/>
              <a:t> </a:t>
            </a:r>
            <a:endParaRPr lang="pl-PL" sz="1600" i="1" dirty="0" smtClean="0"/>
          </a:p>
          <a:p>
            <a:pPr>
              <a:lnSpc>
                <a:spcPct val="150000"/>
              </a:lnSpc>
            </a:pPr>
            <a:r>
              <a:rPr lang="pl-PL" sz="1600" i="1" dirty="0"/>
              <a:t> </a:t>
            </a:r>
            <a:r>
              <a:rPr lang="pl-PL" sz="1600" i="1" dirty="0" smtClean="0"/>
              <a:t>      </a:t>
            </a:r>
            <a:r>
              <a:rPr lang="en-US" sz="1600" i="1" dirty="0" smtClean="0"/>
              <a:t>temperature </a:t>
            </a:r>
            <a:r>
              <a:rPr lang="en-US" sz="1600" b="1" i="1" dirty="0" smtClean="0"/>
              <a:t>T=m</a:t>
            </a:r>
            <a:r>
              <a:rPr lang="pl-PL" sz="1600" b="1" i="1" baseline="-25000" dirty="0" smtClean="0"/>
              <a:t>T0</a:t>
            </a:r>
            <a:r>
              <a:rPr lang="pl-PL" sz="1600" b="1" i="1" dirty="0" smtClean="0"/>
              <a:t> </a:t>
            </a:r>
            <a:r>
              <a:rPr lang="en-US" sz="1600" b="1" i="1" dirty="0" smtClean="0"/>
              <a:t>/n</a:t>
            </a:r>
            <a:r>
              <a:rPr lang="en-US" sz="1600" i="1" dirty="0"/>
              <a:t>, </a:t>
            </a:r>
            <a:endParaRPr lang="pl-PL" sz="1600" i="1" dirty="0" smtClean="0"/>
          </a:p>
          <a:p>
            <a:pPr>
              <a:lnSpc>
                <a:spcPct val="150000"/>
              </a:lnSpc>
            </a:pPr>
            <a:r>
              <a:rPr lang="pl-PL" sz="1600" i="1" dirty="0"/>
              <a:t> </a:t>
            </a:r>
            <a:r>
              <a:rPr lang="pl-PL" sz="1600" i="1" dirty="0" smtClean="0"/>
              <a:t>   -  c</a:t>
            </a:r>
            <a:r>
              <a:rPr lang="en-US" sz="1600" i="1" dirty="0" err="1" smtClean="0"/>
              <a:t>onstant</a:t>
            </a:r>
            <a:r>
              <a:rPr lang="pl-PL" sz="1600" i="1" dirty="0" smtClean="0"/>
              <a:t>  </a:t>
            </a:r>
            <a:r>
              <a:rPr lang="en-US" sz="1600" b="1" i="1" dirty="0" smtClean="0"/>
              <a:t>A</a:t>
            </a:r>
            <a:r>
              <a:rPr lang="en-US" sz="1600" i="1" dirty="0" smtClean="0"/>
              <a:t> </a:t>
            </a:r>
            <a:r>
              <a:rPr lang="en-US" sz="1600" i="1" dirty="0"/>
              <a:t>that is related to the multiplicity </a:t>
            </a:r>
            <a:r>
              <a:rPr lang="pl-PL" sz="1600" i="1" dirty="0" smtClean="0"/>
              <a:t>.</a:t>
            </a:r>
            <a:r>
              <a:rPr lang="en-US" sz="1600" dirty="0" smtClean="0"/>
              <a:t> </a:t>
            </a:r>
            <a:endParaRPr lang="pl-PL" sz="1600" dirty="0" smtClean="0"/>
          </a:p>
          <a:p>
            <a:pPr>
              <a:lnSpc>
                <a:spcPct val="150000"/>
              </a:lnSpc>
            </a:pPr>
            <a:endParaRPr lang="pl-PL" sz="1600" i="1" dirty="0" smtClean="0"/>
          </a:p>
          <a:p>
            <a:pPr>
              <a:lnSpc>
                <a:spcPct val="150000"/>
              </a:lnSpc>
            </a:pPr>
            <a:r>
              <a:rPr lang="pl-PL" sz="1600" i="1" dirty="0" smtClean="0"/>
              <a:t>(*)  </a:t>
            </a:r>
            <a:r>
              <a:rPr lang="pl-PL" sz="1600" i="1" dirty="0" smtClean="0"/>
              <a:t>One</a:t>
            </a:r>
            <a:r>
              <a:rPr lang="en-US" sz="1600" i="1" dirty="0" smtClean="0"/>
              <a:t> uncover</a:t>
            </a:r>
            <a:r>
              <a:rPr lang="pl-PL" sz="1600" i="1" dirty="0" smtClean="0"/>
              <a:t>s</a:t>
            </a:r>
            <a:r>
              <a:rPr lang="en-US" sz="1600" i="1" dirty="0" smtClean="0"/>
              <a:t> </a:t>
            </a:r>
            <a:r>
              <a:rPr lang="en-US" sz="1600" i="1" dirty="0"/>
              <a:t>the dominance of the hard-scattering hadron</a:t>
            </a:r>
            <a:r>
              <a:rPr lang="pl-PL" sz="1600" i="1" dirty="0"/>
              <a:t> </a:t>
            </a:r>
            <a:r>
              <a:rPr lang="en-US" sz="1600" i="1" dirty="0" smtClean="0"/>
              <a:t>p</a:t>
            </a:r>
            <a:r>
              <a:rPr lang="pl-PL" sz="1600" i="1" dirty="0" smtClean="0"/>
              <a:t>r</a:t>
            </a:r>
            <a:r>
              <a:rPr lang="en-US" sz="1600" i="1" dirty="0" err="1" smtClean="0"/>
              <a:t>oduction</a:t>
            </a:r>
            <a:r>
              <a:rPr lang="pl-PL" sz="1600" i="1" dirty="0" smtClean="0"/>
              <a:t> </a:t>
            </a:r>
            <a:r>
              <a:rPr lang="en-US" sz="1600" i="1" dirty="0"/>
              <a:t>and the approximate validity of a “no-hair</a:t>
            </a:r>
            <a:r>
              <a:rPr lang="pl-PL" sz="1600" i="1" dirty="0"/>
              <a:t>”  </a:t>
            </a:r>
            <a:r>
              <a:rPr lang="en-US" sz="1600" i="1" dirty="0"/>
              <a:t>statistical-mechanical description for the whole </a:t>
            </a:r>
            <a:r>
              <a:rPr lang="en-US" sz="1600" i="1" dirty="0" smtClean="0"/>
              <a:t>transverse</a:t>
            </a:r>
            <a:r>
              <a:rPr lang="pl-PL" sz="1600" i="1" dirty="0" smtClean="0"/>
              <a:t>  </a:t>
            </a:r>
            <a:r>
              <a:rPr lang="en-US" sz="1600" i="1" dirty="0" smtClean="0"/>
              <a:t>momentum </a:t>
            </a:r>
            <a:r>
              <a:rPr lang="en-US" sz="1600" i="1" dirty="0"/>
              <a:t>region in pp collision at high-energies</a:t>
            </a: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190548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Symbol zastępczy numeru slajdu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E90867-D0E8-499A-A5AE-1275175FA438}" type="slidenum">
              <a:rPr lang="pl-PL" smtClean="0">
                <a:latin typeface="Arial" charset="0"/>
                <a:ea typeface="ＭＳ Ｐゴシック"/>
                <a:cs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pl-PL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287746" name="Text Box 2"/>
          <p:cNvSpPr txBox="1">
            <a:spLocks noChangeArrowheads="1"/>
          </p:cNvSpPr>
          <p:nvPr/>
        </p:nvSpPr>
        <p:spPr bwMode="auto">
          <a:xfrm>
            <a:off x="1547814" y="2305049"/>
            <a:ext cx="6338595" cy="15696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pl-PL" sz="9600" b="1" i="1" dirty="0" err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pitchFamily="34" charset="-128"/>
                <a:cs typeface="Arial Unicode MS" pitchFamily="34" charset="-128"/>
              </a:rPr>
              <a:t>Thank</a:t>
            </a:r>
            <a:r>
              <a:rPr kumimoji="1" lang="pl-PL" sz="9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pitchFamily="34" charset="-128"/>
                <a:cs typeface="Arial Unicode MS" pitchFamily="34" charset="-128"/>
              </a:rPr>
              <a:t> </a:t>
            </a:r>
            <a:r>
              <a:rPr kumimoji="1" lang="pl-PL" sz="9600" b="1" i="1" dirty="0" err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pitchFamily="34" charset="-128"/>
                <a:cs typeface="Arial Unicode MS" pitchFamily="34" charset="-128"/>
              </a:rPr>
              <a:t>you</a:t>
            </a:r>
            <a:endParaRPr kumimoji="1" lang="pl-PL" sz="9600" b="1" i="1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ＭＳ Ｐゴシック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898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5072BF-ABD8-4EF9-8B90-47555FE78598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274" y="1412776"/>
            <a:ext cx="7148118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pole tekstowe 4"/>
              <p:cNvSpPr txBox="1"/>
              <p:nvPr/>
            </p:nvSpPr>
            <p:spPr>
              <a:xfrm>
                <a:off x="2987824" y="260648"/>
                <a:ext cx="3608552" cy="963662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400" b="1" i="1" smtClean="0">
                          <a:latin typeface="Cambria Math"/>
                        </a:rPr>
                        <m:t>𝒇</m:t>
                      </m:r>
                      <m:d>
                        <m:dPr>
                          <m:ctrlPr>
                            <a:rPr lang="pl-PL" sz="2400" b="1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pl-PL" sz="24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pl-PL" sz="2400" b="1" i="1" smtClean="0">
                                  <a:latin typeface="Cambria Math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pl-PL" sz="2400" b="1" i="1" smtClean="0">
                                  <a:latin typeface="Cambria Math"/>
                                </a:rPr>
                                <m:t>𝑻</m:t>
                              </m:r>
                            </m:sub>
                          </m:sSub>
                        </m:e>
                      </m:d>
                      <m:r>
                        <a:rPr lang="pl-PL" sz="24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pl-PL" sz="2400" b="1" i="1" smtClean="0">
                          <a:latin typeface="Cambria Math"/>
                          <a:ea typeface="Cambria Math"/>
                        </a:rPr>
                        <m:t>𝑪</m:t>
                      </m:r>
                      <m:r>
                        <a:rPr lang="pl-PL" sz="2400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pl-PL" sz="24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l-PL" sz="24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pl-PL" sz="2400" b="1" i="1" smtClean="0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  <m:r>
                                <a:rPr lang="pl-PL" sz="2400" b="1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pl-PL" sz="24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pl-PL" sz="2400" b="1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l-PL" sz="2400" b="1" i="1" smtClean="0">
                                          <a:latin typeface="Cambria Math"/>
                                          <a:ea typeface="Cambria Math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pl-PL" sz="2400" b="1" i="1" smtClean="0">
                                          <a:latin typeface="Cambria Math"/>
                                          <a:ea typeface="Cambria Math"/>
                                        </a:rPr>
                                        <m:t>𝑻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pl-PL" sz="2400" b="1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l-PL" sz="2400" b="1" i="1" smtClean="0">
                                          <a:latin typeface="Cambria Math"/>
                                          <a:ea typeface="Cambria Math"/>
                                        </a:rPr>
                                        <m:t>𝒏𝒑</m:t>
                                      </m:r>
                                    </m:e>
                                    <m:sub>
                                      <m:r>
                                        <a:rPr lang="pl-PL" sz="2400" b="1" i="1" smtClean="0">
                                          <a:latin typeface="Cambria Math"/>
                                          <a:ea typeface="Cambria Math"/>
                                        </a:rPr>
                                        <m:t>𝟎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pl-PL" sz="24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pl-PL" sz="2400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pl-PL" sz="2400" b="1" dirty="0"/>
              </a:p>
            </p:txBody>
          </p:sp>
        </mc:Choice>
        <mc:Fallback xmlns="">
          <p:sp>
            <p:nvSpPr>
              <p:cNvPr id="5" name="pole tekstow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260648"/>
                <a:ext cx="3608552" cy="96366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Łącznik prosty ze strzałką 5"/>
          <p:cNvCxnSpPr/>
          <p:nvPr/>
        </p:nvCxnSpPr>
        <p:spPr bwMode="auto">
          <a:xfrm flipH="1">
            <a:off x="1691680" y="1224310"/>
            <a:ext cx="1296144" cy="836538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Łącznik prosty ze strzałką 8"/>
          <p:cNvCxnSpPr/>
          <p:nvPr/>
        </p:nvCxnSpPr>
        <p:spPr bwMode="auto">
          <a:xfrm>
            <a:off x="6596376" y="1224310"/>
            <a:ext cx="207872" cy="4220914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17044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5072BF-ABD8-4EF9-8B90-47555FE78598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sp>
        <p:nvSpPr>
          <p:cNvPr id="4" name="pole tekstowe 3"/>
          <p:cNvSpPr txBox="1"/>
          <p:nvPr/>
        </p:nvSpPr>
        <p:spPr>
          <a:xfrm>
            <a:off x="323528" y="418148"/>
            <a:ext cx="85899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/>
              <a:t>C. Michael, L. </a:t>
            </a:r>
            <a:r>
              <a:rPr lang="pl-PL" sz="1400" b="1" dirty="0" err="1"/>
              <a:t>Vanryckeghem</a:t>
            </a:r>
            <a:r>
              <a:rPr lang="pl-PL" sz="1400" b="1" dirty="0"/>
              <a:t>, J. </a:t>
            </a:r>
            <a:r>
              <a:rPr lang="pl-PL" sz="1400" b="1" dirty="0" err="1"/>
              <a:t>Phys</a:t>
            </a:r>
            <a:r>
              <a:rPr lang="pl-PL" sz="1400" b="1" dirty="0"/>
              <a:t>. G 3, </a:t>
            </a:r>
            <a:r>
              <a:rPr lang="pl-PL" sz="1400" b="1" dirty="0" smtClean="0"/>
              <a:t>L151;,</a:t>
            </a:r>
            <a:r>
              <a:rPr lang="en-US" sz="1400" b="1" dirty="0" smtClean="0"/>
              <a:t>1977</a:t>
            </a:r>
            <a:r>
              <a:rPr lang="en-US" sz="1400" b="1" dirty="0"/>
              <a:t>); C. Michael, </a:t>
            </a:r>
            <a:r>
              <a:rPr lang="en-US" sz="1400" b="1" dirty="0" err="1"/>
              <a:t>Prog</a:t>
            </a:r>
            <a:r>
              <a:rPr lang="en-US" sz="1400" b="1" dirty="0"/>
              <a:t>. Part. </a:t>
            </a:r>
            <a:r>
              <a:rPr lang="en-US" sz="1400" b="1" dirty="0" err="1"/>
              <a:t>Nucl</a:t>
            </a:r>
            <a:r>
              <a:rPr lang="en-US" sz="1400" b="1" dirty="0"/>
              <a:t>. Phys. 2, </a:t>
            </a:r>
            <a:r>
              <a:rPr lang="en-US" sz="1400" b="1" dirty="0" smtClean="0"/>
              <a:t>1</a:t>
            </a:r>
            <a:r>
              <a:rPr lang="pl-PL" sz="1400" b="1" dirty="0" smtClean="0"/>
              <a:t> (1979); </a:t>
            </a:r>
            <a:r>
              <a:rPr lang="it-IT" sz="1400" b="1" dirty="0" smtClean="0"/>
              <a:t> </a:t>
            </a:r>
            <a:r>
              <a:rPr lang="it-IT" sz="1400" b="1" dirty="0"/>
              <a:t>R. Hagedorn, Riv. Nuovo Cimento 6, 1 (</a:t>
            </a:r>
            <a:r>
              <a:rPr lang="it-IT" sz="1400" b="1" dirty="0" smtClean="0"/>
              <a:t>198</a:t>
            </a:r>
            <a:r>
              <a:rPr lang="pl-PL" sz="1400" b="1" dirty="0" smtClean="0"/>
              <a:t>)</a:t>
            </a:r>
            <a:r>
              <a:rPr lang="it-IT" sz="1400" b="1" dirty="0" smtClean="0"/>
              <a:t>.</a:t>
            </a:r>
            <a:endParaRPr lang="pl-PL" sz="1400" b="1" dirty="0"/>
          </a:p>
        </p:txBody>
      </p:sp>
      <p:cxnSp>
        <p:nvCxnSpPr>
          <p:cNvPr id="9" name="Łącznik prosty ze strzałką 8"/>
          <p:cNvCxnSpPr/>
          <p:nvPr/>
        </p:nvCxnSpPr>
        <p:spPr bwMode="auto">
          <a:xfrm>
            <a:off x="1835696" y="941368"/>
            <a:ext cx="1080120" cy="3106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pole tekstowe 9"/>
          <p:cNvSpPr txBox="1"/>
          <p:nvPr/>
        </p:nvSpPr>
        <p:spPr>
          <a:xfrm>
            <a:off x="467544" y="6433591"/>
            <a:ext cx="6768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C. </a:t>
            </a:r>
            <a:r>
              <a:rPr lang="en-US" sz="1400" b="1" dirty="0" err="1"/>
              <a:t>Tsallis</a:t>
            </a:r>
            <a:r>
              <a:rPr lang="en-US" sz="1400" b="1" dirty="0"/>
              <a:t>, J. Stat. Phys. 52, 479 (1988) and </a:t>
            </a:r>
            <a:r>
              <a:rPr lang="en-US" sz="1400" b="1" dirty="0" err="1" smtClean="0"/>
              <a:t>Eur</a:t>
            </a:r>
            <a:r>
              <a:rPr lang="pl-PL" sz="1400" b="1" dirty="0" smtClean="0"/>
              <a:t>. </a:t>
            </a:r>
            <a:r>
              <a:rPr lang="en-US" sz="1400" b="1" dirty="0" smtClean="0"/>
              <a:t>Phys</a:t>
            </a:r>
            <a:r>
              <a:rPr lang="en-US" sz="1400" b="1" dirty="0"/>
              <a:t>. J. A40, 257 (2009)</a:t>
            </a:r>
            <a:endParaRPr lang="pl-PL" sz="1400" b="1" dirty="0"/>
          </a:p>
        </p:txBody>
      </p:sp>
      <p:cxnSp>
        <p:nvCxnSpPr>
          <p:cNvPr id="12" name="Łącznik prosty ze strzałką 11"/>
          <p:cNvCxnSpPr/>
          <p:nvPr/>
        </p:nvCxnSpPr>
        <p:spPr bwMode="auto">
          <a:xfrm flipV="1">
            <a:off x="1403648" y="5949280"/>
            <a:ext cx="972108" cy="5268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Prostokąt zaokrąglony 12"/>
          <p:cNvSpPr/>
          <p:nvPr/>
        </p:nvSpPr>
        <p:spPr bwMode="auto">
          <a:xfrm>
            <a:off x="323528" y="1268760"/>
            <a:ext cx="8589980" cy="158417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pole tekstowe 13"/>
              <p:cNvSpPr txBox="1"/>
              <p:nvPr/>
            </p:nvSpPr>
            <p:spPr>
              <a:xfrm>
                <a:off x="323528" y="1412776"/>
                <a:ext cx="8589980" cy="12409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pl-PL" sz="2800" b="1" i="1" smtClean="0">
                        <a:latin typeface="Cambria Math"/>
                      </a:rPr>
                      <m:t>𝒇</m:t>
                    </m:r>
                    <m:d>
                      <m:dPr>
                        <m:ctrlPr>
                          <a:rPr lang="pl-PL" sz="2800" b="1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pl-PL" sz="28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b="1" i="1" smtClean="0">
                                <a:latin typeface="Cambria Math"/>
                              </a:rPr>
                              <m:t>𝒑</m:t>
                            </m:r>
                          </m:e>
                          <m:sub>
                            <m:r>
                              <a:rPr lang="pl-PL" sz="2800" b="1" i="1" smtClean="0">
                                <a:latin typeface="Cambria Math"/>
                              </a:rPr>
                              <m:t>𝑻</m:t>
                            </m:r>
                          </m:sub>
                        </m:sSub>
                      </m:e>
                    </m:d>
                    <m:r>
                      <a:rPr lang="pl-PL" sz="2800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pl-PL" sz="2800" b="1" i="1" smtClean="0">
                        <a:latin typeface="Cambria Math"/>
                        <a:ea typeface="Cambria Math"/>
                      </a:rPr>
                      <m:t>𝑪</m:t>
                    </m:r>
                    <m:r>
                      <a:rPr lang="pl-PL" sz="2800" b="1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pl-PL" sz="2800" b="1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pl-PL" sz="2800" b="1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pl-PL" sz="2800" b="1" i="1" smtClean="0">
                                <a:latin typeface="Cambria Math"/>
                                <a:ea typeface="Cambria Math"/>
                              </a:rPr>
                              <m:t>𝟏</m:t>
                            </m:r>
                            <m:r>
                              <a:rPr lang="pl-PL" sz="2800" b="1" i="1" smtClean="0"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pl-PL" sz="2800" b="1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pl-PL" sz="2800" b="1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pl-PL" sz="2800" b="1" i="1" smtClean="0">
                                        <a:latin typeface="Cambria Math"/>
                                        <a:ea typeface="Cambria Math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pl-PL" sz="2800" b="1" i="1" smtClean="0">
                                        <a:latin typeface="Cambria Math"/>
                                        <a:ea typeface="Cambria Math"/>
                                      </a:rPr>
                                      <m:t>𝑻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pl-PL" sz="2800" b="1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pl-PL" sz="2800" b="1" i="1" smtClean="0">
                                        <a:latin typeface="Cambria Math"/>
                                        <a:ea typeface="Cambria Math"/>
                                      </a:rPr>
                                      <m:t>𝒏𝒑</m:t>
                                    </m:r>
                                  </m:e>
                                  <m:sub>
                                    <m:r>
                                      <a:rPr lang="pl-PL" sz="2800" b="1" i="1" smtClean="0">
                                        <a:latin typeface="Cambria Math"/>
                                        <a:ea typeface="Cambria Math"/>
                                      </a:rPr>
                                      <m:t>𝟎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pl-PL" sz="2800" b="1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pl-PL" sz="2800" b="1" i="1" smtClean="0">
                            <a:latin typeface="Cambria Math"/>
                            <a:ea typeface="Cambria Math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pl-PL" sz="2800" b="1" dirty="0" smtClean="0"/>
                  <a:t>  </a:t>
                </a:r>
                <a14:m>
                  <m:oMath xmlns:m="http://schemas.openxmlformats.org/officeDocument/2006/math">
                    <m:r>
                      <a:rPr lang="pl-PL" sz="2800" b="1" i="1" dirty="0" smtClean="0">
                        <a:latin typeface="Cambria Math"/>
                        <a:ea typeface="Cambria Math"/>
                      </a:rPr>
                      <m:t>→  </m:t>
                    </m:r>
                    <m:d>
                      <m:dPr>
                        <m:begChr m:val="{"/>
                        <m:endChr m:val=""/>
                        <m:ctrlPr>
                          <a:rPr lang="pl-PL" sz="2800" b="1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pl-PL" sz="2800" b="1" i="1" dirty="0" smtClean="0">
                                <a:latin typeface="Cambria Math"/>
                                <a:ea typeface="Cambria Math"/>
                              </a:rPr>
                            </m:ctrlPr>
                          </m:eqArrPr>
                          <m:e>
                            <m:r>
                              <a:rPr lang="pl-PL" sz="2800" b="1" i="1" dirty="0" smtClean="0">
                                <a:latin typeface="Cambria Math"/>
                                <a:ea typeface="Cambria Math"/>
                              </a:rPr>
                              <m:t>𝒆𝒙𝒑</m:t>
                            </m:r>
                            <m:d>
                              <m:dPr>
                                <m:ctrlPr>
                                  <a:rPr lang="pl-PL" sz="2800" b="1" i="1" dirty="0" smtClean="0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pl-PL" sz="2800" b="1" i="1" dirty="0" smtClean="0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pl-PL" sz="2800" b="1" i="1" dirty="0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pl-PL" sz="2800" b="1" i="1" dirty="0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pl-PL" sz="2800" b="1" i="1" dirty="0" smtClean="0">
                                            <a:latin typeface="Cambria Math"/>
                                            <a:ea typeface="Cambria Math"/>
                                          </a:rPr>
                                          <m:t>𝒑</m:t>
                                        </m:r>
                                      </m:e>
                                      <m:sub>
                                        <m:r>
                                          <a:rPr lang="pl-PL" sz="2800" b="1" i="1" dirty="0" smtClean="0">
                                            <a:latin typeface="Cambria Math"/>
                                            <a:ea typeface="Cambria Math"/>
                                          </a:rPr>
                                          <m:t>𝑻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pl-PL" sz="2800" b="1" i="1" dirty="0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pl-PL" sz="2800" b="1" i="1" dirty="0" smtClean="0">
                                            <a:latin typeface="Cambria Math"/>
                                            <a:ea typeface="Cambria Math"/>
                                          </a:rPr>
                                          <m:t>𝒑</m:t>
                                        </m:r>
                                      </m:e>
                                      <m:sub>
                                        <m:r>
                                          <a:rPr lang="pl-PL" sz="2800" b="1" i="1" dirty="0" smtClean="0">
                                            <a:latin typeface="Cambria Math"/>
                                            <a:ea typeface="Cambria Math"/>
                                          </a:rPr>
                                          <m:t>𝟎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  <m:r>
                              <a:rPr lang="pl-PL" sz="2800" b="1" i="1" dirty="0" smtClean="0">
                                <a:latin typeface="Cambria Math"/>
                                <a:ea typeface="Cambria Math"/>
                              </a:rPr>
                              <m:t>  </m:t>
                            </m:r>
                            <m:r>
                              <a:rPr lang="pl-PL" sz="2800" b="1" i="1" dirty="0" smtClean="0">
                                <a:latin typeface="Cambria Math"/>
                                <a:ea typeface="Cambria Math"/>
                              </a:rPr>
                              <m:t>𝒇𝒐𝒓</m:t>
                            </m:r>
                            <m:r>
                              <a:rPr lang="pl-PL" sz="2800" b="1" i="1" dirty="0" smtClean="0">
                                <a:latin typeface="Cambria Math"/>
                                <a:ea typeface="Cambria Math"/>
                              </a:rPr>
                              <m:t>  </m:t>
                            </m:r>
                            <m:sSub>
                              <m:sSubPr>
                                <m:ctrlPr>
                                  <a:rPr lang="pl-PL" sz="2800" b="1" i="1" dirty="0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pl-PL" sz="2800" b="1" i="1" dirty="0" smtClean="0">
                                    <a:latin typeface="Cambria Math"/>
                                    <a:ea typeface="Cambria Math"/>
                                  </a:rPr>
                                  <m:t>𝒑</m:t>
                                </m:r>
                              </m:e>
                              <m:sub>
                                <m:r>
                                  <a:rPr lang="pl-PL" sz="2800" b="1" i="1" dirty="0" smtClean="0">
                                    <a:latin typeface="Cambria Math"/>
                                    <a:ea typeface="Cambria Math"/>
                                  </a:rPr>
                                  <m:t>𝑻</m:t>
                                </m:r>
                                <m:r>
                                  <a:rPr lang="pl-PL" sz="2800" b="1" i="1" dirty="0" smtClean="0">
                                    <a:latin typeface="Cambria Math"/>
                                    <a:ea typeface="Cambria Math"/>
                                  </a:rPr>
                                  <m:t> </m:t>
                                </m:r>
                              </m:sub>
                            </m:sSub>
                            <m:r>
                              <a:rPr lang="pl-PL" sz="2800" b="1" i="1" dirty="0" smtClean="0">
                                <a:latin typeface="Cambria Math"/>
                                <a:ea typeface="Cambria Math"/>
                              </a:rPr>
                              <m:t>→</m:t>
                            </m:r>
                            <m:r>
                              <a:rPr lang="pl-PL" sz="2800" b="1" i="1" dirty="0" smtClean="0">
                                <a:latin typeface="Cambria Math"/>
                                <a:ea typeface="Cambria Math"/>
                              </a:rPr>
                              <m:t>𝟎</m:t>
                            </m:r>
                          </m:e>
                          <m:e>
                            <m:sSup>
                              <m:sSupPr>
                                <m:ctrlPr>
                                  <a:rPr lang="pl-PL" sz="2800" b="1" i="1" dirty="0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pl-PL" sz="2800" b="1" i="1" dirty="0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pl-PL" sz="2800" b="1" i="1" dirty="0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pl-PL" sz="2800" b="1" i="1" dirty="0" smtClean="0">
                                            <a:latin typeface="Cambria Math"/>
                                            <a:ea typeface="Cambria Math"/>
                                          </a:rPr>
                                          <m:t>𝒑</m:t>
                                        </m:r>
                                      </m:e>
                                      <m:sub>
                                        <m:r>
                                          <a:rPr lang="pl-PL" sz="2800" b="1" i="1" dirty="0" smtClean="0">
                                            <a:latin typeface="Cambria Math"/>
                                            <a:ea typeface="Cambria Math"/>
                                          </a:rPr>
                                          <m:t>𝑻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pl-PL" sz="2800" b="1" i="1" dirty="0" smtClean="0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r>
                                  <a:rPr lang="pl-PL" sz="2800" b="1" i="1" dirty="0" smtClean="0">
                                    <a:latin typeface="Cambria Math"/>
                                    <a:ea typeface="Cambria Math"/>
                                  </a:rPr>
                                  <m:t>𝒏</m:t>
                                </m:r>
                                <m:r>
                                  <a:rPr lang="pl-PL" sz="2800" b="1" i="1" dirty="0" smtClean="0">
                                    <a:latin typeface="Cambria Math"/>
                                    <a:ea typeface="Cambria Math"/>
                                  </a:rPr>
                                  <m:t>  </m:t>
                                </m:r>
                              </m:sup>
                            </m:sSup>
                            <m:r>
                              <a:rPr lang="pl-PL" sz="2800" b="1" i="1" dirty="0" smtClean="0">
                                <a:latin typeface="Cambria Math"/>
                                <a:ea typeface="Cambria Math"/>
                              </a:rPr>
                              <m:t>       </m:t>
                            </m:r>
                            <m:r>
                              <a:rPr lang="pl-PL" sz="2800" b="1" i="1" dirty="0" smtClean="0">
                                <a:latin typeface="Cambria Math"/>
                                <a:ea typeface="Cambria Math"/>
                              </a:rPr>
                              <m:t>𝒇𝒐𝒓</m:t>
                            </m:r>
                            <m:r>
                              <a:rPr lang="pl-PL" sz="2800" b="1" i="1" dirty="0" smtClean="0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pl-PL" sz="2800" b="1" i="1" dirty="0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pl-PL" sz="2800" b="1" i="1" dirty="0" smtClean="0">
                                    <a:latin typeface="Cambria Math"/>
                                    <a:ea typeface="Cambria Math"/>
                                  </a:rPr>
                                  <m:t>𝒑</m:t>
                                </m:r>
                              </m:e>
                              <m:sub>
                                <m:r>
                                  <a:rPr lang="pl-PL" sz="2800" b="1" i="1" dirty="0" smtClean="0">
                                    <a:latin typeface="Cambria Math"/>
                                    <a:ea typeface="Cambria Math"/>
                                  </a:rPr>
                                  <m:t>𝑻</m:t>
                                </m:r>
                              </m:sub>
                            </m:sSub>
                            <m:r>
                              <a:rPr lang="pl-PL" sz="2800" b="1" i="1" dirty="0" smtClean="0">
                                <a:latin typeface="Cambria Math"/>
                                <a:ea typeface="Cambria Math"/>
                              </a:rPr>
                              <m:t> → ∞</m:t>
                            </m:r>
                          </m:e>
                        </m:eqArr>
                      </m:e>
                    </m:d>
                  </m:oMath>
                </a14:m>
                <a:endParaRPr lang="pl-PL" sz="2800" b="1" dirty="0"/>
              </a:p>
            </p:txBody>
          </p:sp>
        </mc:Choice>
        <mc:Fallback xmlns="">
          <p:sp>
            <p:nvSpPr>
              <p:cNvPr id="14" name="pole tekstow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412776"/>
                <a:ext cx="8589980" cy="124091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Prostokąt zaokrąglony 14"/>
          <p:cNvSpPr/>
          <p:nvPr/>
        </p:nvSpPr>
        <p:spPr bwMode="auto">
          <a:xfrm>
            <a:off x="395536" y="4365104"/>
            <a:ext cx="8589980" cy="158417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pole tekstowe 15"/>
              <p:cNvSpPr txBox="1"/>
              <p:nvPr/>
            </p:nvSpPr>
            <p:spPr>
              <a:xfrm>
                <a:off x="331912" y="4556394"/>
                <a:ext cx="8676456" cy="12350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800" b="1" i="1" smtClean="0">
                          <a:latin typeface="Cambria Math"/>
                        </a:rPr>
                        <m:t>𝒇</m:t>
                      </m:r>
                      <m:d>
                        <m:dPr>
                          <m:ctrlPr>
                            <a:rPr lang="pl-PL" sz="2800" b="1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pl-PL" sz="2800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pl-PL" sz="2800" b="1" i="1">
                                  <a:latin typeface="Cambria Math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pl-PL" sz="2800" b="1" i="1">
                                  <a:latin typeface="Cambria Math"/>
                                </a:rPr>
                                <m:t>𝑻</m:t>
                              </m:r>
                            </m:sub>
                          </m:sSub>
                        </m:e>
                      </m:d>
                      <m:r>
                        <a:rPr lang="pl-PL" sz="28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pl-PL" sz="2800" b="1" i="1" smtClean="0">
                          <a:latin typeface="Cambria Math"/>
                          <a:ea typeface="Cambria Math"/>
                        </a:rPr>
                        <m:t>𝑪</m:t>
                      </m:r>
                      <m:r>
                        <a:rPr lang="pl-PL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pl-PL" sz="28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pl-PL" sz="28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pl-PL" sz="2800" b="1" i="1" smtClean="0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  <m:r>
                                <a:rPr lang="pl-PL" sz="2800" b="1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pl-PL" sz="28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pl-PL" sz="2800" b="1" i="1" smtClean="0"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  <m:r>
                                    <a:rPr lang="pl-PL" sz="2800" b="1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r>
                                    <a:rPr lang="pl-PL" sz="2800" b="1" i="1" smtClean="0">
                                      <a:latin typeface="Cambria Math"/>
                                      <a:ea typeface="Cambria Math"/>
                                    </a:rPr>
                                    <m:t>𝒒</m:t>
                                  </m:r>
                                </m:e>
                              </m:d>
                              <m:f>
                                <m:fPr>
                                  <m:ctrlPr>
                                    <a:rPr lang="pl-PL" sz="28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pl-PL" sz="2800" b="1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l-PL" sz="2800" b="1" i="1" smtClean="0">
                                          <a:latin typeface="Cambria Math"/>
                                          <a:ea typeface="Cambria Math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pl-PL" sz="2800" b="1" i="1" smtClean="0">
                                          <a:latin typeface="Cambria Math"/>
                                          <a:ea typeface="Cambria Math"/>
                                        </a:rPr>
                                        <m:t>𝑻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pl-PL" sz="2800" b="1" i="1" smtClean="0">
                                      <a:latin typeface="Cambria Math"/>
                                      <a:ea typeface="Cambria Math"/>
                                    </a:rPr>
                                    <m:t>𝑻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pl-PL" sz="28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pl-PL" sz="2800" b="1" i="1" smtClean="0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pl-PL" sz="28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pl-PL" sz="2800" b="1" i="1" smtClean="0"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  <m:r>
                                    <a:rPr lang="pl-PL" sz="2800" b="1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r>
                                    <a:rPr lang="pl-PL" sz="2800" b="1" i="1" smtClean="0">
                                      <a:latin typeface="Cambria Math"/>
                                      <a:ea typeface="Cambria Math"/>
                                    </a:rPr>
                                    <m:t>𝒒</m:t>
                                  </m:r>
                                </m:e>
                              </m:d>
                            </m:den>
                          </m:f>
                        </m:sup>
                      </m:sSup>
                      <m:groupChr>
                        <m:groupChrPr>
                          <m:chr m:val="→"/>
                          <m:pos m:val="top"/>
                          <m:ctrlPr>
                            <a:rPr lang="pl-PL" sz="2800" b="1" i="1" smtClean="0">
                              <a:latin typeface="Cambria Math"/>
                              <a:ea typeface="Cambria Math"/>
                            </a:rPr>
                          </m:ctrlPr>
                        </m:groupChrPr>
                        <m:e>
                          <m:eqArr>
                            <m:eqArrPr>
                              <m:ctrlPr>
                                <a:rPr lang="pl-PL" sz="28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eqArrPr>
                            <m:e>
                              <m:r>
                                <m:rPr>
                                  <m:brk m:alnAt="1"/>
                                </m:rPr>
                                <a:rPr lang="pl-PL" sz="2800" b="1" i="1" smtClean="0">
                                  <a:latin typeface="Cambria Math"/>
                                  <a:ea typeface="Cambria Math"/>
                                </a:rPr>
                                <m:t>𝒒</m:t>
                              </m:r>
                              <m:r>
                                <a:rPr lang="pl-PL" sz="2800" b="1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r>
                                <a:rPr lang="pl-PL" sz="2800" b="1" i="1" smtClean="0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pl-PL" sz="2800" b="1" i="1" smtClean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</m:e>
                            <m:e>
                              <m:r>
                                <a:rPr lang="pl-PL" sz="2800" b="1" i="1" smtClean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</m:e>
                          </m:eqArr>
                        </m:e>
                      </m:groupChr>
                      <m:r>
                        <a:rPr lang="pl-PL" sz="2800" b="1" i="1" smtClean="0">
                          <a:latin typeface="Cambria Math"/>
                          <a:ea typeface="Cambria Math"/>
                        </a:rPr>
                        <m:t>  </m:t>
                      </m:r>
                      <m:r>
                        <a:rPr lang="pl-PL" sz="2800" b="1" i="1" smtClean="0">
                          <a:latin typeface="Cambria Math"/>
                          <a:ea typeface="Cambria Math"/>
                        </a:rPr>
                        <m:t>𝑪</m:t>
                      </m:r>
                      <m:r>
                        <a:rPr lang="pl-PL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pl-PL" sz="2800" b="1" i="1" smtClean="0">
                          <a:latin typeface="Cambria Math"/>
                          <a:ea typeface="Cambria Math"/>
                        </a:rPr>
                        <m:t>𝒆𝒙𝒑</m:t>
                      </m:r>
                      <m:d>
                        <m:dPr>
                          <m:ctrlPr>
                            <a:rPr lang="pl-PL" sz="2800" b="1" i="1" dirty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pl-PL" sz="2800" b="1" i="1" dirty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pl-PL" sz="2800" b="1" i="1" dirty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pl-PL" sz="2800" b="1" i="1" dirty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l-PL" sz="2800" b="1" i="1" dirty="0">
                                      <a:latin typeface="Cambria Math"/>
                                      <a:ea typeface="Cambria Math"/>
                                    </a:rPr>
                                    <m:t>𝒑</m:t>
                                  </m:r>
                                </m:e>
                                <m:sub>
                                  <m:r>
                                    <a:rPr lang="pl-PL" sz="2800" b="1" i="1" dirty="0">
                                      <a:latin typeface="Cambria Math"/>
                                      <a:ea typeface="Cambria Math"/>
                                    </a:rPr>
                                    <m:t>𝑻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pl-PL" sz="2800" b="1" i="1" dirty="0" smtClean="0">
                                  <a:latin typeface="Cambria Math"/>
                                  <a:ea typeface="Cambria Math"/>
                                </a:rPr>
                                <m:t>𝑻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pl-PL" sz="2800" b="1" dirty="0"/>
              </a:p>
            </p:txBody>
          </p:sp>
        </mc:Choice>
        <mc:Fallback xmlns="">
          <p:sp>
            <p:nvSpPr>
              <p:cNvPr id="16" name="pole tekstow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912" y="4556394"/>
                <a:ext cx="8676456" cy="123501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Strzałka w górę i w dół 18"/>
          <p:cNvSpPr/>
          <p:nvPr/>
        </p:nvSpPr>
        <p:spPr bwMode="auto">
          <a:xfrm>
            <a:off x="5095480" y="3001530"/>
            <a:ext cx="484632" cy="1216152"/>
          </a:xfrm>
          <a:prstGeom prst="upDown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>
              <a:prstClr val="black">
                <a:alpha val="50000"/>
              </a:prstClr>
            </a:innerShdw>
            <a:softEdge rad="31750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3851666" y="3429000"/>
            <a:ext cx="3303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i="1" dirty="0"/>
              <a:t>p</a:t>
            </a:r>
            <a:r>
              <a:rPr lang="pl-PL" sz="2400" b="1" i="1" baseline="-25000" dirty="0" smtClean="0"/>
              <a:t>0   </a:t>
            </a:r>
            <a:r>
              <a:rPr lang="pl-PL" sz="2400" b="1" i="1" dirty="0" smtClean="0"/>
              <a:t>= </a:t>
            </a:r>
            <a:r>
              <a:rPr lang="pl-PL" sz="2400" b="1" i="1" dirty="0" err="1" smtClean="0"/>
              <a:t>nT</a:t>
            </a:r>
            <a:r>
              <a:rPr lang="pl-PL" sz="2400" b="1" i="1" dirty="0" smtClean="0"/>
              <a:t>,       n=1/(q-1)</a:t>
            </a:r>
            <a:r>
              <a:rPr lang="pl-PL" sz="2400" b="1" i="1" baseline="-25000" dirty="0" smtClean="0"/>
              <a:t> </a:t>
            </a:r>
            <a:endParaRPr lang="pl-PL" sz="2400" b="1" i="1" dirty="0"/>
          </a:p>
        </p:txBody>
      </p:sp>
    </p:spTree>
    <p:extLst>
      <p:ext uri="{BB962C8B-B14F-4D97-AF65-F5344CB8AC3E}">
        <p14:creationId xmlns:p14="http://schemas.microsoft.com/office/powerpoint/2010/main" val="352386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22" name="Symbol zastępczy numeru slajdu 3"/>
          <p:cNvSpPr txBox="1">
            <a:spLocks noGrp="1"/>
          </p:cNvSpPr>
          <p:nvPr/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3" tIns="45707" rIns="91413" bIns="45707"/>
          <a:lstStyle/>
          <a:p>
            <a:pPr algn="r"/>
            <a:fld id="{1A8FCBC0-A6F9-4316-A1E1-C08C1C175458}" type="slidenum">
              <a:rPr lang="pl-PL" sz="1400">
                <a:ea typeface="ＭＳ Ｐゴシック"/>
                <a:cs typeface="ＭＳ Ｐゴシック"/>
              </a:rPr>
              <a:pPr algn="r"/>
              <a:t>6</a:t>
            </a:fld>
            <a:endParaRPr lang="pl-PL" sz="1400">
              <a:ea typeface="ＭＳ Ｐゴシック"/>
              <a:cs typeface="ＭＳ Ｐゴシック"/>
            </a:endParaRPr>
          </a:p>
        </p:txBody>
      </p:sp>
      <p:pic>
        <p:nvPicPr>
          <p:cNvPr id="4302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3550" y="639764"/>
            <a:ext cx="6248400" cy="621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24" name="pole tekstowe 5"/>
          <p:cNvSpPr txBox="1">
            <a:spLocks noChangeArrowheads="1"/>
          </p:cNvSpPr>
          <p:nvPr/>
        </p:nvSpPr>
        <p:spPr bwMode="auto">
          <a:xfrm>
            <a:off x="198440" y="115888"/>
            <a:ext cx="2836033" cy="707886"/>
          </a:xfrm>
          <a:prstGeom prst="rect">
            <a:avLst/>
          </a:prstGeom>
          <a:noFill/>
          <a:ln w="12700">
            <a:solidFill>
              <a:srgbClr val="993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solidFill>
                  <a:srgbClr val="993300"/>
                </a:solidFill>
              </a:rPr>
              <a:t>Example</a:t>
            </a:r>
          </a:p>
          <a:p>
            <a:r>
              <a:rPr lang="pl-PL" sz="2000" b="1">
                <a:solidFill>
                  <a:srgbClr val="993300"/>
                </a:solidFill>
              </a:rPr>
              <a:t>-small and medium p</a:t>
            </a:r>
            <a:r>
              <a:rPr lang="pl-PL" sz="2000" b="1" baseline="-25000">
                <a:solidFill>
                  <a:srgbClr val="993300"/>
                </a:solidFill>
              </a:rPr>
              <a:t>T</a:t>
            </a:r>
            <a:endParaRPr lang="pl-PL" sz="2000" b="1">
              <a:solidFill>
                <a:srgbClr val="993300"/>
              </a:solidFill>
            </a:endParaRPr>
          </a:p>
        </p:txBody>
      </p:sp>
      <p:sp>
        <p:nvSpPr>
          <p:cNvPr id="43025" name="Prostokąt 4"/>
          <p:cNvSpPr>
            <a:spLocks noChangeArrowheads="1"/>
          </p:cNvSpPr>
          <p:nvPr/>
        </p:nvSpPr>
        <p:spPr bwMode="auto">
          <a:xfrm>
            <a:off x="107950" y="2759077"/>
            <a:ext cx="2700338" cy="36933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pl-PL">
                <a:solidFill>
                  <a:srgbClr val="231F20"/>
                </a:solidFill>
                <a:latin typeface="AdvP6F00"/>
              </a:rPr>
              <a:t>Phenix Coll., </a:t>
            </a:r>
            <a:r>
              <a:rPr kumimoji="1" lang="en-US">
                <a:solidFill>
                  <a:srgbClr val="231F20"/>
                </a:solidFill>
                <a:latin typeface="AdvP6F00"/>
              </a:rPr>
              <a:t>PRD </a:t>
            </a:r>
            <a:r>
              <a:rPr kumimoji="1" lang="en-US">
                <a:solidFill>
                  <a:srgbClr val="231F20"/>
                </a:solidFill>
                <a:latin typeface="AdvP6F01"/>
              </a:rPr>
              <a:t>83, </a:t>
            </a:r>
            <a:r>
              <a:rPr kumimoji="1" lang="en-US">
                <a:solidFill>
                  <a:srgbClr val="231F20"/>
                </a:solidFill>
                <a:latin typeface="AdvP6F00"/>
              </a:rPr>
              <a:t>052004 (2011)</a:t>
            </a:r>
            <a:endParaRPr kumimoji="1" lang="pl-PL">
              <a:solidFill>
                <a:srgbClr val="231F20"/>
              </a:solidFill>
              <a:latin typeface="AdvP6F00"/>
            </a:endParaRPr>
          </a:p>
          <a:p>
            <a:endParaRPr kumimoji="1" lang="pl-PL">
              <a:solidFill>
                <a:srgbClr val="231F20"/>
              </a:solidFill>
              <a:latin typeface="AdvP6F00"/>
            </a:endParaRPr>
          </a:p>
          <a:p>
            <a:r>
              <a:rPr kumimoji="1" lang="pl-PL">
                <a:solidFill>
                  <a:srgbClr val="231F20"/>
                </a:solidFill>
                <a:latin typeface="AdvP6F00"/>
              </a:rPr>
              <a:t>Fig. 12</a:t>
            </a:r>
          </a:p>
          <a:p>
            <a:r>
              <a:rPr kumimoji="1" lang="en-US">
                <a:solidFill>
                  <a:srgbClr val="231F20"/>
                </a:solidFill>
              </a:rPr>
              <a:t>Invariant</a:t>
            </a:r>
            <a:r>
              <a:rPr kumimoji="1" lang="en-US">
                <a:solidFill>
                  <a:srgbClr val="231F20"/>
                </a:solidFill>
                <a:latin typeface="AdvP6F00"/>
              </a:rPr>
              <a:t> differential cross sections of different</a:t>
            </a:r>
            <a:r>
              <a:rPr kumimoji="1" lang="pl-PL">
                <a:solidFill>
                  <a:srgbClr val="231F20"/>
                </a:solidFill>
                <a:latin typeface="AdvP6F00"/>
              </a:rPr>
              <a:t> </a:t>
            </a:r>
            <a:r>
              <a:rPr kumimoji="1" lang="en-US">
                <a:solidFill>
                  <a:srgbClr val="231F20"/>
                </a:solidFill>
                <a:latin typeface="AdvP6F00"/>
              </a:rPr>
              <a:t>particles measured in </a:t>
            </a:r>
            <a:r>
              <a:rPr kumimoji="1" lang="en-US">
                <a:solidFill>
                  <a:srgbClr val="231F20"/>
                </a:solidFill>
                <a:latin typeface="AdvP3EDAA1"/>
              </a:rPr>
              <a:t>p p </a:t>
            </a:r>
            <a:r>
              <a:rPr kumimoji="1" lang="en-US">
                <a:solidFill>
                  <a:srgbClr val="231F20"/>
                </a:solidFill>
                <a:latin typeface="AdvP6F00"/>
              </a:rPr>
              <a:t>collisions at</a:t>
            </a:r>
            <a:r>
              <a:rPr kumimoji="1" lang="pl-PL">
                <a:solidFill>
                  <a:srgbClr val="231F20"/>
                </a:solidFill>
                <a:latin typeface="AdvP6F00"/>
              </a:rPr>
              <a:t> </a:t>
            </a:r>
            <a:r>
              <a:rPr kumimoji="1" lang="pl-PL">
                <a:solidFill>
                  <a:srgbClr val="231F20"/>
                </a:solidFill>
                <a:cs typeface="Arial" charset="0"/>
              </a:rPr>
              <a:t>√s = </a:t>
            </a:r>
            <a:r>
              <a:rPr kumimoji="1" lang="pl-PL">
                <a:solidFill>
                  <a:srgbClr val="231F20"/>
                </a:solidFill>
                <a:latin typeface="AdvP48E673"/>
              </a:rPr>
              <a:t>200 GeV </a:t>
            </a:r>
            <a:r>
              <a:rPr kumimoji="1" lang="pl-PL">
                <a:solidFill>
                  <a:srgbClr val="231F20"/>
                </a:solidFill>
                <a:latin typeface="AdvP6F00"/>
              </a:rPr>
              <a:t>in </a:t>
            </a:r>
            <a:r>
              <a:rPr kumimoji="1" lang="en-US">
                <a:solidFill>
                  <a:srgbClr val="231F20"/>
                </a:solidFill>
                <a:latin typeface="AdvP6F00"/>
              </a:rPr>
              <a:t>various decay modes</a:t>
            </a:r>
            <a:r>
              <a:rPr kumimoji="1" lang="pl-PL">
                <a:solidFill>
                  <a:srgbClr val="231F20"/>
                </a:solidFill>
                <a:latin typeface="AdvP6F00"/>
              </a:rPr>
              <a:t>.</a:t>
            </a:r>
          </a:p>
          <a:p>
            <a:endParaRPr kumimoji="1" lang="pl-PL">
              <a:solidFill>
                <a:srgbClr val="231F20"/>
              </a:solidFill>
              <a:latin typeface="AdvP6F00"/>
            </a:endParaRPr>
          </a:p>
          <a:p>
            <a:r>
              <a:rPr kumimoji="1" lang="pl-PL">
                <a:solidFill>
                  <a:srgbClr val="FF3300"/>
                </a:solidFill>
              </a:rPr>
              <a:t>q=1.1                </a:t>
            </a:r>
            <a:r>
              <a:rPr kumimoji="1" lang="pl-PL">
                <a:solidFill>
                  <a:srgbClr val="0070C0"/>
                </a:solidFill>
              </a:rPr>
              <a:t>n=10</a:t>
            </a:r>
          </a:p>
        </p:txBody>
      </p:sp>
      <p:graphicFrame>
        <p:nvGraphicFramePr>
          <p:cNvPr id="43021" name="Object 13"/>
          <p:cNvGraphicFramePr>
            <a:graphicFrameLocks noChangeAspect="1"/>
          </p:cNvGraphicFramePr>
          <p:nvPr/>
        </p:nvGraphicFramePr>
        <p:xfrm>
          <a:off x="395288" y="1003301"/>
          <a:ext cx="2232025" cy="14176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75" name="Równanie" r:id="rId5" imgW="1739900" imgH="1143000" progId="Equation.3">
                  <p:embed/>
                </p:oleObj>
              </mc:Choice>
              <mc:Fallback>
                <p:oleObj name="Równanie" r:id="rId5" imgW="1739900" imgH="11430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003301"/>
                        <a:ext cx="2232025" cy="141763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ymbol zastępczy numeru slajd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57BC9A7-9D68-4F82-A921-F0ABF80A8E4F}" type="slidenum">
              <a:rPr lang="pl-PL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pl-PL" smtClean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1442" name="Picture 2" descr="C:\Documents and Settings\admin\Pulpit\logptxsec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1013" y="44452"/>
            <a:ext cx="6781800" cy="675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6363" y="3382963"/>
            <a:ext cx="2286000" cy="247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4" name="pole tekstowe 2"/>
          <p:cNvSpPr txBox="1">
            <a:spLocks noChangeArrowheads="1"/>
          </p:cNvSpPr>
          <p:nvPr/>
        </p:nvSpPr>
        <p:spPr bwMode="auto">
          <a:xfrm>
            <a:off x="7027865" y="2311402"/>
            <a:ext cx="1000125" cy="400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2" tIns="45711" rIns="91422" bIns="45711">
            <a:spAutoFit/>
          </a:bodyPr>
          <a:lstStyle/>
          <a:p>
            <a:r>
              <a:rPr lang="pl-PL" sz="2000" b="1">
                <a:solidFill>
                  <a:srgbClr val="FF0000"/>
                </a:solidFill>
                <a:ea typeface="ＭＳ Ｐゴシック"/>
                <a:cs typeface="ＭＳ Ｐゴシック"/>
              </a:rPr>
              <a:t>q=1.15</a:t>
            </a:r>
          </a:p>
        </p:txBody>
      </p:sp>
      <p:cxnSp>
        <p:nvCxnSpPr>
          <p:cNvPr id="8" name="Łącznik prosty ze strzałką 7"/>
          <p:cNvCxnSpPr/>
          <p:nvPr/>
        </p:nvCxnSpPr>
        <p:spPr>
          <a:xfrm rot="10800000" flipV="1">
            <a:off x="6234115" y="2636839"/>
            <a:ext cx="714375" cy="7143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46" name="Prostokąt 2"/>
          <p:cNvSpPr>
            <a:spLocks noChangeArrowheads="1"/>
          </p:cNvSpPr>
          <p:nvPr/>
        </p:nvSpPr>
        <p:spPr bwMode="auto">
          <a:xfrm rot="10800000" flipV="1">
            <a:off x="5886450" y="1413152"/>
            <a:ext cx="23574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n-NO"/>
              <a:t> </a:t>
            </a:r>
            <a:r>
              <a:rPr lang="pl-PL"/>
              <a:t>[ </a:t>
            </a:r>
            <a:r>
              <a:rPr lang="nn-NO" sz="1400" b="1"/>
              <a:t>JHEP 08, 086 (</a:t>
            </a:r>
            <a:r>
              <a:rPr lang="pl-PL" sz="1400" b="1"/>
              <a:t>2011</a:t>
            </a:r>
            <a:r>
              <a:rPr lang="nn-NO" sz="1400" b="1"/>
              <a:t>)</a:t>
            </a:r>
            <a:r>
              <a:rPr lang="pl-PL" sz="1400" b="1"/>
              <a:t> ]</a:t>
            </a:r>
          </a:p>
        </p:txBody>
      </p:sp>
      <p:sp>
        <p:nvSpPr>
          <p:cNvPr id="61447" name="pole tekstowe 8"/>
          <p:cNvSpPr txBox="1">
            <a:spLocks noChangeArrowheads="1"/>
          </p:cNvSpPr>
          <p:nvPr/>
        </p:nvSpPr>
        <p:spPr bwMode="auto">
          <a:xfrm>
            <a:off x="198440" y="115888"/>
            <a:ext cx="1882247" cy="707886"/>
          </a:xfrm>
          <a:prstGeom prst="rect">
            <a:avLst/>
          </a:prstGeom>
          <a:noFill/>
          <a:ln w="12700">
            <a:solidFill>
              <a:srgbClr val="993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solidFill>
                  <a:srgbClr val="993300"/>
                </a:solidFill>
              </a:rPr>
              <a:t>Example</a:t>
            </a:r>
          </a:p>
          <a:p>
            <a:r>
              <a:rPr lang="pl-PL" sz="2000" b="1">
                <a:solidFill>
                  <a:srgbClr val="993300"/>
                </a:solidFill>
              </a:rPr>
              <a:t>- very large p</a:t>
            </a:r>
            <a:r>
              <a:rPr lang="pl-PL" sz="2000" b="1" baseline="-25000">
                <a:solidFill>
                  <a:srgbClr val="993300"/>
                </a:solidFill>
              </a:rPr>
              <a:t>T</a:t>
            </a:r>
            <a:endParaRPr lang="pl-PL" sz="2000" b="1">
              <a:solidFill>
                <a:srgbClr val="99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" name="Slide Number Placeholder 1"/>
          <p:cNvSpPr>
            <a:spLocks noGrp="1"/>
          </p:cNvSpPr>
          <p:nvPr>
            <p:ph type="sldNum" sz="quarter" idx="12"/>
          </p:nvPr>
        </p:nvSpPr>
        <p:spPr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A20DA2E-A68E-431D-B867-2DB83493D037}" type="slidenum">
              <a:rPr lang="en-US" altLang="zh-CN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zh-CN" smtClean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108" name="Picture 2" descr="C:\Users\Cheuk-Yin\Documents\mydoc\mywork13\Israel\figures\ptfitcmsatla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49738" y="1368425"/>
            <a:ext cx="474186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05" name="Object 81"/>
          <p:cNvGraphicFramePr>
            <a:graphicFrameLocks noGrp="1" noChangeAspect="1"/>
          </p:cNvGraphicFramePr>
          <p:nvPr/>
        </p:nvGraphicFramePr>
        <p:xfrm>
          <a:off x="304800" y="2879726"/>
          <a:ext cx="3771900" cy="350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5" name="Równanie" r:id="rId5" imgW="1993680" imgH="1854000" progId="Equation.3">
                  <p:embed/>
                </p:oleObj>
              </mc:Choice>
              <mc:Fallback>
                <p:oleObj name="Równanie" r:id="rId5" imgW="1993680" imgH="1854000" progId="Equation.3">
                  <p:embed/>
                  <p:pic>
                    <p:nvPicPr>
                      <p:cNvPr id="0" name="Picture 8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79726"/>
                        <a:ext cx="3771900" cy="3502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6" name="Object 82"/>
          <p:cNvGraphicFramePr>
            <a:graphicFrameLocks noChangeAspect="1"/>
          </p:cNvGraphicFramePr>
          <p:nvPr/>
        </p:nvGraphicFramePr>
        <p:xfrm>
          <a:off x="323852" y="1557340"/>
          <a:ext cx="3922713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6" name="Równanie" r:id="rId7" imgW="2260600" imgH="685800" progId="Equation.3">
                  <p:embed/>
                </p:oleObj>
              </mc:Choice>
              <mc:Fallback>
                <p:oleObj name="Równanie" r:id="rId7" imgW="2260600" imgH="685800" progId="Equation.3">
                  <p:embed/>
                  <p:pic>
                    <p:nvPicPr>
                      <p:cNvPr id="0" name="Picture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2" y="1557340"/>
                        <a:ext cx="3922713" cy="1150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9" name="Prostokąt 2"/>
          <p:cNvSpPr>
            <a:spLocks noChangeArrowheads="1"/>
          </p:cNvSpPr>
          <p:nvPr/>
        </p:nvSpPr>
        <p:spPr bwMode="auto">
          <a:xfrm>
            <a:off x="323852" y="323364"/>
            <a:ext cx="84248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 smtClean="0"/>
              <a:t>CMS </a:t>
            </a:r>
            <a:r>
              <a:rPr lang="pl-PL" dirty="0" err="1"/>
              <a:t>fits</a:t>
            </a:r>
            <a:r>
              <a:rPr lang="pl-PL" dirty="0"/>
              <a:t> </a:t>
            </a:r>
            <a:r>
              <a:rPr lang="pl-PL" dirty="0" err="1" smtClean="0"/>
              <a:t>recovered</a:t>
            </a:r>
            <a:r>
              <a:rPr lang="pl-PL" dirty="0" smtClean="0"/>
              <a:t>   </a:t>
            </a:r>
            <a:r>
              <a:rPr lang="pl-PL" dirty="0"/>
              <a:t>in </a:t>
            </a:r>
            <a:r>
              <a:rPr lang="pl-PL" dirty="0" smtClean="0"/>
              <a:t> </a:t>
            </a:r>
            <a:r>
              <a:rPr lang="pl-PL" dirty="0"/>
              <a:t>APPB43(2012)2047: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07952" y="115888"/>
            <a:ext cx="9155113" cy="6742111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pl-PL" sz="2000" b="1" dirty="0" err="1" smtClean="0">
                <a:cs typeface="+mn-cs"/>
              </a:rPr>
              <a:t>Questions</a:t>
            </a:r>
            <a:r>
              <a:rPr lang="pl-PL" sz="2000" b="1" dirty="0" smtClean="0">
                <a:cs typeface="+mn-cs"/>
              </a:rPr>
              <a:t>:</a:t>
            </a:r>
          </a:p>
          <a:p>
            <a:pPr marL="0" indent="0">
              <a:buFontTx/>
              <a:buNone/>
              <a:defRPr/>
            </a:pPr>
            <a:endParaRPr lang="pl-PL" sz="2000" dirty="0">
              <a:cs typeface="+mn-cs"/>
            </a:endParaRPr>
          </a:p>
          <a:p>
            <a:pPr>
              <a:defRPr/>
            </a:pPr>
            <a:r>
              <a:rPr lang="en-US" sz="2000" dirty="0" smtClean="0">
                <a:cs typeface="+mn-cs"/>
              </a:rPr>
              <a:t>What is the physical meaning of  </a:t>
            </a:r>
            <a:r>
              <a:rPr lang="en-US" sz="2000" i="1" dirty="0" smtClean="0">
                <a:solidFill>
                  <a:srgbClr val="0000FF"/>
                </a:solidFill>
                <a:cs typeface="+mn-cs"/>
              </a:rPr>
              <a:t>n</a:t>
            </a:r>
            <a:r>
              <a:rPr lang="en-US" sz="2000" dirty="0" smtClean="0">
                <a:cs typeface="+mn-cs"/>
              </a:rPr>
              <a:t> ? </a:t>
            </a:r>
            <a:endParaRPr lang="pl-PL" sz="2000" dirty="0">
              <a:cs typeface="+mn-cs"/>
            </a:endParaRPr>
          </a:p>
          <a:p>
            <a:pPr>
              <a:defRPr/>
            </a:pPr>
            <a:endParaRPr lang="en-US" sz="2000" dirty="0" smtClean="0">
              <a:cs typeface="+mn-cs"/>
            </a:endParaRPr>
          </a:p>
          <a:p>
            <a:pPr>
              <a:defRPr/>
            </a:pPr>
            <a:r>
              <a:rPr lang="en-US" sz="2000" dirty="0" smtClean="0">
                <a:cs typeface="+mn-cs"/>
              </a:rPr>
              <a:t>If </a:t>
            </a:r>
            <a:r>
              <a:rPr lang="en-US" sz="2000" i="1" dirty="0" smtClean="0">
                <a:solidFill>
                  <a:srgbClr val="0000FF"/>
                </a:solidFill>
                <a:cs typeface="+mn-cs"/>
              </a:rPr>
              <a:t>n</a:t>
            </a:r>
            <a:r>
              <a:rPr lang="en-US" sz="2000" i="1" dirty="0" smtClean="0">
                <a:cs typeface="+mn-cs"/>
              </a:rPr>
              <a:t> </a:t>
            </a:r>
            <a:r>
              <a:rPr lang="en-US" sz="2000" dirty="0" smtClean="0">
                <a:cs typeface="+mn-cs"/>
              </a:rPr>
              <a:t>is the power index of </a:t>
            </a:r>
            <a:r>
              <a:rPr lang="en-US" sz="2000" i="1" dirty="0" smtClean="0">
                <a:solidFill>
                  <a:srgbClr val="0000FF"/>
                </a:solidFill>
                <a:cs typeface="+mn-cs"/>
              </a:rPr>
              <a:t>1/</a:t>
            </a:r>
            <a:r>
              <a:rPr lang="en-US" sz="2000" i="1" dirty="0" err="1" smtClean="0">
                <a:solidFill>
                  <a:srgbClr val="0000FF"/>
                </a:solidFill>
                <a:cs typeface="+mn-cs"/>
              </a:rPr>
              <a:t>p</a:t>
            </a:r>
            <a:r>
              <a:rPr lang="en-US" sz="2000" i="1" baseline="-25000" dirty="0" err="1" smtClean="0">
                <a:solidFill>
                  <a:srgbClr val="0000FF"/>
                </a:solidFill>
                <a:cs typeface="+mn-cs"/>
              </a:rPr>
              <a:t>T</a:t>
            </a:r>
            <a:r>
              <a:rPr lang="en-US" sz="2000" i="1" baseline="30000" dirty="0" err="1" smtClean="0">
                <a:solidFill>
                  <a:srgbClr val="0000FF"/>
                </a:solidFill>
                <a:cs typeface="+mn-cs"/>
              </a:rPr>
              <a:t>n</a:t>
            </a:r>
            <a:r>
              <a:rPr lang="en-US" sz="2000" dirty="0" smtClean="0">
                <a:cs typeface="+mn-cs"/>
              </a:rPr>
              <a:t>, </a:t>
            </a:r>
            <a:r>
              <a:rPr lang="pl-PL" sz="2000" dirty="0" smtClean="0">
                <a:cs typeface="+mn-cs"/>
              </a:rPr>
              <a:t>    </a:t>
            </a:r>
            <a:r>
              <a:rPr lang="en-US" sz="2000" dirty="0" smtClean="0">
                <a:cs typeface="+mn-cs"/>
              </a:rPr>
              <a:t>then</a:t>
            </a:r>
            <a:r>
              <a:rPr lang="pl-PL" sz="2000" dirty="0" smtClean="0">
                <a:cs typeface="+mn-cs"/>
              </a:rPr>
              <a:t> </a:t>
            </a:r>
            <a:r>
              <a:rPr lang="en-US" sz="2000" dirty="0" smtClean="0">
                <a:cs typeface="+mn-cs"/>
              </a:rPr>
              <a:t>why is  </a:t>
            </a:r>
            <a:r>
              <a:rPr lang="en-US" sz="2000" i="1" dirty="0" smtClean="0">
                <a:solidFill>
                  <a:srgbClr val="0000FF"/>
                </a:solidFill>
                <a:cs typeface="+mn-cs"/>
              </a:rPr>
              <a:t>n ~ 7</a:t>
            </a:r>
            <a:r>
              <a:rPr lang="en-US" sz="2000" dirty="0" smtClean="0">
                <a:cs typeface="+mn-cs"/>
              </a:rPr>
              <a:t>, </a:t>
            </a:r>
            <a:endParaRPr lang="pl-PL" sz="2000" dirty="0" smtClean="0">
              <a:cs typeface="+mn-cs"/>
            </a:endParaRPr>
          </a:p>
          <a:p>
            <a:pPr marL="0" indent="0">
              <a:buFontTx/>
              <a:buNone/>
              <a:defRPr/>
            </a:pPr>
            <a:r>
              <a:rPr lang="pl-PL" sz="2000" dirty="0" smtClean="0">
                <a:cs typeface="+mn-cs"/>
              </a:rPr>
              <a:t>                                    </a:t>
            </a:r>
            <a:r>
              <a:rPr lang="en-US" sz="2000" dirty="0" smtClean="0">
                <a:cs typeface="+mn-cs"/>
              </a:rPr>
              <a:t>whereas </a:t>
            </a:r>
            <a:r>
              <a:rPr lang="en-US" sz="2000" dirty="0" err="1" smtClean="0">
                <a:cs typeface="+mn-cs"/>
              </a:rPr>
              <a:t>pQCD</a:t>
            </a:r>
            <a:r>
              <a:rPr lang="en-US" sz="2000" dirty="0" smtClean="0">
                <a:cs typeface="+mn-cs"/>
              </a:rPr>
              <a:t> predicts </a:t>
            </a:r>
            <a:r>
              <a:rPr lang="pl-PL" sz="2000" dirty="0" smtClean="0">
                <a:cs typeface="+mn-cs"/>
              </a:rPr>
              <a:t>   </a:t>
            </a:r>
            <a:r>
              <a:rPr lang="en-US" sz="2000" i="1" dirty="0" smtClean="0">
                <a:solidFill>
                  <a:srgbClr val="0000FF"/>
                </a:solidFill>
                <a:cs typeface="+mn-cs"/>
              </a:rPr>
              <a:t>n ~ 4</a:t>
            </a:r>
            <a:r>
              <a:rPr lang="en-US" sz="2000" dirty="0" smtClean="0">
                <a:cs typeface="+mn-cs"/>
              </a:rPr>
              <a:t> </a:t>
            </a:r>
            <a:r>
              <a:rPr lang="pl-PL" sz="2000" dirty="0" smtClean="0">
                <a:cs typeface="+mn-cs"/>
              </a:rPr>
              <a:t> </a:t>
            </a:r>
            <a:r>
              <a:rPr lang="en-US" sz="2000" dirty="0" smtClean="0">
                <a:cs typeface="+mn-cs"/>
              </a:rPr>
              <a:t>?</a:t>
            </a:r>
            <a:endParaRPr lang="pl-PL" sz="2000" dirty="0" smtClean="0">
              <a:cs typeface="+mn-cs"/>
            </a:endParaRPr>
          </a:p>
          <a:p>
            <a:pPr marL="0" indent="0">
              <a:buFontTx/>
              <a:buNone/>
              <a:defRPr/>
            </a:pPr>
            <a:endParaRPr lang="pl-PL" sz="2000" dirty="0" smtClean="0">
              <a:cs typeface="+mn-cs"/>
            </a:endParaRPr>
          </a:p>
          <a:p>
            <a:pPr>
              <a:defRPr/>
            </a:pPr>
            <a:r>
              <a:rPr lang="en-US" sz="2000" dirty="0" smtClean="0">
                <a:cs typeface="+mn-cs"/>
              </a:rPr>
              <a:t>Why are there only few degrees of freedom</a:t>
            </a:r>
            <a:r>
              <a:rPr lang="pl-PL" sz="2000" dirty="0" smtClean="0">
                <a:cs typeface="+mn-cs"/>
              </a:rPr>
              <a:t> </a:t>
            </a:r>
            <a:r>
              <a:rPr lang="pl-PL" sz="2000" dirty="0" err="1">
                <a:latin typeface="CMR10"/>
                <a:cs typeface="+mn-cs"/>
              </a:rPr>
              <a:t>over</a:t>
            </a:r>
            <a:r>
              <a:rPr lang="pl-PL" sz="2000" dirty="0">
                <a:latin typeface="CMR10"/>
                <a:cs typeface="+mn-cs"/>
              </a:rPr>
              <a:t> </a:t>
            </a:r>
            <a:r>
              <a:rPr lang="pl-PL" sz="2000" dirty="0" err="1">
                <a:latin typeface="CMR10"/>
                <a:cs typeface="+mn-cs"/>
              </a:rPr>
              <a:t>such</a:t>
            </a:r>
            <a:r>
              <a:rPr lang="pl-PL" sz="2000" dirty="0">
                <a:latin typeface="CMR10"/>
                <a:cs typeface="+mn-cs"/>
              </a:rPr>
              <a:t> a </a:t>
            </a:r>
            <a:r>
              <a:rPr lang="pl-PL" sz="2000" dirty="0" err="1" smtClean="0">
                <a:latin typeface="CMR10"/>
                <a:cs typeface="+mn-cs"/>
              </a:rPr>
              <a:t>large</a:t>
            </a:r>
            <a:r>
              <a:rPr lang="pl-PL" sz="2000" dirty="0" smtClean="0">
                <a:latin typeface="CMR10"/>
                <a:cs typeface="+mn-cs"/>
              </a:rPr>
              <a:t> </a:t>
            </a:r>
            <a:r>
              <a:rPr lang="pl-PL" sz="2000" i="1" dirty="0" err="1" smtClean="0">
                <a:solidFill>
                  <a:srgbClr val="0000FF"/>
                </a:solidFill>
                <a:cs typeface="+mn-cs"/>
              </a:rPr>
              <a:t>p</a:t>
            </a:r>
            <a:r>
              <a:rPr lang="pl-PL" sz="2000" i="1" baseline="-25000" dirty="0" err="1" smtClean="0">
                <a:solidFill>
                  <a:srgbClr val="0000FF"/>
                </a:solidFill>
                <a:cs typeface="+mn-cs"/>
              </a:rPr>
              <a:t>T</a:t>
            </a:r>
            <a:r>
              <a:rPr lang="pl-PL" sz="2000" i="1" baseline="-25000" dirty="0" smtClean="0">
                <a:solidFill>
                  <a:srgbClr val="0000FF"/>
                </a:solidFill>
                <a:cs typeface="+mn-cs"/>
              </a:rPr>
              <a:t>  </a:t>
            </a:r>
            <a:r>
              <a:rPr lang="pl-PL" sz="2000" dirty="0" err="1" smtClean="0">
                <a:cs typeface="+mn-cs"/>
              </a:rPr>
              <a:t>domain</a:t>
            </a:r>
            <a:r>
              <a:rPr lang="pl-PL" sz="2000" dirty="0" smtClean="0">
                <a:cs typeface="+mn-cs"/>
              </a:rPr>
              <a:t> ?</a:t>
            </a:r>
          </a:p>
          <a:p>
            <a:pPr marL="0" indent="0">
              <a:buFontTx/>
              <a:buNone/>
              <a:defRPr/>
            </a:pPr>
            <a:endParaRPr lang="pl-PL" sz="2000" dirty="0" smtClean="0">
              <a:solidFill>
                <a:srgbClr val="000000"/>
              </a:solidFill>
              <a:latin typeface="CMR10"/>
              <a:cs typeface="+mn-cs"/>
            </a:endParaRPr>
          </a:p>
          <a:p>
            <a:pPr>
              <a:defRPr/>
            </a:pPr>
            <a:r>
              <a:rPr lang="pl-PL" sz="2000" dirty="0" smtClean="0">
                <a:latin typeface="CMR10"/>
                <a:cs typeface="+mn-cs"/>
              </a:rPr>
              <a:t>Do </a:t>
            </a:r>
            <a:r>
              <a:rPr lang="pl-PL" sz="2000" dirty="0" err="1" smtClean="0">
                <a:latin typeface="CMR10"/>
                <a:cs typeface="+mn-cs"/>
              </a:rPr>
              <a:t>multiple</a:t>
            </a:r>
            <a:r>
              <a:rPr lang="pl-PL" sz="2000" dirty="0" smtClean="0">
                <a:latin typeface="CMR10"/>
                <a:cs typeface="+mn-cs"/>
              </a:rPr>
              <a:t> </a:t>
            </a:r>
            <a:r>
              <a:rPr lang="en-US" sz="2000" dirty="0" err="1" smtClean="0">
                <a:latin typeface="CMR10"/>
                <a:cs typeface="+mn-cs"/>
              </a:rPr>
              <a:t>parton</a:t>
            </a:r>
            <a:r>
              <a:rPr lang="en-US" sz="2000" dirty="0" smtClean="0">
                <a:latin typeface="CMR10"/>
                <a:cs typeface="+mn-cs"/>
              </a:rPr>
              <a:t> collisions play any role in modifying the power index </a:t>
            </a:r>
            <a:r>
              <a:rPr lang="en-US" sz="2000" i="1" dirty="0" smtClean="0">
                <a:solidFill>
                  <a:srgbClr val="0000FF"/>
                </a:solidFill>
                <a:latin typeface="CMMI10"/>
                <a:cs typeface="+mn-cs"/>
              </a:rPr>
              <a:t>n</a:t>
            </a:r>
            <a:r>
              <a:rPr lang="en-US" sz="2000" dirty="0" smtClean="0">
                <a:latin typeface="CMR10"/>
                <a:cs typeface="+mn-cs"/>
              </a:rPr>
              <a:t>?</a:t>
            </a:r>
            <a:endParaRPr lang="pl-PL" sz="2000" dirty="0" smtClean="0">
              <a:latin typeface="CMR10"/>
              <a:cs typeface="+mn-cs"/>
            </a:endParaRPr>
          </a:p>
          <a:p>
            <a:pPr marL="0" indent="0">
              <a:buFontTx/>
              <a:buNone/>
              <a:defRPr/>
            </a:pPr>
            <a:endParaRPr lang="pl-PL" sz="2000" dirty="0" smtClean="0">
              <a:latin typeface="CMR10"/>
              <a:cs typeface="+mn-cs"/>
            </a:endParaRPr>
          </a:p>
          <a:p>
            <a:pPr>
              <a:defRPr/>
            </a:pPr>
            <a:r>
              <a:rPr lang="pl-PL" sz="2000" dirty="0" err="1" smtClean="0">
                <a:latin typeface="CMR10"/>
                <a:cs typeface="+mn-cs"/>
              </a:rPr>
              <a:t>Does</a:t>
            </a:r>
            <a:r>
              <a:rPr lang="pl-PL" sz="2000" dirty="0" smtClean="0">
                <a:latin typeface="CMR10"/>
                <a:cs typeface="+mn-cs"/>
              </a:rPr>
              <a:t> the hard </a:t>
            </a:r>
            <a:r>
              <a:rPr lang="en-US" sz="2000" dirty="0" smtClean="0">
                <a:latin typeface="CMR10"/>
                <a:cs typeface="+mn-cs"/>
              </a:rPr>
              <a:t>scattering process contribute significantly to the production </a:t>
            </a:r>
            <a:endParaRPr lang="pl-PL" sz="2000" dirty="0" smtClean="0">
              <a:latin typeface="CMR10"/>
              <a:cs typeface="+mn-cs"/>
            </a:endParaRPr>
          </a:p>
          <a:p>
            <a:pPr marL="0" indent="0">
              <a:buFontTx/>
              <a:buNone/>
              <a:defRPr/>
            </a:pPr>
            <a:r>
              <a:rPr lang="pl-PL" sz="2000" dirty="0" smtClean="0">
                <a:latin typeface="CMR10"/>
                <a:cs typeface="+mn-cs"/>
              </a:rPr>
              <a:t>      </a:t>
            </a:r>
            <a:r>
              <a:rPr lang="en-US" sz="2000" dirty="0" smtClean="0">
                <a:latin typeface="CMR10"/>
                <a:cs typeface="+mn-cs"/>
              </a:rPr>
              <a:t>of low-</a:t>
            </a:r>
            <a:r>
              <a:rPr lang="en-US" sz="2000" i="1" dirty="0" smtClean="0">
                <a:solidFill>
                  <a:srgbClr val="0000FF"/>
                </a:solidFill>
                <a:latin typeface="CMMI10"/>
                <a:cs typeface="+mn-cs"/>
              </a:rPr>
              <a:t>p</a:t>
            </a:r>
            <a:r>
              <a:rPr lang="pl-PL" sz="2000" i="1" baseline="-25000" dirty="0" smtClean="0">
                <a:solidFill>
                  <a:srgbClr val="0000FF"/>
                </a:solidFill>
                <a:latin typeface="CMMI10"/>
                <a:cs typeface="+mn-cs"/>
              </a:rPr>
              <a:t>T</a:t>
            </a:r>
            <a:r>
              <a:rPr lang="en-US" sz="2000" i="1" dirty="0" smtClean="0">
                <a:latin typeface="CMMI5"/>
                <a:cs typeface="+mn-cs"/>
              </a:rPr>
              <a:t> </a:t>
            </a:r>
            <a:r>
              <a:rPr lang="en-US" sz="2000" dirty="0" smtClean="0">
                <a:latin typeface="CMR10"/>
                <a:cs typeface="+mn-cs"/>
              </a:rPr>
              <a:t>hadrons?</a:t>
            </a:r>
            <a:endParaRPr lang="pl-PL" sz="2000" dirty="0" smtClean="0">
              <a:latin typeface="CMR10"/>
              <a:cs typeface="+mn-cs"/>
            </a:endParaRPr>
          </a:p>
          <a:p>
            <a:pPr marL="0" indent="0">
              <a:buFontTx/>
              <a:buNone/>
              <a:defRPr/>
            </a:pPr>
            <a:endParaRPr lang="pl-PL" sz="2000" dirty="0" smtClean="0">
              <a:latin typeface="CMR10"/>
              <a:cs typeface="+mn-cs"/>
            </a:endParaRPr>
          </a:p>
          <a:p>
            <a:pPr>
              <a:defRPr/>
            </a:pPr>
            <a:r>
              <a:rPr lang="pl-PL" sz="2000" dirty="0" err="1" smtClean="0">
                <a:solidFill>
                  <a:srgbClr val="000000"/>
                </a:solidFill>
                <a:latin typeface="CMR10"/>
                <a:cs typeface="+mn-cs"/>
              </a:rPr>
              <a:t>What</a:t>
            </a:r>
            <a:r>
              <a:rPr lang="pl-PL" sz="2000" dirty="0" smtClean="0">
                <a:solidFill>
                  <a:srgbClr val="000000"/>
                </a:solidFill>
                <a:latin typeface="CMR10"/>
                <a:cs typeface="+mn-cs"/>
              </a:rPr>
              <a:t> </a:t>
            </a:r>
            <a:r>
              <a:rPr lang="pl-PL" sz="2000" dirty="0" err="1" smtClean="0">
                <a:solidFill>
                  <a:srgbClr val="000000"/>
                </a:solidFill>
                <a:latin typeface="CMR10"/>
                <a:cs typeface="+mn-cs"/>
              </a:rPr>
              <a:t>is</a:t>
            </a:r>
            <a:r>
              <a:rPr lang="pl-PL" sz="2000" dirty="0" smtClean="0">
                <a:solidFill>
                  <a:srgbClr val="000000"/>
                </a:solidFill>
                <a:latin typeface="CMR10"/>
                <a:cs typeface="+mn-cs"/>
              </a:rPr>
              <a:t> the </a:t>
            </a:r>
            <a:r>
              <a:rPr lang="pl-PL" sz="2000" dirty="0" err="1" smtClean="0">
                <a:solidFill>
                  <a:srgbClr val="000000"/>
                </a:solidFill>
                <a:latin typeface="CMR10"/>
                <a:cs typeface="+mn-cs"/>
              </a:rPr>
              <a:t>origin</a:t>
            </a:r>
            <a:r>
              <a:rPr lang="pl-PL" sz="2000" dirty="0" smtClean="0">
                <a:solidFill>
                  <a:srgbClr val="000000"/>
                </a:solidFill>
                <a:latin typeface="CMR10"/>
                <a:cs typeface="+mn-cs"/>
              </a:rPr>
              <a:t> of </a:t>
            </a:r>
            <a:r>
              <a:rPr lang="en-US" sz="2000" dirty="0" smtClean="0">
                <a:solidFill>
                  <a:srgbClr val="000000"/>
                </a:solidFill>
                <a:latin typeface="CMR10"/>
                <a:cs typeface="+mn-cs"/>
              </a:rPr>
              <a:t>low-</a:t>
            </a:r>
            <a:r>
              <a:rPr lang="en-US" sz="2000" i="1" dirty="0" smtClean="0">
                <a:solidFill>
                  <a:srgbClr val="0000FF"/>
                </a:solidFill>
                <a:latin typeface="CMMI10"/>
                <a:cs typeface="+mn-cs"/>
              </a:rPr>
              <a:t>p</a:t>
            </a:r>
            <a:r>
              <a:rPr lang="pl-PL" sz="2000" i="1" baseline="-25000" dirty="0">
                <a:solidFill>
                  <a:srgbClr val="0000FF"/>
                </a:solidFill>
                <a:latin typeface="CMMI10"/>
                <a:cs typeface="+mn-cs"/>
              </a:rPr>
              <a:t>T</a:t>
            </a:r>
            <a:r>
              <a:rPr lang="pl-PL" sz="2000" dirty="0" smtClean="0">
                <a:solidFill>
                  <a:srgbClr val="000000"/>
                </a:solidFill>
                <a:latin typeface="CMR10"/>
                <a:cs typeface="+mn-cs"/>
              </a:rPr>
              <a:t> part of </a:t>
            </a:r>
            <a:r>
              <a:rPr lang="pl-PL" sz="2000" dirty="0" err="1" smtClean="0">
                <a:solidFill>
                  <a:srgbClr val="000000"/>
                </a:solidFill>
                <a:latin typeface="CMR10"/>
                <a:cs typeface="+mn-cs"/>
              </a:rPr>
              <a:t>Tsallis</a:t>
            </a:r>
            <a:r>
              <a:rPr lang="pl-PL" sz="2000" dirty="0" smtClean="0">
                <a:solidFill>
                  <a:srgbClr val="000000"/>
                </a:solidFill>
                <a:latin typeface="CMR10"/>
                <a:cs typeface="+mn-cs"/>
              </a:rPr>
              <a:t> </a:t>
            </a:r>
            <a:r>
              <a:rPr lang="pl-PL" sz="2000" dirty="0" err="1" smtClean="0">
                <a:solidFill>
                  <a:srgbClr val="000000"/>
                </a:solidFill>
                <a:latin typeface="CMR10"/>
                <a:cs typeface="+mn-cs"/>
              </a:rPr>
              <a:t>fits</a:t>
            </a:r>
            <a:r>
              <a:rPr lang="pl-PL" sz="2000" dirty="0" smtClean="0">
                <a:solidFill>
                  <a:srgbClr val="000000"/>
                </a:solidFill>
                <a:latin typeface="CMR10"/>
                <a:cs typeface="+mn-cs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CMR10"/>
                <a:cs typeface="+mn-cs"/>
              </a:rPr>
              <a:t>?</a:t>
            </a:r>
            <a:endParaRPr lang="pl-PL" sz="2000" dirty="0" smtClean="0">
              <a:solidFill>
                <a:srgbClr val="000000"/>
              </a:solidFill>
              <a:latin typeface="CMR10"/>
              <a:cs typeface="+mn-cs"/>
            </a:endParaRPr>
          </a:p>
          <a:p>
            <a:pPr>
              <a:defRPr/>
            </a:pPr>
            <a:endParaRPr lang="pl-PL" sz="2000" dirty="0">
              <a:solidFill>
                <a:srgbClr val="000000"/>
              </a:solidFill>
              <a:latin typeface="CMR10"/>
              <a:cs typeface="+mn-cs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pl-PL" altLang="pl-PL" sz="2000" dirty="0">
                <a:solidFill>
                  <a:srgbClr val="000000"/>
                </a:solidFill>
                <a:latin typeface="CMR10"/>
              </a:rPr>
              <a:t> </a:t>
            </a:r>
            <a:r>
              <a:rPr lang="pl-PL" altLang="pl-PL" sz="2000" dirty="0" smtClean="0">
                <a:solidFill>
                  <a:srgbClr val="000000"/>
                </a:solidFill>
                <a:latin typeface="CMR10"/>
              </a:rPr>
              <a:t>               </a:t>
            </a:r>
            <a:r>
              <a:rPr lang="pl-PL" altLang="pl-PL" sz="1600" dirty="0" smtClean="0">
                <a:solidFill>
                  <a:srgbClr val="663300"/>
                </a:solidFill>
                <a:latin typeface="CMR10"/>
              </a:rPr>
              <a:t>CYW,GW:   </a:t>
            </a:r>
            <a:r>
              <a:rPr lang="pl-PL" altLang="pl-PL" sz="1600" i="1" dirty="0" smtClean="0">
                <a:solidFill>
                  <a:srgbClr val="663300"/>
                </a:solidFill>
                <a:ea typeface="Arial Unicode MS" pitchFamily="34" charset="-128"/>
              </a:rPr>
              <a:t>- </a:t>
            </a:r>
            <a:r>
              <a:rPr lang="en-US" altLang="pl-PL" sz="1600" i="1" dirty="0">
                <a:solidFill>
                  <a:srgbClr val="663300"/>
                </a:solidFill>
                <a:ea typeface="Arial Unicode MS" pitchFamily="34" charset="-128"/>
              </a:rPr>
              <a:t>Phys.</a:t>
            </a:r>
            <a:r>
              <a:rPr lang="pl-PL" altLang="pl-PL" sz="1600" i="1" dirty="0">
                <a:solidFill>
                  <a:srgbClr val="663300"/>
                </a:solidFill>
                <a:ea typeface="Arial Unicode MS" pitchFamily="34" charset="-128"/>
              </a:rPr>
              <a:t> </a:t>
            </a:r>
            <a:r>
              <a:rPr lang="en-US" altLang="pl-PL" sz="1600" i="1" dirty="0">
                <a:solidFill>
                  <a:srgbClr val="663300"/>
                </a:solidFill>
                <a:ea typeface="Arial Unicode MS" pitchFamily="34" charset="-128"/>
              </a:rPr>
              <a:t>Rev. D</a:t>
            </a:r>
            <a:r>
              <a:rPr lang="pl-PL" altLang="pl-PL" sz="1600" i="1" dirty="0">
                <a:solidFill>
                  <a:srgbClr val="663300"/>
                </a:solidFill>
                <a:latin typeface="AdvP6F01"/>
                <a:ea typeface="Arial Unicode MS" pitchFamily="34" charset="-128"/>
              </a:rPr>
              <a:t>87 (2013) </a:t>
            </a:r>
            <a:r>
              <a:rPr lang="pl-PL" altLang="pl-PL" sz="1600" i="1" dirty="0" smtClean="0">
                <a:solidFill>
                  <a:srgbClr val="663300"/>
                </a:solidFill>
                <a:latin typeface="AdvP6F00"/>
                <a:ea typeface="Arial Unicode MS" pitchFamily="34" charset="-128"/>
              </a:rPr>
              <a:t>114007;  </a:t>
            </a:r>
            <a:endParaRPr lang="pl-PL" altLang="pl-PL" sz="1600" i="1" dirty="0" smtClean="0">
              <a:solidFill>
                <a:srgbClr val="663300"/>
              </a:solidFill>
              <a:ea typeface="Arial Unicode MS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pl-PL" sz="1600" i="1" dirty="0" smtClean="0">
                <a:solidFill>
                  <a:srgbClr val="663300"/>
                </a:solidFill>
                <a:latin typeface="CMR10"/>
                <a:ea typeface="Arial Unicode MS" pitchFamily="34" charset="-128"/>
              </a:rPr>
              <a:t>                    CYW,GW, LC, CT – </a:t>
            </a:r>
            <a:r>
              <a:rPr lang="pl-PL" sz="1600" i="1" dirty="0" err="1" smtClean="0">
                <a:solidFill>
                  <a:srgbClr val="663300"/>
                </a:solidFill>
                <a:latin typeface="CMR10"/>
                <a:ea typeface="Arial Unicode MS" pitchFamily="34" charset="-128"/>
              </a:rPr>
              <a:t>arXiv</a:t>
            </a:r>
            <a:r>
              <a:rPr lang="pl-PL" sz="1600" i="1" dirty="0" smtClean="0">
                <a:solidFill>
                  <a:srgbClr val="663300"/>
                </a:solidFill>
                <a:latin typeface="CMR10"/>
                <a:ea typeface="Arial Unicode MS" pitchFamily="34" charset="-128"/>
              </a:rPr>
              <a:t>: 1412.0474</a:t>
            </a:r>
            <a:endParaRPr lang="pl-PL" sz="2000" dirty="0" smtClean="0">
              <a:solidFill>
                <a:srgbClr val="000000"/>
              </a:solidFill>
              <a:latin typeface="CMR10"/>
            </a:endParaRPr>
          </a:p>
          <a:p>
            <a:pPr marL="0" indent="0">
              <a:buFontTx/>
              <a:buNone/>
              <a:defRPr/>
            </a:pPr>
            <a:r>
              <a:rPr lang="pl-PL" sz="2000" dirty="0" smtClean="0">
                <a:solidFill>
                  <a:srgbClr val="000000"/>
                </a:solidFill>
                <a:latin typeface="CMR10"/>
              </a:rPr>
              <a:t> </a:t>
            </a:r>
          </a:p>
          <a:p>
            <a:pPr>
              <a:defRPr/>
            </a:pPr>
            <a:endParaRPr lang="pl-PL" sz="2000" b="1" dirty="0">
              <a:solidFill>
                <a:srgbClr val="000000"/>
              </a:solidFill>
              <a:latin typeface="CMR10"/>
              <a:cs typeface="+mn-cs"/>
            </a:endParaRPr>
          </a:p>
          <a:p>
            <a:pPr>
              <a:defRPr/>
            </a:pPr>
            <a:endParaRPr lang="pl-PL" sz="2000" b="1" dirty="0" smtClean="0">
              <a:solidFill>
                <a:srgbClr val="000000"/>
              </a:solidFill>
              <a:latin typeface="CMR10"/>
              <a:cs typeface="+mn-cs"/>
            </a:endParaRPr>
          </a:p>
          <a:p>
            <a:pPr>
              <a:defRPr/>
            </a:pPr>
            <a:endParaRPr lang="pl-PL" sz="2000" b="1" dirty="0">
              <a:solidFill>
                <a:srgbClr val="000000"/>
              </a:solidFill>
              <a:latin typeface="CMR10"/>
              <a:cs typeface="+mn-cs"/>
            </a:endParaRPr>
          </a:p>
          <a:p>
            <a:pPr>
              <a:defRPr/>
            </a:pPr>
            <a:endParaRPr lang="pl-PL" sz="2000" b="1" dirty="0" smtClean="0">
              <a:solidFill>
                <a:srgbClr val="000000"/>
              </a:solidFill>
              <a:latin typeface="CMR10"/>
              <a:cs typeface="+mn-cs"/>
            </a:endParaRPr>
          </a:p>
          <a:p>
            <a:pPr>
              <a:defRPr/>
            </a:pPr>
            <a:endParaRPr lang="pl-PL" sz="2000" b="1" dirty="0">
              <a:solidFill>
                <a:srgbClr val="000000"/>
              </a:solidFill>
              <a:latin typeface="CMR10"/>
              <a:cs typeface="+mn-cs"/>
            </a:endParaRPr>
          </a:p>
          <a:p>
            <a:pPr marL="0" indent="0">
              <a:buFontTx/>
              <a:buNone/>
              <a:defRPr/>
            </a:pPr>
            <a:endParaRPr lang="pl-PL" sz="1600" b="1" dirty="0" smtClean="0">
              <a:solidFill>
                <a:srgbClr val="000000"/>
              </a:solidFill>
              <a:latin typeface="CMR10"/>
              <a:cs typeface="+mn-cs"/>
            </a:endParaRPr>
          </a:p>
          <a:p>
            <a:pPr>
              <a:defRPr/>
            </a:pPr>
            <a:endParaRPr lang="pl-PL" sz="1600" b="1" dirty="0">
              <a:solidFill>
                <a:srgbClr val="000000"/>
              </a:solidFill>
              <a:latin typeface="CMR10"/>
              <a:cs typeface="+mn-cs"/>
            </a:endParaRPr>
          </a:p>
          <a:p>
            <a:pPr marL="0" indent="0">
              <a:buFontTx/>
              <a:buNone/>
              <a:defRPr/>
            </a:pPr>
            <a:endParaRPr lang="pl-PL" sz="1600" b="1" dirty="0">
              <a:solidFill>
                <a:srgbClr val="000000"/>
              </a:solidFill>
              <a:latin typeface="CMR10"/>
              <a:cs typeface="+mn-cs"/>
            </a:endParaRPr>
          </a:p>
          <a:p>
            <a:pPr marL="0" indent="0">
              <a:buFontTx/>
              <a:buNone/>
              <a:defRPr/>
            </a:pPr>
            <a:endParaRPr lang="pl-PL" sz="1800" dirty="0">
              <a:latin typeface="CMR10"/>
              <a:cs typeface="+mn-cs"/>
            </a:endParaRPr>
          </a:p>
          <a:p>
            <a:pPr marL="0" indent="0">
              <a:buFontTx/>
              <a:buNone/>
              <a:defRPr/>
            </a:pPr>
            <a:endParaRPr lang="pl-PL" sz="1800" dirty="0" smtClean="0">
              <a:latin typeface="CMR10"/>
              <a:cs typeface="+mn-cs"/>
            </a:endParaRPr>
          </a:p>
          <a:p>
            <a:pPr marL="0" indent="0">
              <a:buFontTx/>
              <a:buNone/>
              <a:defRPr/>
            </a:pPr>
            <a:r>
              <a:rPr lang="pl-PL" sz="1800" dirty="0" smtClean="0">
                <a:latin typeface="CMR10"/>
                <a:cs typeface="+mn-cs"/>
              </a:rPr>
              <a:t> </a:t>
            </a:r>
          </a:p>
          <a:p>
            <a:pPr marL="0" indent="0">
              <a:buFontTx/>
              <a:buNone/>
              <a:defRPr/>
            </a:pPr>
            <a:endParaRPr lang="pl-PL" sz="1800" dirty="0">
              <a:solidFill>
                <a:srgbClr val="000000"/>
              </a:solidFill>
              <a:cs typeface="+mn-cs"/>
            </a:endParaRPr>
          </a:p>
          <a:p>
            <a:pPr marL="0" indent="0">
              <a:buFontTx/>
              <a:buNone/>
              <a:defRPr/>
            </a:pPr>
            <a:endParaRPr lang="pl-PL" sz="1800" dirty="0">
              <a:cs typeface="+mn-cs"/>
            </a:endParaRPr>
          </a:p>
          <a:p>
            <a:pPr marL="0" indent="0">
              <a:buFontTx/>
              <a:buNone/>
              <a:defRPr/>
            </a:pPr>
            <a:endParaRPr lang="pl-PL" sz="1800" dirty="0" smtClean="0">
              <a:cs typeface="+mn-cs"/>
            </a:endParaRPr>
          </a:p>
          <a:p>
            <a:pPr marL="0" indent="0">
              <a:buFontTx/>
              <a:buNone/>
              <a:defRPr/>
            </a:pPr>
            <a:endParaRPr lang="pl-PL" sz="1800" dirty="0">
              <a:cs typeface="+mn-cs"/>
            </a:endParaRPr>
          </a:p>
          <a:p>
            <a:pPr marL="0" indent="0">
              <a:buFontTx/>
              <a:buNone/>
              <a:defRPr/>
            </a:pPr>
            <a:endParaRPr lang="pl-PL" sz="1800" dirty="0" smtClean="0">
              <a:cs typeface="+mn-cs"/>
            </a:endParaRPr>
          </a:p>
          <a:p>
            <a:pPr marL="0" indent="0">
              <a:buFontTx/>
              <a:buNone/>
              <a:defRPr/>
            </a:pPr>
            <a:r>
              <a:rPr lang="pl-PL" sz="1800" dirty="0">
                <a:cs typeface="+mn-cs"/>
              </a:rPr>
              <a:t> </a:t>
            </a:r>
            <a:r>
              <a:rPr lang="pl-PL" sz="1800" dirty="0" smtClean="0">
                <a:cs typeface="+mn-cs"/>
              </a:rPr>
              <a:t>  </a:t>
            </a:r>
          </a:p>
          <a:p>
            <a:pPr>
              <a:defRPr/>
            </a:pPr>
            <a:endParaRPr lang="pl-PL" sz="2400" dirty="0" smtClean="0">
              <a:cs typeface="+mn-cs"/>
            </a:endParaRPr>
          </a:p>
          <a:p>
            <a:pPr marL="0" indent="0">
              <a:buFontTx/>
              <a:buNone/>
              <a:defRPr/>
            </a:pPr>
            <a:r>
              <a:rPr lang="pl-PL" sz="2400" dirty="0">
                <a:cs typeface="+mn-cs"/>
              </a:rPr>
              <a:t> </a:t>
            </a:r>
            <a:endParaRPr lang="en-US" sz="2400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kt domyślny">
  <a:themeElements>
    <a:clrScheme name="Projekt domyślny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Projekt domyśl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1614</TotalTime>
  <Words>2776</Words>
  <Application>Microsoft Office PowerPoint</Application>
  <PresentationFormat>Papier Letter (8,5x11 cali)</PresentationFormat>
  <Paragraphs>343</Paragraphs>
  <Slides>36</Slides>
  <Notes>7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36</vt:i4>
      </vt:variant>
    </vt:vector>
  </HeadingPairs>
  <TitlesOfParts>
    <vt:vector size="38" baseType="lpstr">
      <vt:lpstr>Projekt domyślny</vt:lpstr>
      <vt:lpstr>Równanie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Change of the Power Index n from Jet Production to   Hadron Production   – one has to account for:                (i) showering (and/or fragmentation),                (ii) hadronization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Grzegor Wilk</dc:creator>
  <cp:lastModifiedBy>Grzegor Wilk</cp:lastModifiedBy>
  <cp:revision>164</cp:revision>
  <dcterms:created xsi:type="dcterms:W3CDTF">2013-10-16T11:44:54Z</dcterms:created>
  <dcterms:modified xsi:type="dcterms:W3CDTF">2015-01-16T20:45:27Z</dcterms:modified>
</cp:coreProperties>
</file>