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6" r:id="rId3"/>
    <p:sldId id="257" r:id="rId4"/>
    <p:sldId id="277" r:id="rId5"/>
    <p:sldId id="280" r:id="rId6"/>
    <p:sldId id="278" r:id="rId7"/>
  </p:sldIdLst>
  <p:sldSz cx="9144000" cy="6858000" type="screen4x3"/>
  <p:notesSz cx="9928225" cy="679767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33CC33"/>
    <a:srgbClr val="657BD4"/>
    <a:srgbClr val="4F19E7"/>
    <a:srgbClr val="FF3737"/>
    <a:srgbClr val="F85D3E"/>
    <a:srgbClr val="3FE143"/>
    <a:srgbClr val="002A7E"/>
    <a:srgbClr val="062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9397" autoAdjust="0"/>
  </p:normalViewPr>
  <p:slideViewPr>
    <p:cSldViewPr snapToGrid="0">
      <p:cViewPr varScale="1">
        <p:scale>
          <a:sx n="133" d="100"/>
          <a:sy n="133" d="100"/>
        </p:scale>
        <p:origin x="-984" y="-12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1746" y="-84"/>
      </p:cViewPr>
      <p:guideLst>
        <p:guide orient="horz" pos="2141"/>
        <p:guide pos="312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687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687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CFCF9EDA-EFA6-4253-8994-803BAA0DE1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348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687" y="1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488" y="3228021"/>
            <a:ext cx="7277257" cy="305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687" y="6458232"/>
            <a:ext cx="4302544" cy="33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BCA9A7B-F6C4-487B-ACDE-DAE6CA17D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95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0"/>
            <a:ext cx="7425783" cy="8928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92885"/>
            <a:ext cx="1943100" cy="5050714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3642"/>
            <a:ext cx="5676900" cy="503995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36541" cy="8928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658761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732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2738" indent="-312738">
              <a:defRPr sz="2200"/>
            </a:lvl1pPr>
            <a:lvl2pPr marL="623888" indent="-174625">
              <a:defRPr>
                <a:solidFill>
                  <a:srgbClr val="657BD4"/>
                </a:solidFill>
              </a:defRPr>
            </a:lvl2pPr>
            <a:lvl3pPr marL="898525" indent="-184150">
              <a:buSzPct val="75000"/>
              <a:defRPr/>
            </a:lvl3pPr>
            <a:lvl4pPr marL="1166813" indent="-228600">
              <a:defRPr sz="1600"/>
            </a:lvl4pPr>
            <a:lvl5pPr marL="1349375" indent="-179388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7953"/>
            <a:ext cx="7404268" cy="88493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8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426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08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2426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25783" cy="90364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53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2885"/>
            <a:ext cx="5111750" cy="573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8499"/>
            <a:ext cx="3008313" cy="45448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030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248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4704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641691"/>
            <a:ext cx="9144000" cy="216309"/>
          </a:xfrm>
          <a:prstGeom prst="rect">
            <a:avLst/>
          </a:prstGeom>
          <a:solidFill>
            <a:srgbClr val="07327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637468"/>
            <a:ext cx="182879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pl-PL" smtClean="0"/>
              <a:t>13 Oct 2014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576" y="6626710"/>
            <a:ext cx="1143000" cy="23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 b="1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47450" cy="8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80844" y="0"/>
            <a:ext cx="7358232" cy="835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770989" y="6636759"/>
            <a:ext cx="3920268" cy="231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4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Beam Based Model</a:t>
            </a:r>
            <a:endParaRPr lang="en-US" dirty="0"/>
          </a:p>
        </p:txBody>
      </p:sp>
      <p:pic>
        <p:nvPicPr>
          <p:cNvPr id="1026" name="Picture 2" descr="http://www.google.ch/url?sa=i&amp;source=images&amp;cd=&amp;docid=frEliQrsHslOHM&amp;tbnid=zGhPM48Z3K_R7M:&amp;ved=0CAUQjBwwAA&amp;url=http%3A%2F%2Fwww.fluka.org%2Fwebsite_common%2Fimages%2Fprojects%2Flogo_lhc.png&amp;ei=rMy5Ud_BFdPn7AaOtICoBg&amp;psig=AFQjCNHs2M0S7N6gzJCzsgILLwBgMGrT2Q&amp;ust=137121745239767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915" y="0"/>
            <a:ext cx="914084" cy="87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404813" indent="-404813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400">
          <a:solidFill>
            <a:srgbClr val="40458C"/>
          </a:solidFill>
          <a:latin typeface="+mn-lt"/>
          <a:ea typeface="+mn-ea"/>
          <a:cs typeface="+mn-cs"/>
        </a:defRPr>
      </a:lvl1pPr>
      <a:lvl2pPr marL="804863" indent="-28575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lang="en-US" sz="2000" b="0" dirty="0" smtClean="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2pPr>
      <a:lvl3pPr marL="1147763" indent="-228600" algn="l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>
          <a:solidFill>
            <a:srgbClr val="40458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40458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200">
          <a:solidFill>
            <a:srgbClr val="40458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282933" y="978225"/>
            <a:ext cx="8496197" cy="2999158"/>
          </a:xfrm>
        </p:spPr>
        <p:txBody>
          <a:bodyPr>
            <a:normAutofit/>
          </a:bodyPr>
          <a:lstStyle/>
          <a:p>
            <a:pPr algn="l"/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based model</a:t>
            </a:r>
          </a:p>
        </p:txBody>
      </p:sp>
      <p:sp>
        <p:nvSpPr>
          <p:cNvPr id="614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378796" y="4122438"/>
            <a:ext cx="8112384" cy="2171605"/>
          </a:xfrm>
        </p:spPr>
        <p:txBody>
          <a:bodyPr/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Tobias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Persson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Jonne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Moeskops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Mattias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Fjellstrom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Jaime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Coello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de Portugal   </a:t>
            </a:r>
          </a:p>
          <a:p>
            <a:pPr algn="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Ghislain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Roy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Piotr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Skowroński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5200" y="6637468"/>
            <a:ext cx="1828799" cy="2286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2</a:t>
            </a:r>
            <a:r>
              <a:rPr lang="pl-PL" dirty="0" smtClean="0"/>
              <a:t>3 </a:t>
            </a:r>
            <a:r>
              <a:rPr lang="pl-PL" dirty="0" smtClean="0"/>
              <a:t>Oct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1576" y="6637866"/>
            <a:ext cx="1143000" cy="20319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712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Model</a:t>
            </a:r>
            <a:br>
              <a:rPr lang="en-US" dirty="0" smtClean="0"/>
            </a:br>
            <a:r>
              <a:rPr lang="en-US" dirty="0" smtClean="0"/>
              <a:t>(our understanding)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521" y="1281043"/>
            <a:ext cx="8437217" cy="4662557"/>
          </a:xfrm>
        </p:spPr>
        <p:txBody>
          <a:bodyPr/>
          <a:lstStyle/>
          <a:p>
            <a:r>
              <a:rPr lang="en-US" dirty="0" smtClean="0"/>
              <a:t>Provide more detailed machine model that accounts for</a:t>
            </a:r>
            <a:br>
              <a:rPr lang="en-US" dirty="0" smtClean="0"/>
            </a:br>
            <a:r>
              <a:rPr lang="en-US" dirty="0" smtClean="0"/>
              <a:t>all dynamical information available in the control system</a:t>
            </a:r>
          </a:p>
          <a:p>
            <a:pPr lvl="1"/>
            <a:r>
              <a:rPr lang="en-US" dirty="0" smtClean="0"/>
              <a:t>For example orbit or implemented corrections</a:t>
            </a:r>
          </a:p>
          <a:p>
            <a:pPr lvl="1"/>
            <a:r>
              <a:rPr lang="en-US" dirty="0" smtClean="0"/>
              <a:t>For a </a:t>
            </a:r>
            <a:r>
              <a:rPr lang="en-US" b="1" dirty="0" smtClean="0"/>
              <a:t>given moment in past</a:t>
            </a:r>
            <a:r>
              <a:rPr lang="en-US" dirty="0" smtClean="0"/>
              <a:t> as well as “</a:t>
            </a:r>
            <a:r>
              <a:rPr lang="en-US" b="1" dirty="0" smtClean="0"/>
              <a:t>on-line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Applications </a:t>
            </a:r>
          </a:p>
          <a:p>
            <a:pPr lvl="1"/>
            <a:r>
              <a:rPr lang="en-US" dirty="0" smtClean="0"/>
              <a:t>To check effects of settings changes (what happens if  …)</a:t>
            </a:r>
          </a:p>
          <a:p>
            <a:pPr lvl="1"/>
            <a:r>
              <a:rPr lang="en-US" dirty="0" smtClean="0"/>
              <a:t>To help the machine setup	</a:t>
            </a:r>
          </a:p>
          <a:p>
            <a:pPr lvl="1"/>
            <a:r>
              <a:rPr lang="en-US" dirty="0" smtClean="0"/>
              <a:t>To provide data for model-based measurements</a:t>
            </a:r>
          </a:p>
          <a:p>
            <a:pPr lvl="1"/>
            <a:r>
              <a:rPr lang="en-US" dirty="0" smtClean="0"/>
              <a:t>Verify the accuracy of the model against measurements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pl-PL" dirty="0" smtClean="0"/>
              <a:t>3 </a:t>
            </a:r>
            <a:r>
              <a:rPr lang="pl-PL" dirty="0" smtClean="0"/>
              <a:t>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Goals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pl-PL" dirty="0" smtClean="0"/>
              <a:t>3 </a:t>
            </a:r>
            <a:r>
              <a:rPr lang="pl-PL" dirty="0" smtClean="0"/>
              <a:t>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6537175" y="1349327"/>
            <a:ext cx="2459342" cy="914397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0" dirty="0" smtClean="0">
                <a:solidFill>
                  <a:srgbClr val="40458C"/>
                </a:solidFill>
              </a:rPr>
              <a:t>Machine settings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0" dirty="0" smtClean="0">
                <a:solidFill>
                  <a:srgbClr val="40458C"/>
                </a:solidFill>
                <a:latin typeface="Times New Roman" pitchFamily="18" charset="0"/>
              </a:rPr>
              <a:t>online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40458C"/>
                </a:solidFill>
                <a:effectLst/>
                <a:latin typeface="Times New Roman" pitchFamily="18" charset="0"/>
              </a:rPr>
              <a:t> and historic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526729" y="2674526"/>
            <a:ext cx="3342473" cy="2034663"/>
            <a:chOff x="2526729" y="2674526"/>
            <a:chExt cx="3342473" cy="2034663"/>
          </a:xfrm>
        </p:grpSpPr>
        <p:grpSp>
          <p:nvGrpSpPr>
            <p:cNvPr id="43" name="Group 42"/>
            <p:cNvGrpSpPr/>
            <p:nvPr/>
          </p:nvGrpSpPr>
          <p:grpSpPr>
            <a:xfrm>
              <a:off x="2526729" y="2674526"/>
              <a:ext cx="3097988" cy="2034663"/>
              <a:chOff x="2526729" y="2674526"/>
              <a:chExt cx="3097988" cy="2034663"/>
            </a:xfrm>
          </p:grpSpPr>
          <p:sp>
            <p:nvSpPr>
              <p:cNvPr id="8" name="Rounded Rectangle 7"/>
              <p:cNvSpPr/>
              <p:nvPr/>
            </p:nvSpPr>
            <p:spPr bwMode="auto">
              <a:xfrm>
                <a:off x="3281516" y="2975498"/>
                <a:ext cx="2343201" cy="1437967"/>
              </a:xfrm>
              <a:prstGeom prst="roundRect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2200" dirty="0">
                    <a:solidFill>
                      <a:srgbClr val="40458C"/>
                    </a:solidFill>
                  </a:rPr>
                  <a:t>t</a:t>
                </a:r>
                <a:r>
                  <a:rPr lang="en-GB" sz="2200" dirty="0" smtClean="0">
                    <a:solidFill>
                      <a:srgbClr val="40458C"/>
                    </a:solidFill>
                  </a:rPr>
                  <a:t>he model</a:t>
                </a:r>
                <a:r>
                  <a:rPr lang="en-GB" sz="2200" b="0" dirty="0" smtClean="0">
                    <a:solidFill>
                      <a:srgbClr val="40458C"/>
                    </a:solidFill>
                  </a:rPr>
                  <a:t/>
                </a:r>
                <a:br>
                  <a:rPr lang="en-GB" sz="2200" b="0" dirty="0" smtClean="0">
                    <a:solidFill>
                      <a:srgbClr val="40458C"/>
                    </a:solidFill>
                  </a:rPr>
                </a:b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 bwMode="auto">
              <a:xfrm>
                <a:off x="3492118" y="3508899"/>
                <a:ext cx="1975159" cy="32202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0" dirty="0" smtClean="0">
                    <a:solidFill>
                      <a:schemeClr val="tx1"/>
                    </a:solidFill>
                  </a:rPr>
                  <a:t>MADX scripts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 bwMode="auto">
              <a:xfrm rot="16200000">
                <a:off x="2494346" y="3585120"/>
                <a:ext cx="1296628" cy="218721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200" b="0" dirty="0" err="1" smtClean="0">
                    <a:solidFill>
                      <a:schemeClr val="tx1"/>
                    </a:solidFill>
                  </a:rPr>
                  <a:t>Twiss</a:t>
                </a:r>
                <a:r>
                  <a:rPr lang="en-GB" sz="1200" b="0" dirty="0" smtClean="0">
                    <a:solidFill>
                      <a:schemeClr val="tx1"/>
                    </a:solidFill>
                  </a:rPr>
                  <a:t> table</a:t>
                </a:r>
                <a:endPara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Left Arrow 29"/>
              <p:cNvSpPr/>
              <p:nvPr/>
            </p:nvSpPr>
            <p:spPr bwMode="auto">
              <a:xfrm rot="19580582">
                <a:off x="2545865" y="4441248"/>
                <a:ext cx="442451" cy="267941"/>
              </a:xfrm>
              <a:prstGeom prst="lef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2" name="Left Arrow 31"/>
              <p:cNvSpPr/>
              <p:nvPr/>
            </p:nvSpPr>
            <p:spPr bwMode="auto">
              <a:xfrm rot="2408933">
                <a:off x="2526729" y="2674526"/>
                <a:ext cx="442451" cy="267941"/>
              </a:xfrm>
              <a:prstGeom prst="left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7" name="Rounded Rectangle 16"/>
            <p:cNvSpPr/>
            <p:nvPr/>
          </p:nvSpPr>
          <p:spPr bwMode="auto">
            <a:xfrm rot="16200000">
              <a:off x="5255022" y="3449000"/>
              <a:ext cx="1009640" cy="21872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200" b="0" dirty="0" smtClean="0">
                  <a:solidFill>
                    <a:schemeClr val="tx1"/>
                  </a:solidFill>
                </a:rPr>
                <a:t>Strength files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987188" y="2380864"/>
            <a:ext cx="3009329" cy="1184713"/>
            <a:chOff x="5987188" y="2380864"/>
            <a:chExt cx="3009329" cy="1184713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6537175" y="3053540"/>
              <a:ext cx="2459342" cy="512037"/>
            </a:xfrm>
            <a:prstGeom prst="roundRect">
              <a:avLst/>
            </a:prstGeom>
            <a:ln>
              <a:solidFill>
                <a:schemeClr val="accent3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0" dirty="0">
                  <a:solidFill>
                    <a:srgbClr val="40458C"/>
                  </a:solidFill>
                </a:rPr>
                <a:t>C</a:t>
              </a:r>
              <a:r>
                <a:rPr lang="en-GB" sz="2000" b="0" dirty="0" smtClean="0">
                  <a:solidFill>
                    <a:srgbClr val="40458C"/>
                  </a:solidFill>
                </a:rPr>
                <a:t>onverter(s)</a:t>
              </a: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Left Arrow 26"/>
            <p:cNvSpPr/>
            <p:nvPr/>
          </p:nvSpPr>
          <p:spPr bwMode="auto">
            <a:xfrm>
              <a:off x="5987188" y="3240957"/>
              <a:ext cx="442451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Left Arrow 27"/>
            <p:cNvSpPr/>
            <p:nvPr/>
          </p:nvSpPr>
          <p:spPr bwMode="auto">
            <a:xfrm rot="18843583">
              <a:off x="6131342" y="2429481"/>
              <a:ext cx="365175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735162" y="5926372"/>
            <a:ext cx="6261355" cy="452283"/>
            <a:chOff x="2735162" y="5926372"/>
            <a:chExt cx="6261355" cy="452283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6537175" y="5926372"/>
              <a:ext cx="2459342" cy="452283"/>
            </a:xfrm>
            <a:prstGeom prst="roundRect">
              <a:avLst/>
            </a:prstGeom>
            <a:ln>
              <a:solidFill>
                <a:schemeClr val="accent3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0" dirty="0" smtClean="0">
                  <a:solidFill>
                    <a:srgbClr val="40458C"/>
                  </a:solidFill>
                </a:rPr>
                <a:t>Measurements</a:t>
              </a: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Left Arrow 30"/>
            <p:cNvSpPr/>
            <p:nvPr/>
          </p:nvSpPr>
          <p:spPr bwMode="auto">
            <a:xfrm>
              <a:off x="2735162" y="6018541"/>
              <a:ext cx="3591235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3" name="Rounded Rectangle 12"/>
          <p:cNvSpPr/>
          <p:nvPr/>
        </p:nvSpPr>
        <p:spPr bwMode="auto">
          <a:xfrm>
            <a:off x="3492118" y="3966083"/>
            <a:ext cx="1975159" cy="3220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0" dirty="0" smtClean="0">
                <a:solidFill>
                  <a:schemeClr val="tx1"/>
                </a:solidFill>
              </a:rPr>
              <a:t>Orbit modelling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32735" y="1246239"/>
            <a:ext cx="2359742" cy="1729259"/>
            <a:chOff x="132735" y="1246239"/>
            <a:chExt cx="2359742" cy="1552194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132735" y="1360465"/>
              <a:ext cx="2359742" cy="143796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0" dirty="0" smtClean="0">
                  <a:solidFill>
                    <a:srgbClr val="40458C"/>
                  </a:solidFill>
                </a:rPr>
                <a:t>machine setup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000" b="0" dirty="0" smtClean="0">
                  <a:solidFill>
                    <a:srgbClr val="40458C"/>
                  </a:solidFill>
                </a:rPr>
                <a:t>model dependent measurements</a:t>
              </a:r>
            </a:p>
            <a:p>
              <a:pPr eaLnBrk="1" hangingPunct="1">
                <a:spcBef>
                  <a:spcPts val="600"/>
                </a:spcBef>
                <a:buNone/>
              </a:pPr>
              <a:r>
                <a:rPr lang="en-GB" sz="2000" b="0" dirty="0">
                  <a:solidFill>
                    <a:srgbClr val="40458C"/>
                  </a:solidFill>
                </a:rPr>
                <a:t>m</a:t>
              </a:r>
              <a:r>
                <a:rPr lang="en-GB" sz="2000" b="0" dirty="0" smtClean="0">
                  <a:solidFill>
                    <a:srgbClr val="40458C"/>
                  </a:solidFill>
                </a:rPr>
                <a:t>achine studies</a:t>
              </a: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449825" y="1246239"/>
              <a:ext cx="862779" cy="2212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eaLnBrk="1" hangingPunct="1">
                <a:buNone/>
              </a:pPr>
              <a:r>
                <a:rPr lang="en-GB" sz="1200" dirty="0">
                  <a:latin typeface="Calibri" panose="020F0502020204030204" pitchFamily="34" charset="0"/>
                </a:rPr>
                <a:t>Tools </a:t>
              </a:r>
              <a:r>
                <a:rPr lang="en-GB" sz="1200" dirty="0" smtClean="0">
                  <a:latin typeface="Calibri" panose="020F0502020204030204" pitchFamily="34" charset="0"/>
                </a:rPr>
                <a:t>for</a:t>
              </a:r>
              <a:endParaRPr lang="en-GB" sz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32735" y="4675235"/>
            <a:ext cx="2359741" cy="1600184"/>
            <a:chOff x="132735" y="4778471"/>
            <a:chExt cx="2359741" cy="1600184"/>
          </a:xfrm>
        </p:grpSpPr>
        <p:sp>
          <p:nvSpPr>
            <p:cNvPr id="11" name="Rounded Rectangle 10"/>
            <p:cNvSpPr/>
            <p:nvPr/>
          </p:nvSpPr>
          <p:spPr bwMode="auto">
            <a:xfrm>
              <a:off x="132735" y="4889084"/>
              <a:ext cx="2359741" cy="1489571"/>
            </a:xfrm>
            <a:prstGeom prst="roundRect">
              <a:avLst/>
            </a:prstGeom>
            <a:ln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200" b="0" dirty="0" smtClean="0">
                  <a:solidFill>
                    <a:srgbClr val="40458C"/>
                  </a:solidFill>
                </a:rPr>
                <a:t>Improving</a:t>
              </a:r>
              <a:br>
                <a:rPr lang="en-GB" sz="2200" b="0" dirty="0" smtClean="0">
                  <a:solidFill>
                    <a:srgbClr val="40458C"/>
                  </a:solidFill>
                </a:rPr>
              </a:br>
              <a:r>
                <a:rPr lang="en-GB" sz="2200" b="0" dirty="0" smtClean="0">
                  <a:solidFill>
                    <a:srgbClr val="40458C"/>
                  </a:solidFill>
                </a:rPr>
                <a:t>the model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449827" y="4778471"/>
              <a:ext cx="862779" cy="2212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eaLnBrk="1" hangingPunct="1">
                <a:buNone/>
              </a:pPr>
              <a:r>
                <a:rPr lang="en-GB" sz="1200" dirty="0">
                  <a:latin typeface="Calibri" panose="020F0502020204030204" pitchFamily="34" charset="0"/>
                </a:rPr>
                <a:t>Tools </a:t>
              </a:r>
              <a:r>
                <a:rPr lang="en-GB" sz="1200" dirty="0" smtClean="0">
                  <a:latin typeface="Calibri" panose="020F0502020204030204" pitchFamily="34" charset="0"/>
                </a:rPr>
                <a:t>for</a:t>
              </a:r>
              <a:endParaRPr lang="en-GB" sz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204510" y="4185494"/>
            <a:ext cx="3792007" cy="1303348"/>
            <a:chOff x="5204510" y="4185494"/>
            <a:chExt cx="3792007" cy="1303348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6537175" y="4436801"/>
              <a:ext cx="2459342" cy="452283"/>
            </a:xfrm>
            <a:prstGeom prst="roundRect">
              <a:avLst/>
            </a:prstGeom>
            <a:ln>
              <a:solidFill>
                <a:schemeClr val="accent3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0" dirty="0" smtClean="0">
                  <a:solidFill>
                    <a:srgbClr val="40458C"/>
                  </a:solidFill>
                </a:rPr>
                <a:t>Beam orbit</a:t>
              </a: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6537175" y="5036559"/>
              <a:ext cx="2459342" cy="452283"/>
            </a:xfrm>
            <a:prstGeom prst="roundRect">
              <a:avLst/>
            </a:prstGeom>
            <a:ln>
              <a:solidFill>
                <a:schemeClr val="accent3"/>
              </a:solidFill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0" dirty="0" smtClean="0">
                  <a:solidFill>
                    <a:srgbClr val="40458C"/>
                  </a:solidFill>
                </a:rPr>
                <a:t>Misalignments</a:t>
              </a: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Left Arrow 32"/>
            <p:cNvSpPr/>
            <p:nvPr/>
          </p:nvSpPr>
          <p:spPr bwMode="auto">
            <a:xfrm rot="2421412">
              <a:off x="5204510" y="4673304"/>
              <a:ext cx="1430867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Left Arrow 28"/>
            <p:cNvSpPr/>
            <p:nvPr/>
          </p:nvSpPr>
          <p:spPr bwMode="auto">
            <a:xfrm rot="992572">
              <a:off x="5463707" y="4185494"/>
              <a:ext cx="1072212" cy="267941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901713" y="5075607"/>
            <a:ext cx="1923149" cy="655501"/>
            <a:chOff x="2724733" y="5075288"/>
            <a:chExt cx="1923149" cy="655501"/>
          </a:xfrm>
        </p:grpSpPr>
        <p:pic>
          <p:nvPicPr>
            <p:cNvPr id="1026" name="Picture 2" descr="C:\Users\skowron\AppData\Local\Microsoft\Windows\Temporary Internet Files\Content.IE5\Z5XUEK02\MC900339222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381" y="5075288"/>
              <a:ext cx="655501" cy="655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Left Arrow 46"/>
            <p:cNvSpPr/>
            <p:nvPr/>
          </p:nvSpPr>
          <p:spPr bwMode="auto">
            <a:xfrm rot="10800000">
              <a:off x="2724733" y="5317113"/>
              <a:ext cx="1025079" cy="267941"/>
            </a:xfrm>
            <a:prstGeom prst="lef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8" name="Left Arrow 47"/>
          <p:cNvSpPr/>
          <p:nvPr/>
        </p:nvSpPr>
        <p:spPr bwMode="auto">
          <a:xfrm rot="5400000">
            <a:off x="4230801" y="4620035"/>
            <a:ext cx="512539" cy="267941"/>
          </a:xfrm>
          <a:prstGeom prst="lef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7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-1"/>
            <a:ext cx="7413522" cy="11715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Things which will be of extra interest for the OMC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Get the orbit and settings of the machine at a certain time. </a:t>
            </a:r>
          </a:p>
          <a:p>
            <a:pPr lvl="1"/>
            <a:r>
              <a:rPr lang="en-GB" dirty="0"/>
              <a:t>Useful for analysing data from an MD. </a:t>
            </a:r>
            <a:endParaRPr lang="en-GB" dirty="0" smtClean="0"/>
          </a:p>
          <a:p>
            <a:pPr marL="449263" lvl="1" indent="0">
              <a:buNone/>
            </a:pPr>
            <a:endParaRPr lang="en-GB" dirty="0"/>
          </a:p>
          <a:p>
            <a:pPr marL="449263" lvl="1" indent="0">
              <a:buNone/>
            </a:pPr>
            <a:r>
              <a:rPr lang="en-GB" b="1" dirty="0" smtClean="0"/>
              <a:t>Things which are </a:t>
            </a:r>
            <a:r>
              <a:rPr lang="en-GB" b="1" u="sng" dirty="0" smtClean="0"/>
              <a:t>not</a:t>
            </a:r>
            <a:r>
              <a:rPr lang="en-GB" b="1" dirty="0" smtClean="0"/>
              <a:t> yet done but in the plan:</a:t>
            </a:r>
          </a:p>
          <a:p>
            <a:r>
              <a:rPr lang="en-GB" i="1" dirty="0" smtClean="0"/>
              <a:t>Create a model with the present settings of the MQTs.</a:t>
            </a:r>
          </a:p>
          <a:p>
            <a:pPr lvl="1"/>
            <a:r>
              <a:rPr lang="en-GB" i="1" dirty="0" smtClean="0"/>
              <a:t>Will </a:t>
            </a:r>
            <a:r>
              <a:rPr lang="en-GB" i="1" dirty="0"/>
              <a:t>be an improved </a:t>
            </a:r>
            <a:r>
              <a:rPr lang="en-GB" i="1" dirty="0" smtClean="0"/>
              <a:t>model which can </a:t>
            </a:r>
            <a:r>
              <a:rPr lang="en-GB" i="1" dirty="0"/>
              <a:t>use for the full response.</a:t>
            </a:r>
          </a:p>
          <a:p>
            <a:pPr marL="449263" lvl="1" indent="0">
              <a:buNone/>
            </a:pPr>
            <a:endParaRPr lang="en-GB" i="1" dirty="0"/>
          </a:p>
          <a:p>
            <a:r>
              <a:rPr lang="en-GB" i="1" dirty="0" smtClean="0"/>
              <a:t>After a beam process is created the settings can be extracted and the MD can be validated calmly in the office. 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 smtClean="0"/>
              <a:t>Create model between match points.  </a:t>
            </a:r>
          </a:p>
          <a:p>
            <a:pPr marL="449263" lvl="1" indent="0">
              <a:buNone/>
            </a:pPr>
            <a:r>
              <a:rPr lang="en-GB" dirty="0" smtClean="0"/>
              <a:t> </a:t>
            </a:r>
          </a:p>
          <a:p>
            <a:pPr lvl="1"/>
            <a:endParaRPr lang="en-GB" dirty="0"/>
          </a:p>
          <a:p>
            <a:pPr marL="449263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pl-PL" dirty="0" smtClean="0"/>
              <a:t>3 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65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extractor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971549"/>
            <a:ext cx="8458199" cy="5191125"/>
          </a:xfrm>
        </p:spPr>
        <p:txBody>
          <a:bodyPr/>
          <a:lstStyle/>
          <a:p>
            <a:r>
              <a:rPr lang="en-US" sz="2000" b="1" dirty="0" err="1" smtClean="0"/>
              <a:t>lhcmodel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lhcmodelextractor</a:t>
            </a:r>
            <a:endParaRPr lang="en-US" sz="2000" b="1" dirty="0" smtClean="0"/>
          </a:p>
          <a:p>
            <a:r>
              <a:rPr lang="en-US" sz="2000" dirty="0" smtClean="0"/>
              <a:t>Extends </a:t>
            </a:r>
            <a:r>
              <a:rPr lang="en-US" sz="2000" dirty="0" err="1"/>
              <a:t>Jorg’s</a:t>
            </a:r>
            <a:r>
              <a:rPr lang="en-US" sz="2000" dirty="0"/>
              <a:t> YASP orbit </a:t>
            </a:r>
            <a:r>
              <a:rPr lang="en-US" sz="2000" dirty="0" smtClean="0"/>
              <a:t>extractor</a:t>
            </a:r>
          </a:p>
          <a:p>
            <a:pPr lvl="1"/>
            <a:r>
              <a:rPr lang="en-US" sz="1800" dirty="0" err="1" smtClean="0"/>
              <a:t>accsoft</a:t>
            </a:r>
            <a:r>
              <a:rPr lang="en-US" sz="1800" dirty="0" smtClean="0"/>
              <a:t>-steering-logging-extractor-</a:t>
            </a:r>
            <a:r>
              <a:rPr lang="en-US" sz="1800" dirty="0" err="1" smtClean="0"/>
              <a:t>gui</a:t>
            </a:r>
            <a:r>
              <a:rPr lang="en-US" sz="1800" dirty="0" smtClean="0"/>
              <a:t>		</a:t>
            </a:r>
            <a:endParaRPr lang="en-US" sz="1800" dirty="0"/>
          </a:p>
          <a:p>
            <a:r>
              <a:rPr lang="en-US" sz="2000" dirty="0" smtClean="0"/>
              <a:t>Added command line options preserving the GUI functionality </a:t>
            </a:r>
          </a:p>
          <a:p>
            <a:r>
              <a:rPr lang="en-US" sz="2000" dirty="0" smtClean="0"/>
              <a:t>For optics, it finds nominal b* and links appropriate modifier files</a:t>
            </a:r>
            <a:endParaRPr lang="en-US" sz="2000" dirty="0"/>
          </a:p>
          <a:p>
            <a:r>
              <a:rPr lang="en-US" sz="2000" b="1" dirty="0"/>
              <a:t>/</a:t>
            </a:r>
            <a:r>
              <a:rPr lang="en-US" sz="2000" b="1" dirty="0" err="1"/>
              <a:t>afs</a:t>
            </a:r>
            <a:r>
              <a:rPr lang="en-US" sz="2000" b="1" dirty="0"/>
              <a:t>/cern.ch/</a:t>
            </a:r>
            <a:r>
              <a:rPr lang="en-US" sz="2000" b="1" dirty="0" err="1"/>
              <a:t>eng</a:t>
            </a:r>
            <a:r>
              <a:rPr lang="en-US" sz="2000" b="1" dirty="0"/>
              <a:t>/</a:t>
            </a:r>
            <a:r>
              <a:rPr lang="en-US" sz="2000" b="1" dirty="0" err="1"/>
              <a:t>lhc_online_model</a:t>
            </a:r>
            <a:r>
              <a:rPr lang="en-US" sz="2000" b="1" dirty="0"/>
              <a:t>/v0.01/extractor/</a:t>
            </a:r>
            <a:r>
              <a:rPr lang="en-US" sz="2000" dirty="0"/>
              <a:t> </a:t>
            </a:r>
            <a:r>
              <a:rPr lang="en-US" sz="2000" b="1" dirty="0" smtClean="0"/>
              <a:t>Examples</a:t>
            </a:r>
            <a:r>
              <a:rPr lang="en-US" sz="2000" dirty="0" smtClean="0"/>
              <a:t> </a:t>
            </a:r>
            <a:r>
              <a:rPr lang="en-US" sz="2000" dirty="0" smtClean="0"/>
              <a:t>file gives a list of concrete examples</a:t>
            </a:r>
          </a:p>
          <a:p>
            <a:pPr lvl="1"/>
            <a:r>
              <a:rPr lang="en-US" sz="1600" dirty="0" smtClean="0"/>
              <a:t>Extract </a:t>
            </a:r>
            <a:r>
              <a:rPr lang="en-US" sz="1600" dirty="0"/>
              <a:t>beam orbits between two Timestamps every minute and writes them </a:t>
            </a:r>
            <a:r>
              <a:rPr lang="en-US" sz="1600" dirty="0" smtClean="0"/>
              <a:t>to </a:t>
            </a:r>
            <a:r>
              <a:rPr lang="en-US" sz="1600" dirty="0"/>
              <a:t>directory ./</a:t>
            </a:r>
            <a:r>
              <a:rPr lang="en-US" sz="1600" dirty="0" err="1"/>
              <a:t>beamorbits</a:t>
            </a:r>
            <a:r>
              <a:rPr lang="en-US" sz="1600" dirty="0"/>
              <a:t>/</a:t>
            </a:r>
          </a:p>
          <a:p>
            <a:pPr marL="0" indent="0">
              <a:buNone/>
            </a:pPr>
            <a:r>
              <a:rPr lang="en-US" sz="1600" dirty="0" smtClean="0">
                <a:cs typeface="Courier New" panose="02070309020205020404" pitchFamily="49" charset="0"/>
              </a:rPr>
              <a:t>       lhc-model-extractor.sh -</a:t>
            </a:r>
            <a:r>
              <a:rPr lang="en-US" sz="1600" dirty="0" err="1" smtClean="0">
                <a:cs typeface="Courier New" panose="02070309020205020404" pitchFamily="49" charset="0"/>
              </a:rPr>
              <a:t>oe</a:t>
            </a:r>
            <a:r>
              <a:rPr lang="en-US" sz="1600" dirty="0" smtClean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dirty="0"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cs typeface="Courier New" panose="02070309020205020404" pitchFamily="49" charset="0"/>
              </a:rPr>
              <a:t>      -</a:t>
            </a:r>
            <a:r>
              <a:rPr lang="en-US" sz="1600" dirty="0">
                <a:cs typeface="Courier New" panose="02070309020205020404" pitchFamily="49" charset="0"/>
              </a:rPr>
              <a:t>time "2012-09-01 11:00:00" "2012-09-01 11:02:00" 00 01 00 </a:t>
            </a:r>
            <a:endParaRPr lang="en-US" sz="16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cs typeface="Courier New" panose="02070309020205020404" pitchFamily="49" charset="0"/>
              </a:rPr>
              <a:t>      -</a:t>
            </a:r>
            <a:r>
              <a:rPr lang="en-US" sz="1600" dirty="0">
                <a:cs typeface="Courier New" panose="02070309020205020404" pitchFamily="49" charset="0"/>
              </a:rPr>
              <a:t>p </a:t>
            </a:r>
            <a:r>
              <a:rPr lang="en-US" sz="1600" dirty="0" err="1">
                <a:cs typeface="Courier New" panose="02070309020205020404" pitchFamily="49" charset="0"/>
              </a:rPr>
              <a:t>beamorbits</a:t>
            </a:r>
            <a:r>
              <a:rPr lang="en-US" sz="1600" dirty="0" smtClean="0">
                <a:cs typeface="Courier New" panose="02070309020205020404" pitchFamily="49" charset="0"/>
              </a:rPr>
              <a:t>/</a:t>
            </a:r>
          </a:p>
          <a:p>
            <a:pPr marL="0" indent="0">
              <a:buNone/>
            </a:pPr>
            <a:endParaRPr lang="en-US" sz="1600" dirty="0" smtClean="0">
              <a:cs typeface="Courier New" panose="02070309020205020404" pitchFamily="49" charset="0"/>
            </a:endParaRPr>
          </a:p>
          <a:p>
            <a:pPr lvl="1"/>
            <a:r>
              <a:rPr lang="en-US" sz="1600" dirty="0"/>
              <a:t>Extract beam orbits between begin of RAMP and end of STABLE </a:t>
            </a:r>
            <a:r>
              <a:rPr lang="en-US" sz="1600" dirty="0" smtClean="0"/>
              <a:t>every </a:t>
            </a:r>
            <a:r>
              <a:rPr lang="en-US" sz="1600" dirty="0"/>
              <a:t>30 minutes for fill </a:t>
            </a:r>
            <a:r>
              <a:rPr lang="en-US" sz="1600" dirty="0" smtClean="0"/>
              <a:t>3000</a:t>
            </a:r>
            <a:endParaRPr lang="en-US" sz="1800" dirty="0" smtClean="0"/>
          </a:p>
          <a:p>
            <a:pPr marL="0" indent="0">
              <a:buNone/>
            </a:pPr>
            <a:r>
              <a:rPr lang="en-US" sz="1600" dirty="0" smtClean="0"/>
              <a:t>       lhc-model-extractor.sh -</a:t>
            </a:r>
            <a:r>
              <a:rPr lang="en-US" sz="1600" dirty="0" err="1" smtClean="0"/>
              <a:t>oe</a:t>
            </a:r>
            <a:r>
              <a:rPr lang="en-US" sz="1600" dirty="0" smtClean="0"/>
              <a:t> -fill 3000 ramp stable 00 30 00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600" dirty="0" smtClean="0"/>
              <a:t>Extract </a:t>
            </a:r>
            <a:r>
              <a:rPr lang="en-US" sz="1600" dirty="0"/>
              <a:t>optics and orbit from timber and </a:t>
            </a:r>
            <a:r>
              <a:rPr lang="en-US" sz="1600" dirty="0" err="1"/>
              <a:t>lsa</a:t>
            </a:r>
            <a:r>
              <a:rPr lang="en-US" sz="1600" dirty="0"/>
              <a:t> to create a </a:t>
            </a:r>
            <a:r>
              <a:rPr lang="en-US" sz="1600" dirty="0" err="1"/>
              <a:t>Madx</a:t>
            </a:r>
            <a:r>
              <a:rPr lang="en-US" sz="1600" dirty="0"/>
              <a:t> script for beam 1, </a:t>
            </a:r>
            <a:r>
              <a:rPr lang="en-US" sz="1600" dirty="0" smtClean="0"/>
              <a:t> write </a:t>
            </a:r>
            <a:r>
              <a:rPr lang="en-US" sz="1600" dirty="0"/>
              <a:t>output files to directory ./</a:t>
            </a:r>
            <a:r>
              <a:rPr lang="en-US" sz="1600" dirty="0" err="1"/>
              <a:t>madxextract</a:t>
            </a:r>
            <a:r>
              <a:rPr lang="en-US" sz="1600" dirty="0"/>
              <a:t>/ and </a:t>
            </a:r>
            <a:r>
              <a:rPr lang="en-US" sz="1600" dirty="0" smtClean="0"/>
              <a:t>reads </a:t>
            </a:r>
            <a:r>
              <a:rPr lang="en-US" sz="1600" dirty="0"/>
              <a:t>configurations from the default file </a:t>
            </a:r>
            <a:r>
              <a:rPr lang="en-US" sz="1600" dirty="0" err="1" smtClean="0"/>
              <a:t>configuration.properties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       lhc-model-extractor.sh </a:t>
            </a:r>
            <a:r>
              <a:rPr lang="en-US" sz="1600" dirty="0"/>
              <a:t>-e "2012-08-24 09:00:00" B1 -p </a:t>
            </a:r>
            <a:r>
              <a:rPr lang="en-US" sz="1600" dirty="0" err="1"/>
              <a:t>madxextract</a:t>
            </a:r>
            <a:r>
              <a:rPr lang="en-US" sz="1600" dirty="0"/>
              <a:t>/</a:t>
            </a:r>
          </a:p>
          <a:p>
            <a:pPr marL="0" indent="0">
              <a:buNone/>
            </a:pP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pl-PL" dirty="0" smtClean="0"/>
              <a:t>3 </a:t>
            </a:r>
            <a:r>
              <a:rPr lang="pl-PL" dirty="0" smtClean="0"/>
              <a:t>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80100" y="901700"/>
            <a:ext cx="245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Tobias </a:t>
            </a:r>
            <a:r>
              <a:rPr lang="en-US" dirty="0" err="1" smtClean="0">
                <a:solidFill>
                  <a:srgbClr val="FF0000"/>
                </a:solidFill>
              </a:rPr>
              <a:t>Persson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Jonne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Moeskops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7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me the project has evolved into an infra structure project for analysis. </a:t>
            </a:r>
          </a:p>
          <a:p>
            <a:pPr lvl="1"/>
            <a:r>
              <a:rPr lang="en-GB" dirty="0" smtClean="0"/>
              <a:t>Instead of everyone writing there own scripts to extract orbits, tune, </a:t>
            </a:r>
            <a:r>
              <a:rPr lang="en-GB" dirty="0" err="1" smtClean="0"/>
              <a:t>etc</a:t>
            </a:r>
            <a:r>
              <a:rPr lang="en-GB" dirty="0" smtClean="0"/>
              <a:t> it is provided by the bb-model. </a:t>
            </a:r>
          </a:p>
          <a:p>
            <a:pPr lvl="1"/>
            <a:r>
              <a:rPr lang="en-GB" dirty="0" smtClean="0"/>
              <a:t>The members of the OMC team could in this context be one of the main users. 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r>
              <a:rPr lang="en-GB" dirty="0" smtClean="0"/>
              <a:t>So please come with feedback and suggestions!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</a:t>
            </a:r>
            <a:r>
              <a:rPr lang="pl-PL" dirty="0" smtClean="0"/>
              <a:t>3 Oct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Based Model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0869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47465</TotalTime>
  <Words>278</Words>
  <Application>Microsoft Office PowerPoint</Application>
  <PresentationFormat>On-screen Show (4:3)</PresentationFormat>
  <Paragraphs>94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  Beam based model</vt:lpstr>
      <vt:lpstr>The Model (our understanding)</vt:lpstr>
      <vt:lpstr>Global Goals</vt:lpstr>
      <vt:lpstr>Things which will be of extra interest for the OMC</vt:lpstr>
      <vt:lpstr>Model extractor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Tobias Hakan Bjorn Persson</cp:lastModifiedBy>
  <cp:revision>5178</cp:revision>
  <dcterms:created xsi:type="dcterms:W3CDTF">2003-05-09T23:48:05Z</dcterms:created>
  <dcterms:modified xsi:type="dcterms:W3CDTF">2014-10-23T06:44:36Z</dcterms:modified>
</cp:coreProperties>
</file>