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6938241"/>
              </p:ext>
            </p:extLst>
          </p:nvPr>
        </p:nvGraphicFramePr>
        <p:xfrm>
          <a:off x="228600" y="1752600"/>
          <a:ext cx="8763000" cy="173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6300"/>
                <a:gridCol w="647700"/>
                <a:gridCol w="685800"/>
                <a:gridCol w="838200"/>
                <a:gridCol w="762000"/>
                <a:gridCol w="914400"/>
                <a:gridCol w="838200"/>
                <a:gridCol w="1143000"/>
                <a:gridCol w="1143000"/>
                <a:gridCol w="9144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yield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Yield?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purity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Yield/ purity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Yield?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Yield/ purity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Yield/ purity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Yield/ purity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Yield/ purity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purity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31-33Ar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37K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56Co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114-118Ba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150-152Cs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76-79Cu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121-136Sn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129-132Cd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211-212Po</a:t>
                      </a:r>
                      <a:r>
                        <a:rPr lang="en-GB" sz="1600" baseline="0" dirty="0" smtClean="0"/>
                        <a:t> 211-213Tl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46-48Ar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err="1" smtClean="0"/>
                        <a:t>CaO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Ti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err="1" smtClean="0"/>
                        <a:t>ZrO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err="1" smtClean="0"/>
                        <a:t>LaC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UC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UC-</a:t>
                      </a:r>
                      <a:r>
                        <a:rPr lang="en-GB" sz="1600" dirty="0" err="1" smtClean="0"/>
                        <a:t>conv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UC-</a:t>
                      </a:r>
                      <a:r>
                        <a:rPr lang="en-GB" sz="1600" dirty="0" err="1" smtClean="0"/>
                        <a:t>conv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UC-quartz-</a:t>
                      </a:r>
                      <a:r>
                        <a:rPr lang="en-GB" sz="1600" dirty="0" err="1" smtClean="0"/>
                        <a:t>conv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UC-LIST-quartz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UC-CP</a:t>
                      </a:r>
                      <a:endParaRPr lang="en-GB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676400" y="685800"/>
            <a:ext cx="56751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Most challenging beams planned for 2014 – GUI Feb 2014</a:t>
            </a:r>
            <a:endParaRPr lang="en-GB" b="1" dirty="0"/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609600" y="3505200"/>
            <a:ext cx="0" cy="2057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76200" y="5525869"/>
            <a:ext cx="32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 few 31Ar/s in IDS – stable over &gt;7 days,</a:t>
            </a:r>
          </a:p>
          <a:p>
            <a:r>
              <a:rPr lang="en-GB" dirty="0" smtClean="0"/>
              <a:t>Physics aims probably achieved</a:t>
            </a:r>
            <a:endParaRPr lang="en-GB" dirty="0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1371600" y="3505200"/>
            <a:ext cx="0" cy="147199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852161" y="4964668"/>
            <a:ext cx="1825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To start this week</a:t>
            </a:r>
            <a:endParaRPr lang="en-GB" dirty="0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1828800" y="3505200"/>
            <a:ext cx="0" cy="762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524000" y="4230469"/>
            <a:ext cx="22284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Finally not scheduled,</a:t>
            </a:r>
          </a:p>
          <a:p>
            <a:r>
              <a:rPr lang="en-GB" dirty="0" smtClean="0"/>
              <a:t>VADLIS an option?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1981200" y="3620869"/>
            <a:ext cx="20434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Development done,</a:t>
            </a:r>
          </a:p>
          <a:p>
            <a:r>
              <a:rPr lang="en-GB" dirty="0" smtClean="0"/>
              <a:t>To run in 2 weeks</a:t>
            </a:r>
            <a:endParaRPr lang="en-GB" dirty="0"/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2743200" y="3505200"/>
            <a:ext cx="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3962400" y="3505200"/>
            <a:ext cx="0" cy="294399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752495" y="6412468"/>
            <a:ext cx="2291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Schedule in December</a:t>
            </a:r>
            <a:endParaRPr lang="en-GB" dirty="0"/>
          </a:p>
        </p:txBody>
      </p:sp>
      <p:cxnSp>
        <p:nvCxnSpPr>
          <p:cNvPr id="26" name="Straight Arrow Connector 25"/>
          <p:cNvCxnSpPr/>
          <p:nvPr/>
        </p:nvCxnSpPr>
        <p:spPr>
          <a:xfrm flipV="1">
            <a:off x="5029200" y="3505200"/>
            <a:ext cx="0" cy="2857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V="1">
            <a:off x="6172200" y="3505200"/>
            <a:ext cx="0" cy="1219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V="1">
            <a:off x="7239000" y="3505200"/>
            <a:ext cx="0" cy="1143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6629400" y="4611469"/>
            <a:ext cx="25119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Finally not scheduled,</a:t>
            </a:r>
          </a:p>
          <a:p>
            <a:r>
              <a:rPr lang="en-GB" dirty="0" smtClean="0"/>
              <a:t>Work on LIST in Jan-Feb?</a:t>
            </a:r>
            <a:endParaRPr lang="en-GB" dirty="0"/>
          </a:p>
        </p:txBody>
      </p:sp>
      <p:sp>
        <p:nvSpPr>
          <p:cNvPr id="32" name="TextBox 31"/>
          <p:cNvSpPr txBox="1"/>
          <p:nvPr/>
        </p:nvSpPr>
        <p:spPr>
          <a:xfrm>
            <a:off x="4210929" y="3697069"/>
            <a:ext cx="15040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Finally not scheduled</a:t>
            </a:r>
          </a:p>
        </p:txBody>
      </p:sp>
      <p:cxnSp>
        <p:nvCxnSpPr>
          <p:cNvPr id="33" name="Straight Arrow Connector 32"/>
          <p:cNvCxnSpPr/>
          <p:nvPr/>
        </p:nvCxnSpPr>
        <p:spPr>
          <a:xfrm flipV="1">
            <a:off x="4495800" y="3505200"/>
            <a:ext cx="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8001001" y="3657600"/>
            <a:ext cx="1142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Finally not scheduled</a:t>
            </a:r>
          </a:p>
        </p:txBody>
      </p:sp>
      <p:cxnSp>
        <p:nvCxnSpPr>
          <p:cNvPr id="35" name="Straight Arrow Connector 34"/>
          <p:cNvCxnSpPr/>
          <p:nvPr/>
        </p:nvCxnSpPr>
        <p:spPr>
          <a:xfrm flipV="1">
            <a:off x="8458201" y="3505200"/>
            <a:ext cx="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5721214" y="3665674"/>
            <a:ext cx="14841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Successful run, Aug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9047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458200" cy="8842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Other difficult beams accepted in 2014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1768844"/>
              </p:ext>
            </p:extLst>
          </p:nvPr>
        </p:nvGraphicFramePr>
        <p:xfrm>
          <a:off x="304800" y="1111704"/>
          <a:ext cx="8610601" cy="536529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24884"/>
                <a:gridCol w="599868"/>
                <a:gridCol w="949790"/>
                <a:gridCol w="737338"/>
                <a:gridCol w="3665120"/>
                <a:gridCol w="2133601"/>
              </a:tblGrid>
              <a:tr h="759476"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r>
                        <a:rPr lang="en-US" sz="15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Exp</a:t>
                      </a:r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/ prop</a:t>
                      </a: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INTC</a:t>
                      </a:r>
                      <a:endParaRPr lang="en-GB" sz="15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rtl="0" fontAlgn="ctr">
                        <a:spcBef>
                          <a:spcPts val="600"/>
                        </a:spcBef>
                      </a:pPr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beam</a:t>
                      </a:r>
                      <a:endParaRPr lang="en-GB" sz="15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ctr"/>
                </a:tc>
                <a:tc>
                  <a:txBody>
                    <a:bodyPr/>
                    <a:lstStyle/>
                    <a:p>
                      <a:pPr algn="l" rtl="0" fontAlgn="ctr">
                        <a:spcBef>
                          <a:spcPts val="600"/>
                        </a:spcBef>
                      </a:pPr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setup</a:t>
                      </a:r>
                      <a:endParaRPr lang="en-GB" sz="15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ctr"/>
                </a:tc>
                <a:tc>
                  <a:txBody>
                    <a:bodyPr/>
                    <a:lstStyle/>
                    <a:p>
                      <a:pPr algn="l" rtl="0" fontAlgn="ctr">
                        <a:spcBef>
                          <a:spcPts val="600"/>
                        </a:spcBef>
                      </a:pPr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comments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ctr"/>
                </a:tc>
                <a:tc>
                  <a:txBody>
                    <a:bodyPr/>
                    <a:lstStyle/>
                    <a:p>
                      <a:pPr algn="l" rtl="0" fontAlgn="ctr">
                        <a:spcBef>
                          <a:spcPts val="600"/>
                        </a:spcBef>
                      </a:pPr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RILIS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ctr"/>
                </a:tc>
              </a:tr>
              <a:tr h="1009371"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r>
                        <a:rPr lang="en-GB" sz="1500" u="none" strike="noStrike" dirty="0" smtClean="0">
                          <a:effectLst/>
                        </a:rPr>
                        <a:t>IS532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GB" sz="1500" u="none" strike="noStrike">
                          <a:effectLst/>
                        </a:rPr>
                        <a:t>Feb-14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rtl="0" fontAlgn="ctr">
                        <a:spcBef>
                          <a:spcPts val="600"/>
                        </a:spcBef>
                      </a:pPr>
                      <a:r>
                        <a:rPr lang="en-GB" sz="1500" u="none" strike="noStrike">
                          <a:effectLst/>
                        </a:rPr>
                        <a:t>Sc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ctr"/>
                </a:tc>
                <a:tc>
                  <a:txBody>
                    <a:bodyPr/>
                    <a:lstStyle/>
                    <a:p>
                      <a:pPr algn="l" rtl="0" fontAlgn="ctr">
                        <a:spcBef>
                          <a:spcPts val="600"/>
                        </a:spcBef>
                      </a:pPr>
                      <a:r>
                        <a:rPr lang="en-GB" sz="1500" u="none" strike="noStrike">
                          <a:effectLst/>
                        </a:rPr>
                        <a:t>ISOLTRAP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ctr"/>
                </a:tc>
                <a:tc>
                  <a:txBody>
                    <a:bodyPr/>
                    <a:lstStyle/>
                    <a:p>
                      <a:pPr algn="l" rtl="0" fontAlgn="ctr">
                        <a:spcBef>
                          <a:spcPts val="600"/>
                        </a:spcBef>
                      </a:pPr>
                      <a:r>
                        <a:rPr lang="en-US" sz="1500" u="none" strike="noStrike">
                          <a:effectLst/>
                        </a:rPr>
                        <a:t>Yield increase x400 by RILIS is a very rough estimate. To be checked in off-line test. Slow release of Sc from Nb target was reported by TRIUMF. Online TISD required.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ctr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r>
                        <a:rPr lang="en-US" sz="1500" u="none" strike="noStrike" dirty="0">
                          <a:effectLst/>
                        </a:rPr>
                        <a:t>No </a:t>
                      </a:r>
                      <a:r>
                        <a:rPr lang="en-US" sz="1500" u="none" strike="noStrike" dirty="0" err="1">
                          <a:effectLst/>
                        </a:rPr>
                        <a:t>Sc</a:t>
                      </a:r>
                      <a:r>
                        <a:rPr lang="en-US" sz="1500" u="none" strike="noStrike" dirty="0">
                          <a:effectLst/>
                        </a:rPr>
                        <a:t> isotopes released from UC target and mass marker</a:t>
                      </a:r>
                      <a:endParaRPr lang="en-US" sz="15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</a:tr>
              <a:tr h="259687"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r>
                        <a:rPr lang="en-GB" sz="1500" u="none" strike="noStrike">
                          <a:effectLst/>
                        </a:rPr>
                        <a:t>IS456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GB" sz="1500" u="none" strike="noStrike">
                          <a:effectLst/>
                        </a:rPr>
                        <a:t>Feb-14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r>
                        <a:rPr lang="en-GB" sz="1500" u="none" strike="noStrike">
                          <a:effectLst/>
                        </a:rPr>
                        <a:t>Po-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r>
                        <a:rPr lang="en-GB" sz="1500" u="none" strike="noStrike">
                          <a:effectLst/>
                        </a:rPr>
                        <a:t>Windmill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rtl="0" fontAlgn="b">
                        <a:spcBef>
                          <a:spcPts val="600"/>
                        </a:spcBef>
                      </a:pPr>
                      <a:r>
                        <a:rPr lang="en-GB" sz="1500" u="none" strike="noStrike">
                          <a:effectLst/>
                        </a:rPr>
                        <a:t>LIST improvement is needed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</a:tr>
              <a:tr h="259687"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r>
                        <a:rPr lang="en-GB" sz="1500" u="none" strike="noStrike">
                          <a:effectLst/>
                        </a:rPr>
                        <a:t>IS537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GB" sz="1500" u="none" strike="noStrike">
                          <a:effectLst/>
                        </a:rPr>
                        <a:t>Feb-14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r>
                        <a:rPr lang="en-GB" sz="1500" u="none" strike="noStrike">
                          <a:effectLst/>
                        </a:rPr>
                        <a:t>Hf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r>
                        <a:rPr lang="en-GB" sz="1500" u="none" strike="noStrike">
                          <a:effectLst/>
                        </a:rPr>
                        <a:t>IDS?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rtl="0" fontAlgn="b">
                        <a:spcBef>
                          <a:spcPts val="600"/>
                        </a:spcBef>
                      </a:pPr>
                      <a:r>
                        <a:rPr lang="en-US" sz="1500" u="none" strike="noStrike">
                          <a:effectLst/>
                        </a:rPr>
                        <a:t>Vadis, possible – to be put in GUI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</a:tr>
              <a:tr h="1009371"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r>
                        <a:rPr lang="en-GB" sz="1500" u="none" strike="noStrike">
                          <a:effectLst/>
                        </a:rPr>
                        <a:t>I-157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GB" sz="1500" u="none" strike="noStrike">
                          <a:effectLst/>
                        </a:rPr>
                        <a:t>Jun-14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r>
                        <a:rPr lang="en-GB" sz="1500" u="none" strike="noStrike" dirty="0">
                          <a:effectLst/>
                        </a:rPr>
                        <a:t>221, 223At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r>
                        <a:rPr lang="en-GB" sz="1500" u="none" strike="noStrike">
                          <a:effectLst/>
                        </a:rPr>
                        <a:t>IDS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rtl="0" fontAlgn="b">
                        <a:spcBef>
                          <a:spcPts val="600"/>
                        </a:spcBef>
                      </a:pPr>
                      <a:r>
                        <a:rPr lang="en-US" sz="1500" u="none" strike="noStrike">
                          <a:effectLst/>
                        </a:rPr>
                        <a:t>Negative ion source should be tested 1</a:t>
                      </a:r>
                      <a:r>
                        <a:rPr lang="en-US" sz="1500" u="none" strike="noStrike" baseline="30000">
                          <a:effectLst/>
                        </a:rPr>
                        <a:t>st</a:t>
                      </a:r>
                      <a:r>
                        <a:rPr lang="en-US" sz="1500" u="none" strike="noStrike">
                          <a:effectLst/>
                        </a:rPr>
                        <a:t>: (can provide very pure beams and is also requested by an accepted LOI). Or RILIS + quartz line – development needed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</a:tr>
              <a:tr h="259687"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r>
                        <a:rPr lang="en-GB" sz="1500" u="none" strike="noStrike">
                          <a:effectLst/>
                        </a:rPr>
                        <a:t>IS575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GB" sz="1500" u="none" strike="noStrike">
                          <a:effectLst/>
                        </a:rPr>
                        <a:t>Jun-14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r>
                        <a:rPr lang="en-GB" sz="1500" u="none" strike="noStrike">
                          <a:effectLst/>
                        </a:rPr>
                        <a:t>Br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r>
                        <a:rPr lang="en-GB" sz="1500" u="none" strike="noStrike">
                          <a:effectLst/>
                        </a:rPr>
                        <a:t>NICOLE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rtl="0" fontAlgn="b">
                        <a:spcBef>
                          <a:spcPts val="600"/>
                        </a:spcBef>
                      </a:pPr>
                      <a:r>
                        <a:rPr lang="en-GB" sz="1500" u="none" strike="noStrike">
                          <a:effectLst/>
                        </a:rPr>
                        <a:t>negative ion source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</a:tr>
              <a:tr h="259687"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rtl="0" fontAlgn="b">
                        <a:spcBef>
                          <a:spcPts val="600"/>
                        </a:spcBef>
                      </a:pP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</a:tr>
              <a:tr h="509582"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r>
                        <a:rPr lang="en-GB" sz="1500" u="none" strike="noStrike">
                          <a:effectLst/>
                        </a:rPr>
                        <a:t>P-419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GB" sz="1500" u="none" strike="noStrike">
                          <a:effectLst/>
                        </a:rPr>
                        <a:t>Nov-14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r>
                        <a:rPr lang="en-GB" sz="1500" u="none" strike="noStrike">
                          <a:effectLst/>
                        </a:rPr>
                        <a:t>132Sn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r>
                        <a:rPr lang="en-GB" sz="1500" u="none" strike="noStrike">
                          <a:effectLst/>
                        </a:rPr>
                        <a:t>Miniball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rtl="0" fontAlgn="b">
                        <a:spcBef>
                          <a:spcPts val="600"/>
                        </a:spcBef>
                      </a:pPr>
                      <a:r>
                        <a:rPr lang="en-US" sz="1500" u="none" strike="noStrike">
                          <a:effectLst/>
                        </a:rPr>
                        <a:t>check that contaMINATION is not too high for REX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r>
                        <a:rPr lang="en-US" sz="1500" u="none" strike="noStrike">
                          <a:effectLst/>
                        </a:rPr>
                        <a:t>RILIS + LIST or low-work function to test?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</a:tr>
              <a:tr h="259687"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r>
                        <a:rPr lang="en-GB" sz="1500" u="none" strike="noStrike">
                          <a:effectLst/>
                        </a:rPr>
                        <a:t>P-421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GB" sz="1500" u="none" strike="noStrike">
                          <a:effectLst/>
                        </a:rPr>
                        <a:t>Nov-14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r>
                        <a:rPr lang="en-GB" sz="1500" u="none" strike="noStrike">
                          <a:effectLst/>
                        </a:rPr>
                        <a:t>136Te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r>
                        <a:rPr lang="en-GB" sz="1500" u="none" strike="noStrike">
                          <a:effectLst/>
                        </a:rPr>
                        <a:t>Miniball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rtl="0" fontAlgn="b">
                        <a:spcBef>
                          <a:spcPts val="600"/>
                        </a:spcBef>
                      </a:pPr>
                      <a:r>
                        <a:rPr lang="en-GB" sz="1500" u="none" strike="noStrike">
                          <a:effectLst/>
                        </a:rPr>
                        <a:t>TISD: Ucx+LIST+n-conv+RILIS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r>
                        <a:rPr lang="en-GB" sz="1500" u="none" strike="noStrike">
                          <a:effectLst/>
                        </a:rPr>
                        <a:t>Development possible</a:t>
                      </a:r>
                      <a:endParaRPr lang="en-GB" sz="1500" b="0" i="0" u="none" strike="noStrike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</a:tr>
              <a:tr h="259687"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r>
                        <a:rPr lang="en-GB" sz="1500" u="none" strike="noStrike">
                          <a:effectLst/>
                        </a:rPr>
                        <a:t>P-422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GB" sz="1500" u="none" strike="noStrike">
                          <a:effectLst/>
                        </a:rPr>
                        <a:t>Nov-14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r>
                        <a:rPr lang="en-GB" sz="1500" u="none" strike="noStrike">
                          <a:effectLst/>
                        </a:rPr>
                        <a:t>156-168Yb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r>
                        <a:rPr lang="en-GB" sz="1500" u="none" strike="noStrike">
                          <a:effectLst/>
                        </a:rPr>
                        <a:t>Miniball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rtl="0" fontAlgn="b">
                        <a:spcBef>
                          <a:spcPts val="600"/>
                        </a:spcBef>
                      </a:pPr>
                      <a:r>
                        <a:rPr lang="en-GB" sz="1500" u="none" strike="noStrike">
                          <a:effectLst/>
                        </a:rPr>
                        <a:t>beam purity not certain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r>
                        <a:rPr lang="en-GB" sz="1500" u="none" strike="noStrike">
                          <a:effectLst/>
                        </a:rPr>
                        <a:t>Yes</a:t>
                      </a:r>
                      <a:endParaRPr lang="en-GB" sz="1500" b="0" i="0" u="none" strike="noStrike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</a:tr>
              <a:tr h="259687"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r>
                        <a:rPr lang="en-GB" sz="1500" u="none" strike="noStrike">
                          <a:effectLst/>
                        </a:rPr>
                        <a:t>P-423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GB" sz="1500" u="none" strike="noStrike">
                          <a:effectLst/>
                        </a:rPr>
                        <a:t>Nov-14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r>
                        <a:rPr lang="en-GB" sz="1500" u="none" strike="noStrike">
                          <a:effectLst/>
                        </a:rPr>
                        <a:t>72Se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r>
                        <a:rPr lang="en-GB" sz="1500" u="none" strike="noStrike">
                          <a:effectLst/>
                        </a:rPr>
                        <a:t>Miniball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rtl="0" fontAlgn="b">
                        <a:spcBef>
                          <a:spcPts val="600"/>
                        </a:spcBef>
                      </a:pPr>
                      <a:r>
                        <a:rPr lang="en-GB" sz="1500" u="none" strike="noStrike">
                          <a:effectLst/>
                        </a:rPr>
                        <a:t>Test with REX-trap needed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r>
                        <a:rPr lang="en-GB" sz="1500" u="none" strike="noStrike">
                          <a:effectLst/>
                        </a:rPr>
                        <a:t>Difficult / No</a:t>
                      </a:r>
                      <a:endParaRPr lang="en-GB" sz="1500" b="0" i="0" u="none" strike="noStrike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</a:tr>
              <a:tr h="259687"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r>
                        <a:rPr lang="en-GB" sz="1500" u="none" strike="noStrike">
                          <a:effectLst/>
                        </a:rPr>
                        <a:t>P-429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GB" sz="1500" u="none" strike="noStrike">
                          <a:effectLst/>
                        </a:rPr>
                        <a:t>Nov-14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r>
                        <a:rPr lang="en-GB" sz="1500" u="none" strike="noStrike">
                          <a:effectLst/>
                        </a:rPr>
                        <a:t>130-134In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r>
                        <a:rPr lang="en-GB" sz="1500" u="none" strike="noStrike">
                          <a:effectLst/>
                        </a:rPr>
                        <a:t>Miniball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rtl="0" fontAlgn="b">
                        <a:spcBef>
                          <a:spcPts val="600"/>
                        </a:spcBef>
                      </a:pPr>
                      <a:r>
                        <a:rPr lang="en-US" sz="1500" u="none" strike="noStrike">
                          <a:effectLst/>
                        </a:rPr>
                        <a:t>would profit from new n-conv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r>
                        <a:rPr lang="en-GB" sz="1500" u="none" strike="noStrike" dirty="0">
                          <a:effectLst/>
                        </a:rPr>
                        <a:t>Yes</a:t>
                      </a:r>
                      <a:endParaRPr lang="en-GB" sz="15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99693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301</Words>
  <Application>Microsoft Office PowerPoint</Application>
  <PresentationFormat>On-screen Show (4:3)</PresentationFormat>
  <Paragraphs>107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Other difficult beams accepted in 2014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Magdalena Kowalska</dc:creator>
  <cp:lastModifiedBy>Magdalena Kowalska</cp:lastModifiedBy>
  <cp:revision>8</cp:revision>
  <dcterms:created xsi:type="dcterms:W3CDTF">2006-08-16T00:00:00Z</dcterms:created>
  <dcterms:modified xsi:type="dcterms:W3CDTF">2014-11-02T17:59:59Z</dcterms:modified>
</cp:coreProperties>
</file>