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4"/>
  </p:sldMasterIdLst>
  <p:notesMasterIdLst>
    <p:notesMasterId r:id="rId28"/>
  </p:notesMasterIdLst>
  <p:handoutMasterIdLst>
    <p:handoutMasterId r:id="rId29"/>
  </p:handoutMasterIdLst>
  <p:sldIdLst>
    <p:sldId id="453" r:id="rId5"/>
    <p:sldId id="605" r:id="rId6"/>
    <p:sldId id="528" r:id="rId7"/>
    <p:sldId id="562" r:id="rId8"/>
    <p:sldId id="540" r:id="rId9"/>
    <p:sldId id="600" r:id="rId10"/>
    <p:sldId id="601" r:id="rId11"/>
    <p:sldId id="563" r:id="rId12"/>
    <p:sldId id="602" r:id="rId13"/>
    <p:sldId id="603" r:id="rId14"/>
    <p:sldId id="609" r:id="rId15"/>
    <p:sldId id="594" r:id="rId16"/>
    <p:sldId id="597" r:id="rId17"/>
    <p:sldId id="606" r:id="rId18"/>
    <p:sldId id="582" r:id="rId19"/>
    <p:sldId id="604" r:id="rId20"/>
    <p:sldId id="583" r:id="rId21"/>
    <p:sldId id="587" r:id="rId22"/>
    <p:sldId id="607" r:id="rId23"/>
    <p:sldId id="564" r:id="rId24"/>
    <p:sldId id="567" r:id="rId25"/>
    <p:sldId id="569" r:id="rId26"/>
    <p:sldId id="516" r:id="rId27"/>
  </p:sldIdLst>
  <p:sldSz cx="9144000" cy="6858000" type="screen4x3"/>
  <p:notesSz cx="6858000" cy="9144000"/>
  <p:custDataLst>
    <p:tags r:id="rId30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18308E"/>
    <a:srgbClr val="290029"/>
    <a:srgbClr val="FFFFFF"/>
    <a:srgbClr val="1F4798"/>
    <a:srgbClr val="6DFF09"/>
    <a:srgbClr val="1F297F"/>
    <a:srgbClr val="7BBA21"/>
    <a:srgbClr val="000000"/>
    <a:srgbClr val="7B7B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25" autoAdjust="0"/>
    <p:restoredTop sz="96866" autoAdjust="0"/>
  </p:normalViewPr>
  <p:slideViewPr>
    <p:cSldViewPr>
      <p:cViewPr varScale="1">
        <p:scale>
          <a:sx n="125" d="100"/>
          <a:sy n="125" d="100"/>
        </p:scale>
        <p:origin x="954" y="90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Macintosh%20HD:Users:alexander:Desktop:Target%20Material%20Statistic%202011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30"/>
      <c:rotY val="267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5480766477617"/>
          <c:y val="9.12610619469027E-2"/>
          <c:w val="0.83863641869941696"/>
          <c:h val="0.81747787610620004"/>
        </c:manualLayout>
      </c:layout>
      <c:pie3DChart>
        <c:varyColors val="1"/>
        <c:ser>
          <c:idx val="0"/>
          <c:order val="0"/>
          <c:spPr>
            <a:effectLst>
              <a:outerShdw blurRad="50800" dist="38100" dir="2280000" algn="tl" rotWithShape="0">
                <a:srgbClr val="000000">
                  <a:alpha val="43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/>
            </a:sp3d>
          </c:spPr>
          <c:explosion val="15"/>
          <c:dLbls>
            <c:dLbl>
              <c:idx val="0"/>
              <c:layout>
                <c:manualLayout>
                  <c:x val="-4.5042673861571698E-3"/>
                  <c:y val="4.7501916242770597E-3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-5.6948956555255802E-2"/>
                  <c:y val="-9.1752665319491195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5.0148678766332402E-2"/>
                  <c:y val="-9.2870994131965104E-2"/>
                </c:manualLayout>
              </c:layout>
              <c:tx>
                <c:rich>
                  <a:bodyPr/>
                  <a:lstStyle/>
                  <a:p>
                    <a:r>
                      <a:rPr lang="en-US" sz="1100"/>
                      <a:t>Y</a:t>
                    </a:r>
                    <a:r>
                      <a:rPr lang="en-US" sz="1100" baseline="-25000"/>
                      <a:t>2</a:t>
                    </a:r>
                    <a:r>
                      <a:rPr lang="en-US" sz="1100"/>
                      <a:t>O</a:t>
                    </a:r>
                    <a:r>
                      <a:rPr lang="en-US" sz="1100" baseline="-25000"/>
                      <a:t>3</a:t>
                    </a:r>
                    <a:r>
                      <a:rPr lang="en-US" sz="1100"/>
                      <a:t> 5%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-0.16050359483866899"/>
                  <c:y val="0.122455136573452"/>
                </c:manualLayout>
              </c:layout>
              <c:tx>
                <c:rich>
                  <a:bodyPr/>
                  <a:lstStyle/>
                  <a:p>
                    <a:r>
                      <a:rPr lang="en-US" sz="1100"/>
                      <a:t>UC</a:t>
                    </a:r>
                    <a:r>
                      <a:rPr lang="en-US" sz="1100" baseline="-25000"/>
                      <a:t>2</a:t>
                    </a:r>
                    <a:r>
                      <a:rPr lang="en-US" sz="1100"/>
                      <a:t> 64%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2.7674218857837302E-2"/>
                  <c:y val="9.58337331205623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8.7882280756683598E-2"/>
                  <c:y val="6.298795083374569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7.9863994273444202E-3"/>
                  <c:y val="5.09795484635217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6.32465172622653E-3"/>
                  <c:y val="6.155633753745379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-3.4317713782280802E-2"/>
                  <c:y val="6.2666713121037401E-2"/>
                </c:manualLayout>
              </c:layout>
              <c:tx>
                <c:rich>
                  <a:bodyPr/>
                  <a:lstStyle/>
                  <a:p>
                    <a:r>
                      <a:rPr lang="en-US" sz="1100"/>
                      <a:t>ThC</a:t>
                    </a:r>
                    <a:r>
                      <a:rPr lang="en-US" sz="1100" baseline="-25000"/>
                      <a:t>2</a:t>
                    </a:r>
                    <a:r>
                      <a:rPr lang="en-US" sz="1100"/>
                      <a:t> 4%</a:t>
                    </a:r>
                    <a:endParaRPr lang="en-US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-4.7369105452929501E-2"/>
                  <c:y val="4.691176990435409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10"/>
              <c:layout>
                <c:manualLayout>
                  <c:x val="0"/>
                  <c:y val="-1.02340270273000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dLbl>
              <c:idx val="11"/>
              <c:layout>
                <c:manualLayout>
                  <c:x val="-3.1448105092700102E-2"/>
                  <c:y val="-9.366920089687000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separator> </c:separator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100">
                    <a:latin typeface="Verdana"/>
                    <a:cs typeface="Verdana"/>
                  </a:defRPr>
                </a:pPr>
                <a:endParaRPr lang="en-US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eparator> </c:separator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Blatt1!$A$2:$A$13</c:f>
              <c:strCache>
                <c:ptCount val="12"/>
                <c:pt idx="0">
                  <c:v>Ta</c:v>
                </c:pt>
                <c:pt idx="1">
                  <c:v>Ti</c:v>
                </c:pt>
                <c:pt idx="2">
                  <c:v>Y2O3</c:v>
                </c:pt>
                <c:pt idx="3">
                  <c:v>UC</c:v>
                </c:pt>
                <c:pt idx="4">
                  <c:v>HfO</c:v>
                </c:pt>
                <c:pt idx="5">
                  <c:v>Pb</c:v>
                </c:pt>
                <c:pt idx="6">
                  <c:v>CaO</c:v>
                </c:pt>
                <c:pt idx="7">
                  <c:v>ZrO</c:v>
                </c:pt>
                <c:pt idx="8">
                  <c:v>ThC</c:v>
                </c:pt>
                <c:pt idx="9">
                  <c:v>Sn</c:v>
                </c:pt>
                <c:pt idx="10">
                  <c:v>Ir/Ta/W</c:v>
                </c:pt>
                <c:pt idx="11">
                  <c:v>SiC</c:v>
                </c:pt>
              </c:strCache>
            </c:strRef>
          </c:cat>
          <c:val>
            <c:numRef>
              <c:f>Blatt1!$C$2:$C$13</c:f>
              <c:numCache>
                <c:formatCode>General</c:formatCode>
                <c:ptCount val="12"/>
                <c:pt idx="0">
                  <c:v>42</c:v>
                </c:pt>
                <c:pt idx="1">
                  <c:v>9</c:v>
                </c:pt>
                <c:pt idx="2">
                  <c:v>30</c:v>
                </c:pt>
                <c:pt idx="3">
                  <c:v>396</c:v>
                </c:pt>
                <c:pt idx="4">
                  <c:v>6</c:v>
                </c:pt>
                <c:pt idx="5">
                  <c:v>21</c:v>
                </c:pt>
                <c:pt idx="6">
                  <c:v>39</c:v>
                </c:pt>
                <c:pt idx="7">
                  <c:v>15</c:v>
                </c:pt>
                <c:pt idx="8">
                  <c:v>27</c:v>
                </c:pt>
                <c:pt idx="9">
                  <c:v>15</c:v>
                </c:pt>
                <c:pt idx="10">
                  <c:v>6</c:v>
                </c:pt>
                <c:pt idx="11">
                  <c:v>12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</c:pie3DChart>
    </c:plotArea>
    <c:plotVisOnly val="1"/>
    <c:dispBlanksAs val="zero"/>
    <c:showDLblsOverMax val="0"/>
  </c:chart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00FD550-16D9-5148-AE7A-EC15103B2D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217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Textmasterformate durch Klicken bearbeiten</a:t>
            </a:r>
          </a:p>
          <a:p>
            <a:pPr lvl="1"/>
            <a:r>
              <a:rPr lang="en-US" noProof="0"/>
              <a:t>Zweite Ebene</a:t>
            </a:r>
          </a:p>
          <a:p>
            <a:pPr lvl="2"/>
            <a:r>
              <a:rPr lang="en-US" noProof="0"/>
              <a:t>Dritte Ebene</a:t>
            </a:r>
          </a:p>
          <a:p>
            <a:pPr lvl="3"/>
            <a:r>
              <a:rPr lang="en-US" noProof="0"/>
              <a:t>Vierte Ebene</a:t>
            </a:r>
          </a:p>
          <a:p>
            <a:pPr lvl="4"/>
            <a:r>
              <a:rPr lang="en-US" noProof="0"/>
              <a:t>Fünfte Ebene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D1DFFC8-EEE4-D042-ADF6-2455D948E6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50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03A08D9-ACC8-A840-B98D-9ECC87DB9785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15909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464050" y="2636838"/>
            <a:ext cx="64452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4429125" y="5715000"/>
            <a:ext cx="6445250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4464050" y="2636838"/>
            <a:ext cx="6445250" cy="86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n-US">
              <a:latin typeface="Verdana" charset="0"/>
              <a:cs typeface="+mn-cs"/>
            </a:endParaRPr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ctrTitle"/>
          </p:nvPr>
        </p:nvSpPr>
        <p:spPr>
          <a:xfrm>
            <a:off x="1187624" y="3598863"/>
            <a:ext cx="7705551" cy="973137"/>
          </a:xfrm>
        </p:spPr>
        <p:txBody>
          <a:bodyPr anchor="t"/>
          <a:lstStyle>
            <a:lvl1pPr>
              <a:lnSpc>
                <a:spcPct val="120000"/>
              </a:lnSpc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noProof="0" dirty="0" err="1" smtClean="0"/>
              <a:t>Mastertitelformat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187624" y="4857750"/>
            <a:ext cx="7705551" cy="1458913"/>
          </a:xfrm>
        </p:spPr>
        <p:txBody>
          <a:bodyPr/>
          <a:lstStyle>
            <a:lvl1pPr>
              <a:lnSpc>
                <a:spcPct val="112000"/>
              </a:lnSpc>
              <a:defRPr>
                <a:latin typeface="Gill Sans MT" panose="020B0502020104020203" pitchFamily="34" charset="0"/>
              </a:defRPr>
            </a:lvl1pPr>
          </a:lstStyle>
          <a:p>
            <a:pPr lvl="0"/>
            <a:r>
              <a:rPr lang="en-US" noProof="0" dirty="0" smtClean="0"/>
              <a:t>Master-</a:t>
            </a:r>
            <a:r>
              <a:rPr lang="en-US" noProof="0" dirty="0" err="1" smtClean="0"/>
              <a:t>Untertitelformat</a:t>
            </a:r>
            <a:r>
              <a:rPr lang="en-US" noProof="0" dirty="0" smtClean="0"/>
              <a:t> </a:t>
            </a:r>
            <a:r>
              <a:rPr lang="en-US" noProof="0" dirty="0" err="1" smtClean="0"/>
              <a:t>bearbeiten</a:t>
            </a:r>
            <a:endParaRPr lang="en-US" noProof="0" dirty="0" smtClean="0"/>
          </a:p>
        </p:txBody>
      </p:sp>
      <p:sp>
        <p:nvSpPr>
          <p:cNvPr id="31" name="Rectangle 4"/>
          <p:cNvSpPr>
            <a:spLocks noChangeAspect="1"/>
          </p:cNvSpPr>
          <p:nvPr userDrawn="1"/>
        </p:nvSpPr>
        <p:spPr>
          <a:xfrm>
            <a:off x="1" y="1141610"/>
            <a:ext cx="683567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ight Triangle 6"/>
          <p:cNvSpPr>
            <a:spLocks noChangeAspect="1"/>
          </p:cNvSpPr>
          <p:nvPr userDrawn="1"/>
        </p:nvSpPr>
        <p:spPr>
          <a:xfrm rot="16200000">
            <a:off x="-28073" y="42092"/>
            <a:ext cx="761107" cy="684113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14"/>
          <p:cNvSpPr>
            <a:spLocks noChangeArrowheads="1"/>
          </p:cNvSpPr>
          <p:nvPr userDrawn="1"/>
        </p:nvSpPr>
        <p:spPr bwMode="auto">
          <a:xfrm>
            <a:off x="755576" y="6548438"/>
            <a:ext cx="8280920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ctr">
              <a:tabLst>
                <a:tab pos="2957513" algn="l"/>
                <a:tab pos="3048000" algn="l"/>
              </a:tabLst>
              <a:defRPr/>
            </a:pPr>
            <a:r>
              <a:rPr lang="en-US" sz="900" kern="1200" dirty="0" smtClean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Alexander Gottberg</a:t>
            </a:r>
            <a:endParaRPr lang="en-US" sz="900" kern="1200" dirty="0">
              <a:solidFill>
                <a:srgbClr val="204798"/>
              </a:solidFill>
              <a:latin typeface="Gill Sans MT" panose="020B0502020104020203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Rectangle 13"/>
          <p:cNvSpPr>
            <a:spLocks noChangeArrowheads="1"/>
          </p:cNvSpPr>
          <p:nvPr userDrawn="1"/>
        </p:nvSpPr>
        <p:spPr bwMode="auto">
          <a:xfrm>
            <a:off x="1275621" y="6543675"/>
            <a:ext cx="783288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>
              <a:tabLst>
                <a:tab pos="1527175" algn="l"/>
                <a:tab pos="3048000" algn="l"/>
              </a:tabLst>
              <a:defRPr/>
            </a:pPr>
            <a:r>
              <a:rPr lang="en-US" sz="900" kern="1200" baseline="0" dirty="0" smtClean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ISOLDE – GUI – 03/11/2014</a:t>
            </a:r>
            <a:endParaRPr lang="en-US" sz="900" kern="1200" dirty="0">
              <a:solidFill>
                <a:srgbClr val="204798"/>
              </a:solidFill>
              <a:latin typeface="Gill Sans MT" panose="020B0502020104020203" pitchFamily="34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Line 8"/>
          <p:cNvSpPr>
            <a:spLocks noChangeShapeType="1"/>
          </p:cNvSpPr>
          <p:nvPr userDrawn="1"/>
        </p:nvSpPr>
        <p:spPr bwMode="auto">
          <a:xfrm>
            <a:off x="770882" y="6477000"/>
            <a:ext cx="8265614" cy="0"/>
          </a:xfrm>
          <a:prstGeom prst="line">
            <a:avLst/>
          </a:prstGeom>
          <a:noFill/>
          <a:ln w="9525">
            <a:solidFill>
              <a:srgbClr val="20479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latin typeface="Gill Sans MT" panose="020B0502020104020203" pitchFamily="34" charset="0"/>
              <a:cs typeface="+mn-cs"/>
            </a:endParaRPr>
          </a:p>
        </p:txBody>
      </p:sp>
      <p:pic>
        <p:nvPicPr>
          <p:cNvPr id="13" name="Bild 1"/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7990" y="87878"/>
            <a:ext cx="1714530" cy="1180882"/>
          </a:xfrm>
          <a:prstGeom prst="rect">
            <a:avLst/>
          </a:prstGeom>
        </p:spPr>
      </p:pic>
      <p:pic>
        <p:nvPicPr>
          <p:cNvPr id="14" name="Picture 13" descr="EN-STI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85072" y="6497531"/>
            <a:ext cx="389045" cy="345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30531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110135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6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2331907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389588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4798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22486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nhaltsplatzhalter 2"/>
          <p:cNvSpPr>
            <a:spLocks noGrp="1"/>
          </p:cNvSpPr>
          <p:nvPr>
            <p:ph idx="1"/>
          </p:nvPr>
        </p:nvSpPr>
        <p:spPr>
          <a:xfrm>
            <a:off x="1259632" y="1196752"/>
            <a:ext cx="7633543" cy="5094511"/>
          </a:xfrm>
        </p:spPr>
        <p:txBody>
          <a:bodyPr/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  <a:endParaRPr lang="de-DE" dirty="0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de-CH" dirty="0" smtClean="0"/>
              <a:t>Mastertitelformat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4201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59632" y="1196752"/>
            <a:ext cx="7633543" cy="5094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Mastertextformat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  <a:p>
            <a:pPr lvl="1"/>
            <a:r>
              <a:rPr lang="en-US" dirty="0" err="1"/>
              <a:t>Zweite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2"/>
            <a:r>
              <a:rPr lang="en-US" dirty="0" err="1"/>
              <a:t>Dritte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3"/>
            <a:r>
              <a:rPr lang="en-US" dirty="0" err="1"/>
              <a:t>Vierte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  <a:p>
            <a:pPr lvl="4"/>
            <a:r>
              <a:rPr lang="en-US" dirty="0" err="1"/>
              <a:t>Fünfte</a:t>
            </a:r>
            <a:r>
              <a:rPr lang="en-US" dirty="0"/>
              <a:t> </a:t>
            </a:r>
            <a:r>
              <a:rPr lang="en-US" dirty="0" err="1"/>
              <a:t>Ebene</a:t>
            </a:r>
            <a:endParaRPr lang="en-US" dirty="0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827584" y="242888"/>
            <a:ext cx="7530502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Mastertitelformat</a:t>
            </a:r>
            <a:r>
              <a:rPr lang="en-US" dirty="0"/>
              <a:t> </a:t>
            </a:r>
            <a:r>
              <a:rPr lang="en-US" dirty="0" err="1"/>
              <a:t>bearbeiten</a:t>
            </a:r>
            <a:endParaRPr lang="en-US" dirty="0"/>
          </a:p>
        </p:txBody>
      </p:sp>
      <p:cxnSp>
        <p:nvCxnSpPr>
          <p:cNvPr id="4" name="Gerade Verbindung 3"/>
          <p:cNvCxnSpPr/>
          <p:nvPr/>
        </p:nvCxnSpPr>
        <p:spPr>
          <a:xfrm>
            <a:off x="827584" y="743034"/>
            <a:ext cx="6759058" cy="0"/>
          </a:xfrm>
          <a:prstGeom prst="line">
            <a:avLst/>
          </a:prstGeom>
          <a:ln w="31750">
            <a:solidFill>
              <a:srgbClr val="7BBA2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4"/>
          <p:cNvSpPr>
            <a:spLocks noChangeAspect="1"/>
          </p:cNvSpPr>
          <p:nvPr userDrawn="1"/>
        </p:nvSpPr>
        <p:spPr>
          <a:xfrm>
            <a:off x="1" y="1141610"/>
            <a:ext cx="683567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ight Triangle 6"/>
          <p:cNvSpPr>
            <a:spLocks noChangeAspect="1"/>
          </p:cNvSpPr>
          <p:nvPr userDrawn="1"/>
        </p:nvSpPr>
        <p:spPr>
          <a:xfrm rot="16200000">
            <a:off x="-28073" y="42092"/>
            <a:ext cx="761107" cy="684113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Line 8"/>
          <p:cNvSpPr>
            <a:spLocks noChangeShapeType="1"/>
          </p:cNvSpPr>
          <p:nvPr userDrawn="1"/>
        </p:nvSpPr>
        <p:spPr bwMode="auto">
          <a:xfrm>
            <a:off x="770882" y="6477000"/>
            <a:ext cx="8265614" cy="0"/>
          </a:xfrm>
          <a:prstGeom prst="line">
            <a:avLst/>
          </a:prstGeom>
          <a:noFill/>
          <a:ln w="9525">
            <a:solidFill>
              <a:srgbClr val="204798"/>
            </a:solidFill>
            <a:round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de-DE" sz="2400">
              <a:latin typeface="Gill Sans MT" panose="020B0502020104020203" pitchFamily="34" charset="0"/>
              <a:cs typeface="+mn-cs"/>
            </a:endParaRPr>
          </a:p>
        </p:txBody>
      </p:sp>
      <p:sp>
        <p:nvSpPr>
          <p:cNvPr id="18" name="Rectangle 13"/>
          <p:cNvSpPr>
            <a:spLocks noChangeArrowheads="1"/>
          </p:cNvSpPr>
          <p:nvPr userDrawn="1"/>
        </p:nvSpPr>
        <p:spPr bwMode="auto">
          <a:xfrm>
            <a:off x="785072" y="6544541"/>
            <a:ext cx="8163916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 algn="r">
              <a:tabLst>
                <a:tab pos="2957513" algn="l"/>
                <a:tab pos="3048000" algn="l"/>
              </a:tabLst>
              <a:defRPr/>
            </a:pPr>
            <a:fld id="{94C2A3AF-ADAA-4FDF-8D13-89CAE52CC266}" type="slidenum">
              <a:rPr lang="en-US" sz="900" smtClean="0">
                <a:solidFill>
                  <a:srgbClr val="204798"/>
                </a:solidFill>
                <a:latin typeface="Gill Sans MT" panose="020B0502020104020203" pitchFamily="34" charset="0"/>
                <a:cs typeface="+mn-cs"/>
              </a:rPr>
              <a:pPr algn="r">
                <a:tabLst>
                  <a:tab pos="2957513" algn="l"/>
                  <a:tab pos="3048000" algn="l"/>
                </a:tabLst>
                <a:defRPr/>
              </a:pPr>
              <a:t>‹#›</a:t>
            </a:fld>
            <a:endParaRPr lang="en-US" sz="900" dirty="0">
              <a:solidFill>
                <a:srgbClr val="204798"/>
              </a:solidFill>
              <a:latin typeface="Gill Sans MT" panose="020B0502020104020203" pitchFamily="34" charset="0"/>
              <a:cs typeface="+mn-cs"/>
            </a:endParaRPr>
          </a:p>
        </p:txBody>
      </p:sp>
      <p:pic>
        <p:nvPicPr>
          <p:cNvPr id="15" name="Bild 1"/>
          <p:cNvPicPr>
            <a:picLocks noChangeAspect="1"/>
          </p:cNvPicPr>
          <p:nvPr userDrawn="1"/>
        </p:nvPicPr>
        <p:blipFill rotWithShape="1"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57"/>
          <a:stretch/>
        </p:blipFill>
        <p:spPr>
          <a:xfrm>
            <a:off x="7537990" y="87878"/>
            <a:ext cx="1714530" cy="948759"/>
          </a:xfrm>
          <a:prstGeom prst="rect">
            <a:avLst/>
          </a:prstGeom>
        </p:spPr>
      </p:pic>
      <p:sp>
        <p:nvSpPr>
          <p:cNvPr id="19" name="Rectangle 13"/>
          <p:cNvSpPr>
            <a:spLocks noChangeArrowheads="1"/>
          </p:cNvSpPr>
          <p:nvPr userDrawn="1"/>
        </p:nvSpPr>
        <p:spPr bwMode="auto">
          <a:xfrm>
            <a:off x="1275621" y="6543675"/>
            <a:ext cx="7832883" cy="22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lIns="0" rIns="0"/>
          <a:lstStyle/>
          <a:p>
            <a:pPr>
              <a:tabLst>
                <a:tab pos="3230563" algn="l"/>
                <a:tab pos="4483100" algn="l"/>
              </a:tabLst>
              <a:defRPr/>
            </a:pPr>
            <a:r>
              <a:rPr lang="en-US" sz="900" kern="1200" baseline="0" dirty="0" smtClean="0">
                <a:solidFill>
                  <a:srgbClr val="204798"/>
                </a:solidFill>
                <a:latin typeface="Gill Sans MT" panose="020B0502020104020203" pitchFamily="34" charset="0"/>
                <a:ea typeface="ＭＳ Ｐゴシック" charset="0"/>
                <a:cs typeface="ＭＳ Ｐゴシック" charset="0"/>
              </a:rPr>
              <a:t>ISOLDE – GUI – 03/11/2014	Alexander Gottberg</a:t>
            </a:r>
            <a:endParaRPr lang="en-US" sz="900" kern="1200" dirty="0">
              <a:solidFill>
                <a:srgbClr val="204798"/>
              </a:solidFill>
              <a:latin typeface="Gill Sans MT" panose="020B0502020104020203" pitchFamily="34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" name="Picture 19" descr="EN-STI-LOGO.jpg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785072" y="6497531"/>
            <a:ext cx="389045" cy="3455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06" r:id="rId2"/>
    <p:sldLayoutId id="2147483708" r:id="rId3"/>
    <p:sldLayoutId id="2147483726" r:id="rId4"/>
    <p:sldLayoutId id="2147483733" r:id="rId5"/>
    <p:sldLayoutId id="2147483734" r:id="rId6"/>
    <p:sldLayoutId id="2147483738" r:id="rId7"/>
  </p:sldLayoutIdLst>
  <p:transition spd="slow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rgbClr val="1F4798">
              <a:alpha val="93000"/>
            </a:srgbClr>
          </a:solidFill>
          <a:effectLst>
            <a:outerShdw blurRad="27305" dist="19939" dir="5400000" algn="tl" rotWithShape="0">
              <a:srgbClr val="000000">
                <a:alpha val="38000"/>
              </a:srgbClr>
            </a:outerShdw>
          </a:effectLst>
          <a:latin typeface="Gill Sans MT" panose="020B0502020104020203" pitchFamily="34" charset="0"/>
          <a:ea typeface="+mj-ea"/>
          <a:cs typeface="Gill Sans MT" panose="020B0502020104020203" pitchFamily="34" charset="0"/>
        </a:defRPr>
      </a:lvl1pPr>
      <a:lvl2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  <a:cs typeface="ＭＳ Ｐゴシック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2000">
          <a:solidFill>
            <a:schemeClr val="tx2"/>
          </a:solidFill>
          <a:latin typeface="Verdan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defRPr>
          <a:solidFill>
            <a:schemeClr val="tx1"/>
          </a:solidFill>
          <a:latin typeface="Gill Sans MT" panose="020B0502020104020203" pitchFamily="34" charset="0"/>
          <a:ea typeface="+mn-ea"/>
          <a:cs typeface="Gill Sans MT" panose="020B0502020104020203" pitchFamily="34" charset="0"/>
        </a:defRPr>
      </a:lvl1pPr>
      <a:lvl2pPr marL="3556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600">
          <a:solidFill>
            <a:schemeClr val="tx1"/>
          </a:solidFill>
          <a:latin typeface="Gill Sans MT" panose="020B0502020104020203" pitchFamily="34" charset="0"/>
          <a:ea typeface="+mn-ea"/>
        </a:defRPr>
      </a:lvl2pPr>
      <a:lvl3pPr marL="723900" indent="-1889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400">
          <a:solidFill>
            <a:schemeClr val="tx1"/>
          </a:solidFill>
          <a:latin typeface="Gill Sans MT" panose="020B0502020104020203" pitchFamily="34" charset="0"/>
          <a:ea typeface="+mn-ea"/>
        </a:defRPr>
      </a:lvl3pPr>
      <a:lvl4pPr marL="10795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rgbClr val="4D4D4D"/>
        </a:buClr>
        <a:buSzPct val="90000"/>
        <a:buChar char="-"/>
        <a:defRPr sz="1400">
          <a:solidFill>
            <a:schemeClr val="tx1"/>
          </a:solidFill>
          <a:latin typeface="Gill Sans MT" panose="020B0502020104020203" pitchFamily="34" charset="0"/>
          <a:ea typeface="+mn-ea"/>
        </a:defRPr>
      </a:lvl4pPr>
      <a:lvl5pPr marL="1435100" indent="-176213" algn="l" rtl="0" eaLnBrk="0" fontAlgn="base" hangingPunct="0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Gill Sans MT" panose="020B0502020104020203" pitchFamily="34" charset="0"/>
          <a:ea typeface="+mn-ea"/>
        </a:defRPr>
      </a:lvl5pPr>
      <a:lvl6pPr marL="18923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6pPr>
      <a:lvl7pPr marL="23495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7pPr>
      <a:lvl8pPr marL="28067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8pPr>
      <a:lvl9pPr marL="3263900" indent="-176213" algn="l" rtl="0" fontAlgn="base">
        <a:lnSpc>
          <a:spcPct val="102000"/>
        </a:lnSpc>
        <a:spcBef>
          <a:spcPts val="500"/>
        </a:spcBef>
        <a:spcAft>
          <a:spcPct val="0"/>
        </a:spcAft>
        <a:buClr>
          <a:schemeClr val="tx1"/>
        </a:buClr>
        <a:buSzPct val="90000"/>
        <a:buChar char="-"/>
        <a:defRPr sz="1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tiff"/><Relationship Id="rId5" Type="http://schemas.openxmlformats.org/officeDocument/2006/relationships/image" Target="../media/image5.ti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.jpeg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tif"/><Relationship Id="rId3" Type="http://schemas.openxmlformats.org/officeDocument/2006/relationships/image" Target="../media/image23.jpg"/><Relationship Id="rId7" Type="http://schemas.openxmlformats.org/officeDocument/2006/relationships/image" Target="../media/image26.tif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0.tiff"/><Relationship Id="rId4" Type="http://schemas.openxmlformats.org/officeDocument/2006/relationships/image" Target="../media/image29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61" t="4706" r="4798" b="6334"/>
          <a:stretch/>
        </p:blipFill>
        <p:spPr bwMode="auto">
          <a:xfrm>
            <a:off x="6629373" y="1556792"/>
            <a:ext cx="2191099" cy="2294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G:\Users\m\mdelonca\Public\liquid target\photo to share\shower 1 mm spacing\shower 4 start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60" t="13859" r="17917" b="3545"/>
          <a:stretch/>
        </p:blipFill>
        <p:spPr bwMode="auto">
          <a:xfrm>
            <a:off x="6732240" y="1556792"/>
            <a:ext cx="2088233" cy="31155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03" t="-1" r="2728" b="8064"/>
          <a:stretch/>
        </p:blipFill>
        <p:spPr>
          <a:xfrm>
            <a:off x="1259632" y="1556793"/>
            <a:ext cx="1890000" cy="2421661"/>
          </a:xfrm>
          <a:prstGeom prst="rect">
            <a:avLst/>
          </a:prstGeom>
        </p:spPr>
      </p:pic>
      <p:pic>
        <p:nvPicPr>
          <p:cNvPr id="9" name="Picture 10" descr="C:\Users\alexander\Desktop\UC\Edge\edge sample cut  35.tif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584" r="39701"/>
          <a:stretch/>
        </p:blipFill>
        <p:spPr bwMode="auto">
          <a:xfrm rot="10800000">
            <a:off x="5040050" y="1556793"/>
            <a:ext cx="1890000" cy="2550559"/>
          </a:xfrm>
          <a:prstGeom prst="rect">
            <a:avLst/>
          </a:prstGeom>
          <a:noFill/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/>
          <a:srcRect l="3637" r="28912"/>
          <a:stretch/>
        </p:blipFill>
        <p:spPr>
          <a:xfrm>
            <a:off x="3150050" y="1556793"/>
            <a:ext cx="1890000" cy="2294759"/>
          </a:xfrm>
          <a:prstGeom prst="rect">
            <a:avLst/>
          </a:prstGeom>
        </p:spPr>
      </p:pic>
      <p:sp>
        <p:nvSpPr>
          <p:cNvPr id="8" name="Rectangle 4"/>
          <p:cNvSpPr>
            <a:spLocks noChangeAspect="1"/>
          </p:cNvSpPr>
          <p:nvPr/>
        </p:nvSpPr>
        <p:spPr>
          <a:xfrm rot="5400000">
            <a:off x="3836370" y="1253212"/>
            <a:ext cx="2407362" cy="7560842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2015753" y="4293096"/>
            <a:ext cx="651668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00FF"/>
                </a:solidFill>
              </a14:hiddenFill>
            </a:ext>
            <a:ext uri="{91240B29-F687-4f45-9708-019B960494DF}">
              <a14:hiddenLine xmlns="" xmlns:a14="http://schemas.microsoft.com/office/drawing/2010/main" w="101600">
                <a:solidFill>
                  <a:srgbClr val="49539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107763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572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9144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3716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8288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286000" indent="-457200"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7432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2004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576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14800" indent="-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>
              <a:lnSpc>
                <a:spcPct val="150000"/>
              </a:lnSpc>
              <a:defRPr/>
            </a:pP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Target and Ion Source Development</a:t>
            </a:r>
          </a:p>
          <a:p>
            <a:pPr algn="r">
              <a:lnSpc>
                <a:spcPct val="150000"/>
              </a:lnSpc>
              <a:defRPr/>
            </a:pPr>
            <a:r>
              <a:rPr lang="en-US" sz="1800" dirty="0" smtClean="0">
                <a:solidFill>
                  <a:schemeClr val="bg1">
                    <a:lumMod val="85000"/>
                  </a:schemeClr>
                </a:solidFill>
                <a:latin typeface="Gill Sans"/>
                <a:cs typeface="Gill Sans"/>
              </a:rPr>
              <a:t>Report 2014</a:t>
            </a:r>
          </a:p>
          <a:p>
            <a:pPr algn="r">
              <a:lnSpc>
                <a:spcPct val="150000"/>
              </a:lnSpc>
              <a:defRPr/>
            </a:pP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Gill Sans"/>
                <a:ea typeface="굴림" charset="0"/>
                <a:cs typeface="Gill Sans"/>
              </a:rPr>
              <a:t/>
            </a:r>
            <a:b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Gill Sans"/>
                <a:ea typeface="굴림" charset="0"/>
                <a:cs typeface="Gill Sans"/>
              </a:rPr>
            </a:br>
            <a:r>
              <a:rPr lang="en-US" sz="1200" dirty="0" smtClean="0">
                <a:solidFill>
                  <a:schemeClr val="bg1">
                    <a:lumMod val="85000"/>
                  </a:schemeClr>
                </a:solidFill>
                <a:latin typeface="Gill Sans"/>
                <a:ea typeface="굴림" charset="0"/>
                <a:cs typeface="Gill Sans"/>
              </a:rPr>
              <a:t>Alexander Gottberg</a:t>
            </a:r>
            <a:endParaRPr lang="en-US" sz="1200" dirty="0">
              <a:solidFill>
                <a:schemeClr val="bg1">
                  <a:lumMod val="85000"/>
                </a:schemeClr>
              </a:solidFill>
              <a:latin typeface="Gill Sans"/>
              <a:ea typeface="굴림" charset="0"/>
              <a:cs typeface="Gill Sans"/>
            </a:endParaRPr>
          </a:p>
        </p:txBody>
      </p:sp>
      <p:sp>
        <p:nvSpPr>
          <p:cNvPr id="12" name="Text Box 2391"/>
          <p:cNvSpPr txBox="1">
            <a:spLocks noChangeArrowheads="1"/>
          </p:cNvSpPr>
          <p:nvPr/>
        </p:nvSpPr>
        <p:spPr bwMode="auto">
          <a:xfrm>
            <a:off x="1372476" y="3876678"/>
            <a:ext cx="374441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GB" sz="1200" i="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Target Materials</a:t>
            </a:r>
          </a:p>
          <a:p>
            <a:pPr marL="800100" lvl="1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UC</a:t>
            </a:r>
            <a:r>
              <a:rPr lang="en-GB" sz="1200" baseline="-2500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X</a:t>
            </a:r>
          </a:p>
          <a:p>
            <a:pPr marL="800100" lvl="1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i="0" dirty="0" err="1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LaC</a:t>
            </a:r>
            <a:r>
              <a:rPr lang="en-GB" sz="1200" i="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 (n-def. Ba, Cs, In, </a:t>
            </a:r>
            <a:r>
              <a:rPr lang="en-GB" sz="1200" i="0" dirty="0" err="1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Xe</a:t>
            </a:r>
            <a:r>
              <a:rPr lang="en-GB" sz="1200" i="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marL="800100" lvl="1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 err="1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TiC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 (n-def. K, </a:t>
            </a:r>
            <a:r>
              <a:rPr lang="en-GB" sz="1200" dirty="0" err="1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Sc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, Ca)</a:t>
            </a:r>
            <a:endParaRPr lang="en-GB" sz="1200" i="0" dirty="0" smtClean="0">
              <a:solidFill>
                <a:schemeClr val="bg1">
                  <a:lumMod val="85000"/>
                </a:schemeClr>
              </a:solidFill>
              <a:latin typeface="Gill Sans MT" panose="020B0502020104020203" pitchFamily="34" charset="0"/>
              <a:ea typeface="Verdana" pitchFamily="34" charset="0"/>
              <a:cs typeface="Verdana" pitchFamily="34" charset="0"/>
            </a:endParaRPr>
          </a:p>
          <a:p>
            <a:pPr marL="800100" lvl="1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MWC nanotubes (B, Be)</a:t>
            </a:r>
          </a:p>
          <a:p>
            <a:pPr marL="800100" lvl="1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i="0" dirty="0" err="1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LiF:NaF</a:t>
            </a:r>
            <a:r>
              <a:rPr lang="en-GB" sz="1200" i="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 (Ne, C, O)</a:t>
            </a:r>
          </a:p>
          <a:p>
            <a:pPr lvl="1">
              <a:spcAft>
                <a:spcPts val="0"/>
              </a:spcAft>
            </a:pPr>
            <a:endParaRPr lang="en-GB" sz="1200" i="0" dirty="0" smtClean="0">
              <a:solidFill>
                <a:schemeClr val="bg1">
                  <a:lumMod val="85000"/>
                </a:schemeClr>
              </a:solidFill>
              <a:latin typeface="Gill Sans MT" panose="020B0502020104020203" pitchFamily="34" charset="0"/>
              <a:ea typeface="Verdana" pitchFamily="34" charset="0"/>
              <a:cs typeface="Verdana" pitchFamily="34" charset="0"/>
            </a:endParaRPr>
          </a:p>
          <a:p>
            <a:pPr marL="342900" indent="-342900">
              <a:spcAft>
                <a:spcPts val="0"/>
              </a:spcAft>
              <a:buFont typeface="+mj-lt"/>
              <a:buAutoNum type="arabicPeriod"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  <a:sym typeface="Symbol"/>
              </a:rPr>
              <a:t>Target Concepts</a:t>
            </a:r>
          </a:p>
          <a:p>
            <a:pPr marL="800100" lvl="1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i="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  <a:sym typeface="Symbol"/>
              </a:rPr>
              <a:t>Liquid Salt (diffusion of Ne)</a:t>
            </a:r>
          </a:p>
          <a:p>
            <a:pPr marL="800100" lvl="1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  <a:sym typeface="Symbol"/>
              </a:rPr>
              <a:t>Liquid Loop Targets (LIEBE</a:t>
            </a: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  <a:sym typeface="Symbol"/>
              </a:rPr>
              <a:t>)</a:t>
            </a:r>
            <a:endParaRPr lang="en-GB" sz="1200" i="0" dirty="0" smtClean="0">
              <a:solidFill>
                <a:schemeClr val="bg1">
                  <a:lumMod val="85000"/>
                </a:schemeClr>
              </a:solidFill>
              <a:latin typeface="Gill Sans MT" panose="020B0502020104020203" pitchFamily="34" charset="0"/>
              <a:ea typeface="Verdana" pitchFamily="34" charset="0"/>
              <a:cs typeface="Verdana" pitchFamily="34" charset="0"/>
              <a:sym typeface="Symbol"/>
            </a:endParaRPr>
          </a:p>
          <a:p>
            <a:pPr marL="800100" lvl="1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  <a:sym typeface="Symbol"/>
              </a:rPr>
              <a:t>Boron Beams</a:t>
            </a:r>
          </a:p>
          <a:p>
            <a:pPr marL="800100" lvl="1" indent="-3429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GB" sz="1200" i="0" dirty="0" smtClean="0">
                <a:solidFill>
                  <a:schemeClr val="bg1">
                    <a:lumMod val="85000"/>
                  </a:schemeClr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  <a:sym typeface="Symbol"/>
              </a:rPr>
              <a:t>Combining VADIS and RILIS</a:t>
            </a:r>
            <a:endParaRPr lang="en-GB" sz="1200" dirty="0">
              <a:solidFill>
                <a:schemeClr val="bg1">
                  <a:lumMod val="85000"/>
                </a:schemeClr>
              </a:solidFill>
              <a:latin typeface="Gill Sans MT" panose="020B0502020104020203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06869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Titanium Carbide-Carbon Composites</a:t>
            </a:r>
            <a:br>
              <a:rPr lang="pt-PT" dirty="0" smtClean="0"/>
            </a:br>
            <a:r>
              <a:rPr lang="pt-PT" sz="1500" dirty="0" err="1" smtClean="0"/>
              <a:t>Release</a:t>
            </a:r>
            <a:r>
              <a:rPr lang="pt-PT" sz="1500" dirty="0" smtClean="0"/>
              <a:t> </a:t>
            </a:r>
            <a:r>
              <a:rPr lang="pt-PT" sz="1500" dirty="0" err="1" smtClean="0"/>
              <a:t>studies</a:t>
            </a:r>
            <a:r>
              <a:rPr lang="pt-PT" sz="1500" dirty="0" smtClean="0"/>
              <a:t> </a:t>
            </a:r>
            <a:r>
              <a:rPr lang="pt-PT" sz="1500" dirty="0" err="1" smtClean="0"/>
              <a:t>and</a:t>
            </a:r>
            <a:r>
              <a:rPr lang="pt-PT" sz="1500" dirty="0" smtClean="0"/>
              <a:t> target </a:t>
            </a:r>
            <a:r>
              <a:rPr lang="pt-PT" sz="1500" dirty="0" err="1" smtClean="0"/>
              <a:t>prototype</a:t>
            </a:r>
            <a:endParaRPr lang="en-US" sz="15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74"/>
          <a:stretch/>
        </p:blipFill>
        <p:spPr>
          <a:xfrm>
            <a:off x="971600" y="825420"/>
            <a:ext cx="1944216" cy="30935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0802" y="3875271"/>
            <a:ext cx="4426558" cy="248993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7836" y="902137"/>
            <a:ext cx="4074945" cy="229215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827428"/>
            <a:ext cx="1368152" cy="157081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2967922" y="3197002"/>
            <a:ext cx="617607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750" b="1" u="sng" dirty="0" smtClean="0">
                <a:solidFill>
                  <a:srgbClr val="29348C"/>
                </a:solidFill>
              </a:rPr>
              <a:t>The three most promising material nanostructures were selected, irradiated and are studied in terms of release.</a:t>
            </a:r>
            <a:endParaRPr lang="en-GB" sz="1750" b="1" u="sng" dirty="0">
              <a:solidFill>
                <a:srgbClr val="29348C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60059" y="4042555"/>
            <a:ext cx="31315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err="1" smtClean="0">
                <a:solidFill>
                  <a:srgbClr val="29348C"/>
                </a:solidFill>
              </a:rPr>
              <a:t>TiC</a:t>
            </a:r>
            <a:r>
              <a:rPr lang="pt-PT" sz="1600" dirty="0" smtClean="0">
                <a:solidFill>
                  <a:srgbClr val="29348C"/>
                </a:solidFill>
              </a:rPr>
              <a:t> + </a:t>
            </a:r>
            <a:r>
              <a:rPr lang="pt-PT" sz="1600" dirty="0" err="1" smtClean="0">
                <a:solidFill>
                  <a:srgbClr val="29348C"/>
                </a:solidFill>
              </a:rPr>
              <a:t>Carbon</a:t>
            </a:r>
            <a:r>
              <a:rPr lang="pt-PT" sz="1600" dirty="0" smtClean="0">
                <a:solidFill>
                  <a:srgbClr val="29348C"/>
                </a:solidFill>
              </a:rPr>
              <a:t> </a:t>
            </a:r>
            <a:r>
              <a:rPr lang="pt-PT" sz="1600" dirty="0" err="1" smtClean="0">
                <a:solidFill>
                  <a:srgbClr val="29348C"/>
                </a:solidFill>
              </a:rPr>
              <a:t>black</a:t>
            </a:r>
            <a:r>
              <a:rPr lang="pt-PT" sz="1600" dirty="0" smtClean="0">
                <a:solidFill>
                  <a:srgbClr val="29348C"/>
                </a:solidFill>
              </a:rPr>
              <a:t> (50 vol.%) </a:t>
            </a:r>
            <a:r>
              <a:rPr lang="pt-PT" sz="1600" dirty="0" err="1" smtClean="0">
                <a:solidFill>
                  <a:srgbClr val="29348C"/>
                </a:solidFill>
              </a:rPr>
              <a:t>nanostructure</a:t>
            </a:r>
            <a:r>
              <a:rPr lang="pt-PT" sz="1600" dirty="0" smtClean="0">
                <a:solidFill>
                  <a:srgbClr val="29348C"/>
                </a:solidFill>
              </a:rPr>
              <a:t>, </a:t>
            </a:r>
            <a:r>
              <a:rPr lang="pt-PT" sz="1600" dirty="0" err="1" smtClean="0">
                <a:solidFill>
                  <a:srgbClr val="29348C"/>
                </a:solidFill>
              </a:rPr>
              <a:t>which</a:t>
            </a:r>
            <a:r>
              <a:rPr lang="pt-PT" sz="1600" dirty="0" smtClean="0">
                <a:solidFill>
                  <a:srgbClr val="29348C"/>
                </a:solidFill>
              </a:rPr>
              <a:t> </a:t>
            </a:r>
            <a:r>
              <a:rPr lang="pt-PT" sz="1600" dirty="0" err="1" smtClean="0">
                <a:solidFill>
                  <a:srgbClr val="29348C"/>
                </a:solidFill>
              </a:rPr>
              <a:t>was</a:t>
            </a:r>
            <a:r>
              <a:rPr lang="pt-PT" sz="1600" dirty="0" smtClean="0">
                <a:solidFill>
                  <a:srgbClr val="29348C"/>
                </a:solidFill>
              </a:rPr>
              <a:t> </a:t>
            </a:r>
            <a:r>
              <a:rPr lang="pt-PT" sz="1600" dirty="0" err="1" smtClean="0">
                <a:solidFill>
                  <a:srgbClr val="29348C"/>
                </a:solidFill>
              </a:rPr>
              <a:t>stable</a:t>
            </a:r>
            <a:r>
              <a:rPr lang="pt-PT" sz="1600" dirty="0" smtClean="0">
                <a:solidFill>
                  <a:srgbClr val="29348C"/>
                </a:solidFill>
              </a:rPr>
              <a:t> </a:t>
            </a:r>
            <a:r>
              <a:rPr lang="pt-PT" sz="1600" dirty="0" err="1" smtClean="0">
                <a:solidFill>
                  <a:srgbClr val="29348C"/>
                </a:solidFill>
              </a:rPr>
              <a:t>up</a:t>
            </a:r>
            <a:r>
              <a:rPr lang="pt-PT" sz="1600" dirty="0" smtClean="0">
                <a:solidFill>
                  <a:srgbClr val="29348C"/>
                </a:solidFill>
              </a:rPr>
              <a:t> to 1800</a:t>
            </a:r>
            <a:r>
              <a:rPr lang="pt-PT" sz="1600" baseline="30000" dirty="0" smtClean="0">
                <a:solidFill>
                  <a:srgbClr val="29348C"/>
                </a:solidFill>
              </a:rPr>
              <a:t>o</a:t>
            </a:r>
            <a:r>
              <a:rPr lang="pt-PT" sz="1600" dirty="0" smtClean="0">
                <a:solidFill>
                  <a:srgbClr val="29348C"/>
                </a:solidFill>
              </a:rPr>
              <a:t>C, </a:t>
            </a:r>
            <a:r>
              <a:rPr lang="pt-PT" sz="1600" dirty="0" err="1" smtClean="0">
                <a:solidFill>
                  <a:srgbClr val="29348C"/>
                </a:solidFill>
              </a:rPr>
              <a:t>was</a:t>
            </a:r>
            <a:r>
              <a:rPr lang="pt-PT" sz="1600" dirty="0" smtClean="0">
                <a:solidFill>
                  <a:srgbClr val="29348C"/>
                </a:solidFill>
              </a:rPr>
              <a:t> </a:t>
            </a:r>
            <a:r>
              <a:rPr lang="pt-PT" sz="1600" dirty="0" err="1" smtClean="0">
                <a:solidFill>
                  <a:srgbClr val="29348C"/>
                </a:solidFill>
              </a:rPr>
              <a:t>selected</a:t>
            </a:r>
            <a:r>
              <a:rPr lang="pt-PT" sz="1600" dirty="0" smtClean="0">
                <a:solidFill>
                  <a:srgbClr val="29348C"/>
                </a:solidFill>
              </a:rPr>
              <a:t> to </a:t>
            </a:r>
            <a:r>
              <a:rPr lang="pt-PT" sz="1600" dirty="0" err="1" smtClean="0">
                <a:solidFill>
                  <a:srgbClr val="29348C"/>
                </a:solidFill>
              </a:rPr>
              <a:t>produce</a:t>
            </a:r>
            <a:r>
              <a:rPr lang="pt-PT" sz="1600" dirty="0">
                <a:solidFill>
                  <a:srgbClr val="29348C"/>
                </a:solidFill>
              </a:rPr>
              <a:t> </a:t>
            </a:r>
            <a:r>
              <a:rPr lang="pt-PT" sz="1600" dirty="0" smtClean="0">
                <a:solidFill>
                  <a:srgbClr val="29348C"/>
                </a:solidFill>
              </a:rPr>
              <a:t>a </a:t>
            </a:r>
            <a:r>
              <a:rPr lang="pt-PT" sz="1600" dirty="0" err="1" smtClean="0">
                <a:solidFill>
                  <a:srgbClr val="29348C"/>
                </a:solidFill>
              </a:rPr>
              <a:t>full</a:t>
            </a:r>
            <a:r>
              <a:rPr lang="pt-PT" sz="1600" dirty="0" smtClean="0">
                <a:solidFill>
                  <a:srgbClr val="29348C"/>
                </a:solidFill>
              </a:rPr>
              <a:t> target </a:t>
            </a:r>
            <a:r>
              <a:rPr lang="pt-PT" sz="1600" dirty="0" err="1" smtClean="0">
                <a:solidFill>
                  <a:srgbClr val="29348C"/>
                </a:solidFill>
              </a:rPr>
              <a:t>prototype</a:t>
            </a:r>
            <a:r>
              <a:rPr lang="pt-PT" sz="1600" dirty="0" smtClean="0">
                <a:solidFill>
                  <a:srgbClr val="29348C"/>
                </a:solidFill>
              </a:rPr>
              <a:t>.</a:t>
            </a:r>
            <a:endParaRPr lang="en-GB" sz="1600" dirty="0">
              <a:solidFill>
                <a:srgbClr val="29348C"/>
              </a:solidFill>
            </a:endParaRPr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5334385"/>
            <a:ext cx="3530891" cy="57686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547664" y="3116674"/>
            <a:ext cx="6428224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20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Target going online Today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136159" y="6309320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200" kern="0" dirty="0" smtClean="0">
                <a:solidFill>
                  <a:srgbClr val="18308E"/>
                </a:solidFill>
              </a:rPr>
              <a:t>J.P. Ramos, et al.</a:t>
            </a:r>
          </a:p>
        </p:txBody>
      </p:sp>
    </p:spTree>
    <p:extLst>
      <p:ext uri="{BB962C8B-B14F-4D97-AF65-F5344CB8AC3E}">
        <p14:creationId xmlns:p14="http://schemas.microsoft.com/office/powerpoint/2010/main" val="3075110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7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3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6" dur="indefinite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19" dur="indefinite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22" dur="indefinite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"/>
                                      </p:to>
                                    </p:set>
                                    <p:animEffect filter="image" prLst="opacity: 0.2">
                                      <p:cBhvr rctx="IE">
                                        <p:cTn id="25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170874" y="3284984"/>
            <a:ext cx="506542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US" kern="0" dirty="0" smtClean="0">
                <a:solidFill>
                  <a:srgbClr val="18308E"/>
                </a:solidFill>
              </a:rPr>
              <a:t>Production of Boron Beams</a:t>
            </a:r>
          </a:p>
        </p:txBody>
      </p:sp>
    </p:spTree>
    <p:extLst>
      <p:ext uri="{BB962C8B-B14F-4D97-AF65-F5344CB8AC3E}">
        <p14:creationId xmlns:p14="http://schemas.microsoft.com/office/powerpoint/2010/main" val="15916869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Boron </a:t>
            </a:r>
            <a:r>
              <a:rPr lang="en-US" dirty="0" smtClean="0"/>
              <a:t>Beams </a:t>
            </a:r>
            <a:r>
              <a:rPr lang="en-US" dirty="0"/>
              <a:t>Offline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899592" y="1556792"/>
            <a:ext cx="3960440" cy="288032"/>
          </a:xfrm>
        </p:spPr>
        <p:txBody>
          <a:bodyPr>
            <a:normAutofit/>
          </a:bodyPr>
          <a:lstStyle/>
          <a:p>
            <a:r>
              <a:rPr lang="en-US" sz="1200" dirty="0" smtClean="0">
                <a:solidFill>
                  <a:srgbClr val="18308E"/>
                </a:solidFill>
              </a:rPr>
              <a:t>Determination of suitable target operation parameters</a:t>
            </a:r>
          </a:p>
        </p:txBody>
      </p:sp>
      <p:pic>
        <p:nvPicPr>
          <p:cNvPr id="5" name="Grafik 3"/>
          <p:cNvPicPr>
            <a:picLocks noChangeAspect="1"/>
          </p:cNvPicPr>
          <p:nvPr/>
        </p:nvPicPr>
        <p:blipFill rotWithShape="1">
          <a:blip r:embed="rId2"/>
          <a:srcRect l="7604" t="5020" r="2576" b="2755"/>
          <a:stretch/>
        </p:blipFill>
        <p:spPr>
          <a:xfrm>
            <a:off x="827584" y="1772816"/>
            <a:ext cx="3684208" cy="2926708"/>
          </a:xfrm>
          <a:prstGeom prst="rect">
            <a:avLst/>
          </a:prstGeom>
        </p:spPr>
      </p:pic>
      <p:grpSp>
        <p:nvGrpSpPr>
          <p:cNvPr id="44" name="Group 20"/>
          <p:cNvGrpSpPr/>
          <p:nvPr/>
        </p:nvGrpSpPr>
        <p:grpSpPr>
          <a:xfrm>
            <a:off x="2868078" y="5256085"/>
            <a:ext cx="5592354" cy="549179"/>
            <a:chOff x="2711404" y="2202473"/>
            <a:chExt cx="5592354" cy="549179"/>
          </a:xfrm>
        </p:grpSpPr>
        <p:grpSp>
          <p:nvGrpSpPr>
            <p:cNvPr id="45" name="Group 17"/>
            <p:cNvGrpSpPr/>
            <p:nvPr/>
          </p:nvGrpSpPr>
          <p:grpSpPr>
            <a:xfrm>
              <a:off x="2711404" y="2348880"/>
              <a:ext cx="522058" cy="250763"/>
              <a:chOff x="3125450" y="2888940"/>
              <a:chExt cx="522058" cy="250763"/>
            </a:xfrm>
          </p:grpSpPr>
          <p:cxnSp>
            <p:nvCxnSpPr>
              <p:cNvPr id="48" name="Elbow Connector 7"/>
              <p:cNvCxnSpPr/>
              <p:nvPr/>
            </p:nvCxnSpPr>
            <p:spPr>
              <a:xfrm flipV="1">
                <a:off x="3131840" y="2888940"/>
                <a:ext cx="504056" cy="108012"/>
              </a:xfrm>
              <a:prstGeom prst="bentConnector3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9" name="Elbow Connector 9"/>
              <p:cNvCxnSpPr/>
              <p:nvPr/>
            </p:nvCxnSpPr>
            <p:spPr>
              <a:xfrm>
                <a:off x="3125450" y="2995687"/>
                <a:ext cx="522058" cy="144016"/>
              </a:xfrm>
              <a:prstGeom prst="bentConnector3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tailEnd type="arrow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46" name="TextBox 18"/>
            <p:cNvSpPr txBox="1"/>
            <p:nvPr/>
          </p:nvSpPr>
          <p:spPr>
            <a:xfrm>
              <a:off x="3203848" y="2202473"/>
              <a:ext cx="381642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6%:  7Li (1.015MeV + </a:t>
              </a:r>
              <a:r>
                <a:rPr kumimoji="0" lang="el-GR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α</a:t>
              </a: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(1.777MeV)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7" name="TextBox 19"/>
            <p:cNvSpPr txBox="1"/>
            <p:nvPr/>
          </p:nvSpPr>
          <p:spPr>
            <a:xfrm>
              <a:off x="3191190" y="2474653"/>
              <a:ext cx="51125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94%: 7Li (0.840MeV + </a:t>
              </a:r>
              <a:r>
                <a:rPr kumimoji="0" lang="el-GR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α</a:t>
              </a: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(1.470MeV) +</a:t>
              </a:r>
              <a:r>
                <a:rPr kumimoji="0" lang="el-GR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γ</a:t>
              </a:r>
              <a:r>
                <a:rPr kumimoji="0" lang="en-GB" sz="1200" b="0" i="0" u="none" strike="noStrike" kern="120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(0.478MeV)</a:t>
              </a:r>
              <a:endPara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50" name="Textfeld 40"/>
          <p:cNvSpPr txBox="1"/>
          <p:nvPr/>
        </p:nvSpPr>
        <p:spPr>
          <a:xfrm>
            <a:off x="2003710" y="5340912"/>
            <a:ext cx="1241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10</a:t>
            </a: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B+n</a:t>
            </a:r>
            <a:r>
              <a:rPr kumimoji="0" lang="en-US" sz="1800" b="0" i="0" u="none" strike="noStrike" kern="0" cap="none" spc="0" normalizeH="0" baseline="3000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</a:t>
            </a:r>
            <a:endParaRPr kumimoji="0" lang="de-DE" sz="1800" b="0" i="0" u="none" strike="noStrike" kern="0" cap="none" spc="0" normalizeH="0" baseline="3000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Content Placeholder 2"/>
          <p:cNvSpPr txBox="1">
            <a:spLocks/>
          </p:cNvSpPr>
          <p:nvPr/>
        </p:nvSpPr>
        <p:spPr bwMode="auto">
          <a:xfrm>
            <a:off x="4788024" y="1556792"/>
            <a:ext cx="396044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fontScale="92500"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200" dirty="0" smtClean="0">
                <a:solidFill>
                  <a:srgbClr val="18308E"/>
                </a:solidFill>
              </a:rPr>
              <a:t>Release studies from different materials using neutron activation</a:t>
            </a:r>
          </a:p>
        </p:txBody>
      </p:sp>
      <p:pic>
        <p:nvPicPr>
          <p:cNvPr id="77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548274" y="1380938"/>
            <a:ext cx="2520281" cy="3736083"/>
          </a:xfrm>
          <a:prstGeom prst="rect">
            <a:avLst/>
          </a:prstGeom>
          <a:ln>
            <a:noFill/>
          </a:ln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7524141" y="6309320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200" kern="0" dirty="0" smtClean="0">
                <a:solidFill>
                  <a:srgbClr val="18308E"/>
                </a:solidFill>
              </a:rPr>
              <a:t>Ch. Seiffert, et al.</a:t>
            </a:r>
          </a:p>
        </p:txBody>
      </p:sp>
    </p:spTree>
    <p:extLst>
      <p:ext uri="{BB962C8B-B14F-4D97-AF65-F5344CB8AC3E}">
        <p14:creationId xmlns:p14="http://schemas.microsoft.com/office/powerpoint/2010/main" val="21475966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Boron Online</a:t>
            </a:r>
            <a:endParaRPr lang="en-US" dirty="0"/>
          </a:p>
        </p:txBody>
      </p:sp>
      <p:pic>
        <p:nvPicPr>
          <p:cNvPr id="4" name="Inhaltsplatzhalt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908720"/>
            <a:ext cx="4532646" cy="3240360"/>
          </a:xfrm>
        </p:spPr>
      </p:pic>
      <p:sp>
        <p:nvSpPr>
          <p:cNvPr id="6" name="Inhaltsplatzhalter 2"/>
          <p:cNvSpPr txBox="1">
            <a:spLocks/>
          </p:cNvSpPr>
          <p:nvPr/>
        </p:nvSpPr>
        <p:spPr bwMode="auto">
          <a:xfrm>
            <a:off x="1094928" y="3861048"/>
            <a:ext cx="7653536" cy="258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200" dirty="0" smtClean="0">
                <a:solidFill>
                  <a:srgbClr val="18308E"/>
                </a:solidFill>
              </a:rPr>
              <a:t>Target unit #499:</a:t>
            </a:r>
            <a:endParaRPr lang="de-DE" sz="1200" dirty="0" smtClean="0">
              <a:solidFill>
                <a:srgbClr val="18308E"/>
              </a:solidFill>
            </a:endParaRP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Target material: MWNCT, </a:t>
            </a:r>
            <a:r>
              <a:rPr lang="el-GR" sz="1200" dirty="0" smtClean="0">
                <a:solidFill>
                  <a:srgbClr val="18308E"/>
                </a:solidFill>
              </a:rPr>
              <a:t>ρ</a:t>
            </a:r>
            <a:r>
              <a:rPr lang="en-US" sz="1200" dirty="0" smtClean="0">
                <a:solidFill>
                  <a:srgbClr val="18308E"/>
                </a:solidFill>
              </a:rPr>
              <a:t>=0,43 g/cm3</a:t>
            </a: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Standard Ta container, cold transfer line, VADIS ion source</a:t>
            </a: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Injection of SF</a:t>
            </a:r>
            <a:r>
              <a:rPr lang="en-US" sz="1200" baseline="-25000" dirty="0" smtClean="0">
                <a:solidFill>
                  <a:srgbClr val="18308E"/>
                </a:solidFill>
              </a:rPr>
              <a:t>6</a:t>
            </a:r>
            <a:r>
              <a:rPr lang="en-US" sz="1200" dirty="0" smtClean="0">
                <a:solidFill>
                  <a:srgbClr val="18308E"/>
                </a:solidFill>
              </a:rPr>
              <a:t> into container, leak rate= 0,37*10</a:t>
            </a:r>
            <a:r>
              <a:rPr lang="en-US" sz="1200" baseline="30000" dirty="0" smtClean="0">
                <a:solidFill>
                  <a:srgbClr val="18308E"/>
                </a:solidFill>
              </a:rPr>
              <a:t>-4</a:t>
            </a:r>
            <a:r>
              <a:rPr lang="en-US" sz="1200" dirty="0" smtClean="0">
                <a:solidFill>
                  <a:srgbClr val="18308E"/>
                </a:solidFill>
              </a:rPr>
              <a:t> mbar*l/s, p(SF</a:t>
            </a:r>
            <a:r>
              <a:rPr lang="en-US" sz="1200" baseline="-25000" dirty="0" smtClean="0">
                <a:solidFill>
                  <a:srgbClr val="18308E"/>
                </a:solidFill>
              </a:rPr>
              <a:t>6</a:t>
            </a:r>
            <a:r>
              <a:rPr lang="en-US" sz="1200" dirty="0" smtClean="0">
                <a:solidFill>
                  <a:srgbClr val="18308E"/>
                </a:solidFill>
              </a:rPr>
              <a:t>)=0.8-1.8 bar</a:t>
            </a:r>
          </a:p>
          <a:p>
            <a:endParaRPr lang="en-US" sz="1200" dirty="0" smtClean="0">
              <a:solidFill>
                <a:srgbClr val="18308E"/>
              </a:solidFill>
            </a:endParaRPr>
          </a:p>
          <a:p>
            <a:r>
              <a:rPr lang="en-US" sz="1200" dirty="0" smtClean="0">
                <a:solidFill>
                  <a:srgbClr val="18308E"/>
                </a:solidFill>
              </a:rPr>
              <a:t>Determination of release of </a:t>
            </a:r>
            <a:r>
              <a:rPr lang="en-US" sz="1200" baseline="30000" dirty="0" smtClean="0">
                <a:solidFill>
                  <a:srgbClr val="18308E"/>
                </a:solidFill>
              </a:rPr>
              <a:t>8</a:t>
            </a:r>
            <a:r>
              <a:rPr lang="en-US" sz="1200" dirty="0" smtClean="0">
                <a:solidFill>
                  <a:srgbClr val="18308E"/>
                </a:solidFill>
              </a:rPr>
              <a:t>B using positron annihilation &amp; ISOLTRAP’s MR-</a:t>
            </a:r>
            <a:r>
              <a:rPr lang="en-US" sz="1200" dirty="0" err="1" smtClean="0">
                <a:solidFill>
                  <a:srgbClr val="18308E"/>
                </a:solidFill>
              </a:rPr>
              <a:t>ToF</a:t>
            </a:r>
            <a:r>
              <a:rPr lang="en-US" sz="1200" dirty="0" smtClean="0">
                <a:solidFill>
                  <a:srgbClr val="18308E"/>
                </a:solidFill>
              </a:rPr>
              <a:t>:</a:t>
            </a: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Activity below detection (~7*10</a:t>
            </a:r>
            <a:r>
              <a:rPr lang="en-US" sz="1200" baseline="30000" dirty="0" smtClean="0">
                <a:solidFill>
                  <a:srgbClr val="18308E"/>
                </a:solidFill>
              </a:rPr>
              <a:t>1 </a:t>
            </a:r>
            <a:r>
              <a:rPr lang="en-US" sz="1200" dirty="0" smtClean="0">
                <a:solidFill>
                  <a:srgbClr val="18308E"/>
                </a:solidFill>
              </a:rPr>
              <a:t>1/</a:t>
            </a:r>
            <a:r>
              <a:rPr lang="en-US" sz="1200" dirty="0" err="1" smtClean="0">
                <a:solidFill>
                  <a:srgbClr val="18308E"/>
                </a:solidFill>
              </a:rPr>
              <a:t>uC</a:t>
            </a:r>
            <a:r>
              <a:rPr lang="en-US" sz="1200" dirty="0" smtClean="0">
                <a:solidFill>
                  <a:srgbClr val="18308E"/>
                </a:solidFill>
              </a:rPr>
              <a:t>) limit on masses of </a:t>
            </a:r>
            <a:r>
              <a:rPr lang="en-US" sz="1200" baseline="30000" dirty="0" smtClean="0">
                <a:solidFill>
                  <a:srgbClr val="18308E"/>
                </a:solidFill>
              </a:rPr>
              <a:t>8</a:t>
            </a:r>
            <a:r>
              <a:rPr lang="en-US" sz="1200" dirty="0" smtClean="0">
                <a:solidFill>
                  <a:srgbClr val="18308E"/>
                </a:solidFill>
              </a:rPr>
              <a:t>BF</a:t>
            </a:r>
            <a:r>
              <a:rPr lang="en-US" sz="1200" baseline="-25000" dirty="0" smtClean="0">
                <a:solidFill>
                  <a:srgbClr val="18308E"/>
                </a:solidFill>
              </a:rPr>
              <a:t>n</a:t>
            </a:r>
            <a:r>
              <a:rPr lang="en-US" sz="1200" baseline="30000" dirty="0" smtClean="0">
                <a:solidFill>
                  <a:srgbClr val="18308E"/>
                </a:solidFill>
              </a:rPr>
              <a:t>+</a:t>
            </a:r>
            <a:r>
              <a:rPr lang="en-US" sz="1200" dirty="0" smtClean="0">
                <a:solidFill>
                  <a:srgbClr val="18308E"/>
                </a:solidFill>
              </a:rPr>
              <a:t> (n=1,2,3) or BOF</a:t>
            </a: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Activity measured on mass 8 originating from </a:t>
            </a:r>
            <a:r>
              <a:rPr lang="en-US" sz="1200" baseline="30000" dirty="0" smtClean="0">
                <a:solidFill>
                  <a:srgbClr val="18308E"/>
                </a:solidFill>
              </a:rPr>
              <a:t>8</a:t>
            </a:r>
            <a:r>
              <a:rPr lang="en-US" sz="1200" dirty="0" smtClean="0">
                <a:solidFill>
                  <a:srgbClr val="18308E"/>
                </a:solidFill>
              </a:rPr>
              <a:t>Li (</a:t>
            </a:r>
            <a:r>
              <a:rPr lang="en-US" sz="1200" baseline="30000" dirty="0" smtClean="0">
                <a:solidFill>
                  <a:srgbClr val="18308E"/>
                </a:solidFill>
              </a:rPr>
              <a:t>8</a:t>
            </a:r>
            <a:r>
              <a:rPr lang="en-US" sz="1200" dirty="0" smtClean="0">
                <a:solidFill>
                  <a:srgbClr val="18308E"/>
                </a:solidFill>
              </a:rPr>
              <a:t>He) and a positron emitter</a:t>
            </a: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Positron activity corresponds to </a:t>
            </a:r>
            <a:r>
              <a:rPr lang="en-US" sz="1200" b="1" dirty="0" smtClean="0">
                <a:solidFill>
                  <a:srgbClr val="18308E"/>
                </a:solidFill>
              </a:rPr>
              <a:t>3*10</a:t>
            </a:r>
            <a:r>
              <a:rPr lang="en-US" sz="1200" b="1" baseline="30000" dirty="0" smtClean="0">
                <a:solidFill>
                  <a:srgbClr val="18308E"/>
                </a:solidFill>
              </a:rPr>
              <a:t>2 </a:t>
            </a:r>
            <a:r>
              <a:rPr lang="en-US" sz="1200" b="1" dirty="0" smtClean="0">
                <a:solidFill>
                  <a:srgbClr val="18308E"/>
                </a:solidFill>
              </a:rPr>
              <a:t>1/</a:t>
            </a:r>
            <a:r>
              <a:rPr lang="en-US" sz="1200" b="1" dirty="0" err="1" smtClean="0">
                <a:solidFill>
                  <a:srgbClr val="18308E"/>
                </a:solidFill>
              </a:rPr>
              <a:t>uC</a:t>
            </a:r>
            <a:endParaRPr lang="en-US" sz="1200" b="1" dirty="0" smtClean="0">
              <a:solidFill>
                <a:srgbClr val="18308E"/>
              </a:solidFill>
            </a:endParaRPr>
          </a:p>
          <a:p>
            <a:pPr lvl="1"/>
            <a:r>
              <a:rPr lang="en-US" sz="1200" dirty="0" smtClean="0">
                <a:solidFill>
                  <a:srgbClr val="18308E"/>
                </a:solidFill>
              </a:rPr>
              <a:t>Proof that activity originates from </a:t>
            </a:r>
            <a:r>
              <a:rPr lang="en-US" sz="1200" baseline="30000" dirty="0" smtClean="0">
                <a:solidFill>
                  <a:srgbClr val="18308E"/>
                </a:solidFill>
              </a:rPr>
              <a:t>8</a:t>
            </a:r>
            <a:r>
              <a:rPr lang="en-US" sz="1200" dirty="0" smtClean="0">
                <a:solidFill>
                  <a:srgbClr val="18308E"/>
                </a:solidFill>
              </a:rPr>
              <a:t>B still pending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7524141" y="6309320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200" kern="0" dirty="0" smtClean="0">
                <a:solidFill>
                  <a:srgbClr val="18308E"/>
                </a:solidFill>
              </a:rPr>
              <a:t>Ch. Seiffert, et al.</a:t>
            </a:r>
          </a:p>
        </p:txBody>
      </p:sp>
    </p:spTree>
    <p:extLst>
      <p:ext uri="{BB962C8B-B14F-4D97-AF65-F5344CB8AC3E}">
        <p14:creationId xmlns:p14="http://schemas.microsoft.com/office/powerpoint/2010/main" val="224172829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419872" y="3284984"/>
            <a:ext cx="256742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US" kern="0" dirty="0" smtClean="0">
                <a:solidFill>
                  <a:srgbClr val="18308E"/>
                </a:solidFill>
              </a:rPr>
              <a:t>Target Concepts</a:t>
            </a:r>
          </a:p>
        </p:txBody>
      </p:sp>
    </p:spTree>
    <p:extLst>
      <p:ext uri="{BB962C8B-B14F-4D97-AF65-F5344CB8AC3E}">
        <p14:creationId xmlns:p14="http://schemas.microsoft.com/office/powerpoint/2010/main" val="3720907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upo 55"/>
          <p:cNvGrpSpPr/>
          <p:nvPr/>
        </p:nvGrpSpPr>
        <p:grpSpPr>
          <a:xfrm>
            <a:off x="2769744" y="2804575"/>
            <a:ext cx="3600000" cy="2376000"/>
            <a:chOff x="6588224" y="2996952"/>
            <a:chExt cx="3600000" cy="2376000"/>
          </a:xfrm>
        </p:grpSpPr>
        <p:sp>
          <p:nvSpPr>
            <p:cNvPr id="33" name="Rectângulo 53"/>
            <p:cNvSpPr/>
            <p:nvPr/>
          </p:nvSpPr>
          <p:spPr>
            <a:xfrm>
              <a:off x="6588224" y="2996952"/>
              <a:ext cx="3600000" cy="2376000"/>
            </a:xfrm>
            <a:prstGeom prst="rect">
              <a:avLst/>
            </a:prstGeom>
            <a:solidFill>
              <a:schemeClr val="tx1">
                <a:lumMod val="65000"/>
                <a:lumOff val="35000"/>
              </a:schemeClr>
            </a:solidFill>
            <a:ln cap="rnd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34" name="Rectângulo 54"/>
            <p:cNvSpPr/>
            <p:nvPr/>
          </p:nvSpPr>
          <p:spPr>
            <a:xfrm>
              <a:off x="6756390" y="3180884"/>
              <a:ext cx="3240000" cy="1980000"/>
            </a:xfrm>
            <a:prstGeom prst="rect">
              <a:avLst/>
            </a:prstGeom>
            <a:solidFill>
              <a:schemeClr val="bg1"/>
            </a:solidFill>
            <a:ln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sz="1200" dirty="0">
                <a:solidFill>
                  <a:srgbClr val="18308E"/>
                </a:solidFill>
                <a:latin typeface="Gill Sans"/>
              </a:endParaRPr>
            </a:p>
          </p:txBody>
        </p:sp>
      </p:grpSp>
      <p:sp>
        <p:nvSpPr>
          <p:cNvPr id="7" name="Marcador de Posição de Conteúdo 3"/>
          <p:cNvSpPr txBox="1">
            <a:spLocks/>
          </p:cNvSpPr>
          <p:nvPr/>
        </p:nvSpPr>
        <p:spPr>
          <a:xfrm>
            <a:off x="932069" y="1216169"/>
            <a:ext cx="8229600" cy="16423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Beta Beams: proposal of neutrino oscillation physics facility: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	Production of pure (anti)-</a:t>
            </a:r>
            <a:r>
              <a:rPr lang="en-US" sz="1200" dirty="0" err="1" smtClean="0">
                <a:solidFill>
                  <a:srgbClr val="18308E"/>
                </a:solidFill>
                <a:latin typeface="Gill Sans"/>
                <a:cs typeface="Times New Roman"/>
              </a:rPr>
              <a:t>ν</a:t>
            </a:r>
            <a:r>
              <a:rPr lang="en-US" sz="1200" baseline="-25000" dirty="0" err="1" smtClean="0">
                <a:solidFill>
                  <a:srgbClr val="18308E"/>
                </a:solidFill>
                <a:latin typeface="Gill Sans"/>
                <a:cs typeface="Times New Roman"/>
              </a:rPr>
              <a:t>e</a:t>
            </a:r>
            <a:r>
              <a:rPr lang="en-US" sz="1200" baseline="-25000" dirty="0" smtClean="0">
                <a:solidFill>
                  <a:srgbClr val="18308E"/>
                </a:solidFill>
                <a:latin typeface="Gill Sans"/>
                <a:cs typeface="Times New Roman"/>
              </a:rPr>
              <a:t> </a:t>
            </a:r>
            <a:r>
              <a:rPr lang="en-US" sz="1200" dirty="0" smtClean="0">
                <a:solidFill>
                  <a:srgbClr val="18308E"/>
                </a:solidFill>
                <a:latin typeface="Gill Sans"/>
                <a:cs typeface="Times New Roman"/>
              </a:rPr>
              <a:t>beams by storing β emitting ions in a decay ring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1200" dirty="0" smtClean="0">
              <a:solidFill>
                <a:srgbClr val="18308E"/>
              </a:solidFill>
              <a:latin typeface="Gill Sans"/>
              <a:cs typeface="Times New Roman"/>
            </a:endParaRPr>
          </a:p>
          <a:p>
            <a:pPr marL="171450" indent="-171450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Proposal inspired from </a:t>
            </a:r>
            <a:r>
              <a:rPr lang="en-US" sz="1200" baseline="30000" dirty="0" smtClean="0">
                <a:solidFill>
                  <a:srgbClr val="18308E"/>
                </a:solidFill>
                <a:latin typeface="Gill Sans"/>
              </a:rPr>
              <a:t>18</a:t>
            </a: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F production for PET imaging: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			</a:t>
            </a:r>
            <a:r>
              <a:rPr lang="en-US" sz="1200" dirty="0" err="1" smtClean="0">
                <a:solidFill>
                  <a:srgbClr val="18308E"/>
                </a:solidFill>
                <a:latin typeface="Gill Sans"/>
              </a:rPr>
              <a:t>NaF</a:t>
            </a: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 target loop (</a:t>
            </a:r>
            <a:r>
              <a:rPr lang="en-US" sz="1200" baseline="30000" dirty="0" smtClean="0">
                <a:solidFill>
                  <a:srgbClr val="18308E"/>
                </a:solidFill>
                <a:latin typeface="Gill Sans"/>
              </a:rPr>
              <a:t>23</a:t>
            </a: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Na(</a:t>
            </a:r>
            <a:r>
              <a:rPr lang="en-US" sz="1200" dirty="0" err="1" smtClean="0">
                <a:solidFill>
                  <a:srgbClr val="18308E"/>
                </a:solidFill>
                <a:latin typeface="Gill Sans"/>
              </a:rPr>
              <a:t>p,X</a:t>
            </a: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),</a:t>
            </a:r>
            <a:r>
              <a:rPr lang="en-US" sz="1200" baseline="30000" dirty="0" smtClean="0">
                <a:solidFill>
                  <a:srgbClr val="18308E"/>
                </a:solidFill>
                <a:latin typeface="Gill Sans"/>
              </a:rPr>
              <a:t>19</a:t>
            </a: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F(p,2n)</a:t>
            </a:r>
            <a:r>
              <a:rPr lang="en-US" sz="1200" baseline="30000" dirty="0" smtClean="0">
                <a:solidFill>
                  <a:srgbClr val="18308E"/>
                </a:solidFill>
                <a:latin typeface="Gill Sans"/>
              </a:rPr>
              <a:t>18</a:t>
            </a: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Ne)</a:t>
            </a:r>
          </a:p>
          <a:p>
            <a:pPr marL="342900" indent="-342900" fontAlgn="auto">
              <a:spcBef>
                <a:spcPct val="20000"/>
              </a:spcBef>
              <a:spcAft>
                <a:spcPts val="0"/>
              </a:spcAft>
              <a:defRPr/>
            </a:pPr>
            <a:endParaRPr lang="en-US" sz="1200" dirty="0" smtClean="0">
              <a:solidFill>
                <a:srgbClr val="18308E"/>
              </a:solidFill>
              <a:latin typeface="Gill Sans"/>
            </a:endParaRPr>
          </a:p>
          <a:p>
            <a:pPr marL="171450" indent="-171450" fontAlgn="auto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Rates of 10</a:t>
            </a:r>
            <a:r>
              <a:rPr lang="en-US" sz="1200" baseline="30000" dirty="0" smtClean="0">
                <a:solidFill>
                  <a:srgbClr val="18308E"/>
                </a:solidFill>
                <a:latin typeface="Gill Sans"/>
              </a:rPr>
              <a:t>13</a:t>
            </a: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 </a:t>
            </a:r>
            <a:r>
              <a:rPr lang="en-US" sz="1200" baseline="30000" dirty="0" smtClean="0">
                <a:solidFill>
                  <a:srgbClr val="18308E"/>
                </a:solidFill>
                <a:latin typeface="Gill Sans"/>
              </a:rPr>
              <a:t>18</a:t>
            </a: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Ne/s are predicted exploiting 1 MW, 160 MeV proton beam</a:t>
            </a:r>
          </a:p>
        </p:txBody>
      </p:sp>
      <p:grpSp>
        <p:nvGrpSpPr>
          <p:cNvPr id="8" name="Grupo 9"/>
          <p:cNvGrpSpPr/>
          <p:nvPr/>
        </p:nvGrpSpPr>
        <p:grpSpPr>
          <a:xfrm>
            <a:off x="947735" y="3088163"/>
            <a:ext cx="5387209" cy="2379524"/>
            <a:chOff x="1296015" y="2637420"/>
            <a:chExt cx="5387209" cy="2379524"/>
          </a:xfrm>
        </p:grpSpPr>
        <p:sp>
          <p:nvSpPr>
            <p:cNvPr id="11" name="Fluxograma: Processo 15"/>
            <p:cNvSpPr/>
            <p:nvPr/>
          </p:nvSpPr>
          <p:spPr>
            <a:xfrm>
              <a:off x="4067944" y="4296864"/>
              <a:ext cx="1080120" cy="720080"/>
            </a:xfrm>
            <a:prstGeom prst="flowChartProcess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5580112" y="4293096"/>
              <a:ext cx="720080" cy="72008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grpSp>
          <p:nvGrpSpPr>
            <p:cNvPr id="13" name="Grupo 26"/>
            <p:cNvGrpSpPr/>
            <p:nvPr/>
          </p:nvGrpSpPr>
          <p:grpSpPr>
            <a:xfrm>
              <a:off x="2627784" y="3213734"/>
              <a:ext cx="1080000" cy="392616"/>
              <a:chOff x="1163874" y="5364218"/>
              <a:chExt cx="1080000" cy="392616"/>
            </a:xfrm>
          </p:grpSpPr>
          <p:sp>
            <p:nvSpPr>
              <p:cNvPr id="29" name="Fluxograma: E/S de Dados 9"/>
              <p:cNvSpPr/>
              <p:nvPr/>
            </p:nvSpPr>
            <p:spPr>
              <a:xfrm>
                <a:off x="1163874" y="5517232"/>
                <a:ext cx="1080000" cy="216000"/>
              </a:xfrm>
              <a:prstGeom prst="flowChartInputOutput">
                <a:avLst/>
              </a:prstGeom>
              <a:solidFill>
                <a:schemeClr val="accent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en-US" dirty="0">
                  <a:solidFill>
                    <a:srgbClr val="18308E"/>
                  </a:solidFill>
                  <a:latin typeface="Gill Sans"/>
                </a:endParaRPr>
              </a:p>
            </p:txBody>
          </p:sp>
          <p:sp>
            <p:nvSpPr>
              <p:cNvPr id="30" name="CaixaDeTexto 33"/>
              <p:cNvSpPr txBox="1"/>
              <p:nvPr/>
            </p:nvSpPr>
            <p:spPr>
              <a:xfrm>
                <a:off x="1296207" y="5479835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 smtClean="0">
                    <a:solidFill>
                      <a:srgbClr val="18308E"/>
                    </a:solidFill>
                    <a:latin typeface="Gill Sans"/>
                  </a:rPr>
                  <a:t>……….</a:t>
                </a:r>
                <a:endParaRPr lang="en-US" dirty="0">
                  <a:solidFill>
                    <a:srgbClr val="18308E"/>
                  </a:solidFill>
                  <a:latin typeface="Gill Sans"/>
                </a:endParaRPr>
              </a:p>
            </p:txBody>
          </p:sp>
          <p:sp>
            <p:nvSpPr>
              <p:cNvPr id="31" name="CaixaDeTexto 34"/>
              <p:cNvSpPr txBox="1"/>
              <p:nvPr/>
            </p:nvSpPr>
            <p:spPr>
              <a:xfrm>
                <a:off x="1403648" y="5364218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 smtClean="0">
                    <a:solidFill>
                      <a:srgbClr val="18308E"/>
                    </a:solidFill>
                    <a:latin typeface="Gill Sans"/>
                  </a:rPr>
                  <a:t>……….</a:t>
                </a:r>
                <a:endParaRPr lang="en-US" dirty="0">
                  <a:solidFill>
                    <a:srgbClr val="18308E"/>
                  </a:solidFill>
                  <a:latin typeface="Gill Sans"/>
                </a:endParaRPr>
              </a:p>
            </p:txBody>
          </p:sp>
          <p:sp>
            <p:nvSpPr>
              <p:cNvPr id="32" name="CaixaDeTexto 35"/>
              <p:cNvSpPr txBox="1"/>
              <p:nvPr/>
            </p:nvSpPr>
            <p:spPr>
              <a:xfrm>
                <a:off x="1362704" y="5421082"/>
                <a:ext cx="792088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dirty="0" smtClean="0">
                    <a:solidFill>
                      <a:srgbClr val="18308E"/>
                    </a:solidFill>
                    <a:latin typeface="Gill Sans"/>
                  </a:rPr>
                  <a:t>……….</a:t>
                </a:r>
                <a:endParaRPr lang="en-US" dirty="0">
                  <a:solidFill>
                    <a:srgbClr val="18308E"/>
                  </a:solidFill>
                  <a:latin typeface="Gill Sans"/>
                </a:endParaRPr>
              </a:p>
            </p:txBody>
          </p:sp>
        </p:grpSp>
        <p:sp>
          <p:nvSpPr>
            <p:cNvPr id="14" name="Triângulo isósceles 18"/>
            <p:cNvSpPr/>
            <p:nvPr/>
          </p:nvSpPr>
          <p:spPr>
            <a:xfrm rot="16041493">
              <a:off x="5620470" y="4370180"/>
              <a:ext cx="540000" cy="576000"/>
            </a:xfrm>
            <a:prstGeom prst="triangl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15" name="CaixaDeTexto 19"/>
            <p:cNvSpPr txBox="1"/>
            <p:nvPr/>
          </p:nvSpPr>
          <p:spPr>
            <a:xfrm>
              <a:off x="5675112" y="4520911"/>
              <a:ext cx="1008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Pump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16" name="CaixaDeTexto 20"/>
            <p:cNvSpPr txBox="1"/>
            <p:nvPr/>
          </p:nvSpPr>
          <p:spPr>
            <a:xfrm>
              <a:off x="4105085" y="4448987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Heat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Exchanger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17" name="Rectângulo 22"/>
            <p:cNvSpPr/>
            <p:nvPr/>
          </p:nvSpPr>
          <p:spPr>
            <a:xfrm>
              <a:off x="3107600" y="2637420"/>
              <a:ext cx="216000" cy="234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18" name="Seta para a direita 23"/>
            <p:cNvSpPr/>
            <p:nvPr/>
          </p:nvSpPr>
          <p:spPr>
            <a:xfrm>
              <a:off x="1331640" y="2924944"/>
              <a:ext cx="1152128" cy="360040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19" name="Seta para a direita 24"/>
            <p:cNvSpPr/>
            <p:nvPr/>
          </p:nvSpPr>
          <p:spPr>
            <a:xfrm rot="10800000">
              <a:off x="1308648" y="3656899"/>
              <a:ext cx="1152128" cy="360040"/>
            </a:xfrm>
            <a:prstGeom prst="righ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20" name="CaixaDeTexto 25"/>
            <p:cNvSpPr txBox="1"/>
            <p:nvPr/>
          </p:nvSpPr>
          <p:spPr>
            <a:xfrm>
              <a:off x="1331640" y="2973202"/>
              <a:ext cx="1008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Protons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21" name="CaixaDeTexto 26"/>
            <p:cNvSpPr txBox="1"/>
            <p:nvPr/>
          </p:nvSpPr>
          <p:spPr>
            <a:xfrm>
              <a:off x="1296015" y="3289654"/>
              <a:ext cx="108012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7 mA, 160 MeV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22" name="CaixaDeTexto 27"/>
            <p:cNvSpPr txBox="1"/>
            <p:nvPr/>
          </p:nvSpPr>
          <p:spPr>
            <a:xfrm>
              <a:off x="1403648" y="3700226"/>
              <a:ext cx="10081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b="1" baseline="30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18</a:t>
              </a:r>
              <a:r>
                <a:rPr lang="en-US" sz="1000" b="1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Ne 10</a:t>
              </a:r>
              <a:r>
                <a:rPr lang="en-US" sz="1000" b="1" baseline="30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13</a:t>
              </a:r>
              <a:r>
                <a:rPr lang="en-US" sz="1000" b="1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/s</a:t>
              </a:r>
              <a:endParaRPr lang="en-US" sz="1000" b="1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23" name="CaixaDeTexto 28"/>
            <p:cNvSpPr txBox="1"/>
            <p:nvPr/>
          </p:nvSpPr>
          <p:spPr>
            <a:xfrm>
              <a:off x="1409224" y="3933056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Transfer line to ion source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24" name="CaixaDeTexto 29"/>
            <p:cNvSpPr txBox="1"/>
            <p:nvPr/>
          </p:nvSpPr>
          <p:spPr>
            <a:xfrm>
              <a:off x="2615151" y="2890279"/>
              <a:ext cx="100811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Irradiation chamber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25" name="CaixaDeTexto 30"/>
            <p:cNvSpPr txBox="1"/>
            <p:nvPr/>
          </p:nvSpPr>
          <p:spPr>
            <a:xfrm>
              <a:off x="2634606" y="3610906"/>
              <a:ext cx="1008112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Diffusion chamber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26" name="CaixaDeTexto 31"/>
            <p:cNvSpPr txBox="1"/>
            <p:nvPr/>
          </p:nvSpPr>
          <p:spPr>
            <a:xfrm>
              <a:off x="5546862" y="3217928"/>
              <a:ext cx="100811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err="1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NaF:LiF</a:t>
              </a:r>
              <a:endParaRPr lang="en-US" sz="1000" dirty="0" smtClean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000" dirty="0" smtClean="0">
                  <a:solidFill>
                    <a:srgbClr val="18308E"/>
                  </a:solidFill>
                  <a:latin typeface="Gill Sans"/>
                  <a:cs typeface="Arial" pitchFamily="34" charset="0"/>
                </a:rPr>
                <a:t>700ºC</a:t>
              </a:r>
              <a:endParaRPr lang="en-US" sz="1000" dirty="0">
                <a:solidFill>
                  <a:srgbClr val="18308E"/>
                </a:solidFill>
                <a:latin typeface="Gill Sans"/>
                <a:cs typeface="Arial" pitchFamily="34" charset="0"/>
              </a:endParaRPr>
            </a:p>
          </p:txBody>
        </p:sp>
        <p:sp>
          <p:nvSpPr>
            <p:cNvPr id="27" name="Cubo 21"/>
            <p:cNvSpPr/>
            <p:nvPr/>
          </p:nvSpPr>
          <p:spPr>
            <a:xfrm>
              <a:off x="2630056" y="2650560"/>
              <a:ext cx="1080120" cy="936104"/>
            </a:xfrm>
            <a:prstGeom prst="cub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  <p:sp>
          <p:nvSpPr>
            <p:cNvPr id="28" name="Cubo 10"/>
            <p:cNvSpPr/>
            <p:nvPr/>
          </p:nvSpPr>
          <p:spPr>
            <a:xfrm>
              <a:off x="2627784" y="3356992"/>
              <a:ext cx="1080120" cy="936104"/>
            </a:xfrm>
            <a:prstGeom prst="cube">
              <a:avLst/>
            </a:prstGeom>
            <a:noFill/>
            <a:ln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srgbClr val="18308E"/>
                </a:solidFill>
                <a:latin typeface="Gill Sans"/>
              </a:endParaRPr>
            </a:p>
          </p:txBody>
        </p:sp>
      </p:grpSp>
      <p:pic>
        <p:nvPicPr>
          <p:cNvPr id="9" name="Picture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0368" y="5252847"/>
            <a:ext cx="914400" cy="685801"/>
          </a:xfrm>
          <a:prstGeom prst="rect">
            <a:avLst/>
          </a:prstGeom>
        </p:spPr>
      </p:pic>
      <p:cxnSp>
        <p:nvCxnSpPr>
          <p:cNvPr id="10" name="Conexão curva 37"/>
          <p:cNvCxnSpPr/>
          <p:nvPr/>
        </p:nvCxnSpPr>
        <p:spPr>
          <a:xfrm rot="5400000">
            <a:off x="1478590" y="4420568"/>
            <a:ext cx="1210488" cy="42677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36" descr="C:\Users\Tania Mendonça\Documents\beta beams oct 2011\papers\revtex4-1\revtex4-1\revtex4-1-tds\tex\latex\revtex\static.png"/>
          <p:cNvPicPr>
            <a:picLocks noChangeAspect="1" noChangeArrowheads="1"/>
          </p:cNvPicPr>
          <p:nvPr/>
        </p:nvPicPr>
        <p:blipFill>
          <a:blip r:embed="rId3" cstate="print"/>
          <a:srcRect t="11284"/>
          <a:stretch>
            <a:fillRect/>
          </a:stretch>
        </p:blipFill>
        <p:spPr bwMode="auto">
          <a:xfrm>
            <a:off x="6418276" y="2869149"/>
            <a:ext cx="2682018" cy="3162412"/>
          </a:xfrm>
          <a:prstGeom prst="rect">
            <a:avLst/>
          </a:prstGeom>
          <a:noFill/>
        </p:spPr>
      </p:pic>
      <p:cxnSp>
        <p:nvCxnSpPr>
          <p:cNvPr id="38" name="Conexão recta unidireccional 9"/>
          <p:cNvCxnSpPr/>
          <p:nvPr/>
        </p:nvCxnSpPr>
        <p:spPr>
          <a:xfrm>
            <a:off x="6737849" y="5041727"/>
            <a:ext cx="1803006" cy="0"/>
          </a:xfrm>
          <a:prstGeom prst="straightConnector1">
            <a:avLst/>
          </a:prstGeom>
          <a:ln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CaixaDeTexto 10"/>
          <p:cNvSpPr txBox="1"/>
          <p:nvPr/>
        </p:nvSpPr>
        <p:spPr>
          <a:xfrm>
            <a:off x="7244315" y="5041727"/>
            <a:ext cx="11873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dirty="0" smtClean="0">
                <a:solidFill>
                  <a:srgbClr val="18308E"/>
                </a:solidFill>
                <a:latin typeface="Gill Sans"/>
              </a:rPr>
              <a:t>21.6 cm</a:t>
            </a:r>
            <a:endParaRPr lang="en-US" sz="1200" dirty="0">
              <a:solidFill>
                <a:srgbClr val="18308E"/>
              </a:solidFill>
              <a:latin typeface="Gill Sans"/>
            </a:endParaRPr>
          </a:p>
        </p:txBody>
      </p:sp>
      <p:sp>
        <p:nvSpPr>
          <p:cNvPr id="40" name="Marcador de Posição do Texto 4"/>
          <p:cNvSpPr txBox="1">
            <a:spLocks/>
          </p:cNvSpPr>
          <p:nvPr/>
        </p:nvSpPr>
        <p:spPr>
          <a:xfrm>
            <a:off x="948074" y="5990744"/>
            <a:ext cx="5208104" cy="3603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rgbClr val="0F6FC6"/>
              </a:buClr>
              <a:buSzPct val="76000"/>
              <a:defRPr/>
            </a:pPr>
            <a:r>
              <a:rPr lang="en-US" sz="900" dirty="0" smtClean="0">
                <a:solidFill>
                  <a:srgbClr val="18308E"/>
                </a:solidFill>
                <a:latin typeface="Gill Sans"/>
              </a:rPr>
              <a:t>P. </a:t>
            </a:r>
            <a:r>
              <a:rPr lang="en-US" sz="900" dirty="0" err="1" smtClean="0">
                <a:solidFill>
                  <a:srgbClr val="18308E"/>
                </a:solidFill>
                <a:latin typeface="Gill Sans"/>
              </a:rPr>
              <a:t>Zuchelli</a:t>
            </a:r>
            <a:r>
              <a:rPr lang="en-US" sz="900" dirty="0" smtClean="0">
                <a:solidFill>
                  <a:srgbClr val="18308E"/>
                </a:solidFill>
                <a:latin typeface="Gill Sans"/>
              </a:rPr>
              <a:t>, Phys. </a:t>
            </a:r>
            <a:r>
              <a:rPr lang="en-US" sz="900" dirty="0" err="1" smtClean="0">
                <a:solidFill>
                  <a:srgbClr val="18308E"/>
                </a:solidFill>
                <a:latin typeface="Gill Sans"/>
              </a:rPr>
              <a:t>Lett</a:t>
            </a:r>
            <a:r>
              <a:rPr lang="en-US" sz="900" dirty="0" smtClean="0">
                <a:solidFill>
                  <a:srgbClr val="18308E"/>
                </a:solidFill>
                <a:latin typeface="Gill Sans"/>
              </a:rPr>
              <a:t> B 532 (2002) 166</a:t>
            </a:r>
          </a:p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rgbClr val="0F6FC6"/>
              </a:buClr>
              <a:buSzPct val="76000"/>
              <a:defRPr/>
            </a:pPr>
            <a:r>
              <a:rPr lang="en-US" sz="900" dirty="0" smtClean="0">
                <a:solidFill>
                  <a:srgbClr val="18308E"/>
                </a:solidFill>
                <a:latin typeface="Gill Sans"/>
                <a:cs typeface="Lucida Bright"/>
              </a:rPr>
              <a:t>T. Stora, CERN Yellow Report, CERN-2010-003</a:t>
            </a:r>
          </a:p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rgbClr val="0F6FC6"/>
              </a:buClr>
              <a:buSzPct val="76000"/>
              <a:defRPr/>
            </a:pPr>
            <a:r>
              <a:rPr lang="en-US" sz="900" dirty="0" smtClean="0">
                <a:solidFill>
                  <a:srgbClr val="18308E"/>
                </a:solidFill>
                <a:latin typeface="Gill Sans"/>
                <a:cs typeface="Lucida Bright"/>
              </a:rPr>
              <a:t>T.M. Mendonca et al., NIMB 329 (2014) 1 </a:t>
            </a:r>
          </a:p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rgbClr val="0F6FC6"/>
              </a:buClr>
              <a:buSzPct val="76000"/>
              <a:buFont typeface="Arial" pitchFamily="34" charset="0"/>
              <a:buChar char="•"/>
              <a:defRPr/>
            </a:pPr>
            <a:endParaRPr lang="en-US" sz="900" dirty="0" smtClean="0">
              <a:solidFill>
                <a:srgbClr val="18308E"/>
              </a:solidFill>
              <a:latin typeface="Gill Sans"/>
            </a:endParaRPr>
          </a:p>
          <a:p>
            <a:pPr marL="274320" indent="-274320" fontAlgn="auto">
              <a:spcBef>
                <a:spcPts val="0"/>
              </a:spcBef>
              <a:spcAft>
                <a:spcPts val="0"/>
              </a:spcAft>
              <a:buClr>
                <a:srgbClr val="0F6FC6"/>
              </a:buClr>
              <a:buSzPct val="76000"/>
              <a:buFont typeface="Arial" charset="0"/>
              <a:buChar char="•"/>
              <a:defRPr/>
            </a:pPr>
            <a:endParaRPr lang="en-US" sz="900" dirty="0">
              <a:solidFill>
                <a:srgbClr val="18308E"/>
              </a:solidFill>
              <a:latin typeface="Gill Sans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Molten Salt Target</a:t>
            </a:r>
            <a:endParaRPr lang="en-US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 bwMode="auto">
          <a:xfrm>
            <a:off x="7524141" y="6325277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T. Mendonca, et al.</a:t>
            </a:r>
          </a:p>
        </p:txBody>
      </p:sp>
    </p:spTree>
    <p:extLst>
      <p:ext uri="{BB962C8B-B14F-4D97-AF65-F5344CB8AC3E}">
        <p14:creationId xmlns:p14="http://schemas.microsoft.com/office/powerpoint/2010/main" val="4041890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Imagem 108" descr="Graph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90980"/>
            <a:ext cx="4392488" cy="3105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1" descr="Graph2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15"/>
          <a:stretch>
            <a:fillRect/>
          </a:stretch>
        </p:blipFill>
        <p:spPr bwMode="auto">
          <a:xfrm>
            <a:off x="4861868" y="3290980"/>
            <a:ext cx="4022855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ângulo 107"/>
          <p:cNvSpPr>
            <a:spLocks noChangeArrowheads="1"/>
          </p:cNvSpPr>
          <p:nvPr/>
        </p:nvSpPr>
        <p:spPr bwMode="auto">
          <a:xfrm>
            <a:off x="1946839" y="3645024"/>
            <a:ext cx="333086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D(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Ne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)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in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NaF:LiF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~10</a:t>
            </a:r>
            <a:r>
              <a:rPr lang="pt-PT" sz="1200" baseline="30000" dirty="0">
                <a:solidFill>
                  <a:srgbClr val="18308E"/>
                </a:solidFill>
                <a:latin typeface="Gill Sans"/>
                <a:cs typeface="Gill Sans"/>
              </a:rPr>
              <a:t>-9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m</a:t>
            </a:r>
            <a:r>
              <a:rPr lang="pt-PT" sz="1200" baseline="30000" dirty="0">
                <a:solidFill>
                  <a:srgbClr val="18308E"/>
                </a:solidFill>
                <a:latin typeface="Gill Sans"/>
                <a:cs typeface="Gill Sans"/>
              </a:rPr>
              <a:t>2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/s </a:t>
            </a:r>
          </a:p>
        </p:txBody>
      </p:sp>
      <p:sp>
        <p:nvSpPr>
          <p:cNvPr id="26" name="CaixaDeTexto 113"/>
          <p:cNvSpPr txBox="1">
            <a:spLocks noChangeArrowheads="1"/>
          </p:cNvSpPr>
          <p:nvPr/>
        </p:nvSpPr>
        <p:spPr bwMode="auto">
          <a:xfrm>
            <a:off x="5148064" y="1170618"/>
            <a:ext cx="3600400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endParaRPr lang="pt-PT" sz="1200" dirty="0">
              <a:solidFill>
                <a:srgbClr val="18308E"/>
              </a:solidFill>
              <a:latin typeface="Gill Sans"/>
              <a:cs typeface="Gill Sans"/>
            </a:endParaRPr>
          </a:p>
          <a:p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D(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Ne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)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essential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in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determination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of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production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rates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and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dimensioning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of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the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diffusion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chamber</a:t>
            </a:r>
            <a:endParaRPr lang="pt-PT" sz="1200" dirty="0">
              <a:solidFill>
                <a:srgbClr val="18308E"/>
              </a:solidFill>
              <a:latin typeface="Gill Sans"/>
              <a:cs typeface="Gill Sans"/>
            </a:endParaRPr>
          </a:p>
          <a:p>
            <a:endParaRPr lang="pt-PT" sz="1200" dirty="0">
              <a:solidFill>
                <a:srgbClr val="18308E"/>
              </a:solidFill>
              <a:latin typeface="Gill Sans"/>
              <a:cs typeface="Gill Sans"/>
            </a:endParaRPr>
          </a:p>
          <a:p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Release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favoured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by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smaller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sizes</a:t>
            </a:r>
            <a:endParaRPr lang="pt-PT" sz="1200" dirty="0">
              <a:solidFill>
                <a:srgbClr val="18308E"/>
              </a:solidFill>
              <a:latin typeface="Gill Sans"/>
              <a:cs typeface="Gill Sans"/>
            </a:endParaRPr>
          </a:p>
          <a:p>
            <a:endParaRPr lang="pt-PT" sz="1200" dirty="0">
              <a:solidFill>
                <a:srgbClr val="18308E"/>
              </a:solidFill>
              <a:latin typeface="Gill Sans"/>
              <a:cs typeface="Gill Sans"/>
            </a:endParaRPr>
          </a:p>
          <a:p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96%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release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for 100 µm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droplet</a:t>
            </a:r>
            <a:endParaRPr lang="pt-PT" sz="1200" dirty="0">
              <a:solidFill>
                <a:srgbClr val="18308E"/>
              </a:solidFill>
              <a:latin typeface="Gill Sans"/>
              <a:cs typeface="Gill Sans"/>
            </a:endParaRPr>
          </a:p>
          <a:p>
            <a:endParaRPr lang="pt-PT" sz="1200" dirty="0">
              <a:solidFill>
                <a:srgbClr val="18308E"/>
              </a:solidFill>
              <a:latin typeface="Gill Sans"/>
              <a:cs typeface="Gill Sans"/>
            </a:endParaRPr>
          </a:p>
          <a:p>
            <a:endParaRPr lang="pt-PT" sz="1200" dirty="0">
              <a:solidFill>
                <a:srgbClr val="18308E"/>
              </a:solidFill>
              <a:latin typeface="Gill Sans"/>
              <a:cs typeface="Gill Sans"/>
            </a:endParaRPr>
          </a:p>
        </p:txBody>
      </p:sp>
      <p:sp>
        <p:nvSpPr>
          <p:cNvPr id="27" name="CaixaDeTexto 105"/>
          <p:cNvSpPr txBox="1">
            <a:spLocks noChangeArrowheads="1"/>
          </p:cNvSpPr>
          <p:nvPr/>
        </p:nvSpPr>
        <p:spPr bwMode="auto">
          <a:xfrm>
            <a:off x="1475656" y="3296017"/>
            <a:ext cx="753587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D(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Ne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)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in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NaF:LiF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is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8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orders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of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magnitude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higher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than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oxide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targets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smtClean="0">
                <a:solidFill>
                  <a:srgbClr val="18308E"/>
                </a:solidFill>
                <a:latin typeface="Gill Sans"/>
                <a:cs typeface="Gill Sans"/>
              </a:rPr>
              <a:t> (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CaO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,  Al</a:t>
            </a:r>
            <a:r>
              <a:rPr lang="pt-PT" sz="1200" baseline="-25000" dirty="0">
                <a:solidFill>
                  <a:srgbClr val="18308E"/>
                </a:solidFill>
                <a:latin typeface="Gill Sans"/>
                <a:cs typeface="Gill Sans"/>
              </a:rPr>
              <a:t>2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O</a:t>
            </a:r>
            <a:r>
              <a:rPr lang="pt-PT" sz="1200" baseline="-25000" dirty="0">
                <a:solidFill>
                  <a:srgbClr val="18308E"/>
                </a:solidFill>
                <a:latin typeface="Gill Sans"/>
                <a:cs typeface="Gill Sans"/>
              </a:rPr>
              <a:t>3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</a:t>
            </a:r>
            <a:r>
              <a:rPr lang="pt-PT" sz="1200" dirty="0" err="1">
                <a:solidFill>
                  <a:srgbClr val="18308E"/>
                </a:solidFill>
                <a:latin typeface="Gill Sans"/>
                <a:cs typeface="Gill Sans"/>
              </a:rPr>
              <a:t>with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D~10</a:t>
            </a:r>
            <a:r>
              <a:rPr lang="pt-PT" sz="1200" baseline="30000" dirty="0">
                <a:solidFill>
                  <a:srgbClr val="18308E"/>
                </a:solidFill>
                <a:latin typeface="Gill Sans"/>
                <a:cs typeface="Gill Sans"/>
              </a:rPr>
              <a:t>-17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 m</a:t>
            </a:r>
            <a:r>
              <a:rPr lang="pt-PT" sz="1200" baseline="30000" dirty="0">
                <a:solidFill>
                  <a:srgbClr val="18308E"/>
                </a:solidFill>
                <a:latin typeface="Gill Sans"/>
                <a:cs typeface="Gill Sans"/>
              </a:rPr>
              <a:t>2</a:t>
            </a:r>
            <a:r>
              <a:rPr lang="pt-PT" sz="1200" dirty="0">
                <a:solidFill>
                  <a:srgbClr val="18308E"/>
                </a:solidFill>
                <a:latin typeface="Gill Sans"/>
                <a:cs typeface="Gill Sans"/>
              </a:rPr>
              <a:t>/s)</a:t>
            </a:r>
          </a:p>
        </p:txBody>
      </p:sp>
      <p:sp>
        <p:nvSpPr>
          <p:cNvPr id="28" name="Title 2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en-GB" dirty="0" smtClean="0"/>
              <a:t>Determination of the Diffusion Coefficient of Ne In </a:t>
            </a:r>
            <a:r>
              <a:rPr lang="en-GB" dirty="0" err="1" smtClean="0"/>
              <a:t>NaF:LiF</a:t>
            </a:r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7524141" y="6325277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T. Mendonca, et al.</a:t>
            </a:r>
          </a:p>
        </p:txBody>
      </p:sp>
      <p:pic>
        <p:nvPicPr>
          <p:cNvPr id="11" name="Picture 5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7463"/>
            <a:ext cx="3384376" cy="2391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1424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Marcador de Posição do Texto 4"/>
          <p:cNvSpPr>
            <a:spLocks noGrp="1"/>
          </p:cNvSpPr>
          <p:nvPr>
            <p:ph type="body" sz="quarter" idx="4294967295"/>
          </p:nvPr>
        </p:nvSpPr>
        <p:spPr>
          <a:xfrm>
            <a:off x="827584" y="6236989"/>
            <a:ext cx="2691953" cy="360363"/>
          </a:xfrm>
        </p:spPr>
        <p:txBody>
          <a:bodyPr/>
          <a:lstStyle/>
          <a:p>
            <a:r>
              <a:rPr lang="pt-PT" sz="900" dirty="0" smtClean="0">
                <a:solidFill>
                  <a:srgbClr val="18308E"/>
                </a:solidFill>
                <a:latin typeface="Gill Sans"/>
              </a:rPr>
              <a:t>LIEBE Project Design </a:t>
            </a:r>
            <a:r>
              <a:rPr lang="pt-PT" sz="900" dirty="0" err="1" smtClean="0">
                <a:solidFill>
                  <a:srgbClr val="18308E"/>
                </a:solidFill>
                <a:latin typeface="Gill Sans"/>
              </a:rPr>
              <a:t>Report</a:t>
            </a:r>
            <a:r>
              <a:rPr lang="pt-PT" sz="900" dirty="0" smtClean="0">
                <a:solidFill>
                  <a:srgbClr val="18308E"/>
                </a:solidFill>
                <a:latin typeface="Gill Sans"/>
              </a:rPr>
              <a:t>, </a:t>
            </a:r>
            <a:r>
              <a:rPr lang="pt-PT" sz="900" dirty="0" err="1" smtClean="0">
                <a:solidFill>
                  <a:srgbClr val="18308E"/>
                </a:solidFill>
                <a:latin typeface="Gill Sans"/>
              </a:rPr>
              <a:t>June</a:t>
            </a:r>
            <a:r>
              <a:rPr lang="pt-PT" sz="900" dirty="0" smtClean="0">
                <a:solidFill>
                  <a:srgbClr val="18308E"/>
                </a:solidFill>
                <a:latin typeface="Gill Sans"/>
              </a:rPr>
              <a:t> 2014</a:t>
            </a:r>
            <a:endParaRPr lang="pt-PT" sz="900" dirty="0">
              <a:solidFill>
                <a:srgbClr val="18308E"/>
              </a:solidFill>
              <a:latin typeface="Gill San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0333" y="1289291"/>
            <a:ext cx="29158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srgbClr val="18308E"/>
                </a:solidFill>
                <a:latin typeface="Gill Sans"/>
                <a:ea typeface="+mn-ea"/>
                <a:cs typeface="+mn-cs"/>
              </a:rPr>
              <a:t>LIEBE target proposed design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b="1" dirty="0" smtClean="0">
                <a:solidFill>
                  <a:srgbClr val="18308E"/>
                </a:solidFill>
                <a:latin typeface="Gill Sans"/>
                <a:ea typeface="+mn-ea"/>
                <a:cs typeface="+mn-cs"/>
              </a:rPr>
              <a:t>(LIEBE </a:t>
            </a:r>
            <a:r>
              <a:rPr lang="en-GB" sz="1200" b="1" dirty="0">
                <a:solidFill>
                  <a:srgbClr val="18308E"/>
                </a:solidFill>
                <a:latin typeface="Gill Sans"/>
                <a:ea typeface="+mn-ea"/>
                <a:cs typeface="+mn-cs"/>
              </a:rPr>
              <a:t>Design Study </a:t>
            </a:r>
            <a:r>
              <a:rPr lang="en-GB" sz="1200" b="1" dirty="0" smtClean="0">
                <a:solidFill>
                  <a:srgbClr val="18308E"/>
                </a:solidFill>
                <a:latin typeface="Gill Sans"/>
                <a:ea typeface="+mn-ea"/>
                <a:cs typeface="+mn-cs"/>
              </a:rPr>
              <a:t>Report)</a:t>
            </a:r>
            <a:endParaRPr lang="en-GB" sz="1200" b="1" dirty="0">
              <a:solidFill>
                <a:srgbClr val="18308E"/>
              </a:solidFill>
              <a:latin typeface="Gill Sans"/>
              <a:ea typeface="+mn-ea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GB" sz="1200" dirty="0">
              <a:solidFill>
                <a:srgbClr val="18308E"/>
              </a:solidFill>
              <a:latin typeface="Gill Sans"/>
              <a:ea typeface="+mn-ea"/>
              <a:cs typeface="+mn-cs"/>
            </a:endParaRPr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-36512" y="1837822"/>
            <a:ext cx="4176464" cy="3751418"/>
            <a:chOff x="-48705" y="1340768"/>
            <a:chExt cx="5220575" cy="4689272"/>
          </a:xfrm>
        </p:grpSpPr>
        <p:pic>
          <p:nvPicPr>
            <p:cNvPr id="10" name="Picture 9" descr="G:\Departments\AB\Projects\ISOLDE\ISOLDE 3dxml files\LIEBE\LIEBE 2014 06 19\LIEBE 2014 06 19 9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1340768"/>
              <a:ext cx="4956277" cy="4689272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TextBox 10"/>
            <p:cNvSpPr txBox="1"/>
            <p:nvPr/>
          </p:nvSpPr>
          <p:spPr>
            <a:xfrm>
              <a:off x="-48705" y="2699670"/>
              <a:ext cx="1411781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Gill Sans"/>
                  <a:ea typeface="+mn-ea"/>
                  <a:cs typeface="+mn-cs"/>
                </a:rPr>
                <a:t>Irradiation chamber</a:t>
              </a:r>
              <a:endParaRPr lang="en-GB" sz="1200" dirty="0">
                <a:solidFill>
                  <a:prstClr val="white"/>
                </a:solidFill>
                <a:latin typeface="Gill Sans"/>
                <a:ea typeface="+mn-ea"/>
                <a:cs typeface="+mn-cs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03071" y="3457394"/>
              <a:ext cx="110829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Gill Sans"/>
                  <a:ea typeface="+mn-ea"/>
                  <a:cs typeface="+mn-cs"/>
                </a:rPr>
                <a:t>Diffusion chamber</a:t>
              </a:r>
              <a:endParaRPr lang="en-GB" sz="1200" dirty="0">
                <a:solidFill>
                  <a:prstClr val="white"/>
                </a:solidFill>
                <a:latin typeface="Gill Sans"/>
                <a:ea typeface="+mn-ea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562132" y="4203419"/>
              <a:ext cx="144015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Gill Sans"/>
                  <a:ea typeface="+mn-ea"/>
                  <a:cs typeface="+mn-cs"/>
                </a:rPr>
                <a:t>Heat exchanger</a:t>
              </a:r>
              <a:endParaRPr lang="en-GB" sz="1200" dirty="0">
                <a:solidFill>
                  <a:prstClr val="white"/>
                </a:solidFill>
                <a:latin typeface="Gill Sans"/>
                <a:ea typeface="+mn-ea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447467" y="1657738"/>
              <a:ext cx="1271123" cy="807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Gill Sans"/>
                  <a:ea typeface="+mn-ea"/>
                  <a:cs typeface="+mn-cs"/>
                </a:rPr>
                <a:t>Fill and drain reservoir</a:t>
              </a:r>
              <a:endParaRPr lang="en-GB" sz="1200" dirty="0">
                <a:solidFill>
                  <a:prstClr val="white"/>
                </a:solidFill>
                <a:latin typeface="Gill Sans"/>
                <a:ea typeface="+mn-ea"/>
                <a:cs typeface="+mn-cs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281662" y="3880656"/>
              <a:ext cx="1890208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r>
                <a:rPr lang="en-GB" sz="1200" dirty="0" smtClean="0">
                  <a:solidFill>
                    <a:prstClr val="white"/>
                  </a:solidFill>
                  <a:latin typeface="Gill Sans"/>
                  <a:ea typeface="+mn-ea"/>
                  <a:cs typeface="+mn-cs"/>
                </a:rPr>
                <a:t>Electromagnetic pump</a:t>
              </a:r>
              <a:endParaRPr lang="en-GB" sz="1200" dirty="0">
                <a:solidFill>
                  <a:prstClr val="white"/>
                </a:solidFill>
                <a:latin typeface="Gill Sans"/>
                <a:ea typeface="+mn-ea"/>
                <a:cs typeface="+mn-cs"/>
              </a:endParaRPr>
            </a:p>
          </p:txBody>
        </p:sp>
      </p:grpSp>
      <p:pic>
        <p:nvPicPr>
          <p:cNvPr id="16" name="Picture 3" descr="G:\Departments\AB\Projects\ISOLDE\ISOLDE 3dxml files\LIEBE\LIEBE 2014 06 19\LIEBE 2014 06 19 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2393" y="1024112"/>
            <a:ext cx="4700016" cy="35570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4355976" y="764704"/>
            <a:ext cx="401759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srgbClr val="18308E"/>
                </a:solidFill>
                <a:latin typeface="Gill Sans"/>
                <a:ea typeface="+mn-ea"/>
                <a:cs typeface="+mn-cs"/>
              </a:rPr>
              <a:t>Compatibility with the ISOLDE Front-end</a:t>
            </a:r>
            <a:endParaRPr lang="en-GB" sz="1200" dirty="0">
              <a:solidFill>
                <a:srgbClr val="18308E"/>
              </a:solidFill>
              <a:latin typeface="Gill Sans"/>
              <a:ea typeface="+mn-ea"/>
              <a:cs typeface="+mn-cs"/>
            </a:endParaRPr>
          </a:p>
        </p:txBody>
      </p:sp>
      <p:pic>
        <p:nvPicPr>
          <p:cNvPr id="23" name="Picture 22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9716" y="4608909"/>
            <a:ext cx="3126740" cy="22764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LIEBE</a:t>
            </a:r>
            <a:r>
              <a:rPr lang="pt-PT" dirty="0"/>
              <a:t> </a:t>
            </a:r>
            <a:r>
              <a:rPr lang="pt-PT" dirty="0" smtClean="0"/>
              <a:t>Project (</a:t>
            </a:r>
            <a:r>
              <a:rPr lang="pt-P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</a:t>
            </a:r>
            <a:r>
              <a:rPr lang="pt-PT" dirty="0"/>
              <a:t>quid L</a:t>
            </a:r>
            <a:r>
              <a:rPr lang="pt-P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pt-PT" dirty="0"/>
              <a:t>ad-</a:t>
            </a:r>
            <a:r>
              <a:rPr lang="pt-P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pt-PT" dirty="0"/>
              <a:t>ismuth Eutectic loop for </a:t>
            </a:r>
            <a:r>
              <a:rPr lang="pt-PT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pt-PT" dirty="0"/>
              <a:t>URISOL</a:t>
            </a:r>
            <a:r>
              <a:rPr lang="pt-PT" dirty="0" smtClean="0"/>
              <a:t>)</a:t>
            </a:r>
            <a:endParaRPr lang="en-US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 bwMode="auto">
          <a:xfrm>
            <a:off x="3059832" y="6309320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T. Mendonca, et al.</a:t>
            </a:r>
          </a:p>
        </p:txBody>
      </p:sp>
    </p:spTree>
    <p:extLst>
      <p:ext uri="{BB962C8B-B14F-4D97-AF65-F5344CB8AC3E}">
        <p14:creationId xmlns:p14="http://schemas.microsoft.com/office/powerpoint/2010/main" val="1417233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827584" y="242888"/>
            <a:ext cx="6656784" cy="333375"/>
          </a:xfrm>
        </p:spPr>
        <p:txBody>
          <a:bodyPr/>
          <a:lstStyle/>
          <a:p>
            <a:r>
              <a:rPr lang="en-GB" dirty="0"/>
              <a:t>Hg Diffusion </a:t>
            </a:r>
            <a:r>
              <a:rPr lang="en-GB" dirty="0" smtClean="0"/>
              <a:t>Study (Liquid Target)</a:t>
            </a:r>
            <a:endParaRPr lang="en-US" dirty="0"/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3389" y="1184520"/>
            <a:ext cx="3463726" cy="2445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35"/>
          <p:cNvSpPr txBox="1"/>
          <p:nvPr/>
        </p:nvSpPr>
        <p:spPr>
          <a:xfrm>
            <a:off x="820242" y="919499"/>
            <a:ext cx="39852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i="1" dirty="0" err="1" smtClean="0">
                <a:solidFill>
                  <a:srgbClr val="18308E"/>
                </a:solidFill>
                <a:latin typeface="Gill Sans"/>
              </a:rPr>
              <a:t>Improvement</a:t>
            </a:r>
            <a:r>
              <a:rPr lang="pt-PT" sz="1200" i="1" dirty="0" smtClean="0">
                <a:solidFill>
                  <a:srgbClr val="18308E"/>
                </a:solidFill>
                <a:latin typeface="Gill Sans"/>
              </a:rPr>
              <a:t> </a:t>
            </a:r>
            <a:r>
              <a:rPr lang="pt-PT" sz="1200" i="1" dirty="0" err="1" smtClean="0">
                <a:solidFill>
                  <a:srgbClr val="18308E"/>
                </a:solidFill>
                <a:latin typeface="Gill Sans"/>
              </a:rPr>
              <a:t>of</a:t>
            </a:r>
            <a:r>
              <a:rPr lang="pt-PT" sz="1200" i="1" dirty="0" smtClean="0">
                <a:solidFill>
                  <a:srgbClr val="18308E"/>
                </a:solidFill>
                <a:latin typeface="Gill Sans"/>
              </a:rPr>
              <a:t> </a:t>
            </a:r>
            <a:r>
              <a:rPr lang="pt-PT" sz="1200" i="1" dirty="0" err="1" smtClean="0">
                <a:solidFill>
                  <a:srgbClr val="18308E"/>
                </a:solidFill>
                <a:latin typeface="Gill Sans"/>
              </a:rPr>
              <a:t>diffusion</a:t>
            </a:r>
            <a:r>
              <a:rPr lang="pt-PT" sz="1200" i="1" dirty="0" smtClean="0">
                <a:solidFill>
                  <a:srgbClr val="18308E"/>
                </a:solidFill>
                <a:latin typeface="Gill Sans"/>
              </a:rPr>
              <a:t> </a:t>
            </a:r>
            <a:r>
              <a:rPr lang="pt-PT" sz="1200" i="1" dirty="0" err="1" smtClean="0">
                <a:solidFill>
                  <a:srgbClr val="18308E"/>
                </a:solidFill>
                <a:latin typeface="Gill Sans"/>
              </a:rPr>
              <a:t>with</a:t>
            </a:r>
            <a:r>
              <a:rPr lang="pt-PT" sz="1200" i="1" dirty="0" smtClean="0">
                <a:solidFill>
                  <a:srgbClr val="18308E"/>
                </a:solidFill>
                <a:latin typeface="Gill Sans"/>
              </a:rPr>
              <a:t> </a:t>
            </a:r>
            <a:r>
              <a:rPr lang="pt-PT" sz="1200" i="1" dirty="0" err="1" smtClean="0">
                <a:solidFill>
                  <a:srgbClr val="18308E"/>
                </a:solidFill>
                <a:latin typeface="Gill Sans"/>
              </a:rPr>
              <a:t>temperature</a:t>
            </a:r>
            <a:endParaRPr lang="pt-PT" sz="1200" i="1" dirty="0">
              <a:solidFill>
                <a:srgbClr val="18308E"/>
              </a:solidFill>
              <a:latin typeface="Gill Sans"/>
            </a:endParaRPr>
          </a:p>
        </p:txBody>
      </p:sp>
      <p:sp>
        <p:nvSpPr>
          <p:cNvPr id="9" name="Rectângulo 40"/>
          <p:cNvSpPr/>
          <p:nvPr/>
        </p:nvSpPr>
        <p:spPr>
          <a:xfrm>
            <a:off x="4860032" y="1260284"/>
            <a:ext cx="4110258" cy="1384995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None/>
            </a:pPr>
            <a:r>
              <a:rPr lang="pt-PT" sz="1200" baseline="30000" dirty="0" smtClean="0">
                <a:solidFill>
                  <a:srgbClr val="18308E"/>
                </a:solidFill>
                <a:latin typeface="Gill Sans"/>
              </a:rPr>
              <a:t>177</a:t>
            </a:r>
            <a:r>
              <a:rPr lang="pt-PT" sz="1200" dirty="0" smtClean="0">
                <a:solidFill>
                  <a:srgbClr val="18308E"/>
                </a:solidFill>
                <a:latin typeface="Gill Sans"/>
              </a:rPr>
              <a:t>Hg (T</a:t>
            </a:r>
            <a:r>
              <a:rPr lang="pt-PT" sz="1200" baseline="-25000" dirty="0" smtClean="0">
                <a:solidFill>
                  <a:srgbClr val="18308E"/>
                </a:solidFill>
                <a:latin typeface="Gill Sans"/>
              </a:rPr>
              <a:t>1/2</a:t>
            </a:r>
            <a:r>
              <a:rPr lang="pt-PT" sz="1200" dirty="0" smtClean="0">
                <a:solidFill>
                  <a:srgbClr val="18308E"/>
                </a:solidFill>
                <a:latin typeface="Gill Sans"/>
              </a:rPr>
              <a:t>= 130 ms) as reference:</a:t>
            </a:r>
          </a:p>
          <a:p>
            <a:pPr lvl="1" algn="just"/>
            <a:endParaRPr lang="pt-PT" sz="1200" dirty="0">
              <a:solidFill>
                <a:srgbClr val="18308E"/>
              </a:solidFill>
              <a:latin typeface="Gill Sans"/>
            </a:endParaRPr>
          </a:p>
          <a:p>
            <a:pPr lvl="1" algn="just"/>
            <a:r>
              <a:rPr lang="pt-PT" sz="1200" dirty="0" smtClean="0">
                <a:solidFill>
                  <a:srgbClr val="18308E"/>
                </a:solidFill>
                <a:latin typeface="Gill Sans"/>
                <a:cs typeface="Times New Roman"/>
              </a:rPr>
              <a:t>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PT" sz="1200" dirty="0" smtClean="0">
                <a:solidFill>
                  <a:srgbClr val="18308E"/>
                </a:solidFill>
                <a:latin typeface="Gill Sans"/>
                <a:cs typeface="Times New Roman"/>
              </a:rPr>
              <a:t>Increasing droplet radius will decrease the released fraction </a:t>
            </a:r>
          </a:p>
          <a:p>
            <a:pPr marL="628650" lvl="1" indent="-171450" algn="just">
              <a:buFont typeface="Arial" panose="020B0604020202020204" pitchFamily="34" charset="0"/>
              <a:buChar char="•"/>
            </a:pPr>
            <a:r>
              <a:rPr lang="pt-PT" sz="1200" dirty="0" smtClean="0">
                <a:solidFill>
                  <a:srgbClr val="18308E"/>
                </a:solidFill>
                <a:latin typeface="Gill Sans"/>
                <a:cs typeface="Times New Roman"/>
              </a:rPr>
              <a:t>Diffusion efficiency of 38% for 100 ms, 44% for 200 ms in the diffusion chamber</a:t>
            </a:r>
          </a:p>
        </p:txBody>
      </p:sp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5333" y="3241173"/>
            <a:ext cx="393858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Rectângulo 24"/>
          <p:cNvSpPr/>
          <p:nvPr/>
        </p:nvSpPr>
        <p:spPr>
          <a:xfrm>
            <a:off x="6007234" y="3554292"/>
            <a:ext cx="288032" cy="1998000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pt-PT" sz="1200">
              <a:solidFill>
                <a:srgbClr val="18308E"/>
              </a:solidFill>
              <a:latin typeface="Gill Sans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5086618" y="1765158"/>
            <a:ext cx="143586" cy="134178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rgbClr val="18308E"/>
              </a:solidFill>
              <a:latin typeface="Gill Sans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7560510" y="6325277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T. Mendonca, et al.</a:t>
            </a:r>
          </a:p>
        </p:txBody>
      </p:sp>
      <p:pic>
        <p:nvPicPr>
          <p:cNvPr id="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6325" y="3679862"/>
            <a:ext cx="3495675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Oval 27"/>
          <p:cNvSpPr/>
          <p:nvPr/>
        </p:nvSpPr>
        <p:spPr>
          <a:xfrm>
            <a:off x="2156445" y="4015412"/>
            <a:ext cx="495292" cy="1535710"/>
          </a:xfrm>
          <a:prstGeom prst="ellipse">
            <a:avLst/>
          </a:prstGeom>
          <a:solidFill>
            <a:schemeClr val="accent1">
              <a:alpha val="7000"/>
            </a:schemeClr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200">
              <a:solidFill>
                <a:srgbClr val="18308E"/>
              </a:solidFill>
              <a:latin typeface="Gill Sans"/>
            </a:endParaRPr>
          </a:p>
        </p:txBody>
      </p:sp>
      <p:sp>
        <p:nvSpPr>
          <p:cNvPr id="29" name="CaixaDeTexto 23"/>
          <p:cNvSpPr txBox="1"/>
          <p:nvPr/>
        </p:nvSpPr>
        <p:spPr>
          <a:xfrm>
            <a:off x="3464464" y="4506817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err="1" smtClean="0">
                <a:solidFill>
                  <a:srgbClr val="18308E"/>
                </a:solidFill>
                <a:latin typeface="Gill Sans"/>
              </a:rPr>
              <a:t>Static</a:t>
            </a:r>
            <a:r>
              <a:rPr lang="pt-PT" sz="1200" dirty="0" smtClean="0">
                <a:solidFill>
                  <a:srgbClr val="18308E"/>
                </a:solidFill>
                <a:latin typeface="Gill Sans"/>
              </a:rPr>
              <a:t> </a:t>
            </a:r>
            <a:r>
              <a:rPr lang="pt-PT" sz="1200" dirty="0" err="1" smtClean="0">
                <a:solidFill>
                  <a:srgbClr val="18308E"/>
                </a:solidFill>
                <a:latin typeface="Gill Sans"/>
              </a:rPr>
              <a:t>units</a:t>
            </a:r>
            <a:endParaRPr lang="pt-PT" sz="1200" dirty="0">
              <a:solidFill>
                <a:srgbClr val="18308E"/>
              </a:solidFill>
              <a:latin typeface="Gill Sans"/>
            </a:endParaRPr>
          </a:p>
        </p:txBody>
      </p:sp>
      <p:sp>
        <p:nvSpPr>
          <p:cNvPr id="30" name="Chaveta à direita 25"/>
          <p:cNvSpPr/>
          <p:nvPr/>
        </p:nvSpPr>
        <p:spPr>
          <a:xfrm>
            <a:off x="3380597" y="4255926"/>
            <a:ext cx="144000" cy="72008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PT" sz="1200">
              <a:solidFill>
                <a:srgbClr val="18308E"/>
              </a:solidFill>
              <a:latin typeface="Gill Sans"/>
            </a:endParaRPr>
          </a:p>
        </p:txBody>
      </p:sp>
      <p:pic>
        <p:nvPicPr>
          <p:cNvPr id="39" name="Picture 2" descr="G:\Users\m\mdelonca\Public\liquid target\photo to share\shower 1 mm spacing\shower 4 start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314" y="2665807"/>
            <a:ext cx="1379913" cy="20748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2937852" y="2142587"/>
            <a:ext cx="37790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err="1" smtClean="0">
                <a:solidFill>
                  <a:srgbClr val="18308E"/>
                </a:solidFill>
                <a:latin typeface="Gill Sans"/>
                <a:ea typeface="+mn-ea"/>
                <a:cs typeface="+mn-cs"/>
              </a:rPr>
              <a:t>PbBi</a:t>
            </a:r>
            <a:r>
              <a:rPr lang="en-GB" sz="1200" dirty="0" smtClean="0">
                <a:solidFill>
                  <a:srgbClr val="18308E"/>
                </a:solidFill>
                <a:latin typeface="Gill Sans"/>
                <a:ea typeface="+mn-ea"/>
                <a:cs typeface="+mn-cs"/>
              </a:rPr>
              <a:t> shower – Offline tests @ ISOLDE, June.2014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srgbClr val="18308E"/>
                </a:solidFill>
                <a:latin typeface="Gill Sans"/>
                <a:ea typeface="+mn-ea"/>
                <a:cs typeface="+mn-cs"/>
              </a:rPr>
              <a:t>Data collection on droplet size, 0.1 mm holes </a:t>
            </a:r>
            <a:endParaRPr lang="en-GB" sz="1200" dirty="0">
              <a:solidFill>
                <a:srgbClr val="18308E"/>
              </a:solidFill>
              <a:latin typeface="Gill Sans"/>
              <a:ea typeface="+mn-ea"/>
              <a:cs typeface="+mn-cs"/>
            </a:endParaRPr>
          </a:p>
        </p:txBody>
      </p:sp>
      <p:pic>
        <p:nvPicPr>
          <p:cNvPr id="41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3069" y="2743049"/>
            <a:ext cx="1543050" cy="118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extBox 41"/>
          <p:cNvSpPr txBox="1"/>
          <p:nvPr/>
        </p:nvSpPr>
        <p:spPr>
          <a:xfrm>
            <a:off x="2997729" y="4028131"/>
            <a:ext cx="19626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GB" sz="1200" dirty="0" smtClean="0">
                <a:solidFill>
                  <a:srgbClr val="18308E"/>
                </a:solidFill>
                <a:latin typeface="Gill Sans"/>
                <a:ea typeface="+mn-ea"/>
                <a:cs typeface="+mn-cs"/>
              </a:rPr>
              <a:t>Metallic grid for material fragmentation in the diffusion chamber</a:t>
            </a:r>
            <a:endParaRPr lang="en-GB" sz="1200" dirty="0">
              <a:solidFill>
                <a:srgbClr val="18308E"/>
              </a:solidFill>
              <a:latin typeface="Gill Sans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78135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5" dur="indefinite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6" dur="indefinite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8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9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1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52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9" grpId="1"/>
      <p:bldP spid="14" grpId="0" animBg="1"/>
      <p:bldP spid="14" grpId="1" animBg="1"/>
      <p:bldP spid="16" grpId="0" animBg="1"/>
      <p:bldP spid="16" grpId="1" animBg="1"/>
      <p:bldP spid="28" grpId="0" animBg="1"/>
      <p:bldP spid="28" grpId="1" animBg="1"/>
      <p:bldP spid="29" grpId="0"/>
      <p:bldP spid="29" grpId="1"/>
      <p:bldP spid="30" grpId="0" animBg="1"/>
      <p:bldP spid="30" grpId="1" animBg="1"/>
      <p:bldP spid="40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012686" y="3284984"/>
            <a:ext cx="3143490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US" kern="0" dirty="0" smtClean="0">
                <a:solidFill>
                  <a:srgbClr val="18308E"/>
                </a:solidFill>
              </a:rPr>
              <a:t>Ion Source Development</a:t>
            </a:r>
          </a:p>
        </p:txBody>
      </p:sp>
    </p:spTree>
    <p:extLst>
      <p:ext uri="{BB962C8B-B14F-4D97-AF65-F5344CB8AC3E}">
        <p14:creationId xmlns:p14="http://schemas.microsoft.com/office/powerpoint/2010/main" val="11119935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3419872" y="3284984"/>
            <a:ext cx="2567426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algn="ctr"/>
            <a:r>
              <a:rPr lang="en-US" kern="0" dirty="0" smtClean="0">
                <a:solidFill>
                  <a:srgbClr val="18308E"/>
                </a:solidFill>
              </a:rPr>
              <a:t>Target Materials</a:t>
            </a:r>
          </a:p>
        </p:txBody>
      </p:sp>
    </p:spTree>
    <p:extLst>
      <p:ext uri="{BB962C8B-B14F-4D97-AF65-F5344CB8AC3E}">
        <p14:creationId xmlns:p14="http://schemas.microsoft.com/office/powerpoint/2010/main" val="119383622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VADIS and RILIS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1115616" y="1196752"/>
            <a:ext cx="6102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18308E"/>
                </a:solidFill>
                <a:latin typeface="Gill Sans"/>
                <a:cs typeface="Gill Sans"/>
              </a:rPr>
              <a:t>Drawbacks </a:t>
            </a:r>
            <a:r>
              <a:rPr lang="en-US" sz="1200" b="1" dirty="0">
                <a:solidFill>
                  <a:srgbClr val="18308E"/>
                </a:solidFill>
                <a:latin typeface="Gill Sans"/>
                <a:cs typeface="Gill Sans"/>
              </a:rPr>
              <a:t>of hot-cavity laser ion </a:t>
            </a:r>
            <a:r>
              <a:rPr lang="en-US" sz="1200" b="1" dirty="0" smtClean="0">
                <a:solidFill>
                  <a:srgbClr val="18308E"/>
                </a:solidFill>
                <a:latin typeface="Gill Sans"/>
                <a:cs typeface="Gill Sans"/>
              </a:rPr>
              <a:t>sources</a:t>
            </a:r>
          </a:p>
          <a:p>
            <a:endParaRPr lang="en-US" sz="1200" b="1" dirty="0" smtClean="0">
              <a:solidFill>
                <a:srgbClr val="18308E"/>
              </a:solidFill>
              <a:latin typeface="Gill Sans"/>
              <a:cs typeface="Gill Sans"/>
            </a:endParaRPr>
          </a:p>
          <a:p>
            <a:pPr marL="171450" indent="-171450">
              <a:buFont typeface="Arial"/>
              <a:buChar char="•"/>
            </a:pPr>
            <a:r>
              <a:rPr lang="en-US" sz="1200" dirty="0" smtClean="0">
                <a:solidFill>
                  <a:srgbClr val="18308E"/>
                </a:solidFill>
                <a:latin typeface="Gill Sans"/>
                <a:cs typeface="Gill Sans"/>
              </a:rPr>
              <a:t>Surface </a:t>
            </a:r>
            <a:r>
              <a:rPr lang="en-US" sz="1200" dirty="0">
                <a:solidFill>
                  <a:srgbClr val="18308E"/>
                </a:solidFill>
                <a:latin typeface="Gill Sans"/>
                <a:cs typeface="Gill Sans"/>
              </a:rPr>
              <a:t>ionized contamination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>
                <a:solidFill>
                  <a:srgbClr val="18308E"/>
                </a:solidFill>
                <a:latin typeface="Gill Sans"/>
                <a:cs typeface="Gill Sans"/>
              </a:rPr>
              <a:t>      - long standing issue but no universal solution has been found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>
                <a:solidFill>
                  <a:srgbClr val="18308E"/>
                </a:solidFill>
                <a:latin typeface="Gill Sans"/>
                <a:cs typeface="Gill Sans"/>
              </a:rPr>
              <a:t>Limited ion capacity (~ 1 </a:t>
            </a:r>
            <a:r>
              <a:rPr lang="en-US" sz="1200" dirty="0" err="1">
                <a:solidFill>
                  <a:srgbClr val="18308E"/>
                </a:solidFill>
                <a:latin typeface="Gill Sans"/>
                <a:cs typeface="Gill Sans"/>
              </a:rPr>
              <a:t>uA</a:t>
            </a:r>
            <a:r>
              <a:rPr lang="en-US" sz="1200" dirty="0">
                <a:solidFill>
                  <a:srgbClr val="18308E"/>
                </a:solidFill>
                <a:latin typeface="Gill Sans"/>
                <a:cs typeface="Gill Sans"/>
              </a:rPr>
              <a:t>)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>
                <a:solidFill>
                  <a:srgbClr val="18308E"/>
                </a:solidFill>
                <a:latin typeface="Gill Sans"/>
                <a:cs typeface="Gill Sans"/>
              </a:rPr>
              <a:t>      - possible issue for EURISOL, ISOL@MYRRHA etc.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>
                <a:solidFill>
                  <a:srgbClr val="18308E"/>
                </a:solidFill>
                <a:latin typeface="Gill Sans"/>
                <a:cs typeface="Gill Sans"/>
              </a:rPr>
              <a:t>Not currently suitable for liquid targets</a:t>
            </a:r>
          </a:p>
          <a:p>
            <a:pPr marL="171450" indent="-171450">
              <a:buFont typeface="Arial"/>
              <a:buChar char="•"/>
            </a:pPr>
            <a:r>
              <a:rPr lang="en-US" sz="1200" dirty="0">
                <a:solidFill>
                  <a:srgbClr val="18308E"/>
                </a:solidFill>
                <a:latin typeface="Gill Sans"/>
                <a:cs typeface="Gill Sans"/>
              </a:rPr>
              <a:t>Limited scope for non-standard RILIS applications</a:t>
            </a:r>
          </a:p>
        </p:txBody>
      </p:sp>
      <p:sp>
        <p:nvSpPr>
          <p:cNvPr id="7" name="Rectangle 6"/>
          <p:cNvSpPr/>
          <p:nvPr/>
        </p:nvSpPr>
        <p:spPr>
          <a:xfrm>
            <a:off x="971600" y="3009123"/>
            <a:ext cx="595840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18308E"/>
                </a:solidFill>
                <a:latin typeface="Gill Sans"/>
                <a:cs typeface="Gill Sans"/>
              </a:rPr>
              <a:t>Modified (2.5 mm diameter entrance aperture)  VADIS + </a:t>
            </a:r>
            <a:r>
              <a:rPr lang="en-US" sz="1200" dirty="0" err="1">
                <a:solidFill>
                  <a:srgbClr val="18308E"/>
                </a:solidFill>
                <a:latin typeface="Gill Sans"/>
                <a:cs typeface="Gill Sans"/>
              </a:rPr>
              <a:t>Ga</a:t>
            </a:r>
            <a:r>
              <a:rPr lang="en-US" sz="1200" dirty="0">
                <a:solidFill>
                  <a:srgbClr val="18308E"/>
                </a:solidFill>
                <a:latin typeface="Gill Sans"/>
                <a:cs typeface="Gill Sans"/>
              </a:rPr>
              <a:t> mass marker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3513179"/>
            <a:ext cx="7740352" cy="2580117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7449037" y="6320353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T.D. Goodacre, et al.</a:t>
            </a:r>
          </a:p>
        </p:txBody>
      </p:sp>
    </p:spTree>
    <p:extLst>
      <p:ext uri="{BB962C8B-B14F-4D97-AF65-F5344CB8AC3E}">
        <p14:creationId xmlns:p14="http://schemas.microsoft.com/office/powerpoint/2010/main" val="77588341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VADLIS Offline Tests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4646" y="692696"/>
            <a:ext cx="4839442" cy="338437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b="26965"/>
          <a:stretch/>
        </p:blipFill>
        <p:spPr>
          <a:xfrm>
            <a:off x="5652120" y="1124744"/>
            <a:ext cx="3007088" cy="25922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b="50000"/>
          <a:stretch/>
        </p:blipFill>
        <p:spPr>
          <a:xfrm>
            <a:off x="1043609" y="4048850"/>
            <a:ext cx="3384375" cy="22390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t="50980"/>
          <a:stretch/>
        </p:blipFill>
        <p:spPr>
          <a:xfrm>
            <a:off x="4572000" y="4005064"/>
            <a:ext cx="3717973" cy="2411559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7449037" y="6320353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T.D. Goodacre, et al.</a:t>
            </a:r>
          </a:p>
        </p:txBody>
      </p:sp>
    </p:spTree>
    <p:extLst>
      <p:ext uri="{BB962C8B-B14F-4D97-AF65-F5344CB8AC3E}">
        <p14:creationId xmlns:p14="http://schemas.microsoft.com/office/powerpoint/2010/main" val="32865969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VADIS + RILIS Online with Liquid </a:t>
            </a:r>
            <a:r>
              <a:rPr lang="en-GB" dirty="0" err="1" smtClean="0"/>
              <a:t>Pb</a:t>
            </a:r>
            <a:r>
              <a:rPr lang="en-GB" dirty="0" smtClean="0"/>
              <a:t> Target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891089"/>
            <a:ext cx="5904656" cy="253791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3717032"/>
            <a:ext cx="3526657" cy="272643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932040" y="4481825"/>
            <a:ext cx="40324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18308E"/>
                </a:solidFill>
                <a:latin typeface="Gill Sans"/>
                <a:cs typeface="Gill Sans"/>
              </a:rPr>
              <a:t>These measurements were obtained with a standard VADIS under normal operating </a:t>
            </a:r>
            <a:r>
              <a:rPr lang="en-US" sz="1600" dirty="0" smtClean="0">
                <a:solidFill>
                  <a:srgbClr val="18308E"/>
                </a:solidFill>
                <a:latin typeface="Gill Sans"/>
                <a:cs typeface="Gill Sans"/>
              </a:rPr>
              <a:t>conditions</a:t>
            </a:r>
          </a:p>
          <a:p>
            <a:endParaRPr lang="en-US" sz="1600" dirty="0">
              <a:solidFill>
                <a:srgbClr val="18308E"/>
              </a:solidFill>
              <a:latin typeface="Gill Sans"/>
              <a:cs typeface="Gill Sans"/>
            </a:endParaRPr>
          </a:p>
          <a:p>
            <a:r>
              <a:rPr lang="en-US" sz="1600" dirty="0" smtClean="0">
                <a:solidFill>
                  <a:srgbClr val="18308E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1600" dirty="0">
                <a:solidFill>
                  <a:srgbClr val="18308E"/>
                </a:solidFill>
                <a:latin typeface="Gill Sans"/>
                <a:cs typeface="Gill Sans"/>
                <a:sym typeface="Wingdings"/>
              </a:rPr>
              <a:t> </a:t>
            </a:r>
            <a:r>
              <a:rPr lang="en-US" sz="1600" dirty="0" smtClean="0">
                <a:solidFill>
                  <a:srgbClr val="18308E"/>
                </a:solidFill>
                <a:latin typeface="Gill Sans"/>
                <a:cs typeface="Gill Sans"/>
                <a:sym typeface="Wingdings"/>
              </a:rPr>
              <a:t>More optimization possible</a:t>
            </a:r>
            <a:endParaRPr lang="en-US" sz="1600" dirty="0">
              <a:solidFill>
                <a:srgbClr val="18308E"/>
              </a:solidFill>
              <a:latin typeface="Gill Sans"/>
              <a:cs typeface="Gill Sans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7449037" y="6320353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T.D. Goodacre, et al.</a:t>
            </a:r>
          </a:p>
        </p:txBody>
      </p:sp>
    </p:spTree>
    <p:extLst>
      <p:ext uri="{BB962C8B-B14F-4D97-AF65-F5344CB8AC3E}">
        <p14:creationId xmlns:p14="http://schemas.microsoft.com/office/powerpoint/2010/main" val="268660841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el 19"/>
          <p:cNvSpPr>
            <a:spLocks noGrp="1"/>
          </p:cNvSpPr>
          <p:nvPr>
            <p:ph type="title"/>
          </p:nvPr>
        </p:nvSpPr>
        <p:spPr>
          <a:xfrm>
            <a:off x="827584" y="242888"/>
            <a:ext cx="7530502" cy="333375"/>
          </a:xfrm>
        </p:spPr>
        <p:txBody>
          <a:bodyPr/>
          <a:lstStyle/>
          <a:p>
            <a:r>
              <a:rPr lang="en-US" dirty="0" smtClean="0"/>
              <a:t>Collaboration and Acknowledgement</a:t>
            </a:r>
            <a:endParaRPr lang="de-CH" dirty="0"/>
          </a:p>
        </p:txBody>
      </p:sp>
      <p:sp>
        <p:nvSpPr>
          <p:cNvPr id="11" name="Text Box 57"/>
          <p:cNvSpPr txBox="1">
            <a:spLocks noChangeArrowheads="1"/>
          </p:cNvSpPr>
          <p:nvPr/>
        </p:nvSpPr>
        <p:spPr bwMode="auto">
          <a:xfrm>
            <a:off x="755774" y="5034662"/>
            <a:ext cx="813670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6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Thank you for your attention!</a:t>
            </a:r>
            <a:endParaRPr lang="en-US" sz="16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22" name="Content Placeholder 1"/>
          <p:cNvSpPr>
            <a:spLocks noGrp="1"/>
          </p:cNvSpPr>
          <p:nvPr>
            <p:ph idx="4294967295"/>
          </p:nvPr>
        </p:nvSpPr>
        <p:spPr>
          <a:xfrm>
            <a:off x="837872" y="1556792"/>
            <a:ext cx="1501879" cy="2952328"/>
          </a:xfrm>
        </p:spPr>
        <p:txBody>
          <a:bodyPr/>
          <a:lstStyle/>
          <a:p>
            <a:pPr marL="0" indent="0">
              <a:lnSpc>
                <a:spcPct val="100000"/>
              </a:lnSpc>
              <a:buClr>
                <a:srgbClr val="1F4798"/>
              </a:buClr>
            </a:pPr>
            <a:r>
              <a:rPr lang="en-GB" sz="1200" b="1" dirty="0" smtClean="0">
                <a:solidFill>
                  <a:srgbClr val="1F4798"/>
                </a:solidFill>
              </a:rPr>
              <a:t>The team: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Thierry Stora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Tania </a:t>
            </a:r>
            <a:r>
              <a:rPr lang="en-GB" sz="1200" dirty="0" err="1">
                <a:solidFill>
                  <a:srgbClr val="1F4798"/>
                </a:solidFill>
              </a:rPr>
              <a:t>Mendonça</a:t>
            </a:r>
            <a:endParaRPr lang="en-GB" sz="1200" dirty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err="1">
                <a:solidFill>
                  <a:srgbClr val="1F4798"/>
                </a:solidFill>
              </a:rPr>
              <a:t>João</a:t>
            </a:r>
            <a:r>
              <a:rPr lang="en-GB" sz="1200" dirty="0">
                <a:solidFill>
                  <a:srgbClr val="1F4798"/>
                </a:solidFill>
              </a:rPr>
              <a:t>-Pedro Ramos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i="1" dirty="0" err="1">
                <a:solidFill>
                  <a:srgbClr val="1F4798"/>
                </a:solidFill>
              </a:rPr>
              <a:t>Christoph</a:t>
            </a:r>
            <a:r>
              <a:rPr lang="en-GB" sz="1200" i="1" dirty="0">
                <a:solidFill>
                  <a:srgbClr val="1F4798"/>
                </a:solidFill>
              </a:rPr>
              <a:t> </a:t>
            </a:r>
            <a:r>
              <a:rPr lang="en-GB" sz="1200" i="1" dirty="0" err="1" smtClean="0">
                <a:solidFill>
                  <a:srgbClr val="1F4798"/>
                </a:solidFill>
              </a:rPr>
              <a:t>Seiffert</a:t>
            </a:r>
            <a:endParaRPr lang="en-GB" sz="1200" i="1" dirty="0" smtClean="0">
              <a:solidFill>
                <a:srgbClr val="1F4798"/>
              </a:solidFill>
            </a:endParaRPr>
          </a:p>
          <a:p>
            <a:pPr marL="171450" lvl="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i="1" dirty="0" smtClean="0">
                <a:solidFill>
                  <a:srgbClr val="1F4798"/>
                </a:solidFill>
              </a:rPr>
              <a:t>Melanie Delonca</a:t>
            </a:r>
          </a:p>
          <a:p>
            <a:pPr marL="171450" lvl="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F4798"/>
              </a:solidFill>
            </a:endParaRPr>
          </a:p>
          <a:p>
            <a:pPr marL="0" lvl="0" indent="0">
              <a:spcBef>
                <a:spcPts val="200"/>
              </a:spcBef>
              <a:buClr>
                <a:srgbClr val="1F4798"/>
              </a:buClr>
            </a:pPr>
            <a:r>
              <a:rPr lang="en-GB" sz="1200" b="1" dirty="0" smtClean="0">
                <a:solidFill>
                  <a:srgbClr val="1F4798"/>
                </a:solidFill>
              </a:rPr>
              <a:t>EN-STI-RBS</a:t>
            </a:r>
          </a:p>
          <a:p>
            <a:pPr marL="17145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F4798"/>
                </a:solidFill>
              </a:rPr>
              <a:t>Richard </a:t>
            </a:r>
            <a:r>
              <a:rPr lang="en-GB" sz="1200" dirty="0" smtClean="0">
                <a:solidFill>
                  <a:srgbClr val="1F4798"/>
                </a:solidFill>
              </a:rPr>
              <a:t>Catherall</a:t>
            </a:r>
          </a:p>
          <a:p>
            <a:pPr marL="17145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F4798"/>
                </a:solidFill>
              </a:rPr>
              <a:t>Tim </a:t>
            </a:r>
            <a:r>
              <a:rPr lang="en-GB" sz="1200" dirty="0" smtClean="0">
                <a:solidFill>
                  <a:srgbClr val="1F4798"/>
                </a:solidFill>
              </a:rPr>
              <a:t>Giles</a:t>
            </a:r>
          </a:p>
          <a:p>
            <a:pPr marL="17145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F4798"/>
                </a:solidFill>
              </a:rPr>
              <a:t>Stefano Marzari</a:t>
            </a:r>
          </a:p>
          <a:p>
            <a:pPr marL="17145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F4798"/>
                </a:solidFill>
              </a:rPr>
              <a:t>Ana-Paula Bernardes</a:t>
            </a:r>
          </a:p>
          <a:p>
            <a:pPr marL="17145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F4798"/>
              </a:solidFill>
            </a:endParaRPr>
          </a:p>
          <a:p>
            <a:pPr marL="17145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F4798"/>
              </a:solidFill>
            </a:endParaRPr>
          </a:p>
          <a:p>
            <a:pPr marL="171450" lvl="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1F4798"/>
              </a:solidFill>
            </a:endParaRPr>
          </a:p>
          <a:p>
            <a:pPr marL="171450" lvl="0" indent="-17145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F4798"/>
              </a:solidFill>
            </a:endParaRPr>
          </a:p>
        </p:txBody>
      </p:sp>
      <p:sp>
        <p:nvSpPr>
          <p:cNvPr id="25" name="Content Placeholder 1"/>
          <p:cNvSpPr>
            <a:spLocks noGrp="1"/>
          </p:cNvSpPr>
          <p:nvPr>
            <p:ph idx="4294967295"/>
          </p:nvPr>
        </p:nvSpPr>
        <p:spPr>
          <a:xfrm>
            <a:off x="4427984" y="1556792"/>
            <a:ext cx="2304256" cy="2952328"/>
          </a:xfrm>
        </p:spPr>
        <p:txBody>
          <a:bodyPr/>
          <a:lstStyle/>
          <a:p>
            <a:pPr marL="0" indent="0">
              <a:lnSpc>
                <a:spcPct val="100000"/>
              </a:lnSpc>
              <a:buClr>
                <a:srgbClr val="1F4798"/>
              </a:buClr>
            </a:pPr>
            <a:r>
              <a:rPr lang="en-GB" sz="1200" b="1" dirty="0" smtClean="0">
                <a:solidFill>
                  <a:srgbClr val="1F4798"/>
                </a:solidFill>
              </a:rPr>
              <a:t>Recent Collaborators: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Peter Kunz (TRIUMF)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Friedhelm Ames (TRIUMF)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Aurelia </a:t>
            </a:r>
            <a:r>
              <a:rPr lang="en-GB" sz="1200" dirty="0" err="1" smtClean="0">
                <a:solidFill>
                  <a:srgbClr val="1F4798"/>
                </a:solidFill>
              </a:rPr>
              <a:t>Laxdal</a:t>
            </a:r>
            <a:r>
              <a:rPr lang="en-GB" sz="1200" dirty="0" smtClean="0">
                <a:solidFill>
                  <a:srgbClr val="1F4798"/>
                </a:solidFill>
              </a:rPr>
              <a:t> (TRIUMF)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Pierre </a:t>
            </a:r>
            <a:r>
              <a:rPr lang="en-GB" sz="1200" dirty="0" err="1" smtClean="0">
                <a:solidFill>
                  <a:srgbClr val="1F4798"/>
                </a:solidFill>
              </a:rPr>
              <a:t>Bricault</a:t>
            </a:r>
            <a:r>
              <a:rPr lang="en-GB" sz="1200" dirty="0" smtClean="0">
                <a:solidFill>
                  <a:srgbClr val="1F4798"/>
                </a:solidFill>
              </a:rPr>
              <a:t> (SCK CEN)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Antonio </a:t>
            </a:r>
            <a:r>
              <a:rPr lang="en-GB" sz="1200" dirty="0" err="1" smtClean="0">
                <a:solidFill>
                  <a:srgbClr val="1F4798"/>
                </a:solidFill>
              </a:rPr>
              <a:t>Gonçalves</a:t>
            </a:r>
            <a:r>
              <a:rPr lang="en-GB" sz="1200" dirty="0" smtClean="0">
                <a:solidFill>
                  <a:srgbClr val="1F4798"/>
                </a:solidFill>
              </a:rPr>
              <a:t> (CTN)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err="1" smtClean="0">
                <a:solidFill>
                  <a:srgbClr val="1F4798"/>
                </a:solidFill>
              </a:rPr>
              <a:t>Ulli</a:t>
            </a:r>
            <a:r>
              <a:rPr lang="en-GB" sz="1200" dirty="0" smtClean="0">
                <a:solidFill>
                  <a:srgbClr val="1F4798"/>
                </a:solidFill>
              </a:rPr>
              <a:t> </a:t>
            </a:r>
            <a:r>
              <a:rPr lang="en-GB" sz="1200" dirty="0" err="1" smtClean="0">
                <a:solidFill>
                  <a:srgbClr val="1F4798"/>
                </a:solidFill>
              </a:rPr>
              <a:t>Köster</a:t>
            </a:r>
            <a:r>
              <a:rPr lang="en-GB" sz="1200" dirty="0" smtClean="0">
                <a:solidFill>
                  <a:srgbClr val="1F4798"/>
                </a:solidFill>
              </a:rPr>
              <a:t> (ILL)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Hans </a:t>
            </a:r>
            <a:r>
              <a:rPr lang="en-GB" sz="1200" dirty="0" err="1" smtClean="0">
                <a:solidFill>
                  <a:srgbClr val="1F4798"/>
                </a:solidFill>
              </a:rPr>
              <a:t>Fynbo</a:t>
            </a:r>
            <a:r>
              <a:rPr lang="en-GB" sz="1200" dirty="0" smtClean="0">
                <a:solidFill>
                  <a:srgbClr val="1F4798"/>
                </a:solidFill>
              </a:rPr>
              <a:t> (Aarhus)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Adam Stevenson (Saint-Gobain)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Christophe </a:t>
            </a:r>
            <a:r>
              <a:rPr lang="en-GB" sz="1200" dirty="0">
                <a:solidFill>
                  <a:srgbClr val="1F4798"/>
                </a:solidFill>
              </a:rPr>
              <a:t>Lau (IPNO)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F4798"/>
                </a:solidFill>
              </a:rPr>
              <a:t>Sandrine </a:t>
            </a:r>
            <a:r>
              <a:rPr lang="en-GB" sz="1200" dirty="0" err="1">
                <a:solidFill>
                  <a:srgbClr val="1F4798"/>
                </a:solidFill>
              </a:rPr>
              <a:t>Tusseau</a:t>
            </a:r>
            <a:r>
              <a:rPr lang="en-GB" sz="1200" dirty="0">
                <a:solidFill>
                  <a:srgbClr val="1F4798"/>
                </a:solidFill>
              </a:rPr>
              <a:t> (IPNO)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F4798"/>
                </a:solidFill>
              </a:rPr>
              <a:t>Brigitte </a:t>
            </a:r>
            <a:r>
              <a:rPr lang="en-GB" sz="1200" dirty="0" err="1">
                <a:solidFill>
                  <a:srgbClr val="1F4798"/>
                </a:solidFill>
              </a:rPr>
              <a:t>Roussiere</a:t>
            </a:r>
            <a:r>
              <a:rPr lang="en-GB" sz="1200" dirty="0">
                <a:solidFill>
                  <a:srgbClr val="1F4798"/>
                </a:solidFill>
              </a:rPr>
              <a:t> (IPNO</a:t>
            </a:r>
            <a:r>
              <a:rPr lang="en-GB" sz="1200" dirty="0" smtClean="0">
                <a:solidFill>
                  <a:srgbClr val="1F4798"/>
                </a:solidFill>
              </a:rPr>
              <a:t>)</a:t>
            </a:r>
          </a:p>
          <a:p>
            <a:pPr marL="0" indent="0">
              <a:lnSpc>
                <a:spcPct val="100000"/>
              </a:lnSpc>
              <a:buClr>
                <a:srgbClr val="1F4798"/>
              </a:buClr>
            </a:pPr>
            <a:endParaRPr lang="en-GB" sz="1200" dirty="0" smtClean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F4798"/>
              </a:solidFill>
            </a:endParaRPr>
          </a:p>
        </p:txBody>
      </p:sp>
      <p:sp>
        <p:nvSpPr>
          <p:cNvPr id="28" name="Content Placeholder 1"/>
          <p:cNvSpPr>
            <a:spLocks noGrp="1"/>
          </p:cNvSpPr>
          <p:nvPr>
            <p:ph idx="4294967295"/>
          </p:nvPr>
        </p:nvSpPr>
        <p:spPr>
          <a:xfrm>
            <a:off x="2483321" y="1556792"/>
            <a:ext cx="1872655" cy="3168352"/>
          </a:xfrm>
        </p:spPr>
        <p:txBody>
          <a:bodyPr/>
          <a:lstStyle/>
          <a:p>
            <a:pPr marL="0" indent="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</a:pPr>
            <a:r>
              <a:rPr lang="en-GB" sz="1200" b="1" dirty="0" smtClean="0">
                <a:solidFill>
                  <a:srgbClr val="1F4798"/>
                </a:solidFill>
              </a:rPr>
              <a:t>RILIS: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Valentin </a:t>
            </a:r>
            <a:r>
              <a:rPr lang="en-GB" sz="1200" dirty="0">
                <a:solidFill>
                  <a:srgbClr val="1F4798"/>
                </a:solidFill>
              </a:rPr>
              <a:t>Fedosseev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F4798"/>
                </a:solidFill>
              </a:rPr>
              <a:t>Bruce Marsh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F4798"/>
                </a:solidFill>
              </a:rPr>
              <a:t>Sebastian </a:t>
            </a:r>
            <a:r>
              <a:rPr lang="en-GB" sz="1200" dirty="0" err="1">
                <a:solidFill>
                  <a:srgbClr val="1F4798"/>
                </a:solidFill>
              </a:rPr>
              <a:t>Rothe</a:t>
            </a:r>
            <a:endParaRPr lang="en-GB" sz="1200" dirty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>
                <a:solidFill>
                  <a:srgbClr val="1F4798"/>
                </a:solidFill>
              </a:rPr>
              <a:t>Tom </a:t>
            </a:r>
            <a:r>
              <a:rPr lang="en-GB" sz="1200" dirty="0" err="1" smtClean="0">
                <a:solidFill>
                  <a:srgbClr val="1F4798"/>
                </a:solidFill>
              </a:rPr>
              <a:t>Goodacre</a:t>
            </a:r>
            <a:endParaRPr lang="en-GB" sz="1200" dirty="0" smtClean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Daniel </a:t>
            </a:r>
            <a:r>
              <a:rPr lang="en-GB" sz="1200" dirty="0">
                <a:solidFill>
                  <a:srgbClr val="1F4798"/>
                </a:solidFill>
              </a:rPr>
              <a:t>Fink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b="1" dirty="0" smtClean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F4798"/>
              </a:solidFill>
            </a:endParaRPr>
          </a:p>
        </p:txBody>
      </p:sp>
      <p:sp>
        <p:nvSpPr>
          <p:cNvPr id="30" name="Content Placeholder 1"/>
          <p:cNvSpPr>
            <a:spLocks noGrp="1"/>
          </p:cNvSpPr>
          <p:nvPr>
            <p:ph idx="4294967295"/>
          </p:nvPr>
        </p:nvSpPr>
        <p:spPr>
          <a:xfrm>
            <a:off x="6876257" y="1556792"/>
            <a:ext cx="2267744" cy="2952328"/>
          </a:xfrm>
        </p:spPr>
        <p:txBody>
          <a:bodyPr/>
          <a:lstStyle/>
          <a:p>
            <a:pPr marL="0" indent="0">
              <a:lnSpc>
                <a:spcPct val="100000"/>
              </a:lnSpc>
              <a:buClr>
                <a:srgbClr val="1F4798"/>
              </a:buClr>
            </a:pPr>
            <a:endParaRPr lang="en-GB" sz="1200" b="1" dirty="0" smtClean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Daniel Grolimund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Matthias Martin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Claude </a:t>
            </a:r>
            <a:r>
              <a:rPr lang="en-GB" sz="1200" dirty="0" err="1" smtClean="0">
                <a:solidFill>
                  <a:srgbClr val="1F4798"/>
                </a:solidFill>
              </a:rPr>
              <a:t>Degueldre</a:t>
            </a:r>
            <a:endParaRPr lang="en-GB" sz="1200" dirty="0" smtClean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Alberto </a:t>
            </a:r>
            <a:r>
              <a:rPr lang="en-GB" sz="1200" dirty="0" err="1" smtClean="0">
                <a:solidFill>
                  <a:srgbClr val="1F4798"/>
                </a:solidFill>
              </a:rPr>
              <a:t>Andrighetto</a:t>
            </a:r>
            <a:r>
              <a:rPr lang="en-GB" sz="1200" dirty="0" smtClean="0">
                <a:solidFill>
                  <a:srgbClr val="1F4798"/>
                </a:solidFill>
              </a:rPr>
              <a:t> (INFN)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Stefano </a:t>
            </a:r>
            <a:r>
              <a:rPr lang="en-GB" sz="1200" dirty="0" err="1" smtClean="0">
                <a:solidFill>
                  <a:srgbClr val="1F4798"/>
                </a:solidFill>
              </a:rPr>
              <a:t>Coradetti</a:t>
            </a:r>
            <a:r>
              <a:rPr lang="en-GB" sz="1200" dirty="0" smtClean="0">
                <a:solidFill>
                  <a:srgbClr val="1F4798"/>
                </a:solidFill>
              </a:rPr>
              <a:t> (INFN)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Hanna </a:t>
            </a:r>
            <a:r>
              <a:rPr lang="en-GB" sz="1200" dirty="0" err="1" smtClean="0">
                <a:solidFill>
                  <a:srgbClr val="1F4798"/>
                </a:solidFill>
              </a:rPr>
              <a:t>Frånberg</a:t>
            </a:r>
            <a:r>
              <a:rPr lang="en-GB" sz="1200" dirty="0" smtClean="0">
                <a:solidFill>
                  <a:srgbClr val="1F4798"/>
                </a:solidFill>
              </a:rPr>
              <a:t> (GANIL)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Pierre Delahaye (GANIL)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Johanna </a:t>
            </a:r>
            <a:r>
              <a:rPr lang="en-GB" sz="1200" dirty="0" err="1" smtClean="0">
                <a:solidFill>
                  <a:srgbClr val="1F4798"/>
                </a:solidFill>
              </a:rPr>
              <a:t>Grinyer</a:t>
            </a:r>
            <a:r>
              <a:rPr lang="en-GB" sz="1200" dirty="0" smtClean="0">
                <a:solidFill>
                  <a:srgbClr val="1F4798"/>
                </a:solidFill>
              </a:rPr>
              <a:t> (GANIL)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Ana </a:t>
            </a:r>
            <a:r>
              <a:rPr lang="en-GB" sz="1200" dirty="0" err="1" smtClean="0">
                <a:solidFill>
                  <a:srgbClr val="1F4798"/>
                </a:solidFill>
              </a:rPr>
              <a:t>Senos</a:t>
            </a:r>
            <a:r>
              <a:rPr lang="en-GB" sz="1200" dirty="0" smtClean="0">
                <a:solidFill>
                  <a:srgbClr val="1F4798"/>
                </a:solidFill>
              </a:rPr>
              <a:t> (University </a:t>
            </a:r>
            <a:r>
              <a:rPr lang="en-GB" sz="1200" dirty="0" err="1" smtClean="0">
                <a:solidFill>
                  <a:srgbClr val="1F4798"/>
                </a:solidFill>
              </a:rPr>
              <a:t>Aveiro</a:t>
            </a:r>
            <a:r>
              <a:rPr lang="en-GB" sz="1200" dirty="0" smtClean="0">
                <a:solidFill>
                  <a:srgbClr val="1F4798"/>
                </a:solidFill>
              </a:rPr>
              <a:t>)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Susanne Kreim (CERN)</a:t>
            </a:r>
            <a:endParaRPr lang="en-GB" sz="1200" dirty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</a:rPr>
              <a:t>Alexandre Dorsival (CERN-RP)</a:t>
            </a:r>
          </a:p>
          <a:p>
            <a:pPr marL="0" indent="0" defTabSz="449263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tabLst>
                <a:tab pos="182563" algn="l"/>
              </a:tabLst>
            </a:pPr>
            <a:r>
              <a:rPr lang="en-GB" sz="1200" dirty="0" smtClean="0">
                <a:solidFill>
                  <a:srgbClr val="1F4798"/>
                </a:solidFill>
              </a:rPr>
              <a:t>	… and many more</a:t>
            </a:r>
          </a:p>
          <a:p>
            <a:pPr marL="171450" indent="-171450">
              <a:lnSpc>
                <a:spcPct val="100000"/>
              </a:lnSpc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1F4798"/>
              </a:solidFill>
            </a:endParaRPr>
          </a:p>
          <a:p>
            <a:pPr marL="0" indent="0">
              <a:lnSpc>
                <a:spcPct val="100000"/>
              </a:lnSpc>
              <a:buClr>
                <a:srgbClr val="1F4798"/>
              </a:buClr>
            </a:pPr>
            <a:endParaRPr lang="en-GB" sz="1200" dirty="0" smtClean="0">
              <a:solidFill>
                <a:srgbClr val="1F4798"/>
              </a:solidFill>
            </a:endParaRPr>
          </a:p>
          <a:p>
            <a:pPr marL="171450" indent="-171450">
              <a:lnSpc>
                <a:spcPct val="100000"/>
              </a:lnSpc>
              <a:buClr>
                <a:srgbClr val="1F4798"/>
              </a:buClr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F4798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396892" y="2924944"/>
            <a:ext cx="1685411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ts val="500"/>
              </a:spcBef>
              <a:buClr>
                <a:srgbClr val="1F4798"/>
              </a:buClr>
            </a:pPr>
            <a:r>
              <a:rPr lang="en-GB" sz="1200" b="1" kern="0" dirty="0">
                <a:solidFill>
                  <a:srgbClr val="1F4798"/>
                </a:solidFill>
                <a:latin typeface="Gill Sans MT" panose="020B0502020104020203" pitchFamily="34" charset="0"/>
                <a:ea typeface="ＭＳ Ｐゴシック"/>
              </a:rPr>
              <a:t>M</a:t>
            </a:r>
            <a:r>
              <a:rPr lang="en-GB" sz="1200" b="1" kern="0" dirty="0" smtClean="0">
                <a:solidFill>
                  <a:srgbClr val="1F4798"/>
                </a:solidFill>
                <a:latin typeface="Gill Sans MT" panose="020B0502020104020203" pitchFamily="34" charset="0"/>
                <a:ea typeface="ＭＳ Ｐゴシック"/>
              </a:rPr>
              <a:t>achine </a:t>
            </a:r>
            <a:r>
              <a:rPr lang="en-GB" sz="1200" b="1" kern="0" dirty="0">
                <a:solidFill>
                  <a:srgbClr val="1F4798"/>
                </a:solidFill>
                <a:latin typeface="Gill Sans MT" panose="020B0502020104020203" pitchFamily="34" charset="0"/>
                <a:ea typeface="ＭＳ Ｐゴシック"/>
              </a:rPr>
              <a:t>shop:</a:t>
            </a:r>
          </a:p>
          <a:p>
            <a:pPr marL="171450" lvl="0" indent="-171450" eaLnBrk="0" hangingPunct="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kern="0" dirty="0">
                <a:solidFill>
                  <a:srgbClr val="1F4798"/>
                </a:solidFill>
                <a:latin typeface="Gill Sans MT" panose="020B0502020104020203" pitchFamily="34" charset="0"/>
                <a:ea typeface="ＭＳ Ｐゴシック"/>
              </a:rPr>
              <a:t>Bernard </a:t>
            </a:r>
            <a:r>
              <a:rPr lang="en-GB" sz="1200" kern="0" dirty="0" err="1">
                <a:solidFill>
                  <a:srgbClr val="1F4798"/>
                </a:solidFill>
                <a:latin typeface="Gill Sans MT" panose="020B0502020104020203" pitchFamily="34" charset="0"/>
                <a:ea typeface="ＭＳ Ｐゴシック"/>
              </a:rPr>
              <a:t>Crepieux</a:t>
            </a:r>
            <a:endParaRPr lang="en-GB" sz="1200" kern="0" dirty="0">
              <a:solidFill>
                <a:srgbClr val="1F4798"/>
              </a:solidFill>
              <a:latin typeface="Gill Sans MT" panose="020B0502020104020203" pitchFamily="34" charset="0"/>
              <a:ea typeface="ＭＳ Ｐゴシック"/>
            </a:endParaRPr>
          </a:p>
          <a:p>
            <a:pPr marL="171450" lvl="0" indent="-171450" eaLnBrk="0" hangingPunct="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kern="0" dirty="0" err="1">
                <a:solidFill>
                  <a:srgbClr val="1F4798"/>
                </a:solidFill>
                <a:latin typeface="Gill Sans MT" panose="020B0502020104020203" pitchFamily="34" charset="0"/>
                <a:ea typeface="ＭＳ Ｐゴシック"/>
              </a:rPr>
              <a:t>Micheal</a:t>
            </a:r>
            <a:r>
              <a:rPr lang="en-GB" sz="1200" kern="0" dirty="0">
                <a:solidFill>
                  <a:srgbClr val="1F4798"/>
                </a:solidFill>
                <a:latin typeface="Gill Sans MT" panose="020B0502020104020203" pitchFamily="34" charset="0"/>
                <a:ea typeface="ＭＳ Ｐゴシック"/>
              </a:rPr>
              <a:t> Owen</a:t>
            </a:r>
          </a:p>
          <a:p>
            <a:pPr marL="171450" lvl="0" indent="-171450" eaLnBrk="0" hangingPunct="0">
              <a:spcBef>
                <a:spcPts val="200"/>
              </a:spcBef>
              <a:buClr>
                <a:srgbClr val="1F4798"/>
              </a:buClr>
              <a:buFont typeface="Arial" panose="020B0604020202020204" pitchFamily="34" charset="0"/>
              <a:buChar char="•"/>
            </a:pPr>
            <a:r>
              <a:rPr lang="en-GB" sz="1200" kern="0" dirty="0" err="1">
                <a:solidFill>
                  <a:srgbClr val="1F4798"/>
                </a:solidFill>
                <a:latin typeface="Gill Sans MT" panose="020B0502020104020203" pitchFamily="34" charset="0"/>
                <a:ea typeface="ＭＳ Ｐゴシック"/>
              </a:rPr>
              <a:t>Ermanno</a:t>
            </a:r>
            <a:r>
              <a:rPr lang="en-GB" sz="1200" kern="0" dirty="0">
                <a:solidFill>
                  <a:srgbClr val="1F4798"/>
                </a:solidFill>
                <a:latin typeface="Gill Sans MT" panose="020B0502020104020203" pitchFamily="34" charset="0"/>
                <a:ea typeface="ＭＳ Ｐゴシック"/>
              </a:rPr>
              <a:t> </a:t>
            </a:r>
            <a:r>
              <a:rPr lang="en-GB" sz="1200" kern="0" dirty="0" err="1">
                <a:solidFill>
                  <a:srgbClr val="1F4798"/>
                </a:solidFill>
                <a:latin typeface="Gill Sans MT" panose="020B0502020104020203" pitchFamily="34" charset="0"/>
                <a:ea typeface="ＭＳ Ｐゴシック"/>
              </a:rPr>
              <a:t>Barbero</a:t>
            </a:r>
            <a:endParaRPr lang="en-GB" sz="1200" kern="0" dirty="0">
              <a:solidFill>
                <a:srgbClr val="1F4798"/>
              </a:solidFill>
              <a:latin typeface="Gill Sans MT" panose="020B0502020104020203" pitchFamily="34" charset="0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7755593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 Target Materials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5821123" y="2103427"/>
            <a:ext cx="1698228" cy="4349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Germanium (Ge)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Tin (Sn)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Ce</a:t>
            </a:r>
            <a:r>
              <a:rPr lang="en-GB" sz="1000" u="sng" baseline="-25000" dirty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S</a:t>
            </a:r>
            <a:r>
              <a:rPr lang="en-GB" sz="1000" u="sng" baseline="-25000" dirty="0">
                <a:solidFill>
                  <a:srgbClr val="1F4798"/>
                </a:solidFill>
                <a:latin typeface="Gill Sans MT" panose="020B0502020104020203" pitchFamily="34" charset="0"/>
              </a:rPr>
              <a:t>4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TeO</a:t>
            </a:r>
            <a:r>
              <a:rPr lang="en-GB" sz="1000" u="sng" baseline="-25000" dirty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:KCl:LiCl</a:t>
            </a:r>
            <a:endParaRPr lang="en-GB" sz="1000" dirty="0">
              <a:solidFill>
                <a:srgbClr val="1F4798"/>
              </a:solidFill>
              <a:latin typeface="Gill Sans MT" panose="020B0502020104020203" pitchFamily="34" charset="0"/>
            </a:endParaRP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err="1">
                <a:solidFill>
                  <a:srgbClr val="1F4798"/>
                </a:solidFill>
                <a:latin typeface="Gill Sans MT" panose="020B0502020104020203" pitchFamily="34" charset="0"/>
              </a:rPr>
              <a:t>NaF:LiF</a:t>
            </a:r>
            <a:endParaRPr lang="en-GB" sz="1000" u="sng" dirty="0">
              <a:solidFill>
                <a:srgbClr val="1F4798"/>
              </a:solidFill>
              <a:latin typeface="Gill Sans MT" panose="020B0502020104020203" pitchFamily="34" charset="0"/>
            </a:endParaRP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Lead (</a:t>
            </a:r>
            <a:r>
              <a:rPr lang="en-GB" sz="1000" u="sng" dirty="0" err="1">
                <a:solidFill>
                  <a:srgbClr val="1F4798"/>
                </a:solidFill>
                <a:latin typeface="Gill Sans MT" panose="020B0502020104020203" pitchFamily="34" charset="0"/>
              </a:rPr>
              <a:t>Pb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Lead-Bismuth 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(</a:t>
            </a:r>
            <a:r>
              <a:rPr lang="en-GB" sz="1000" u="sng" dirty="0" err="1">
                <a:solidFill>
                  <a:srgbClr val="1F4798"/>
                </a:solidFill>
                <a:latin typeface="Gill Sans MT" panose="020B0502020104020203" pitchFamily="34" charset="0"/>
              </a:rPr>
              <a:t>P</a:t>
            </a:r>
            <a:r>
              <a:rPr lang="en-GB" sz="1000" u="sng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b:Bi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>
                <a:solidFill>
                  <a:srgbClr val="1F4798"/>
                </a:solidFill>
                <a:latin typeface="Gill Sans MT" panose="020B0502020104020203" pitchFamily="34" charset="0"/>
              </a:rPr>
              <a:t>Gold (Au)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Lanthanum (La)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Lanthanum:Thorium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alloy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Lanthanum:X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alloys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Uranium-Chromium 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Bismuth (Bi)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Praseodymium (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Pr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Neodymium (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Nd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Terbium (Tb)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Gd:Cu</a:t>
            </a:r>
            <a:endParaRPr lang="en-GB" sz="1000" dirty="0" smtClean="0">
              <a:solidFill>
                <a:srgbClr val="1F4798"/>
              </a:solidFill>
              <a:latin typeface="Gill Sans MT" panose="020B0502020104020203" pitchFamily="34" charset="0"/>
            </a:endParaRP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Er:Cu</a:t>
            </a:r>
            <a:endParaRPr lang="en-GB" sz="1000" dirty="0" smtClean="0">
              <a:solidFill>
                <a:srgbClr val="1F4798"/>
              </a:solidFill>
              <a:latin typeface="Gill Sans MT" panose="020B0502020104020203" pitchFamily="34" charset="0"/>
            </a:endParaRP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Pr:B</a:t>
            </a:r>
            <a:endParaRPr lang="en-GB" sz="1000" dirty="0" smtClean="0">
              <a:solidFill>
                <a:srgbClr val="1F4798"/>
              </a:solidFill>
              <a:latin typeface="Gill Sans MT" panose="020B0502020104020203" pitchFamily="34" charset="0"/>
            </a:endParaRP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Uranium (U)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ThF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4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:LiF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141291" y="2103427"/>
            <a:ext cx="1707756" cy="3118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Titanium (</a:t>
            </a:r>
            <a:r>
              <a:rPr lang="en-GB" sz="1000" u="sng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Ti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Niobium (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Nb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Zirconium (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Zr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Tantalum (Ta)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Tungsten (W)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Molydenum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(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M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o)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Iridium (</a:t>
            </a:r>
            <a:r>
              <a:rPr lang="en-GB" sz="1000" u="sng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Ir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Vanadium (V)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Hafnium (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Hf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Silicon layers (Si)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Thorium layers (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Th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Thorium/Niobium (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Th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/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Nb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Tin/Graphite (Sn/C)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Platinum/Graphite (</a:t>
            </a:r>
            <a:r>
              <a:rPr lang="en-GB" sz="1000" dirty="0">
                <a:solidFill>
                  <a:srgbClr val="1F4798"/>
                </a:solidFill>
                <a:latin typeface="Gill Sans MT" panose="020B0502020104020203" pitchFamily="34" charset="0"/>
              </a:rPr>
              <a:t>P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t/C)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Plutonium (Pu)</a:t>
            </a:r>
            <a:endParaRPr lang="en-GB" sz="1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1540476" y="1688918"/>
            <a:ext cx="6680887" cy="0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Rounded Rectangle 49"/>
          <p:cNvSpPr/>
          <p:nvPr/>
        </p:nvSpPr>
        <p:spPr>
          <a:xfrm>
            <a:off x="4374792" y="1085581"/>
            <a:ext cx="1008000" cy="432000"/>
          </a:xfrm>
          <a:prstGeom prst="roundRect">
            <a:avLst>
              <a:gd name="adj" fmla="val 8096"/>
            </a:avLst>
          </a:prstGeom>
          <a:noFill/>
          <a:ln w="19050">
            <a:solidFill>
              <a:srgbClr val="1F47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ISOL Target Materials</a:t>
            </a:r>
            <a:endParaRPr lang="en-GB" sz="1100" b="1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4873822" y="1686537"/>
            <a:ext cx="0" cy="165818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ounded Rectangle 51"/>
          <p:cNvSpPr/>
          <p:nvPr/>
        </p:nvSpPr>
        <p:spPr>
          <a:xfrm>
            <a:off x="4153798" y="1849790"/>
            <a:ext cx="1440048" cy="227880"/>
          </a:xfrm>
          <a:prstGeom prst="roundRect">
            <a:avLst>
              <a:gd name="adj" fmla="val 8096"/>
            </a:avLst>
          </a:prstGeom>
          <a:noFill/>
          <a:ln w="19050">
            <a:solidFill>
              <a:srgbClr val="1F47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GB" sz="1200" b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Solid Metals</a:t>
            </a:r>
            <a:endParaRPr lang="en-GB" sz="1100" b="1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53" name="Rounded Rectangle 52"/>
          <p:cNvSpPr/>
          <p:nvPr/>
        </p:nvSpPr>
        <p:spPr>
          <a:xfrm>
            <a:off x="823282" y="1849790"/>
            <a:ext cx="1440048" cy="227880"/>
          </a:xfrm>
          <a:prstGeom prst="roundRect">
            <a:avLst>
              <a:gd name="adj" fmla="val 8096"/>
            </a:avLst>
          </a:prstGeom>
          <a:noFill/>
          <a:ln w="19050">
            <a:solidFill>
              <a:srgbClr val="1F47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GB" sz="1200" b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Carbides</a:t>
            </a:r>
            <a:endParaRPr lang="en-GB" sz="1100" b="1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54" name="Straight Arrow Connector 53"/>
          <p:cNvCxnSpPr/>
          <p:nvPr/>
        </p:nvCxnSpPr>
        <p:spPr>
          <a:xfrm flipV="1">
            <a:off x="1549834" y="1686537"/>
            <a:ext cx="0" cy="165818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V="1">
            <a:off x="8212132" y="1686537"/>
            <a:ext cx="0" cy="165818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ounded Rectangle 55"/>
          <p:cNvSpPr/>
          <p:nvPr/>
        </p:nvSpPr>
        <p:spPr>
          <a:xfrm>
            <a:off x="7492554" y="1849790"/>
            <a:ext cx="1440048" cy="227880"/>
          </a:xfrm>
          <a:prstGeom prst="roundRect">
            <a:avLst>
              <a:gd name="adj" fmla="val 8096"/>
            </a:avLst>
          </a:prstGeom>
          <a:noFill/>
          <a:ln w="19050">
            <a:solidFill>
              <a:srgbClr val="1F47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GB" sz="1200" b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Others</a:t>
            </a:r>
            <a:endParaRPr lang="en-GB" sz="1100" b="1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57" name="Straight Arrow Connector 56"/>
          <p:cNvCxnSpPr/>
          <p:nvPr/>
        </p:nvCxnSpPr>
        <p:spPr>
          <a:xfrm flipV="1">
            <a:off x="4878792" y="1520719"/>
            <a:ext cx="0" cy="165818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7"/>
          <p:cNvSpPr/>
          <p:nvPr/>
        </p:nvSpPr>
        <p:spPr>
          <a:xfrm>
            <a:off x="5835533" y="1849790"/>
            <a:ext cx="1440048" cy="227880"/>
          </a:xfrm>
          <a:prstGeom prst="roundRect">
            <a:avLst>
              <a:gd name="adj" fmla="val 8096"/>
            </a:avLst>
          </a:prstGeom>
          <a:noFill/>
          <a:ln w="19050">
            <a:solidFill>
              <a:srgbClr val="1F47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/>
            <a:r>
              <a:rPr lang="en-GB" sz="1200" b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Molten</a:t>
            </a:r>
            <a:endParaRPr lang="en-GB" sz="1100" b="1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59" name="Straight Arrow Connector 58"/>
          <p:cNvCxnSpPr/>
          <p:nvPr/>
        </p:nvCxnSpPr>
        <p:spPr>
          <a:xfrm flipV="1">
            <a:off x="6555725" y="1686537"/>
            <a:ext cx="0" cy="165818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2480302" y="1849790"/>
            <a:ext cx="1440048" cy="227880"/>
          </a:xfrm>
          <a:prstGeom prst="roundRect">
            <a:avLst>
              <a:gd name="adj" fmla="val 8096"/>
            </a:avLst>
          </a:prstGeom>
          <a:noFill/>
          <a:ln w="19050">
            <a:solidFill>
              <a:srgbClr val="1F479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45720" rIns="3600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GB" sz="1200" b="1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Oxides</a:t>
            </a:r>
            <a:endParaRPr lang="en-GB" sz="1050" b="1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61" name="Straight Arrow Connector 60"/>
          <p:cNvCxnSpPr/>
          <p:nvPr/>
        </p:nvCxnSpPr>
        <p:spPr>
          <a:xfrm flipV="1">
            <a:off x="3216722" y="1686537"/>
            <a:ext cx="0" cy="165818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788444" y="2105808"/>
            <a:ext cx="176455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Uranium Carbide (</a:t>
            </a:r>
            <a:r>
              <a:rPr lang="en-GB" sz="1000" u="sng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UC</a:t>
            </a:r>
            <a:r>
              <a:rPr lang="en-GB" sz="1000" u="sng" baseline="-25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x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 *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Carbon (C) *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Aluminium Carbide (Al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4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Calcium Carbide (CaC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Lanthanum Carbide (LaC</a:t>
            </a:r>
            <a:r>
              <a:rPr lang="en-GB" sz="1000" u="sng" baseline="-25000" dirty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) *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Thorium Carbide (ThC</a:t>
            </a:r>
            <a:r>
              <a:rPr lang="en-GB" sz="1000" u="sng" baseline="-25000" dirty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  <a:endParaRPr lang="en-US" sz="1000" dirty="0">
              <a:solidFill>
                <a:srgbClr val="1F4798"/>
              </a:solidFill>
              <a:latin typeface="Gill Sans MT" panose="020B0502020104020203" pitchFamily="34" charset="0"/>
            </a:endParaRP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Silicon Carbide (</a:t>
            </a:r>
            <a:r>
              <a:rPr lang="en-GB" sz="1000" u="sng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SiC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 *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Titanium Carbide (</a:t>
            </a:r>
            <a:r>
              <a:rPr lang="en-GB" sz="1000" u="sng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TiC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 *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Vanadium Carbide (VC)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Scandium Carbide (ScC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Zirconium Carbide (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ZrC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Gadolinium Carbide (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GdC</a:t>
            </a:r>
            <a:r>
              <a:rPr lang="en-GB" sz="1000" baseline="-25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x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Curium Carbide (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CmC</a:t>
            </a:r>
            <a:r>
              <a:rPr lang="en-GB" sz="1000" baseline="-25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x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466224" y="2090727"/>
            <a:ext cx="1781300" cy="291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Beryllium Oxide (</a:t>
            </a:r>
            <a:r>
              <a:rPr lang="en-GB" sz="1000" u="sng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BeO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Magnesium Oxide (</a:t>
            </a:r>
            <a:r>
              <a:rPr lang="en-GB" sz="1000" u="sng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MgO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Aluminium Oxide (Al</a:t>
            </a:r>
            <a:r>
              <a:rPr lang="en-GB" sz="1000" u="sng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O</a:t>
            </a:r>
            <a:r>
              <a:rPr lang="en-GB" sz="1000" u="sng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 *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Calcium Oxide (</a:t>
            </a:r>
            <a:r>
              <a:rPr lang="en-GB" sz="1000" u="sng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CaO</a:t>
            </a: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 *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Yttrium Oxide (Y</a:t>
            </a:r>
            <a:r>
              <a:rPr lang="en-GB" sz="1000" u="sng" baseline="-25000" dirty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O</a:t>
            </a:r>
            <a:r>
              <a:rPr lang="en-GB" sz="1000" u="sng" baseline="-25000" dirty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) *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Cerium Oxide (CeO</a:t>
            </a:r>
            <a:r>
              <a:rPr lang="en-GB" sz="1000" u="sng" baseline="-25000" dirty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Thorium Oxide (ThO</a:t>
            </a:r>
            <a:r>
              <a:rPr lang="en-GB" sz="1000" u="sng" baseline="-25000" dirty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) *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Hafnium Oxide (HfO</a:t>
            </a:r>
            <a:r>
              <a:rPr lang="en-GB" sz="1000" u="sng" baseline="-25000" dirty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) *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Zirconium Oxide (ZrO</a:t>
            </a:r>
            <a:r>
              <a:rPr lang="en-GB" sz="1000" u="sng" baseline="-25000" dirty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Barium Oxide (</a:t>
            </a:r>
            <a:r>
              <a:rPr lang="en-GB" sz="1000" u="sng" dirty="0" err="1">
                <a:solidFill>
                  <a:srgbClr val="1F4798"/>
                </a:solidFill>
                <a:latin typeface="Gill Sans MT" panose="020B0502020104020203" pitchFamily="34" charset="0"/>
              </a:rPr>
              <a:t>BaO</a:t>
            </a:r>
            <a:r>
              <a:rPr lang="en-GB" sz="1000" u="sng" dirty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Titanium Oxide (TiO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 *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Strontium Oxide (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SrO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Lanthanum Oxide (La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O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Uranium Oxide (UO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)</a:t>
            </a:r>
            <a:endParaRPr lang="en-GB" sz="1000" u="sng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64" name="Straight Arrow Connector 63"/>
          <p:cNvCxnSpPr/>
          <p:nvPr/>
        </p:nvCxnSpPr>
        <p:spPr>
          <a:xfrm flipV="1">
            <a:off x="4237694" y="2077671"/>
            <a:ext cx="0" cy="2989974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V="1">
            <a:off x="5917525" y="2077675"/>
            <a:ext cx="0" cy="4209170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488973" y="2103427"/>
            <a:ext cx="1611353" cy="3734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BaB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6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BaZrO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CeB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6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CeS</a:t>
            </a:r>
            <a:endParaRPr lang="en-GB" sz="1000" dirty="0" smtClean="0">
              <a:solidFill>
                <a:srgbClr val="1F4798"/>
              </a:solidFill>
              <a:latin typeface="Gill Sans MT" panose="020B0502020104020203" pitchFamily="34" charset="0"/>
            </a:endParaRP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Zr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5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Ge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Hf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Si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Hf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5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Ge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Hf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5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Sn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Ta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5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Si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CaB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6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BN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CeS</a:t>
            </a:r>
            <a:endParaRPr lang="en-GB" sz="1000" dirty="0" smtClean="0">
              <a:solidFill>
                <a:srgbClr val="1F4798"/>
              </a:solidFill>
              <a:latin typeface="Gill Sans MT" panose="020B0502020104020203" pitchFamily="34" charset="0"/>
            </a:endParaRP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Zr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5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Si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Zr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5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Ge</a:t>
            </a:r>
            <a:r>
              <a:rPr lang="en-GB" sz="1000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3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AlN</a:t>
            </a:r>
            <a:endParaRPr lang="en-GB" sz="1000" dirty="0" smtClean="0">
              <a:solidFill>
                <a:srgbClr val="1F4798"/>
              </a:solidFill>
              <a:latin typeface="Gill Sans MT" panose="020B0502020104020203" pitchFamily="34" charset="0"/>
            </a:endParaRP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Na-zeolite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Ca-zeolite</a:t>
            </a:r>
          </a:p>
          <a:p>
            <a:pPr marL="88900" indent="-88900">
              <a:spcAft>
                <a:spcPts val="400"/>
              </a:spcAft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Tl-zeolite</a:t>
            </a:r>
            <a:endParaRPr lang="en-GB" sz="1000" u="sng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27931" y="1000165"/>
            <a:ext cx="285512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8900" indent="-88900">
              <a:lnSpc>
                <a:spcPct val="150000"/>
              </a:lnSpc>
              <a:buSzPct val="180000"/>
              <a:buFont typeface="Gill Sans MT" panose="020B0502020104020203" pitchFamily="34" charset="0"/>
              <a:buChar char="­"/>
            </a:pPr>
            <a:r>
              <a:rPr lang="en-GB" sz="1000" u="sng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commonly or recently used at ISOLDE</a:t>
            </a:r>
          </a:p>
          <a:p>
            <a:pPr marL="88900" indent="-88900">
              <a:lnSpc>
                <a:spcPct val="150000"/>
              </a:lnSpc>
              <a:buSzPct val="180000"/>
              <a:buFont typeface="Gill Sans MT" panose="020B0502020104020203" pitchFamily="34" charset="0"/>
              <a:buChar char="­"/>
            </a:pP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* engineered advanced micro or </a:t>
            </a:r>
            <a:r>
              <a:rPr lang="en-GB" sz="1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nano</a:t>
            </a:r>
            <a:r>
              <a:rPr lang="en-GB" sz="1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structure</a:t>
            </a:r>
            <a:endParaRPr lang="en-US" sz="1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68" name="Straight Arrow Connector 67"/>
          <p:cNvCxnSpPr/>
          <p:nvPr/>
        </p:nvCxnSpPr>
        <p:spPr>
          <a:xfrm flipV="1">
            <a:off x="2549625" y="2077672"/>
            <a:ext cx="0" cy="2776613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V="1">
            <a:off x="882464" y="2077671"/>
            <a:ext cx="0" cy="2586114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/>
          <p:cNvCxnSpPr/>
          <p:nvPr/>
        </p:nvCxnSpPr>
        <p:spPr>
          <a:xfrm flipV="1">
            <a:off x="7587950" y="2077672"/>
            <a:ext cx="0" cy="3614813"/>
          </a:xfrm>
          <a:prstGeom prst="straightConnector1">
            <a:avLst/>
          </a:prstGeom>
          <a:ln w="19050">
            <a:solidFill>
              <a:srgbClr val="1F4798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1445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6" dur="500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8" dur="500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1" dur="500" fill="hold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1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6" dur="500" fill="hold"/>
                                        <p:tgtEl>
                                          <p:spTgt spid="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7" dur="500" fill="hold"/>
                                        <p:tgtEl>
                                          <p:spTgt spid="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8" dur="500" fill="hold"/>
                                        <p:tgtEl>
                                          <p:spTgt spid="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6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UC</a:t>
            </a:r>
            <a:r>
              <a:rPr lang="en-GB" baseline="-25000" dirty="0" err="1" smtClean="0"/>
              <a:t>x</a:t>
            </a:r>
            <a:r>
              <a:rPr lang="en-GB" dirty="0" smtClean="0"/>
              <a:t> as Benchmark for ISOL-Facilities Worldwide</a:t>
            </a:r>
            <a:endParaRPr lang="en-GB" dirty="0"/>
          </a:p>
        </p:txBody>
      </p:sp>
      <p:graphicFrame>
        <p:nvGraphicFramePr>
          <p:cNvPr id="4" name="Diagramm 14"/>
          <p:cNvGraphicFramePr/>
          <p:nvPr>
            <p:extLst>
              <p:ext uri="{D42A27DB-BD31-4B8C-83A1-F6EECF244321}">
                <p14:modId xmlns:p14="http://schemas.microsoft.com/office/powerpoint/2010/main" val="462866440"/>
              </p:ext>
            </p:extLst>
          </p:nvPr>
        </p:nvGraphicFramePr>
        <p:xfrm>
          <a:off x="683568" y="1196752"/>
          <a:ext cx="4752528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Box 2391"/>
          <p:cNvSpPr txBox="1">
            <a:spLocks noChangeArrowheads="1"/>
          </p:cNvSpPr>
          <p:nvPr/>
        </p:nvSpPr>
        <p:spPr bwMode="auto">
          <a:xfrm>
            <a:off x="5268868" y="1556792"/>
            <a:ext cx="374441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>
              <a:spcAft>
                <a:spcPts val="0"/>
              </a:spcAft>
            </a:pPr>
            <a:r>
              <a:rPr lang="en-GB" sz="1400" i="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Actinide targets at ISOLDE in 2011 (2010)</a:t>
            </a:r>
            <a:br>
              <a:rPr lang="en-GB" sz="1400" i="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</a:br>
            <a:r>
              <a:rPr lang="en-GB" sz="1400" i="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360363" indent="-184150">
              <a:spcAft>
                <a:spcPts val="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249 shifts out of 396 </a:t>
            </a:r>
            <a:r>
              <a:rPr lang="en-GB" sz="140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  <a:sym typeface="Symbol"/>
              </a:rPr>
              <a:t> 68% of total (72%)</a:t>
            </a:r>
          </a:p>
          <a:p>
            <a:pPr marL="360363" indent="-184150">
              <a:spcAft>
                <a:spcPts val="0"/>
              </a:spcAft>
              <a:buFont typeface="Arial" pitchFamily="34" charset="0"/>
              <a:buChar char="•"/>
            </a:pPr>
            <a:r>
              <a:rPr lang="en-GB" sz="1400" i="0" dirty="0" smtClean="0">
                <a:solidFill>
                  <a:srgbClr val="1F4798"/>
                </a:solidFill>
                <a:latin typeface="Gill Sans MT" panose="020B0502020104020203" pitchFamily="34" charset="0"/>
                <a:ea typeface="Verdana" pitchFamily="34" charset="0"/>
                <a:cs typeface="Verdana" pitchFamily="34" charset="0"/>
                <a:sym typeface="Symbol"/>
              </a:rPr>
              <a:t>13 new units (12 new, 2 old)</a:t>
            </a:r>
          </a:p>
          <a:p>
            <a:pPr marL="360363" indent="-184150">
              <a:spcAft>
                <a:spcPts val="0"/>
              </a:spcAft>
              <a:buFont typeface="Arial" pitchFamily="34" charset="0"/>
              <a:buChar char="•"/>
            </a:pPr>
            <a:endParaRPr lang="en-US" sz="1400" dirty="0">
              <a:solidFill>
                <a:srgbClr val="1F4798"/>
              </a:solidFill>
              <a:latin typeface="Gill Sans MT" panose="020B0502020104020203" pitchFamily="34" charset="0"/>
              <a:cs typeface="Verdana" pitchFamily="34" charset="0"/>
              <a:sym typeface="Symbol"/>
            </a:endParaRPr>
          </a:p>
          <a:p>
            <a:pPr>
              <a:spcAft>
                <a:spcPts val="0"/>
              </a:spcAft>
            </a:pPr>
            <a:endParaRPr lang="en-GB" sz="1400" dirty="0">
              <a:solidFill>
                <a:srgbClr val="1F4798"/>
              </a:solidFill>
              <a:latin typeface="Gill Sans MT" panose="020B0502020104020203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4165870" y="3408825"/>
            <a:ext cx="5040560" cy="3096344"/>
            <a:chOff x="2458772" y="3573016"/>
            <a:chExt cx="4766912" cy="2915813"/>
          </a:xfrm>
        </p:grpSpPr>
        <p:pic>
          <p:nvPicPr>
            <p:cNvPr id="149506" name="Picture 2" descr="\\cern.ch\dfs\Users\a\agottber\Desktop\2014-04-10_Alex_Half-lives\ISOLDE per sec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632075" y="3778716"/>
              <a:ext cx="4165600" cy="2571284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 Box 2391"/>
            <p:cNvSpPr txBox="1">
              <a:spLocks noChangeArrowheads="1"/>
            </p:cNvSpPr>
            <p:nvPr/>
          </p:nvSpPr>
          <p:spPr bwMode="auto">
            <a:xfrm>
              <a:off x="2627784" y="3573016"/>
              <a:ext cx="4320480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marL="176213" indent="-176213" algn="ctr">
                <a:spcAft>
                  <a:spcPts val="0"/>
                </a:spcAft>
              </a:pPr>
              <a:r>
                <a:rPr lang="en-GB" sz="1200" i="0" dirty="0" smtClean="0">
                  <a:solidFill>
                    <a:srgbClr val="1F4798"/>
                  </a:solidFill>
                  <a:latin typeface="Gill Sans MT" panose="020B0502020104020203" pitchFamily="34" charset="0"/>
                  <a:ea typeface="Verdana" pitchFamily="34" charset="0"/>
                  <a:cs typeface="Verdana" pitchFamily="34" charset="0"/>
                </a:rPr>
                <a:t>FLUKA production rates in UC</a:t>
              </a:r>
              <a:r>
                <a:rPr lang="en-GB" sz="1200" i="0" baseline="-25000" dirty="0" smtClean="0">
                  <a:solidFill>
                    <a:srgbClr val="1F4798"/>
                  </a:solidFill>
                  <a:latin typeface="Gill Sans MT" panose="020B0502020104020203" pitchFamily="34" charset="0"/>
                  <a:ea typeface="Verdana" pitchFamily="34" charset="0"/>
                  <a:cs typeface="Verdana" pitchFamily="34" charset="0"/>
                </a:rPr>
                <a:t>2</a:t>
              </a:r>
              <a:r>
                <a:rPr lang="en-GB" sz="1200" i="0" dirty="0" smtClean="0">
                  <a:solidFill>
                    <a:srgbClr val="1F4798"/>
                  </a:solidFill>
                  <a:latin typeface="Gill Sans MT" panose="020B0502020104020203" pitchFamily="34" charset="0"/>
                  <a:ea typeface="Verdana" pitchFamily="34" charset="0"/>
                  <a:cs typeface="Verdana" pitchFamily="34" charset="0"/>
                </a:rPr>
                <a:t> by 2 </a:t>
              </a:r>
              <a:r>
                <a:rPr lang="en-GB" sz="1200" i="0" dirty="0" err="1" smtClean="0">
                  <a:solidFill>
                    <a:srgbClr val="1F4798"/>
                  </a:solidFill>
                  <a:latin typeface="Lucida Grande"/>
                  <a:ea typeface="Lucida Grande"/>
                  <a:cs typeface="Lucida Grande"/>
                </a:rPr>
                <a:t>μ</a:t>
              </a:r>
              <a:r>
                <a:rPr lang="en-GB" sz="1200" dirty="0" err="1" smtClean="0">
                  <a:solidFill>
                    <a:srgbClr val="1F4798"/>
                  </a:solidFill>
                  <a:latin typeface="Gill Sans MT" panose="020B0502020104020203" pitchFamily="34" charset="0"/>
                  <a:ea typeface="Verdana" pitchFamily="34" charset="0"/>
                  <a:cs typeface="Verdana" pitchFamily="34" charset="0"/>
                </a:rPr>
                <a:t>A</a:t>
              </a:r>
              <a:r>
                <a:rPr lang="en-GB" sz="1200" dirty="0" smtClean="0">
                  <a:solidFill>
                    <a:srgbClr val="1F4798"/>
                  </a:solidFill>
                  <a:latin typeface="Gill Sans MT" panose="020B0502020104020203" pitchFamily="34" charset="0"/>
                  <a:ea typeface="Verdana" pitchFamily="34" charset="0"/>
                  <a:cs typeface="Verdana" pitchFamily="34" charset="0"/>
                </a:rPr>
                <a:t> X </a:t>
              </a:r>
              <a:r>
                <a:rPr lang="en-GB" sz="1200" i="0" dirty="0" smtClean="0">
                  <a:solidFill>
                    <a:srgbClr val="1F4798"/>
                  </a:solidFill>
                  <a:latin typeface="Gill Sans MT" panose="020B0502020104020203" pitchFamily="34" charset="0"/>
                  <a:ea typeface="Verdana" pitchFamily="34" charset="0"/>
                  <a:cs typeface="Verdana" pitchFamily="34" charset="0"/>
                </a:rPr>
                <a:t>1.4 </a:t>
              </a:r>
              <a:r>
                <a:rPr lang="en-GB" sz="1200" i="0" dirty="0" err="1" smtClean="0">
                  <a:solidFill>
                    <a:srgbClr val="1F4798"/>
                  </a:solidFill>
                  <a:latin typeface="Gill Sans MT" panose="020B0502020104020203" pitchFamily="34" charset="0"/>
                  <a:ea typeface="Verdana" pitchFamily="34" charset="0"/>
                  <a:cs typeface="Verdana" pitchFamily="34" charset="0"/>
                </a:rPr>
                <a:t>GeV</a:t>
              </a:r>
              <a:r>
                <a:rPr lang="en-GB" sz="1200" i="0" dirty="0" smtClean="0">
                  <a:solidFill>
                    <a:srgbClr val="1F4798"/>
                  </a:solidFill>
                  <a:latin typeface="Gill Sans MT" panose="020B0502020104020203" pitchFamily="34" charset="0"/>
                  <a:ea typeface="Verdana" pitchFamily="34" charset="0"/>
                  <a:cs typeface="Verdana" pitchFamily="34" charset="0"/>
                </a:rPr>
                <a:t> protons [1/s]</a:t>
              </a:r>
              <a:endParaRPr lang="en-US" sz="1200" i="0" dirty="0">
                <a:solidFill>
                  <a:srgbClr val="1F4798"/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7" name="Text Box 57"/>
            <p:cNvSpPr txBox="1">
              <a:spLocks noChangeArrowheads="1"/>
            </p:cNvSpPr>
            <p:nvPr/>
          </p:nvSpPr>
          <p:spPr bwMode="auto">
            <a:xfrm>
              <a:off x="6721628" y="4128395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10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9" name="Text Box 57"/>
            <p:cNvSpPr txBox="1">
              <a:spLocks noChangeArrowheads="1"/>
            </p:cNvSpPr>
            <p:nvPr/>
          </p:nvSpPr>
          <p:spPr bwMode="auto">
            <a:xfrm>
              <a:off x="6721628" y="3717032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12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0" name="Text Box 57"/>
            <p:cNvSpPr txBox="1">
              <a:spLocks noChangeArrowheads="1"/>
            </p:cNvSpPr>
            <p:nvPr/>
          </p:nvSpPr>
          <p:spPr bwMode="auto">
            <a:xfrm>
              <a:off x="6721628" y="3928919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11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1" name="Text Box 57"/>
            <p:cNvSpPr txBox="1">
              <a:spLocks noChangeArrowheads="1"/>
            </p:cNvSpPr>
            <p:nvPr/>
          </p:nvSpPr>
          <p:spPr bwMode="auto">
            <a:xfrm>
              <a:off x="6718270" y="4337885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9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3" name="Text Box 57"/>
            <p:cNvSpPr txBox="1">
              <a:spLocks noChangeArrowheads="1"/>
            </p:cNvSpPr>
            <p:nvPr/>
          </p:nvSpPr>
          <p:spPr bwMode="auto">
            <a:xfrm>
              <a:off x="6718270" y="4538079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8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4" name="Text Box 57"/>
            <p:cNvSpPr txBox="1">
              <a:spLocks noChangeArrowheads="1"/>
            </p:cNvSpPr>
            <p:nvPr/>
          </p:nvSpPr>
          <p:spPr bwMode="auto">
            <a:xfrm>
              <a:off x="6718270" y="4737555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7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5" name="Text Box 57"/>
            <p:cNvSpPr txBox="1">
              <a:spLocks noChangeArrowheads="1"/>
            </p:cNvSpPr>
            <p:nvPr/>
          </p:nvSpPr>
          <p:spPr bwMode="auto">
            <a:xfrm>
              <a:off x="6718270" y="4941168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6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6" name="Text Box 57"/>
            <p:cNvSpPr txBox="1">
              <a:spLocks noChangeArrowheads="1"/>
            </p:cNvSpPr>
            <p:nvPr/>
          </p:nvSpPr>
          <p:spPr bwMode="auto">
            <a:xfrm>
              <a:off x="6718270" y="5148918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5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7" name="Text Box 57"/>
            <p:cNvSpPr txBox="1">
              <a:spLocks noChangeArrowheads="1"/>
            </p:cNvSpPr>
            <p:nvPr/>
          </p:nvSpPr>
          <p:spPr bwMode="auto">
            <a:xfrm>
              <a:off x="6718270" y="5352531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4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8" name="Text Box 57"/>
            <p:cNvSpPr txBox="1">
              <a:spLocks noChangeArrowheads="1"/>
            </p:cNvSpPr>
            <p:nvPr/>
          </p:nvSpPr>
          <p:spPr bwMode="auto">
            <a:xfrm>
              <a:off x="6718270" y="5554465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3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19" name="Text Box 57"/>
            <p:cNvSpPr txBox="1">
              <a:spLocks noChangeArrowheads="1"/>
            </p:cNvSpPr>
            <p:nvPr/>
          </p:nvSpPr>
          <p:spPr bwMode="auto">
            <a:xfrm>
              <a:off x="6718270" y="5753038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2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20" name="Text Box 57"/>
            <p:cNvSpPr txBox="1">
              <a:spLocks noChangeArrowheads="1"/>
            </p:cNvSpPr>
            <p:nvPr/>
          </p:nvSpPr>
          <p:spPr bwMode="auto">
            <a:xfrm>
              <a:off x="6718270" y="5957554"/>
              <a:ext cx="504056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1· 10</a:t>
              </a:r>
              <a:r>
                <a:rPr lang="en-US" sz="900" baseline="300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1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21" name="Text Box 57"/>
            <p:cNvSpPr txBox="1">
              <a:spLocks noChangeArrowheads="1"/>
            </p:cNvSpPr>
            <p:nvPr/>
          </p:nvSpPr>
          <p:spPr bwMode="auto">
            <a:xfrm>
              <a:off x="4399025" y="6257997"/>
              <a:ext cx="648072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Neutrons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  <p:sp>
          <p:nvSpPr>
            <p:cNvPr id="22" name="Text Box 57"/>
            <p:cNvSpPr txBox="1">
              <a:spLocks noChangeArrowheads="1"/>
            </p:cNvSpPr>
            <p:nvPr/>
          </p:nvSpPr>
          <p:spPr bwMode="auto">
            <a:xfrm rot="16200000">
              <a:off x="2250152" y="4924239"/>
              <a:ext cx="648072" cy="23083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900" dirty="0" smtClean="0">
                  <a:solidFill>
                    <a:schemeClr val="tx2">
                      <a:lumMod val="75000"/>
                    </a:schemeClr>
                  </a:solidFill>
                  <a:latin typeface="Gill Sans MT" panose="020B0502020104020203" pitchFamily="34" charset="0"/>
                </a:rPr>
                <a:t>Protons</a:t>
              </a:r>
              <a:endParaRPr lang="en-US" sz="900" baseline="30000" dirty="0">
                <a:solidFill>
                  <a:schemeClr val="tx2">
                    <a:lumMod val="75000"/>
                  </a:schemeClr>
                </a:solidFill>
                <a:latin typeface="Gill Sans MT" panose="020B05020201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7547274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UC</a:t>
            </a:r>
            <a:r>
              <a:rPr lang="en-GB" baseline="-25000" dirty="0" err="1" smtClean="0">
                <a:solidFill>
                  <a:srgbClr val="1F4798"/>
                </a:solidFill>
                <a:latin typeface="Gill Sans MT" panose="020B0502020104020203" pitchFamily="34" charset="0"/>
              </a:rPr>
              <a:t>x</a:t>
            </a:r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 Post-Irradiation Studies</a:t>
            </a:r>
            <a:endParaRPr lang="de-CH" baseline="-25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0036" y="1052736"/>
            <a:ext cx="6428224" cy="3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Post-irradiation analysis:</a:t>
            </a:r>
          </a:p>
        </p:txBody>
      </p:sp>
      <p:sp>
        <p:nvSpPr>
          <p:cNvPr id="23" name="Rectangle 22"/>
          <p:cNvSpPr/>
          <p:nvPr/>
        </p:nvSpPr>
        <p:spPr>
          <a:xfrm>
            <a:off x="820036" y="1350060"/>
            <a:ext cx="82164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First analysis of an irradiated UC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X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target in the history of ISOLDE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(important to understand ageing processes and for upcoming waste campaign)</a:t>
            </a:r>
            <a:endParaRPr lang="en-US" sz="1200" dirty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Opening target unit #466 (8.8∙10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18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protons in 2011) in inert-gas hot-cell at PSI, 19 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mSv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/h on contact with Ta beam window</a:t>
            </a:r>
          </a:p>
        </p:txBody>
      </p:sp>
      <p:pic>
        <p:nvPicPr>
          <p:cNvPr id="14" name="Picture 1" descr="C:\Users\alexander\Desktop\UC\Edge\edge sample cut  27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429546"/>
            <a:ext cx="2506365" cy="1879773"/>
          </a:xfrm>
          <a:prstGeom prst="rect">
            <a:avLst/>
          </a:prstGeom>
          <a:noFill/>
        </p:spPr>
      </p:pic>
      <p:sp>
        <p:nvSpPr>
          <p:cNvPr id="16" name="Textfeld 14"/>
          <p:cNvSpPr txBox="1"/>
          <p:nvPr/>
        </p:nvSpPr>
        <p:spPr>
          <a:xfrm>
            <a:off x="7053503" y="5599218"/>
            <a:ext cx="5859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 smtClean="0">
                <a:solidFill>
                  <a:schemeClr val="bg1"/>
                </a:solidFill>
                <a:latin typeface="Gill Sans MT" panose="020B0502020104020203" pitchFamily="34" charset="0"/>
              </a:rPr>
              <a:t>2µm</a:t>
            </a:r>
            <a:endParaRPr lang="de-CH" sz="1100" dirty="0">
              <a:solidFill>
                <a:schemeClr val="bg1"/>
              </a:solidFill>
              <a:latin typeface="Gill Sans MT" panose="020B0502020104020203" pitchFamily="34" charset="0"/>
            </a:endParaRPr>
          </a:p>
        </p:txBody>
      </p:sp>
      <p:pic>
        <p:nvPicPr>
          <p:cNvPr id="18" name="Picture 2" descr="\\cern.ch\dfs\Users\a\agottber\Desktop\IMG_348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1600" y="2636912"/>
            <a:ext cx="2506364" cy="1872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5897" y="4429546"/>
            <a:ext cx="2506366" cy="1879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7" descr="Z:\PSI\Shipping+Dismanteling of a UCx Target\Target-Cutting\IMG_077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514"/>
          <a:stretch/>
        </p:blipFill>
        <p:spPr bwMode="auto">
          <a:xfrm>
            <a:off x="3956594" y="2636912"/>
            <a:ext cx="2185669" cy="1872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Z:\PSI\Shipping+Dismanteling of a UCx Target\Target-Cutting\IMG_0725.JPG"/>
          <p:cNvPicPr preferRelativeResize="0">
            <a:picLocks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3642100" y="2636912"/>
            <a:ext cx="609838" cy="187220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999548" y="2300153"/>
            <a:ext cx="2420324" cy="3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200" i="1" dirty="0">
                <a:solidFill>
                  <a:srgbClr val="18308E"/>
                </a:solidFill>
                <a:latin typeface="Gill Sans MT" panose="020B0502020104020203" pitchFamily="34" charset="0"/>
              </a:rPr>
              <a:t>b</a:t>
            </a:r>
            <a:r>
              <a:rPr lang="en-US" sz="1200" i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efore irradiation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663844" y="2300153"/>
            <a:ext cx="2420324" cy="336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1200" i="1" dirty="0">
                <a:solidFill>
                  <a:srgbClr val="18308E"/>
                </a:solidFill>
                <a:latin typeface="Gill Sans MT" panose="020B0502020104020203" pitchFamily="34" charset="0"/>
              </a:rPr>
              <a:t>a</a:t>
            </a:r>
            <a:r>
              <a:rPr lang="en-US" sz="1200" i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fter irradiation</a:t>
            </a:r>
          </a:p>
        </p:txBody>
      </p:sp>
      <p:sp>
        <p:nvSpPr>
          <p:cNvPr id="5" name="Rectangle 4"/>
          <p:cNvSpPr/>
          <p:nvPr/>
        </p:nvSpPr>
        <p:spPr>
          <a:xfrm>
            <a:off x="6156176" y="2708920"/>
            <a:ext cx="287930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Pellets appear macroscopically unchanged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Microscopic evolution of pore distribution and grain size under irradiation observable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500 </a:t>
            </a:r>
            <a:r>
              <a:rPr lang="en-GB" sz="1200" dirty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µ</a:t>
            </a:r>
            <a:r>
              <a:rPr lang="en-GB" sz="1200" dirty="0" err="1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Sv</a:t>
            </a:r>
            <a:r>
              <a:rPr lang="en-GB" sz="1200" dirty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/h on contact with single </a:t>
            </a: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pellet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200" dirty="0" smtClean="0">
              <a:solidFill>
                <a:srgbClr val="1F4798"/>
              </a:solidFill>
              <a:latin typeface="Gill Sans MT" panose="020B0502020104020203" pitchFamily="34" charset="0"/>
              <a:cs typeface="DejaVu Sans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1200" dirty="0">
              <a:solidFill>
                <a:srgbClr val="1F4798"/>
              </a:solidFill>
              <a:latin typeface="Gill Sans MT" panose="020B0502020104020203" pitchFamily="34" charset="0"/>
              <a:cs typeface="DejaVu Sans" pitchFamily="34" charset="0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Further results of synchrotron investigations under analysis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200" dirty="0" err="1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Ceramography</a:t>
            </a:r>
            <a:r>
              <a:rPr lang="en-GB" sz="1200" dirty="0" smtClean="0">
                <a:solidFill>
                  <a:srgbClr val="1F4798"/>
                </a:solidFill>
                <a:latin typeface="Gill Sans MT" panose="020B0502020104020203" pitchFamily="34" charset="0"/>
                <a:cs typeface="DejaVu Sans" pitchFamily="34" charset="0"/>
              </a:rPr>
              <a:t> and electron micro-probe analysis on-going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6356364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2" descr="\\cern.ch\dfs\Users\a\agottber\Desktop\EMIM-Ac NM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1" y="836712"/>
            <a:ext cx="3888433" cy="27478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9" name="Straight Arrow Connector 38"/>
          <p:cNvCxnSpPr/>
          <p:nvPr/>
        </p:nvCxnSpPr>
        <p:spPr>
          <a:xfrm flipH="1">
            <a:off x="6264334" y="2029127"/>
            <a:ext cx="792088" cy="0"/>
          </a:xfrm>
          <a:prstGeom prst="straightConnector1">
            <a:avLst/>
          </a:prstGeom>
          <a:noFill/>
          <a:ln w="19050" cap="flat" cmpd="sng" algn="ctr">
            <a:solidFill>
              <a:srgbClr val="1F497D"/>
            </a:solidFill>
            <a:prstDash val="solid"/>
            <a:tailEnd type="arrow"/>
          </a:ln>
          <a:effectLst/>
        </p:spPr>
      </p:cxnSp>
      <p:sp>
        <p:nvSpPr>
          <p:cNvPr id="40" name="TextBox 39"/>
          <p:cNvSpPr txBox="1"/>
          <p:nvPr/>
        </p:nvSpPr>
        <p:spPr>
          <a:xfrm>
            <a:off x="5978480" y="1553366"/>
            <a:ext cx="129614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dirty="0" smtClean="0">
                <a:solidFill>
                  <a:srgbClr val="1F297F"/>
                </a:solidFill>
                <a:latin typeface="Gill Sans MT" panose="020B0502020104020203" pitchFamily="34" charset="0"/>
              </a:rPr>
              <a:t>two orders </a:t>
            </a:r>
            <a:br>
              <a:rPr lang="en-GB" sz="1100" dirty="0" smtClean="0">
                <a:solidFill>
                  <a:srgbClr val="1F297F"/>
                </a:solidFill>
                <a:latin typeface="Gill Sans MT" panose="020B0502020104020203" pitchFamily="34" charset="0"/>
              </a:rPr>
            </a:br>
            <a:r>
              <a:rPr lang="en-GB" sz="1100" dirty="0" smtClean="0">
                <a:solidFill>
                  <a:srgbClr val="1F297F"/>
                </a:solidFill>
                <a:latin typeface="Gill Sans MT" panose="020B0502020104020203" pitchFamily="34" charset="0"/>
              </a:rPr>
              <a:t>of magnitude</a:t>
            </a:r>
            <a:endParaRPr lang="en-GB" sz="1100" dirty="0">
              <a:solidFill>
                <a:srgbClr val="1F297F"/>
              </a:solidFill>
              <a:latin typeface="Gill Sans MT" panose="020B0502020104020203" pitchFamily="34" charset="0"/>
            </a:endParaRPr>
          </a:p>
        </p:txBody>
      </p:sp>
      <p:sp>
        <p:nvSpPr>
          <p:cNvPr id="41" name="Titel 8"/>
          <p:cNvSpPr txBox="1">
            <a:spLocks/>
          </p:cNvSpPr>
          <p:nvPr/>
        </p:nvSpPr>
        <p:spPr bwMode="auto">
          <a:xfrm>
            <a:off x="827584" y="242888"/>
            <a:ext cx="6656784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003366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rgbClr val="1F4798">
                    <a:alpha val="93000"/>
                  </a:srgbClr>
                </a:solidFill>
                <a:effectLst>
                  <a:outerShdw blurRad="27305" dist="19939" dir="5400000" algn="tl" rotWithShape="0">
                    <a:srgbClr val="000000">
                      <a:alpha val="38000"/>
                    </a:srgbClr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6pPr>
            <a:lvl7pPr marL="9144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7pPr>
            <a:lvl8pPr marL="13716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8pPr>
            <a:lvl9pPr marL="182880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2"/>
                </a:solidFill>
                <a:latin typeface="Verdana" charset="0"/>
                <a:ea typeface="ＭＳ Ｐゴシック" charset="0"/>
              </a:defRPr>
            </a:lvl9pPr>
          </a:lstStyle>
          <a:p>
            <a:r>
              <a:rPr lang="en-US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Composing a Recipe for Nano</a:t>
            </a:r>
            <a:r>
              <a:rPr lang="en-GB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-</a:t>
            </a:r>
            <a:r>
              <a:rPr lang="en-US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Grained UO</a:t>
            </a:r>
            <a:r>
              <a:rPr lang="en-US" baseline="-25000" dirty="0" smtClean="0">
                <a:solidFill>
                  <a:srgbClr val="1F4798"/>
                </a:solidFill>
                <a:latin typeface="Gill Sans MT" panose="020B0502020104020203" pitchFamily="34" charset="0"/>
              </a:rPr>
              <a:t>2 </a:t>
            </a:r>
            <a:endParaRPr lang="de-CH" baseline="-25000" dirty="0">
              <a:solidFill>
                <a:srgbClr val="1F4798"/>
              </a:solidFill>
              <a:latin typeface="Gill Sans MT" panose="020B0502020104020203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92044" y="1052736"/>
            <a:ext cx="468806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b="1" dirty="0">
                <a:solidFill>
                  <a:srgbClr val="18308E"/>
                </a:solidFill>
                <a:latin typeface="Gill Sans MT" panose="020B0502020104020203" pitchFamily="34" charset="0"/>
              </a:rPr>
              <a:t>Synthesis of de-novo designed uranium carbide matrixes:</a:t>
            </a:r>
          </a:p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Different microstructures, densities, grain sizes, crystal structures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tested → tailor-made matrix: 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Suspension grinding of UO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powder to 160 nm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average particle size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Wet-mixing with multi-walled carbon nanotubes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Ultrasound drying of mixture and pressing to 1.6 g/cm</a:t>
            </a:r>
            <a:r>
              <a:rPr lang="en-US" sz="12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3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pellets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Fast reactive sintering to mixed uranium carbide in carbon </a:t>
            </a:r>
            <a:b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</a:b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nanotube matrix </a:t>
            </a:r>
          </a:p>
        </p:txBody>
      </p:sp>
      <p:pic>
        <p:nvPicPr>
          <p:cNvPr id="48" name="Picture 64" descr="\\cern.ch\dfs\Users\a\agottber\Documents\My Pictures\New folder\Picture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52514"/>
            <a:ext cx="4505325" cy="31448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5" descr="\\cern.ch\dfs\Users\a\agottber\Documents\My Pictures\New folder\Picture4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57277"/>
            <a:ext cx="4505325" cy="31337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Rectangle 49"/>
          <p:cNvSpPr/>
          <p:nvPr/>
        </p:nvSpPr>
        <p:spPr>
          <a:xfrm>
            <a:off x="5658805" y="3487711"/>
            <a:ext cx="3662354" cy="570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GB" sz="1100" baseline="30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30</a:t>
            </a:r>
            <a:r>
              <a:rPr lang="en-GB" sz="11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Na yield evolution under irradiation</a:t>
            </a:r>
            <a:endParaRPr lang="en-GB" sz="1100" baseline="-25000" dirty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endParaRPr lang="en-US" sz="11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pic>
        <p:nvPicPr>
          <p:cNvPr id="51" name="Picture 50" descr="fluences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1" y="3645024"/>
            <a:ext cx="3600399" cy="2728204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547664" y="3116674"/>
            <a:ext cx="6428224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20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Online tests in November</a:t>
            </a:r>
          </a:p>
        </p:txBody>
      </p:sp>
    </p:spTree>
    <p:extLst>
      <p:ext uri="{BB962C8B-B14F-4D97-AF65-F5344CB8AC3E}">
        <p14:creationId xmlns:p14="http://schemas.microsoft.com/office/powerpoint/2010/main" val="2835901846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2" dur="indefinite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3" dur="indefinite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5" dur="indefinite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6" dur="indefinite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8" dur="indefinite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9" dur="indefinite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1" dur="indefinite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2" dur="indefinite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4" dur="indefinite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5" dur="indefinite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7" dur="indefinit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8" dur="indefinite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0" dur="indefinite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1" dur="indefinite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3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4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27" grpId="0"/>
      <p:bldP spid="50" grpId="0"/>
      <p:bldP spid="5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530502" cy="528451"/>
          </a:xfrm>
        </p:spPr>
        <p:txBody>
          <a:bodyPr/>
          <a:lstStyle/>
          <a:p>
            <a:r>
              <a:rPr lang="pt-PT" dirty="0" smtClean="0">
                <a:latin typeface="Gill Sans"/>
              </a:rPr>
              <a:t>Small Grain Target </a:t>
            </a:r>
            <a:r>
              <a:rPr lang="pt-PT" dirty="0" err="1" smtClean="0">
                <a:latin typeface="Gill Sans"/>
              </a:rPr>
              <a:t>Materials</a:t>
            </a:r>
            <a:r>
              <a:rPr lang="pt-PT" dirty="0" smtClean="0">
                <a:latin typeface="Gill Sans"/>
              </a:rPr>
              <a:t> – </a:t>
            </a:r>
            <a:r>
              <a:rPr lang="pt-PT" dirty="0" err="1" smtClean="0">
                <a:latin typeface="Gill Sans"/>
              </a:rPr>
              <a:t>so</a:t>
            </a:r>
            <a:r>
              <a:rPr lang="pt-PT" dirty="0" smtClean="0">
                <a:latin typeface="Gill Sans"/>
              </a:rPr>
              <a:t> </a:t>
            </a:r>
            <a:r>
              <a:rPr lang="pt-PT" dirty="0" err="1" smtClean="0">
                <a:latin typeface="Gill Sans"/>
              </a:rPr>
              <a:t>far</a:t>
            </a:r>
            <a:r>
              <a:rPr lang="pt-PT" dirty="0" smtClean="0">
                <a:latin typeface="Gill Sans"/>
              </a:rPr>
              <a:t>...</a:t>
            </a:r>
            <a:endParaRPr lang="en-US" sz="1500" dirty="0">
              <a:latin typeface="Gill Sans"/>
            </a:endParaRPr>
          </a:p>
        </p:txBody>
      </p:sp>
      <p:sp>
        <p:nvSpPr>
          <p:cNvPr id="5" name="Content Placeholder 7"/>
          <p:cNvSpPr>
            <a:spLocks noGrp="1"/>
          </p:cNvSpPr>
          <p:nvPr>
            <p:ph idx="4294967295"/>
          </p:nvPr>
        </p:nvSpPr>
        <p:spPr>
          <a:xfrm>
            <a:off x="549558" y="3824407"/>
            <a:ext cx="2588962" cy="173985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5035" lvl="1" indent="0">
              <a:buNone/>
            </a:pPr>
            <a:r>
              <a:rPr lang="en-US" sz="1200" dirty="0">
                <a:solidFill>
                  <a:srgbClr val="1F297F"/>
                </a:solidFill>
                <a:latin typeface="Gill Sans"/>
              </a:rPr>
              <a:t>The ideal target material, for release of, alkali, alkaline-earth and noble gases, was defined:</a:t>
            </a:r>
          </a:p>
          <a:p>
            <a:pPr lvl="1"/>
            <a:r>
              <a:rPr lang="en-US" sz="1200" dirty="0" err="1">
                <a:solidFill>
                  <a:srgbClr val="1F297F"/>
                </a:solidFill>
                <a:latin typeface="Gill Sans"/>
              </a:rPr>
              <a:t>Nanometric</a:t>
            </a:r>
            <a:r>
              <a:rPr lang="en-US" sz="1200" dirty="0">
                <a:solidFill>
                  <a:srgbClr val="1F297F"/>
                </a:solidFill>
                <a:latin typeface="Gill Sans"/>
              </a:rPr>
              <a:t>/submicron grain size</a:t>
            </a:r>
          </a:p>
          <a:p>
            <a:pPr lvl="1"/>
            <a:r>
              <a:rPr lang="en-US" sz="1200" dirty="0">
                <a:solidFill>
                  <a:srgbClr val="1F297F"/>
                </a:solidFill>
                <a:latin typeface="Gill Sans"/>
              </a:rPr>
              <a:t>High porosity (&gt;30%)</a:t>
            </a:r>
          </a:p>
          <a:p>
            <a:pPr lvl="1"/>
            <a:r>
              <a:rPr lang="en-US" sz="1200" dirty="0" err="1">
                <a:solidFill>
                  <a:srgbClr val="1F297F"/>
                </a:solidFill>
                <a:latin typeface="Gill Sans"/>
              </a:rPr>
              <a:t>Macroporosity</a:t>
            </a:r>
            <a:r>
              <a:rPr lang="en-US" sz="1200" dirty="0">
                <a:solidFill>
                  <a:srgbClr val="1F297F"/>
                </a:solidFill>
                <a:latin typeface="Gill Sans"/>
              </a:rPr>
              <a:t> (&gt;100nm)</a:t>
            </a:r>
          </a:p>
          <a:p>
            <a:pPr lvl="1"/>
            <a:r>
              <a:rPr lang="en-US" sz="1200" dirty="0">
                <a:solidFill>
                  <a:srgbClr val="1F297F"/>
                </a:solidFill>
                <a:latin typeface="Gill Sans"/>
              </a:rPr>
              <a:t>No closed porosity</a:t>
            </a:r>
          </a:p>
        </p:txBody>
      </p:sp>
      <p:sp>
        <p:nvSpPr>
          <p:cNvPr id="6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758964" y="2096300"/>
            <a:ext cx="2208213" cy="537132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1200" dirty="0">
                <a:solidFill>
                  <a:srgbClr val="1F297F"/>
                </a:solidFill>
                <a:latin typeface="Gill Sans"/>
              </a:rPr>
              <a:t>Sub-micrometric </a:t>
            </a:r>
            <a:r>
              <a:rPr lang="en-US" sz="1200" dirty="0" err="1">
                <a:solidFill>
                  <a:srgbClr val="1F297F"/>
                </a:solidFill>
                <a:latin typeface="Gill Sans"/>
              </a:rPr>
              <a:t>SiC</a:t>
            </a:r>
            <a:r>
              <a:rPr lang="en-US" sz="1200" dirty="0">
                <a:solidFill>
                  <a:srgbClr val="1F297F"/>
                </a:solidFill>
                <a:latin typeface="Gill Sans"/>
              </a:rPr>
              <a:t> showed improved release rates of short-lived Mg</a:t>
            </a:r>
          </a:p>
        </p:txBody>
      </p:sp>
      <p:sp>
        <p:nvSpPr>
          <p:cNvPr id="12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790041" y="1450828"/>
            <a:ext cx="2159000" cy="501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buNone/>
              <a:tabLst>
                <a:tab pos="0" algn="l"/>
              </a:tabLst>
            </a:pPr>
            <a:r>
              <a:rPr lang="en-US" sz="1200" dirty="0">
                <a:solidFill>
                  <a:srgbClr val="1F297F"/>
                </a:solidFill>
                <a:latin typeface="Gill Sans"/>
              </a:rPr>
              <a:t>1-50 µm </a:t>
            </a:r>
            <a:r>
              <a:rPr lang="en-US" sz="1200" dirty="0" err="1">
                <a:solidFill>
                  <a:srgbClr val="1F297F"/>
                </a:solidFill>
                <a:latin typeface="Gill Sans"/>
              </a:rPr>
              <a:t>SiC</a:t>
            </a:r>
            <a:r>
              <a:rPr lang="en-US" sz="1200" dirty="0">
                <a:solidFill>
                  <a:srgbClr val="1F297F"/>
                </a:solidFill>
                <a:latin typeface="Gill Sans"/>
              </a:rPr>
              <a:t> considered </a:t>
            </a:r>
            <a:r>
              <a:rPr lang="en-US" sz="1200" u="sng" dirty="0">
                <a:solidFill>
                  <a:srgbClr val="1F297F"/>
                </a:solidFill>
                <a:latin typeface="Gill Sans"/>
              </a:rPr>
              <a:t>in the past</a:t>
            </a:r>
            <a:r>
              <a:rPr lang="en-US" sz="1200" dirty="0">
                <a:solidFill>
                  <a:srgbClr val="1F297F"/>
                </a:solidFill>
                <a:latin typeface="Gill Sans"/>
              </a:rPr>
              <a:t> as a useless target material in terms of release</a:t>
            </a:r>
          </a:p>
        </p:txBody>
      </p:sp>
      <p:sp>
        <p:nvSpPr>
          <p:cNvPr id="16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3440981" y="1528312"/>
            <a:ext cx="2643187" cy="3635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1200" u="sng" dirty="0">
                <a:solidFill>
                  <a:srgbClr val="1F297F"/>
                </a:solidFill>
                <a:latin typeface="Gill Sans"/>
              </a:rPr>
              <a:t>Uranium carbide targets are, by far, the most used at ISOLDE.</a:t>
            </a:r>
          </a:p>
          <a:p>
            <a:pPr marL="0" lvl="1" indent="0">
              <a:buNone/>
            </a:pPr>
            <a:endParaRPr lang="en-US" sz="1200" u="sng" dirty="0">
              <a:solidFill>
                <a:srgbClr val="1F297F"/>
              </a:solidFill>
              <a:latin typeface="Gill Sans"/>
            </a:endParaRPr>
          </a:p>
        </p:txBody>
      </p:sp>
      <p:sp>
        <p:nvSpPr>
          <p:cNvPr id="19" name="Content Placeholder 7"/>
          <p:cNvSpPr>
            <a:spLocks noGrp="1"/>
          </p:cNvSpPr>
          <p:nvPr>
            <p:ph sz="quarter" idx="4294967295"/>
          </p:nvPr>
        </p:nvSpPr>
        <p:spPr>
          <a:xfrm>
            <a:off x="3419871" y="4308098"/>
            <a:ext cx="2736305" cy="1544191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lvl="1" indent="0">
              <a:buNone/>
            </a:pPr>
            <a:r>
              <a:rPr lang="en-US" sz="1200" dirty="0" smtClean="0">
                <a:solidFill>
                  <a:srgbClr val="1F297F"/>
                </a:solidFill>
                <a:latin typeface="Gill Sans"/>
              </a:rPr>
              <a:t>Very </a:t>
            </a:r>
            <a:r>
              <a:rPr lang="en-US" sz="1200" dirty="0">
                <a:solidFill>
                  <a:srgbClr val="1F297F"/>
                </a:solidFill>
                <a:latin typeface="Gill Sans"/>
              </a:rPr>
              <a:t>porous structure (75%) </a:t>
            </a:r>
            <a:endParaRPr lang="en-US" sz="1200" dirty="0" smtClean="0">
              <a:solidFill>
                <a:srgbClr val="1F297F"/>
              </a:solidFill>
              <a:latin typeface="Gill Sans"/>
            </a:endParaRPr>
          </a:p>
          <a:p>
            <a:pPr marL="0" lvl="1" indent="0">
              <a:buNone/>
            </a:pPr>
            <a:r>
              <a:rPr lang="en-US" sz="1200" dirty="0" smtClean="0">
                <a:solidFill>
                  <a:srgbClr val="1F297F"/>
                </a:solidFill>
                <a:latin typeface="Gill Sans"/>
              </a:rPr>
              <a:t>Much </a:t>
            </a:r>
            <a:r>
              <a:rPr lang="en-US" sz="1200" dirty="0">
                <a:solidFill>
                  <a:srgbClr val="1F297F"/>
                </a:solidFill>
                <a:latin typeface="Gill Sans"/>
              </a:rPr>
              <a:t>less prone to sinter than conventional </a:t>
            </a:r>
            <a:r>
              <a:rPr lang="en-US" sz="1200" dirty="0" smtClean="0">
                <a:solidFill>
                  <a:srgbClr val="1F297F"/>
                </a:solidFill>
                <a:latin typeface="Gill Sans"/>
              </a:rPr>
              <a:t>UC</a:t>
            </a:r>
            <a:r>
              <a:rPr lang="en-US" sz="1200" baseline="-25000" dirty="0" smtClean="0">
                <a:solidFill>
                  <a:srgbClr val="1F297F"/>
                </a:solidFill>
                <a:latin typeface="Gill Sans"/>
              </a:rPr>
              <a:t>2</a:t>
            </a:r>
            <a:r>
              <a:rPr lang="en-US" sz="1200" dirty="0" smtClean="0">
                <a:solidFill>
                  <a:srgbClr val="1F297F"/>
                </a:solidFill>
                <a:latin typeface="Gill Sans"/>
              </a:rPr>
              <a:t> </a:t>
            </a:r>
            <a:r>
              <a:rPr lang="en-US" sz="1200" dirty="0">
                <a:solidFill>
                  <a:srgbClr val="1F297F"/>
                </a:solidFill>
                <a:latin typeface="Gill Sans"/>
              </a:rPr>
              <a:t>targets (micrometric </a:t>
            </a:r>
            <a:r>
              <a:rPr lang="en-US" sz="1200" dirty="0" smtClean="0">
                <a:solidFill>
                  <a:srgbClr val="1F297F"/>
                </a:solidFill>
                <a:latin typeface="Gill Sans"/>
              </a:rPr>
              <a:t>UC</a:t>
            </a:r>
            <a:r>
              <a:rPr lang="en-US" sz="1200" baseline="-25000" dirty="0" smtClean="0">
                <a:solidFill>
                  <a:srgbClr val="1F297F"/>
                </a:solidFill>
                <a:latin typeface="Gill Sans"/>
              </a:rPr>
              <a:t>2</a:t>
            </a:r>
            <a:r>
              <a:rPr lang="en-US" sz="1200" dirty="0" smtClean="0">
                <a:solidFill>
                  <a:srgbClr val="1F297F"/>
                </a:solidFill>
                <a:latin typeface="Gill Sans"/>
              </a:rPr>
              <a:t> </a:t>
            </a:r>
            <a:r>
              <a:rPr lang="en-US" sz="1200" dirty="0">
                <a:solidFill>
                  <a:srgbClr val="1F297F"/>
                </a:solidFill>
                <a:latin typeface="Gill Sans"/>
              </a:rPr>
              <a:t>+ Graphite</a:t>
            </a:r>
            <a:r>
              <a:rPr lang="en-US" sz="1200" dirty="0" smtClean="0">
                <a:solidFill>
                  <a:srgbClr val="1F297F"/>
                </a:solidFill>
                <a:latin typeface="Gill Sans"/>
              </a:rPr>
              <a:t>)</a:t>
            </a:r>
          </a:p>
          <a:p>
            <a:pPr marL="0" lvl="1" indent="0">
              <a:buNone/>
            </a:pPr>
            <a:r>
              <a:rPr lang="en-US" sz="1200" b="1" dirty="0" smtClean="0">
                <a:solidFill>
                  <a:srgbClr val="1F297F"/>
                </a:solidFill>
                <a:latin typeface="Gill Sans"/>
              </a:rPr>
              <a:t>Release </a:t>
            </a:r>
            <a:r>
              <a:rPr lang="en-US" sz="1200" b="1" dirty="0">
                <a:solidFill>
                  <a:srgbClr val="1F297F"/>
                </a:solidFill>
                <a:latin typeface="Gill Sans"/>
              </a:rPr>
              <a:t>rates on many isotopes improved.</a:t>
            </a:r>
          </a:p>
        </p:txBody>
      </p:sp>
      <p:sp>
        <p:nvSpPr>
          <p:cNvPr id="7" name="TextBox 6"/>
          <p:cNvSpPr txBox="1"/>
          <p:nvPr/>
        </p:nvSpPr>
        <p:spPr bwMode="auto">
          <a:xfrm>
            <a:off x="758964" y="1052736"/>
            <a:ext cx="215988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GB" sz="1200" b="1" dirty="0">
                <a:solidFill>
                  <a:srgbClr val="1F297F"/>
                </a:solidFill>
                <a:latin typeface="Gill Sans"/>
              </a:rPr>
              <a:t>Sub-micron Silicon </a:t>
            </a:r>
            <a:r>
              <a:rPr lang="en-GB" sz="1200" b="1" dirty="0" smtClean="0">
                <a:solidFill>
                  <a:srgbClr val="1F297F"/>
                </a:solidFill>
                <a:latin typeface="Gill Sans"/>
              </a:rPr>
              <a:t>Carbide</a:t>
            </a:r>
            <a:endParaRPr lang="en-GB" sz="1200" b="1" dirty="0">
              <a:solidFill>
                <a:srgbClr val="1F297F"/>
              </a:solidFill>
              <a:latin typeface="Gill Sans"/>
            </a:endParaRPr>
          </a:p>
        </p:txBody>
      </p:sp>
      <p:sp>
        <p:nvSpPr>
          <p:cNvPr id="9" name="TextBox 8"/>
          <p:cNvSpPr txBox="1"/>
          <p:nvPr/>
        </p:nvSpPr>
        <p:spPr bwMode="auto">
          <a:xfrm>
            <a:off x="3380864" y="1052736"/>
            <a:ext cx="2703304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GB" sz="1200" b="1" dirty="0">
                <a:solidFill>
                  <a:srgbClr val="1F297F"/>
                </a:solidFill>
                <a:latin typeface="Gill Sans"/>
              </a:rPr>
              <a:t>Uranium Carbide – CNT </a:t>
            </a:r>
            <a:r>
              <a:rPr lang="en-GB" sz="1200" b="1" dirty="0" smtClean="0">
                <a:solidFill>
                  <a:srgbClr val="1F297F"/>
                </a:solidFill>
                <a:latin typeface="Gill Sans"/>
              </a:rPr>
              <a:t>Composite</a:t>
            </a:r>
            <a:endParaRPr lang="en-GB" sz="1200" b="1" dirty="0">
              <a:solidFill>
                <a:srgbClr val="1F297F"/>
              </a:solidFill>
              <a:latin typeface="Gill San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818" y="2739651"/>
            <a:ext cx="1359600" cy="89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3707904" y="3569519"/>
            <a:ext cx="250136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200" dirty="0">
                <a:solidFill>
                  <a:srgbClr val="1F297F"/>
                </a:solidFill>
                <a:latin typeface="Gill Sans"/>
              </a:rPr>
              <a:t>𝑈𝑂</a:t>
            </a:r>
            <a:r>
              <a:rPr lang="fr-FR" sz="1200" baseline="-25000" dirty="0">
                <a:solidFill>
                  <a:srgbClr val="1F297F"/>
                </a:solidFill>
                <a:latin typeface="Gill Sans"/>
              </a:rPr>
              <a:t>2</a:t>
            </a:r>
            <a:r>
              <a:rPr lang="fr-FR" sz="1200" dirty="0">
                <a:solidFill>
                  <a:srgbClr val="1F297F"/>
                </a:solidFill>
                <a:latin typeface="Gill Sans"/>
              </a:rPr>
              <a:t>+6𝐶→𝑈𝐶</a:t>
            </a:r>
            <a:r>
              <a:rPr lang="fr-FR" sz="1200" baseline="-25000" dirty="0">
                <a:solidFill>
                  <a:srgbClr val="1F297F"/>
                </a:solidFill>
                <a:latin typeface="Gill Sans"/>
              </a:rPr>
              <a:t>2</a:t>
            </a:r>
            <a:r>
              <a:rPr lang="fr-FR" sz="1200" dirty="0">
                <a:solidFill>
                  <a:srgbClr val="1F297F"/>
                </a:solidFill>
                <a:latin typeface="Gill Sans"/>
              </a:rPr>
              <a:t>+2𝐶+2𝐶𝑂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2051720" y="2872594"/>
            <a:ext cx="123081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800" b="1" dirty="0">
                <a:solidFill>
                  <a:srgbClr val="1F297F"/>
                </a:solidFill>
                <a:latin typeface="Gill Sans"/>
              </a:rPr>
              <a:t>T. </a:t>
            </a:r>
            <a:r>
              <a:rPr lang="en-GB" sz="800" b="1" dirty="0" err="1">
                <a:solidFill>
                  <a:srgbClr val="1F297F"/>
                </a:solidFill>
                <a:latin typeface="Gill Sans"/>
              </a:rPr>
              <a:t>Stora</a:t>
            </a:r>
            <a:r>
              <a:rPr lang="en-GB" sz="800" dirty="0">
                <a:solidFill>
                  <a:srgbClr val="1F297F"/>
                </a:solidFill>
                <a:latin typeface="Gill Sans"/>
              </a:rPr>
              <a:t>, S. Fernandes, S. </a:t>
            </a:r>
            <a:r>
              <a:rPr lang="en-GB" sz="800" dirty="0" err="1">
                <a:solidFill>
                  <a:srgbClr val="1F297F"/>
                </a:solidFill>
                <a:latin typeface="Gill Sans"/>
              </a:rPr>
              <a:t>Mathot</a:t>
            </a:r>
            <a:r>
              <a:rPr lang="en-GB" sz="800" dirty="0">
                <a:solidFill>
                  <a:srgbClr val="1F297F"/>
                </a:solidFill>
                <a:latin typeface="Gill Sans"/>
              </a:rPr>
              <a:t>, and </a:t>
            </a:r>
            <a:r>
              <a:rPr lang="en-GB" sz="800" b="1" dirty="0">
                <a:solidFill>
                  <a:srgbClr val="1F297F"/>
                </a:solidFill>
                <a:latin typeface="Gill Sans"/>
              </a:rPr>
              <a:t>P. Bowen</a:t>
            </a:r>
            <a:r>
              <a:rPr lang="en-GB" sz="800" dirty="0">
                <a:solidFill>
                  <a:srgbClr val="1F297F"/>
                </a:solidFill>
                <a:latin typeface="Gill Sans"/>
              </a:rPr>
              <a:t>, “Nanostructured Target for Isotope Production,” WO 2010/034364 A12010. </a:t>
            </a:r>
            <a:endParaRPr lang="en-US" sz="800" dirty="0">
              <a:solidFill>
                <a:srgbClr val="1F297F"/>
              </a:solidFill>
              <a:latin typeface="Gill Sans"/>
            </a:endParaRPr>
          </a:p>
        </p:txBody>
      </p:sp>
      <p:sp>
        <p:nvSpPr>
          <p:cNvPr id="21" name="TextBox 20"/>
          <p:cNvSpPr txBox="1"/>
          <p:nvPr/>
        </p:nvSpPr>
        <p:spPr bwMode="auto">
          <a:xfrm>
            <a:off x="2090552" y="2723827"/>
            <a:ext cx="447880" cy="190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GB" sz="788" b="1" dirty="0">
                <a:solidFill>
                  <a:srgbClr val="1F297F"/>
                </a:solidFill>
                <a:latin typeface="Gill Sans"/>
              </a:rPr>
              <a:t>Patent</a:t>
            </a:r>
            <a:endParaRPr lang="en-US" sz="788" b="1" dirty="0">
              <a:solidFill>
                <a:srgbClr val="1F297F"/>
              </a:solidFill>
              <a:latin typeface="Gill Sans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539644" y="2663017"/>
            <a:ext cx="236450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ctr"/>
            <a:r>
              <a:rPr lang="en-US" sz="1200" dirty="0" smtClean="0">
                <a:solidFill>
                  <a:srgbClr val="1F297F"/>
                </a:solidFill>
                <a:latin typeface="Gill Sans"/>
              </a:rPr>
              <a:t>UO</a:t>
            </a:r>
            <a:r>
              <a:rPr lang="en-US" sz="1200" baseline="-25000" dirty="0" smtClean="0">
                <a:solidFill>
                  <a:srgbClr val="1F297F"/>
                </a:solidFill>
                <a:latin typeface="Gill Sans"/>
              </a:rPr>
              <a:t>2</a:t>
            </a:r>
            <a:r>
              <a:rPr lang="en-US" sz="1200" dirty="0">
                <a:solidFill>
                  <a:srgbClr val="1F297F"/>
                </a:solidFill>
                <a:latin typeface="Gill Sans"/>
              </a:rPr>
              <a:t> </a:t>
            </a:r>
            <a:r>
              <a:rPr lang="en-US" sz="1200" dirty="0" smtClean="0">
                <a:solidFill>
                  <a:srgbClr val="1F297F"/>
                </a:solidFill>
                <a:latin typeface="Gill Sans"/>
              </a:rPr>
              <a:t>(120 nm) + MWCNT</a:t>
            </a:r>
            <a:endParaRPr lang="en-US" sz="1200" dirty="0">
              <a:solidFill>
                <a:srgbClr val="1F297F"/>
              </a:solidFill>
              <a:latin typeface="Gill Sans"/>
            </a:endParaRPr>
          </a:p>
        </p:txBody>
      </p:sp>
      <p:sp>
        <p:nvSpPr>
          <p:cNvPr id="23" name="TextBox 22"/>
          <p:cNvSpPr txBox="1"/>
          <p:nvPr/>
        </p:nvSpPr>
        <p:spPr bwMode="auto">
          <a:xfrm>
            <a:off x="6291461" y="1052736"/>
            <a:ext cx="2937327" cy="25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GB" sz="1200" b="1" dirty="0" smtClean="0">
                <a:solidFill>
                  <a:srgbClr val="1F297F"/>
                </a:solidFill>
                <a:latin typeface="Gill Sans"/>
              </a:rPr>
              <a:t>Calcium Oxide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3275856" y="1489899"/>
            <a:ext cx="0" cy="4362390"/>
          </a:xfrm>
          <a:prstGeom prst="line">
            <a:avLst/>
          </a:prstGeom>
          <a:ln w="19050">
            <a:solidFill>
              <a:srgbClr val="1F29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6228184" y="1518995"/>
            <a:ext cx="0" cy="4333294"/>
          </a:xfrm>
          <a:prstGeom prst="line">
            <a:avLst/>
          </a:prstGeom>
          <a:ln w="19050">
            <a:solidFill>
              <a:srgbClr val="1F297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117883" y="3291939"/>
            <a:ext cx="10775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1F297F"/>
                </a:solidFill>
                <a:latin typeface="Gill Sans"/>
              </a:rPr>
              <a:t>up to 1800</a:t>
            </a:r>
            <a:r>
              <a:rPr lang="en-US" sz="1200" baseline="30000" dirty="0" smtClean="0">
                <a:solidFill>
                  <a:srgbClr val="1F297F"/>
                </a:solidFill>
                <a:latin typeface="Gill Sans"/>
              </a:rPr>
              <a:t>o</a:t>
            </a:r>
            <a:r>
              <a:rPr lang="en-US" sz="1200" dirty="0" smtClean="0">
                <a:solidFill>
                  <a:srgbClr val="1F297F"/>
                </a:solidFill>
                <a:latin typeface="Gill Sans"/>
              </a:rPr>
              <a:t>C</a:t>
            </a:r>
            <a:endParaRPr lang="fr-FR" sz="1200" dirty="0">
              <a:solidFill>
                <a:srgbClr val="1F297F"/>
              </a:solidFill>
              <a:latin typeface="Gill San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19872" y="1968302"/>
            <a:ext cx="28239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 smtClean="0">
                <a:solidFill>
                  <a:srgbClr val="1F297F"/>
                </a:solidFill>
                <a:latin typeface="Gill Sans"/>
              </a:rPr>
              <a:t>UO</a:t>
            </a:r>
            <a:r>
              <a:rPr lang="pt-PT" sz="1200" baseline="-25000" dirty="0" smtClean="0">
                <a:solidFill>
                  <a:srgbClr val="1F297F"/>
                </a:solidFill>
                <a:latin typeface="Gill Sans"/>
              </a:rPr>
              <a:t>2</a:t>
            </a:r>
            <a:r>
              <a:rPr lang="pt-PT" sz="1200" dirty="0" smtClean="0">
                <a:solidFill>
                  <a:srgbClr val="1F297F"/>
                </a:solidFill>
                <a:latin typeface="Gill Sans"/>
              </a:rPr>
              <a:t> (</a:t>
            </a:r>
            <a:r>
              <a:rPr lang="pt-PT" sz="1200" dirty="0" err="1">
                <a:solidFill>
                  <a:srgbClr val="1F297F"/>
                </a:solidFill>
                <a:latin typeface="Gill Sans"/>
              </a:rPr>
              <a:t>micron</a:t>
            </a:r>
            <a:r>
              <a:rPr lang="pt-PT" sz="1200" dirty="0">
                <a:solidFill>
                  <a:srgbClr val="1F297F"/>
                </a:solidFill>
                <a:latin typeface="Gill Sans"/>
              </a:rPr>
              <a:t> </a:t>
            </a:r>
            <a:r>
              <a:rPr lang="pt-PT" sz="1200" dirty="0" err="1" smtClean="0">
                <a:solidFill>
                  <a:srgbClr val="1F297F"/>
                </a:solidFill>
                <a:latin typeface="Gill Sans"/>
              </a:rPr>
              <a:t>sized</a:t>
            </a:r>
            <a:r>
              <a:rPr lang="pt-PT" sz="1200" dirty="0" smtClean="0">
                <a:solidFill>
                  <a:srgbClr val="1F297F"/>
                </a:solidFill>
                <a:latin typeface="Gill Sans"/>
              </a:rPr>
              <a:t>) </a:t>
            </a:r>
            <a:r>
              <a:rPr lang="pt-PT" sz="1200" dirty="0" err="1" smtClean="0">
                <a:solidFill>
                  <a:srgbClr val="1F297F"/>
                </a:solidFill>
                <a:latin typeface="Gill Sans"/>
              </a:rPr>
              <a:t>milled</a:t>
            </a:r>
            <a:endParaRPr lang="fr-FR" sz="1200" dirty="0">
              <a:solidFill>
                <a:srgbClr val="1F297F"/>
              </a:solidFill>
              <a:latin typeface="Gill Sans"/>
            </a:endParaRPr>
          </a:p>
        </p:txBody>
      </p:sp>
      <p:sp>
        <p:nvSpPr>
          <p:cNvPr id="30" name="Down Arrow 29"/>
          <p:cNvSpPr/>
          <p:nvPr/>
        </p:nvSpPr>
        <p:spPr>
          <a:xfrm>
            <a:off x="4499992" y="2333441"/>
            <a:ext cx="381949" cy="321920"/>
          </a:xfrm>
          <a:prstGeom prst="downArrow">
            <a:avLst/>
          </a:prstGeom>
          <a:solidFill>
            <a:srgbClr val="1F297F"/>
          </a:solidFill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latin typeface="Gill Sans"/>
            </a:endParaRPr>
          </a:p>
        </p:txBody>
      </p:sp>
      <p:sp>
        <p:nvSpPr>
          <p:cNvPr id="31" name="Down Arrow 30"/>
          <p:cNvSpPr/>
          <p:nvPr/>
        </p:nvSpPr>
        <p:spPr>
          <a:xfrm>
            <a:off x="4499991" y="2971969"/>
            <a:ext cx="381949" cy="321920"/>
          </a:xfrm>
          <a:prstGeom prst="downArrow">
            <a:avLst/>
          </a:prstGeom>
          <a:solidFill>
            <a:srgbClr val="1F297F"/>
          </a:solidFill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latin typeface="Gill Sans"/>
            </a:endParaRPr>
          </a:p>
        </p:txBody>
      </p:sp>
      <p:sp>
        <p:nvSpPr>
          <p:cNvPr id="32" name="Down Arrow 31"/>
          <p:cNvSpPr/>
          <p:nvPr/>
        </p:nvSpPr>
        <p:spPr>
          <a:xfrm>
            <a:off x="4504827" y="3933378"/>
            <a:ext cx="381949" cy="321920"/>
          </a:xfrm>
          <a:prstGeom prst="downArrow">
            <a:avLst/>
          </a:prstGeom>
          <a:solidFill>
            <a:srgbClr val="1F297F"/>
          </a:solidFill>
          <a:ln>
            <a:solidFill>
              <a:srgbClr val="1F297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200">
              <a:latin typeface="Gill Sans"/>
            </a:endParaRPr>
          </a:p>
        </p:txBody>
      </p:sp>
      <p:pic>
        <p:nvPicPr>
          <p:cNvPr id="4" name="Picture 3" descr="Untitled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3236728"/>
            <a:ext cx="2761832" cy="1175401"/>
          </a:xfrm>
          <a:prstGeom prst="rect">
            <a:avLst/>
          </a:prstGeom>
        </p:spPr>
      </p:pic>
      <p:pic>
        <p:nvPicPr>
          <p:cNvPr id="10" name="Picture 9" descr="Untitle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432" y="4489093"/>
            <a:ext cx="2714960" cy="1579220"/>
          </a:xfrm>
          <a:prstGeom prst="rect">
            <a:avLst/>
          </a:prstGeom>
        </p:spPr>
      </p:pic>
      <p:pic>
        <p:nvPicPr>
          <p:cNvPr id="9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1459801"/>
            <a:ext cx="2393248" cy="166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5" name="TextBox 94"/>
          <p:cNvSpPr txBox="1"/>
          <p:nvPr/>
        </p:nvSpPr>
        <p:spPr bwMode="auto">
          <a:xfrm>
            <a:off x="3563888" y="6021288"/>
            <a:ext cx="2550017" cy="315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68580" tIns="34290" rIns="68580" bIns="34290" numCol="1" rtlCol="0" anchor="t" anchorCtr="0" compatLnSpc="1">
            <a:prstTxWarp prst="textNoShape">
              <a:avLst/>
            </a:prstTxWarp>
            <a:spAutoFit/>
          </a:bodyPr>
          <a:lstStyle/>
          <a:p>
            <a:r>
              <a:rPr lang="en-GB" sz="1600" b="1" dirty="0" smtClean="0">
                <a:solidFill>
                  <a:srgbClr val="1F297F"/>
                </a:solidFill>
                <a:latin typeface="Gill Sans"/>
              </a:rPr>
              <a:t>Three more this year…</a:t>
            </a:r>
            <a:endParaRPr lang="en-GB" sz="1600" b="1" dirty="0">
              <a:solidFill>
                <a:srgbClr val="1F297F"/>
              </a:solidFill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062024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 idx="4294967295"/>
          </p:nvPr>
        </p:nvSpPr>
        <p:spPr>
          <a:xfrm>
            <a:off x="827584" y="242888"/>
            <a:ext cx="7232650" cy="333375"/>
          </a:xfrm>
          <a:prstGeom prst="rect">
            <a:avLst/>
          </a:prstGeom>
        </p:spPr>
        <p:txBody>
          <a:bodyPr/>
          <a:lstStyle/>
          <a:p>
            <a:r>
              <a:rPr lang="en-GB" dirty="0" smtClean="0">
                <a:latin typeface="Gill Sans MT" panose="020B0502020104020203" pitchFamily="34" charset="0"/>
              </a:rPr>
              <a:t>LaC</a:t>
            </a:r>
            <a:r>
              <a:rPr lang="en-GB" baseline="-25000" dirty="0" smtClean="0">
                <a:latin typeface="Gill Sans MT" panose="020B0502020104020203" pitchFamily="34" charset="0"/>
              </a:rPr>
              <a:t>2</a:t>
            </a:r>
            <a:r>
              <a:rPr lang="en-GB" dirty="0" smtClean="0">
                <a:latin typeface="Gill Sans MT" panose="020B0502020104020203" pitchFamily="34" charset="0"/>
              </a:rPr>
              <a:t>–MWCNT Spallation Target Material</a:t>
            </a:r>
            <a:endParaRPr lang="en-GB" dirty="0">
              <a:latin typeface="Gill Sans MT" panose="020B0502020104020203" pitchFamily="34" charset="0"/>
            </a:endParaRPr>
          </a:p>
        </p:txBody>
      </p:sp>
      <p:sp>
        <p:nvSpPr>
          <p:cNvPr id="8" name="Text Box 2391"/>
          <p:cNvSpPr txBox="1">
            <a:spLocks noChangeArrowheads="1"/>
          </p:cNvSpPr>
          <p:nvPr/>
        </p:nvSpPr>
        <p:spPr bwMode="auto">
          <a:xfrm>
            <a:off x="4755939" y="1040910"/>
            <a:ext cx="3344453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76213" indent="-176213">
              <a:spcAft>
                <a:spcPts val="0"/>
              </a:spcAft>
            </a:pP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La(OH)</a:t>
            </a:r>
            <a:r>
              <a:rPr lang="en-GB" sz="1100" i="0" baseline="-2500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 particle size reduction by suspension grinding</a:t>
            </a:r>
            <a:endParaRPr lang="en-US" sz="1100" i="0" dirty="0">
              <a:latin typeface="Gill Sans MT" panose="020B0502020104020203" pitchFamily="34" charset="0"/>
            </a:endParaRPr>
          </a:p>
        </p:txBody>
      </p:sp>
      <p:sp>
        <p:nvSpPr>
          <p:cNvPr id="12" name="Text Box 2391"/>
          <p:cNvSpPr txBox="1">
            <a:spLocks noChangeArrowheads="1"/>
          </p:cNvSpPr>
          <p:nvPr/>
        </p:nvSpPr>
        <p:spPr bwMode="auto">
          <a:xfrm>
            <a:off x="827584" y="953895"/>
            <a:ext cx="349759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FLUKA Production Yields </a:t>
            </a:r>
          </a:p>
          <a:p>
            <a:pPr algn="ctr">
              <a:spcAft>
                <a:spcPts val="0"/>
              </a:spcAft>
            </a:pPr>
            <a:r>
              <a:rPr lang="en-GB" sz="1100" i="0" dirty="0" smtClean="0">
                <a:latin typeface="Gill Sans MT" panose="020B0502020104020203" pitchFamily="34" charset="0"/>
                <a:ea typeface="Verdana" pitchFamily="34" charset="0"/>
                <a:cs typeface="Verdana" pitchFamily="34" charset="0"/>
              </a:rPr>
              <a:t>after comparing all RE as possible spallation target nuclei</a:t>
            </a:r>
            <a:endParaRPr lang="en-US" sz="1100" i="0" dirty="0">
              <a:latin typeface="Gill Sans MT" panose="020B0502020104020203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10516" r="12988" b="3748"/>
          <a:stretch/>
        </p:blipFill>
        <p:spPr>
          <a:xfrm>
            <a:off x="1115616" y="1405646"/>
            <a:ext cx="2880320" cy="216737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01" t="10516" r="12988" b="4876"/>
          <a:stretch/>
        </p:blipFill>
        <p:spPr>
          <a:xfrm>
            <a:off x="4932040" y="1400950"/>
            <a:ext cx="2919003" cy="2125487"/>
          </a:xfrm>
          <a:prstGeom prst="rect">
            <a:avLst/>
          </a:prstGeom>
        </p:spPr>
      </p:pic>
      <p:pic>
        <p:nvPicPr>
          <p:cNvPr id="59" name="Picture 58" descr="LaOH3br60min- 04.t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212" r="37032" b="12323"/>
          <a:stretch/>
        </p:blipFill>
        <p:spPr>
          <a:xfrm>
            <a:off x="1115616" y="3795858"/>
            <a:ext cx="3456384" cy="2488143"/>
          </a:xfrm>
          <a:prstGeom prst="rect">
            <a:avLst/>
          </a:prstGeom>
        </p:spPr>
      </p:pic>
      <p:pic>
        <p:nvPicPr>
          <p:cNvPr id="60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3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6736"/>
          <a:stretch/>
        </p:blipFill>
        <p:spPr bwMode="auto">
          <a:xfrm>
            <a:off x="4929282" y="3794885"/>
            <a:ext cx="3301969" cy="2476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" name="Oval 60"/>
          <p:cNvSpPr/>
          <p:nvPr/>
        </p:nvSpPr>
        <p:spPr>
          <a:xfrm>
            <a:off x="3131840" y="5047225"/>
            <a:ext cx="360040" cy="360040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62" name="Oval 61"/>
          <p:cNvSpPr/>
          <p:nvPr/>
        </p:nvSpPr>
        <p:spPr>
          <a:xfrm>
            <a:off x="2555776" y="5767305"/>
            <a:ext cx="288032" cy="288032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3923928" y="4687185"/>
            <a:ext cx="279523" cy="279523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64" name="Oval 63"/>
          <p:cNvSpPr/>
          <p:nvPr/>
        </p:nvSpPr>
        <p:spPr>
          <a:xfrm>
            <a:off x="2708259" y="4822734"/>
            <a:ext cx="360040" cy="360040"/>
          </a:xfrm>
          <a:prstGeom prst="ellipse">
            <a:avLst/>
          </a:prstGeom>
          <a:noFill/>
          <a:ln w="28575" cmpd="sng">
            <a:solidFill>
              <a:srgbClr val="1F47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25400">
                <a:solidFill>
                  <a:schemeClr val="tx1"/>
                </a:solidFill>
              </a:ln>
              <a:latin typeface="Gill Sans MT" panose="020B0502020104020203" pitchFamily="34" charset="0"/>
            </a:endParaRPr>
          </a:p>
        </p:txBody>
      </p:sp>
      <p:sp>
        <p:nvSpPr>
          <p:cNvPr id="65" name="Arc 64"/>
          <p:cNvSpPr/>
          <p:nvPr/>
        </p:nvSpPr>
        <p:spPr>
          <a:xfrm rot="18900000">
            <a:off x="2971752" y="4505023"/>
            <a:ext cx="3527554" cy="3859734"/>
          </a:xfrm>
          <a:prstGeom prst="arc">
            <a:avLst>
              <a:gd name="adj1" fmla="val 16200000"/>
              <a:gd name="adj2" fmla="val 20503076"/>
            </a:avLst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sp>
        <p:nvSpPr>
          <p:cNvPr id="66" name="Arc 65"/>
          <p:cNvSpPr/>
          <p:nvPr/>
        </p:nvSpPr>
        <p:spPr>
          <a:xfrm rot="18900000">
            <a:off x="3634585" y="4177054"/>
            <a:ext cx="3688366" cy="3884170"/>
          </a:xfrm>
          <a:prstGeom prst="arc">
            <a:avLst>
              <a:gd name="adj1" fmla="val 16295425"/>
              <a:gd name="adj2" fmla="val 1503403"/>
            </a:avLst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1647918" y="3490453"/>
            <a:ext cx="2852074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Lanthanum Hydroxide 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Nanopowder</a:t>
            </a: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4796304" y="3490453"/>
            <a:ext cx="367858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Ultrasound-Dispersed Multi-Walled Carbon Nanotubes</a:t>
            </a:r>
          </a:p>
          <a:p>
            <a:pPr>
              <a:lnSpc>
                <a:spcPct val="150000"/>
              </a:lnSpc>
              <a:tabLst>
                <a:tab pos="2601913" algn="l"/>
              </a:tabLst>
            </a:pP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  <a:p>
            <a:pPr marL="171450" indent="-171450">
              <a:lnSpc>
                <a:spcPct val="150000"/>
              </a:lnSpc>
              <a:buFont typeface="Arial" pitchFamily="34" charset="0"/>
              <a:buChar char="•"/>
              <a:tabLst>
                <a:tab pos="2601913" algn="l"/>
              </a:tabLst>
            </a:pPr>
            <a:endParaRPr lang="en-US" sz="1200" dirty="0" smtClean="0">
              <a:solidFill>
                <a:srgbClr val="18308E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69" name="Straight Connector 37"/>
          <p:cNvCxnSpPr/>
          <p:nvPr/>
        </p:nvCxnSpPr>
        <p:spPr>
          <a:xfrm>
            <a:off x="2834181" y="4131924"/>
            <a:ext cx="1419485" cy="0"/>
          </a:xfrm>
          <a:prstGeom prst="line">
            <a:avLst/>
          </a:prstGeom>
          <a:ln w="19050">
            <a:solidFill>
              <a:schemeClr val="accent5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0" name="Text Box 57"/>
          <p:cNvSpPr txBox="1">
            <a:spLocks noChangeArrowheads="1"/>
          </p:cNvSpPr>
          <p:nvPr/>
        </p:nvSpPr>
        <p:spPr bwMode="auto">
          <a:xfrm>
            <a:off x="2954356" y="3852094"/>
            <a:ext cx="122413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2 </a:t>
            </a:r>
            <a:r>
              <a:rPr lang="en-US" sz="1400" b="1" dirty="0" smtClean="0">
                <a:solidFill>
                  <a:schemeClr val="accent5"/>
                </a:solidFill>
                <a:latin typeface="Lucida Grande"/>
                <a:ea typeface="Lucida Grande"/>
                <a:cs typeface="Lucida Grande"/>
              </a:rPr>
              <a:t>µ</a:t>
            </a:r>
            <a:r>
              <a:rPr lang="en-US" sz="1400" b="1" dirty="0">
                <a:solidFill>
                  <a:schemeClr val="accent5"/>
                </a:solidFill>
                <a:latin typeface="Gill Sans MT" panose="020B0502020104020203" pitchFamily="34" charset="0"/>
              </a:rPr>
              <a:t>m</a:t>
            </a:r>
            <a:endParaRPr lang="en-US" sz="1400" b="1" dirty="0" smtClean="0">
              <a:solidFill>
                <a:schemeClr val="accent5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71" name="Straight Connector 37"/>
          <p:cNvCxnSpPr/>
          <p:nvPr/>
        </p:nvCxnSpPr>
        <p:spPr>
          <a:xfrm>
            <a:off x="7116546" y="4131924"/>
            <a:ext cx="1026832" cy="0"/>
          </a:xfrm>
          <a:prstGeom prst="line">
            <a:avLst/>
          </a:prstGeom>
          <a:ln w="19050">
            <a:solidFill>
              <a:schemeClr val="accent5"/>
            </a:solidFill>
            <a:headEnd type="none"/>
            <a:tailEnd type="non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72" name="Text Box 57"/>
          <p:cNvSpPr txBox="1">
            <a:spLocks noChangeArrowheads="1"/>
          </p:cNvSpPr>
          <p:nvPr/>
        </p:nvSpPr>
        <p:spPr bwMode="auto">
          <a:xfrm>
            <a:off x="7042217" y="3852094"/>
            <a:ext cx="122413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500 nm</a:t>
            </a:r>
          </a:p>
        </p:txBody>
      </p:sp>
      <p:sp>
        <p:nvSpPr>
          <p:cNvPr id="73" name="Arc 72"/>
          <p:cNvSpPr/>
          <p:nvPr/>
        </p:nvSpPr>
        <p:spPr>
          <a:xfrm rot="18900000">
            <a:off x="1972942" y="5117339"/>
            <a:ext cx="4854907" cy="4531643"/>
          </a:xfrm>
          <a:prstGeom prst="arc">
            <a:avLst/>
          </a:prstGeom>
          <a:ln>
            <a:solidFill>
              <a:srgbClr val="1F4798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latin typeface="Gill Sans MT" panose="020B0502020104020203" pitchFamily="34" charset="0"/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1115616" y="3801883"/>
            <a:ext cx="7102831" cy="2479076"/>
            <a:chOff x="1125141" y="3902252"/>
            <a:chExt cx="7102831" cy="2479076"/>
          </a:xfrm>
        </p:grpSpPr>
        <p:pic>
          <p:nvPicPr>
            <p:cNvPr id="75" name="Picture 74" descr="LaC_CNT_lot4_002.tif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06" b="9993"/>
            <a:stretch/>
          </p:blipFill>
          <p:spPr>
            <a:xfrm>
              <a:off x="1125141" y="3902252"/>
              <a:ext cx="3440836" cy="2479076"/>
            </a:xfrm>
            <a:prstGeom prst="rect">
              <a:avLst/>
            </a:prstGeom>
          </p:spPr>
        </p:pic>
        <p:pic>
          <p:nvPicPr>
            <p:cNvPr id="76" name="Picture 75" descr="LaC_CNT_lot4_009.tif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7" r="9028" b="10359"/>
            <a:stretch/>
          </p:blipFill>
          <p:spPr>
            <a:xfrm>
              <a:off x="4941565" y="3902409"/>
              <a:ext cx="3286407" cy="2470454"/>
            </a:xfrm>
            <a:prstGeom prst="rect">
              <a:avLst/>
            </a:prstGeom>
          </p:spPr>
        </p:pic>
        <p:sp>
          <p:nvSpPr>
            <p:cNvPr id="77" name="Text Box 57"/>
            <p:cNvSpPr txBox="1">
              <a:spLocks noChangeArrowheads="1"/>
            </p:cNvSpPr>
            <p:nvPr/>
          </p:nvSpPr>
          <p:spPr bwMode="auto">
            <a:xfrm>
              <a:off x="3116281" y="3974260"/>
              <a:ext cx="1224136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400" b="1" dirty="0" smtClean="0">
                  <a:solidFill>
                    <a:schemeClr val="accent5"/>
                  </a:solidFill>
                  <a:latin typeface="Gill Sans MT" panose="020B0502020104020203" pitchFamily="34" charset="0"/>
                </a:rPr>
                <a:t>2 </a:t>
              </a:r>
              <a:r>
                <a:rPr lang="en-US" sz="1400" b="1" dirty="0" smtClean="0">
                  <a:solidFill>
                    <a:schemeClr val="accent5"/>
                  </a:solidFill>
                  <a:latin typeface="Lucida Grande"/>
                  <a:ea typeface="Lucida Grande"/>
                  <a:cs typeface="Lucida Grande"/>
                </a:rPr>
                <a:t>µ</a:t>
              </a:r>
              <a:r>
                <a:rPr lang="en-US" sz="1400" b="1" dirty="0">
                  <a:solidFill>
                    <a:schemeClr val="accent5"/>
                  </a:solidFill>
                  <a:latin typeface="Gill Sans MT" panose="020B0502020104020203" pitchFamily="34" charset="0"/>
                </a:rPr>
                <a:t>m</a:t>
              </a:r>
              <a:endPara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78" name="Straight Connector 37"/>
            <p:cNvCxnSpPr/>
            <p:nvPr/>
          </p:nvCxnSpPr>
          <p:spPr>
            <a:xfrm>
              <a:off x="3246102" y="4254090"/>
              <a:ext cx="986194" cy="0"/>
            </a:xfrm>
            <a:prstGeom prst="line">
              <a:avLst/>
            </a:prstGeom>
            <a:ln w="19050">
              <a:solidFill>
                <a:schemeClr val="accent5"/>
              </a:solidFill>
              <a:headEnd type="non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79" name="Text Box 57"/>
            <p:cNvSpPr txBox="1">
              <a:spLocks noChangeArrowheads="1"/>
            </p:cNvSpPr>
            <p:nvPr/>
          </p:nvSpPr>
          <p:spPr bwMode="auto">
            <a:xfrm>
              <a:off x="6957789" y="3974260"/>
              <a:ext cx="1224136" cy="30777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>
              <a:defPPr>
                <a:defRPr lang="en-GB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5pPr>
              <a:lvl6pPr marL="22860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6pPr>
              <a:lvl7pPr marL="27432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7pPr>
              <a:lvl8pPr marL="32004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8pPr>
              <a:lvl9pPr marL="3657600" algn="l" defTabSz="457200" rtl="0" eaLnBrk="1" latinLnBrk="0" hangingPunct="1">
                <a:defRPr sz="2400" kern="12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US" sz="1400" b="1" dirty="0" smtClean="0">
                  <a:solidFill>
                    <a:schemeClr val="accent5"/>
                  </a:solidFill>
                  <a:latin typeface="Gill Sans MT" panose="020B0502020104020203" pitchFamily="34" charset="0"/>
                </a:rPr>
                <a:t>200 </a:t>
              </a:r>
              <a:r>
                <a:rPr lang="en-US" sz="1400" b="1" dirty="0" smtClean="0">
                  <a:solidFill>
                    <a:schemeClr val="accent5"/>
                  </a:solidFill>
                  <a:latin typeface="Lucida Grande"/>
                  <a:ea typeface="Lucida Grande"/>
                  <a:cs typeface="Lucida Grande"/>
                </a:rPr>
                <a:t>µ</a:t>
              </a:r>
              <a:r>
                <a:rPr lang="en-US" sz="1400" b="1" dirty="0">
                  <a:solidFill>
                    <a:schemeClr val="accent5"/>
                  </a:solidFill>
                  <a:latin typeface="Gill Sans MT" panose="020B0502020104020203" pitchFamily="34" charset="0"/>
                </a:rPr>
                <a:t>m</a:t>
              </a:r>
              <a:endPara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endParaRPr>
            </a:p>
          </p:txBody>
        </p:sp>
        <p:cxnSp>
          <p:nvCxnSpPr>
            <p:cNvPr id="80" name="Straight Connector 37"/>
            <p:cNvCxnSpPr/>
            <p:nvPr/>
          </p:nvCxnSpPr>
          <p:spPr>
            <a:xfrm>
              <a:off x="7087610" y="4254090"/>
              <a:ext cx="986194" cy="0"/>
            </a:xfrm>
            <a:prstGeom prst="line">
              <a:avLst/>
            </a:prstGeom>
            <a:ln w="19050">
              <a:solidFill>
                <a:schemeClr val="accent5"/>
              </a:solidFill>
              <a:headEnd type="none"/>
              <a:tailEnd type="non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81" name="Rectangle 80"/>
          <p:cNvSpPr/>
          <p:nvPr/>
        </p:nvSpPr>
        <p:spPr>
          <a:xfrm>
            <a:off x="2483768" y="3486080"/>
            <a:ext cx="4464495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LaC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-MWCNT Nano Composite (After </a:t>
            </a:r>
            <a:r>
              <a:rPr lang="en-US" sz="1200" dirty="0" err="1">
                <a:solidFill>
                  <a:srgbClr val="18308E"/>
                </a:solidFill>
                <a:latin typeface="Gill Sans MT" panose="020B0502020104020203" pitchFamily="34" charset="0"/>
              </a:rPr>
              <a:t>C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arbo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-Thermal Reduction)</a:t>
            </a:r>
          </a:p>
        </p:txBody>
      </p:sp>
      <p:sp>
        <p:nvSpPr>
          <p:cNvPr id="82" name="Rectangle 81"/>
          <p:cNvSpPr/>
          <p:nvPr/>
        </p:nvSpPr>
        <p:spPr>
          <a:xfrm>
            <a:off x="3243135" y="6152210"/>
            <a:ext cx="5760639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tabLst>
                <a:tab pos="2601913" algn="l"/>
              </a:tabLst>
            </a:pP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Microstructure of UC</a:t>
            </a:r>
            <a:r>
              <a:rPr lang="en-US" sz="1200" baseline="-250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2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-MWCNT </a:t>
            </a:r>
            <a:r>
              <a:rPr lang="en-US" sz="1200" dirty="0" err="1" smtClean="0">
                <a:solidFill>
                  <a:srgbClr val="18308E"/>
                </a:solidFill>
                <a:latin typeface="Gill Sans MT" panose="020B0502020104020203" pitchFamily="34" charset="0"/>
              </a:rPr>
              <a:t>nano</a:t>
            </a:r>
            <a:r>
              <a:rPr lang="en-US" sz="1200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 composite currently under investigation</a:t>
            </a:r>
          </a:p>
        </p:txBody>
      </p:sp>
      <p:sp>
        <p:nvSpPr>
          <p:cNvPr id="83" name="Text Box 57"/>
          <p:cNvSpPr txBox="1">
            <a:spLocks noChangeArrowheads="1"/>
          </p:cNvSpPr>
          <p:nvPr/>
        </p:nvSpPr>
        <p:spPr bwMode="auto">
          <a:xfrm>
            <a:off x="2123728" y="5936186"/>
            <a:ext cx="259228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After 10 days at 1900°C</a:t>
            </a:r>
          </a:p>
        </p:txBody>
      </p:sp>
      <p:sp>
        <p:nvSpPr>
          <p:cNvPr id="84" name="Text Box 57"/>
          <p:cNvSpPr txBox="1">
            <a:spLocks noChangeArrowheads="1"/>
          </p:cNvSpPr>
          <p:nvPr/>
        </p:nvSpPr>
        <p:spPr bwMode="auto">
          <a:xfrm>
            <a:off x="5796136" y="5949280"/>
            <a:ext cx="2592288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>
            <a:defPPr>
              <a:defRPr lang="en-GB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defRPr/>
            </a:pPr>
            <a:r>
              <a:rPr lang="en-US" sz="1400" b="1" dirty="0" smtClean="0">
                <a:solidFill>
                  <a:schemeClr val="accent5"/>
                </a:solidFill>
                <a:latin typeface="Gill Sans MT" panose="020B0502020104020203" pitchFamily="34" charset="0"/>
              </a:rPr>
              <a:t>After 10 days at 1900°C</a:t>
            </a:r>
          </a:p>
        </p:txBody>
      </p:sp>
      <p:sp>
        <p:nvSpPr>
          <p:cNvPr id="85" name="Rectangle 84"/>
          <p:cNvSpPr/>
          <p:nvPr/>
        </p:nvSpPr>
        <p:spPr>
          <a:xfrm>
            <a:off x="1547664" y="3116674"/>
            <a:ext cx="6428224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tabLst>
                <a:tab pos="2601913" algn="l"/>
              </a:tabLst>
            </a:pPr>
            <a:r>
              <a:rPr lang="en-US" sz="2000" b="1" dirty="0" smtClean="0">
                <a:solidFill>
                  <a:srgbClr val="18308E"/>
                </a:solidFill>
                <a:latin typeface="Gill Sans MT" panose="020B0502020104020203" pitchFamily="34" charset="0"/>
              </a:rPr>
              <a:t>Online tests in November</a:t>
            </a:r>
          </a:p>
        </p:txBody>
      </p:sp>
      <p:sp>
        <p:nvSpPr>
          <p:cNvPr id="35" name="Content Placeholder 2"/>
          <p:cNvSpPr txBox="1">
            <a:spLocks/>
          </p:cNvSpPr>
          <p:nvPr/>
        </p:nvSpPr>
        <p:spPr bwMode="auto">
          <a:xfrm>
            <a:off x="8266353" y="6315971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J. Guillot, et al.</a:t>
            </a:r>
          </a:p>
        </p:txBody>
      </p:sp>
    </p:spTree>
    <p:extLst>
      <p:ext uri="{BB962C8B-B14F-4D97-AF65-F5344CB8AC3E}">
        <p14:creationId xmlns:p14="http://schemas.microsoft.com/office/powerpoint/2010/main" val="384372561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mph" presetSubtype="0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88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89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1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2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4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5" dur="indefinite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7" dur="indefinit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98" dur="indefinite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0" dur="indefinite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1" dur="indefinite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3" dur="indefinite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4" dur="indefinite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6" dur="indefinite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7" dur="indefinite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09" dur="indefinite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0" dur="indefinite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2" dur="indefinite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3" dur="indefinite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5" dur="indefinite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6" dur="indefinite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18" dur="indefinite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19" dur="indefinite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1" dur="indefinite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2" dur="indefinite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4" dur="indefinite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5" dur="indefinite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7" dur="indefinite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28" dur="indefinite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0" dur="indefinite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1" dur="indefinite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9" presetClass="emph" presetSubtype="0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3" dur="indefinite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4" dur="indefinite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6" dur="indefinite"/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7" dur="indefinite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39" dur="indefinite"/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0" dur="indefinite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2" dur="indefinite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3" dur="indefinite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5" dur="indefinite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6" dur="indefinite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9" presetClass="emph" presetSubtype="0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48" dur="indefinite"/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49" dur="indefinite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2" grpId="0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  <p:bldP spid="63" grpId="0" animBg="1"/>
      <p:bldP spid="63" grpId="1" animBg="1"/>
      <p:bldP spid="63" grpId="2" animBg="1"/>
      <p:bldP spid="64" grpId="0" animBg="1"/>
      <p:bldP spid="64" grpId="1" animBg="1"/>
      <p:bldP spid="64" grpId="2" animBg="1"/>
      <p:bldP spid="65" grpId="0" animBg="1"/>
      <p:bldP spid="65" grpId="1" animBg="1"/>
      <p:bldP spid="66" grpId="0" animBg="1"/>
      <p:bldP spid="66" grpId="1" animBg="1"/>
      <p:bldP spid="67" grpId="0"/>
      <p:bldP spid="67" grpId="1"/>
      <p:bldP spid="67" grpId="2"/>
      <p:bldP spid="68" grpId="1"/>
      <p:bldP spid="68" grpId="2"/>
      <p:bldP spid="68" grpId="3"/>
      <p:bldP spid="70" grpId="0"/>
      <p:bldP spid="70" grpId="1"/>
      <p:bldP spid="70" grpId="2"/>
      <p:bldP spid="72" grpId="0"/>
      <p:bldP spid="72" grpId="1"/>
      <p:bldP spid="72" grpId="2"/>
      <p:bldP spid="73" grpId="0" animBg="1"/>
      <p:bldP spid="73" grpId="1" animBg="1"/>
      <p:bldP spid="81" grpId="0"/>
      <p:bldP spid="81" grpId="1"/>
      <p:bldP spid="82" grpId="0"/>
      <p:bldP spid="82" grpId="1"/>
      <p:bldP spid="83" grpId="0"/>
      <p:bldP spid="83" grpId="1"/>
      <p:bldP spid="84" grpId="0"/>
      <p:bldP spid="84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PT" dirty="0" smtClean="0"/>
              <a:t>Titanium Carbide-Carbon Composites</a:t>
            </a:r>
            <a:br>
              <a:rPr lang="pt-PT" dirty="0" smtClean="0"/>
            </a:br>
            <a:r>
              <a:rPr lang="pt-PT" sz="1500" dirty="0"/>
              <a:t>Results </a:t>
            </a:r>
            <a:r>
              <a:rPr lang="pt-PT" sz="1500" dirty="0" err="1"/>
              <a:t>of</a:t>
            </a:r>
            <a:r>
              <a:rPr lang="pt-PT" sz="1500" dirty="0"/>
              <a:t> </a:t>
            </a:r>
            <a:r>
              <a:rPr lang="pt-PT" sz="1500" dirty="0" err="1" smtClean="0"/>
              <a:t>TiC</a:t>
            </a:r>
            <a:r>
              <a:rPr lang="pt-PT" sz="1500" dirty="0" smtClean="0"/>
              <a:t> </a:t>
            </a:r>
            <a:r>
              <a:rPr lang="pt-PT" sz="1500" dirty="0" err="1" smtClean="0"/>
              <a:t>nanostructura</a:t>
            </a:r>
            <a:r>
              <a:rPr lang="pt-PT" sz="1500" dirty="0" err="1"/>
              <a:t>l</a:t>
            </a:r>
            <a:r>
              <a:rPr lang="pt-PT" sz="1500" dirty="0" smtClean="0"/>
              <a:t> </a:t>
            </a:r>
            <a:r>
              <a:rPr lang="pt-PT" sz="1500" dirty="0" err="1" smtClean="0"/>
              <a:t>studies</a:t>
            </a:r>
            <a:endParaRPr lang="en-US" sz="1500" dirty="0"/>
          </a:p>
        </p:txBody>
      </p:sp>
      <p:pic>
        <p:nvPicPr>
          <p:cNvPr id="11" name="Picture 10" descr="C:\Users\jofernan\SkyDrive\Documentos\Trabalho\Titanium Oxide-Carbide\3_Mixing Studies - CNT, CB, Graphite\SEM Results\[2014-02-19] Rest of the sets, including TiCm and 50CNTb - with 10h\50Gr_10h_30k_2.tif"/>
          <p:cNvPicPr/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663316"/>
            <a:ext cx="2433320" cy="183827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2195736" y="908720"/>
            <a:ext cx="61206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 smtClean="0">
                <a:solidFill>
                  <a:srgbClr val="29348C"/>
                </a:solidFill>
                <a:latin typeface="Gill Sans"/>
              </a:rPr>
              <a:t>Mixing TiC and Carbon (different vol. ratios)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944" y="1663316"/>
            <a:ext cx="2451039" cy="1838279"/>
          </a:xfrm>
          <a:prstGeom prst="rect">
            <a:avLst/>
          </a:prstGeom>
        </p:spPr>
      </p:pic>
      <p:pic>
        <p:nvPicPr>
          <p:cNvPr id="10" name="Picture 9" descr="C:\Users\jofernan\SkyDrive\Documentos\Trabalho\Titanium Oxide-Carbide\3_Mixing Studies - CNT, CB, Graphite\SEM Results\[2014-02-19] Rest of the sets, including TiCm and 50CNTb - with 10h\50PrA_10h_30k_2.t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031" y="1663316"/>
            <a:ext cx="2448272" cy="184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3620944" y="1414663"/>
            <a:ext cx="2433320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solidFill>
                  <a:srgbClr val="29348C"/>
                </a:solidFill>
                <a:latin typeface="Gill Sans"/>
              </a:rPr>
              <a:t>TiC</a:t>
            </a:r>
            <a:r>
              <a:rPr lang="pt-PT" sz="1400" dirty="0" smtClean="0">
                <a:solidFill>
                  <a:srgbClr val="29348C"/>
                </a:solidFill>
                <a:latin typeface="Gill Sans"/>
              </a:rPr>
              <a:t> + MWC </a:t>
            </a:r>
            <a:r>
              <a:rPr lang="pt-PT" sz="1400" dirty="0" err="1" smtClean="0">
                <a:solidFill>
                  <a:srgbClr val="29348C"/>
                </a:solidFill>
                <a:latin typeface="Gill Sans"/>
              </a:rPr>
              <a:t>nanotubes</a:t>
            </a:r>
            <a:endParaRPr lang="pt-PT" sz="1400" dirty="0" smtClean="0">
              <a:solidFill>
                <a:srgbClr val="29348C"/>
              </a:solidFill>
              <a:latin typeface="Gill San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75656" y="3532946"/>
            <a:ext cx="68143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29348C"/>
                </a:solidFill>
                <a:latin typeface="Gill Sans"/>
              </a:rPr>
              <a:t>Test for </a:t>
            </a:r>
            <a:r>
              <a:rPr lang="en-GB" sz="1600" dirty="0" smtClean="0">
                <a:solidFill>
                  <a:srgbClr val="29348C"/>
                </a:solidFill>
                <a:latin typeface="Gill Sans"/>
              </a:rPr>
              <a:t>nanostructure </a:t>
            </a:r>
            <a:r>
              <a:rPr lang="en-GB" sz="1600" dirty="0">
                <a:solidFill>
                  <a:srgbClr val="29348C"/>
                </a:solidFill>
                <a:latin typeface="Gill Sans"/>
              </a:rPr>
              <a:t>stability at </a:t>
            </a:r>
            <a:r>
              <a:rPr lang="en-GB" sz="1600" dirty="0" smtClean="0">
                <a:solidFill>
                  <a:srgbClr val="29348C"/>
                </a:solidFill>
                <a:latin typeface="Gill Sans"/>
              </a:rPr>
              <a:t>1500, 1650 and 1800</a:t>
            </a:r>
            <a:r>
              <a:rPr lang="en-GB" sz="1600" baseline="30000" dirty="0" smtClean="0">
                <a:solidFill>
                  <a:srgbClr val="29348C"/>
                </a:solidFill>
                <a:latin typeface="Gill Sans"/>
              </a:rPr>
              <a:t>o</a:t>
            </a:r>
            <a:r>
              <a:rPr lang="en-GB" sz="1600" dirty="0" smtClean="0">
                <a:solidFill>
                  <a:srgbClr val="29348C"/>
                </a:solidFill>
                <a:latin typeface="Gill Sans"/>
              </a:rPr>
              <a:t>C</a:t>
            </a:r>
            <a:endParaRPr lang="en-GB" sz="1600" dirty="0">
              <a:latin typeface="Gill San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54264" y="1414663"/>
            <a:ext cx="2451039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1400" b="1" dirty="0" err="1" smtClean="0">
                <a:solidFill>
                  <a:srgbClr val="29348C"/>
                </a:solidFill>
                <a:latin typeface="Gill Sans"/>
              </a:rPr>
              <a:t>TiC</a:t>
            </a:r>
            <a:r>
              <a:rPr lang="pt-PT" sz="1400" b="1" dirty="0" smtClean="0">
                <a:solidFill>
                  <a:srgbClr val="29348C"/>
                </a:solidFill>
                <a:latin typeface="Gill Sans"/>
              </a:rPr>
              <a:t> + </a:t>
            </a:r>
            <a:r>
              <a:rPr lang="pt-PT" sz="1400" b="1" dirty="0" err="1" smtClean="0">
                <a:solidFill>
                  <a:srgbClr val="29348C"/>
                </a:solidFill>
                <a:latin typeface="Gill Sans"/>
              </a:rPr>
              <a:t>Carbon</a:t>
            </a:r>
            <a:r>
              <a:rPr lang="pt-PT" sz="14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400" b="1" dirty="0" err="1" smtClean="0">
                <a:solidFill>
                  <a:srgbClr val="29348C"/>
                </a:solidFill>
                <a:latin typeface="Gill Sans"/>
              </a:rPr>
              <a:t>black</a:t>
            </a:r>
            <a:endParaRPr lang="pt-PT" sz="1400" b="1" dirty="0" smtClean="0">
              <a:solidFill>
                <a:srgbClr val="29348C"/>
              </a:solidFill>
              <a:latin typeface="Gill San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84857" y="1414663"/>
            <a:ext cx="2418368" cy="307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pt-PT" sz="1400" dirty="0" err="1" smtClean="0">
                <a:solidFill>
                  <a:srgbClr val="29348C"/>
                </a:solidFill>
                <a:latin typeface="Gill Sans"/>
              </a:rPr>
              <a:t>TiC</a:t>
            </a:r>
            <a:r>
              <a:rPr lang="pt-PT" sz="1400" dirty="0" smtClean="0">
                <a:solidFill>
                  <a:srgbClr val="29348C"/>
                </a:solidFill>
                <a:latin typeface="Gill Sans"/>
              </a:rPr>
              <a:t> +</a:t>
            </a:r>
            <a:r>
              <a:rPr lang="pt-PT" sz="1400" dirty="0" err="1" smtClean="0">
                <a:solidFill>
                  <a:srgbClr val="29348C"/>
                </a:solidFill>
                <a:latin typeface="Gill Sans"/>
              </a:rPr>
              <a:t>Graphite</a:t>
            </a:r>
            <a:endParaRPr lang="pt-PT" sz="1400" dirty="0" smtClean="0">
              <a:solidFill>
                <a:srgbClr val="29348C"/>
              </a:solidFill>
              <a:latin typeface="Gill Sans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87624" y="4298528"/>
            <a:ext cx="3600400" cy="136815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600" dirty="0" err="1" smtClean="0">
                <a:latin typeface="Gill Sans"/>
              </a:rPr>
              <a:t>Main</a:t>
            </a:r>
            <a:r>
              <a:rPr lang="pt-PT" sz="1600" dirty="0" smtClean="0">
                <a:latin typeface="Gill Sans"/>
              </a:rPr>
              <a:t> </a:t>
            </a:r>
            <a:r>
              <a:rPr lang="pt-PT" sz="1600" dirty="0" err="1" smtClean="0">
                <a:latin typeface="Gill Sans"/>
              </a:rPr>
              <a:t>quality</a:t>
            </a:r>
            <a:r>
              <a:rPr lang="pt-PT" sz="1600" dirty="0" smtClean="0">
                <a:latin typeface="Gill Sans"/>
              </a:rPr>
              <a:t> </a:t>
            </a:r>
            <a:r>
              <a:rPr lang="pt-PT" sz="1600" dirty="0" err="1" smtClean="0">
                <a:latin typeface="Gill Sans"/>
              </a:rPr>
              <a:t>parameters</a:t>
            </a:r>
            <a:r>
              <a:rPr lang="pt-PT" sz="1600" dirty="0" smtClean="0">
                <a:latin typeface="Gill Sans"/>
              </a:rPr>
              <a:t>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1600" dirty="0" err="1" smtClean="0">
                <a:latin typeface="Gill Sans"/>
              </a:rPr>
              <a:t>High</a:t>
            </a:r>
            <a:r>
              <a:rPr lang="pt-PT" sz="1600" dirty="0" smtClean="0">
                <a:latin typeface="Gill Sans"/>
              </a:rPr>
              <a:t> </a:t>
            </a:r>
            <a:r>
              <a:rPr lang="pt-PT" sz="1600" dirty="0" err="1" smtClean="0">
                <a:latin typeface="Gill Sans"/>
              </a:rPr>
              <a:t>surface</a:t>
            </a:r>
            <a:r>
              <a:rPr lang="pt-PT" sz="1600" dirty="0" smtClean="0">
                <a:latin typeface="Gill Sans"/>
              </a:rPr>
              <a:t> </a:t>
            </a:r>
            <a:r>
              <a:rPr lang="pt-PT" sz="1600" dirty="0" err="1" smtClean="0">
                <a:latin typeface="Gill Sans"/>
              </a:rPr>
              <a:t>area</a:t>
            </a:r>
            <a:endParaRPr lang="pt-PT" sz="1600" dirty="0" smtClean="0">
              <a:latin typeface="Gill San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1600" dirty="0" err="1" smtClean="0">
                <a:latin typeface="Gill Sans"/>
              </a:rPr>
              <a:t>High</a:t>
            </a:r>
            <a:r>
              <a:rPr lang="pt-PT" sz="1600" dirty="0" smtClean="0">
                <a:latin typeface="Gill Sans"/>
              </a:rPr>
              <a:t> </a:t>
            </a:r>
            <a:r>
              <a:rPr lang="pt-PT" sz="1600" dirty="0" err="1" smtClean="0">
                <a:latin typeface="Gill Sans"/>
              </a:rPr>
              <a:t>porosity</a:t>
            </a:r>
            <a:r>
              <a:rPr lang="pt-PT" sz="1600" dirty="0" smtClean="0">
                <a:latin typeface="Gill Sans"/>
              </a:rPr>
              <a:t> (&gt;30%)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PT" sz="1600" dirty="0" err="1" smtClean="0">
                <a:latin typeface="Gill Sans"/>
              </a:rPr>
              <a:t>Nanometric</a:t>
            </a:r>
            <a:r>
              <a:rPr lang="pt-PT" sz="1600" dirty="0" smtClean="0">
                <a:latin typeface="Gill Sans"/>
              </a:rPr>
              <a:t> </a:t>
            </a:r>
            <a:r>
              <a:rPr lang="pt-PT" sz="1600" dirty="0" err="1" smtClean="0">
                <a:latin typeface="Gill Sans"/>
              </a:rPr>
              <a:t>TiC</a:t>
            </a:r>
            <a:r>
              <a:rPr lang="pt-PT" sz="1600" dirty="0" smtClean="0">
                <a:latin typeface="Gill Sans"/>
              </a:rPr>
              <a:t> </a:t>
            </a:r>
            <a:r>
              <a:rPr lang="pt-PT" sz="1600" dirty="0" err="1" smtClean="0">
                <a:latin typeface="Gill Sans"/>
              </a:rPr>
              <a:t>grains</a:t>
            </a:r>
            <a:endParaRPr lang="en-GB" sz="1600" dirty="0">
              <a:latin typeface="Gill Sans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5076056" y="4293096"/>
            <a:ext cx="648072" cy="64807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latin typeface="Gill San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24128" y="4077072"/>
            <a:ext cx="31100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Keep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these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parameters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at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the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highest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possible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temperature</a:t>
            </a:r>
            <a:endParaRPr lang="en-GB" sz="1600" b="1" dirty="0">
              <a:solidFill>
                <a:srgbClr val="29348C"/>
              </a:solidFill>
              <a:latin typeface="Gill San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08104" y="5236751"/>
            <a:ext cx="3182035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Fast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diffusion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and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release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of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exotic</a:t>
            </a:r>
            <a:r>
              <a:rPr lang="pt-PT" sz="1600" b="1" dirty="0" smtClean="0">
                <a:solidFill>
                  <a:srgbClr val="29348C"/>
                </a:solidFill>
                <a:latin typeface="Gill Sans"/>
              </a:rPr>
              <a:t> </a:t>
            </a:r>
            <a:r>
              <a:rPr lang="pt-PT" sz="1600" b="1" dirty="0" err="1" smtClean="0">
                <a:solidFill>
                  <a:srgbClr val="29348C"/>
                </a:solidFill>
                <a:latin typeface="Gill Sans"/>
              </a:rPr>
              <a:t>isotopes</a:t>
            </a:r>
            <a:endParaRPr lang="en-GB" sz="1600" b="1" dirty="0">
              <a:solidFill>
                <a:srgbClr val="29348C"/>
              </a:solidFill>
              <a:latin typeface="Gill Sans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7524141" y="6309320"/>
            <a:ext cx="1271282" cy="288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defRPr>
                <a:solidFill>
                  <a:schemeClr val="tx1"/>
                </a:solidFill>
                <a:latin typeface="Gill Sans MT" panose="020B0502020104020203" pitchFamily="34" charset="0"/>
                <a:ea typeface="+mn-ea"/>
                <a:cs typeface="Gill Sans MT" panose="020B0502020104020203" pitchFamily="34" charset="0"/>
              </a:defRPr>
            </a:lvl1pPr>
            <a:lvl2pPr marL="3556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6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2pPr>
            <a:lvl3pPr marL="723900" indent="-1889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3pPr>
            <a:lvl4pPr marL="10795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rgbClr val="4D4D4D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4pPr>
            <a:lvl5pPr marL="1435100" indent="-176213" algn="l" rtl="0" eaLnBrk="0" fontAlgn="base" hangingPunct="0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Gill Sans MT" panose="020B0502020104020203" pitchFamily="34" charset="0"/>
                <a:ea typeface="+mn-ea"/>
              </a:defRPr>
            </a:lvl5pPr>
            <a:lvl6pPr marL="18923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6pPr>
            <a:lvl7pPr marL="23495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7pPr>
            <a:lvl8pPr marL="28067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8pPr>
            <a:lvl9pPr marL="3263900" indent="-176213" algn="l" rtl="0" fontAlgn="base">
              <a:lnSpc>
                <a:spcPct val="102000"/>
              </a:lnSpc>
              <a:spcBef>
                <a:spcPts val="500"/>
              </a:spcBef>
              <a:spcAft>
                <a:spcPct val="0"/>
              </a:spcAft>
              <a:buClr>
                <a:schemeClr val="tx1"/>
              </a:buClr>
              <a:buSzPct val="90000"/>
              <a:buChar char="-"/>
              <a:defRPr sz="14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r>
              <a:rPr lang="en-US" sz="1050" kern="0" dirty="0" smtClean="0">
                <a:solidFill>
                  <a:srgbClr val="18308E"/>
                </a:solidFill>
                <a:latin typeface="Gill Sans"/>
              </a:rPr>
              <a:t>J.P. Ramos, et al.</a:t>
            </a:r>
          </a:p>
        </p:txBody>
      </p:sp>
    </p:spTree>
    <p:extLst>
      <p:ext uri="{BB962C8B-B14F-4D97-AF65-F5344CB8AC3E}">
        <p14:creationId xmlns:p14="http://schemas.microsoft.com/office/powerpoint/2010/main" val="7686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4" grpId="0" animBg="1"/>
      <p:bldP spid="15" grpId="0" animBg="1"/>
      <p:bldP spid="1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ONTSIZE" val="10"/>
  <p:tag name="PREAMBLE" val="\documentclass{article}&#10;\pagestyle{empty}&#10;\usepackage{xspace,amssymb,amsfonts,amsmath}&#10;\usepackage{color}&#10;\usepackage{TeX4PPT}&#10;"/>
  <p:tag name="MAGPC" val="200"/>
</p:tagLst>
</file>

<file path=ppt/theme/theme1.xml><?xml version="1.0" encoding="utf-8"?>
<a:theme xmlns:a="http://schemas.openxmlformats.org/drawingml/2006/main" name="PPT_Vorlage">
  <a:themeElements>
    <a:clrScheme name="">
      <a:dk1>
        <a:srgbClr val="333333"/>
      </a:dk1>
      <a:lt1>
        <a:srgbClr val="FFFFFF"/>
      </a:lt1>
      <a:dk2>
        <a:srgbClr val="757575"/>
      </a:dk2>
      <a:lt2>
        <a:srgbClr val="FFFFFF"/>
      </a:lt2>
      <a:accent1>
        <a:srgbClr val="BCC7F6"/>
      </a:accent1>
      <a:accent2>
        <a:srgbClr val="86B600"/>
      </a:accent2>
      <a:accent3>
        <a:srgbClr val="FFFFFF"/>
      </a:accent3>
      <a:accent4>
        <a:srgbClr val="2A2A2A"/>
      </a:accent4>
      <a:accent5>
        <a:srgbClr val="DAE0FA"/>
      </a:accent5>
      <a:accent6>
        <a:srgbClr val="79A500"/>
      </a:accent6>
      <a:hlink>
        <a:srgbClr val="003366"/>
      </a:hlink>
      <a:folHlink>
        <a:srgbClr val="CC0000"/>
      </a:folHlink>
    </a:clrScheme>
    <a:fontScheme name="PPT_Vorlage">
      <a:majorFont>
        <a:latin typeface="Verdana"/>
        <a:ea typeface="ＭＳ Ｐゴシック"/>
        <a:cs typeface=""/>
      </a:majorFont>
      <a:minorFont>
        <a:latin typeface="Verdan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PPT_Vorlage 1">
        <a:dk1>
          <a:srgbClr val="333333"/>
        </a:dk1>
        <a:lt1>
          <a:srgbClr val="FFFFFF"/>
        </a:lt1>
        <a:dk2>
          <a:srgbClr val="969696"/>
        </a:dk2>
        <a:lt2>
          <a:srgbClr val="FFFFFF"/>
        </a:lt2>
        <a:accent1>
          <a:srgbClr val="BCC7F6"/>
        </a:accent1>
        <a:accent2>
          <a:srgbClr val="86B600"/>
        </a:accent2>
        <a:accent3>
          <a:srgbClr val="FFFFFF"/>
        </a:accent3>
        <a:accent4>
          <a:srgbClr val="2A2A2A"/>
        </a:accent4>
        <a:accent5>
          <a:srgbClr val="DAE0FA"/>
        </a:accent5>
        <a:accent6>
          <a:srgbClr val="79A500"/>
        </a:accent6>
        <a:hlink>
          <a:srgbClr val="003366"/>
        </a:hlink>
        <a:folHlink>
          <a:srgbClr val="CC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333333"/>
    </a:dk1>
    <a:lt1>
      <a:srgbClr val="FFFFFF"/>
    </a:lt1>
    <a:dk2>
      <a:srgbClr val="757575"/>
    </a:dk2>
    <a:lt2>
      <a:srgbClr val="FFFFFF"/>
    </a:lt2>
    <a:accent1>
      <a:srgbClr val="BCC7F6"/>
    </a:accent1>
    <a:accent2>
      <a:srgbClr val="86B600"/>
    </a:accent2>
    <a:accent3>
      <a:srgbClr val="FFFFFF"/>
    </a:accent3>
    <a:accent4>
      <a:srgbClr val="2A2A2A"/>
    </a:accent4>
    <a:accent5>
      <a:srgbClr val="DAE0FA"/>
    </a:accent5>
    <a:accent6>
      <a:srgbClr val="79A500"/>
    </a:accent6>
    <a:hlink>
      <a:srgbClr val="003366"/>
    </a:hlink>
    <a:folHlink>
      <a:srgbClr val="CC0000"/>
    </a:folHlink>
  </a:clrScheme>
  <a:fontScheme name="PPT_Vorlage">
    <a:majorFont>
      <a:latin typeface="Verdana"/>
      <a:ea typeface="ＭＳ Ｐゴシック"/>
      <a:cs typeface=""/>
    </a:majorFont>
    <a:minorFont>
      <a:latin typeface="Verdana"/>
      <a:ea typeface="ＭＳ Ｐゴシック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5FF4F14F8F72459ED42F32002FE301" ma:contentTypeVersion="0" ma:contentTypeDescription="Create a new document." ma:contentTypeScope="" ma:versionID="a21554d59b3f36c223c22214eb5b9205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E9277753-774E-4E65-92E6-3E4B7EA1892B}">
  <ds:schemaRefs>
    <ds:schemaRef ds:uri="http://purl.org/dc/dcmitype/"/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A8D88631-6B8C-4685-835C-A82BC32A715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90CCFE-2347-42EC-9F86-9592952F60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13528</TotalTime>
  <Words>1657</Words>
  <Application>Microsoft Office PowerPoint</Application>
  <PresentationFormat>On-screen Show (4:3)</PresentationFormat>
  <Paragraphs>367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7" baseType="lpstr">
      <vt:lpstr>굴림</vt:lpstr>
      <vt:lpstr>ＭＳ Ｐゴシック</vt:lpstr>
      <vt:lpstr>Arial</vt:lpstr>
      <vt:lpstr>Calibri</vt:lpstr>
      <vt:lpstr>DejaVu Sans</vt:lpstr>
      <vt:lpstr>Gill Sans</vt:lpstr>
      <vt:lpstr>Gill Sans MT</vt:lpstr>
      <vt:lpstr>Lucida Bright</vt:lpstr>
      <vt:lpstr>Lucida Grande</vt:lpstr>
      <vt:lpstr>Symbol</vt:lpstr>
      <vt:lpstr>Times New Roman</vt:lpstr>
      <vt:lpstr>Verdana</vt:lpstr>
      <vt:lpstr>Wingdings</vt:lpstr>
      <vt:lpstr>PPT_Vorlage</vt:lpstr>
      <vt:lpstr>PowerPoint Presentation</vt:lpstr>
      <vt:lpstr>PowerPoint Presentation</vt:lpstr>
      <vt:lpstr>ISOL Target Materials</vt:lpstr>
      <vt:lpstr>UCx as Benchmark for ISOL-Facilities Worldwide</vt:lpstr>
      <vt:lpstr>UCx Post-Irradiation Studies</vt:lpstr>
      <vt:lpstr>PowerPoint Presentation</vt:lpstr>
      <vt:lpstr>Small Grain Target Materials – so far...</vt:lpstr>
      <vt:lpstr>LaC2–MWCNT Spallation Target Material</vt:lpstr>
      <vt:lpstr>Titanium Carbide-Carbon Composites Results of TiC nanostructural studies</vt:lpstr>
      <vt:lpstr>Titanium Carbide-Carbon Composites Release studies and target prototype</vt:lpstr>
      <vt:lpstr>PowerPoint Presentation</vt:lpstr>
      <vt:lpstr>Boron Beams Offline</vt:lpstr>
      <vt:lpstr>Boron Online</vt:lpstr>
      <vt:lpstr>PowerPoint Presentation</vt:lpstr>
      <vt:lpstr>Molten Salt Target</vt:lpstr>
      <vt:lpstr>Determination of the Diffusion Coefficient of Ne In NaF:LiF</vt:lpstr>
      <vt:lpstr>LIEBE Project (Liquid Lead-Bismuth Eutectic loop for EURISOL)</vt:lpstr>
      <vt:lpstr>Hg Diffusion Study (Liquid Target)</vt:lpstr>
      <vt:lpstr>PowerPoint Presentation</vt:lpstr>
      <vt:lpstr>VADIS and RILIS</vt:lpstr>
      <vt:lpstr>VADLIS Offline Tests</vt:lpstr>
      <vt:lpstr>VADIS + RILIS Online with Liquid Pb Target</vt:lpstr>
      <vt:lpstr>Collaboration and Acknowledgement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Alexander</dc:creator>
  <cp:lastModifiedBy>Alexander Gottberg</cp:lastModifiedBy>
  <cp:revision>1108</cp:revision>
  <cp:lastPrinted>2011-01-19T18:26:54Z</cp:lastPrinted>
  <dcterms:created xsi:type="dcterms:W3CDTF">2006-06-21T10:26:47Z</dcterms:created>
  <dcterms:modified xsi:type="dcterms:W3CDTF">2014-11-03T11:37:33Z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0x010100C95FF4F14F8F72459ED42F32002FE301</vt:lpwstr>
  </property>
</Properties>
</file>