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16"/>
  </p:notesMasterIdLst>
  <p:sldIdLst>
    <p:sldId id="256" r:id="rId2"/>
    <p:sldId id="317" r:id="rId3"/>
    <p:sldId id="320" r:id="rId4"/>
    <p:sldId id="321" r:id="rId5"/>
    <p:sldId id="346" r:id="rId6"/>
    <p:sldId id="348" r:id="rId7"/>
    <p:sldId id="347" r:id="rId8"/>
    <p:sldId id="293" r:id="rId9"/>
    <p:sldId id="294" r:id="rId10"/>
    <p:sldId id="288" r:id="rId11"/>
    <p:sldId id="289" r:id="rId12"/>
    <p:sldId id="349" r:id="rId13"/>
    <p:sldId id="350" r:id="rId14"/>
    <p:sldId id="345" r:id="rId15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86" autoAdjust="0"/>
  </p:normalViewPr>
  <p:slideViewPr>
    <p:cSldViewPr snapToGrid="0" snapToObjects="1">
      <p:cViewPr>
        <p:scale>
          <a:sx n="100" d="100"/>
          <a:sy n="100" d="100"/>
        </p:scale>
        <p:origin x="-3504" y="-10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08BAF-8AC5-C446-8C2E-1AB9E3197267}" type="datetimeFigureOut">
              <a:rPr lang="de-DE" smtClean="0"/>
              <a:t>03.11.14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22D7E-F41F-1843-8390-58EA09CA41B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110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22D7E-F41F-1843-8390-58EA09CA41B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767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-for</a:t>
            </a:r>
            <a:r>
              <a:rPr lang="en-US" baseline="0" dirty="0" smtClean="0"/>
              <a:t> example the MR-TOF with its high resolving power can be used to </a:t>
            </a:r>
            <a:r>
              <a:rPr lang="en-US" baseline="0" dirty="0" err="1" smtClean="0"/>
              <a:t>analyse</a:t>
            </a:r>
            <a:r>
              <a:rPr lang="en-US" baseline="0" dirty="0" smtClean="0"/>
              <a:t> the composition of an ion beam and optimize the target and the ion source because you get a direct feedback and sample your ion beam on a very short time scale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for example you can sampled the release curve as shown here for 99Rb which has a half-life of only 54ms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furthermore you can directly observe the reaction of the yield when changing target and ion source parameters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this was done here in a copper </a:t>
            </a:r>
            <a:r>
              <a:rPr lang="en-US" baseline="0" dirty="0" err="1" smtClean="0"/>
              <a:t>beamtime</a:t>
            </a:r>
            <a:r>
              <a:rPr lang="en-US" baseline="0" dirty="0" smtClean="0"/>
              <a:t> where the beam constitutes of many different isobars, for example </a:t>
            </a:r>
            <a:r>
              <a:rPr lang="en-US" baseline="0" dirty="0" err="1" smtClean="0"/>
              <a:t>Ge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Ga</a:t>
            </a:r>
            <a:r>
              <a:rPr lang="en-US" baseline="0" dirty="0" smtClean="0"/>
              <a:t>, and molecules as iron oxide and calcium sulfur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this can be done for stable and radioactive isotopes, independent of branching ratio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-for</a:t>
            </a:r>
            <a:r>
              <a:rPr lang="en-US" baseline="0" dirty="0" smtClean="0"/>
              <a:t> example the MR-TOF with its high resolving power can be used to </a:t>
            </a:r>
            <a:r>
              <a:rPr lang="en-US" baseline="0" dirty="0" err="1" smtClean="0"/>
              <a:t>analyse</a:t>
            </a:r>
            <a:r>
              <a:rPr lang="en-US" baseline="0" dirty="0" smtClean="0"/>
              <a:t> the composition of an ion beam and optimize the target and the ion source because you get a direct feedback and sample your ion beam on a very short time scale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for example you can sampled the release curve as shown here for 99Rb which has a half-life of only 54ms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furthermore you can directly observe the reaction of the yield when changing target and ion source parameters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this was done here in a copper </a:t>
            </a:r>
            <a:r>
              <a:rPr lang="en-US" baseline="0" dirty="0" err="1" smtClean="0"/>
              <a:t>beamtime</a:t>
            </a:r>
            <a:r>
              <a:rPr lang="en-US" baseline="0" dirty="0" smtClean="0"/>
              <a:t> where the beam constitutes of many different isobars, for example </a:t>
            </a:r>
            <a:r>
              <a:rPr lang="en-US" baseline="0" dirty="0" err="1" smtClean="0"/>
              <a:t>Ge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Ga</a:t>
            </a:r>
            <a:r>
              <a:rPr lang="en-US" baseline="0" dirty="0" smtClean="0"/>
              <a:t>, and molecules as iron oxide and calcium sulfur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this can be done for stable and radioactive isotopes, independent of branching ratio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Symbol" pitchFamily="18" charset="2"/>
              <a:buChar char="-"/>
            </a:pPr>
            <a:r>
              <a:rPr lang="en-US" dirty="0" smtClean="0"/>
              <a:t>as shown in the example for the target optimization you can do</a:t>
            </a:r>
            <a:r>
              <a:rPr lang="en-US" baseline="0" dirty="0" smtClean="0"/>
              <a:t> the same for the ion source as shown here for RILIS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first by blocking the laser you can unambiguously identify your species of interest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then you can simply gate on the time window where your ion of interest species arrives at the detector and take for example the </a:t>
            </a:r>
            <a:r>
              <a:rPr lang="en-US" baseline="0" dirty="0" err="1" smtClean="0"/>
              <a:t>comtanimation</a:t>
            </a:r>
            <a:r>
              <a:rPr lang="en-US" baseline="0" dirty="0" smtClean="0"/>
              <a:t> as a reference for the average target production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scan the excitation steps of RILIS to optimize the ionization efficiency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reveal hyperfine structure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measure the isotopes shift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help to provide </a:t>
            </a:r>
            <a:r>
              <a:rPr lang="en-US" baseline="0" dirty="0" err="1" smtClean="0"/>
              <a:t>isomerically</a:t>
            </a:r>
            <a:r>
              <a:rPr lang="en-US" baseline="0" dirty="0" smtClean="0"/>
              <a:t> pure beams</a:t>
            </a:r>
          </a:p>
          <a:p>
            <a:pPr>
              <a:buFont typeface="Symbol" pitchFamily="18" charset="2"/>
              <a:buChar char="-"/>
            </a:pPr>
            <a:r>
              <a:rPr lang="en-US" baseline="0" dirty="0" smtClean="0"/>
              <a:t>can detect much lower </a:t>
            </a:r>
            <a:r>
              <a:rPr lang="en-US" baseline="0" dirty="0" err="1" smtClean="0"/>
              <a:t>yiedls</a:t>
            </a:r>
            <a:r>
              <a:rPr lang="en-US" baseline="0" dirty="0" smtClean="0"/>
              <a:t> than </a:t>
            </a:r>
            <a:r>
              <a:rPr lang="en-US" baseline="0" dirty="0" err="1" smtClean="0"/>
              <a:t>farday</a:t>
            </a:r>
            <a:r>
              <a:rPr lang="en-US" baseline="0" dirty="0" smtClean="0"/>
              <a:t> cup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6F3AF-FF0E-41AA-858C-707771EB6877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21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573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488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030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386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5349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102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42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020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150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52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DE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Design</a:t>
            </a:r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19BC8-903C-0A4D-A6A4-291DF6327200}" type="datetimeFigureOut">
              <a:rPr lang="de-DE" smtClean="0"/>
              <a:t>03.11.14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F18FA-B22D-DE40-B93D-46C7B66EC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916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png"/><Relationship Id="rId12" Type="http://schemas.openxmlformats.org/officeDocument/2006/relationships/image" Target="../media/image33.png"/><Relationship Id="rId13" Type="http://schemas.openxmlformats.org/officeDocument/2006/relationships/image" Target="../media/image34.png"/><Relationship Id="rId1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wmf"/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5" Type="http://schemas.openxmlformats.org/officeDocument/2006/relationships/image" Target="../media/image26.png"/><Relationship Id="rId6" Type="http://schemas.openxmlformats.org/officeDocument/2006/relationships/image" Target="../media/image27.jpeg"/><Relationship Id="rId7" Type="http://schemas.openxmlformats.org/officeDocument/2006/relationships/image" Target="../media/image28.png"/><Relationship Id="rId8" Type="http://schemas.openxmlformats.org/officeDocument/2006/relationships/image" Target="../media/image29.wmf"/><Relationship Id="rId9" Type="http://schemas.openxmlformats.org/officeDocument/2006/relationships/image" Target="../media/image30.png"/><Relationship Id="rId10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9.xml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8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772865"/>
            <a:ext cx="9144000" cy="1637969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MR</a:t>
            </a:r>
            <a:r>
              <a:rPr lang="en-GB" sz="2400" b="1" dirty="0"/>
              <a:t>-TOF at </a:t>
            </a:r>
            <a:r>
              <a:rPr lang="en-GB" sz="2400" b="1" dirty="0" smtClean="0"/>
              <a:t>ISOLDE</a:t>
            </a:r>
            <a:endParaRPr lang="en-US" sz="22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2918089" y="3570430"/>
            <a:ext cx="30990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Frank Wienholtz</a:t>
            </a:r>
          </a:p>
          <a:p>
            <a:pPr algn="ctr"/>
            <a:r>
              <a:rPr lang="en-GB" dirty="0"/>
              <a:t>- University of Greifswald -</a:t>
            </a:r>
          </a:p>
          <a:p>
            <a:pPr algn="ctr"/>
            <a:r>
              <a:rPr lang="en-GB" dirty="0"/>
              <a:t>for the ISOLTRAP Collaboration</a:t>
            </a:r>
          </a:p>
        </p:txBody>
      </p:sp>
      <p:sp>
        <p:nvSpPr>
          <p:cNvPr id="6" name="TextBox 4"/>
          <p:cNvSpPr txBox="1"/>
          <p:nvPr/>
        </p:nvSpPr>
        <p:spPr>
          <a:xfrm>
            <a:off x="0" y="12083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GUI – 2014-11-03   </a:t>
            </a:r>
            <a:endParaRPr lang="en-US" b="1" dirty="0"/>
          </a:p>
        </p:txBody>
      </p:sp>
      <p:pic>
        <p:nvPicPr>
          <p:cNvPr id="10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071" y="3695962"/>
            <a:ext cx="2154669" cy="1549550"/>
          </a:xfrm>
          <a:prstGeom prst="rect">
            <a:avLst/>
          </a:prstGeom>
        </p:spPr>
      </p:pic>
      <p:pic>
        <p:nvPicPr>
          <p:cNvPr id="5" name="Bild 4" descr="LogoBadge-0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49" y="170316"/>
            <a:ext cx="1481383" cy="148138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97049" y="6453336"/>
            <a:ext cx="24336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http://isoltrap.web.cern.ch</a:t>
            </a:r>
            <a:endParaRPr lang="en-US" sz="1600" dirty="0"/>
          </a:p>
        </p:txBody>
      </p:sp>
      <p:pic>
        <p:nvPicPr>
          <p:cNvPr id="11" name="Picture 2" descr="C:\Users\Robert\Documents\DPG_Dresden\figures\unilogo.pn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4" r="17191"/>
          <a:stretch/>
        </p:blipFill>
        <p:spPr bwMode="auto">
          <a:xfrm>
            <a:off x="692076" y="3664815"/>
            <a:ext cx="1624734" cy="169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6262469" y="6453336"/>
            <a:ext cx="2631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wienholtz@uni-greifswald.de</a:t>
            </a:r>
            <a:endParaRPr lang="en-US" sz="1600" dirty="0"/>
          </a:p>
        </p:txBody>
      </p:sp>
      <p:pic>
        <p:nvPicPr>
          <p:cNvPr id="7" name="Bild 6" descr="2014-08-08_Isolde_50_fina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469" y="407100"/>
            <a:ext cx="2838085" cy="94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351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ung 1"/>
          <p:cNvGrpSpPr/>
          <p:nvPr/>
        </p:nvGrpSpPr>
        <p:grpSpPr>
          <a:xfrm>
            <a:off x="774701" y="1167368"/>
            <a:ext cx="7137398" cy="5479345"/>
            <a:chOff x="774701" y="1167368"/>
            <a:chExt cx="7137398" cy="5479345"/>
          </a:xfrm>
        </p:grpSpPr>
        <p:pic>
          <p:nvPicPr>
            <p:cNvPr id="3" name="Bild 2" descr="Cu_run-220_pic_12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3544" y="1536700"/>
              <a:ext cx="6388555" cy="4740681"/>
            </a:xfrm>
            <a:prstGeom prst="rect">
              <a:avLst/>
            </a:prstGeom>
          </p:spPr>
        </p:pic>
        <p:sp>
          <p:nvSpPr>
            <p:cNvPr id="11" name="Textfeld 10"/>
            <p:cNvSpPr txBox="1"/>
            <p:nvPr/>
          </p:nvSpPr>
          <p:spPr>
            <a:xfrm>
              <a:off x="4828048" y="1301234"/>
              <a:ext cx="7853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baseline="30000" dirty="0" smtClean="0"/>
                <a:t>97</a:t>
              </a:r>
              <a:r>
                <a:rPr lang="en-GB" b="1" i="1" dirty="0" smtClean="0"/>
                <a:t>Sr </a:t>
              </a:r>
              <a:endParaRPr lang="en-GB" b="1" i="1" baseline="30000" dirty="0" smtClean="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856748" y="1301234"/>
              <a:ext cx="7853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baseline="30000" dirty="0" smtClean="0"/>
                <a:t>97</a:t>
              </a:r>
              <a:r>
                <a:rPr lang="en-GB" b="1" i="1" dirty="0" smtClean="0"/>
                <a:t>Rb </a:t>
              </a:r>
              <a:endParaRPr lang="en-GB" b="1" i="1" baseline="30000" dirty="0" smtClean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177048" y="6277381"/>
              <a:ext cx="34650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/>
                <a:t>Time</a:t>
              </a:r>
              <a:r>
                <a:rPr lang="en-GB" b="1" i="1" dirty="0"/>
                <a:t> </a:t>
              </a:r>
              <a:r>
                <a:rPr lang="en-GB" b="1" i="1" dirty="0" smtClean="0"/>
                <a:t>of flight  after 500 revs</a:t>
              </a:r>
              <a:endParaRPr lang="en-GB" b="1" i="1" baseline="30000" dirty="0" smtClean="0"/>
            </a:p>
          </p:txBody>
        </p:sp>
        <p:sp>
          <p:nvSpPr>
            <p:cNvPr id="14" name="Textfeld 13"/>
            <p:cNvSpPr txBox="1"/>
            <p:nvPr/>
          </p:nvSpPr>
          <p:spPr>
            <a:xfrm rot="16200000">
              <a:off x="-270989" y="3546040"/>
              <a:ext cx="30510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i="1" dirty="0" smtClean="0"/>
                <a:t>Cooling time in the </a:t>
              </a:r>
              <a:r>
                <a:rPr lang="en-GB" b="1" i="1" dirty="0" err="1" smtClean="0"/>
                <a:t>buncher</a:t>
              </a:r>
              <a:endParaRPr lang="en-GB" b="1" i="1" dirty="0" smtClean="0"/>
            </a:p>
            <a:p>
              <a:pPr algn="ctr"/>
              <a:r>
                <a:rPr lang="en-GB" b="1" i="1" dirty="0" smtClean="0"/>
                <a:t>In Steps of 60 </a:t>
              </a:r>
              <a:r>
                <a:rPr lang="en-GB" b="1" i="1" dirty="0" err="1" smtClean="0"/>
                <a:t>ms</a:t>
              </a:r>
              <a:endParaRPr lang="en-GB" b="1" i="1" dirty="0" smtClean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2784372" y="1167368"/>
              <a:ext cx="7853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/>
                <a:t>?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890593" y="5674100"/>
              <a:ext cx="7853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/>
                <a:t>10 </a:t>
              </a:r>
              <a:r>
                <a:rPr lang="en-GB" b="1" i="1" dirty="0" err="1" smtClean="0"/>
                <a:t>ms</a:t>
              </a:r>
              <a:endParaRPr lang="en-GB" b="1" i="1" dirty="0" smtClean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774701" y="1974335"/>
              <a:ext cx="1002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/>
                <a:t>610 </a:t>
              </a:r>
              <a:r>
                <a:rPr lang="en-GB" b="1" i="1" dirty="0" err="1" smtClean="0"/>
                <a:t>ms</a:t>
              </a:r>
              <a:endParaRPr lang="en-GB" b="1" i="1" dirty="0" smtClean="0"/>
            </a:p>
          </p:txBody>
        </p:sp>
      </p:grpSp>
      <p:sp>
        <p:nvSpPr>
          <p:cNvPr id="17" name="TextBox 3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MR-</a:t>
            </a:r>
            <a:r>
              <a:rPr lang="en-GB" sz="2400" b="1" dirty="0" err="1" smtClean="0"/>
              <a:t>ToF</a:t>
            </a:r>
            <a:r>
              <a:rPr lang="en-GB" sz="2400" b="1" dirty="0" smtClean="0"/>
              <a:t> half life measurements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101257" y="554669"/>
            <a:ext cx="941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A=97</a:t>
            </a:r>
            <a:endParaRPr lang="en-GB" sz="2400" b="1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1471138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MR-</a:t>
            </a:r>
            <a:r>
              <a:rPr lang="en-GB" sz="2400" b="1" dirty="0" err="1" smtClean="0"/>
              <a:t>ToF</a:t>
            </a:r>
            <a:r>
              <a:rPr lang="en-GB" sz="2400" b="1" dirty="0" smtClean="0"/>
              <a:t> half life measurements</a:t>
            </a:r>
          </a:p>
        </p:txBody>
      </p:sp>
      <p:pic>
        <p:nvPicPr>
          <p:cNvPr id="3" name="Bild 2" descr="2014-03-15_97Rb MR-ToF Half-lif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36" y="0"/>
            <a:ext cx="89609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36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sz="2400" b="1" dirty="0" smtClean="0"/>
              <a:t>Possible applications @ ISOLDE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137220" y="1214407"/>
            <a:ext cx="8828980" cy="4801315"/>
          </a:xfrm>
          <a:prstGeom prst="rect">
            <a:avLst/>
          </a:prstGeom>
          <a:ln w="25400">
            <a:noFill/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-252000">
              <a:buFont typeface="Wingdings" pitchFamily="2" charset="2"/>
              <a:buChar char="Ø"/>
            </a:pPr>
            <a:r>
              <a:rPr lang="en-GB" dirty="0" smtClean="0"/>
              <a:t>Versatile tool for beam analysis especially for ion yields which are not detectable by FCs or </a:t>
            </a:r>
            <a:r>
              <a:rPr lang="en-GB" dirty="0" smtClean="0"/>
              <a:t>accessible by </a:t>
            </a:r>
            <a:r>
              <a:rPr lang="en-GB" dirty="0" smtClean="0"/>
              <a:t>decay spectroscopy  </a:t>
            </a:r>
          </a:p>
          <a:p>
            <a:pPr lvl="1" indent="-252000">
              <a:buFont typeface="Wingdings" pitchFamily="2" charset="2"/>
              <a:buChar char="Ø"/>
            </a:pPr>
            <a:r>
              <a:rPr lang="en-GB" dirty="0" smtClean="0"/>
              <a:t>Continues observation of the beam composition possible</a:t>
            </a:r>
          </a:p>
          <a:p>
            <a:pPr lvl="1" indent="-252000">
              <a:buFont typeface="Wingdings" pitchFamily="2" charset="2"/>
              <a:buChar char="Ø"/>
            </a:pPr>
            <a:endParaRPr lang="en-GB" dirty="0" smtClean="0"/>
          </a:p>
          <a:p>
            <a:pPr indent="-252000">
              <a:buFont typeface="Wingdings" pitchFamily="2" charset="2"/>
              <a:buChar char="Ø"/>
            </a:pPr>
            <a:r>
              <a:rPr lang="en-GB" dirty="0" smtClean="0"/>
              <a:t>Beam optimisation</a:t>
            </a:r>
          </a:p>
          <a:p>
            <a:pPr lvl="1" indent="-252000">
              <a:buFont typeface="Wingdings" pitchFamily="2" charset="2"/>
              <a:buChar char="Ø"/>
            </a:pPr>
            <a:r>
              <a:rPr lang="en-GB" dirty="0" smtClean="0"/>
              <a:t>Varying different target parameters </a:t>
            </a:r>
          </a:p>
          <a:p>
            <a:pPr lvl="1" indent="-252000">
              <a:buFont typeface="Wingdings" pitchFamily="2" charset="2"/>
              <a:buChar char="Ø"/>
            </a:pPr>
            <a:r>
              <a:rPr lang="en-GB" dirty="0" smtClean="0"/>
              <a:t>Beam line optimisation (transport)</a:t>
            </a:r>
          </a:p>
          <a:p>
            <a:pPr lvl="1" indent="-252000">
              <a:buFont typeface="Wingdings" pitchFamily="2" charset="2"/>
              <a:buChar char="Ø"/>
            </a:pPr>
            <a:r>
              <a:rPr lang="en-GB" dirty="0" smtClean="0"/>
              <a:t>Fast response to laser on/off or protons on/off</a:t>
            </a:r>
          </a:p>
          <a:p>
            <a:pPr lvl="1" indent="-252000">
              <a:buFont typeface="Wingdings" pitchFamily="2" charset="2"/>
              <a:buChar char="Ø"/>
            </a:pPr>
            <a:r>
              <a:rPr lang="en-GB" dirty="0" smtClean="0"/>
              <a:t>Laser frequency optimisation</a:t>
            </a:r>
          </a:p>
          <a:p>
            <a:pPr lvl="1" indent="-252000">
              <a:buFont typeface="Wingdings" pitchFamily="2" charset="2"/>
              <a:buChar char="Ø"/>
            </a:pPr>
            <a:endParaRPr lang="en-GB" dirty="0" smtClean="0"/>
          </a:p>
          <a:p>
            <a:pPr indent="-252000">
              <a:buFont typeface="Wingdings" pitchFamily="2" charset="2"/>
              <a:buChar char="Ø"/>
            </a:pPr>
            <a:r>
              <a:rPr lang="en-GB" dirty="0" smtClean="0"/>
              <a:t>Delivery of highly pure beams for experiments </a:t>
            </a:r>
            <a:r>
              <a:rPr lang="en-GB" dirty="0" smtClean="0"/>
              <a:t>with such needs </a:t>
            </a:r>
            <a:endParaRPr lang="en-GB" dirty="0" smtClean="0"/>
          </a:p>
          <a:p>
            <a:pPr indent="-252000">
              <a:buFont typeface="Wingdings" pitchFamily="2" charset="2"/>
              <a:buChar char="Ø"/>
            </a:pPr>
            <a:endParaRPr lang="en-GB" dirty="0" smtClean="0"/>
          </a:p>
          <a:p>
            <a:pPr indent="-252000">
              <a:buFont typeface="Wingdings" pitchFamily="2" charset="2"/>
              <a:buChar char="Ø"/>
            </a:pPr>
            <a:r>
              <a:rPr lang="en-GB" dirty="0" smtClean="0"/>
              <a:t>Beam purification for REX-Trap and EBIS</a:t>
            </a:r>
          </a:p>
          <a:p>
            <a:pPr lvl="1" indent="-252000">
              <a:buFont typeface="Wingdings" pitchFamily="2" charset="2"/>
              <a:buChar char="Ø"/>
            </a:pPr>
            <a:r>
              <a:rPr lang="en-GB" dirty="0" smtClean="0"/>
              <a:t>Fast stacking in the Penning trap possible</a:t>
            </a:r>
          </a:p>
          <a:p>
            <a:pPr marL="205200" lvl="1"/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07423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G:\Experiments\ISOLTRAP\Photos\Logos\BMBF\BMBF_CMYK_Gef_L_e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0055" y="2788766"/>
            <a:ext cx="2583945" cy="1980587"/>
          </a:xfrm>
          <a:prstGeom prst="rect">
            <a:avLst/>
          </a:prstGeom>
          <a:noFill/>
        </p:spPr>
      </p:pic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Myriad Web" pitchFamily="34" charset="0"/>
              </a:rPr>
              <a:t>Thanks to…</a:t>
            </a:r>
          </a:p>
        </p:txBody>
      </p:sp>
      <p:pic>
        <p:nvPicPr>
          <p:cNvPr id="21512" name="Picture 16"/>
          <p:cNvPicPr>
            <a:picLocks noChangeAspect="1" noChangeArrowheads="1"/>
          </p:cNvPicPr>
          <p:nvPr/>
        </p:nvPicPr>
        <p:blipFill>
          <a:blip r:embed="rId3" cstate="print"/>
          <a:srcRect l="749" t="22565" r="81543" b="68983"/>
          <a:stretch>
            <a:fillRect/>
          </a:stretch>
        </p:blipFill>
        <p:spPr bwMode="auto">
          <a:xfrm>
            <a:off x="958859" y="3782677"/>
            <a:ext cx="1473880" cy="41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Bild 2" descr="SignetFarbeneu"/>
          <p:cNvPicPr>
            <a:picLocks noChangeAspect="1" noChangeArrowheads="1"/>
          </p:cNvPicPr>
          <p:nvPr/>
        </p:nvPicPr>
        <p:blipFill>
          <a:blip r:embed="rId4" cstate="print"/>
          <a:srcRect r="16096"/>
          <a:stretch>
            <a:fillRect/>
          </a:stretch>
        </p:blipFill>
        <p:spPr bwMode="auto">
          <a:xfrm>
            <a:off x="162703" y="881353"/>
            <a:ext cx="2357021" cy="70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E:\Robert\ISOLDE workshop\GSI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1541" y="2229594"/>
            <a:ext cx="1638183" cy="504056"/>
          </a:xfrm>
          <a:prstGeom prst="rect">
            <a:avLst/>
          </a:prstGeom>
          <a:noFill/>
        </p:spPr>
      </p:pic>
      <p:pic>
        <p:nvPicPr>
          <p:cNvPr id="20" name="Picture 12" descr="G:\Experiments\ISOLTRAP\Photos\Logos\Paris\Paris_su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8859" y="2825785"/>
            <a:ext cx="1346531" cy="437538"/>
          </a:xfrm>
          <a:prstGeom prst="rect">
            <a:avLst/>
          </a:prstGeom>
          <a:noFill/>
        </p:spPr>
      </p:pic>
      <p:sp>
        <p:nvSpPr>
          <p:cNvPr id="21514" name="Text Box 18"/>
          <p:cNvSpPr txBox="1">
            <a:spLocks noChangeArrowheads="1"/>
          </p:cNvSpPr>
          <p:nvPr/>
        </p:nvSpPr>
        <p:spPr bwMode="auto">
          <a:xfrm>
            <a:off x="2566045" y="1209357"/>
            <a:ext cx="7118523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S. George, </a:t>
            </a:r>
            <a:r>
              <a:rPr lang="en-US" sz="1600" b="1" dirty="0" smtClean="0"/>
              <a:t>M. </a:t>
            </a:r>
            <a:r>
              <a:rPr lang="en-US" sz="1600" b="1" dirty="0" err="1" smtClean="0"/>
              <a:t>Rosenbusch</a:t>
            </a:r>
            <a:r>
              <a:rPr lang="en-US" sz="1600" dirty="0" smtClean="0"/>
              <a:t>,</a:t>
            </a:r>
            <a:r>
              <a:rPr lang="en-US" sz="1600" b="1" dirty="0" smtClean="0"/>
              <a:t> R.N. Wolf</a:t>
            </a:r>
            <a:r>
              <a:rPr lang="en-US" sz="1600" dirty="0" smtClean="0"/>
              <a:t>,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L. </a:t>
            </a:r>
            <a:r>
              <a:rPr lang="en-US" sz="1600" dirty="0" err="1" smtClean="0"/>
              <a:t>Schweikhard</a:t>
            </a:r>
            <a:endParaRPr lang="en-US" sz="1600" dirty="0" smtClean="0">
              <a:solidFill>
                <a:srgbClr val="FF0000"/>
              </a:solidFill>
            </a:endParaRPr>
          </a:p>
          <a:p>
            <a:endParaRPr lang="en-US" sz="1600" u="sng" dirty="0" smtClean="0"/>
          </a:p>
          <a:p>
            <a:r>
              <a:rPr lang="en-US" sz="1600" dirty="0" smtClean="0"/>
              <a:t>P. </a:t>
            </a:r>
            <a:r>
              <a:rPr lang="en-US" sz="1600" dirty="0" err="1" smtClean="0"/>
              <a:t>Ascher</a:t>
            </a:r>
            <a:r>
              <a:rPr lang="en-US" sz="1600" dirty="0" smtClean="0"/>
              <a:t>, </a:t>
            </a:r>
            <a:r>
              <a:rPr lang="en-US" sz="1600" b="1" dirty="0" smtClean="0"/>
              <a:t>D. </a:t>
            </a:r>
            <a:r>
              <a:rPr lang="en-US" sz="1600" b="1" dirty="0" err="1" smtClean="0"/>
              <a:t>Atanasov</a:t>
            </a:r>
            <a:r>
              <a:rPr lang="en-US" sz="1600" dirty="0" smtClean="0"/>
              <a:t>, Ch. </a:t>
            </a:r>
            <a:r>
              <a:rPr lang="en-US" sz="1600" dirty="0" err="1" smtClean="0"/>
              <a:t>Böhm</a:t>
            </a:r>
            <a:r>
              <a:rPr lang="en-US" sz="1600" dirty="0" smtClean="0"/>
              <a:t>, Ch. </a:t>
            </a:r>
            <a:r>
              <a:rPr lang="en-US" sz="1600" dirty="0" err="1" smtClean="0"/>
              <a:t>Borgmann</a:t>
            </a:r>
            <a:r>
              <a:rPr lang="en-US" sz="1600" dirty="0" smtClean="0"/>
              <a:t>, R. B. </a:t>
            </a:r>
            <a:r>
              <a:rPr lang="en-US" sz="1600" dirty="0" err="1" smtClean="0"/>
              <a:t>Cakirli</a:t>
            </a:r>
            <a:r>
              <a:rPr lang="en-US" sz="1600" dirty="0" smtClean="0"/>
              <a:t>,</a:t>
            </a:r>
          </a:p>
          <a:p>
            <a:r>
              <a:rPr lang="en-US" sz="1600" dirty="0" smtClean="0"/>
              <a:t>S. </a:t>
            </a:r>
            <a:r>
              <a:rPr lang="en-US" sz="1600" dirty="0" err="1" smtClean="0"/>
              <a:t>Eliseev</a:t>
            </a:r>
            <a:r>
              <a:rPr lang="en-US" sz="1600" dirty="0" smtClean="0"/>
              <a:t>, T. </a:t>
            </a:r>
            <a:r>
              <a:rPr lang="en-US" sz="1600" dirty="0" err="1" smtClean="0"/>
              <a:t>Eronen</a:t>
            </a:r>
            <a:r>
              <a:rPr lang="en-US" sz="1600" dirty="0" smtClean="0"/>
              <a:t>, </a:t>
            </a:r>
            <a:r>
              <a:rPr lang="en-US" sz="1600" b="1" dirty="0" smtClean="0"/>
              <a:t>D. </a:t>
            </a:r>
            <a:r>
              <a:rPr lang="en-US" sz="1600" b="1" dirty="0" err="1" smtClean="0"/>
              <a:t>Kissler</a:t>
            </a:r>
            <a:r>
              <a:rPr lang="en-US" sz="1600" dirty="0" smtClean="0"/>
              <a:t>, S. </a:t>
            </a:r>
            <a:r>
              <a:rPr lang="en-US" sz="1600" dirty="0" err="1" smtClean="0"/>
              <a:t>Naimi</a:t>
            </a:r>
            <a:r>
              <a:rPr lang="en-US" sz="1600" dirty="0" smtClean="0"/>
              <a:t>, K. </a:t>
            </a:r>
            <a:r>
              <a:rPr lang="en-US" sz="1600" dirty="0" err="1" smtClean="0"/>
              <a:t>Blaum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D. Beck, F. </a:t>
            </a:r>
            <a:r>
              <a:rPr lang="en-US" sz="1600" dirty="0" err="1" smtClean="0"/>
              <a:t>Herfurth</a:t>
            </a:r>
            <a:r>
              <a:rPr lang="en-US" sz="1600" dirty="0" smtClean="0"/>
              <a:t>, A. </a:t>
            </a:r>
            <a:r>
              <a:rPr lang="en-US" sz="1600" dirty="0" err="1" smtClean="0"/>
              <a:t>Herlert</a:t>
            </a:r>
            <a:r>
              <a:rPr lang="en-US" sz="1600" dirty="0" smtClean="0"/>
              <a:t>, E. </a:t>
            </a:r>
            <a:r>
              <a:rPr lang="en-US" sz="1600" dirty="0" err="1" smtClean="0"/>
              <a:t>Minaya</a:t>
            </a:r>
            <a:r>
              <a:rPr lang="en-US" sz="1600" dirty="0" smtClean="0"/>
              <a:t>-Ramirez, D. </a:t>
            </a:r>
            <a:r>
              <a:rPr lang="en-US" sz="1600" dirty="0" err="1" smtClean="0"/>
              <a:t>Neidherr</a:t>
            </a:r>
            <a:r>
              <a:rPr lang="en-US" sz="1600" dirty="0" smtClean="0"/>
              <a:t>, Y. Litvinov</a:t>
            </a:r>
          </a:p>
          <a:p>
            <a:endParaRPr lang="en-US" sz="1600" dirty="0" smtClean="0"/>
          </a:p>
          <a:p>
            <a:r>
              <a:rPr lang="en-US" sz="1600" dirty="0" smtClean="0"/>
              <a:t>G. Audi, </a:t>
            </a:r>
            <a:r>
              <a:rPr lang="en-US" sz="1600" b="1" dirty="0" smtClean="0"/>
              <a:t>V. </a:t>
            </a:r>
            <a:r>
              <a:rPr lang="en-US" sz="1600" b="1" dirty="0" err="1" smtClean="0"/>
              <a:t>Manea</a:t>
            </a:r>
            <a:r>
              <a:rPr lang="en-US" sz="1600" dirty="0" smtClean="0"/>
              <a:t>, M. Wang, D. </a:t>
            </a:r>
            <a:r>
              <a:rPr lang="en-US" sz="1600" dirty="0" err="1" smtClean="0"/>
              <a:t>Lunney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M. </a:t>
            </a:r>
            <a:r>
              <a:rPr lang="en-US" sz="1600" dirty="0" err="1" smtClean="0"/>
              <a:t>Kowalska</a:t>
            </a:r>
            <a:r>
              <a:rPr lang="en-US" sz="1600" dirty="0" smtClean="0"/>
              <a:t>, S. </a:t>
            </a:r>
            <a:r>
              <a:rPr lang="en-US" sz="1600" dirty="0" err="1" smtClean="0"/>
              <a:t>Kreim</a:t>
            </a:r>
            <a:r>
              <a:rPr lang="en-US" sz="1600" dirty="0" smtClean="0"/>
              <a:t>, J. </a:t>
            </a:r>
            <a:r>
              <a:rPr lang="en-US" sz="1600" dirty="0" err="1" smtClean="0"/>
              <a:t>Kurcewicz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J. </a:t>
            </a:r>
            <a:r>
              <a:rPr lang="en-US" sz="1600" dirty="0" err="1" smtClean="0"/>
              <a:t>Stanja</a:t>
            </a:r>
            <a:r>
              <a:rPr lang="en-US" sz="1600" dirty="0" smtClean="0"/>
              <a:t>, </a:t>
            </a:r>
            <a:r>
              <a:rPr lang="de-DE" sz="1600" dirty="0"/>
              <a:t>A. Welker</a:t>
            </a:r>
            <a:r>
              <a:rPr lang="de-DE" sz="1600" dirty="0">
                <a:solidFill>
                  <a:prstClr val="black"/>
                </a:solidFill>
              </a:rPr>
              <a:t>, </a:t>
            </a:r>
            <a:r>
              <a:rPr lang="en-US" sz="1600" dirty="0" smtClean="0"/>
              <a:t>K. </a:t>
            </a:r>
            <a:r>
              <a:rPr lang="en-US" sz="1600" dirty="0" err="1" smtClean="0"/>
              <a:t>Zuber</a:t>
            </a:r>
            <a:endParaRPr lang="en-US" sz="1600" dirty="0" smtClean="0"/>
          </a:p>
          <a:p>
            <a:endParaRPr lang="de-DE" sz="1600" dirty="0" smtClean="0"/>
          </a:p>
          <a:p>
            <a:r>
              <a:rPr lang="de-DE" sz="1600" dirty="0" smtClean="0"/>
              <a:t>N</a:t>
            </a:r>
            <a:r>
              <a:rPr lang="de-DE" sz="1600" dirty="0"/>
              <a:t>. </a:t>
            </a:r>
            <a:r>
              <a:rPr lang="de-DE" sz="1600" dirty="0" err="1"/>
              <a:t>Althubiti</a:t>
            </a:r>
            <a:r>
              <a:rPr lang="de-DE" sz="1600" dirty="0">
                <a:solidFill>
                  <a:prstClr val="black"/>
                </a:solidFill>
              </a:rPr>
              <a:t>, T. </a:t>
            </a:r>
            <a:r>
              <a:rPr lang="de-DE" sz="1600" dirty="0" err="1">
                <a:solidFill>
                  <a:prstClr val="black"/>
                </a:solidFill>
              </a:rPr>
              <a:t>Cocolios</a:t>
            </a:r>
            <a:r>
              <a:rPr lang="de-DE" sz="1600" dirty="0">
                <a:solidFill>
                  <a:prstClr val="black"/>
                </a:solidFill>
              </a:rPr>
              <a:t> 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M. </a:t>
            </a:r>
            <a:r>
              <a:rPr lang="en-US" sz="1600" dirty="0" err="1" smtClean="0"/>
              <a:t>Breitenfeldt</a:t>
            </a:r>
            <a:endParaRPr lang="en-US" sz="1600" dirty="0"/>
          </a:p>
          <a:p>
            <a:endParaRPr lang="en-US" sz="2400" dirty="0" smtClean="0"/>
          </a:p>
          <a:p>
            <a:endParaRPr lang="en-US" sz="1600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9724" y="3357672"/>
            <a:ext cx="1800000" cy="39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feld 28"/>
          <p:cNvSpPr txBox="1"/>
          <p:nvPr/>
        </p:nvSpPr>
        <p:spPr>
          <a:xfrm>
            <a:off x="611560" y="6453336"/>
            <a:ext cx="2811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http://isoltrap.web.cern.ch</a:t>
            </a:r>
            <a:endParaRPr lang="en-US" dirty="0"/>
          </a:p>
        </p:txBody>
      </p:sp>
      <p:sp>
        <p:nvSpPr>
          <p:cNvPr id="30" name="Textfeld 29"/>
          <p:cNvSpPr txBox="1"/>
          <p:nvPr/>
        </p:nvSpPr>
        <p:spPr>
          <a:xfrm>
            <a:off x="5292080" y="6381328"/>
            <a:ext cx="2937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wienholtz@uni-greifswald.de</a:t>
            </a:r>
            <a:endParaRPr lang="en-US" dirty="0"/>
          </a:p>
        </p:txBody>
      </p:sp>
      <p:sp>
        <p:nvSpPr>
          <p:cNvPr id="18" name="Textfeld 17"/>
          <p:cNvSpPr txBox="1"/>
          <p:nvPr/>
        </p:nvSpPr>
        <p:spPr>
          <a:xfrm>
            <a:off x="7410984" y="4012902"/>
            <a:ext cx="14927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Grants </a:t>
            </a:r>
            <a:r>
              <a:rPr lang="de-DE" b="1" dirty="0" err="1" smtClean="0"/>
              <a:t>No</a:t>
            </a:r>
            <a:r>
              <a:rPr lang="de-DE" b="1" dirty="0" smtClean="0"/>
              <a:t>.:</a:t>
            </a:r>
          </a:p>
          <a:p>
            <a:r>
              <a:rPr lang="de-DE" b="1" dirty="0" smtClean="0"/>
              <a:t>05P12HGCI1</a:t>
            </a:r>
          </a:p>
          <a:p>
            <a:r>
              <a:rPr lang="de-DE" b="1" dirty="0" smtClean="0"/>
              <a:t>05P12HGFNE </a:t>
            </a:r>
            <a:endParaRPr lang="en-US" b="1" dirty="0"/>
          </a:p>
        </p:txBody>
      </p:sp>
      <p:pic>
        <p:nvPicPr>
          <p:cNvPr id="632837" name="Picture 5" descr="E:\PhD\Bilder\Logos\KU_Leuven\kuleuven_logo.ep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07045" y="4984988"/>
            <a:ext cx="1287823" cy="430396"/>
          </a:xfrm>
          <a:prstGeom prst="rect">
            <a:avLst/>
          </a:prstGeom>
          <a:noFill/>
        </p:spPr>
      </p:pic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13</a:t>
            </a:fld>
            <a:endParaRPr lang="de-DE" dirty="0"/>
          </a:p>
        </p:txBody>
      </p:sp>
      <p:grpSp>
        <p:nvGrpSpPr>
          <p:cNvPr id="24" name="Gruppierung 23"/>
          <p:cNvGrpSpPr/>
          <p:nvPr/>
        </p:nvGrpSpPr>
        <p:grpSpPr>
          <a:xfrm>
            <a:off x="1" y="1673442"/>
            <a:ext cx="2483767" cy="576063"/>
            <a:chOff x="179512" y="1440436"/>
            <a:chExt cx="2908623" cy="709731"/>
          </a:xfrm>
        </p:grpSpPr>
        <p:pic>
          <p:nvPicPr>
            <p:cNvPr id="26" name="Picture 8" descr="G:\Experiments\ISOLTRAP\Photos\Logos\MPI\MPIK-Logo-Text-_gruen_klein_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74924" y="1460716"/>
              <a:ext cx="1207534" cy="672140"/>
            </a:xfrm>
            <a:prstGeom prst="rect">
              <a:avLst/>
            </a:prstGeom>
            <a:noFill/>
          </p:spPr>
        </p:pic>
        <p:pic>
          <p:nvPicPr>
            <p:cNvPr id="27" name="Picture 9" descr="G:\Experiments\ISOLTRAP\Photos\Logos\MPI\MPG-Logo-_gruen_-mittel_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79512" y="1440436"/>
              <a:ext cx="864095" cy="692420"/>
            </a:xfrm>
            <a:prstGeom prst="rect">
              <a:avLst/>
            </a:prstGeom>
            <a:noFill/>
          </p:spPr>
        </p:pic>
        <p:pic>
          <p:nvPicPr>
            <p:cNvPr id="32" name="Picture 218" descr="C:\Users\FrankW\Desktop\ECTI\Poster\logos\Istanbul_University_logo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8854" y="1478536"/>
              <a:ext cx="669281" cy="6716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79912" y="5949280"/>
            <a:ext cx="1156357" cy="83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6" y="2759050"/>
            <a:ext cx="891616" cy="529673"/>
          </a:xfrm>
          <a:prstGeom prst="rect">
            <a:avLst/>
          </a:prstGeom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44" y="4249176"/>
            <a:ext cx="1437924" cy="619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784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sz="2400" b="1" dirty="0" smtClean="0"/>
              <a:t>MR-</a:t>
            </a:r>
            <a:r>
              <a:rPr lang="en-GB" sz="2400" b="1" dirty="0" err="1" smtClean="0"/>
              <a:t>ToF</a:t>
            </a:r>
            <a:r>
              <a:rPr lang="en-GB" sz="2400" b="1" dirty="0" smtClean="0"/>
              <a:t>-MS: voltage stability</a:t>
            </a:r>
          </a:p>
        </p:txBody>
      </p:sp>
      <p:pic>
        <p:nvPicPr>
          <p:cNvPr id="13" name="Picture 3" descr="E:\Robert\ISOLDE workshop\Falle_sketch_02.png"/>
          <p:cNvPicPr>
            <a:picLocks noChangeAspect="1" noChangeArrowheads="1"/>
          </p:cNvPicPr>
          <p:nvPr/>
        </p:nvPicPr>
        <p:blipFill>
          <a:blip r:embed="rId5" cstate="print"/>
          <a:srcRect l="74072"/>
          <a:stretch>
            <a:fillRect/>
          </a:stretch>
        </p:blipFill>
        <p:spPr bwMode="auto">
          <a:xfrm>
            <a:off x="0" y="3131676"/>
            <a:ext cx="3419872" cy="158678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062122" y="4715852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M4</a:t>
            </a:r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704993" y="4715852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M5</a:t>
            </a:r>
            <a:endParaRPr lang="en-GB"/>
          </a:p>
        </p:txBody>
      </p:sp>
      <p:cxnSp>
        <p:nvCxnSpPr>
          <p:cNvPr id="20" name="Straight Arrow Connector 19"/>
          <p:cNvCxnSpPr>
            <a:stCxn id="14" idx="0"/>
          </p:cNvCxnSpPr>
          <p:nvPr/>
        </p:nvCxnSpPr>
        <p:spPr>
          <a:xfrm rot="5400000" flipH="1" flipV="1">
            <a:off x="2292247" y="4591139"/>
            <a:ext cx="144016" cy="105411"/>
          </a:xfrm>
          <a:prstGeom prst="straightConnector1">
            <a:avLst/>
          </a:prstGeom>
          <a:ln>
            <a:tailEnd type="stealth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5" idx="0"/>
          </p:cNvCxnSpPr>
          <p:nvPr/>
        </p:nvCxnSpPr>
        <p:spPr>
          <a:xfrm rot="16200000" flipV="1">
            <a:off x="2793703" y="4555134"/>
            <a:ext cx="144016" cy="177420"/>
          </a:xfrm>
          <a:prstGeom prst="straightConnector1">
            <a:avLst/>
          </a:prstGeom>
          <a:ln>
            <a:tailEnd type="stealth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251520" y="980728"/>
            <a:ext cx="3740136" cy="2031325"/>
          </a:xfrm>
          <a:prstGeom prst="rect">
            <a:avLst/>
          </a:prstGeom>
          <a:ln w="25400">
            <a:noFill/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mirror electrode 5: turn-around point</a:t>
            </a:r>
          </a:p>
          <a:p>
            <a:r>
              <a:rPr lang="en-GB" dirty="0" smtClean="0"/>
              <a:t> </a:t>
            </a:r>
          </a:p>
          <a:p>
            <a:endParaRPr lang="en-GB" dirty="0" smtClean="0"/>
          </a:p>
          <a:p>
            <a:pPr marL="285750" indent="-285750">
              <a:buFont typeface="Wingdings" pitchFamily="2" charset="2"/>
              <a:buChar char="Ø"/>
            </a:pPr>
            <a:endParaRPr lang="en-GB" dirty="0" smtClean="0"/>
          </a:p>
          <a:p>
            <a:pPr marL="285750" indent="-285750"/>
            <a:endParaRPr lang="en-GB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 smtClean="0"/>
              <a:t>limiting long-term stability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m</a:t>
            </a:r>
            <a:r>
              <a:rPr lang="en-GB" dirty="0" smtClean="0"/>
              <a:t>ass resolving power 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251520" y="5253007"/>
            <a:ext cx="5832648" cy="1200329"/>
          </a:xfrm>
          <a:prstGeom prst="rect">
            <a:avLst/>
          </a:prstGeom>
          <a:ln w="25400">
            <a:noFill/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-252000">
              <a:buFont typeface="Wingdings" pitchFamily="2" charset="2"/>
              <a:buChar char="Ø"/>
            </a:pPr>
            <a:r>
              <a:rPr lang="en-GB" dirty="0" smtClean="0"/>
              <a:t>Temperature stabilization of supply voltages to &lt;100mK</a:t>
            </a:r>
          </a:p>
          <a:p>
            <a:pPr indent="-252000">
              <a:buFont typeface="Wingdings" pitchFamily="2" charset="2"/>
              <a:buChar char="Ø"/>
            </a:pPr>
            <a:r>
              <a:rPr lang="en-GB" dirty="0" err="1" smtClean="0"/>
              <a:t>ToF</a:t>
            </a:r>
            <a:r>
              <a:rPr lang="en-GB" dirty="0" smtClean="0"/>
              <a:t> temperature coefficient: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</a:p>
        </p:txBody>
      </p:sp>
      <p:pic>
        <p:nvPicPr>
          <p:cNvPr id="634884" name="Picture 4" descr="E:\PhD\Bilder\Figures\MRTOF_voltage_stability_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1196752"/>
            <a:ext cx="4644008" cy="3510866"/>
          </a:xfrm>
          <a:prstGeom prst="rect">
            <a:avLst/>
          </a:prstGeom>
          <a:noFill/>
        </p:spPr>
      </p:pic>
      <p:pic>
        <p:nvPicPr>
          <p:cNvPr id="29" name="Grafik 2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589232" y="1556792"/>
            <a:ext cx="2798064" cy="540068"/>
          </a:xfrm>
          <a:prstGeom prst="rect">
            <a:avLst/>
          </a:prstGeom>
        </p:spPr>
      </p:pic>
      <p:pic>
        <p:nvPicPr>
          <p:cNvPr id="24" name="Grafik 23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851920" y="5805264"/>
            <a:ext cx="2732913" cy="485204"/>
          </a:xfrm>
          <a:prstGeom prst="rect">
            <a:avLst/>
          </a:prstGeom>
        </p:spPr>
      </p:pic>
      <p:sp>
        <p:nvSpPr>
          <p:cNvPr id="30" name="Bogen 29"/>
          <p:cNvSpPr/>
          <p:nvPr/>
        </p:nvSpPr>
        <p:spPr>
          <a:xfrm>
            <a:off x="-3492896" y="3861048"/>
            <a:ext cx="6264696" cy="144016"/>
          </a:xfrm>
          <a:prstGeom prst="arc">
            <a:avLst>
              <a:gd name="adj1" fmla="val 16200000"/>
              <a:gd name="adj2" fmla="val 5068876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0" y="6581001"/>
            <a:ext cx="23077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Wolf </a:t>
            </a:r>
            <a:r>
              <a:rPr lang="en-US" sz="1200" i="1" dirty="0" smtClean="0"/>
              <a:t>et al.</a:t>
            </a:r>
            <a:r>
              <a:rPr lang="en-US" sz="1200" dirty="0" smtClean="0"/>
              <a:t>,</a:t>
            </a:r>
            <a:r>
              <a:rPr lang="de-DE" sz="1200" dirty="0" smtClean="0"/>
              <a:t> </a:t>
            </a:r>
            <a:r>
              <a:rPr lang="en-US" sz="1200" dirty="0" smtClean="0"/>
              <a:t>NIM A 686, 82 (2012)</a:t>
            </a:r>
            <a:r>
              <a:rPr lang="de-DE" sz="1200" dirty="0" smtClean="0"/>
              <a:t>  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1466694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ISOLTRAP overview</a:t>
            </a:r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en-GB" smtClean="0"/>
              <a:pPr/>
              <a:t>2</a:t>
            </a:fld>
            <a:endParaRPr lang="en-GB"/>
          </a:p>
        </p:txBody>
      </p:sp>
      <p:grpSp>
        <p:nvGrpSpPr>
          <p:cNvPr id="2" name="Gruppieren 11"/>
          <p:cNvGrpSpPr>
            <a:grpSpLocks noChangeAspect="1"/>
          </p:cNvGrpSpPr>
          <p:nvPr/>
        </p:nvGrpSpPr>
        <p:grpSpPr>
          <a:xfrm>
            <a:off x="1169243" y="1196752"/>
            <a:ext cx="6931149" cy="5466268"/>
            <a:chOff x="2428875" y="1157436"/>
            <a:chExt cx="6715125" cy="5295900"/>
          </a:xfrm>
        </p:grpSpPr>
        <p:pic>
          <p:nvPicPr>
            <p:cNvPr id="845830" name="Picture 6" descr="E:\PhD\Bilder\Figures\ISOLTRAP_photo_05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28875" y="1157436"/>
              <a:ext cx="6715125" cy="5295900"/>
            </a:xfrm>
            <a:prstGeom prst="rect">
              <a:avLst/>
            </a:prstGeom>
            <a:noFill/>
          </p:spPr>
        </p:pic>
        <p:sp>
          <p:nvSpPr>
            <p:cNvPr id="14" name="Textfeld 13"/>
            <p:cNvSpPr txBox="1"/>
            <p:nvPr/>
          </p:nvSpPr>
          <p:spPr>
            <a:xfrm>
              <a:off x="7797817" y="1455167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1987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7884368" y="5703639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1994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765369" y="5229200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1999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765369" y="1700808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smtClean="0">
                  <a:solidFill>
                    <a:srgbClr val="FFFF00"/>
                  </a:solidFill>
                </a:rPr>
                <a:t>2010</a:t>
              </a:r>
              <a:endParaRPr lang="en-GB" sz="2400" b="1">
                <a:solidFill>
                  <a:srgbClr val="FFFF00"/>
                </a:solidFill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792088" y="476250"/>
            <a:ext cx="7452320" cy="636588"/>
            <a:chOff x="792088" y="632280"/>
            <a:chExt cx="7452320" cy="636588"/>
          </a:xfrm>
        </p:grpSpPr>
        <p:sp>
          <p:nvSpPr>
            <p:cNvPr id="19" name="Textfeld 18"/>
            <p:cNvSpPr txBox="1"/>
            <p:nvPr/>
          </p:nvSpPr>
          <p:spPr>
            <a:xfrm>
              <a:off x="792088" y="644315"/>
              <a:ext cx="7452320" cy="492443"/>
            </a:xfrm>
            <a:prstGeom prst="rect">
              <a:avLst/>
            </a:prstGeom>
            <a:ln w="25400">
              <a:noFill/>
            </a:ln>
            <a:effectLst>
              <a:softEdge rad="1270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en-GB" sz="800" dirty="0" smtClean="0"/>
            </a:p>
            <a:p>
              <a:pPr algn="ctr"/>
              <a:r>
                <a:rPr lang="en-GB" dirty="0" smtClean="0"/>
                <a:t>ISOLTRAP uncertainty:                     ;   &gt;500 short-lived nuclides investigated</a:t>
              </a:r>
              <a:endParaRPr lang="en-GB" dirty="0"/>
            </a:p>
          </p:txBody>
        </p:sp>
        <p:graphicFrame>
          <p:nvGraphicFramePr>
            <p:cNvPr id="20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82871256"/>
                </p:ext>
              </p:extLst>
            </p:nvPr>
          </p:nvGraphicFramePr>
          <p:xfrm>
            <a:off x="3230563" y="632280"/>
            <a:ext cx="955675" cy="636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60" name="Formel" r:id="rId5" imgW="647700" imgH="393700" progId="Equation.3">
                    <p:embed/>
                  </p:oleObj>
                </mc:Choice>
                <mc:Fallback>
                  <p:oleObj name="Formel" r:id="rId5" imgW="647700" imgH="393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0563" y="632280"/>
                          <a:ext cx="955675" cy="6365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473422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E:\PhD\Bilder\Figures\Isobar_separation_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354650"/>
            <a:ext cx="8964489" cy="211674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sz="2400" b="1" smtClean="0"/>
              <a:t>ISOLTRAP overview: MR-ToF-MS</a:t>
            </a:r>
            <a:r>
              <a:rPr lang="en-GB" sz="2400" b="1" baseline="30000" smtClean="0">
                <a:solidFill>
                  <a:schemeClr val="bg1"/>
                </a:solidFill>
              </a:rPr>
              <a:t>1</a:t>
            </a:r>
            <a:endParaRPr lang="en-GB" sz="2400" b="1" smtClean="0">
              <a:solidFill>
                <a:schemeClr val="bg1"/>
              </a:solidFill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>
          <a:xfrm>
            <a:off x="6902896" y="6356350"/>
            <a:ext cx="2133600" cy="365125"/>
          </a:xfrm>
        </p:spPr>
        <p:txBody>
          <a:bodyPr/>
          <a:lstStyle/>
          <a:p>
            <a:fld id="{DB68B9DE-D478-442D-9ADD-BA420D16065F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7020272" y="1124744"/>
            <a:ext cx="2123728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49250" name="Picture 2" descr="E:\PhD\Veröffentlichungen\2013_Wolf_100yearsMS\Bilder\target_current_increase\A72_MRTOF_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050348"/>
            <a:ext cx="2123728" cy="1586564"/>
          </a:xfrm>
          <a:prstGeom prst="rect">
            <a:avLst/>
          </a:prstGeom>
          <a:noFill/>
        </p:spPr>
      </p:pic>
      <p:grpSp>
        <p:nvGrpSpPr>
          <p:cNvPr id="2" name="Gruppierung 1"/>
          <p:cNvGrpSpPr/>
          <p:nvPr/>
        </p:nvGrpSpPr>
        <p:grpSpPr>
          <a:xfrm>
            <a:off x="389654" y="3501008"/>
            <a:ext cx="4501008" cy="2620392"/>
            <a:chOff x="4535488" y="3600886"/>
            <a:chExt cx="4501008" cy="5178937"/>
          </a:xfrm>
        </p:grpSpPr>
        <p:sp>
          <p:nvSpPr>
            <p:cNvPr id="32" name="Rechteck 31"/>
            <p:cNvSpPr/>
            <p:nvPr/>
          </p:nvSpPr>
          <p:spPr>
            <a:xfrm>
              <a:off x="6444208" y="4653136"/>
              <a:ext cx="720080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535488" y="3600886"/>
              <a:ext cx="4501008" cy="51789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several applications possible:</a:t>
              </a:r>
            </a:p>
            <a:p>
              <a:endParaRPr lang="en-GB" sz="800" dirty="0" smtClean="0"/>
            </a:p>
            <a:p>
              <a:pPr marL="342900" indent="-342900">
                <a:buFont typeface="Arial" pitchFamily="34" charset="0"/>
                <a:buChar char="•"/>
              </a:pPr>
              <a:r>
                <a:rPr lang="en-GB" dirty="0" smtClean="0"/>
                <a:t>high-resolution mass separation with Bradbury-Nielsen gate </a:t>
              </a:r>
            </a:p>
            <a:p>
              <a:pPr marL="342900" indent="-342900"/>
              <a:r>
                <a:rPr lang="en-GB" dirty="0" smtClean="0"/>
                <a:t>	for subsequent experiments</a:t>
              </a:r>
            </a:p>
            <a:p>
              <a:pPr marL="342900" indent="-342900">
                <a:buFont typeface="Arial" pitchFamily="34" charset="0"/>
                <a:buChar char="•"/>
              </a:pPr>
              <a:r>
                <a:rPr lang="en-GB" dirty="0"/>
                <a:t>o</a:t>
              </a:r>
              <a:r>
                <a:rPr lang="en-GB" dirty="0" smtClean="0"/>
                <a:t>bserving and gating on separated ion-of-interest to perform further studies</a:t>
              </a:r>
            </a:p>
            <a:p>
              <a:pPr marL="342900" indent="-342900">
                <a:buFont typeface="Arial" pitchFamily="34" charset="0"/>
                <a:buChar char="•"/>
              </a:pPr>
              <a:r>
                <a:rPr lang="en-GB" dirty="0"/>
                <a:t>high-precision mass measurements with reference masses</a:t>
              </a:r>
            </a:p>
            <a:p>
              <a:pPr marL="342900" indent="-342900">
                <a:buFont typeface="Arial" pitchFamily="34" charset="0"/>
                <a:buChar char="•"/>
              </a:pPr>
              <a:endParaRPr lang="en-GB" dirty="0" smtClean="0"/>
            </a:p>
            <a:p>
              <a:pPr marL="342900" indent="-342900">
                <a:buFont typeface="Arial" pitchFamily="34" charset="0"/>
                <a:buChar char="•"/>
              </a:pPr>
              <a:endParaRPr lang="en-GB" dirty="0" smtClean="0"/>
            </a:p>
            <a:p>
              <a:pPr marL="342900" indent="-342900">
                <a:buFont typeface="Arial" pitchFamily="34" charset="0"/>
                <a:buChar char="•"/>
              </a:pPr>
              <a:endParaRPr lang="en-GB" dirty="0" smtClean="0"/>
            </a:p>
            <a:p>
              <a:pPr marL="342900" indent="-342900">
                <a:buFont typeface="Arial" pitchFamily="34" charset="0"/>
                <a:buChar char="•"/>
              </a:pPr>
              <a:endParaRPr lang="en-GB" dirty="0" smtClean="0"/>
            </a:p>
            <a:p>
              <a:pPr marL="342900" indent="-342900">
                <a:buFont typeface="Arial" pitchFamily="34" charset="0"/>
                <a:buChar char="•"/>
              </a:pPr>
              <a:endParaRPr lang="en-GB" dirty="0" smtClean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-36512" y="6485274"/>
            <a:ext cx="89458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1: </a:t>
            </a:r>
            <a:r>
              <a:rPr lang="en-GB" sz="1000" dirty="0" err="1" smtClean="0"/>
              <a:t>Wollnik</a:t>
            </a:r>
            <a:r>
              <a:rPr lang="en-GB" sz="1000" dirty="0" smtClean="0"/>
              <a:t> &amp; </a:t>
            </a:r>
            <a:r>
              <a:rPr lang="en-GB" sz="1000" dirty="0" err="1" smtClean="0"/>
              <a:t>Przewloka</a:t>
            </a:r>
            <a:r>
              <a:rPr lang="en-GB" sz="1000" dirty="0" smtClean="0"/>
              <a:t>, Int. J. Mass </a:t>
            </a:r>
            <a:r>
              <a:rPr lang="en-GB" sz="1000" dirty="0" err="1" smtClean="0"/>
              <a:t>Spectrom</a:t>
            </a:r>
            <a:r>
              <a:rPr lang="en-GB" sz="1000" dirty="0" smtClean="0"/>
              <a:t>. Ion Proc. 96, 267 (1990);      2: Bradbury &amp; Nielsen, Phys. Rev. 49, 388 (1936);  3: </a:t>
            </a:r>
            <a:r>
              <a:rPr lang="en-GB" sz="1000" dirty="0" err="1" smtClean="0"/>
              <a:t>Plass</a:t>
            </a:r>
            <a:r>
              <a:rPr lang="en-GB" sz="1000" dirty="0" smtClean="0"/>
              <a:t> </a:t>
            </a:r>
            <a:r>
              <a:rPr lang="en-GB" sz="1000" i="1" dirty="0" smtClean="0"/>
              <a:t>et al.</a:t>
            </a:r>
            <a:r>
              <a:rPr lang="en-GB" sz="1000" dirty="0" smtClean="0"/>
              <a:t>, NIM B 266, 4560 (2008) </a:t>
            </a:r>
          </a:p>
          <a:p>
            <a:r>
              <a:rPr lang="en-GB" sz="1000" dirty="0" smtClean="0"/>
              <a:t>Wolf </a:t>
            </a:r>
            <a:r>
              <a:rPr lang="en-GB" sz="1000" i="1" dirty="0" smtClean="0">
                <a:solidFill>
                  <a:srgbClr val="000000"/>
                </a:solidFill>
                <a:cs typeface="Calibri" pitchFamily="34" charset="0"/>
              </a:rPr>
              <a:t>et al.</a:t>
            </a:r>
            <a:r>
              <a:rPr lang="en-GB" sz="1000" dirty="0" smtClean="0">
                <a:solidFill>
                  <a:srgbClr val="000000"/>
                </a:solidFill>
                <a:cs typeface="Calibri" pitchFamily="34" charset="0"/>
              </a:rPr>
              <a:t>,</a:t>
            </a:r>
            <a:r>
              <a:rPr lang="en-GB" sz="1000" dirty="0" smtClean="0"/>
              <a:t> IJMS </a:t>
            </a:r>
            <a:r>
              <a:rPr lang="en-GB" sz="1000" b="1" dirty="0" smtClean="0"/>
              <a:t>313</a:t>
            </a:r>
            <a:r>
              <a:rPr lang="en-GB" sz="1000" dirty="0" smtClean="0"/>
              <a:t>, 8 (2012);	Wolf </a:t>
            </a:r>
            <a:r>
              <a:rPr lang="en-GB" sz="1000" i="1" dirty="0" smtClean="0"/>
              <a:t>et al.</a:t>
            </a:r>
            <a:r>
              <a:rPr lang="en-GB" sz="1000" dirty="0" smtClean="0"/>
              <a:t>, IJMS 349-350, 123 (2013);        </a:t>
            </a:r>
            <a:endParaRPr lang="en-GB" sz="1000" dirty="0">
              <a:solidFill>
                <a:srgbClr val="000000"/>
              </a:solidFill>
              <a:cs typeface="Calibri" pitchFamily="34" charset="0"/>
            </a:endParaRPr>
          </a:p>
        </p:txBody>
      </p:sp>
      <p:grpSp>
        <p:nvGrpSpPr>
          <p:cNvPr id="4" name="Gruppierung 3"/>
          <p:cNvGrpSpPr/>
          <p:nvPr/>
        </p:nvGrpSpPr>
        <p:grpSpPr>
          <a:xfrm>
            <a:off x="5508104" y="3717032"/>
            <a:ext cx="3816424" cy="2596356"/>
            <a:chOff x="395536" y="620688"/>
            <a:chExt cx="3816424" cy="2596356"/>
          </a:xfrm>
        </p:grpSpPr>
        <p:sp>
          <p:nvSpPr>
            <p:cNvPr id="23" name="Textfeld 22"/>
            <p:cNvSpPr txBox="1"/>
            <p:nvPr/>
          </p:nvSpPr>
          <p:spPr>
            <a:xfrm>
              <a:off x="399816" y="908720"/>
              <a:ext cx="3812144" cy="2308324"/>
            </a:xfrm>
            <a:prstGeom prst="rect">
              <a:avLst/>
            </a:prstGeom>
            <a:noFill/>
            <a:ln w="25400">
              <a:noFill/>
            </a:ln>
            <a:effectLst>
              <a:softEdge rad="12700"/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mtClean="0">
                  <a:solidFill>
                    <a:schemeClr val="accent6"/>
                  </a:solidFill>
                </a:rPr>
                <a:t>mass resolving power (FWHM)</a:t>
              </a:r>
            </a:p>
            <a:p>
              <a:r>
                <a:rPr lang="en-GB" i="1" smtClean="0">
                  <a:solidFill>
                    <a:schemeClr val="accent6"/>
                  </a:solidFill>
                </a:rPr>
                <a:t>   </a:t>
              </a:r>
              <a:r>
                <a:rPr lang="en-GB" i="1" smtClean="0"/>
                <a:t>m</a:t>
              </a:r>
              <a:r>
                <a:rPr lang="en-GB" smtClean="0"/>
                <a:t>/∆</a:t>
              </a:r>
              <a:r>
                <a:rPr lang="en-GB" i="1" smtClean="0"/>
                <a:t>m=</a:t>
              </a:r>
              <a:r>
                <a:rPr lang="en-GB" smtClean="0"/>
                <a:t>100</a:t>
              </a:r>
              <a:r>
                <a:rPr lang="en-GB" sz="800" smtClean="0"/>
                <a:t> </a:t>
              </a:r>
              <a:r>
                <a:rPr lang="en-GB" smtClean="0"/>
                <a:t>000 at 12ms</a:t>
              </a:r>
            </a:p>
            <a:p>
              <a:r>
                <a:rPr lang="en-GB" i="1" smtClean="0"/>
                <a:t>   m</a:t>
              </a:r>
              <a:r>
                <a:rPr lang="en-GB" smtClean="0"/>
                <a:t>/∆</a:t>
              </a:r>
              <a:r>
                <a:rPr lang="en-GB" i="1" smtClean="0"/>
                <a:t>m=</a:t>
              </a:r>
              <a:r>
                <a:rPr lang="en-GB" smtClean="0"/>
                <a:t>200</a:t>
              </a:r>
              <a:r>
                <a:rPr lang="en-GB" sz="800" smtClean="0"/>
                <a:t> </a:t>
              </a:r>
              <a:r>
                <a:rPr lang="en-GB" smtClean="0"/>
                <a:t>000 at 30ms</a:t>
              </a:r>
            </a:p>
            <a:p>
              <a:r>
                <a:rPr lang="en-GB" smtClean="0">
                  <a:solidFill>
                    <a:schemeClr val="accent6"/>
                  </a:solidFill>
                </a:rPr>
                <a:t>transmission</a:t>
              </a:r>
              <a:r>
                <a:rPr lang="en-GB" smtClean="0"/>
                <a:t> </a:t>
              </a:r>
            </a:p>
            <a:p>
              <a:r>
                <a:rPr lang="en-GB" smtClean="0"/>
                <a:t>   ≈50% at 30ms</a:t>
              </a:r>
            </a:p>
            <a:p>
              <a:r>
                <a:rPr lang="en-GB" smtClean="0">
                  <a:solidFill>
                    <a:schemeClr val="accent6"/>
                  </a:solidFill>
                </a:rPr>
                <a:t>ion capacity</a:t>
              </a:r>
            </a:p>
            <a:p>
              <a:r>
                <a:rPr lang="en-GB" smtClean="0">
                  <a:solidFill>
                    <a:schemeClr val="tx1"/>
                  </a:solidFill>
                </a:rPr>
                <a:t>   ≈1000 per cycle</a:t>
              </a:r>
            </a:p>
            <a:p>
              <a:r>
                <a:rPr lang="en-GB" smtClean="0">
                  <a:solidFill>
                    <a:schemeClr val="tx1"/>
                  </a:solidFill>
                </a:rPr>
                <a:t>   ≈100</a:t>
              </a:r>
              <a:r>
                <a:rPr lang="en-GB" sz="800" smtClean="0">
                  <a:solidFill>
                    <a:schemeClr val="tx1"/>
                  </a:solidFill>
                </a:rPr>
                <a:t> </a:t>
              </a:r>
              <a:r>
                <a:rPr lang="en-GB" smtClean="0">
                  <a:solidFill>
                    <a:schemeClr val="tx1"/>
                  </a:solidFill>
                </a:rPr>
                <a:t>000 per second</a:t>
              </a: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395536" y="620688"/>
              <a:ext cx="1312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smtClean="0"/>
                <a:t>MR-ToF-MS</a:t>
              </a:r>
              <a:endParaRPr lang="en-GB" b="1"/>
            </a:p>
          </p:txBody>
        </p:sp>
      </p:grpSp>
      <p:sp>
        <p:nvSpPr>
          <p:cNvPr id="33" name="Textfeld 32"/>
          <p:cNvSpPr txBox="1"/>
          <p:nvPr/>
        </p:nvSpPr>
        <p:spPr>
          <a:xfrm>
            <a:off x="251520" y="345430"/>
            <a:ext cx="3888432" cy="923330"/>
          </a:xfrm>
          <a:prstGeom prst="rect">
            <a:avLst/>
          </a:prstGeom>
          <a:noFill/>
          <a:ln w="25400">
            <a:noFill/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endParaRPr lang="en-GB" b="1" dirty="0" smtClean="0">
              <a:solidFill>
                <a:schemeClr val="accent6"/>
              </a:solidFill>
            </a:endParaRPr>
          </a:p>
          <a:p>
            <a:pPr lvl="0" indent="-252000">
              <a:buFont typeface="Wingdings" pitchFamily="2" charset="2"/>
              <a:buChar char="Ø"/>
            </a:pPr>
            <a:r>
              <a:rPr lang="en-GB" dirty="0" smtClean="0"/>
              <a:t> mean kinetic energy </a:t>
            </a:r>
            <a:r>
              <a:rPr lang="en-GB" i="1" dirty="0" err="1" smtClean="0"/>
              <a:t>E</a:t>
            </a:r>
            <a:r>
              <a:rPr lang="en-GB" baseline="-25000" dirty="0" err="1" smtClean="0"/>
              <a:t>kin</a:t>
            </a:r>
            <a:r>
              <a:rPr lang="en-GB" dirty="0" smtClean="0"/>
              <a:t>=2.1keV</a:t>
            </a:r>
          </a:p>
          <a:p>
            <a:pPr lvl="0" indent="-252000"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dirty="0" err="1" smtClean="0"/>
              <a:t>ToF</a:t>
            </a:r>
            <a:r>
              <a:rPr lang="en-GB" dirty="0" smtClean="0"/>
              <a:t> separation due to different </a:t>
            </a:r>
            <a:r>
              <a:rPr lang="en-GB" i="1" dirty="0" smtClean="0"/>
              <a:t>m/q</a:t>
            </a:r>
            <a:endParaRPr lang="en-GB" dirty="0"/>
          </a:p>
        </p:txBody>
      </p:sp>
      <p:sp>
        <p:nvSpPr>
          <p:cNvPr id="34" name="Textfeld 33"/>
          <p:cNvSpPr txBox="1"/>
          <p:nvPr/>
        </p:nvSpPr>
        <p:spPr>
          <a:xfrm>
            <a:off x="7494060" y="3327375"/>
            <a:ext cx="16144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kern="1200" smtClean="0"/>
              <a:t>Bradbury-Nielsen gate </a:t>
            </a:r>
          </a:p>
          <a:p>
            <a:r>
              <a:rPr lang="en-GB" sz="1200" b="1" kern="1200" smtClean="0"/>
              <a:t>(BNG)</a:t>
            </a:r>
            <a:r>
              <a:rPr lang="en-GB" sz="1200" b="1" kern="1200" baseline="30000" smtClean="0"/>
              <a:t>2,3</a:t>
            </a:r>
            <a:endParaRPr lang="en-GB" sz="1200" b="1" kern="1200" baseline="30000"/>
          </a:p>
        </p:txBody>
      </p:sp>
      <p:sp>
        <p:nvSpPr>
          <p:cNvPr id="16" name="Textfeld 15"/>
          <p:cNvSpPr txBox="1"/>
          <p:nvPr/>
        </p:nvSpPr>
        <p:spPr>
          <a:xfrm>
            <a:off x="4290120" y="345430"/>
            <a:ext cx="2530888" cy="923330"/>
          </a:xfrm>
          <a:prstGeom prst="rect">
            <a:avLst/>
          </a:prstGeom>
          <a:noFill/>
          <a:ln w="25400">
            <a:noFill/>
          </a:ln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6"/>
                </a:solidFill>
              </a:rPr>
              <a:t>RFQ:</a:t>
            </a:r>
            <a:endParaRPr lang="de-DE" b="1" baseline="30000" dirty="0" smtClean="0">
              <a:solidFill>
                <a:schemeClr val="accent6"/>
              </a:solidFill>
            </a:endParaRPr>
          </a:p>
          <a:p>
            <a:pPr lvl="0" indent="252000">
              <a:buFont typeface="Wingdings" pitchFamily="2" charset="2"/>
              <a:buChar char="Ø"/>
            </a:pPr>
            <a:r>
              <a:rPr lang="de-DE" dirty="0" smtClean="0"/>
              <a:t> Δ</a:t>
            </a:r>
            <a:r>
              <a:rPr lang="de-DE" i="1" dirty="0" smtClean="0"/>
              <a:t>t</a:t>
            </a:r>
            <a:r>
              <a:rPr lang="de-DE" dirty="0" smtClean="0"/>
              <a:t>≈100ns</a:t>
            </a:r>
          </a:p>
          <a:p>
            <a:pPr lvl="0" indent="252000">
              <a:buFont typeface="Wingdings" pitchFamily="2" charset="2"/>
              <a:buChar char="Ø"/>
            </a:pPr>
            <a:r>
              <a:rPr lang="de-DE" dirty="0" smtClean="0"/>
              <a:t> </a:t>
            </a:r>
            <a:r>
              <a:rPr lang="de-DE" dirty="0" err="1" smtClean="0"/>
              <a:t>Δ</a:t>
            </a:r>
            <a:r>
              <a:rPr lang="de-DE" i="1" dirty="0" err="1" smtClean="0"/>
              <a:t>E</a:t>
            </a:r>
            <a:r>
              <a:rPr lang="de-DE" baseline="-25000" dirty="0" err="1" smtClean="0"/>
              <a:t>kin</a:t>
            </a:r>
            <a:r>
              <a:rPr lang="de-DE" dirty="0" smtClean="0"/>
              <a:t>/</a:t>
            </a:r>
            <a:r>
              <a:rPr lang="de-DE" i="1" dirty="0" smtClean="0"/>
              <a:t>E</a:t>
            </a:r>
            <a:r>
              <a:rPr lang="de-DE" baseline="-25000" dirty="0" smtClean="0"/>
              <a:t>kin</a:t>
            </a:r>
            <a:r>
              <a:rPr lang="de-DE" dirty="0" smtClean="0"/>
              <a:t>≈3%</a:t>
            </a:r>
          </a:p>
        </p:txBody>
      </p:sp>
    </p:spTree>
    <p:extLst>
      <p:ext uri="{BB962C8B-B14F-4D97-AF65-F5344CB8AC3E}">
        <p14:creationId xmlns:p14="http://schemas.microsoft.com/office/powerpoint/2010/main" val="2625655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b="1" dirty="0" smtClean="0"/>
              <a:t>MR-</a:t>
            </a:r>
            <a:r>
              <a:rPr lang="de-DE" sz="2400" b="1" dirty="0" err="1" smtClean="0"/>
              <a:t>ToF</a:t>
            </a:r>
            <a:r>
              <a:rPr lang="de-DE" sz="2400" b="1" dirty="0" smtClean="0"/>
              <a:t>-MS </a:t>
            </a:r>
            <a:r>
              <a:rPr lang="de-DE" sz="2400" b="1" dirty="0" err="1" smtClean="0"/>
              <a:t>at</a:t>
            </a:r>
            <a:r>
              <a:rPr lang="de-DE" sz="2400" b="1" dirty="0" smtClean="0"/>
              <a:t> ISOLTRAP: in-</a:t>
            </a:r>
            <a:r>
              <a:rPr lang="de-DE" sz="2400" b="1" dirty="0" err="1" smtClean="0"/>
              <a:t>trap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lift</a:t>
            </a:r>
            <a:endParaRPr lang="de-DE" sz="2400" b="1" dirty="0" smtClean="0"/>
          </a:p>
        </p:txBody>
      </p:sp>
      <p:pic>
        <p:nvPicPr>
          <p:cNvPr id="54273" name="Picture 1" descr="E:\Robert\ISOLDE workshop\Falle_sketch_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968" y="2679179"/>
            <a:ext cx="2951968" cy="389781"/>
          </a:xfrm>
          <a:prstGeom prst="rect">
            <a:avLst/>
          </a:prstGeom>
          <a:noFill/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1065989" name="Picture 5" descr="E:\PhD\Bilder\Figures\MR-TOF_in-trap_lift_trapping_5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952" y="3242717"/>
            <a:ext cx="3240000" cy="2706563"/>
          </a:xfrm>
          <a:prstGeom prst="rect">
            <a:avLst/>
          </a:prstGeom>
          <a:noFill/>
          <a:ln w="34925" cap="rnd">
            <a:noFill/>
            <a:bevel/>
          </a:ln>
          <a:effectLst/>
        </p:spPr>
      </p:pic>
      <p:sp>
        <p:nvSpPr>
          <p:cNvPr id="25" name="Textfeld 24"/>
          <p:cNvSpPr txBox="1"/>
          <p:nvPr/>
        </p:nvSpPr>
        <p:spPr>
          <a:xfrm>
            <a:off x="1979712" y="2492896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in-</a:t>
            </a:r>
            <a:r>
              <a:rPr lang="de-DE" dirty="0" err="1" smtClean="0"/>
              <a:t>trap</a:t>
            </a:r>
            <a:r>
              <a:rPr lang="de-DE" dirty="0" smtClean="0"/>
              <a:t> </a:t>
            </a:r>
            <a:r>
              <a:rPr lang="de-DE" dirty="0" err="1" smtClean="0"/>
              <a:t>lift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0" y="54868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52000">
              <a:buFont typeface="Wingdings" pitchFamily="2" charset="2"/>
              <a:buChar char="Ø"/>
            </a:pP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capture and ejection with one electrode</a:t>
            </a:r>
          </a:p>
          <a:p>
            <a:r>
              <a:rPr lang="en-US" b="1" dirty="0" smtClean="0">
                <a:sym typeface="Wingdings" pitchFamily="2" charset="2"/>
              </a:rPr>
              <a:t>       simple technique, stable mirror potentials</a:t>
            </a:r>
            <a:endParaRPr lang="en-US" b="1" dirty="0" smtClean="0"/>
          </a:p>
          <a:p>
            <a:pPr indent="-252000">
              <a:buFont typeface="Wingdings" pitchFamily="2" charset="2"/>
              <a:buChar char="Ø"/>
            </a:pP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decouple MR-ToF-MS and adjacent </a:t>
            </a:r>
            <a:r>
              <a:rPr lang="en-US" dirty="0" err="1" smtClean="0">
                <a:sym typeface="Wingdings" pitchFamily="2" charset="2"/>
              </a:rPr>
              <a:t>beamline</a:t>
            </a:r>
            <a:endParaRPr lang="en-US" dirty="0" smtClean="0">
              <a:sym typeface="Wingdings" pitchFamily="2" charset="2"/>
            </a:endParaRPr>
          </a:p>
          <a:p>
            <a:r>
              <a:rPr lang="en-US" b="1" dirty="0" smtClean="0">
                <a:sym typeface="Wingdings" pitchFamily="2" charset="2"/>
              </a:rPr>
              <a:t>       independent optimization</a:t>
            </a:r>
          </a:p>
          <a:p>
            <a:pPr indent="-252000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 adjust ions’ kinetic energy</a:t>
            </a:r>
          </a:p>
          <a:p>
            <a:r>
              <a:rPr lang="en-US" b="1" dirty="0" smtClean="0">
                <a:sym typeface="Wingdings" pitchFamily="2" charset="2"/>
              </a:rPr>
              <a:t>       ToF focusing, max. mass resolving power</a:t>
            </a:r>
            <a:endParaRPr lang="en-US" b="1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0" y="6581001"/>
            <a:ext cx="2054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Wolf </a:t>
            </a:r>
            <a:r>
              <a:rPr lang="en-US" sz="1200" i="1" dirty="0" smtClean="0"/>
              <a:t>et al.</a:t>
            </a:r>
            <a:r>
              <a:rPr lang="en-US" sz="1200" dirty="0" smtClean="0"/>
              <a:t>,</a:t>
            </a:r>
            <a:r>
              <a:rPr lang="de-DE" sz="1200" dirty="0" smtClean="0"/>
              <a:t> IJMS 313, 8 (2012)</a:t>
            </a:r>
            <a:endParaRPr lang="en-US" sz="1200" dirty="0"/>
          </a:p>
        </p:txBody>
      </p:sp>
      <p:pic>
        <p:nvPicPr>
          <p:cNvPr id="16" name="Picture 1" descr="E:\PhD\Bilder\Figures\K39-041_cavity_sca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4489" y="548680"/>
            <a:ext cx="4017991" cy="3240000"/>
          </a:xfrm>
          <a:prstGeom prst="rect">
            <a:avLst/>
          </a:prstGeom>
          <a:noFill/>
        </p:spPr>
      </p:pic>
      <p:pic>
        <p:nvPicPr>
          <p:cNvPr id="18" name="Picture 2" descr="E:\PhD\Bilder\Figures\K39-041_slice_12_22_32_0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39873" y="3861048"/>
            <a:ext cx="3892567" cy="2880000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35496" y="3284984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Injection</a:t>
            </a:r>
            <a:endParaRPr lang="en-US" sz="1600" dirty="0"/>
          </a:p>
        </p:txBody>
      </p:sp>
      <p:sp>
        <p:nvSpPr>
          <p:cNvPr id="12" name="Textfeld 11"/>
          <p:cNvSpPr txBox="1"/>
          <p:nvPr/>
        </p:nvSpPr>
        <p:spPr>
          <a:xfrm>
            <a:off x="35496" y="4437112"/>
            <a:ext cx="817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Storage</a:t>
            </a:r>
            <a:endParaRPr lang="en-US" sz="1600" dirty="0"/>
          </a:p>
        </p:txBody>
      </p:sp>
      <p:sp>
        <p:nvSpPr>
          <p:cNvPr id="13" name="Textfeld 12"/>
          <p:cNvSpPr txBox="1"/>
          <p:nvPr/>
        </p:nvSpPr>
        <p:spPr>
          <a:xfrm>
            <a:off x="35496" y="5589240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Ejection</a:t>
            </a:r>
            <a:endParaRPr lang="en-US" sz="1600" dirty="0"/>
          </a:p>
        </p:txBody>
      </p:sp>
      <p:sp>
        <p:nvSpPr>
          <p:cNvPr id="14" name="Textfeld 13"/>
          <p:cNvSpPr txBox="1"/>
          <p:nvPr/>
        </p:nvSpPr>
        <p:spPr>
          <a:xfrm>
            <a:off x="755944" y="6093296"/>
            <a:ext cx="326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sym typeface="Wingdings" pitchFamily="2" charset="2"/>
              </a:rPr>
              <a:t> </a:t>
            </a:r>
            <a:r>
              <a:rPr lang="en-US" b="1" dirty="0" smtClean="0">
                <a:solidFill>
                  <a:schemeClr val="accent6"/>
                </a:solidFill>
              </a:rPr>
              <a:t>only one parameter to adjust</a:t>
            </a:r>
            <a:endParaRPr lang="en-US" b="1" dirty="0">
              <a:solidFill>
                <a:schemeClr val="accent6"/>
              </a:solidFill>
            </a:endParaRPr>
          </a:p>
        </p:txBody>
      </p:sp>
      <p:cxnSp>
        <p:nvCxnSpPr>
          <p:cNvPr id="20" name="Gerade Verbindung 19"/>
          <p:cNvCxnSpPr/>
          <p:nvPr/>
        </p:nvCxnSpPr>
        <p:spPr>
          <a:xfrm>
            <a:off x="5508104" y="2642400"/>
            <a:ext cx="216024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5508104" y="1944000"/>
            <a:ext cx="216024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5508104" y="1260000"/>
            <a:ext cx="216024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7380312" y="23488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" name="Textfeld 23"/>
          <p:cNvSpPr txBox="1"/>
          <p:nvPr/>
        </p:nvSpPr>
        <p:spPr>
          <a:xfrm>
            <a:off x="7380312" y="1628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6" name="Textfeld 25"/>
          <p:cNvSpPr txBox="1"/>
          <p:nvPr/>
        </p:nvSpPr>
        <p:spPr>
          <a:xfrm>
            <a:off x="7380312" y="980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1812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0500" name="Picture 4"/>
          <p:cNvPicPr>
            <a:picLocks noChangeAspect="1" noChangeArrowheads="1"/>
          </p:cNvPicPr>
          <p:nvPr/>
        </p:nvPicPr>
        <p:blipFill>
          <a:blip r:embed="rId3" cstate="print"/>
          <a:srcRect l="50880" t="35726" r="14120" b="26115"/>
          <a:stretch>
            <a:fillRect/>
          </a:stretch>
        </p:blipFill>
        <p:spPr bwMode="auto">
          <a:xfrm>
            <a:off x="467544" y="3317111"/>
            <a:ext cx="3960440" cy="3229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251520" y="980728"/>
            <a:ext cx="4900124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Ion-beam composition analysis</a:t>
            </a:r>
          </a:p>
          <a:p>
            <a:endParaRPr lang="en-US" sz="800" dirty="0" smtClean="0">
              <a:solidFill>
                <a:schemeClr val="accent6"/>
              </a:solidFill>
            </a:endParaRPr>
          </a:p>
          <a:p>
            <a:pPr indent="-252000">
              <a:buFont typeface="Wingdings" pitchFamily="2" charset="2"/>
              <a:buChar char="Ø"/>
            </a:pPr>
            <a:r>
              <a:rPr lang="en-US" dirty="0" smtClean="0"/>
              <a:t> direct feedback for target/line optimization</a:t>
            </a:r>
          </a:p>
          <a:p>
            <a:pPr indent="-252000">
              <a:buFont typeface="Wingdings" pitchFamily="2" charset="2"/>
              <a:buChar char="Ø"/>
            </a:pPr>
            <a:r>
              <a:rPr lang="en-US" dirty="0" smtClean="0"/>
              <a:t> sampling of release curve possible</a:t>
            </a:r>
          </a:p>
          <a:p>
            <a:pPr indent="-252000">
              <a:buFont typeface="Wingdings" pitchFamily="2" charset="2"/>
              <a:buChar char="Ø"/>
            </a:pPr>
            <a:r>
              <a:rPr lang="en-US" dirty="0" smtClean="0"/>
              <a:t> single ion sensitivity to detect lowest yields</a:t>
            </a:r>
          </a:p>
          <a:p>
            <a:pPr indent="-252000">
              <a:buFont typeface="Wingdings" pitchFamily="2" charset="2"/>
              <a:buChar char="Ø"/>
            </a:pPr>
            <a:r>
              <a:rPr lang="en-US" dirty="0" smtClean="0"/>
              <a:t> no upper limit on half-life as with decay station</a:t>
            </a:r>
          </a:p>
          <a:p>
            <a:pPr indent="-252000">
              <a:buFont typeface="Wingdings" pitchFamily="2" charset="2"/>
              <a:buChar char="Ø"/>
            </a:pPr>
            <a:r>
              <a:rPr lang="en-US" dirty="0" smtClean="0"/>
              <a:t> not hindered by decay branching ratio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547664" y="3275692"/>
            <a:ext cx="207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target release curve</a:t>
            </a:r>
            <a:endParaRPr lang="en-US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2987824" y="4293096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1/2</a:t>
            </a:r>
            <a:r>
              <a:rPr lang="en-US" dirty="0" smtClean="0"/>
              <a:t>=54ms</a:t>
            </a:r>
            <a:endParaRPr lang="en-US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3286961" y="3923764"/>
            <a:ext cx="7809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99Rb+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>
            <a:off x="0" y="6581001"/>
            <a:ext cx="5876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Wolf </a:t>
            </a:r>
            <a:r>
              <a:rPr lang="en-US" sz="1200" i="1" dirty="0" smtClean="0"/>
              <a:t>et al.</a:t>
            </a:r>
            <a:r>
              <a:rPr lang="en-US" sz="1200" dirty="0" smtClean="0"/>
              <a:t>,</a:t>
            </a:r>
            <a:r>
              <a:rPr lang="de-DE" sz="1200" dirty="0" smtClean="0"/>
              <a:t> IJMS 349-350, 123 (2013);   </a:t>
            </a:r>
            <a:r>
              <a:rPr lang="de-DE" sz="1200" dirty="0" err="1" smtClean="0"/>
              <a:t>Kreim</a:t>
            </a:r>
            <a:r>
              <a:rPr lang="de-DE" sz="1200" dirty="0" smtClean="0"/>
              <a:t> </a:t>
            </a:r>
            <a:r>
              <a:rPr lang="de-DE" sz="1200" i="1" dirty="0" smtClean="0"/>
              <a:t>et al.</a:t>
            </a:r>
            <a:r>
              <a:rPr lang="de-DE" sz="1200" dirty="0" smtClean="0"/>
              <a:t>, </a:t>
            </a:r>
            <a:r>
              <a:rPr lang="en-US" sz="1200" dirty="0" smtClean="0"/>
              <a:t>NIM B, accepted for publication (2013) </a:t>
            </a:r>
            <a:endParaRPr lang="en-US" sz="1200" dirty="0"/>
          </a:p>
        </p:txBody>
      </p:sp>
      <p:pic>
        <p:nvPicPr>
          <p:cNvPr id="16" name="Picture 3" descr="E:\PhD\Veröffentlichungen\2013_Wolf_100yearsMS\Bilder\target_current_increase\A72_MRTOF_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596095"/>
            <a:ext cx="3888432" cy="2904913"/>
          </a:xfrm>
          <a:prstGeom prst="rect">
            <a:avLst/>
          </a:prstGeom>
          <a:noFill/>
        </p:spPr>
      </p:pic>
      <p:pic>
        <p:nvPicPr>
          <p:cNvPr id="17" name="Picture 2" descr="E:\PhD\Veröffentlichungen\2013_Wolf_100yearsMS\Bilder\target_current_increase\A72_target_current_increase_0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680648"/>
            <a:ext cx="3866022" cy="2889320"/>
          </a:xfrm>
          <a:prstGeom prst="rect">
            <a:avLst/>
          </a:prstGeom>
          <a:noFill/>
        </p:spPr>
      </p:pic>
      <p:sp>
        <p:nvSpPr>
          <p:cNvPr id="18" name="Rechteck 17"/>
          <p:cNvSpPr/>
          <p:nvPr/>
        </p:nvSpPr>
        <p:spPr>
          <a:xfrm>
            <a:off x="4860032" y="404664"/>
            <a:ext cx="50405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4932040" y="3429000"/>
            <a:ext cx="50405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20" name="TextBox 3119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sz="2400" b="1" dirty="0" smtClean="0"/>
              <a:t>MR-</a:t>
            </a:r>
            <a:r>
              <a:rPr lang="en-GB" sz="2400" b="1" dirty="0" err="1" smtClean="0"/>
              <a:t>ToF</a:t>
            </a:r>
            <a:r>
              <a:rPr lang="en-GB" sz="2400" b="1" dirty="0" smtClean="0"/>
              <a:t> ion-beam analysis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677102" y="3646765"/>
            <a:ext cx="2495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target heating increased</a:t>
            </a:r>
          </a:p>
          <a:p>
            <a:r>
              <a:rPr lang="en-US" b="1" dirty="0" smtClean="0"/>
              <a:t>by 70K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18779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4860032" y="404664"/>
            <a:ext cx="50405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20" name="TextBox 3119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sz="2400" b="1" dirty="0" smtClean="0"/>
              <a:t>MR-</a:t>
            </a:r>
            <a:r>
              <a:rPr lang="en-GB" sz="2400" b="1" dirty="0" err="1" smtClean="0"/>
              <a:t>ToF</a:t>
            </a:r>
            <a:r>
              <a:rPr lang="en-GB" sz="2400" b="1" dirty="0" smtClean="0"/>
              <a:t> ion-beam analysis</a:t>
            </a:r>
          </a:p>
        </p:txBody>
      </p:sp>
      <p:pic>
        <p:nvPicPr>
          <p:cNvPr id="4" name="Bild 3" descr="Sc-run378__pic_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665"/>
            <a:ext cx="9144000" cy="3310235"/>
          </a:xfrm>
          <a:prstGeom prst="rect">
            <a:avLst/>
          </a:prstGeom>
        </p:spPr>
      </p:pic>
      <p:pic>
        <p:nvPicPr>
          <p:cNvPr id="5" name="Bild 4" descr="Sc-run378__pic_5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8900"/>
            <a:ext cx="9144000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534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0" name="TextBox 3119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sz="2400" b="1" dirty="0" smtClean="0"/>
              <a:t>MR-</a:t>
            </a:r>
            <a:r>
              <a:rPr lang="en-GB" sz="2400" b="1" dirty="0" err="1" smtClean="0"/>
              <a:t>ToF</a:t>
            </a:r>
            <a:r>
              <a:rPr lang="en-GB" sz="2400" b="1" dirty="0" smtClean="0"/>
              <a:t> </a:t>
            </a:r>
            <a:r>
              <a:rPr lang="en-GB" sz="2400" b="1" dirty="0" smtClean="0">
                <a:sym typeface="Wingdings" pitchFamily="2" charset="2"/>
              </a:rPr>
              <a:t> RILIS yield optimization</a:t>
            </a:r>
            <a:endParaRPr lang="en-GB" sz="2400" b="1" dirty="0" smtClean="0"/>
          </a:p>
        </p:txBody>
      </p:sp>
      <p:pic>
        <p:nvPicPr>
          <p:cNvPr id="1131522" name="Picture 2" descr="E:\PhD\Data\2012\Au_run\Au_run-576_578_Laser_on-off_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556792"/>
            <a:ext cx="4225895" cy="4896544"/>
          </a:xfrm>
          <a:prstGeom prst="rect">
            <a:avLst/>
          </a:prstGeom>
          <a:noFill/>
        </p:spPr>
      </p:pic>
      <p:pic>
        <p:nvPicPr>
          <p:cNvPr id="1131523" name="Picture 3" descr="E:\PhD\Data\2012\Au_run\185Au_RILIS_hyperfine_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84984"/>
            <a:ext cx="4032465" cy="3096344"/>
          </a:xfrm>
          <a:prstGeom prst="rect">
            <a:avLst/>
          </a:prstGeom>
          <a:noFill/>
        </p:spPr>
      </p:pic>
      <p:sp>
        <p:nvSpPr>
          <p:cNvPr id="14" name="Textfeld 13"/>
          <p:cNvSpPr txBox="1"/>
          <p:nvPr/>
        </p:nvSpPr>
        <p:spPr>
          <a:xfrm>
            <a:off x="107504" y="908720"/>
            <a:ext cx="4567597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MR-ToF analyzer to investigate resonant laser 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ionization of nuclides far from stability</a:t>
            </a:r>
          </a:p>
          <a:p>
            <a:endParaRPr lang="en-US" sz="900" b="1" dirty="0" smtClean="0">
              <a:solidFill>
                <a:schemeClr val="accent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fast, sensitive tool to improve ionization eff.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high dynamic range: 1-10e5 counts/s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counts free from background contamination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not limited by decay branching ratio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help to provide </a:t>
            </a:r>
            <a:r>
              <a:rPr lang="en-US" dirty="0" err="1" smtClean="0"/>
              <a:t>isomerically</a:t>
            </a:r>
            <a:r>
              <a:rPr lang="en-US" dirty="0" smtClean="0"/>
              <a:t> pure beams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043608" y="5507940"/>
            <a:ext cx="3062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scan: RILIS first excitation step</a:t>
            </a:r>
            <a:endParaRPr lang="en-US" b="1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8B9DE-D478-442D-9ADD-BA420D16065F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1043608" y="3645024"/>
            <a:ext cx="9060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185Au+</a:t>
            </a:r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5538191" y="2339588"/>
            <a:ext cx="9060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185Au+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>
            <a:off x="6876256" y="1907540"/>
            <a:ext cx="8162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185Tl+</a:t>
            </a:r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6924103" y="4149080"/>
            <a:ext cx="8162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185Tl+</a:t>
            </a:r>
            <a:endParaRPr lang="en-US" dirty="0"/>
          </a:p>
        </p:txBody>
      </p:sp>
      <p:sp>
        <p:nvSpPr>
          <p:cNvPr id="17" name="Rechteck 16"/>
          <p:cNvSpPr/>
          <p:nvPr/>
        </p:nvSpPr>
        <p:spPr>
          <a:xfrm>
            <a:off x="4644008" y="1484784"/>
            <a:ext cx="50405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hteck 17"/>
          <p:cNvSpPr/>
          <p:nvPr/>
        </p:nvSpPr>
        <p:spPr>
          <a:xfrm>
            <a:off x="4499992" y="3645024"/>
            <a:ext cx="50405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feld 18"/>
          <p:cNvSpPr txBox="1"/>
          <p:nvPr/>
        </p:nvSpPr>
        <p:spPr>
          <a:xfrm>
            <a:off x="0" y="6581001"/>
            <a:ext cx="5876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Wolf </a:t>
            </a:r>
            <a:r>
              <a:rPr lang="en-US" sz="1200" i="1" dirty="0" smtClean="0"/>
              <a:t>et al.</a:t>
            </a:r>
            <a:r>
              <a:rPr lang="en-US" sz="1200" dirty="0" smtClean="0"/>
              <a:t>,</a:t>
            </a:r>
            <a:r>
              <a:rPr lang="de-DE" sz="1200" dirty="0" smtClean="0"/>
              <a:t> IJMS 349-350, 123 (2013);   </a:t>
            </a:r>
            <a:r>
              <a:rPr lang="de-DE" sz="1200" dirty="0" err="1" smtClean="0"/>
              <a:t>Kreim</a:t>
            </a:r>
            <a:r>
              <a:rPr lang="de-DE" sz="1200" dirty="0" smtClean="0"/>
              <a:t> </a:t>
            </a:r>
            <a:r>
              <a:rPr lang="de-DE" sz="1200" i="1" dirty="0" smtClean="0"/>
              <a:t>et al.</a:t>
            </a:r>
            <a:r>
              <a:rPr lang="de-DE" sz="1200" dirty="0" smtClean="0"/>
              <a:t>, </a:t>
            </a:r>
            <a:r>
              <a:rPr lang="en-US" sz="1200" dirty="0" smtClean="0"/>
              <a:t>NIM B, accepted for publication (2013)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85084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d 17" descr="A=149 v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54" y="461664"/>
            <a:ext cx="8372097" cy="6396335"/>
          </a:xfrm>
          <a:prstGeom prst="rect">
            <a:avLst/>
          </a:prstGeom>
        </p:spPr>
      </p:pic>
      <p:grpSp>
        <p:nvGrpSpPr>
          <p:cNvPr id="6" name="Gruppierung 5"/>
          <p:cNvGrpSpPr/>
          <p:nvPr/>
        </p:nvGrpSpPr>
        <p:grpSpPr>
          <a:xfrm>
            <a:off x="3148679" y="540106"/>
            <a:ext cx="3429000" cy="488950"/>
            <a:chOff x="3956776" y="-2134593"/>
            <a:chExt cx="3429000" cy="488950"/>
          </a:xfrm>
        </p:grpSpPr>
        <p:sp>
          <p:nvSpPr>
            <p:cNvPr id="4" name="Abgerundetes Rechteck 3"/>
            <p:cNvSpPr/>
            <p:nvPr/>
          </p:nvSpPr>
          <p:spPr>
            <a:xfrm>
              <a:off x="3973063" y="-2134593"/>
              <a:ext cx="3327400" cy="4889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3956776" y="-2120030"/>
              <a:ext cx="3429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/>
                <a:t>(Total counts - </a:t>
              </a:r>
              <a:r>
                <a:rPr lang="en-GB" b="1" i="1" baseline="30000" dirty="0" smtClean="0"/>
                <a:t>149</a:t>
              </a:r>
              <a:r>
                <a:rPr lang="en-GB" b="1" i="1" dirty="0" smtClean="0"/>
                <a:t>Dy) /  </a:t>
              </a:r>
              <a:r>
                <a:rPr lang="en-GB" b="1" i="1" baseline="30000" dirty="0" smtClean="0"/>
                <a:t>149</a:t>
              </a:r>
              <a:r>
                <a:rPr lang="en-GB" b="1" i="1" dirty="0" smtClean="0"/>
                <a:t>Dy ≈ 70   </a:t>
              </a:r>
              <a:endParaRPr lang="en-GB" b="1" i="1" baseline="30000" dirty="0" smtClean="0"/>
            </a:p>
          </p:txBody>
        </p:sp>
      </p:grpSp>
      <p:sp>
        <p:nvSpPr>
          <p:cNvPr id="21" name="TextBox 3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MR-</a:t>
            </a:r>
            <a:r>
              <a:rPr lang="en-GB" sz="2400" b="1" dirty="0" err="1" smtClean="0"/>
              <a:t>ToF</a:t>
            </a:r>
            <a:r>
              <a:rPr lang="en-GB" sz="2400" b="1" dirty="0"/>
              <a:t> </a:t>
            </a:r>
            <a:r>
              <a:rPr lang="en-GB" sz="2400" b="1" dirty="0" smtClean="0"/>
              <a:t>&lt;--&gt; laser </a:t>
            </a:r>
            <a:r>
              <a:rPr lang="en-GB" sz="2400" b="1" dirty="0"/>
              <a:t>scans of hyperfine structure</a:t>
            </a:r>
            <a:endParaRPr lang="en-GB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67762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/>
              <a:t>MR-</a:t>
            </a:r>
            <a:r>
              <a:rPr lang="en-GB" sz="2400" b="1" dirty="0" err="1" smtClean="0"/>
              <a:t>ToF</a:t>
            </a:r>
            <a:r>
              <a:rPr lang="en-GB" sz="2400" b="1" dirty="0"/>
              <a:t> </a:t>
            </a:r>
            <a:r>
              <a:rPr lang="en-GB" sz="2400" b="1" dirty="0" smtClean="0"/>
              <a:t>&lt;--&gt; laser </a:t>
            </a:r>
            <a:r>
              <a:rPr lang="en-GB" sz="2400" b="1" dirty="0"/>
              <a:t>scans of hyperfine structure</a:t>
            </a:r>
            <a:endParaRPr lang="en-GB" sz="2400" b="1" dirty="0" smtClean="0"/>
          </a:p>
        </p:txBody>
      </p:sp>
      <p:pic>
        <p:nvPicPr>
          <p:cNvPr id="2" name="Bild 1" descr="2014-03-15_149Dy_Hyperfinesca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6385"/>
            <a:ext cx="9144000" cy="646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97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[&#10;\mathrm{center\,\,drift}\approx \frac{0.5\,\mathrm{ppm(ToF)}}{1\,\mathrm{ppm(V)}}&#10;\]&#10;&#10;\end{document}"/>
  <p:tag name="IGUANATEXSIZE" val="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[&#10;\mathrm{center\,\,drift}\approx \frac{20\,\mathrm{ppm(ToF)}}{1\,\mathrm{K}}&#10;\]&#10;&#10;\end{document}"/>
  <p:tag name="IGUANATEXSIZE" val="18"/>
</p:tagLst>
</file>

<file path=ppt/theme/theme1.xml><?xml version="1.0" encoding="utf-8"?>
<a:theme xmlns:a="http://schemas.openxmlformats.org/drawingml/2006/main" name="Frank1">
  <a:themeElements>
    <a:clrScheme name="Amphitrit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1262</Words>
  <Application>Microsoft Macintosh PowerPoint</Application>
  <PresentationFormat>Bildschirmpräsentation (4:3)</PresentationFormat>
  <Paragraphs>193</Paragraphs>
  <Slides>14</Slides>
  <Notes>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6" baseType="lpstr">
      <vt:lpstr>Frank1</vt:lpstr>
      <vt:lpstr>Formel</vt:lpstr>
      <vt:lpstr>MR-TOF at ISOLDE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Thanks to…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magic numbers</dc:title>
  <dc:creator>Frank Wienholtz</dc:creator>
  <cp:lastModifiedBy>Frank Wienholtz</cp:lastModifiedBy>
  <cp:revision>214</cp:revision>
  <dcterms:created xsi:type="dcterms:W3CDTF">2013-01-14T08:23:04Z</dcterms:created>
  <dcterms:modified xsi:type="dcterms:W3CDTF">2014-11-03T07:31:49Z</dcterms:modified>
</cp:coreProperties>
</file>