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84" r:id="rId3"/>
    <p:sldId id="351" r:id="rId4"/>
    <p:sldId id="352" r:id="rId5"/>
    <p:sldId id="353" r:id="rId6"/>
    <p:sldId id="354" r:id="rId7"/>
    <p:sldId id="356" r:id="rId8"/>
    <p:sldId id="357" r:id="rId9"/>
    <p:sldId id="358" r:id="rId10"/>
    <p:sldId id="336" r:id="rId11"/>
    <p:sldId id="359" r:id="rId12"/>
    <p:sldId id="3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48C"/>
    <a:srgbClr val="CC0099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4767" autoAdjust="0"/>
  </p:normalViewPr>
  <p:slideViewPr>
    <p:cSldViewPr>
      <p:cViewPr>
        <p:scale>
          <a:sx n="90" d="100"/>
          <a:sy n="90" d="100"/>
        </p:scale>
        <p:origin x="-222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09246774495501"/>
          <c:y val="0.15349702787953901"/>
          <c:w val="0.81941392517104095"/>
          <c:h val="0.79610671838586"/>
        </c:manualLayout>
      </c:layout>
      <c:doughnutChart>
        <c:varyColors val="1"/>
        <c:ser>
          <c:idx val="0"/>
          <c:order val="0"/>
          <c:spPr>
            <a:solidFill>
              <a:schemeClr val="accent1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Sheet1!$B$3:$C$3</c:f>
              <c:strCache>
                <c:ptCount val="2"/>
                <c:pt idx="0">
                  <c:v>SC Yields</c:v>
                </c:pt>
                <c:pt idx="1">
                  <c:v>PSB Yields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1649</c:v>
                </c:pt>
                <c:pt idx="1">
                  <c:v>681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accent1">
                <a:lumMod val="75000"/>
              </a:schemeClr>
            </a:solidFill>
          </c:spPr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Sheet1!$A$15:$B$15</c:f>
              <c:strCache>
                <c:ptCount val="2"/>
                <c:pt idx="0">
                  <c:v>SC Yields</c:v>
                </c:pt>
                <c:pt idx="1">
                  <c:v>PSB Yields</c:v>
                </c:pt>
              </c:strCache>
            </c:strRef>
          </c:cat>
          <c:val>
            <c:numRef>
              <c:f>Sheet1!$A$16:$B$16</c:f>
              <c:numCache>
                <c:formatCode>General</c:formatCode>
                <c:ptCount val="2"/>
                <c:pt idx="0">
                  <c:v>1649</c:v>
                </c:pt>
                <c:pt idx="1">
                  <c:v>1070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11/2/2014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67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Tânia Melo Mendonça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91B68-E320-420D-931E-EA9811DEE30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36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ISOLDE Yield Database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052664"/>
            <a:ext cx="6400800" cy="456456"/>
          </a:xfrm>
        </p:spPr>
        <p:txBody>
          <a:bodyPr>
            <a:normAutofit/>
          </a:bodyPr>
          <a:lstStyle/>
          <a:p>
            <a:r>
              <a:rPr lang="de-DE" dirty="0" smtClean="0"/>
              <a:t>Tania Melo Mendonca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907704" y="4844752"/>
            <a:ext cx="6400800" cy="4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EN-STI-RBS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200" dirty="0" err="1" smtClean="0"/>
              <a:t>Summary</a:t>
            </a:r>
            <a:endParaRPr lang="pt-PT" sz="32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94928" y="1211619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/>
              <a:t>Yield data update:</a:t>
            </a:r>
          </a:p>
          <a:p>
            <a:pPr marL="0" indent="0">
              <a:buNone/>
            </a:pPr>
            <a:r>
              <a:rPr lang="pt-PT" dirty="0"/>
              <a:t>	</a:t>
            </a:r>
            <a:r>
              <a:rPr lang="pt-PT" dirty="0" smtClean="0"/>
              <a:t>33 new isotopes included</a:t>
            </a:r>
          </a:p>
          <a:p>
            <a:pPr marL="0" indent="0">
              <a:buNone/>
            </a:pPr>
            <a:r>
              <a:rPr lang="pt-PT" dirty="0"/>
              <a:t>	</a:t>
            </a:r>
            <a:r>
              <a:rPr lang="pt-PT" dirty="0" smtClean="0"/>
              <a:t>205 new yield entries</a:t>
            </a:r>
          </a:p>
          <a:p>
            <a:pPr marL="0" indent="0">
              <a:buNone/>
            </a:pPr>
            <a:r>
              <a:rPr lang="pt-PT" dirty="0"/>
              <a:t>	</a:t>
            </a:r>
            <a:endParaRPr lang="pt-PT" dirty="0" smtClean="0"/>
          </a:p>
          <a:p>
            <a:pPr marL="0" indent="0">
              <a:buNone/>
            </a:pPr>
            <a:r>
              <a:rPr lang="pt-PT" dirty="0" smtClean="0"/>
              <a:t>Graphical restoration</a:t>
            </a:r>
          </a:p>
          <a:p>
            <a:pPr marL="0" indent="0">
              <a:buNone/>
            </a:pPr>
            <a:r>
              <a:rPr lang="pt-PT" dirty="0"/>
              <a:t>	</a:t>
            </a:r>
            <a:r>
              <a:rPr lang="pt-PT" dirty="0" smtClean="0"/>
              <a:t>Proposal of creating website hosting target information and link to 	database</a:t>
            </a:r>
          </a:p>
          <a:p>
            <a:pPr marL="0" indent="0">
              <a:buNone/>
            </a:pPr>
            <a:r>
              <a:rPr lang="pt-PT" dirty="0"/>
              <a:t>	</a:t>
            </a:r>
            <a:r>
              <a:rPr lang="pt-PT" dirty="0" smtClean="0"/>
              <a:t>Transparency to future Isolde website </a:t>
            </a:r>
            <a:r>
              <a:rPr lang="pt-PT" dirty="0" err="1" smtClean="0"/>
              <a:t>changes</a:t>
            </a:r>
            <a:endParaRPr lang="pt-PT" dirty="0" smtClean="0"/>
          </a:p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r>
              <a:rPr lang="pt-PT" dirty="0" smtClean="0"/>
              <a:t>Diffusion and effusion information to be included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Rectângulo 5"/>
          <p:cNvSpPr/>
          <p:nvPr/>
        </p:nvSpPr>
        <p:spPr>
          <a:xfrm>
            <a:off x="5508104" y="5374377"/>
            <a:ext cx="34156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pt-PT" sz="2200" dirty="0" err="1" smtClean="0"/>
              <a:t>Thank</a:t>
            </a:r>
            <a:r>
              <a:rPr lang="pt-PT" sz="2200" dirty="0" smtClean="0"/>
              <a:t> </a:t>
            </a:r>
            <a:r>
              <a:rPr lang="pt-PT" sz="2200" dirty="0" err="1" smtClean="0"/>
              <a:t>you</a:t>
            </a:r>
            <a:r>
              <a:rPr lang="pt-PT" sz="2200" dirty="0" smtClean="0"/>
              <a:t> for </a:t>
            </a:r>
            <a:r>
              <a:rPr lang="pt-PT" sz="2200" dirty="0" err="1" smtClean="0"/>
              <a:t>the</a:t>
            </a:r>
            <a:r>
              <a:rPr lang="pt-PT" sz="2200" dirty="0" smtClean="0"/>
              <a:t> </a:t>
            </a:r>
            <a:r>
              <a:rPr lang="pt-PT" sz="2200" dirty="0" err="1" smtClean="0"/>
              <a:t>attention</a:t>
            </a:r>
            <a:r>
              <a:rPr lang="pt-PT" sz="2200" dirty="0" smtClean="0"/>
              <a:t>!</a:t>
            </a:r>
            <a:endParaRPr lang="pt-P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25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Molten </a:t>
            </a:r>
            <a:r>
              <a:rPr lang="en-GB" sz="3600" dirty="0" err="1" smtClean="0"/>
              <a:t>NaF:LiF</a:t>
            </a:r>
            <a:r>
              <a:rPr lang="en-GB" sz="3600" dirty="0" smtClean="0"/>
              <a:t> salt target </a:t>
            </a:r>
            <a:br>
              <a:rPr lang="en-GB" sz="3600" dirty="0" smtClean="0"/>
            </a:br>
            <a:r>
              <a:rPr lang="en-GB" sz="3600" dirty="0" smtClean="0"/>
              <a:t>2014 experimental campaign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980728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Online run from the 29</a:t>
            </a:r>
            <a:r>
              <a:rPr lang="en-GB" baseline="30000" dirty="0" smtClean="0"/>
              <a:t>th</a:t>
            </a:r>
            <a:r>
              <a:rPr lang="en-GB" dirty="0" smtClean="0"/>
              <a:t> October to 1</a:t>
            </a:r>
            <a:r>
              <a:rPr lang="en-GB" baseline="30000" dirty="0" smtClean="0"/>
              <a:t>st </a:t>
            </a:r>
            <a:r>
              <a:rPr lang="en-GB" dirty="0" smtClean="0"/>
              <a:t> November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Despite several problems at the start of the run (no thermocouples, HV </a:t>
            </a:r>
            <a:r>
              <a:rPr lang="en-GB" dirty="0" err="1" smtClean="0"/>
              <a:t>trippings</a:t>
            </a:r>
            <a:r>
              <a:rPr lang="en-GB" dirty="0" smtClean="0"/>
              <a:t>…) we could successfully validate the results obtained in 2012.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Preliminary results show yields for </a:t>
            </a:r>
            <a:r>
              <a:rPr lang="en-GB" baseline="30000" dirty="0" smtClean="0"/>
              <a:t>19</a:t>
            </a:r>
            <a:r>
              <a:rPr lang="en-GB" dirty="0" smtClean="0"/>
              <a:t>Ne of 1e7/ </a:t>
            </a:r>
            <a:r>
              <a:rPr lang="en-GB" dirty="0" err="1" smtClean="0"/>
              <a:t>uC</a:t>
            </a:r>
            <a:r>
              <a:rPr lang="en-GB" dirty="0" smtClean="0"/>
              <a:t> and </a:t>
            </a:r>
            <a:r>
              <a:rPr lang="en-GB" baseline="30000" dirty="0" smtClean="0"/>
              <a:t>11</a:t>
            </a:r>
            <a:r>
              <a:rPr lang="en-GB" dirty="0" smtClean="0"/>
              <a:t>CO of 6.7e8/</a:t>
            </a:r>
            <a:r>
              <a:rPr lang="en-GB" dirty="0" err="1" smtClean="0"/>
              <a:t>uC</a:t>
            </a:r>
            <a:r>
              <a:rPr lang="en-GB" dirty="0" smtClean="0"/>
              <a:t>. </a:t>
            </a:r>
          </a:p>
          <a:p>
            <a:pPr marL="0" indent="0">
              <a:buNone/>
            </a:pPr>
            <a:r>
              <a:rPr lang="en-GB" dirty="0" smtClean="0"/>
              <a:t>Systematic measurement of data for the Ne diffusion coefficient in fluoride salts. Data analysis just started…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" t="4616" b="50000"/>
          <a:stretch/>
        </p:blipFill>
        <p:spPr bwMode="auto">
          <a:xfrm>
            <a:off x="529388" y="4005064"/>
            <a:ext cx="3273939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m 108" descr="Graph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598" y="3212976"/>
            <a:ext cx="3951230" cy="279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ixaDeTexto 105"/>
          <p:cNvSpPr txBox="1">
            <a:spLocks noChangeArrowheads="1"/>
          </p:cNvSpPr>
          <p:nvPr/>
        </p:nvSpPr>
        <p:spPr bwMode="auto">
          <a:xfrm>
            <a:off x="4195263" y="5766874"/>
            <a:ext cx="5041900" cy="7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tx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tx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tx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tx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ern="1200">
                <a:solidFill>
                  <a:schemeClr val="tx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r>
              <a:rPr lang="pt-PT" altLang="en-US" sz="1600" dirty="0">
                <a:latin typeface="Lucida Bright" pitchFamily="18" charset="0"/>
              </a:rPr>
              <a:t>D(Ne) in NaF:LiF is 8 orders of magnitude higher than oxide targets </a:t>
            </a:r>
            <a:r>
              <a:rPr lang="pt-PT" altLang="en-US" sz="1600" dirty="0" smtClean="0">
                <a:latin typeface="Lucida Bright" pitchFamily="18" charset="0"/>
              </a:rPr>
              <a:t>(Data from 2012 run)</a:t>
            </a:r>
            <a:endParaRPr lang="pt-PT" altLang="en-US" sz="1600" dirty="0">
              <a:latin typeface="Lucida Bright" pitchFamily="18" charset="0"/>
            </a:endParaRPr>
          </a:p>
          <a:p>
            <a:r>
              <a:rPr lang="pt-PT" altLang="en-US" sz="1600" dirty="0">
                <a:latin typeface="Lucida Bright" pitchFamily="18" charset="0"/>
              </a:rPr>
              <a:t>(CaO,  Al</a:t>
            </a:r>
            <a:r>
              <a:rPr lang="pt-PT" altLang="en-US" sz="1600" baseline="-25000" dirty="0">
                <a:latin typeface="Lucida Bright" pitchFamily="18" charset="0"/>
              </a:rPr>
              <a:t>2</a:t>
            </a:r>
            <a:r>
              <a:rPr lang="pt-PT" altLang="en-US" sz="1600" dirty="0">
                <a:latin typeface="Lucida Bright" pitchFamily="18" charset="0"/>
              </a:rPr>
              <a:t>O</a:t>
            </a:r>
            <a:r>
              <a:rPr lang="pt-PT" altLang="en-US" sz="1600" baseline="-25000" dirty="0">
                <a:latin typeface="Lucida Bright" pitchFamily="18" charset="0"/>
              </a:rPr>
              <a:t>3</a:t>
            </a:r>
            <a:r>
              <a:rPr lang="pt-PT" altLang="en-US" sz="1600" dirty="0">
                <a:latin typeface="Lucida Bright" pitchFamily="18" charset="0"/>
              </a:rPr>
              <a:t> with D~10</a:t>
            </a:r>
            <a:r>
              <a:rPr lang="pt-PT" altLang="en-US" sz="1600" baseline="30000" dirty="0">
                <a:latin typeface="Lucida Bright" pitchFamily="18" charset="0"/>
              </a:rPr>
              <a:t>-17</a:t>
            </a:r>
            <a:r>
              <a:rPr lang="pt-PT" altLang="en-US" sz="1600" dirty="0">
                <a:latin typeface="Lucida Bright" pitchFamily="18" charset="0"/>
              </a:rPr>
              <a:t> m</a:t>
            </a:r>
            <a:r>
              <a:rPr lang="pt-PT" altLang="en-US" sz="1600" baseline="30000" dirty="0">
                <a:latin typeface="Lucida Bright" pitchFamily="18" charset="0"/>
              </a:rPr>
              <a:t>2</a:t>
            </a:r>
            <a:r>
              <a:rPr lang="pt-PT" altLang="en-US" sz="1600" dirty="0">
                <a:latin typeface="Lucida Bright" pitchFamily="18" charset="0"/>
              </a:rPr>
              <a:t>/s)</a:t>
            </a:r>
          </a:p>
        </p:txBody>
      </p:sp>
    </p:spTree>
    <p:extLst>
      <p:ext uri="{BB962C8B-B14F-4D97-AF65-F5344CB8AC3E}">
        <p14:creationId xmlns:p14="http://schemas.microsoft.com/office/powerpoint/2010/main" val="371560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Motivation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71600" y="6381328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159" descr="cern-logo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09" y="6046564"/>
            <a:ext cx="790575" cy="800100"/>
          </a:xfrm>
          <a:prstGeom prst="rect">
            <a:avLst/>
          </a:prstGeom>
        </p:spPr>
      </p:pic>
      <p:sp>
        <p:nvSpPr>
          <p:cNvPr id="24" name="Marcador de Posição de Conteúdo 23"/>
          <p:cNvSpPr>
            <a:spLocks noGrp="1"/>
          </p:cNvSpPr>
          <p:nvPr>
            <p:ph idx="1"/>
          </p:nvPr>
        </p:nvSpPr>
        <p:spPr>
          <a:xfrm>
            <a:off x="899592" y="980728"/>
            <a:ext cx="7653536" cy="452596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Accurate values of yields are essential for the preparation of the experimental proposals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Data based in published yield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 smtClean="0"/>
              <a:t>yield </a:t>
            </a:r>
            <a:r>
              <a:rPr lang="en-GB" dirty="0" smtClean="0"/>
              <a:t>database is based on </a:t>
            </a:r>
            <a:r>
              <a:rPr lang="en-GB" dirty="0" smtClean="0"/>
              <a:t>ORACLE and has been developed </a:t>
            </a:r>
            <a:r>
              <a:rPr lang="en-GB" dirty="0" smtClean="0"/>
              <a:t>by Manuela </a:t>
            </a:r>
            <a:r>
              <a:rPr lang="en-GB" dirty="0" err="1" smtClean="0"/>
              <a:t>Turrion</a:t>
            </a:r>
            <a:r>
              <a:rPr lang="en-GB" dirty="0" smtClean="0"/>
              <a:t> and Ursula Herman-</a:t>
            </a:r>
            <a:r>
              <a:rPr lang="en-GB" dirty="0" err="1" smtClean="0"/>
              <a:t>Isycka</a:t>
            </a:r>
            <a:r>
              <a:rPr lang="en-GB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Update of the yield database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1800" dirty="0" smtClean="0"/>
              <a:t>Summer student project 2014 of Hayley Osman (Missouri State University)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1800" dirty="0" smtClean="0"/>
              <a:t>Complemented with update of ionization </a:t>
            </a:r>
            <a:r>
              <a:rPr lang="en-GB" sz="1800" dirty="0" smtClean="0"/>
              <a:t>and release parameters </a:t>
            </a:r>
            <a:r>
              <a:rPr lang="en-GB" sz="1800" dirty="0" smtClean="0"/>
              <a:t>by </a:t>
            </a:r>
            <a:r>
              <a:rPr lang="en-GB" sz="1800" dirty="0" err="1" smtClean="0"/>
              <a:t>Janka</a:t>
            </a:r>
            <a:r>
              <a:rPr lang="en-GB" sz="1800" dirty="0" smtClean="0"/>
              <a:t> </a:t>
            </a:r>
            <a:r>
              <a:rPr lang="en-GB" sz="1800" dirty="0" err="1" smtClean="0"/>
              <a:t>Stritsovska</a:t>
            </a:r>
            <a:r>
              <a:rPr lang="en-GB" sz="1800" dirty="0" smtClean="0"/>
              <a:t> (Comenius University, Slovakia)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-326976" y="-2434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Beam developments in the past 5 years</a:t>
            </a:r>
            <a:endParaRPr kumimoji="0" lang="en-GB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8" t="23059" r="33564" b="34086"/>
          <a:stretch/>
        </p:blipFill>
        <p:spPr bwMode="auto">
          <a:xfrm>
            <a:off x="424391" y="1893068"/>
            <a:ext cx="8124815" cy="383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8029097" y="2498762"/>
            <a:ext cx="539750" cy="1670198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8155305" y="4207792"/>
            <a:ext cx="87706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ea typeface="DejaVu Sans"/>
                <a:cs typeface="DejaVu Sans"/>
              </a:rPr>
              <a:t>X3-10</a:t>
            </a:r>
          </a:p>
          <a:p>
            <a:r>
              <a:rPr lang="en-GB" sz="1600" dirty="0">
                <a:ea typeface="DejaVu Sans"/>
                <a:cs typeface="DejaVu Sans"/>
              </a:rPr>
              <a:t>VADIS</a:t>
            </a:r>
          </a:p>
        </p:txBody>
      </p:sp>
      <p:sp>
        <p:nvSpPr>
          <p:cNvPr id="10" name="Oval 5"/>
          <p:cNvSpPr>
            <a:spLocks noChangeArrowheads="1"/>
          </p:cNvSpPr>
          <p:nvPr/>
        </p:nvSpPr>
        <p:spPr bwMode="auto">
          <a:xfrm>
            <a:off x="5619397" y="3315581"/>
            <a:ext cx="539750" cy="57785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144735" y="2207444"/>
            <a:ext cx="192246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Purification</a:t>
            </a:r>
            <a:b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</a:b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of </a:t>
            </a:r>
            <a:r>
              <a:rPr lang="en-GB" sz="1600" baseline="30000">
                <a:solidFill>
                  <a:srgbClr val="000000"/>
                </a:solidFill>
                <a:ea typeface="DejaVu Sans"/>
                <a:cs typeface="DejaVu Sans"/>
              </a:rPr>
              <a:t>80-82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Zn,</a:t>
            </a:r>
            <a:r>
              <a:rPr lang="en-GB" sz="1600" baseline="30000">
                <a:solidFill>
                  <a:srgbClr val="000000"/>
                </a:solidFill>
                <a:ea typeface="DejaVu Sans"/>
                <a:cs typeface="DejaVu Sans"/>
              </a:rPr>
              <a:t>130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Cd</a:t>
            </a:r>
          </a:p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with quartz</a:t>
            </a:r>
          </a:p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(</a:t>
            </a:r>
            <a:r>
              <a:rPr lang="en-GB" sz="1600">
                <a:solidFill>
                  <a:srgbClr val="000000"/>
                </a:solidFill>
                <a:latin typeface="Symbol" pitchFamily="18" charset="2"/>
                <a:ea typeface="DejaVu Sans"/>
                <a:cs typeface="DejaVu Sans"/>
              </a:rPr>
              <a:t>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Hads)</a:t>
            </a:r>
            <a:r>
              <a:rPr lang="x-none" sz="1600">
                <a:solidFill>
                  <a:srgbClr val="000000"/>
                </a:solidFill>
                <a:ea typeface="DejaVu Sans"/>
                <a:cs typeface="DejaVu Sans"/>
              </a:rPr>
              <a:t>‏</a:t>
            </a:r>
            <a:endParaRPr lang="en-GB" sz="160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4001860" y="3264719"/>
            <a:ext cx="539750" cy="46831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760435" y="2926581"/>
            <a:ext cx="11731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1</a:t>
            </a:r>
            <a:r>
              <a:rPr lang="en-GB" sz="1600" baseline="33000">
                <a:solidFill>
                  <a:srgbClr val="000000"/>
                </a:solidFill>
                <a:ea typeface="DejaVu Sans"/>
                <a:cs typeface="DejaVu Sans"/>
              </a:rPr>
              <a:t>st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 Fe RIB</a:t>
            </a: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988847" y="2976681"/>
            <a:ext cx="971550" cy="468313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988660" y="1094985"/>
            <a:ext cx="16732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X5 </a:t>
            </a:r>
            <a:r>
              <a:rPr lang="en-GB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30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Na Re ion source</a:t>
            </a:r>
          </a:p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X10 </a:t>
            </a:r>
            <a:r>
              <a:rPr lang="en-GB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20,21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Mg</a:t>
            </a:r>
          </a:p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sub-</a:t>
            </a:r>
            <a:r>
              <a:rPr lang="en-GB" sz="1600" dirty="0">
                <a:solidFill>
                  <a:srgbClr val="000000"/>
                </a:solidFill>
                <a:latin typeface="Symbol" pitchFamily="18" charset="2"/>
                <a:ea typeface="DejaVu Sans"/>
                <a:cs typeface="DejaVu Sans"/>
              </a:rPr>
              <a:t>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m </a:t>
            </a:r>
            <a:r>
              <a:rPr lang="en-GB" sz="1600" dirty="0" err="1">
                <a:solidFill>
                  <a:srgbClr val="000000"/>
                </a:solidFill>
                <a:ea typeface="DejaVu Sans"/>
                <a:cs typeface="DejaVu Sans"/>
              </a:rPr>
              <a:t>SiC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5248685" y="3890319"/>
            <a:ext cx="458787" cy="36036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4366547" y="4066981"/>
            <a:ext cx="173672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Au beams</a:t>
            </a:r>
          </a:p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by laser </a:t>
            </a:r>
            <a:r>
              <a:rPr lang="en-GB" sz="1600" dirty="0" err="1" smtClean="0">
                <a:solidFill>
                  <a:srgbClr val="000000"/>
                </a:solidFill>
                <a:ea typeface="DejaVu Sans"/>
                <a:cs typeface="DejaVu Sans"/>
              </a:rPr>
              <a:t>ionis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.</a:t>
            </a: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3185060" y="3240969"/>
            <a:ext cx="539750" cy="46831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3095272" y="2663056"/>
            <a:ext cx="8810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baseline="30000">
                <a:solidFill>
                  <a:srgbClr val="000000"/>
                </a:solidFill>
                <a:ea typeface="DejaVu Sans"/>
                <a:cs typeface="DejaVu Sans"/>
              </a:rPr>
              <a:t>48</a:t>
            </a:r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Cr</a:t>
            </a:r>
          </a:p>
          <a:p>
            <a:r>
              <a:rPr lang="en-GB" sz="1600">
                <a:solidFill>
                  <a:srgbClr val="000000"/>
                </a:solidFill>
                <a:ea typeface="DejaVu Sans"/>
                <a:cs typeface="DejaVu Sans"/>
              </a:rPr>
              <a:t>x250</a:t>
            </a:r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2499960" y="3299644"/>
            <a:ext cx="360362" cy="360362"/>
          </a:xfrm>
          <a:prstGeom prst="ellipse">
            <a:avLst/>
          </a:prstGeom>
          <a:noFill/>
          <a:ln w="936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1" name="Text Box 16"/>
          <p:cNvSpPr txBox="1">
            <a:spLocks noChangeArrowheads="1"/>
          </p:cNvSpPr>
          <p:nvPr/>
        </p:nvSpPr>
        <p:spPr bwMode="auto">
          <a:xfrm>
            <a:off x="2309460" y="3028182"/>
            <a:ext cx="7048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44</a:t>
            </a:r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TiF</a:t>
            </a:r>
            <a:r>
              <a:rPr lang="en-GB" sz="1600" baseline="-33000" dirty="0" smtClean="0">
                <a:solidFill>
                  <a:srgbClr val="000000"/>
                </a:solidFill>
                <a:ea typeface="DejaVu Sans"/>
                <a:cs typeface="DejaVu Sans"/>
              </a:rPr>
              <a:t>3</a:t>
            </a:r>
            <a:r>
              <a:rPr lang="en-GB" sz="1600" baseline="33000" dirty="0">
                <a:solidFill>
                  <a:srgbClr val="000000"/>
                </a:solidFill>
                <a:ea typeface="DejaVu Sans"/>
                <a:cs typeface="DejaVu Sans"/>
              </a:rPr>
              <a:t>+</a:t>
            </a:r>
          </a:p>
        </p:txBody>
      </p:sp>
      <p:sp>
        <p:nvSpPr>
          <p:cNvPr id="22" name="Oval 17"/>
          <p:cNvSpPr>
            <a:spLocks noChangeArrowheads="1"/>
          </p:cNvSpPr>
          <p:nvPr/>
        </p:nvSpPr>
        <p:spPr bwMode="auto">
          <a:xfrm>
            <a:off x="4912960" y="3317106"/>
            <a:ext cx="395287" cy="342900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5659972" y="3624381"/>
            <a:ext cx="458788" cy="617538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806722" y="4176006"/>
            <a:ext cx="152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X5 VADIS</a:t>
            </a:r>
          </a:p>
        </p:txBody>
      </p:sp>
      <p:sp>
        <p:nvSpPr>
          <p:cNvPr id="25" name="Oval 11"/>
          <p:cNvSpPr>
            <a:spLocks noChangeArrowheads="1"/>
          </p:cNvSpPr>
          <p:nvPr/>
        </p:nvSpPr>
        <p:spPr bwMode="auto">
          <a:xfrm>
            <a:off x="8081547" y="3056819"/>
            <a:ext cx="458788" cy="608012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26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8490266" y="2821484"/>
            <a:ext cx="650044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Nano</a:t>
            </a:r>
          </a:p>
          <a:p>
            <a:r>
              <a:rPr lang="en-GB" sz="1600" dirty="0" err="1" smtClean="0">
                <a:solidFill>
                  <a:srgbClr val="000000"/>
                </a:solidFill>
                <a:ea typeface="DejaVu Sans"/>
                <a:cs typeface="DejaVu Sans"/>
              </a:rPr>
              <a:t>CaO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  <a:p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Y</a:t>
            </a:r>
            <a:r>
              <a:rPr lang="en-GB" sz="1600" baseline="-25000" dirty="0" smtClean="0">
                <a:solidFill>
                  <a:srgbClr val="000000"/>
                </a:solidFill>
                <a:ea typeface="DejaVu Sans"/>
                <a:cs typeface="DejaVu Sans"/>
              </a:rPr>
              <a:t>2</a:t>
            </a:r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O</a:t>
            </a:r>
            <a:r>
              <a:rPr lang="en-GB" sz="1600" baseline="-25000" dirty="0" smtClean="0">
                <a:solidFill>
                  <a:srgbClr val="000000"/>
                </a:solidFill>
                <a:ea typeface="DejaVu Sans"/>
                <a:cs typeface="DejaVu Sans"/>
              </a:rPr>
              <a:t>3</a:t>
            </a:r>
            <a:endParaRPr lang="en-GB" sz="1600" baseline="-250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27" name="Oval 9"/>
          <p:cNvSpPr>
            <a:spLocks noChangeArrowheads="1"/>
          </p:cNvSpPr>
          <p:nvPr/>
        </p:nvSpPr>
        <p:spPr bwMode="auto">
          <a:xfrm>
            <a:off x="2055666" y="4135613"/>
            <a:ext cx="388837" cy="388142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>
              <a:latin typeface="Optima Medium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7014260" y="2481048"/>
            <a:ext cx="13446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9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Be(</a:t>
            </a:r>
            <a:r>
              <a:rPr lang="fr-FR" sz="1600" dirty="0" err="1">
                <a:solidFill>
                  <a:srgbClr val="000000"/>
                </a:solidFill>
                <a:ea typeface="DejaVu Sans"/>
                <a:cs typeface="DejaVu Sans"/>
              </a:rPr>
              <a:t>n,</a:t>
            </a:r>
            <a:r>
              <a:rPr lang="fr-FR" sz="1600" dirty="0" err="1">
                <a:solidFill>
                  <a:srgbClr val="000000"/>
                </a:solidFill>
                <a:latin typeface="Symbol" pitchFamily="18" charset="2"/>
                <a:ea typeface="DejaVu Sans"/>
                <a:cs typeface="DejaVu Sans"/>
              </a:rPr>
              <a:t>a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)</a:t>
            </a:r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6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He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5704725" y="1216061"/>
            <a:ext cx="2016224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 </a:t>
            </a:r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1</a:t>
            </a:r>
            <a:r>
              <a:rPr lang="en-GB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7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C as CO+</a:t>
            </a:r>
          </a:p>
          <a:p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Helicon Ion 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source</a:t>
            </a:r>
          </a:p>
        </p:txBody>
      </p:sp>
      <p:sp>
        <p:nvSpPr>
          <p:cNvPr id="30" name="Oval 7"/>
          <p:cNvSpPr>
            <a:spLocks noChangeArrowheads="1"/>
          </p:cNvSpPr>
          <p:nvPr/>
        </p:nvSpPr>
        <p:spPr bwMode="auto">
          <a:xfrm>
            <a:off x="6415622" y="2714806"/>
            <a:ext cx="539750" cy="468313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cxnSp>
        <p:nvCxnSpPr>
          <p:cNvPr id="31" name="Straight Connector 2"/>
          <p:cNvCxnSpPr>
            <a:cxnSpLocks noChangeShapeType="1"/>
            <a:endCxn id="30" idx="0"/>
          </p:cNvCxnSpPr>
          <p:nvPr/>
        </p:nvCxnSpPr>
        <p:spPr bwMode="auto">
          <a:xfrm flipH="1">
            <a:off x="6685497" y="1826940"/>
            <a:ext cx="27341" cy="887866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Connector 2"/>
          <p:cNvCxnSpPr>
            <a:cxnSpLocks noChangeShapeType="1"/>
          </p:cNvCxnSpPr>
          <p:nvPr/>
        </p:nvCxnSpPr>
        <p:spPr bwMode="auto">
          <a:xfrm flipH="1">
            <a:off x="6873522" y="1541644"/>
            <a:ext cx="1414463" cy="124460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750975" y="1026815"/>
            <a:ext cx="13446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>
                <a:ea typeface="DejaVu Sans"/>
                <a:cs typeface="DejaVu Sans"/>
              </a:rPr>
              <a:t>Molten salt</a:t>
            </a:r>
          </a:p>
          <a:p>
            <a:r>
              <a:rPr lang="en-GB" sz="1600" dirty="0">
                <a:ea typeface="DejaVu Sans"/>
                <a:cs typeface="DejaVu Sans"/>
              </a:rPr>
              <a:t>target</a:t>
            </a:r>
          </a:p>
        </p:txBody>
      </p:sp>
      <p:sp>
        <p:nvSpPr>
          <p:cNvPr id="34" name="Oval 7"/>
          <p:cNvSpPr>
            <a:spLocks noChangeArrowheads="1"/>
          </p:cNvSpPr>
          <p:nvPr/>
        </p:nvSpPr>
        <p:spPr bwMode="auto">
          <a:xfrm>
            <a:off x="7278210" y="3840981"/>
            <a:ext cx="409575" cy="384175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cxnSp>
        <p:nvCxnSpPr>
          <p:cNvPr id="35" name="Straight Connector 2"/>
          <p:cNvCxnSpPr>
            <a:cxnSpLocks noChangeShapeType="1"/>
            <a:stCxn id="34" idx="4"/>
            <a:endCxn id="36" idx="0"/>
          </p:cNvCxnSpPr>
          <p:nvPr/>
        </p:nvCxnSpPr>
        <p:spPr bwMode="auto">
          <a:xfrm flipH="1">
            <a:off x="7358504" y="4225156"/>
            <a:ext cx="124494" cy="9874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6686197" y="5212581"/>
            <a:ext cx="13446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 err="1">
                <a:solidFill>
                  <a:srgbClr val="000000"/>
                </a:solidFill>
                <a:ea typeface="DejaVu Sans"/>
                <a:cs typeface="DejaVu Sans"/>
              </a:rPr>
              <a:t>Purif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 </a:t>
            </a:r>
            <a:r>
              <a:rPr lang="en-GB" sz="1600" dirty="0" err="1">
                <a:solidFill>
                  <a:srgbClr val="000000"/>
                </a:solidFill>
                <a:ea typeface="DejaVu Sans"/>
                <a:cs typeface="DejaVu Sans"/>
              </a:rPr>
              <a:t>Fr</a:t>
            </a:r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, Ra</a:t>
            </a:r>
          </a:p>
          <a:p>
            <a:r>
              <a:rPr lang="en-GB" sz="1600" dirty="0">
                <a:solidFill>
                  <a:srgbClr val="000000"/>
                </a:solidFill>
                <a:ea typeface="DejaVu Sans"/>
                <a:cs typeface="DejaVu Sans"/>
              </a:rPr>
              <a:t>With LIST</a:t>
            </a:r>
          </a:p>
        </p:txBody>
      </p:sp>
      <p:sp>
        <p:nvSpPr>
          <p:cNvPr id="37" name="Oval 11"/>
          <p:cNvSpPr>
            <a:spLocks noChangeArrowheads="1"/>
          </p:cNvSpPr>
          <p:nvPr/>
        </p:nvSpPr>
        <p:spPr bwMode="auto">
          <a:xfrm>
            <a:off x="8132377" y="2521130"/>
            <a:ext cx="330675" cy="536149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3963634" y="1565692"/>
            <a:ext cx="13446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baseline="30000" dirty="0" smtClean="0">
                <a:solidFill>
                  <a:srgbClr val="000000"/>
                </a:solidFill>
                <a:ea typeface="DejaVu Sans"/>
                <a:cs typeface="DejaVu Sans"/>
              </a:rPr>
              <a:t>70+</a:t>
            </a:r>
            <a:r>
              <a:rPr lang="en-GB" sz="1600" dirty="0" smtClean="0">
                <a:solidFill>
                  <a:srgbClr val="000000"/>
                </a:solidFill>
                <a:ea typeface="DejaVu Sans"/>
                <a:cs typeface="DejaVu Sans"/>
              </a:rPr>
              <a:t>Ni beams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cxnSp>
        <p:nvCxnSpPr>
          <p:cNvPr id="39" name="Straight Connector 2"/>
          <p:cNvCxnSpPr>
            <a:cxnSpLocks noChangeShapeType="1"/>
            <a:stCxn id="38" idx="2"/>
          </p:cNvCxnSpPr>
          <p:nvPr/>
        </p:nvCxnSpPr>
        <p:spPr bwMode="auto">
          <a:xfrm>
            <a:off x="4635941" y="1907005"/>
            <a:ext cx="427832" cy="1410101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Oval 9"/>
          <p:cNvSpPr>
            <a:spLocks noChangeArrowheads="1"/>
          </p:cNvSpPr>
          <p:nvPr/>
        </p:nvSpPr>
        <p:spPr bwMode="auto">
          <a:xfrm>
            <a:off x="3220070" y="4635251"/>
            <a:ext cx="1306703" cy="290579"/>
          </a:xfrm>
          <a:prstGeom prst="ellipse">
            <a:avLst/>
          </a:prstGeom>
          <a:noFill/>
          <a:ln w="936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>
              <a:latin typeface="Optima Medium"/>
            </a:endParaRPr>
          </a:p>
        </p:txBody>
      </p:sp>
      <p:cxnSp>
        <p:nvCxnSpPr>
          <p:cNvPr id="41" name="Straight Connector 2"/>
          <p:cNvCxnSpPr>
            <a:cxnSpLocks noChangeShapeType="1"/>
          </p:cNvCxnSpPr>
          <p:nvPr/>
        </p:nvCxnSpPr>
        <p:spPr bwMode="auto">
          <a:xfrm flipH="1">
            <a:off x="3305269" y="4942007"/>
            <a:ext cx="626070" cy="908749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1330468" y="4419850"/>
            <a:ext cx="2096592" cy="38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en-GB" sz="1600" dirty="0" smtClean="0">
                <a:ea typeface="DejaVu Sans"/>
                <a:cs typeface="DejaVu Sans"/>
              </a:rPr>
              <a:t>1</a:t>
            </a:r>
            <a:r>
              <a:rPr lang="en-GB" sz="1600" baseline="30000" dirty="0" smtClean="0">
                <a:ea typeface="DejaVu Sans"/>
                <a:cs typeface="DejaVu Sans"/>
              </a:rPr>
              <a:t>st</a:t>
            </a:r>
            <a:r>
              <a:rPr lang="en-GB" sz="1600" dirty="0" smtClean="0">
                <a:ea typeface="DejaVu Sans"/>
                <a:cs typeface="DejaVu Sans"/>
              </a:rPr>
              <a:t> </a:t>
            </a:r>
            <a:r>
              <a:rPr lang="en-GB" sz="1600" dirty="0" err="1" smtClean="0">
                <a:ea typeface="DejaVu Sans"/>
                <a:cs typeface="DejaVu Sans"/>
              </a:rPr>
              <a:t>beams@JAEA</a:t>
            </a:r>
            <a:endParaRPr lang="en-GB" sz="1600" dirty="0">
              <a:ea typeface="DejaVu Sans"/>
              <a:cs typeface="DejaVu Sans"/>
            </a:endParaRPr>
          </a:p>
        </p:txBody>
      </p:sp>
      <p:cxnSp>
        <p:nvCxnSpPr>
          <p:cNvPr id="43" name="Straight Connector 2"/>
          <p:cNvCxnSpPr>
            <a:cxnSpLocks noChangeShapeType="1"/>
            <a:endCxn id="14" idx="0"/>
          </p:cNvCxnSpPr>
          <p:nvPr/>
        </p:nvCxnSpPr>
        <p:spPr bwMode="auto">
          <a:xfrm>
            <a:off x="1245203" y="1851448"/>
            <a:ext cx="229419" cy="1125233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Oval 7"/>
          <p:cNvSpPr>
            <a:spLocks noChangeArrowheads="1"/>
          </p:cNvSpPr>
          <p:nvPr/>
        </p:nvSpPr>
        <p:spPr bwMode="auto">
          <a:xfrm>
            <a:off x="8093622" y="2703669"/>
            <a:ext cx="409575" cy="384175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cxnSp>
        <p:nvCxnSpPr>
          <p:cNvPr id="45" name="Straight Connector 2"/>
          <p:cNvCxnSpPr>
            <a:cxnSpLocks noChangeShapeType="1"/>
          </p:cNvCxnSpPr>
          <p:nvPr/>
        </p:nvCxnSpPr>
        <p:spPr bwMode="auto">
          <a:xfrm>
            <a:off x="8308889" y="1538908"/>
            <a:ext cx="60132" cy="936104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667549" y="968973"/>
            <a:ext cx="2016224" cy="42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pt-PT" sz="1600" dirty="0" smtClean="0">
                <a:solidFill>
                  <a:srgbClr val="000000"/>
                </a:solidFill>
                <a:ea typeface="DejaVu Sans"/>
                <a:cs typeface="DejaVu Sans"/>
              </a:rPr>
              <a:t>Molecular </a:t>
            </a:r>
            <a:r>
              <a:rPr lang="pt-PT" sz="1600" dirty="0" err="1" smtClean="0">
                <a:solidFill>
                  <a:srgbClr val="000000"/>
                </a:solidFill>
                <a:ea typeface="DejaVu Sans"/>
                <a:cs typeface="DejaVu Sans"/>
              </a:rPr>
              <a:t>beams</a:t>
            </a:r>
            <a:endParaRPr lang="en-GB" sz="16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47" name="Oval 13"/>
          <p:cNvSpPr>
            <a:spLocks noChangeArrowheads="1"/>
          </p:cNvSpPr>
          <p:nvPr/>
        </p:nvSpPr>
        <p:spPr bwMode="auto">
          <a:xfrm>
            <a:off x="1438837" y="2718332"/>
            <a:ext cx="539750" cy="468312"/>
          </a:xfrm>
          <a:prstGeom prst="ellips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sz="1600">
              <a:latin typeface="Optima Medium"/>
            </a:endParaRPr>
          </a:p>
        </p:txBody>
      </p:sp>
      <p:sp>
        <p:nvSpPr>
          <p:cNvPr id="48" name="Text Box 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716989" y="2421731"/>
            <a:ext cx="1344613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pt-PT" sz="1600" dirty="0" smtClean="0">
                <a:solidFill>
                  <a:srgbClr val="000000"/>
                </a:solidFill>
                <a:ea typeface="DejaVu Sans"/>
                <a:cs typeface="DejaVu Sans"/>
              </a:rPr>
              <a:t>Nano </a:t>
            </a:r>
            <a:r>
              <a:rPr lang="pt-PT" sz="1600" dirty="0" err="1" smtClean="0">
                <a:solidFill>
                  <a:srgbClr val="000000"/>
                </a:solidFill>
                <a:ea typeface="DejaVu Sans"/>
                <a:cs typeface="DejaVu Sans"/>
              </a:rPr>
              <a:t>UC</a:t>
            </a:r>
            <a:r>
              <a:rPr lang="pt-PT" sz="1600" baseline="-25000" dirty="0" err="1" smtClean="0">
                <a:solidFill>
                  <a:srgbClr val="000000"/>
                </a:solidFill>
                <a:ea typeface="DejaVu Sans"/>
                <a:cs typeface="DejaVu Sans"/>
              </a:rPr>
              <a:t>x</a:t>
            </a:r>
            <a:endParaRPr lang="en-GB" sz="1600" baseline="-25000" dirty="0">
              <a:solidFill>
                <a:srgbClr val="000000"/>
              </a:solidFill>
              <a:ea typeface="DejaVu Sans"/>
              <a:cs typeface="DejaVu Sans"/>
            </a:endParaRPr>
          </a:p>
        </p:txBody>
      </p: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932433" y="5815035"/>
            <a:ext cx="371157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Optima Medium"/>
                <a:ea typeface="MS PGothic" pitchFamily="34" charset="-128"/>
              </a:defRPr>
            </a:lvl9pPr>
          </a:lstStyle>
          <a:p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Purification of lanthanide </a:t>
            </a:r>
            <a:r>
              <a:rPr lang="fr-FR" sz="1600" dirty="0" err="1">
                <a:solidFill>
                  <a:srgbClr val="000000"/>
                </a:solidFill>
                <a:ea typeface="DejaVu Sans"/>
                <a:cs typeface="DejaVu Sans"/>
              </a:rPr>
              <a:t>beams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 </a:t>
            </a:r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140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Nd, </a:t>
            </a:r>
            <a:r>
              <a:rPr lang="fr-FR" sz="1600" baseline="30000" dirty="0">
                <a:solidFill>
                  <a:srgbClr val="000000"/>
                </a:solidFill>
                <a:ea typeface="DejaVu Sans"/>
                <a:cs typeface="DejaVu Sans"/>
              </a:rPr>
              <a:t>140-142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Sm:</a:t>
            </a:r>
          </a:p>
          <a:p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GdB</a:t>
            </a:r>
            <a:r>
              <a:rPr lang="fr-FR" sz="1600" baseline="-25000" dirty="0">
                <a:solidFill>
                  <a:srgbClr val="000000"/>
                </a:solidFill>
                <a:ea typeface="DejaVu Sans"/>
                <a:cs typeface="DejaVu Sans"/>
              </a:rPr>
              <a:t>6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 ion source </a:t>
            </a:r>
            <a:r>
              <a:rPr lang="fr-FR" sz="1600" dirty="0" err="1">
                <a:solidFill>
                  <a:srgbClr val="000000"/>
                </a:solidFill>
                <a:ea typeface="DejaVu Sans"/>
                <a:cs typeface="DejaVu Sans"/>
              </a:rPr>
              <a:t>cavity</a:t>
            </a:r>
            <a:r>
              <a:rPr lang="fr-FR" sz="1600" dirty="0">
                <a:solidFill>
                  <a:srgbClr val="000000"/>
                </a:solidFill>
                <a:ea typeface="DejaVu Sans"/>
                <a:cs typeface="DejaVu Sans"/>
              </a:rPr>
              <a:t> + RILIS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-252536" y="-1714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+mn-lt"/>
              </a:rPr>
              <a:t>Current Database Statistics</a:t>
            </a:r>
            <a:endParaRPr lang="en-GB" sz="3600" dirty="0">
              <a:latin typeface="+mn-lt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0715803"/>
              </p:ext>
            </p:extLst>
          </p:nvPr>
        </p:nvGraphicFramePr>
        <p:xfrm>
          <a:off x="6245170" y="4259302"/>
          <a:ext cx="2898830" cy="2600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905584" y="837653"/>
            <a:ext cx="6978784" cy="3858545"/>
            <a:chOff x="450391" y="1538147"/>
            <a:chExt cx="6978784" cy="3858545"/>
          </a:xfrm>
        </p:grpSpPr>
        <p:grpSp>
          <p:nvGrpSpPr>
            <p:cNvPr id="9" name="Group 8"/>
            <p:cNvGrpSpPr/>
            <p:nvPr/>
          </p:nvGrpSpPr>
          <p:grpSpPr>
            <a:xfrm>
              <a:off x="450391" y="1538147"/>
              <a:ext cx="6978784" cy="3858545"/>
              <a:chOff x="653084" y="3194039"/>
              <a:chExt cx="7620000" cy="4286250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1964076" y="3781419"/>
                <a:ext cx="3910705" cy="923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400" dirty="0" smtClean="0"/>
                  <a:t>Total Yields Reported: 2330</a:t>
                </a:r>
              </a:p>
              <a:p>
                <a:pPr algn="ctr"/>
                <a:r>
                  <a:rPr lang="en-GB" sz="2400" dirty="0" smtClean="0"/>
                  <a:t>Isotopes of 68 Elements</a:t>
                </a:r>
              </a:p>
            </p:txBody>
          </p:sp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3084" y="3194039"/>
                <a:ext cx="7620000" cy="4286250"/>
              </a:xfrm>
              <a:prstGeom prst="rect">
                <a:avLst/>
              </a:prstGeom>
            </p:spPr>
          </p:pic>
        </p:grpSp>
        <p:sp>
          <p:nvSpPr>
            <p:cNvPr id="10" name="Rectangle 9"/>
            <p:cNvSpPr/>
            <p:nvPr/>
          </p:nvSpPr>
          <p:spPr>
            <a:xfrm>
              <a:off x="993422" y="2348089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37735" y="235373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43378" y="269804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999062" y="270368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93416" y="303671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349018" y="304235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354661" y="338666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99056" y="338102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93410" y="3714046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349012" y="373097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43366" y="4075291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87761" y="406964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693331" y="3036709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698974" y="338102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931374" y="458003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043287" y="3714046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748843" y="3042350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093156" y="3036704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776137" y="3042347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131739" y="3036701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476052" y="3042344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842943" y="303669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826008" y="3381011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481694" y="337536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126089" y="338100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826007" y="371967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81609" y="371403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175963" y="338100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181606" y="304797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175960" y="2692373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531562" y="2348057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875875" y="2353700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220188" y="2348054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564501" y="2353697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920103" y="2348051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925746" y="200373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920100" y="268671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575784" y="2692361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220179" y="268671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537199" y="3042317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81512" y="3036671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214536" y="3042314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581427" y="303666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925740" y="3042311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931383" y="337533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575778" y="338097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231462" y="337533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887147" y="338097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531542" y="3375329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537185" y="371964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881498" y="372528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225811" y="3719639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581413" y="372528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925726" y="373092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587060" y="4585678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220166" y="458003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875850" y="4585675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531535" y="4580029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175930" y="4585672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31614" y="4580026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487299" y="4585669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131699" y="4580023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787383" y="4585666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443068" y="4580020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087463" y="4585663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743147" y="4580017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398831" y="4585660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043226" y="4580014"/>
              <a:ext cx="327378" cy="304800"/>
            </a:xfrm>
            <a:prstGeom prst="rect">
              <a:avLst/>
            </a:prstGeom>
            <a:solidFill>
              <a:schemeClr val="accent4">
                <a:alpha val="3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935192" y="4885565"/>
            <a:ext cx="4585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Missing ~6 years of yield data!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82" name="Text Placeholder 4"/>
          <p:cNvSpPr txBox="1">
            <a:spLocks/>
          </p:cNvSpPr>
          <p:nvPr/>
        </p:nvSpPr>
        <p:spPr>
          <a:xfrm>
            <a:off x="971600" y="6453336"/>
            <a:ext cx="3672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00" b="1" dirty="0" smtClean="0"/>
              <a:t>Hayley Osman – Summer Student Project 2014</a:t>
            </a:r>
            <a:endParaRPr lang="en-GB" sz="1300" b="1" dirty="0"/>
          </a:p>
        </p:txBody>
      </p:sp>
    </p:spTree>
    <p:extLst>
      <p:ext uri="{BB962C8B-B14F-4D97-AF65-F5344CB8AC3E}">
        <p14:creationId xmlns:p14="http://schemas.microsoft.com/office/powerpoint/2010/main" val="360590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-252536" y="-2327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+mn-lt"/>
              </a:rPr>
              <a:t>Update of the database</a:t>
            </a:r>
            <a:endParaRPr lang="en-GB" sz="3600" dirty="0">
              <a:latin typeface="+mn-lt"/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Update of yield data following  recent developments and publications</a:t>
            </a:r>
          </a:p>
          <a:p>
            <a:pPr marL="0" indent="0">
              <a:buNone/>
            </a:pPr>
            <a:r>
              <a:rPr lang="en-GB" dirty="0" smtClean="0"/>
              <a:t>Graphical restoration (lost with new ISOLDE website) </a:t>
            </a:r>
          </a:p>
          <a:p>
            <a:pPr marL="0" indent="0">
              <a:buNone/>
            </a:pPr>
            <a:r>
              <a:rPr lang="en-GB" dirty="0" smtClean="0"/>
              <a:t>Cloned database for data update and analysis of the problems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" t="26670" r="35991" b="26778"/>
          <a:stretch/>
        </p:blipFill>
        <p:spPr bwMode="auto">
          <a:xfrm>
            <a:off x="4499992" y="2996952"/>
            <a:ext cx="4597237" cy="2724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4" r="53750" b="34563"/>
          <a:stretch/>
        </p:blipFill>
        <p:spPr bwMode="auto">
          <a:xfrm>
            <a:off x="179512" y="2891756"/>
            <a:ext cx="3947160" cy="291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064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Yield data update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309321"/>
            <a:ext cx="3672408" cy="504056"/>
          </a:xfrm>
        </p:spPr>
        <p:txBody>
          <a:bodyPr/>
          <a:lstStyle/>
          <a:p>
            <a:r>
              <a:rPr lang="en-GB" sz="1300" b="1" dirty="0" smtClean="0"/>
              <a:t>Hayley Osman – Summer Student Project 2014</a:t>
            </a:r>
            <a:endParaRPr lang="en-GB" sz="13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43608" y="5301208"/>
            <a:ext cx="4785229" cy="85642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BA21"/>
              </a:buClr>
              <a:buFont typeface="Wingdings" charset="2"/>
              <a:buChar char="ü"/>
            </a:pPr>
            <a:r>
              <a:rPr lang="en-US" sz="1600" dirty="0" smtClean="0"/>
              <a:t>2 Years of E-logs (~1,500 entries)</a:t>
            </a:r>
          </a:p>
          <a:p>
            <a:pPr>
              <a:buClr>
                <a:srgbClr val="7BBA21"/>
              </a:buClr>
              <a:buFont typeface="Wingdings" charset="2"/>
              <a:buChar char="ü"/>
            </a:pPr>
            <a:r>
              <a:rPr lang="en-US" sz="1600" dirty="0" smtClean="0"/>
              <a:t>184 Unpublished yield entries</a:t>
            </a:r>
          </a:p>
          <a:p>
            <a:pPr>
              <a:buFont typeface="Wingdings" charset="2"/>
              <a:buChar char="ü"/>
            </a:pPr>
            <a:endParaRPr lang="en-US" sz="1600" dirty="0"/>
          </a:p>
        </p:txBody>
      </p:sp>
      <p:pic>
        <p:nvPicPr>
          <p:cNvPr id="7" name="Picture 6" descr="Screen Shot 2014-07-16 at 11.37.1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5021104" cy="351043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971600" y="1052736"/>
            <a:ext cx="4785229" cy="8424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7BBA21"/>
              </a:buClr>
              <a:buFont typeface="Wingdings" charset="2"/>
              <a:buChar char="ü"/>
            </a:pPr>
            <a:r>
              <a:rPr lang="en-US" sz="1600" dirty="0" smtClean="0"/>
              <a:t>200+ Publications reviewed</a:t>
            </a:r>
          </a:p>
          <a:p>
            <a:pPr>
              <a:buClr>
                <a:srgbClr val="7BBA21"/>
              </a:buClr>
              <a:buFont typeface="Wingdings" charset="2"/>
              <a:buChar char="ü"/>
            </a:pPr>
            <a:r>
              <a:rPr lang="en-US" sz="1600" dirty="0" smtClean="0"/>
              <a:t>205 Yield </a:t>
            </a:r>
            <a:r>
              <a:rPr lang="en-US" sz="1600" dirty="0" smtClean="0"/>
              <a:t>entries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1" r="70878" b="8028"/>
          <a:stretch/>
        </p:blipFill>
        <p:spPr bwMode="auto">
          <a:xfrm>
            <a:off x="6304164" y="1052736"/>
            <a:ext cx="2130388" cy="491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29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383734"/>
              </p:ext>
            </p:extLst>
          </p:nvPr>
        </p:nvGraphicFramePr>
        <p:xfrm>
          <a:off x="4217529" y="620688"/>
          <a:ext cx="4967491" cy="6013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Yield data update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608" y="2100281"/>
            <a:ext cx="749643" cy="9473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Ti</a:t>
            </a:r>
            <a:endParaRPr lang="en-GB" sz="3600" dirty="0"/>
          </a:p>
        </p:txBody>
      </p:sp>
      <p:sp>
        <p:nvSpPr>
          <p:cNvPr id="8" name="Rectangle 7"/>
          <p:cNvSpPr/>
          <p:nvPr/>
        </p:nvSpPr>
        <p:spPr>
          <a:xfrm>
            <a:off x="3019402" y="2089178"/>
            <a:ext cx="749643" cy="9473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Au</a:t>
            </a:r>
            <a:endParaRPr lang="en-GB" sz="3600" dirty="0"/>
          </a:p>
        </p:txBody>
      </p:sp>
      <p:sp>
        <p:nvSpPr>
          <p:cNvPr id="9" name="Rectangle 8"/>
          <p:cNvSpPr/>
          <p:nvPr/>
        </p:nvSpPr>
        <p:spPr>
          <a:xfrm>
            <a:off x="2031505" y="2089178"/>
            <a:ext cx="749643" cy="9473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Fe</a:t>
            </a:r>
            <a:endParaRPr lang="en-GB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583955" y="1700808"/>
            <a:ext cx="1725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3 New Elements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5656" y="3645112"/>
            <a:ext cx="176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33 New Isotopes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3" name="Elbow Connector 12"/>
          <p:cNvCxnSpPr/>
          <p:nvPr/>
        </p:nvCxnSpPr>
        <p:spPr>
          <a:xfrm flipV="1">
            <a:off x="2631941" y="1708554"/>
            <a:ext cx="3265130" cy="348224"/>
          </a:xfrm>
          <a:prstGeom prst="bentConnector3">
            <a:avLst>
              <a:gd name="adj1" fmla="val 2318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flipV="1">
            <a:off x="2564579" y="3645112"/>
            <a:ext cx="1990806" cy="332027"/>
          </a:xfrm>
          <a:prstGeom prst="bentConnector3">
            <a:avLst>
              <a:gd name="adj1" fmla="val 4071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836612" y="3410261"/>
            <a:ext cx="1794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Cloned Database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3" name="Text Placeholder 4"/>
          <p:cNvSpPr txBox="1">
            <a:spLocks/>
          </p:cNvSpPr>
          <p:nvPr/>
        </p:nvSpPr>
        <p:spPr>
          <a:xfrm>
            <a:off x="971600" y="6453336"/>
            <a:ext cx="3672408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300" b="1" dirty="0" smtClean="0"/>
              <a:t>Hayley Osman – Summer Student Project 2014</a:t>
            </a:r>
            <a:endParaRPr lang="en-GB" sz="1300" b="1" dirty="0"/>
          </a:p>
        </p:txBody>
      </p:sp>
    </p:spTree>
    <p:extLst>
      <p:ext uri="{BB962C8B-B14F-4D97-AF65-F5344CB8AC3E}">
        <p14:creationId xmlns:p14="http://schemas.microsoft.com/office/powerpoint/2010/main" val="347559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-470992" y="-12881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+mn-lt"/>
              </a:rPr>
              <a:t>Graphical Restoration</a:t>
            </a:r>
            <a:endParaRPr lang="en-GB" sz="3600" dirty="0">
              <a:latin typeface="+mn-lt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73"/>
          <a:stretch/>
        </p:blipFill>
        <p:spPr bwMode="auto">
          <a:xfrm>
            <a:off x="899592" y="2204864"/>
            <a:ext cx="5657453" cy="430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1403648" y="2636911"/>
            <a:ext cx="3311152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115616" y="1196752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Graphical layout lost with change of the ISOLDE website</a:t>
            </a:r>
          </a:p>
          <a:p>
            <a:r>
              <a:rPr lang="en-GB" dirty="0" smtClean="0"/>
              <a:t>Update of database code needed to restore graphics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1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Graphical restoration - proposal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8904" y="980728"/>
            <a:ext cx="7653536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Creation of website with target information</a:t>
            </a:r>
          </a:p>
          <a:p>
            <a:pPr marL="0" indent="0">
              <a:buNone/>
            </a:pPr>
            <a:r>
              <a:rPr lang="en-GB" dirty="0" smtClean="0"/>
              <a:t>Link to database</a:t>
            </a:r>
          </a:p>
          <a:p>
            <a:pPr marL="0" indent="0">
              <a:buNone/>
            </a:pPr>
            <a:r>
              <a:rPr lang="en-GB" dirty="0" smtClean="0"/>
              <a:t>Graphical restoration process ongoing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9" r="14651"/>
          <a:stretch/>
        </p:blipFill>
        <p:spPr>
          <a:xfrm>
            <a:off x="-36512" y="2645734"/>
            <a:ext cx="4013638" cy="328707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1" name="Oval 10"/>
          <p:cNvSpPr/>
          <p:nvPr/>
        </p:nvSpPr>
        <p:spPr>
          <a:xfrm>
            <a:off x="2771800" y="5561851"/>
            <a:ext cx="702963" cy="144000"/>
          </a:xfrm>
          <a:prstGeom prst="ellipse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8" r="3438" b="27138"/>
          <a:stretch/>
        </p:blipFill>
        <p:spPr bwMode="auto">
          <a:xfrm>
            <a:off x="3700985" y="1988840"/>
            <a:ext cx="7063703" cy="394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>
            <a:stCxn id="11" idx="6"/>
          </p:cNvCxnSpPr>
          <p:nvPr/>
        </p:nvCxnSpPr>
        <p:spPr>
          <a:xfrm flipV="1">
            <a:off x="3474763" y="5385093"/>
            <a:ext cx="233141" cy="2487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68" r="3438" b="13867"/>
          <a:stretch/>
        </p:blipFill>
        <p:spPr bwMode="auto">
          <a:xfrm>
            <a:off x="3700985" y="5877272"/>
            <a:ext cx="7063703" cy="401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10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6526</TotalTime>
  <Words>427</Words>
  <Application>Microsoft Office PowerPoint</Application>
  <PresentationFormat>On-screen Show (4:3)</PresentationFormat>
  <Paragraphs>108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ISOLDE Yield Database</vt:lpstr>
      <vt:lpstr>Motivation</vt:lpstr>
      <vt:lpstr>PowerPoint Presentation</vt:lpstr>
      <vt:lpstr>PowerPoint Presentation</vt:lpstr>
      <vt:lpstr>PowerPoint Presentation</vt:lpstr>
      <vt:lpstr>Yield data update</vt:lpstr>
      <vt:lpstr>Yield data update</vt:lpstr>
      <vt:lpstr>PowerPoint Presentation</vt:lpstr>
      <vt:lpstr>Graphical restoration - proposal</vt:lpstr>
      <vt:lpstr>Summary</vt:lpstr>
      <vt:lpstr>PowerPoint Presentation</vt:lpstr>
      <vt:lpstr>Molten NaF:LiF salt target  2014 experimental campaign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Tania Manuela De Melo Mendonca</cp:lastModifiedBy>
  <cp:revision>438</cp:revision>
  <dcterms:created xsi:type="dcterms:W3CDTF">2012-03-08T16:06:15Z</dcterms:created>
  <dcterms:modified xsi:type="dcterms:W3CDTF">2014-11-02T21:40:15Z</dcterms:modified>
</cp:coreProperties>
</file>