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57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50B"/>
    <a:srgbClr val="1B4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8BD24-D8BE-4BE7-88E3-81723E0D4011}" type="datetimeFigureOut">
              <a:rPr lang="fr-FR" smtClean="0"/>
              <a:t>19/10/2015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D8FBE-3BA7-4A2F-BEC6-20FDB6769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001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25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14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15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20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880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825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fld id="{768A62D0-8E58-47C8-9BA5-358E58A80FF8}" type="slidenum">
              <a:rPr lang="fr-FR">
                <a:solidFill>
                  <a:prstClr val="black"/>
                </a:solidFill>
              </a:rPr>
              <a:pPr/>
              <a:t>13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19/10/2015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9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15.jpg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9.jpeg"/><Relationship Id="rId7" Type="http://schemas.openxmlformats.org/officeDocument/2006/relationships/image" Target="../media/image36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9.jpeg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6.jpeg"/><Relationship Id="rId7" Type="http://schemas.openxmlformats.org/officeDocument/2006/relationships/image" Target="../media/image32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6.jpg"/><Relationship Id="rId7" Type="http://schemas.openxmlformats.org/officeDocument/2006/relationships/image" Target="../media/image59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22.jpg"/><Relationship Id="rId9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g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69.jpg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7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lhc-france.fr/" TargetMode="External"/><Relationship Id="rId7" Type="http://schemas.openxmlformats.org/officeDocument/2006/relationships/hyperlink" Target="http://lejournal.cnrs.fr/" TargetMode="External"/><Relationship Id="rId2" Type="http://schemas.openxmlformats.org/officeDocument/2006/relationships/hyperlink" Target="http://www.in2p3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aradioactivite.com/" TargetMode="External"/><Relationship Id="rId5" Type="http://schemas.openxmlformats.org/officeDocument/2006/relationships/hyperlink" Target="http://www.particuleselementaires.fr/" TargetMode="External"/><Relationship Id="rId4" Type="http://schemas.openxmlformats.org/officeDocument/2006/relationships/hyperlink" Target="http://www.experience-cern360.fr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eg"/><Relationship Id="rId7" Type="http://schemas.openxmlformats.org/officeDocument/2006/relationships/image" Target="../media/image16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10" Type="http://schemas.openxmlformats.org/officeDocument/2006/relationships/image" Target="../media/image5.jpeg"/><Relationship Id="rId4" Type="http://schemas.openxmlformats.org/officeDocument/2006/relationships/image" Target="../media/image13.jp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9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jeremy.lescene@cnrs-dir.fr\Desktop\Organigramme et présentation\logo_in2p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9" y="260648"/>
            <a:ext cx="488682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355976" y="3212976"/>
            <a:ext cx="3312368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r" eaLnBrk="1" hangingPunct="1"/>
            <a:r>
              <a:rPr lang="fr-FR" sz="2800" b="1" dirty="0" smtClean="0">
                <a:solidFill>
                  <a:srgbClr val="1B436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Ana Poletto</a:t>
            </a:r>
            <a:r>
              <a:rPr lang="fr-FR" sz="2400" b="1" dirty="0" smtClean="0">
                <a:solidFill>
                  <a:srgbClr val="1B436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/>
            </a:r>
            <a:br>
              <a:rPr lang="fr-FR" sz="2400" b="1" dirty="0" smtClean="0">
                <a:solidFill>
                  <a:srgbClr val="1B436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fr-FR" sz="1800" i="1" dirty="0" smtClean="0">
                <a:solidFill>
                  <a:srgbClr val="1B436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Responsable de la cellule communication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483768" y="4293096"/>
            <a:ext cx="5220072" cy="911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1" hangingPunct="1">
              <a:lnSpc>
                <a:spcPct val="80000"/>
              </a:lnSpc>
            </a:pPr>
            <a:r>
              <a:rPr lang="fr-FR" b="1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Présentation de l’IN2P3</a:t>
            </a:r>
            <a:endParaRPr lang="fr-FR" b="1" dirty="0" smtClean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pPr algn="r" eaLnBrk="1" hangingPunct="1">
              <a:lnSpc>
                <a:spcPct val="80000"/>
              </a:lnSpc>
            </a:pPr>
            <a:r>
              <a:rPr lang="fr-FR" sz="1800" i="1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Stage des professeurs au </a:t>
            </a:r>
            <a:r>
              <a:rPr lang="fr-FR" sz="1800" i="1" dirty="0" err="1" smtClean="0">
                <a:solidFill>
                  <a:srgbClr val="1B4367"/>
                </a:solidFill>
                <a:latin typeface="Arial Narrow" panose="020B0606020202030204" pitchFamily="34" charset="0"/>
              </a:rPr>
              <a:t>Cern</a:t>
            </a:r>
            <a:r>
              <a:rPr lang="fr-FR" sz="1800" i="1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 – octobre 2015</a:t>
            </a:r>
            <a:endParaRPr lang="fr-FR" sz="1800" i="1" dirty="0" smtClean="0">
              <a:solidFill>
                <a:srgbClr val="1B4367"/>
              </a:solidFill>
              <a:latin typeface="Arial Narrow" panose="020B0606020202030204" pitchFamily="34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769108" y="6400800"/>
            <a:ext cx="23397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FF6600"/>
                </a:solidFill>
                <a:latin typeface="Arial Narrow" panose="020B0606020202030204" pitchFamily="34" charset="0"/>
              </a:rPr>
              <a:t>www.in2p3.fr</a:t>
            </a:r>
          </a:p>
        </p:txBody>
      </p:sp>
      <p:cxnSp>
        <p:nvCxnSpPr>
          <p:cNvPr id="6" name="Connecteur droit 5"/>
          <p:cNvCxnSpPr/>
          <p:nvPr/>
        </p:nvCxnSpPr>
        <p:spPr>
          <a:xfrm flipH="1">
            <a:off x="5940152" y="4199785"/>
            <a:ext cx="1584176" cy="0"/>
          </a:xfrm>
          <a:prstGeom prst="line">
            <a:avLst/>
          </a:prstGeom>
          <a:ln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6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itre 1"/>
          <p:cNvSpPr txBox="1">
            <a:spLocks/>
          </p:cNvSpPr>
          <p:nvPr/>
        </p:nvSpPr>
        <p:spPr>
          <a:xfrm>
            <a:off x="5748008" y="5689551"/>
            <a:ext cx="37338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BIG BANG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5584265" y="5985048"/>
            <a:ext cx="3897543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ONDES GRAVITATION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3128837" y="5970238"/>
            <a:ext cx="3256384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SUPERNOVAE</a:t>
            </a:r>
            <a:endParaRPr lang="fr-FR" sz="2800" b="1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2699792" y="5703538"/>
            <a:ext cx="4038600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UNIVERS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-369959" y="5695390"/>
            <a:ext cx="4323854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RAYONS COSMIQUES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65212" y="1052736"/>
            <a:ext cx="10477488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COMPOSITION ET COMPORTEMENT DE L’UNIVERS</a:t>
            </a:r>
            <a:endParaRPr lang="fr-FR" sz="2400" b="1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-457200" y="5970238"/>
            <a:ext cx="4041141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ENERGIE NOIRE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76200" y="2492896"/>
            <a:ext cx="41148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Histoire de l’Univers</a:t>
            </a:r>
            <a:endParaRPr lang="fr-FR" sz="2000" b="1" dirty="0">
              <a:solidFill>
                <a:srgbClr val="1B4367"/>
              </a:solidFill>
              <a:latin typeface="+mj-lt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Matière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noire et énergie noire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Rayons cosmiques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Ondes gravitationnelles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Neutrinos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fr-FR" sz="2200" b="1" dirty="0">
              <a:solidFill>
                <a:srgbClr val="215968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u="sng" dirty="0" smtClean="0">
                <a:solidFill>
                  <a:srgbClr val="EC6B0A"/>
                </a:solidFill>
                <a:latin typeface="Arial Narrow" pitchFamily="34" charset="0"/>
              </a:rPr>
              <a:t>Priorités</a:t>
            </a:r>
            <a:r>
              <a:rPr lang="fr-FR" sz="2200" b="1" dirty="0" smtClean="0">
                <a:solidFill>
                  <a:srgbClr val="EC6B0A"/>
                </a:solidFill>
                <a:latin typeface="Arial Narrow" pitchFamily="34" charset="0"/>
              </a:rPr>
              <a:t> 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 err="1" smtClean="0">
                <a:solidFill>
                  <a:srgbClr val="EC6B0A"/>
                </a:solidFill>
                <a:latin typeface="Arial Narrow" pitchFamily="34" charset="0"/>
              </a:rPr>
              <a:t>Virgo</a:t>
            </a:r>
            <a:r>
              <a:rPr lang="fr-FR" sz="2200" b="1" dirty="0" smtClean="0">
                <a:solidFill>
                  <a:srgbClr val="EC6B0A"/>
                </a:solidFill>
                <a:latin typeface="Arial Narrow" pitchFamily="34" charset="0"/>
              </a:rPr>
              <a:t>, LSST, Hess-CTA,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 smtClean="0">
                <a:solidFill>
                  <a:srgbClr val="EC6B0A"/>
                </a:solidFill>
                <a:latin typeface="Arial Narrow" pitchFamily="34" charset="0"/>
              </a:rPr>
              <a:t>Neutrinos Long Baseline</a:t>
            </a:r>
            <a:endParaRPr lang="fr-FR" sz="2200" b="1" dirty="0">
              <a:solidFill>
                <a:srgbClr val="EC6B0A"/>
              </a:solidFill>
              <a:latin typeface="Arial Narrow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288" y="2472269"/>
            <a:ext cx="1847538" cy="1295336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055" y="2090035"/>
            <a:ext cx="2078041" cy="1558531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4" name="ZoneTexte 33"/>
          <p:cNvSpPr txBox="1"/>
          <p:nvPr/>
        </p:nvSpPr>
        <p:spPr>
          <a:xfrm rot="16200000">
            <a:off x="7327545" y="4225638"/>
            <a:ext cx="34178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Arial Narrow" pitchFamily="34" charset="0"/>
              </a:rPr>
              <a:t>© LSST, Hess, Nasa, LSM, </a:t>
            </a:r>
            <a:r>
              <a:rPr lang="fr-FR" sz="700" dirty="0" smtClean="0">
                <a:latin typeface="Arial Narrow" pitchFamily="34" charset="0"/>
              </a:rPr>
              <a:t>CNRS </a:t>
            </a:r>
            <a:r>
              <a:rPr lang="fr-FR" sz="700" dirty="0">
                <a:latin typeface="Arial Narrow" pitchFamily="34" charset="0"/>
              </a:rPr>
              <a:t>Photothèque / Hubert </a:t>
            </a:r>
            <a:r>
              <a:rPr lang="fr-FR" sz="700" dirty="0" err="1">
                <a:latin typeface="Arial Narrow" pitchFamily="34" charset="0"/>
              </a:rPr>
              <a:t>Raguet</a:t>
            </a:r>
            <a:endParaRPr lang="fr-FR" sz="700" dirty="0" smtClean="0">
              <a:latin typeface="Arial Narrow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" t="1723" r="6914" b="9392"/>
          <a:stretch/>
        </p:blipFill>
        <p:spPr>
          <a:xfrm>
            <a:off x="5102098" y="3805030"/>
            <a:ext cx="2566246" cy="2022292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8173" y="120933"/>
            <a:ext cx="7772400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>
                <a:solidFill>
                  <a:srgbClr val="1B4367"/>
                </a:solidFill>
                <a:ea typeface="+mn-ea"/>
                <a:cs typeface="+mn-cs"/>
              </a:rPr>
              <a:t>ASTROPARTICULES ET </a:t>
            </a: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NEUTRINOS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-418" r="18088" b="418"/>
          <a:stretch/>
        </p:blipFill>
        <p:spPr>
          <a:xfrm>
            <a:off x="5981631" y="3927390"/>
            <a:ext cx="1686713" cy="1762721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2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095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itre 1"/>
          <p:cNvSpPr txBox="1">
            <a:spLocks/>
          </p:cNvSpPr>
          <p:nvPr/>
        </p:nvSpPr>
        <p:spPr>
          <a:xfrm>
            <a:off x="7252132" y="5692868"/>
            <a:ext cx="2259735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RESEAUX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7597938" y="5975536"/>
            <a:ext cx="1024338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Arial Narrow" pitchFamily="34" charset="0"/>
                <a:ea typeface="+mj-ea"/>
              </a:rPr>
              <a:t>LCG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Arial Narrow" pitchFamily="34" charset="0"/>
              <a:ea typeface="+mj-ea"/>
            </a:endParaRP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2966028" y="5959568"/>
            <a:ext cx="4486291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STOCKAGE DES DONNEES</a:t>
            </a:r>
            <a:endParaRPr lang="fr-FR" sz="2800" b="1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3491880" y="5692868"/>
            <a:ext cx="3202158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CALCUL INTENSIF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0" y="5692868"/>
            <a:ext cx="3053229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infrastructures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59490" y="1035918"/>
            <a:ext cx="10477488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TRAITEMENT  DE GRANDES MASSES DE DONNÉES</a:t>
            </a:r>
            <a:endParaRPr lang="fr-FR" sz="2400" b="1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306494" y="5959568"/>
            <a:ext cx="2676131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INTERFACES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76200" y="2348880"/>
            <a:ext cx="4114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®"/>
            </a:pPr>
            <a:r>
              <a:rPr lang="fr-FR" sz="2000" b="1" i="1" dirty="0" smtClean="0">
                <a:solidFill>
                  <a:srgbClr val="1B4367"/>
                </a:solidFill>
                <a:latin typeface="Arial Narrow" pitchFamily="34" charset="0"/>
              </a:rPr>
              <a:t>Niveaux </a:t>
            </a:r>
            <a:r>
              <a:rPr lang="fr-FR" sz="2000" b="1" i="1" dirty="0">
                <a:solidFill>
                  <a:srgbClr val="1B4367"/>
                </a:solidFill>
                <a:latin typeface="Arial Narrow" pitchFamily="34" charset="0"/>
              </a:rPr>
              <a:t>européen et </a:t>
            </a:r>
            <a:r>
              <a:rPr lang="fr-FR" sz="2000" b="1" i="1" dirty="0" smtClean="0">
                <a:solidFill>
                  <a:srgbClr val="1B4367"/>
                </a:solidFill>
                <a:latin typeface="Arial Narrow" pitchFamily="34" charset="0"/>
              </a:rPr>
              <a:t>international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®"/>
            </a:pPr>
            <a:r>
              <a:rPr lang="fr-FR" sz="2000" b="1" i="1" dirty="0">
                <a:solidFill>
                  <a:srgbClr val="1B4367"/>
                </a:solidFill>
                <a:latin typeface="Arial Narrow" pitchFamily="34" charset="0"/>
              </a:rPr>
              <a:t>R</a:t>
            </a:r>
            <a:r>
              <a:rPr lang="fr-FR" sz="2000" b="1" i="1" dirty="0" smtClean="0">
                <a:solidFill>
                  <a:srgbClr val="1B4367"/>
                </a:solidFill>
                <a:latin typeface="Arial Narrow" pitchFamily="34" charset="0"/>
              </a:rPr>
              <a:t>ôle </a:t>
            </a:r>
            <a:r>
              <a:rPr lang="fr-FR" sz="2000" b="1" i="1" dirty="0">
                <a:solidFill>
                  <a:srgbClr val="1B4367"/>
                </a:solidFill>
                <a:latin typeface="Arial Narrow" pitchFamily="34" charset="0"/>
              </a:rPr>
              <a:t>majeur du </a:t>
            </a:r>
            <a:r>
              <a:rPr lang="fr-FR" sz="2000" b="1" i="1" dirty="0" smtClean="0">
                <a:solidFill>
                  <a:srgbClr val="1B4367"/>
                </a:solidFill>
                <a:latin typeface="Arial Narrow" pitchFamily="34" charset="0"/>
              </a:rPr>
              <a:t>CC-IN2P3 et des TIER-2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®"/>
            </a:pPr>
            <a:endParaRPr lang="fr-FR" sz="2200" b="1" i="1" dirty="0">
              <a:solidFill>
                <a:srgbClr val="37609C"/>
              </a:solidFill>
              <a:latin typeface="Arial Narrow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200" b="1" dirty="0" smtClean="0">
                <a:solidFill>
                  <a:srgbClr val="1B4367"/>
                </a:solidFill>
                <a:latin typeface="+mj-lt"/>
              </a:rPr>
              <a:t>Physique </a:t>
            </a:r>
            <a:r>
              <a:rPr lang="fr-FR" sz="2200" b="1" dirty="0">
                <a:solidFill>
                  <a:srgbClr val="1B4367"/>
                </a:solidFill>
                <a:latin typeface="+mj-lt"/>
              </a:rPr>
              <a:t>des hautes </a:t>
            </a:r>
            <a:r>
              <a:rPr lang="fr-FR" sz="2200" b="1" dirty="0" smtClean="0">
                <a:solidFill>
                  <a:srgbClr val="1B4367"/>
                </a:solidFill>
                <a:latin typeface="+mj-lt"/>
              </a:rPr>
              <a:t>énergies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200" b="1" dirty="0" err="1" smtClean="0">
                <a:solidFill>
                  <a:srgbClr val="1B4367"/>
                </a:solidFill>
                <a:latin typeface="+mj-lt"/>
              </a:rPr>
              <a:t>Astroparticules</a:t>
            </a:r>
            <a:endParaRPr lang="fr-FR" sz="2200" b="1" dirty="0">
              <a:solidFill>
                <a:srgbClr val="1B4367"/>
              </a:solidFill>
              <a:latin typeface="+mj-lt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200" b="1" dirty="0" smtClean="0">
                <a:solidFill>
                  <a:srgbClr val="1B4367"/>
                </a:solidFill>
                <a:latin typeface="+mj-lt"/>
              </a:rPr>
              <a:t>Applications biomédicales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fr-FR" sz="2200" b="1" dirty="0">
              <a:solidFill>
                <a:srgbClr val="C00000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u="sng" dirty="0" smtClean="0">
                <a:solidFill>
                  <a:srgbClr val="FF750B"/>
                </a:solidFill>
                <a:latin typeface="+mj-lt"/>
              </a:rPr>
              <a:t>Priorité</a:t>
            </a:r>
            <a:r>
              <a:rPr lang="fr-FR" sz="2200" b="1" dirty="0" smtClean="0">
                <a:solidFill>
                  <a:srgbClr val="FF750B"/>
                </a:solidFill>
                <a:latin typeface="+mj-lt"/>
              </a:rPr>
              <a:t> 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 smtClean="0">
                <a:solidFill>
                  <a:srgbClr val="FF750B"/>
                </a:solidFill>
                <a:latin typeface="+mj-lt"/>
              </a:rPr>
              <a:t>CC-IN2P3</a:t>
            </a:r>
          </a:p>
        </p:txBody>
      </p:sp>
      <p:sp>
        <p:nvSpPr>
          <p:cNvPr id="34" name="ZoneTexte 33"/>
          <p:cNvSpPr txBox="1"/>
          <p:nvPr/>
        </p:nvSpPr>
        <p:spPr>
          <a:xfrm rot="16200000">
            <a:off x="7682661" y="4764928"/>
            <a:ext cx="2722625" cy="200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Arial Narrow" pitchFamily="34" charset="0"/>
              </a:rPr>
              <a:t>© CC-IN2P3/CNRS/F. de </a:t>
            </a:r>
            <a:r>
              <a:rPr lang="fr-FR" sz="700" dirty="0" err="1">
                <a:latin typeface="Arial Narrow" pitchFamily="34" charset="0"/>
              </a:rPr>
              <a:t>Stefanis</a:t>
            </a:r>
            <a:r>
              <a:rPr lang="fr-FR" sz="700" dirty="0">
                <a:latin typeface="Arial Narrow" pitchFamily="34" charset="0"/>
              </a:rPr>
              <a:t> </a:t>
            </a:r>
            <a:endParaRPr lang="fr-FR" sz="700" dirty="0" smtClean="0">
              <a:latin typeface="Arial Narrow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8173" y="120933"/>
            <a:ext cx="7772400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GRILLES DE CALCUL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924001"/>
            <a:ext cx="2160240" cy="1672390"/>
          </a:xfrm>
          <a:prstGeom prst="ellipse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00" y="2240812"/>
            <a:ext cx="1902440" cy="154043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39855"/>
            <a:ext cx="1859221" cy="1355849"/>
          </a:xfrm>
          <a:prstGeom prst="ellipse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22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992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itre 1"/>
          <p:cNvSpPr txBox="1">
            <a:spLocks/>
          </p:cNvSpPr>
          <p:nvPr/>
        </p:nvSpPr>
        <p:spPr>
          <a:xfrm>
            <a:off x="5629758" y="5701397"/>
            <a:ext cx="37338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CAVITES SUPRA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5547886" y="5968097"/>
            <a:ext cx="3897543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CRYOTECHNOLOGIES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3117547" y="5672831"/>
            <a:ext cx="2899995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COUPLEURS </a:t>
            </a:r>
            <a:endParaRPr lang="fr-FR" sz="2800" b="1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3300668" y="5944987"/>
            <a:ext cx="2533753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LASERS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-575143" y="5672831"/>
            <a:ext cx="4579598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FAISCEAUX INTENSES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-461342" y="5939531"/>
            <a:ext cx="4041141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SOURCES D’IONS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76200" y="2743200"/>
            <a:ext cx="4114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Cavités supraconductrices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et </a:t>
            </a:r>
            <a:r>
              <a:rPr lang="fr-FR" sz="2000" b="1" dirty="0" err="1" smtClean="0">
                <a:solidFill>
                  <a:srgbClr val="1B4367"/>
                </a:solidFill>
                <a:latin typeface="+mj-lt"/>
              </a:rPr>
              <a:t>cryotechnologies</a:t>
            </a:r>
            <a:endParaRPr lang="fr-FR" sz="2000" b="1" dirty="0" smtClean="0">
              <a:solidFill>
                <a:srgbClr val="1B4367"/>
              </a:solidFill>
              <a:latin typeface="+mj-lt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Sources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d’ions et d'électrons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Cibles/sources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pour faisceaux</a:t>
            </a:r>
            <a:br>
              <a:rPr lang="fr-FR" sz="2000" b="1" dirty="0">
                <a:solidFill>
                  <a:srgbClr val="1B4367"/>
                </a:solidFill>
                <a:latin typeface="+mj-lt"/>
              </a:rPr>
            </a:br>
            <a:r>
              <a:rPr lang="fr-FR" sz="2000" b="1" dirty="0">
                <a:solidFill>
                  <a:srgbClr val="1B4367"/>
                </a:solidFill>
                <a:latin typeface="+mj-lt"/>
              </a:rPr>
              <a:t>radioactifs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Dynamique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faisceau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Synergie accélérateurs/lasers</a:t>
            </a:r>
            <a:endParaRPr lang="fr-FR" sz="2000" b="1" dirty="0">
              <a:solidFill>
                <a:srgbClr val="1B4367"/>
              </a:solidFill>
              <a:latin typeface="+mj-lt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-1192" r="-1777" b="1192"/>
          <a:stretch/>
        </p:blipFill>
        <p:spPr>
          <a:xfrm>
            <a:off x="6434518" y="2168846"/>
            <a:ext cx="2299103" cy="1627763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455" y="2362200"/>
            <a:ext cx="2068681" cy="1551510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4" name="ZoneTexte 33"/>
          <p:cNvSpPr txBox="1"/>
          <p:nvPr/>
        </p:nvSpPr>
        <p:spPr>
          <a:xfrm rot="16200000">
            <a:off x="7326698" y="4234586"/>
            <a:ext cx="34178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Arial Narrow" pitchFamily="34" charset="0"/>
              </a:rPr>
              <a:t>© CSNSM/Jean François Dars, </a:t>
            </a:r>
            <a:r>
              <a:rPr lang="fr-FR" sz="700" dirty="0" err="1">
                <a:latin typeface="Arial Narrow" pitchFamily="34" charset="0"/>
              </a:rPr>
              <a:t>Desy</a:t>
            </a:r>
            <a:r>
              <a:rPr lang="fr-FR" sz="700" dirty="0">
                <a:latin typeface="Arial Narrow" pitchFamily="34" charset="0"/>
              </a:rPr>
              <a:t> </a:t>
            </a:r>
            <a:r>
              <a:rPr lang="fr-FR" sz="700" dirty="0" err="1">
                <a:latin typeface="Arial Narrow" pitchFamily="34" charset="0"/>
              </a:rPr>
              <a:t>Hamburg</a:t>
            </a:r>
            <a:r>
              <a:rPr lang="fr-FR" sz="700" dirty="0">
                <a:latin typeface="Arial Narrow" pitchFamily="34" charset="0"/>
              </a:rPr>
              <a:t>, </a:t>
            </a:r>
            <a:r>
              <a:rPr lang="fr-FR" sz="700" dirty="0" err="1">
                <a:latin typeface="Arial Narrow" pitchFamily="34" charset="0"/>
              </a:rPr>
              <a:t>Ganil</a:t>
            </a:r>
            <a:r>
              <a:rPr lang="fr-FR" sz="700" dirty="0">
                <a:latin typeface="Arial Narrow" pitchFamily="34" charset="0"/>
              </a:rPr>
              <a:t>, CNRS/IN2P3</a:t>
            </a:r>
            <a:endParaRPr lang="fr-FR" sz="700" dirty="0" smtClean="0">
              <a:latin typeface="Arial Narrow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8173" y="120933"/>
            <a:ext cx="7772400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ACCÉLÉRATEURS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1" r="-23999"/>
          <a:stretch/>
        </p:blipFill>
        <p:spPr>
          <a:xfrm>
            <a:off x="5234929" y="3878873"/>
            <a:ext cx="2780744" cy="1789241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1" t="324" r="-2" b="-324"/>
          <a:stretch/>
        </p:blipFill>
        <p:spPr>
          <a:xfrm>
            <a:off x="6502296" y="3902944"/>
            <a:ext cx="1346739" cy="1715853"/>
          </a:xfrm>
          <a:prstGeom prst="ellipse">
            <a:avLst/>
          </a:prstGeom>
        </p:spPr>
      </p:pic>
      <p:sp>
        <p:nvSpPr>
          <p:cNvPr id="37" name="Titre 1"/>
          <p:cNvSpPr txBox="1">
            <a:spLocks/>
          </p:cNvSpPr>
          <p:nvPr/>
        </p:nvSpPr>
        <p:spPr>
          <a:xfrm>
            <a:off x="73348" y="1052736"/>
            <a:ext cx="10477488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R&amp;D ACCÉLÉRATEURS, PLATEFORMES TECHNOLOGIQUES</a:t>
            </a:r>
            <a:endParaRPr lang="fr-FR" sz="2400" b="1" dirty="0">
              <a:solidFill>
                <a:srgbClr val="FF750B"/>
              </a:solidFill>
              <a:latin typeface="+mj-lt"/>
            </a:endParaRPr>
          </a:p>
        </p:txBody>
      </p:sp>
      <p:pic>
        <p:nvPicPr>
          <p:cNvPr id="2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108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Ellipse 66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390" y="2693336"/>
            <a:ext cx="1828800" cy="1371600"/>
          </a:xfrm>
          <a:prstGeom prst="ellipse">
            <a:avLst/>
          </a:prstGeom>
          <a:ln w="6350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54" name="Titre 1"/>
          <p:cNvSpPr txBox="1">
            <a:spLocks/>
          </p:cNvSpPr>
          <p:nvPr/>
        </p:nvSpPr>
        <p:spPr>
          <a:xfrm>
            <a:off x="5866639" y="5676944"/>
            <a:ext cx="37338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CMOS</a:t>
            </a: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5488793" y="5943644"/>
            <a:ext cx="3973289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ULTRA-GRANULAIRES</a:t>
            </a: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3448185" y="5943644"/>
            <a:ext cx="2899995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CAPTEURS</a:t>
            </a: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3563888" y="5676944"/>
            <a:ext cx="2668591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BOLOMETRES</a:t>
            </a:r>
          </a:p>
        </p:txBody>
      </p:sp>
      <p:sp>
        <p:nvSpPr>
          <p:cNvPr id="68" name="Ellipse 67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-593773" y="5665985"/>
            <a:ext cx="4579598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MICROELECTRONIQUE</a:t>
            </a: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37456" y="1052736"/>
            <a:ext cx="10477488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INSTRUMENTATION, CAPTEURS, TRANSFERTS DE TECHNOLOGIE</a:t>
            </a:r>
            <a:endParaRPr lang="fr-FR" sz="2400" b="1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-546148" y="5942905"/>
            <a:ext cx="4041141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HODOSCOPES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21114" y="2492896"/>
            <a:ext cx="471182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Capteurs silicium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Photo-détecteurs, scintillateurs de nouvelle génération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>
                <a:solidFill>
                  <a:srgbClr val="1B4367"/>
                </a:solidFill>
                <a:latin typeface="+mj-lt"/>
              </a:rPr>
              <a:t>D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étecteurs gazeux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>
                <a:solidFill>
                  <a:srgbClr val="1B4367"/>
                </a:solidFill>
                <a:latin typeface="+mj-lt"/>
              </a:rPr>
              <a:t>B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olomètres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Microélectronique</a:t>
            </a:r>
            <a:endParaRPr lang="fr-FR" sz="2000" b="1" dirty="0">
              <a:solidFill>
                <a:srgbClr val="1B4367"/>
              </a:solidFill>
              <a:latin typeface="+mj-lt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Laboratoire </a:t>
            </a:r>
            <a:r>
              <a:rPr lang="fr-FR" sz="2000" b="1" dirty="0" err="1" smtClean="0">
                <a:solidFill>
                  <a:srgbClr val="1B4367"/>
                </a:solidFill>
                <a:latin typeface="+mj-lt"/>
              </a:rPr>
              <a:t>pluri-disciplinaire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      (IPHC : INEE, INC, INSB)</a:t>
            </a:r>
            <a:r>
              <a:rPr lang="fr-FR" sz="2200" b="1" dirty="0">
                <a:solidFill>
                  <a:srgbClr val="215968"/>
                </a:solidFill>
                <a:latin typeface="Arial Narrow" pitchFamily="34" charset="0"/>
              </a:rPr>
              <a:t>	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11" y="2057017"/>
            <a:ext cx="2069855" cy="1543630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457" y="3974305"/>
            <a:ext cx="2293919" cy="1652673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4" name="ZoneTexte 33"/>
          <p:cNvSpPr txBox="1"/>
          <p:nvPr/>
        </p:nvSpPr>
        <p:spPr>
          <a:xfrm rot="16200000">
            <a:off x="7682660" y="5014965"/>
            <a:ext cx="2722625" cy="200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Arial Narrow" pitchFamily="34" charset="0"/>
              </a:rPr>
              <a:t>© LSM, D.R., </a:t>
            </a:r>
            <a:r>
              <a:rPr lang="fr-FR" sz="700" dirty="0" smtClean="0">
                <a:latin typeface="Arial Narrow" pitchFamily="34" charset="0"/>
              </a:rPr>
              <a:t>IPNL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8173" y="120933"/>
            <a:ext cx="7772400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INSTRUMENTATION ET DÉTECTEURS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6" t="-1137" r="-750" b="11610"/>
          <a:stretch/>
        </p:blipFill>
        <p:spPr>
          <a:xfrm>
            <a:off x="5754711" y="4407456"/>
            <a:ext cx="1371600" cy="1216125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472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itre 1"/>
          <p:cNvSpPr txBox="1">
            <a:spLocks/>
          </p:cNvSpPr>
          <p:nvPr/>
        </p:nvSpPr>
        <p:spPr>
          <a:xfrm>
            <a:off x="6720606" y="5759707"/>
            <a:ext cx="3199013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ea typeface="+mj-ea"/>
              </a:rPr>
              <a:t>RÉACTEURS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ea typeface="+mj-ea"/>
            </a:endParaRP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7301606" y="6093296"/>
            <a:ext cx="1638866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ea typeface="+mj-ea"/>
              </a:rPr>
              <a:t>ADS</a:t>
            </a: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2168434" y="6003908"/>
            <a:ext cx="4961802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ea typeface="+mj-ea"/>
              </a:rPr>
              <a:t>DÉCHETS</a:t>
            </a:r>
            <a:r>
              <a:rPr lang="fr-FR" sz="3600" b="1" dirty="0" smtClean="0">
                <a:solidFill>
                  <a:schemeClr val="accent5">
                    <a:lumMod val="60000"/>
                    <a:lumOff val="40000"/>
                    <a:alpha val="68000"/>
                  </a:schemeClr>
                </a:solidFill>
                <a:ea typeface="+mj-ea"/>
              </a:rPr>
              <a:t> </a:t>
            </a: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ea typeface="+mj-ea"/>
              </a:rPr>
              <a:t>NUCLÉAIRES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ea typeface="+mj-ea"/>
            </a:endParaRP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3053464" y="5716812"/>
            <a:ext cx="2668591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ea typeface="+mj-ea"/>
              </a:rPr>
              <a:t>SELS FONDUS</a:t>
            </a:r>
          </a:p>
        </p:txBody>
      </p:sp>
      <p:sp>
        <p:nvSpPr>
          <p:cNvPr id="67" name="Ellipse 66"/>
          <p:cNvSpPr/>
          <p:nvPr/>
        </p:nvSpPr>
        <p:spPr>
          <a:xfrm>
            <a:off x="4191000" y="2276872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-457200" y="5716812"/>
            <a:ext cx="3750553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ea typeface="+mj-ea"/>
              </a:rPr>
              <a:t>TRANSMUTATION</a:t>
            </a: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59490" y="1052736"/>
            <a:ext cx="10477488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AVAL DU CYCLE ÉLECTRONUCLÉAIRE ET ÉNERGIE NUCLÉAIRE</a:t>
            </a:r>
            <a:endParaRPr lang="fr-FR" sz="2400" b="1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-651080" y="6001279"/>
            <a:ext cx="4041141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ea typeface="+mj-ea"/>
              </a:rPr>
              <a:t>RADIOCHIMIE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ea typeface="+mj-ea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76200" y="2743200"/>
            <a:ext cx="4114800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Transmutation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des déchets nucléaires actuels par ADS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Systèmes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nucléaires innovants à faibles déchets (filière 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thorium)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Radiochimie du stockage des déchets nucléaires</a:t>
            </a:r>
            <a:r>
              <a:rPr lang="fr-FR" sz="1400" b="1" dirty="0" smtClean="0">
                <a:solidFill>
                  <a:srgbClr val="215968"/>
                </a:solidFill>
                <a:latin typeface="Arial Narrow" pitchFamily="34" charset="0"/>
              </a:rPr>
              <a:t/>
            </a:r>
            <a:br>
              <a:rPr lang="fr-FR" sz="1400" b="1" dirty="0" smtClean="0">
                <a:solidFill>
                  <a:srgbClr val="215968"/>
                </a:solidFill>
                <a:latin typeface="Arial Narrow" pitchFamily="34" charset="0"/>
              </a:rPr>
            </a:br>
            <a:endParaRPr lang="fr-FR" sz="1400" b="1" dirty="0">
              <a:solidFill>
                <a:srgbClr val="215968"/>
              </a:solidFill>
              <a:latin typeface="Arial Narrow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11" y="2075870"/>
            <a:ext cx="1966280" cy="1619830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901" y="2573503"/>
            <a:ext cx="2050519" cy="1411268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4" name="ZoneTexte 33"/>
          <p:cNvSpPr txBox="1"/>
          <p:nvPr/>
        </p:nvSpPr>
        <p:spPr>
          <a:xfrm rot="16200000">
            <a:off x="7682660" y="4806639"/>
            <a:ext cx="2722625" cy="200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Arial Narrow" pitchFamily="34" charset="0"/>
              </a:rPr>
              <a:t>© </a:t>
            </a:r>
            <a:r>
              <a:rPr lang="fr-FR" sz="700" dirty="0" err="1">
                <a:latin typeface="Arial Narrow" pitchFamily="34" charset="0"/>
              </a:rPr>
              <a:t>Pacen</a:t>
            </a:r>
            <a:r>
              <a:rPr lang="fr-FR" sz="700" dirty="0">
                <a:latin typeface="Arial Narrow" pitchFamily="34" charset="0"/>
              </a:rPr>
              <a:t>, </a:t>
            </a:r>
            <a:r>
              <a:rPr lang="fr-FR" sz="700" dirty="0" err="1">
                <a:latin typeface="Arial Narrow" pitchFamily="34" charset="0"/>
              </a:rPr>
              <a:t>Gedepeon</a:t>
            </a:r>
            <a:r>
              <a:rPr lang="fr-FR" sz="700" dirty="0">
                <a:latin typeface="Arial Narrow" pitchFamily="34" charset="0"/>
              </a:rPr>
              <a:t>, </a:t>
            </a:r>
            <a:r>
              <a:rPr lang="fr-FR" sz="700" dirty="0" err="1">
                <a:latin typeface="Arial Narrow" pitchFamily="34" charset="0"/>
              </a:rPr>
              <a:t>Guinevere</a:t>
            </a:r>
            <a:r>
              <a:rPr lang="fr-FR" sz="700" dirty="0">
                <a:latin typeface="Arial Narrow" pitchFamily="34" charset="0"/>
              </a:rPr>
              <a:t> </a:t>
            </a:r>
            <a:endParaRPr lang="fr-FR" sz="700" dirty="0" smtClean="0">
              <a:latin typeface="Arial Narrow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8173" y="120933"/>
            <a:ext cx="7772400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NUCLÉAIRE ET ÉNERGIE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118" y="4038169"/>
            <a:ext cx="2220971" cy="1616020"/>
          </a:xfrm>
          <a:prstGeom prst="ellipse">
            <a:avLst/>
          </a:prstGeom>
          <a:ln w="6350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2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37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itre 1"/>
          <p:cNvSpPr txBox="1">
            <a:spLocks/>
          </p:cNvSpPr>
          <p:nvPr/>
        </p:nvSpPr>
        <p:spPr>
          <a:xfrm>
            <a:off x="7000854" y="5676669"/>
            <a:ext cx="2259735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IMAGERIE</a:t>
            </a: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6647933" y="5953423"/>
            <a:ext cx="2965575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RADIOISOTOPES</a:t>
            </a: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3218768" y="5919936"/>
            <a:ext cx="3774893" cy="533400"/>
          </a:xfrm>
          <a:prstGeom prst="rect">
            <a:avLst/>
          </a:prstGeom>
          <a:noFill/>
        </p:spPr>
        <p:txBody>
          <a:bodyPr anchor="ctr"/>
          <a:lstStyle>
            <a:defPPr>
              <a:defRPr lang="fr-FR"/>
            </a:defPPr>
            <a:lvl1pPr algn="ctr">
              <a:spcBef>
                <a:spcPct val="0"/>
              </a:spcBef>
              <a:defRPr sz="2800" b="1" cap="all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defRPr>
            </a:lvl1pPr>
          </a:lstStyle>
          <a:p>
            <a:r>
              <a:rPr lang="fr-FR" dirty="0"/>
              <a:t>HADRONTHERAPIE</a:t>
            </a: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3771920" y="5673964"/>
            <a:ext cx="2668591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SIMULATIONS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92347" y="5676669"/>
            <a:ext cx="4352381" cy="533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DOSES Rayonnement</a:t>
            </a: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73348" y="1052736"/>
            <a:ext cx="10477488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NOUVEAUX INSTRUMENTS POUR DIAGNOSTIC ET THÉRAPIE</a:t>
            </a:r>
            <a:endParaRPr lang="fr-FR" sz="2400" b="1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-252536" y="5928917"/>
            <a:ext cx="4041141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radiobiologie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76200" y="2420888"/>
            <a:ext cx="41148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Symbol"/>
              <a:buChar char="®"/>
            </a:pPr>
            <a:r>
              <a:rPr lang="fr-FR" sz="2200" b="1" i="1" dirty="0">
                <a:solidFill>
                  <a:srgbClr val="1B4367"/>
                </a:solidFill>
                <a:latin typeface="Arial Narrow" pitchFamily="34" charset="0"/>
              </a:rPr>
              <a:t>F</a:t>
            </a:r>
            <a:r>
              <a:rPr lang="fr-FR" sz="2200" b="1" i="1" dirty="0" smtClean="0">
                <a:solidFill>
                  <a:srgbClr val="1B4367"/>
                </a:solidFill>
                <a:latin typeface="Arial Narrow" pitchFamily="34" charset="0"/>
              </a:rPr>
              <a:t>ort </a:t>
            </a:r>
            <a:r>
              <a:rPr lang="fr-FR" sz="2200" b="1" i="1" dirty="0">
                <a:solidFill>
                  <a:srgbClr val="1B4367"/>
                </a:solidFill>
                <a:latin typeface="Arial Narrow" pitchFamily="34" charset="0"/>
              </a:rPr>
              <a:t>engagement </a:t>
            </a:r>
            <a:r>
              <a:rPr lang="fr-FR" sz="2200" b="1" i="1" dirty="0" smtClean="0">
                <a:solidFill>
                  <a:srgbClr val="1B4367"/>
                </a:solidFill>
                <a:latin typeface="Arial Narrow" pitchFamily="34" charset="0"/>
              </a:rPr>
              <a:t>dans la </a:t>
            </a:r>
            <a:r>
              <a:rPr lang="fr-FR" sz="2200" b="1" i="1" dirty="0">
                <a:solidFill>
                  <a:srgbClr val="1B4367"/>
                </a:solidFill>
                <a:latin typeface="Arial Narrow" pitchFamily="34" charset="0"/>
              </a:rPr>
              <a:t>lutte contre le </a:t>
            </a:r>
            <a:r>
              <a:rPr lang="fr-FR" sz="2200" b="1" i="1" dirty="0" smtClean="0">
                <a:solidFill>
                  <a:srgbClr val="1B4367"/>
                </a:solidFill>
                <a:latin typeface="Arial Narrow" pitchFamily="34" charset="0"/>
              </a:rPr>
              <a:t>cancer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200" b="1" i="1" dirty="0" smtClean="0">
              <a:solidFill>
                <a:srgbClr val="1B4367"/>
              </a:solidFill>
              <a:latin typeface="Arial Narrow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err="1" smtClean="0">
                <a:solidFill>
                  <a:srgbClr val="1B4367"/>
                </a:solidFill>
                <a:latin typeface="Arial Narrow" pitchFamily="34" charset="0"/>
              </a:rPr>
              <a:t>Radioisotopes</a:t>
            </a:r>
            <a:r>
              <a:rPr lang="fr-FR" sz="2000" b="1" dirty="0">
                <a:solidFill>
                  <a:srgbClr val="1B4367"/>
                </a:solidFill>
                <a:latin typeface="Arial Narrow" pitchFamily="34" charset="0"/>
              </a:rPr>
              <a:t>, radiobiologie, radiothérapie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Arial Narrow" pitchFamily="34" charset="0"/>
              </a:rPr>
              <a:t>Dosimétrie </a:t>
            </a:r>
            <a:r>
              <a:rPr lang="fr-FR" sz="2000" b="1" dirty="0">
                <a:solidFill>
                  <a:srgbClr val="1B4367"/>
                </a:solidFill>
                <a:latin typeface="Arial Narrow" pitchFamily="34" charset="0"/>
              </a:rPr>
              <a:t>/ R&amp;D moniteurs de faisceau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Arial Narrow" pitchFamily="34" charset="0"/>
              </a:rPr>
              <a:t>Imagerie</a:t>
            </a:r>
            <a:r>
              <a:rPr lang="fr-FR" sz="2000" b="1" dirty="0">
                <a:solidFill>
                  <a:srgbClr val="1B4367"/>
                </a:solidFill>
                <a:latin typeface="Arial Narrow" pitchFamily="34" charset="0"/>
              </a:rPr>
              <a:t>, simulations (</a:t>
            </a:r>
            <a:r>
              <a:rPr lang="fr-FR" sz="2000" b="1" dirty="0" err="1">
                <a:solidFill>
                  <a:srgbClr val="1B4367"/>
                </a:solidFill>
                <a:latin typeface="Arial Narrow" pitchFamily="34" charset="0"/>
              </a:rPr>
              <a:t>Geant</a:t>
            </a:r>
            <a:r>
              <a:rPr lang="fr-FR" sz="2000" b="1" dirty="0">
                <a:solidFill>
                  <a:srgbClr val="1B4367"/>
                </a:solidFill>
                <a:latin typeface="Arial Narrow" pitchFamily="34" charset="0"/>
              </a:rPr>
              <a:t>, </a:t>
            </a:r>
            <a:r>
              <a:rPr lang="fr-FR" sz="2000" b="1" dirty="0" err="1">
                <a:solidFill>
                  <a:srgbClr val="1B4367"/>
                </a:solidFill>
                <a:latin typeface="Arial Narrow" pitchFamily="34" charset="0"/>
              </a:rPr>
              <a:t>Gate</a:t>
            </a:r>
            <a:r>
              <a:rPr lang="fr-FR" sz="2000" b="1" dirty="0">
                <a:solidFill>
                  <a:srgbClr val="1B4367"/>
                </a:solidFill>
                <a:latin typeface="Arial Narrow" pitchFamily="34" charset="0"/>
              </a:rPr>
              <a:t>) </a:t>
            </a:r>
          </a:p>
        </p:txBody>
      </p:sp>
      <p:sp>
        <p:nvSpPr>
          <p:cNvPr id="34" name="ZoneTexte 33"/>
          <p:cNvSpPr txBox="1"/>
          <p:nvPr/>
        </p:nvSpPr>
        <p:spPr>
          <a:xfrm rot="16200000">
            <a:off x="7682660" y="4806639"/>
            <a:ext cx="2722625" cy="200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Arial Narrow" pitchFamily="34" charset="0"/>
              </a:rPr>
              <a:t>© </a:t>
            </a:r>
            <a:r>
              <a:rPr lang="fr-FR" sz="700" dirty="0" err="1">
                <a:latin typeface="Arial Narrow" pitchFamily="34" charset="0"/>
              </a:rPr>
              <a:t>Amissa</a:t>
            </a:r>
            <a:r>
              <a:rPr lang="fr-FR" sz="700" dirty="0">
                <a:latin typeface="Arial Narrow" pitchFamily="34" charset="0"/>
              </a:rPr>
              <a:t>, IMNC/CNRS, </a:t>
            </a:r>
            <a:r>
              <a:rPr lang="fr-FR" sz="700" dirty="0" err="1">
                <a:latin typeface="Arial Narrow" pitchFamily="34" charset="0"/>
              </a:rPr>
              <a:t>Arronax</a:t>
            </a:r>
            <a:endParaRPr lang="fr-FR" sz="700" dirty="0" smtClean="0">
              <a:latin typeface="Arial Narrow" pitchFamily="34" charset="0"/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498" y="2487802"/>
            <a:ext cx="1966280" cy="1472582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8173" y="120933"/>
            <a:ext cx="7772400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NUCLÉAIRE ET SANTÉ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44" y="3745066"/>
            <a:ext cx="2072754" cy="1565171"/>
          </a:xfrm>
          <a:prstGeom prst="ellipse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4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51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3522"/>
            <a:ext cx="9144000" cy="564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75656" y="-279666"/>
            <a:ext cx="7772400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FRANCE : GRANDES INFRASTRUCTURES</a:t>
            </a:r>
            <a:endParaRPr lang="fr-FR" sz="3400" b="1" dirty="0">
              <a:solidFill>
                <a:srgbClr val="1B4367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7135074" y="4203473"/>
            <a:ext cx="3810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en-US" sz="700" dirty="0">
                <a:latin typeface="Arial Narrow" pitchFamily="34" charset="0"/>
              </a:rPr>
              <a:t>© </a:t>
            </a:r>
            <a:r>
              <a:rPr lang="en-US" sz="700" dirty="0" err="1">
                <a:latin typeface="Arial Narrow" pitchFamily="34" charset="0"/>
              </a:rPr>
              <a:t>Ganil</a:t>
            </a:r>
            <a:r>
              <a:rPr lang="en-US" sz="700" dirty="0">
                <a:latin typeface="Arial Narrow" pitchFamily="34" charset="0"/>
              </a:rPr>
              <a:t>/Spiral2, CNRS/IN2P3, coll. Edelweiss, Antares, </a:t>
            </a:r>
            <a:r>
              <a:rPr lang="en-US" sz="700" dirty="0" err="1">
                <a:latin typeface="Arial Narrow" pitchFamily="34" charset="0"/>
              </a:rPr>
              <a:t>DChooz</a:t>
            </a:r>
            <a:r>
              <a:rPr lang="en-US" sz="700" dirty="0">
                <a:latin typeface="Arial Narrow" pitchFamily="34" charset="0"/>
              </a:rPr>
              <a:t>, </a:t>
            </a:r>
            <a:r>
              <a:rPr lang="en-US" sz="700" dirty="0" err="1">
                <a:latin typeface="Arial Narrow" pitchFamily="34" charset="0"/>
              </a:rPr>
              <a:t>Nasa</a:t>
            </a:r>
            <a:endParaRPr lang="fr-FR" sz="700" dirty="0">
              <a:latin typeface="Arial Narrow" pitchFamily="34" charset="0"/>
            </a:endParaRPr>
          </a:p>
        </p:txBody>
      </p:sp>
      <p:sp>
        <p:nvSpPr>
          <p:cNvPr id="39" name="Titre 1"/>
          <p:cNvSpPr txBox="1">
            <a:spLocks/>
          </p:cNvSpPr>
          <p:nvPr/>
        </p:nvSpPr>
        <p:spPr bwMode="auto">
          <a:xfrm>
            <a:off x="800100" y="2579802"/>
            <a:ext cx="342900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Spiral2 / </a:t>
            </a:r>
            <a:r>
              <a:rPr lang="fr-FR" sz="2000" b="1" dirty="0" err="1" smtClean="0">
                <a:solidFill>
                  <a:schemeClr val="bg1"/>
                </a:solidFill>
              </a:rPr>
              <a:t>Ganil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42" name="Ellipse 41"/>
          <p:cNvSpPr>
            <a:spLocks noChangeArrowheads="1"/>
          </p:cNvSpPr>
          <p:nvPr/>
        </p:nvSpPr>
        <p:spPr bwMode="auto">
          <a:xfrm>
            <a:off x="2209800" y="30480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44" name="Titre 1"/>
          <p:cNvSpPr txBox="1">
            <a:spLocks/>
          </p:cNvSpPr>
          <p:nvPr/>
        </p:nvSpPr>
        <p:spPr bwMode="auto">
          <a:xfrm>
            <a:off x="3018213" y="3624377"/>
            <a:ext cx="2848744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Edelweiss, </a:t>
            </a:r>
            <a:r>
              <a:rPr lang="fr-FR" sz="2000" b="1" dirty="0" err="1" smtClean="0">
                <a:solidFill>
                  <a:schemeClr val="bg1"/>
                </a:solidFill>
              </a:rPr>
              <a:t>Nemo</a:t>
            </a:r>
            <a:r>
              <a:rPr lang="fr-FR" sz="2000" b="1" dirty="0" smtClean="0">
                <a:solidFill>
                  <a:schemeClr val="bg1"/>
                </a:solidFill>
              </a:rPr>
              <a:t> / LSM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45" name="Ellipse 44"/>
          <p:cNvSpPr>
            <a:spLocks noChangeArrowheads="1"/>
          </p:cNvSpPr>
          <p:nvPr/>
        </p:nvSpPr>
        <p:spPr bwMode="auto">
          <a:xfrm>
            <a:off x="2667000" y="39624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pic>
        <p:nvPicPr>
          <p:cNvPr id="46" name="Image 45" descr="EDW Fisheye.jpg"/>
          <p:cNvPicPr>
            <a:picLocks noChangeAspect="1"/>
          </p:cNvPicPr>
          <p:nvPr/>
        </p:nvPicPr>
        <p:blipFill>
          <a:blip r:embed="rId3"/>
          <a:srcRect l="18333" r="10833"/>
          <a:stretch>
            <a:fillRect/>
          </a:stretch>
        </p:blipFill>
        <p:spPr>
          <a:xfrm>
            <a:off x="4241377" y="4259296"/>
            <a:ext cx="1507232" cy="1420598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65" name="Image 64" descr="Spiral2.png"/>
          <p:cNvPicPr>
            <a:picLocks noChangeAspect="1"/>
          </p:cNvPicPr>
          <p:nvPr/>
        </p:nvPicPr>
        <p:blipFill>
          <a:blip r:embed="rId4"/>
          <a:srcRect l="1667" r="20833"/>
          <a:stretch>
            <a:fillRect/>
          </a:stretch>
        </p:blipFill>
        <p:spPr>
          <a:xfrm>
            <a:off x="1487731" y="1159688"/>
            <a:ext cx="1561613" cy="1467221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66" name="Ellipse 65"/>
          <p:cNvSpPr>
            <a:spLocks noChangeArrowheads="1"/>
          </p:cNvSpPr>
          <p:nvPr/>
        </p:nvSpPr>
        <p:spPr bwMode="auto">
          <a:xfrm>
            <a:off x="2788763" y="3189402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67" name="Titre 1"/>
          <p:cNvSpPr txBox="1">
            <a:spLocks/>
          </p:cNvSpPr>
          <p:nvPr/>
        </p:nvSpPr>
        <p:spPr bwMode="auto">
          <a:xfrm>
            <a:off x="3093562" y="2981675"/>
            <a:ext cx="2126137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err="1" smtClean="0">
                <a:solidFill>
                  <a:schemeClr val="bg1"/>
                </a:solidFill>
              </a:rPr>
              <a:t>DChooz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7" t="-24" r="1270" b="-2931"/>
          <a:stretch/>
        </p:blipFill>
        <p:spPr>
          <a:xfrm>
            <a:off x="4155838" y="2007689"/>
            <a:ext cx="1489904" cy="1421311"/>
          </a:xfrm>
          <a:prstGeom prst="ellipse">
            <a:avLst/>
          </a:prstGeom>
          <a:ln w="6350" cap="rnd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9" name="Ellipse 68"/>
          <p:cNvSpPr>
            <a:spLocks noChangeArrowheads="1"/>
          </p:cNvSpPr>
          <p:nvPr/>
        </p:nvSpPr>
        <p:spPr bwMode="auto">
          <a:xfrm>
            <a:off x="2439186" y="43035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70" name="Titre 1"/>
          <p:cNvSpPr txBox="1">
            <a:spLocks/>
          </p:cNvSpPr>
          <p:nvPr/>
        </p:nvSpPr>
        <p:spPr bwMode="auto">
          <a:xfrm>
            <a:off x="1396628" y="4063444"/>
            <a:ext cx="1117972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Antares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71" name="Image 7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949" y="4739270"/>
            <a:ext cx="1558903" cy="1354026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3" name="Ellipse 22"/>
          <p:cNvSpPr>
            <a:spLocks noChangeArrowheads="1"/>
          </p:cNvSpPr>
          <p:nvPr/>
        </p:nvSpPr>
        <p:spPr bwMode="auto">
          <a:xfrm>
            <a:off x="2362200" y="3814877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4" name="Titre 1"/>
          <p:cNvSpPr txBox="1">
            <a:spLocks/>
          </p:cNvSpPr>
          <p:nvPr/>
        </p:nvSpPr>
        <p:spPr bwMode="auto">
          <a:xfrm>
            <a:off x="1376388" y="3429000"/>
            <a:ext cx="132625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CC-IN2P3</a:t>
            </a:r>
            <a:endParaRPr lang="fr-FR" sz="2000" b="1" dirty="0">
              <a:solidFill>
                <a:schemeClr val="bg1"/>
              </a:solidFill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8" y="2463099"/>
            <a:ext cx="1477033" cy="1374586"/>
          </a:xfrm>
          <a:prstGeom prst="ellipse">
            <a:avLst/>
          </a:prstGeom>
          <a:ln>
            <a:solidFill>
              <a:srgbClr val="FFFFFF"/>
            </a:solidFill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22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34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5626"/>
            <a:ext cx="9144000" cy="583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7135074" y="4203473"/>
            <a:ext cx="3810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700" dirty="0">
                <a:latin typeface="Arial Narrow" pitchFamily="34" charset="0"/>
              </a:rPr>
              <a:t>© </a:t>
            </a:r>
            <a:r>
              <a:rPr lang="fr-FR" sz="700" dirty="0" err="1">
                <a:latin typeface="Arial Narrow" pitchFamily="34" charset="0"/>
              </a:rPr>
              <a:t>Cern</a:t>
            </a:r>
            <a:r>
              <a:rPr lang="fr-FR" sz="700" dirty="0">
                <a:latin typeface="Arial Narrow" pitchFamily="34" charset="0"/>
              </a:rPr>
              <a:t>, Nasa, </a:t>
            </a:r>
            <a:r>
              <a:rPr lang="fr-FR" sz="700" dirty="0" err="1">
                <a:latin typeface="Arial Narrow" pitchFamily="34" charset="0"/>
              </a:rPr>
              <a:t>Opera</a:t>
            </a:r>
            <a:r>
              <a:rPr lang="fr-FR" sz="700" dirty="0">
                <a:latin typeface="Arial Narrow" pitchFamily="34" charset="0"/>
              </a:rPr>
              <a:t>, GSI, JINR </a:t>
            </a:r>
            <a:r>
              <a:rPr lang="fr-FR" sz="700" dirty="0" err="1">
                <a:latin typeface="Arial Narrow" pitchFamily="34" charset="0"/>
              </a:rPr>
              <a:t>Dubna</a:t>
            </a:r>
            <a:r>
              <a:rPr lang="fr-FR" sz="700" dirty="0">
                <a:latin typeface="Arial Narrow" pitchFamily="34" charset="0"/>
              </a:rPr>
              <a:t>, </a:t>
            </a:r>
            <a:r>
              <a:rPr lang="fr-FR" sz="700" dirty="0" err="1">
                <a:latin typeface="Arial Narrow" pitchFamily="34" charset="0"/>
              </a:rPr>
              <a:t>Profilmedia</a:t>
            </a:r>
            <a:r>
              <a:rPr lang="fr-FR" sz="700" dirty="0">
                <a:latin typeface="Arial Narrow" pitchFamily="34" charset="0"/>
              </a:rPr>
              <a:t> </a:t>
            </a:r>
          </a:p>
        </p:txBody>
      </p:sp>
      <p:sp>
        <p:nvSpPr>
          <p:cNvPr id="16" name="Titre 1"/>
          <p:cNvSpPr txBox="1">
            <a:spLocks/>
          </p:cNvSpPr>
          <p:nvPr/>
        </p:nvSpPr>
        <p:spPr bwMode="auto">
          <a:xfrm>
            <a:off x="1239557" y="3416113"/>
            <a:ext cx="2418041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rgbClr val="FF9933"/>
                </a:solidFill>
              </a:rPr>
              <a:t>LHC, Isolde</a:t>
            </a:r>
            <a:r>
              <a:rPr lang="fr-FR" sz="2000" b="1" dirty="0">
                <a:solidFill>
                  <a:srgbClr val="FF9933"/>
                </a:solidFill>
              </a:rPr>
              <a:t> </a:t>
            </a:r>
            <a:r>
              <a:rPr lang="fr-FR" sz="2000" dirty="0" smtClean="0">
                <a:solidFill>
                  <a:srgbClr val="FF9933"/>
                </a:solidFill>
              </a:rPr>
              <a:t>/ </a:t>
            </a:r>
            <a:r>
              <a:rPr lang="fr-FR" sz="2000" dirty="0" err="1" smtClean="0">
                <a:solidFill>
                  <a:srgbClr val="FF9933"/>
                </a:solidFill>
              </a:rPr>
              <a:t>Cern</a:t>
            </a:r>
            <a:r>
              <a:rPr lang="fr-FR" sz="2000" dirty="0" smtClean="0">
                <a:solidFill>
                  <a:srgbClr val="FF9933"/>
                </a:solidFill>
              </a:rPr>
              <a:t> (Suisse</a:t>
            </a:r>
            <a:r>
              <a:rPr lang="fr-FR" sz="2000" dirty="0">
                <a:solidFill>
                  <a:srgbClr val="FF9933"/>
                </a:solidFill>
              </a:rPr>
              <a:t>)</a:t>
            </a:r>
          </a:p>
        </p:txBody>
      </p:sp>
      <p:sp>
        <p:nvSpPr>
          <p:cNvPr id="17" name="Ellipse 16"/>
          <p:cNvSpPr>
            <a:spLocks noChangeArrowheads="1"/>
          </p:cNvSpPr>
          <p:nvPr/>
        </p:nvSpPr>
        <p:spPr bwMode="auto">
          <a:xfrm>
            <a:off x="2597763" y="3759304"/>
            <a:ext cx="627523" cy="611497"/>
          </a:xfrm>
          <a:prstGeom prst="ellipse">
            <a:avLst/>
          </a:prstGeom>
          <a:solidFill>
            <a:srgbClr val="FF9933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FF9933"/>
              </a:solidFill>
              <a:latin typeface="Calibri" pitchFamily="34" charset="0"/>
            </a:endParaRPr>
          </a:p>
        </p:txBody>
      </p:sp>
      <p:sp>
        <p:nvSpPr>
          <p:cNvPr id="18" name="Ellipse 17"/>
          <p:cNvSpPr>
            <a:spLocks noChangeArrowheads="1"/>
          </p:cNvSpPr>
          <p:nvPr/>
        </p:nvSpPr>
        <p:spPr bwMode="auto">
          <a:xfrm>
            <a:off x="3198829" y="4642701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3385077" y="5229200"/>
            <a:ext cx="3241966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err="1" smtClean="0">
                <a:solidFill>
                  <a:schemeClr val="bg1"/>
                </a:solidFill>
              </a:rPr>
              <a:t>Opera</a:t>
            </a:r>
            <a:r>
              <a:rPr lang="fr-FR" sz="2000" b="1" dirty="0" smtClean="0">
                <a:solidFill>
                  <a:schemeClr val="bg1"/>
                </a:solidFill>
              </a:rPr>
              <a:t>, </a:t>
            </a:r>
            <a:r>
              <a:rPr lang="fr-FR" sz="2000" b="1" dirty="0" err="1" smtClean="0">
                <a:solidFill>
                  <a:schemeClr val="bg1"/>
                </a:solidFill>
              </a:rPr>
              <a:t>Xenon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/ </a:t>
            </a:r>
            <a:r>
              <a:rPr lang="fr-FR" sz="2000" dirty="0" err="1" smtClean="0">
                <a:solidFill>
                  <a:schemeClr val="bg1"/>
                </a:solidFill>
              </a:rPr>
              <a:t>Gran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Sasso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err="1" smtClean="0">
                <a:solidFill>
                  <a:schemeClr val="bg1"/>
                </a:solidFill>
              </a:rPr>
              <a:t>Virgo</a:t>
            </a:r>
            <a:r>
              <a:rPr lang="fr-FR" sz="2000" dirty="0">
                <a:solidFill>
                  <a:schemeClr val="bg1"/>
                </a:solidFill>
              </a:rPr>
              <a:t/>
            </a:r>
            <a:br>
              <a:rPr lang="fr-FR" sz="2000" dirty="0">
                <a:solidFill>
                  <a:schemeClr val="bg1"/>
                </a:solidFill>
              </a:rPr>
            </a:br>
            <a:r>
              <a:rPr lang="fr-FR" sz="2000" dirty="0" smtClean="0">
                <a:solidFill>
                  <a:schemeClr val="bg1"/>
                </a:solidFill>
              </a:rPr>
              <a:t>(Italie)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20" name="Image 19" descr="EDW Fisheye.jpg"/>
          <p:cNvPicPr>
            <a:picLocks noChangeAspect="1"/>
          </p:cNvPicPr>
          <p:nvPr/>
        </p:nvPicPr>
        <p:blipFill>
          <a:blip r:embed="rId3"/>
          <a:srcRect l="18326" t="5405" r="16927"/>
          <a:stretch>
            <a:fillRect/>
          </a:stretch>
        </p:blipFill>
        <p:spPr>
          <a:xfrm>
            <a:off x="3430709" y="3283698"/>
            <a:ext cx="1689893" cy="1598547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21" name="Image 20" descr="opera.JPG"/>
          <p:cNvPicPr>
            <a:picLocks noChangeAspect="1"/>
          </p:cNvPicPr>
          <p:nvPr/>
        </p:nvPicPr>
        <p:blipFill>
          <a:blip r:embed="rId4"/>
          <a:srcRect l="15833" r="12500"/>
          <a:stretch>
            <a:fillRect/>
          </a:stretch>
        </p:blipFill>
        <p:spPr>
          <a:xfrm>
            <a:off x="1514310" y="4437112"/>
            <a:ext cx="1702989" cy="1584176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2" name="Ellipse 21"/>
          <p:cNvSpPr>
            <a:spLocks noChangeArrowheads="1"/>
          </p:cNvSpPr>
          <p:nvPr/>
        </p:nvSpPr>
        <p:spPr bwMode="auto">
          <a:xfrm>
            <a:off x="3505200" y="2978898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3" name="Titre 1"/>
          <p:cNvSpPr txBox="1">
            <a:spLocks/>
          </p:cNvSpPr>
          <p:nvPr/>
        </p:nvSpPr>
        <p:spPr bwMode="auto">
          <a:xfrm>
            <a:off x="651304" y="2620764"/>
            <a:ext cx="342900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/>
            <a:r>
              <a:rPr lang="fr-FR" sz="2000" b="1" dirty="0" err="1" smtClean="0">
                <a:solidFill>
                  <a:schemeClr val="bg1"/>
                </a:solidFill>
              </a:rPr>
              <a:t>Fair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/ GSI (Allemagne)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675" y="1464892"/>
            <a:ext cx="1639258" cy="1484732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5" name="Ellipse 24"/>
          <p:cNvSpPr>
            <a:spLocks noChangeArrowheads="1"/>
          </p:cNvSpPr>
          <p:nvPr/>
        </p:nvSpPr>
        <p:spPr bwMode="auto">
          <a:xfrm>
            <a:off x="6300192" y="2531818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6" name="Titre 1"/>
          <p:cNvSpPr txBox="1">
            <a:spLocks/>
          </p:cNvSpPr>
          <p:nvPr/>
        </p:nvSpPr>
        <p:spPr bwMode="auto">
          <a:xfrm>
            <a:off x="5130874" y="2879191"/>
            <a:ext cx="1870476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JINR </a:t>
            </a:r>
            <a:r>
              <a:rPr lang="fr-FR" sz="2000" b="1" dirty="0" err="1" smtClean="0">
                <a:solidFill>
                  <a:schemeClr val="bg1"/>
                </a:solidFill>
              </a:rPr>
              <a:t>Dubna</a:t>
            </a:r>
            <a:r>
              <a:rPr lang="fr-FR" sz="2000" b="1" dirty="0">
                <a:solidFill>
                  <a:schemeClr val="bg1"/>
                </a:solidFill>
              </a:rPr>
              <a:t/>
            </a:r>
            <a:br>
              <a:rPr lang="fr-FR" sz="2000" b="1" dirty="0">
                <a:solidFill>
                  <a:schemeClr val="bg1"/>
                </a:solidFill>
              </a:rPr>
            </a:br>
            <a:r>
              <a:rPr lang="fr-FR" sz="2000" dirty="0" smtClean="0">
                <a:solidFill>
                  <a:schemeClr val="bg1"/>
                </a:solidFill>
              </a:rPr>
              <a:t>(Russie)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749" y="2949625"/>
            <a:ext cx="1585205" cy="1353876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8" name="Ellipse 27"/>
          <p:cNvSpPr>
            <a:spLocks noChangeArrowheads="1"/>
          </p:cNvSpPr>
          <p:nvPr/>
        </p:nvSpPr>
        <p:spPr bwMode="auto">
          <a:xfrm>
            <a:off x="5369907" y="1646566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9" name="Titre 1"/>
          <p:cNvSpPr txBox="1">
            <a:spLocks/>
          </p:cNvSpPr>
          <p:nvPr/>
        </p:nvSpPr>
        <p:spPr bwMode="auto">
          <a:xfrm>
            <a:off x="4671846" y="1085626"/>
            <a:ext cx="1512168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Jyväskylä</a:t>
            </a:r>
            <a:br>
              <a:rPr lang="fr-FR" sz="2000" b="1" dirty="0" smtClean="0">
                <a:solidFill>
                  <a:schemeClr val="bg1"/>
                </a:solidFill>
              </a:rPr>
            </a:br>
            <a:r>
              <a:rPr lang="fr-FR" sz="2000" dirty="0" smtClean="0">
                <a:solidFill>
                  <a:schemeClr val="bg1"/>
                </a:solidFill>
              </a:rPr>
              <a:t>(Finlande)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031" y="1190360"/>
            <a:ext cx="1560638" cy="1328131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33" name="Titre 1"/>
          <p:cNvSpPr>
            <a:spLocks noGrp="1"/>
          </p:cNvSpPr>
          <p:nvPr>
            <p:ph type="ctrTitle"/>
          </p:nvPr>
        </p:nvSpPr>
        <p:spPr>
          <a:xfrm>
            <a:off x="1675656" y="-279666"/>
            <a:ext cx="7772400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COLLABORATIONS INTERNATIONALES</a:t>
            </a:r>
            <a:endParaRPr lang="fr-FR" sz="3400" b="1" dirty="0">
              <a:solidFill>
                <a:srgbClr val="1B4367"/>
              </a:solidFill>
            </a:endParaRPr>
          </a:p>
        </p:txBody>
      </p:sp>
      <p:pic>
        <p:nvPicPr>
          <p:cNvPr id="31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7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6" y="1060819"/>
            <a:ext cx="914400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7138973" y="3524059"/>
            <a:ext cx="3810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700" dirty="0" smtClean="0">
                <a:solidFill>
                  <a:srgbClr val="1B4367"/>
                </a:solidFill>
                <a:latin typeface="Arial Narrow" pitchFamily="34" charset="0"/>
              </a:rPr>
              <a:t>© </a:t>
            </a:r>
            <a:r>
              <a:rPr lang="fr-FR" sz="700" dirty="0" err="1" smtClean="0">
                <a:solidFill>
                  <a:srgbClr val="1B4367"/>
                </a:solidFill>
                <a:latin typeface="Arial Narrow" pitchFamily="34" charset="0"/>
              </a:rPr>
              <a:t>Cern</a:t>
            </a:r>
            <a:endParaRPr lang="fr-FR" sz="700" dirty="0">
              <a:solidFill>
                <a:srgbClr val="1B4367"/>
              </a:solidFill>
              <a:latin typeface="Arial Narrow" pitchFamily="34" charset="0"/>
            </a:endParaRPr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935550"/>
            <a:ext cx="1689893" cy="1484498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45" name="Image 4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14741" r="10019" b="6139"/>
          <a:stretch/>
        </p:blipFill>
        <p:spPr>
          <a:xfrm>
            <a:off x="1698916" y="3943347"/>
            <a:ext cx="1886643" cy="1459756"/>
          </a:xfrm>
          <a:prstGeom prst="ellipse">
            <a:avLst/>
          </a:prstGeom>
          <a:ln w="9525" cap="rnd">
            <a:solidFill>
              <a:srgbClr val="FFFFFF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406" y="4509276"/>
            <a:ext cx="1341488" cy="1086080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712" y="1242503"/>
            <a:ext cx="1731051" cy="1372519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200" y="1740764"/>
            <a:ext cx="1250253" cy="1113387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45" y="2077086"/>
            <a:ext cx="1689893" cy="1390540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7" name="Ellipse 16"/>
          <p:cNvSpPr/>
          <p:nvPr/>
        </p:nvSpPr>
        <p:spPr>
          <a:xfrm>
            <a:off x="6012160" y="1060819"/>
            <a:ext cx="3735477" cy="2298730"/>
          </a:xfrm>
          <a:prstGeom prst="ellipse">
            <a:avLst/>
          </a:prstGeom>
          <a:solidFill>
            <a:schemeClr val="bg1"/>
          </a:solidFill>
          <a:ln>
            <a:solidFill>
              <a:srgbClr val="1B4367">
                <a:alpha val="58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902864" y="1043999"/>
            <a:ext cx="3637687" cy="31624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FF750B"/>
                </a:solidFill>
                <a:latin typeface="Arial Narrow" pitchFamily="34" charset="0"/>
              </a:rPr>
              <a:t>LHC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FF750B"/>
                </a:solidFill>
                <a:latin typeface="Arial Narrow" pitchFamily="34" charset="0"/>
              </a:rPr>
              <a:t>PARTICIPATION IN2P3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1050" b="1" i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>
                <a:solidFill>
                  <a:srgbClr val="1B4367"/>
                </a:solidFill>
                <a:latin typeface="Arial Narrow" pitchFamily="34" charset="0"/>
              </a:rPr>
              <a:t>75 M</a:t>
            </a:r>
            <a:r>
              <a:rPr lang="fr-FR" sz="2000" b="1" i="1" dirty="0" smtClean="0">
                <a:solidFill>
                  <a:srgbClr val="1B4367"/>
                </a:solidFill>
                <a:latin typeface="Arial Narrow" pitchFamily="34" charset="0"/>
              </a:rPr>
              <a:t>€* </a:t>
            </a:r>
            <a:r>
              <a:rPr lang="fr-FR" sz="2000" i="1" dirty="0" smtClean="0">
                <a:solidFill>
                  <a:srgbClr val="1B4367"/>
                </a:solidFill>
                <a:latin typeface="Arial Narrow" pitchFamily="34" charset="0"/>
              </a:rPr>
              <a:t>coût construction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>
                <a:solidFill>
                  <a:srgbClr val="1B4367"/>
                </a:solidFill>
                <a:latin typeface="Arial Narrow" pitchFamily="34" charset="0"/>
                <a:ea typeface="+mn-ea"/>
              </a:rPr>
              <a:t>&gt;500 </a:t>
            </a:r>
            <a:r>
              <a:rPr lang="fr-FR" sz="2000" i="1" dirty="0">
                <a:solidFill>
                  <a:srgbClr val="1B4367"/>
                </a:solidFill>
                <a:latin typeface="Arial Narrow" pitchFamily="34" charset="0"/>
                <a:ea typeface="+mn-ea"/>
              </a:rPr>
              <a:t>IT par an </a:t>
            </a:r>
            <a:r>
              <a:rPr lang="fr-FR" sz="2000" i="1" dirty="0" smtClean="0">
                <a:solidFill>
                  <a:srgbClr val="1B4367"/>
                </a:solidFill>
                <a:latin typeface="Arial Narrow" pitchFamily="34" charset="0"/>
                <a:ea typeface="+mn-ea"/>
              </a:rPr>
              <a:t/>
            </a:r>
            <a:br>
              <a:rPr lang="fr-FR" sz="2000" i="1" dirty="0" smtClean="0">
                <a:solidFill>
                  <a:srgbClr val="1B4367"/>
                </a:solidFill>
                <a:latin typeface="Arial Narrow" pitchFamily="34" charset="0"/>
                <a:ea typeface="+mn-ea"/>
              </a:rPr>
            </a:br>
            <a:r>
              <a:rPr lang="fr-FR" sz="1400" i="1" dirty="0" smtClean="0">
                <a:solidFill>
                  <a:srgbClr val="1B4367"/>
                </a:solidFill>
                <a:latin typeface="Arial Narrow" pitchFamily="34" charset="0"/>
                <a:ea typeface="+mn-ea"/>
              </a:rPr>
              <a:t>(</a:t>
            </a:r>
            <a:r>
              <a:rPr lang="fr-FR" sz="1400" i="1" dirty="0">
                <a:solidFill>
                  <a:srgbClr val="1B4367"/>
                </a:solidFill>
                <a:latin typeface="Arial Narrow" pitchFamily="34" charset="0"/>
                <a:ea typeface="+mn-ea"/>
              </a:rPr>
              <a:t>sur 6-8 </a:t>
            </a:r>
            <a:r>
              <a:rPr lang="fr-FR" sz="1400" i="1" dirty="0" smtClean="0">
                <a:solidFill>
                  <a:srgbClr val="1B4367"/>
                </a:solidFill>
                <a:latin typeface="Arial Narrow" pitchFamily="34" charset="0"/>
                <a:ea typeface="+mn-ea"/>
              </a:rPr>
              <a:t>ans de construction)</a:t>
            </a:r>
            <a:endParaRPr lang="fr-FR" sz="2000" b="1" i="1" dirty="0" smtClean="0">
              <a:solidFill>
                <a:srgbClr val="1B4367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FF750B"/>
                </a:solidFill>
                <a:latin typeface="Arial Narrow" pitchFamily="34" charset="0"/>
              </a:rPr>
              <a:t>~250 </a:t>
            </a:r>
            <a:r>
              <a:rPr lang="fr-FR" sz="2000" i="1" dirty="0" smtClean="0">
                <a:solidFill>
                  <a:srgbClr val="1B4367"/>
                </a:solidFill>
                <a:latin typeface="Arial Narrow" pitchFamily="34" charset="0"/>
              </a:rPr>
              <a:t>chercheurs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dirty="0" smtClean="0">
                <a:solidFill>
                  <a:srgbClr val="1B4367"/>
                </a:solidFill>
                <a:latin typeface="Arial Narrow" pitchFamily="34" charset="0"/>
              </a:rPr>
              <a:t>(+</a:t>
            </a:r>
            <a:r>
              <a:rPr lang="fr-FR" sz="1600" i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600" i="1" dirty="0" smtClean="0">
                <a:solidFill>
                  <a:srgbClr val="FFC000"/>
                </a:solidFill>
                <a:latin typeface="Arial Narrow" pitchFamily="34" charset="0"/>
              </a:rPr>
              <a:t>80</a:t>
            </a:r>
            <a:r>
              <a:rPr lang="fr-FR" sz="1600" i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600" i="1" dirty="0" smtClean="0">
                <a:solidFill>
                  <a:srgbClr val="1B4367"/>
                </a:solidFill>
                <a:latin typeface="Arial Narrow" pitchFamily="34" charset="0"/>
              </a:rPr>
              <a:t>doctorants)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400" i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400" i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100" i="1" dirty="0" smtClean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9" name="Ellipse 18"/>
          <p:cNvSpPr>
            <a:spLocks noChangeArrowheads="1"/>
          </p:cNvSpPr>
          <p:nvPr/>
        </p:nvSpPr>
        <p:spPr bwMode="auto">
          <a:xfrm>
            <a:off x="3869959" y="5443869"/>
            <a:ext cx="703047" cy="614782"/>
          </a:xfrm>
          <a:prstGeom prst="ellipse">
            <a:avLst/>
          </a:prstGeom>
          <a:solidFill>
            <a:schemeClr val="bg1"/>
          </a:solidFill>
          <a:ln w="25400">
            <a:noFill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1" name="Titre 1"/>
          <p:cNvSpPr txBox="1">
            <a:spLocks/>
          </p:cNvSpPr>
          <p:nvPr/>
        </p:nvSpPr>
        <p:spPr bwMode="auto">
          <a:xfrm>
            <a:off x="3872336" y="5484560"/>
            <a:ext cx="809120" cy="4647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rgbClr val="1B4367"/>
                </a:solidFill>
              </a:rPr>
              <a:t>CMS</a:t>
            </a:r>
            <a:endParaRPr lang="fr-FR" sz="2000" dirty="0">
              <a:solidFill>
                <a:srgbClr val="1B4367"/>
              </a:solidFill>
            </a:endParaRPr>
          </a:p>
        </p:txBody>
      </p:sp>
      <p:sp>
        <p:nvSpPr>
          <p:cNvPr id="22" name="Ellipse 21"/>
          <p:cNvSpPr>
            <a:spLocks noChangeArrowheads="1"/>
          </p:cNvSpPr>
          <p:nvPr/>
        </p:nvSpPr>
        <p:spPr bwMode="auto">
          <a:xfrm>
            <a:off x="2896974" y="3027312"/>
            <a:ext cx="720080" cy="614782"/>
          </a:xfrm>
          <a:prstGeom prst="ellipse">
            <a:avLst/>
          </a:prstGeom>
          <a:solidFill>
            <a:schemeClr val="bg1"/>
          </a:solidFill>
          <a:ln w="25400">
            <a:noFill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3" name="Titre 1"/>
          <p:cNvSpPr txBox="1">
            <a:spLocks/>
          </p:cNvSpPr>
          <p:nvPr/>
        </p:nvSpPr>
        <p:spPr bwMode="auto">
          <a:xfrm>
            <a:off x="2896974" y="3108694"/>
            <a:ext cx="735564" cy="4442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err="1" smtClean="0">
                <a:solidFill>
                  <a:srgbClr val="1B4367"/>
                </a:solidFill>
              </a:rPr>
              <a:t>LHCb</a:t>
            </a:r>
            <a:endParaRPr lang="fr-FR" sz="2000" dirty="0">
              <a:solidFill>
                <a:srgbClr val="1B4367"/>
              </a:solidFill>
            </a:endParaRPr>
          </a:p>
        </p:txBody>
      </p:sp>
      <p:sp>
        <p:nvSpPr>
          <p:cNvPr id="24" name="Ellipse 23"/>
          <p:cNvSpPr>
            <a:spLocks noChangeArrowheads="1"/>
          </p:cNvSpPr>
          <p:nvPr/>
        </p:nvSpPr>
        <p:spPr bwMode="auto">
          <a:xfrm>
            <a:off x="4832955" y="2916042"/>
            <a:ext cx="670365" cy="614782"/>
          </a:xfrm>
          <a:prstGeom prst="ellipse">
            <a:avLst/>
          </a:prstGeom>
          <a:solidFill>
            <a:schemeClr val="bg1"/>
          </a:solidFill>
          <a:ln w="25400">
            <a:noFill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4812736" y="2956733"/>
            <a:ext cx="80912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rgbClr val="1B4367"/>
                </a:solidFill>
              </a:rPr>
              <a:t>Atlas</a:t>
            </a:r>
            <a:endParaRPr lang="fr-FR" sz="2000" dirty="0">
              <a:solidFill>
                <a:srgbClr val="1B4367"/>
              </a:solidFill>
            </a:endParaRPr>
          </a:p>
        </p:txBody>
      </p:sp>
      <p:sp>
        <p:nvSpPr>
          <p:cNvPr id="26" name="Ellipse 25"/>
          <p:cNvSpPr>
            <a:spLocks noChangeArrowheads="1"/>
          </p:cNvSpPr>
          <p:nvPr/>
        </p:nvSpPr>
        <p:spPr bwMode="auto">
          <a:xfrm>
            <a:off x="7152829" y="3340729"/>
            <a:ext cx="690247" cy="614782"/>
          </a:xfrm>
          <a:prstGeom prst="ellipse">
            <a:avLst/>
          </a:prstGeom>
          <a:solidFill>
            <a:schemeClr val="bg1"/>
          </a:solidFill>
          <a:ln w="25400">
            <a:noFill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7" name="Titre 1"/>
          <p:cNvSpPr txBox="1">
            <a:spLocks/>
          </p:cNvSpPr>
          <p:nvPr/>
        </p:nvSpPr>
        <p:spPr bwMode="auto">
          <a:xfrm>
            <a:off x="7152829" y="3357386"/>
            <a:ext cx="80912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rgbClr val="1B4367"/>
                </a:solidFill>
              </a:rPr>
              <a:t>Alice</a:t>
            </a:r>
            <a:endParaRPr lang="fr-FR" sz="2000" dirty="0">
              <a:solidFill>
                <a:srgbClr val="1B4367"/>
              </a:solidFill>
            </a:endParaRPr>
          </a:p>
        </p:txBody>
      </p:sp>
      <p:sp>
        <p:nvSpPr>
          <p:cNvPr id="30" name="Arc 48"/>
          <p:cNvSpPr>
            <a:spLocks noChangeArrowheads="1"/>
          </p:cNvSpPr>
          <p:nvPr/>
        </p:nvSpPr>
        <p:spPr bwMode="auto">
          <a:xfrm rot="2613630">
            <a:off x="1213684" y="1909113"/>
            <a:ext cx="1831112" cy="1447800"/>
          </a:xfrm>
          <a:custGeom>
            <a:avLst/>
            <a:gdLst>
              <a:gd name="T0" fmla="*/ 50011 w 1264944"/>
              <a:gd name="T1" fmla="*/ 441771 h 1447800"/>
              <a:gd name="T2" fmla="*/ 632472 w 1264944"/>
              <a:gd name="T3" fmla="*/ 723900 h 1447800"/>
              <a:gd name="T4" fmla="*/ 1219265 w 1264944"/>
              <a:gd name="T5" fmla="*/ 453789 h 1447800"/>
              <a:gd name="T6" fmla="*/ 1 60000 65536"/>
              <a:gd name="T7" fmla="*/ 3 60000 65536"/>
              <a:gd name="T8" fmla="*/ 1 60000 65536"/>
              <a:gd name="T9" fmla="*/ 50011 w 1264944"/>
              <a:gd name="T10" fmla="*/ 0 h 1447800"/>
              <a:gd name="T11" fmla="*/ 1219265 w 1264944"/>
              <a:gd name="T12" fmla="*/ 453789 h 1447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64944" h="1447800" stroke="0">
                <a:moveTo>
                  <a:pt x="50011" y="441771"/>
                </a:moveTo>
                <a:lnTo>
                  <a:pt x="50011" y="441771"/>
                </a:lnTo>
                <a:cubicBezTo>
                  <a:pt x="149024" y="173986"/>
                  <a:pt x="378419" y="-1"/>
                  <a:pt x="632472" y="0"/>
                </a:cubicBezTo>
                <a:cubicBezTo>
                  <a:pt x="890659" y="0"/>
                  <a:pt x="1122927" y="179620"/>
                  <a:pt x="1219265" y="453788"/>
                </a:cubicBezTo>
                <a:lnTo>
                  <a:pt x="632472" y="723900"/>
                </a:lnTo>
                <a:close/>
              </a:path>
              <a:path w="1264944" h="1447800" fill="none">
                <a:moveTo>
                  <a:pt x="50011" y="441771"/>
                </a:moveTo>
                <a:lnTo>
                  <a:pt x="50011" y="441771"/>
                </a:lnTo>
                <a:cubicBezTo>
                  <a:pt x="149024" y="173986"/>
                  <a:pt x="378419" y="-1"/>
                  <a:pt x="632472" y="0"/>
                </a:cubicBezTo>
                <a:cubicBezTo>
                  <a:pt x="890659" y="0"/>
                  <a:pt x="1122927" y="179620"/>
                  <a:pt x="1219265" y="453788"/>
                </a:cubicBezTo>
              </a:path>
            </a:pathLst>
          </a:custGeom>
          <a:noFill/>
          <a:ln w="31750">
            <a:solidFill>
              <a:srgbClr val="FF750B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5750B"/>
              </a:solidFill>
            </a:endParaRPr>
          </a:p>
        </p:txBody>
      </p:sp>
      <p:sp>
        <p:nvSpPr>
          <p:cNvPr id="33" name="Arc 68"/>
          <p:cNvSpPr>
            <a:spLocks noChangeArrowheads="1"/>
          </p:cNvSpPr>
          <p:nvPr/>
        </p:nvSpPr>
        <p:spPr bwMode="auto">
          <a:xfrm rot="4948861">
            <a:off x="4527545" y="1708772"/>
            <a:ext cx="1472056" cy="1095374"/>
          </a:xfrm>
          <a:custGeom>
            <a:avLst/>
            <a:gdLst>
              <a:gd name="T0" fmla="*/ 79561 w 1259537"/>
              <a:gd name="T1" fmla="*/ 281268 h 1095549"/>
              <a:gd name="T2" fmla="*/ 629769 w 1259537"/>
              <a:gd name="T3" fmla="*/ 547775 h 1095549"/>
              <a:gd name="T4" fmla="*/ 1253014 w 1259537"/>
              <a:gd name="T5" fmla="*/ 469140 h 1095549"/>
              <a:gd name="T6" fmla="*/ 1 60000 65536"/>
              <a:gd name="T7" fmla="*/ 3 60000 65536"/>
              <a:gd name="T8" fmla="*/ 1 60000 65536"/>
              <a:gd name="T9" fmla="*/ 79561 w 1259537"/>
              <a:gd name="T10" fmla="*/ 0 h 1095549"/>
              <a:gd name="T11" fmla="*/ 1253014 w 1259537"/>
              <a:gd name="T12" fmla="*/ 469140 h 10955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59537" h="1095549" stroke="0">
                <a:moveTo>
                  <a:pt x="79561" y="281268"/>
                </a:moveTo>
                <a:lnTo>
                  <a:pt x="79561" y="281268"/>
                </a:lnTo>
                <a:cubicBezTo>
                  <a:pt x="190724" y="107639"/>
                  <a:pt x="401285" y="-1"/>
                  <a:pt x="629769" y="0"/>
                </a:cubicBezTo>
                <a:cubicBezTo>
                  <a:pt x="942658" y="0"/>
                  <a:pt x="1208098" y="199806"/>
                  <a:pt x="1253015" y="469139"/>
                </a:cubicBezTo>
                <a:lnTo>
                  <a:pt x="629769" y="547775"/>
                </a:lnTo>
                <a:close/>
              </a:path>
              <a:path w="1259537" h="1095549" fill="none">
                <a:moveTo>
                  <a:pt x="79561" y="281268"/>
                </a:moveTo>
                <a:lnTo>
                  <a:pt x="79561" y="281268"/>
                </a:lnTo>
                <a:cubicBezTo>
                  <a:pt x="190724" y="107639"/>
                  <a:pt x="401285" y="-1"/>
                  <a:pt x="629769" y="0"/>
                </a:cubicBezTo>
                <a:cubicBezTo>
                  <a:pt x="942658" y="0"/>
                  <a:pt x="1208098" y="199806"/>
                  <a:pt x="1253015" y="469139"/>
                </a:cubicBezTo>
              </a:path>
            </a:pathLst>
          </a:custGeom>
          <a:noFill/>
          <a:ln w="31750">
            <a:solidFill>
              <a:srgbClr val="FF750B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5750B"/>
              </a:solidFill>
            </a:endParaRPr>
          </a:p>
        </p:txBody>
      </p:sp>
      <p:sp>
        <p:nvSpPr>
          <p:cNvPr id="34" name="Arc 69"/>
          <p:cNvSpPr>
            <a:spLocks noChangeArrowheads="1"/>
          </p:cNvSpPr>
          <p:nvPr/>
        </p:nvSpPr>
        <p:spPr bwMode="auto">
          <a:xfrm rot="3648826">
            <a:off x="2820890" y="4023514"/>
            <a:ext cx="1923690" cy="1538198"/>
          </a:xfrm>
          <a:custGeom>
            <a:avLst/>
            <a:gdLst>
              <a:gd name="T0" fmla="*/ 50011 w 1264944"/>
              <a:gd name="T1" fmla="*/ 441771 h 1447800"/>
              <a:gd name="T2" fmla="*/ 632472 w 1264944"/>
              <a:gd name="T3" fmla="*/ 723900 h 1447800"/>
              <a:gd name="T4" fmla="*/ 1219265 w 1264944"/>
              <a:gd name="T5" fmla="*/ 453789 h 1447800"/>
              <a:gd name="T6" fmla="*/ 1 60000 65536"/>
              <a:gd name="T7" fmla="*/ 3 60000 65536"/>
              <a:gd name="T8" fmla="*/ 1 60000 65536"/>
              <a:gd name="T9" fmla="*/ 50011 w 1264944"/>
              <a:gd name="T10" fmla="*/ 0 h 1447800"/>
              <a:gd name="T11" fmla="*/ 1219265 w 1264944"/>
              <a:gd name="T12" fmla="*/ 453789 h 1447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64944" h="1447800" stroke="0">
                <a:moveTo>
                  <a:pt x="50011" y="441771"/>
                </a:moveTo>
                <a:lnTo>
                  <a:pt x="50011" y="441771"/>
                </a:lnTo>
                <a:cubicBezTo>
                  <a:pt x="149024" y="173986"/>
                  <a:pt x="378419" y="-1"/>
                  <a:pt x="632472" y="0"/>
                </a:cubicBezTo>
                <a:cubicBezTo>
                  <a:pt x="890659" y="0"/>
                  <a:pt x="1122927" y="179620"/>
                  <a:pt x="1219265" y="453788"/>
                </a:cubicBezTo>
                <a:lnTo>
                  <a:pt x="632472" y="723900"/>
                </a:lnTo>
                <a:close/>
              </a:path>
              <a:path w="1264944" h="1447800" fill="none">
                <a:moveTo>
                  <a:pt x="50011" y="441771"/>
                </a:moveTo>
                <a:lnTo>
                  <a:pt x="50011" y="441771"/>
                </a:lnTo>
                <a:cubicBezTo>
                  <a:pt x="149024" y="173986"/>
                  <a:pt x="378419" y="-1"/>
                  <a:pt x="632472" y="0"/>
                </a:cubicBezTo>
                <a:cubicBezTo>
                  <a:pt x="890659" y="0"/>
                  <a:pt x="1122927" y="179620"/>
                  <a:pt x="1219265" y="453788"/>
                </a:cubicBezTo>
              </a:path>
            </a:pathLst>
          </a:custGeom>
          <a:noFill/>
          <a:ln w="31750">
            <a:solidFill>
              <a:srgbClr val="FF750B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5750B"/>
              </a:solidFill>
            </a:endParaRPr>
          </a:p>
        </p:txBody>
      </p:sp>
      <p:sp>
        <p:nvSpPr>
          <p:cNvPr id="38" name="Arc 70"/>
          <p:cNvSpPr>
            <a:spLocks noChangeArrowheads="1"/>
          </p:cNvSpPr>
          <p:nvPr/>
        </p:nvSpPr>
        <p:spPr bwMode="auto">
          <a:xfrm rot="18625764">
            <a:off x="5454087" y="3577512"/>
            <a:ext cx="1740782" cy="1425964"/>
          </a:xfrm>
          <a:custGeom>
            <a:avLst/>
            <a:gdLst>
              <a:gd name="T0" fmla="*/ 62011 w 1297185"/>
              <a:gd name="T1" fmla="*/ 381734 h 1331718"/>
              <a:gd name="T2" fmla="*/ 648593 w 1297185"/>
              <a:gd name="T3" fmla="*/ 665859 h 1331718"/>
              <a:gd name="T4" fmla="*/ 1240416 w 1297185"/>
              <a:gd name="T5" fmla="*/ 393432 h 1331718"/>
              <a:gd name="T6" fmla="*/ 1 60000 65536"/>
              <a:gd name="T7" fmla="*/ 3 60000 65536"/>
              <a:gd name="T8" fmla="*/ 1 60000 65536"/>
              <a:gd name="T9" fmla="*/ 62011 w 1297185"/>
              <a:gd name="T10" fmla="*/ 0 h 1331718"/>
              <a:gd name="T11" fmla="*/ 1240416 w 1297185"/>
              <a:gd name="T12" fmla="*/ 393432 h 13317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7185" h="1331718" stroke="0">
                <a:moveTo>
                  <a:pt x="62011" y="381734"/>
                </a:moveTo>
                <a:lnTo>
                  <a:pt x="62011" y="381734"/>
                </a:lnTo>
                <a:cubicBezTo>
                  <a:pt x="169116" y="148684"/>
                  <a:pt x="397587" y="-1"/>
                  <a:pt x="648593" y="0"/>
                </a:cubicBezTo>
                <a:cubicBezTo>
                  <a:pt x="904137" y="0"/>
                  <a:pt x="1135864" y="154047"/>
                  <a:pt x="1240417" y="393432"/>
                </a:cubicBezTo>
                <a:lnTo>
                  <a:pt x="648593" y="665859"/>
                </a:lnTo>
                <a:close/>
              </a:path>
              <a:path w="1297185" h="1331718" fill="none">
                <a:moveTo>
                  <a:pt x="62011" y="381734"/>
                </a:moveTo>
                <a:lnTo>
                  <a:pt x="62011" y="381734"/>
                </a:lnTo>
                <a:cubicBezTo>
                  <a:pt x="169116" y="148684"/>
                  <a:pt x="397587" y="-1"/>
                  <a:pt x="648593" y="0"/>
                </a:cubicBezTo>
                <a:cubicBezTo>
                  <a:pt x="904137" y="0"/>
                  <a:pt x="1135864" y="154047"/>
                  <a:pt x="1240417" y="393432"/>
                </a:cubicBezTo>
              </a:path>
            </a:pathLst>
          </a:custGeom>
          <a:noFill/>
          <a:ln w="31750">
            <a:solidFill>
              <a:srgbClr val="FF750B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2378649" y="2538630"/>
            <a:ext cx="809903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i="1" dirty="0" smtClean="0">
                <a:solidFill>
                  <a:srgbClr val="FF750B"/>
                </a:solidFill>
                <a:latin typeface="Arial Narrow" pitchFamily="34" charset="0"/>
              </a:rPr>
              <a:t>43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FFC000"/>
                </a:solidFill>
                <a:latin typeface="Arial Narrow" pitchFamily="34" charset="0"/>
              </a:rPr>
              <a:t>11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400" i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100" i="1" dirty="0" smtClean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168137" y="2098020"/>
            <a:ext cx="809903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i="1" dirty="0">
                <a:solidFill>
                  <a:srgbClr val="FF750B"/>
                </a:solidFill>
                <a:latin typeface="Arial Narrow" pitchFamily="34" charset="0"/>
                <a:ea typeface="+mn-ea"/>
              </a:rPr>
              <a:t>106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>
                <a:solidFill>
                  <a:srgbClr val="FFC000"/>
                </a:solidFill>
                <a:latin typeface="Arial Narrow" pitchFamily="34" charset="0"/>
                <a:ea typeface="+mn-ea"/>
              </a:rPr>
              <a:t>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400" i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100" i="1" dirty="0" smtClean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4023052" y="4544319"/>
            <a:ext cx="809903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i="1" dirty="0" smtClean="0">
                <a:solidFill>
                  <a:srgbClr val="FF750B"/>
                </a:solidFill>
                <a:latin typeface="Arial Narrow" pitchFamily="34" charset="0"/>
                <a:ea typeface="+mn-ea"/>
              </a:rPr>
              <a:t>51</a:t>
            </a:r>
            <a:endParaRPr lang="fr-FR" sz="2400" b="1" i="1" dirty="0">
              <a:solidFill>
                <a:srgbClr val="FF750B"/>
              </a:solidFill>
              <a:latin typeface="Arial Narrow" pitchFamily="34" charset="0"/>
              <a:ea typeface="+mn-e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FFC000"/>
                </a:solidFill>
                <a:latin typeface="Arial Narrow" pitchFamily="34" charset="0"/>
                <a:ea typeface="+mn-ea"/>
              </a:rPr>
              <a:t>20</a:t>
            </a:r>
            <a:endParaRPr lang="fr-FR" sz="2000" b="1" i="1" dirty="0">
              <a:solidFill>
                <a:srgbClr val="FFC000"/>
              </a:solidFill>
              <a:latin typeface="Arial Narrow" pitchFamily="34" charset="0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400" i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100" i="1" dirty="0" smtClean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5608669" y="3908236"/>
            <a:ext cx="809903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i="1" dirty="0" smtClean="0">
                <a:solidFill>
                  <a:srgbClr val="FF750B"/>
                </a:solidFill>
                <a:latin typeface="Arial Narrow" pitchFamily="34" charset="0"/>
                <a:ea typeface="+mn-ea"/>
              </a:rPr>
              <a:t>48</a:t>
            </a:r>
            <a:endParaRPr lang="fr-FR" sz="2400" b="1" i="1" dirty="0">
              <a:solidFill>
                <a:srgbClr val="FF750B"/>
              </a:solidFill>
              <a:latin typeface="Arial Narrow" pitchFamily="34" charset="0"/>
              <a:ea typeface="+mn-e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FFC000"/>
                </a:solidFill>
                <a:latin typeface="Arial Narrow" pitchFamily="34" charset="0"/>
                <a:ea typeface="+mn-ea"/>
              </a:rPr>
              <a:t>10</a:t>
            </a:r>
            <a:endParaRPr lang="fr-FR" sz="2000" b="1" i="1" dirty="0">
              <a:solidFill>
                <a:srgbClr val="FFC000"/>
              </a:solidFill>
              <a:latin typeface="Arial Narrow" pitchFamily="34" charset="0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400" i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100" i="1" dirty="0" smtClean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39" name="Titre 1"/>
          <p:cNvSpPr txBox="1">
            <a:spLocks/>
          </p:cNvSpPr>
          <p:nvPr/>
        </p:nvSpPr>
        <p:spPr bwMode="auto">
          <a:xfrm>
            <a:off x="7941522" y="5781817"/>
            <a:ext cx="1001786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1050" i="1" dirty="0" smtClean="0">
                <a:solidFill>
                  <a:schemeClr val="bg1"/>
                </a:solidFill>
              </a:rPr>
              <a:t>* hors salaires</a:t>
            </a:r>
            <a:endParaRPr lang="fr-FR" sz="1050" i="1" dirty="0">
              <a:solidFill>
                <a:schemeClr val="bg1"/>
              </a:solidFill>
            </a:endParaRPr>
          </a:p>
        </p:txBody>
      </p:sp>
      <p:sp>
        <p:nvSpPr>
          <p:cNvPr id="40" name="Titre 1"/>
          <p:cNvSpPr>
            <a:spLocks noGrp="1"/>
          </p:cNvSpPr>
          <p:nvPr>
            <p:ph type="ctrTitle"/>
          </p:nvPr>
        </p:nvSpPr>
        <p:spPr>
          <a:xfrm>
            <a:off x="1675656" y="-279666"/>
            <a:ext cx="7772400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COLLABORATIONS INTERNATIONALES</a:t>
            </a:r>
            <a:endParaRPr lang="fr-FR" sz="3400" b="1" dirty="0">
              <a:solidFill>
                <a:srgbClr val="1B4367"/>
              </a:solidFill>
            </a:endParaRPr>
          </a:p>
        </p:txBody>
      </p:sp>
      <p:pic>
        <p:nvPicPr>
          <p:cNvPr id="32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40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jeremy.lescene@cnrs-dir.fr\Desktop\Sans titr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8725"/>
            <a:ext cx="9178688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Image 57" descr="eucli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0756" y="4202596"/>
            <a:ext cx="3061804" cy="3061804"/>
          </a:xfrm>
          <a:prstGeom prst="ellipse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7125492" y="2443807"/>
            <a:ext cx="3810000" cy="30777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700" dirty="0">
                <a:latin typeface="Arial Narrow" pitchFamily="34" charset="0"/>
              </a:rPr>
              <a:t>© Star/</a:t>
            </a:r>
            <a:r>
              <a:rPr lang="fr-FR" sz="700" dirty="0" err="1">
                <a:latin typeface="Arial Narrow" pitchFamily="34" charset="0"/>
              </a:rPr>
              <a:t>Phenix</a:t>
            </a:r>
            <a:r>
              <a:rPr lang="fr-FR" sz="700" dirty="0">
                <a:latin typeface="Arial Narrow" pitchFamily="34" charset="0"/>
              </a:rPr>
              <a:t>, </a:t>
            </a:r>
            <a:r>
              <a:rPr lang="fr-FR" sz="700" dirty="0" err="1">
                <a:latin typeface="Arial Narrow" pitchFamily="34" charset="0"/>
              </a:rPr>
              <a:t>Kamioka</a:t>
            </a:r>
            <a:r>
              <a:rPr lang="fr-FR" sz="700" dirty="0">
                <a:latin typeface="Arial Narrow" pitchFamily="34" charset="0"/>
              </a:rPr>
              <a:t> </a:t>
            </a:r>
            <a:r>
              <a:rPr lang="fr-FR" sz="700" dirty="0" err="1">
                <a:latin typeface="Arial Narrow" pitchFamily="34" charset="0"/>
              </a:rPr>
              <a:t>Observatory</a:t>
            </a:r>
            <a:r>
              <a:rPr lang="fr-FR" sz="700" dirty="0">
                <a:latin typeface="Arial Narrow" pitchFamily="34" charset="0"/>
              </a:rPr>
              <a:t>/ICRR/Université de Tokyo, Auger, Hess, ESA/Nasa, J.-P. </a:t>
            </a:r>
            <a:r>
              <a:rPr lang="fr-FR" sz="700" dirty="0" err="1">
                <a:latin typeface="Arial Narrow" pitchFamily="34" charset="0"/>
              </a:rPr>
              <a:t>Kneib</a:t>
            </a:r>
            <a:r>
              <a:rPr lang="fr-FR" sz="700" dirty="0">
                <a:latin typeface="Arial Narrow" pitchFamily="34" charset="0"/>
              </a:rPr>
              <a:t> (Observatoire Midi-Pyrénées) and R. Ellis (Caltech)</a:t>
            </a:r>
          </a:p>
        </p:txBody>
      </p:sp>
      <p:sp>
        <p:nvSpPr>
          <p:cNvPr id="31" name="Ellipse 30"/>
          <p:cNvSpPr>
            <a:spLocks noChangeArrowheads="1"/>
          </p:cNvSpPr>
          <p:nvPr/>
        </p:nvSpPr>
        <p:spPr bwMode="auto">
          <a:xfrm>
            <a:off x="8077200" y="32766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32" name="Titre 1"/>
          <p:cNvSpPr txBox="1">
            <a:spLocks/>
          </p:cNvSpPr>
          <p:nvPr/>
        </p:nvSpPr>
        <p:spPr bwMode="auto">
          <a:xfrm>
            <a:off x="6121400" y="2806831"/>
            <a:ext cx="342900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T2K </a:t>
            </a:r>
            <a:r>
              <a:rPr lang="fr-FR" sz="2000" dirty="0" smtClean="0">
                <a:solidFill>
                  <a:schemeClr val="bg1"/>
                </a:solidFill>
              </a:rPr>
              <a:t>/ </a:t>
            </a:r>
            <a:r>
              <a:rPr lang="fr-FR" sz="2000" dirty="0" err="1" smtClean="0">
                <a:solidFill>
                  <a:schemeClr val="bg1"/>
                </a:solidFill>
              </a:rPr>
              <a:t>Jparc</a:t>
            </a:r>
            <a:r>
              <a:rPr lang="fr-FR" sz="2000" b="1" dirty="0" smtClean="0">
                <a:solidFill>
                  <a:schemeClr val="bg1"/>
                </a:solidFill>
              </a:rPr>
              <a:t>, </a:t>
            </a:r>
            <a:r>
              <a:rPr lang="fr-FR" sz="2000" b="1" dirty="0" err="1" smtClean="0">
                <a:solidFill>
                  <a:schemeClr val="bg1"/>
                </a:solidFill>
              </a:rPr>
              <a:t>Riken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dirty="0">
                <a:solidFill>
                  <a:schemeClr val="bg1"/>
                </a:solidFill>
              </a:rPr>
              <a:t>(Japon)</a:t>
            </a: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49" y="1372839"/>
            <a:ext cx="1371414" cy="1287967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34" name="Image 33" descr="T2K.jpg"/>
          <p:cNvPicPr>
            <a:picLocks noChangeAspect="1"/>
          </p:cNvPicPr>
          <p:nvPr/>
        </p:nvPicPr>
        <p:blipFill>
          <a:blip r:embed="rId5"/>
          <a:srcRect l="13334" r="15834"/>
          <a:stretch>
            <a:fillRect/>
          </a:stretch>
        </p:blipFill>
        <p:spPr>
          <a:xfrm>
            <a:off x="7002919" y="1556792"/>
            <a:ext cx="1281337" cy="1213076"/>
          </a:xfrm>
          <a:prstGeom prst="ellipse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40" name="Ellipse 39"/>
          <p:cNvSpPr>
            <a:spLocks noChangeArrowheads="1"/>
          </p:cNvSpPr>
          <p:nvPr/>
        </p:nvSpPr>
        <p:spPr bwMode="auto">
          <a:xfrm>
            <a:off x="152400" y="32766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41" name="Titre 1"/>
          <p:cNvSpPr txBox="1">
            <a:spLocks/>
          </p:cNvSpPr>
          <p:nvPr/>
        </p:nvSpPr>
        <p:spPr bwMode="auto">
          <a:xfrm>
            <a:off x="-609600" y="3505200"/>
            <a:ext cx="342900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SNFactory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dirty="0">
                <a:solidFill>
                  <a:schemeClr val="bg1"/>
                </a:solidFill>
              </a:rPr>
              <a:t>(Hawaï)</a:t>
            </a:r>
          </a:p>
        </p:txBody>
      </p:sp>
      <p:pic>
        <p:nvPicPr>
          <p:cNvPr id="42" name="Image 41" descr="600px-SN1994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038600"/>
            <a:ext cx="1217092" cy="1217092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45" name="Ellipse 44"/>
          <p:cNvSpPr>
            <a:spLocks noChangeArrowheads="1"/>
          </p:cNvSpPr>
          <p:nvPr/>
        </p:nvSpPr>
        <p:spPr bwMode="auto">
          <a:xfrm>
            <a:off x="4724400" y="4906555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46" name="Titre 1"/>
          <p:cNvSpPr txBox="1">
            <a:spLocks/>
          </p:cNvSpPr>
          <p:nvPr/>
        </p:nvSpPr>
        <p:spPr bwMode="auto">
          <a:xfrm>
            <a:off x="3654002" y="4407768"/>
            <a:ext cx="1905372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Hess </a:t>
            </a:r>
            <a:r>
              <a:rPr lang="fr-FR" sz="2000" dirty="0" smtClean="0">
                <a:solidFill>
                  <a:schemeClr val="bg1"/>
                </a:solidFill>
              </a:rPr>
              <a:t>(Namibie)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509120"/>
            <a:ext cx="1340531" cy="1278585"/>
          </a:xfrm>
          <a:prstGeom prst="ellipse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49" name="Ellipse 48"/>
          <p:cNvSpPr>
            <a:spLocks noChangeArrowheads="1"/>
          </p:cNvSpPr>
          <p:nvPr/>
        </p:nvSpPr>
        <p:spPr bwMode="auto">
          <a:xfrm>
            <a:off x="2552700" y="5618968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 bwMode="auto">
          <a:xfrm>
            <a:off x="530171" y="5531297"/>
            <a:ext cx="2099506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Auger </a:t>
            </a:r>
            <a:r>
              <a:rPr lang="fr-FR" sz="2000" dirty="0" smtClean="0">
                <a:solidFill>
                  <a:schemeClr val="bg1"/>
                </a:solidFill>
              </a:rPr>
              <a:t>(Argentine)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52" name="Image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04" y="4803397"/>
            <a:ext cx="1318984" cy="1261300"/>
          </a:xfrm>
          <a:prstGeom prst="ellipse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53" name="Ellipse 52"/>
          <p:cNvSpPr>
            <a:spLocks noChangeArrowheads="1"/>
          </p:cNvSpPr>
          <p:nvPr/>
        </p:nvSpPr>
        <p:spPr bwMode="auto">
          <a:xfrm>
            <a:off x="2268538" y="3187831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54" name="Titre 1"/>
          <p:cNvSpPr txBox="1">
            <a:spLocks/>
          </p:cNvSpPr>
          <p:nvPr/>
        </p:nvSpPr>
        <p:spPr bwMode="auto">
          <a:xfrm>
            <a:off x="2407573" y="3396793"/>
            <a:ext cx="2011158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err="1" smtClean="0">
                <a:solidFill>
                  <a:schemeClr val="bg1"/>
                </a:solidFill>
              </a:rPr>
              <a:t>Jlab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7" name="Titre 1"/>
          <p:cNvSpPr txBox="1">
            <a:spLocks/>
          </p:cNvSpPr>
          <p:nvPr/>
        </p:nvSpPr>
        <p:spPr bwMode="auto">
          <a:xfrm>
            <a:off x="6863978" y="4687082"/>
            <a:ext cx="2388542" cy="13776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>
                <a:solidFill>
                  <a:schemeClr val="bg1"/>
                </a:solidFill>
              </a:rPr>
              <a:t>Fermi, </a:t>
            </a:r>
            <a:r>
              <a:rPr lang="fr-FR" sz="2000" b="1" dirty="0" smtClean="0">
                <a:solidFill>
                  <a:schemeClr val="bg1"/>
                </a:solidFill>
              </a:rPr>
              <a:t>AMS, </a:t>
            </a:r>
            <a:r>
              <a:rPr lang="fr-FR" sz="2000" b="1" i="1" dirty="0" smtClean="0">
                <a:solidFill>
                  <a:schemeClr val="bg1">
                    <a:lumMod val="65000"/>
                  </a:schemeClr>
                </a:solidFill>
              </a:rPr>
              <a:t>Lisa</a:t>
            </a:r>
            <a:r>
              <a:rPr lang="fr-FR" sz="2000" b="1" dirty="0" smtClean="0">
                <a:solidFill>
                  <a:schemeClr val="bg1"/>
                </a:solidFill>
              </a:rPr>
              <a:t/>
            </a:r>
            <a:br>
              <a:rPr lang="fr-FR" sz="2000" b="1" dirty="0" smtClean="0">
                <a:solidFill>
                  <a:schemeClr val="bg1"/>
                </a:solidFill>
              </a:rPr>
            </a:br>
            <a:r>
              <a:rPr lang="fr-FR" sz="2000" b="1" dirty="0" smtClean="0">
                <a:solidFill>
                  <a:schemeClr val="bg1"/>
                </a:solidFill>
              </a:rPr>
              <a:t>Planck</a:t>
            </a:r>
            <a:r>
              <a:rPr lang="fr-FR" sz="2000" b="1" dirty="0">
                <a:solidFill>
                  <a:schemeClr val="bg1"/>
                </a:solidFill>
              </a:rPr>
              <a:t>, </a:t>
            </a:r>
            <a:r>
              <a:rPr lang="fr-FR" sz="2000" b="1" i="1" dirty="0" smtClean="0">
                <a:solidFill>
                  <a:schemeClr val="bg1">
                    <a:lumMod val="65000"/>
                  </a:schemeClr>
                </a:solidFill>
              </a:rPr>
              <a:t>Euclid</a:t>
            </a:r>
            <a:endParaRPr lang="fr-FR" sz="2000" b="1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(</a:t>
            </a:r>
            <a:r>
              <a:rPr lang="fr-FR" sz="2000" dirty="0">
                <a:solidFill>
                  <a:schemeClr val="bg1"/>
                </a:solidFill>
              </a:rPr>
              <a:t>Espace)</a:t>
            </a:r>
          </a:p>
        </p:txBody>
      </p:sp>
      <p:sp>
        <p:nvSpPr>
          <p:cNvPr id="59" name="Ellipse 58"/>
          <p:cNvSpPr>
            <a:spLocks noChangeArrowheads="1"/>
          </p:cNvSpPr>
          <p:nvPr/>
        </p:nvSpPr>
        <p:spPr bwMode="auto">
          <a:xfrm>
            <a:off x="2400300" y="5151337"/>
            <a:ext cx="304800" cy="3048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60" name="Titre 1"/>
          <p:cNvSpPr txBox="1">
            <a:spLocks/>
          </p:cNvSpPr>
          <p:nvPr/>
        </p:nvSpPr>
        <p:spPr bwMode="auto">
          <a:xfrm>
            <a:off x="1135231" y="5030734"/>
            <a:ext cx="2099506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i="1" dirty="0" smtClean="0">
                <a:solidFill>
                  <a:schemeClr val="bg1">
                    <a:lumMod val="65000"/>
                  </a:schemeClr>
                </a:solidFill>
              </a:rPr>
              <a:t>LSST </a:t>
            </a:r>
            <a:r>
              <a:rPr lang="fr-FR" sz="2000" i="1" dirty="0" smtClean="0">
                <a:solidFill>
                  <a:schemeClr val="bg1">
                    <a:lumMod val="65000"/>
                  </a:schemeClr>
                </a:solidFill>
              </a:rPr>
              <a:t>(Chili)</a:t>
            </a:r>
            <a:endParaRPr lang="fr-FR" sz="20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1" name="Ellipse 60"/>
          <p:cNvSpPr>
            <a:spLocks noChangeArrowheads="1"/>
          </p:cNvSpPr>
          <p:nvPr/>
        </p:nvSpPr>
        <p:spPr bwMode="auto">
          <a:xfrm>
            <a:off x="4389665" y="5566142"/>
            <a:ext cx="1279070" cy="1185900"/>
          </a:xfrm>
          <a:prstGeom prst="ellipse">
            <a:avLst/>
          </a:prstGeom>
          <a:solidFill>
            <a:schemeClr val="accent5">
              <a:lumMod val="40000"/>
              <a:lumOff val="60000"/>
              <a:alpha val="63000"/>
            </a:schemeClr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2" name="Titre 1"/>
          <p:cNvSpPr txBox="1">
            <a:spLocks/>
          </p:cNvSpPr>
          <p:nvPr/>
        </p:nvSpPr>
        <p:spPr bwMode="auto">
          <a:xfrm>
            <a:off x="4687723" y="5675101"/>
            <a:ext cx="87448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i="1" dirty="0" smtClean="0">
                <a:solidFill>
                  <a:schemeClr val="bg1">
                    <a:lumMod val="50000"/>
                  </a:schemeClr>
                </a:solidFill>
              </a:rPr>
              <a:t>CTA</a:t>
            </a:r>
            <a:endParaRPr lang="fr-FR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Titre 1"/>
          <p:cNvSpPr txBox="1">
            <a:spLocks/>
          </p:cNvSpPr>
          <p:nvPr/>
        </p:nvSpPr>
        <p:spPr bwMode="auto">
          <a:xfrm>
            <a:off x="1789200" y="-291600"/>
            <a:ext cx="7772400" cy="110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9" charset="-128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endParaRPr lang="fr-FR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itre 1"/>
          <p:cNvSpPr>
            <a:spLocks noGrp="1"/>
          </p:cNvSpPr>
          <p:nvPr>
            <p:ph type="ctrTitle"/>
          </p:nvPr>
        </p:nvSpPr>
        <p:spPr>
          <a:xfrm>
            <a:off x="1675656" y="-279666"/>
            <a:ext cx="7772400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COLLABORATIONS INTERNATIONALES</a:t>
            </a:r>
            <a:endParaRPr lang="fr-FR" sz="3400" b="1" dirty="0">
              <a:solidFill>
                <a:srgbClr val="1B4367"/>
              </a:solidFill>
            </a:endParaRPr>
          </a:p>
        </p:txBody>
      </p:sp>
      <p:sp>
        <p:nvSpPr>
          <p:cNvPr id="29" name="Ellipse 28"/>
          <p:cNvSpPr>
            <a:spLocks noChangeArrowheads="1"/>
          </p:cNvSpPr>
          <p:nvPr/>
        </p:nvSpPr>
        <p:spPr bwMode="auto">
          <a:xfrm>
            <a:off x="7376887" y="37719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30" name="Titre 1"/>
          <p:cNvSpPr txBox="1">
            <a:spLocks/>
          </p:cNvSpPr>
          <p:nvPr/>
        </p:nvSpPr>
        <p:spPr bwMode="auto">
          <a:xfrm>
            <a:off x="5675400" y="3340231"/>
            <a:ext cx="2560485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JUNO </a:t>
            </a:r>
            <a:r>
              <a:rPr lang="fr-FR" sz="2000" dirty="0" smtClean="0">
                <a:solidFill>
                  <a:schemeClr val="bg1"/>
                </a:solidFill>
              </a:rPr>
              <a:t>(Chine)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35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56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920"/>
            <a:ext cx="9145166" cy="646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9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itre 1"/>
          <p:cNvSpPr txBox="1">
            <a:spLocks/>
          </p:cNvSpPr>
          <p:nvPr/>
        </p:nvSpPr>
        <p:spPr>
          <a:xfrm>
            <a:off x="-252536" y="5631904"/>
            <a:ext cx="37338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</a:rPr>
              <a:t>Technologie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</a:endParaRP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6527948" y="5994201"/>
            <a:ext cx="2940596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8000"/>
                  </a:srgbClr>
                </a:solidFill>
                <a:latin typeface="+mj-lt"/>
              </a:rPr>
              <a:t>EXPERTISE</a:t>
            </a: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6506378" y="5631904"/>
            <a:ext cx="2899995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</a:rPr>
              <a:t>SIMULATION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</a:endParaRP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3229098" y="5639031"/>
            <a:ext cx="3757797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</a:rPr>
              <a:t>OPTIQUE DE PRECISION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2843808" y="5919936"/>
            <a:ext cx="4579598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</a:rPr>
              <a:t>MICROELECTRONIQUE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</a:endParaRP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76200" y="1124744"/>
            <a:ext cx="10477488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EC6B0A"/>
                </a:solidFill>
                <a:latin typeface="Calibri"/>
              </a:rPr>
              <a:t>LIENS INDUSTRIELS ET APPLICATIONS</a:t>
            </a:r>
            <a:endParaRPr lang="fr-FR" sz="2400" b="1" dirty="0">
              <a:solidFill>
                <a:srgbClr val="EC6B0A"/>
              </a:solidFill>
              <a:latin typeface="Calibri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-376012" y="5919758"/>
            <a:ext cx="4041141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</a:rPr>
              <a:t>IMAGERIE MEDICALE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76200" y="2572449"/>
            <a:ext cx="4567808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®"/>
            </a:pPr>
            <a:r>
              <a:rPr lang="en-US" sz="2200" b="1" i="1" dirty="0">
                <a:solidFill>
                  <a:srgbClr val="1B4367"/>
                </a:solidFill>
                <a:latin typeface="+mj-lt"/>
                <a:ea typeface="+mn-ea"/>
              </a:rPr>
              <a:t>E</a:t>
            </a:r>
            <a:r>
              <a:rPr lang="en-US" sz="2200" b="1" i="1" dirty="0" smtClean="0">
                <a:solidFill>
                  <a:srgbClr val="1B4367"/>
                </a:solidFill>
                <a:latin typeface="+mj-lt"/>
                <a:ea typeface="+mn-ea"/>
              </a:rPr>
              <a:t>xpertise / </a:t>
            </a:r>
            <a:r>
              <a:rPr lang="en-US" sz="2200" b="1" i="1" dirty="0" err="1" smtClean="0">
                <a:solidFill>
                  <a:srgbClr val="1B4367"/>
                </a:solidFill>
                <a:latin typeface="+mj-lt"/>
                <a:ea typeface="+mn-ea"/>
              </a:rPr>
              <a:t>Transfert</a:t>
            </a:r>
            <a:r>
              <a:rPr lang="en-US" sz="2200" b="1" i="1" dirty="0" smtClean="0">
                <a:solidFill>
                  <a:srgbClr val="1B4367"/>
                </a:solidFill>
                <a:latin typeface="+mj-lt"/>
                <a:ea typeface="+mn-ea"/>
              </a:rPr>
              <a:t> </a:t>
            </a:r>
            <a:r>
              <a:rPr lang="en-US" sz="2200" b="1" i="1" dirty="0" err="1" smtClean="0">
                <a:solidFill>
                  <a:srgbClr val="1B4367"/>
                </a:solidFill>
                <a:latin typeface="+mj-lt"/>
                <a:ea typeface="+mn-ea"/>
              </a:rPr>
              <a:t>industriel</a:t>
            </a:r>
            <a:r>
              <a:rPr lang="en-US" sz="2200" b="1" i="1" dirty="0" smtClean="0">
                <a:solidFill>
                  <a:srgbClr val="1B4367"/>
                </a:solidFill>
                <a:latin typeface="+mj-lt"/>
                <a:ea typeface="+mn-ea"/>
              </a:rPr>
              <a:t> de </a:t>
            </a:r>
            <a:r>
              <a:rPr lang="en-US" sz="2200" b="1" i="1" dirty="0" err="1" smtClean="0">
                <a:solidFill>
                  <a:srgbClr val="1B4367"/>
                </a:solidFill>
                <a:latin typeface="+mj-lt"/>
                <a:ea typeface="+mn-ea"/>
              </a:rPr>
              <a:t>nos</a:t>
            </a:r>
            <a:r>
              <a:rPr lang="en-US" sz="2200" b="1" i="1" dirty="0" smtClean="0">
                <a:solidFill>
                  <a:srgbClr val="1B4367"/>
                </a:solidFill>
                <a:latin typeface="+mj-lt"/>
                <a:ea typeface="+mn-ea"/>
              </a:rPr>
              <a:t> </a:t>
            </a:r>
            <a:r>
              <a:rPr lang="en-US" sz="2200" b="1" i="1" dirty="0" err="1" smtClean="0">
                <a:solidFill>
                  <a:srgbClr val="1B4367"/>
                </a:solidFill>
                <a:latin typeface="+mj-lt"/>
                <a:ea typeface="+mn-ea"/>
              </a:rPr>
              <a:t>compétences</a:t>
            </a:r>
            <a:endParaRPr lang="en-US" sz="2200" b="1" i="1" dirty="0" smtClean="0">
              <a:solidFill>
                <a:srgbClr val="1B4367"/>
              </a:solidFill>
              <a:latin typeface="+mj-lt"/>
              <a:ea typeface="+mn-ea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®"/>
            </a:pPr>
            <a:endParaRPr lang="en-US" sz="2200" b="1" i="1" dirty="0" smtClean="0">
              <a:solidFill>
                <a:srgbClr val="1B4367"/>
              </a:solidFill>
              <a:latin typeface="Arial Narrow" pitchFamily="34" charset="0"/>
              <a:ea typeface="+mn-ea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Santé (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imagerie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1B4367"/>
                </a:solidFill>
                <a:latin typeface="+mj-lt"/>
              </a:rPr>
              <a:t>médicale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Spatial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Environnement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 </a:t>
            </a:r>
            <a:r>
              <a:rPr lang="en-US" sz="2000" b="1" dirty="0">
                <a:solidFill>
                  <a:srgbClr val="1B4367"/>
                </a:solidFill>
                <a:latin typeface="+mj-lt"/>
              </a:rPr>
              <a:t>(</a:t>
            </a:r>
            <a:r>
              <a:rPr lang="en-US" sz="2000" b="1" dirty="0" err="1" smtClean="0">
                <a:solidFill>
                  <a:srgbClr val="1B4367"/>
                </a:solidFill>
                <a:latin typeface="+mj-lt"/>
              </a:rPr>
              <a:t>mesure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 de </a:t>
            </a:r>
            <a:r>
              <a:rPr lang="en-US" sz="2000" b="1" dirty="0" err="1" smtClean="0">
                <a:solidFill>
                  <a:srgbClr val="1B4367"/>
                </a:solidFill>
                <a:latin typeface="+mj-lt"/>
              </a:rPr>
              <a:t>faibles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1B4367"/>
                </a:solidFill>
                <a:latin typeface="+mj-lt"/>
              </a:rPr>
              <a:t>radioactivités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, </a:t>
            </a:r>
            <a:r>
              <a:rPr lang="en-US" sz="2000" b="1" dirty="0" err="1" smtClean="0">
                <a:solidFill>
                  <a:srgbClr val="1B4367"/>
                </a:solidFill>
                <a:latin typeface="+mj-lt"/>
              </a:rPr>
              <a:t>réseau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 Becquerel)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Électronique</a:t>
            </a:r>
            <a:r>
              <a:rPr lang="en-US" sz="2000" b="1" dirty="0" smtClean="0">
                <a:solidFill>
                  <a:srgbClr val="1B4367"/>
                </a:solidFill>
                <a:latin typeface="+mj-lt"/>
              </a:rPr>
              <a:t> </a:t>
            </a:r>
            <a:endParaRPr lang="fr-FR" sz="2000" b="1" dirty="0">
              <a:solidFill>
                <a:srgbClr val="1B4367"/>
              </a:solidFill>
              <a:latin typeface="+mj-lt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671" y="2662118"/>
            <a:ext cx="1905858" cy="1429394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4" name="ZoneTexte 33"/>
          <p:cNvSpPr txBox="1"/>
          <p:nvPr/>
        </p:nvSpPr>
        <p:spPr>
          <a:xfrm rot="16200000">
            <a:off x="7530759" y="3961769"/>
            <a:ext cx="299606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Arial Narrow" pitchFamily="34" charset="0"/>
              </a:rPr>
              <a:t>© </a:t>
            </a:r>
            <a:r>
              <a:rPr lang="fr-FR" sz="700" dirty="0" err="1">
                <a:latin typeface="Arial Narrow" pitchFamily="34" charset="0"/>
              </a:rPr>
              <a:t>Amissa</a:t>
            </a:r>
            <a:r>
              <a:rPr lang="fr-FR" sz="700" dirty="0">
                <a:latin typeface="Arial Narrow" pitchFamily="34" charset="0"/>
              </a:rPr>
              <a:t>, D.R., </a:t>
            </a:r>
            <a:r>
              <a:rPr lang="fr-FR" sz="700" dirty="0" smtClean="0">
                <a:latin typeface="Arial Narrow" pitchFamily="34" charset="0"/>
              </a:rPr>
              <a:t>Arcane/CENBG – Conception graphique : Anna </a:t>
            </a:r>
            <a:r>
              <a:rPr lang="fr-FR" sz="700" dirty="0" err="1" smtClean="0">
                <a:latin typeface="Arial Narrow" pitchFamily="34" charset="0"/>
              </a:rPr>
              <a:t>Thibeau</a:t>
            </a:r>
            <a:r>
              <a:rPr lang="fr-FR" sz="700" dirty="0" smtClean="0">
                <a:latin typeface="Arial Narrow" pitchFamily="34" charset="0"/>
              </a:rPr>
              <a:t> (IPNL)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45410" y="109537"/>
            <a:ext cx="8265427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LIENS AVEC L’INDUSTRIE</a:t>
            </a:r>
            <a:endParaRPr lang="fr-FR" sz="3400" b="1" dirty="0">
              <a:solidFill>
                <a:srgbClr val="1B4367"/>
              </a:solidFill>
            </a:endParaRP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157" y="4143583"/>
            <a:ext cx="2103219" cy="1301641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949" y="2081169"/>
            <a:ext cx="1867680" cy="1295646"/>
          </a:xfrm>
          <a:prstGeom prst="ellipse">
            <a:avLst/>
          </a:prstGeom>
          <a:ln w="6350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93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2014" y="1612496"/>
            <a:ext cx="8924481" cy="26085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12015" y="4365104"/>
            <a:ext cx="8924481" cy="18722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273652" y="3140968"/>
            <a:ext cx="3456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b="1" dirty="0" smtClean="0">
                <a:solidFill>
                  <a:srgbClr val="FF750B"/>
                </a:solidFill>
                <a:latin typeface="Arial Narrow" panose="020B0606020202030204" pitchFamily="34" charset="0"/>
              </a:rPr>
              <a:t>X.</a:t>
            </a:r>
            <a:endParaRPr lang="fr-FR" altLang="fr-FR" dirty="0" smtClean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r>
              <a:rPr lang="fr-FR" altLang="fr-FR" dirty="0" err="1" smtClean="0">
                <a:solidFill>
                  <a:srgbClr val="1B4367"/>
                </a:solidFill>
                <a:latin typeface="Arial Narrow" panose="020B0606020202030204" pitchFamily="34" charset="0"/>
              </a:rPr>
              <a:t>Chargé-e</a:t>
            </a:r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 </a:t>
            </a:r>
            <a:r>
              <a:rPr lang="fr-FR" altLang="fr-FR" dirty="0">
                <a:solidFill>
                  <a:srgbClr val="1B4367"/>
                </a:solidFill>
                <a:latin typeface="Arial Narrow" panose="020B0606020202030204" pitchFamily="34" charset="0"/>
              </a:rPr>
              <a:t>de communication</a:t>
            </a:r>
          </a:p>
          <a:p>
            <a:endParaRPr lang="fr-FR" altLang="fr-FR" b="1" dirty="0" smtClean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endParaRPr lang="fr-FR" altLang="fr-FR" b="1" dirty="0" smtClean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endParaRPr lang="fr-FR" altLang="fr-FR" b="1" dirty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endParaRPr lang="fr-FR" altLang="fr-FR" b="1" dirty="0" smtClean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r>
              <a:rPr lang="fr-FR" altLang="fr-FR" b="1" dirty="0" smtClean="0">
                <a:solidFill>
                  <a:srgbClr val="FF750B"/>
                </a:solidFill>
                <a:latin typeface="Arial Narrow" panose="020B0606020202030204" pitchFamily="34" charset="0"/>
              </a:rPr>
              <a:t>Nicolas </a:t>
            </a:r>
            <a:r>
              <a:rPr lang="fr-FR" altLang="fr-FR" b="1" dirty="0">
                <a:solidFill>
                  <a:srgbClr val="FF750B"/>
                </a:solidFill>
                <a:latin typeface="Arial Narrow" panose="020B0606020202030204" pitchFamily="34" charset="0"/>
              </a:rPr>
              <a:t>Arnaud</a:t>
            </a:r>
            <a:endParaRPr lang="fr-FR" altLang="fr-FR" dirty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Chargé de mission </a:t>
            </a:r>
          </a:p>
          <a:p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Ecole </a:t>
            </a:r>
            <a:r>
              <a:rPr lang="fr-FR" altLang="fr-FR" dirty="0">
                <a:solidFill>
                  <a:srgbClr val="1B4367"/>
                </a:solidFill>
                <a:latin typeface="Arial Narrow" panose="020B0606020202030204" pitchFamily="34" charset="0"/>
              </a:rPr>
              <a:t>des 2 infinis </a:t>
            </a:r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/>
            </a:r>
            <a:b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</a:br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(</a:t>
            </a:r>
            <a:r>
              <a:rPr lang="fr-FR" altLang="fr-FR" dirty="0">
                <a:solidFill>
                  <a:srgbClr val="1B4367"/>
                </a:solidFill>
                <a:latin typeface="Arial Narrow" panose="020B0606020202030204" pitchFamily="34" charset="0"/>
              </a:rPr>
              <a:t>médiation et éducation)</a:t>
            </a:r>
          </a:p>
          <a:p>
            <a:endParaRPr lang="fr-FR" altLang="fr-FR" b="1" dirty="0" smtClean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endParaRPr lang="fr-FR" altLang="fr-FR" b="1" dirty="0" smtClean="0">
              <a:solidFill>
                <a:srgbClr val="FF750B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7" name="Picture 3" descr="C:\Users\jeremy.lescene@cnrs-dir.fr\Desktop\Présentation comm\A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415" y="1768792"/>
            <a:ext cx="783289" cy="78328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471592" y="3172183"/>
            <a:ext cx="36724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b="1" dirty="0">
                <a:solidFill>
                  <a:srgbClr val="FF750B"/>
                </a:solidFill>
                <a:latin typeface="Arial Narrow" panose="020B0606020202030204" pitchFamily="34" charset="0"/>
              </a:rPr>
              <a:t>Perrine Royole-Degieux</a:t>
            </a:r>
            <a:endParaRPr lang="fr-FR" altLang="fr-FR" dirty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Communication </a:t>
            </a:r>
            <a:r>
              <a:rPr lang="fr-FR" altLang="fr-FR" dirty="0">
                <a:solidFill>
                  <a:srgbClr val="1B4367"/>
                </a:solidFill>
                <a:latin typeface="Arial Narrow" panose="020B0606020202030204" pitchFamily="34" charset="0"/>
              </a:rPr>
              <a:t>physique des </a:t>
            </a:r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particules</a:t>
            </a:r>
          </a:p>
          <a:p>
            <a:endParaRPr lang="fr-FR" altLang="fr-FR" dirty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endParaRPr lang="fr-FR" altLang="fr-FR" dirty="0" smtClean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endParaRPr lang="fr-FR" altLang="fr-FR" dirty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endParaRPr lang="fr-FR" altLang="fr-FR" dirty="0" smtClean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r>
              <a:rPr lang="fr-FR" altLang="fr-FR" b="1" dirty="0" smtClean="0">
                <a:solidFill>
                  <a:srgbClr val="FF750B"/>
                </a:solidFill>
                <a:latin typeface="Arial Narrow" panose="020B0606020202030204" pitchFamily="34" charset="0"/>
              </a:rPr>
              <a:t>Stéphanie </a:t>
            </a:r>
            <a:r>
              <a:rPr lang="fr-FR" altLang="fr-FR" b="1" dirty="0">
                <a:solidFill>
                  <a:srgbClr val="FF750B"/>
                </a:solidFill>
                <a:latin typeface="Arial Narrow" panose="020B0606020202030204" pitchFamily="34" charset="0"/>
              </a:rPr>
              <a:t>Ul Haq</a:t>
            </a:r>
          </a:p>
          <a:p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Secrétariat</a:t>
            </a:r>
            <a:endParaRPr lang="fr-FR" altLang="fr-FR" dirty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endParaRPr lang="fr-FR" altLang="fr-FR" b="1" dirty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endParaRPr lang="fr-FR" altLang="fr-FR" b="1" dirty="0" smtClean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endParaRPr lang="fr-FR" dirty="0">
              <a:latin typeface="Arial Narrow" panose="020B060602020203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98704" y="1804420"/>
            <a:ext cx="2899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b="1" dirty="0">
                <a:solidFill>
                  <a:srgbClr val="FF750B"/>
                </a:solidFill>
                <a:latin typeface="Arial Narrow" panose="020B0606020202030204" pitchFamily="34" charset="0"/>
              </a:rPr>
              <a:t>Ana Poletto</a:t>
            </a:r>
            <a:endParaRPr lang="fr-FR" altLang="fr-FR" dirty="0">
              <a:solidFill>
                <a:srgbClr val="1B4367"/>
              </a:solidFill>
              <a:latin typeface="Arial Narrow" panose="020B0606020202030204" pitchFamily="34" charset="0"/>
            </a:endParaRPr>
          </a:p>
          <a:p>
            <a:r>
              <a:rPr lang="fr-FR" altLang="fr-FR" dirty="0">
                <a:solidFill>
                  <a:srgbClr val="1B4367"/>
                </a:solidFill>
                <a:latin typeface="Arial Narrow" panose="020B0606020202030204" pitchFamily="34" charset="0"/>
              </a:rPr>
              <a:t>R</a:t>
            </a:r>
            <a:r>
              <a:rPr lang="fr-FR" alt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esponsable </a:t>
            </a:r>
            <a:r>
              <a:rPr lang="fr-FR" altLang="fr-FR" dirty="0">
                <a:solidFill>
                  <a:srgbClr val="1B4367"/>
                </a:solidFill>
                <a:latin typeface="Arial Narrow" panose="020B0606020202030204" pitchFamily="34" charset="0"/>
              </a:rPr>
              <a:t>de la cellule</a:t>
            </a:r>
          </a:p>
          <a:p>
            <a:endParaRPr lang="fr-FR" altLang="fr-FR" b="1" dirty="0" smtClean="0">
              <a:solidFill>
                <a:srgbClr val="FF750B"/>
              </a:solidFill>
              <a:latin typeface="Arial Narrow" panose="020B0606020202030204" pitchFamily="34" charset="0"/>
            </a:endParaRPr>
          </a:p>
          <a:p>
            <a:endParaRPr lang="fr-FR" dirty="0">
              <a:latin typeface="Arial Narrow" panose="020B0606020202030204" pitchFamily="34" charset="0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467544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altLang="fr-FR" sz="3600" b="1" dirty="0" smtClean="0">
                <a:solidFill>
                  <a:srgbClr val="1B4367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La cellule communication</a:t>
            </a:r>
            <a:endParaRPr lang="fr-FR" sz="3600" dirty="0">
              <a:solidFill>
                <a:srgbClr val="1B4367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Picture 3" descr="C:\Users\jeremy.lescene@cnrs-dir.fr\Desktop\Présentation comm\Perrin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2" t="5944" r="15315"/>
          <a:stretch/>
        </p:blipFill>
        <p:spPr bwMode="auto">
          <a:xfrm>
            <a:off x="4607497" y="3032861"/>
            <a:ext cx="864095" cy="857578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jeremy.lescene@cnrs-dir.fr\Desktop\Présentation comm\IMG_033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06"/>
          <a:stretch/>
        </p:blipFill>
        <p:spPr bwMode="auto">
          <a:xfrm>
            <a:off x="400568" y="4725144"/>
            <a:ext cx="825723" cy="857578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4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B4367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Notre travail</a:t>
            </a:r>
            <a:endParaRPr lang="fr-FR" b="1" dirty="0">
              <a:solidFill>
                <a:srgbClr val="1B4367"/>
              </a:solidFill>
              <a:latin typeface="Arial Narrow" panose="020B0606020202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Notre mission : faire connaître les recherches menées dans nos laboratoires</a:t>
            </a:r>
          </a:p>
          <a:p>
            <a:r>
              <a:rPr 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Activités :</a:t>
            </a:r>
          </a:p>
          <a:p>
            <a:pPr lvl="1"/>
            <a:r>
              <a:rPr 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Communication</a:t>
            </a:r>
          </a:p>
          <a:p>
            <a:pPr lvl="1"/>
            <a:r>
              <a:rPr lang="fr-FR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Médiation (« A l’école des deux infinis »)</a:t>
            </a:r>
            <a:endParaRPr lang="fr-FR" dirty="0">
              <a:solidFill>
                <a:srgbClr val="1B4367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0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8864" y="332656"/>
            <a:ext cx="8229600" cy="1143000"/>
          </a:xfrm>
        </p:spPr>
        <p:txBody>
          <a:bodyPr/>
          <a:lstStyle/>
          <a:p>
            <a:r>
              <a:rPr lang="fr-FR" b="1" dirty="0" smtClean="0">
                <a:solidFill>
                  <a:srgbClr val="1B4367"/>
                </a:solidFill>
                <a:latin typeface="Arial Narrow" panose="020B0606020202030204" pitchFamily="34" charset="0"/>
              </a:rPr>
              <a:t>Quelques ressources sur le Web</a:t>
            </a:r>
            <a:endParaRPr lang="fr-FR" b="1" dirty="0">
              <a:solidFill>
                <a:srgbClr val="1B4367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>
              <a:buClr>
                <a:srgbClr val="1B4367"/>
              </a:buClr>
            </a:pPr>
            <a:r>
              <a:rPr lang="fr-FR" dirty="0" smtClean="0">
                <a:latin typeface="Arial Narrow" panose="020B0606020202030204" pitchFamily="34" charset="0"/>
                <a:hlinkClick r:id="rId2"/>
              </a:rPr>
              <a:t>www.in2p3.fr</a:t>
            </a:r>
            <a:endParaRPr lang="fr-FR" dirty="0" smtClean="0">
              <a:latin typeface="Arial Narrow" panose="020B0606020202030204" pitchFamily="34" charset="0"/>
            </a:endParaRPr>
          </a:p>
          <a:p>
            <a:pPr>
              <a:buClr>
                <a:srgbClr val="1B4367"/>
              </a:buClr>
            </a:pPr>
            <a:r>
              <a:rPr lang="fr-FR" dirty="0" smtClean="0">
                <a:latin typeface="Arial Narrow" panose="020B0606020202030204" pitchFamily="34" charset="0"/>
                <a:hlinkClick r:id="rId3"/>
              </a:rPr>
              <a:t>www.lhc-france.fr</a:t>
            </a:r>
            <a:endParaRPr lang="fr-FR" dirty="0" smtClean="0">
              <a:latin typeface="Arial Narrow" panose="020B0606020202030204" pitchFamily="34" charset="0"/>
            </a:endParaRPr>
          </a:p>
          <a:p>
            <a:pPr>
              <a:buClr>
                <a:srgbClr val="1B4367"/>
              </a:buClr>
            </a:pPr>
            <a:r>
              <a:rPr lang="fr-FR" dirty="0" smtClean="0">
                <a:latin typeface="Arial Narrow" panose="020B0606020202030204" pitchFamily="34" charset="0"/>
                <a:hlinkClick r:id="rId4"/>
              </a:rPr>
              <a:t>www.experience-cern360.fr</a:t>
            </a:r>
            <a:endParaRPr lang="fr-FR" dirty="0" smtClean="0">
              <a:latin typeface="Arial Narrow" panose="020B0606020202030204" pitchFamily="34" charset="0"/>
            </a:endParaRPr>
          </a:p>
          <a:p>
            <a:pPr>
              <a:buClr>
                <a:srgbClr val="1B4367"/>
              </a:buClr>
            </a:pPr>
            <a:r>
              <a:rPr lang="fr-FR" dirty="0" smtClean="0">
                <a:latin typeface="Arial Narrow" panose="020B0606020202030204" pitchFamily="34" charset="0"/>
                <a:hlinkClick r:id="rId5"/>
              </a:rPr>
              <a:t>www.particuleselementaires.fr</a:t>
            </a:r>
            <a:endParaRPr lang="fr-FR" dirty="0" smtClean="0">
              <a:latin typeface="Arial Narrow" panose="020B0606020202030204" pitchFamily="34" charset="0"/>
            </a:endParaRPr>
          </a:p>
          <a:p>
            <a:pPr>
              <a:buClr>
                <a:srgbClr val="1B4367"/>
              </a:buClr>
            </a:pPr>
            <a:r>
              <a:rPr lang="fr-FR" dirty="0" smtClean="0">
                <a:latin typeface="Arial Narrow" panose="020B0606020202030204" pitchFamily="34" charset="0"/>
                <a:hlinkClick r:id="rId6"/>
              </a:rPr>
              <a:t>www.laradioactivite.com</a:t>
            </a:r>
            <a:endParaRPr lang="fr-FR" dirty="0" smtClean="0">
              <a:latin typeface="Arial Narrow" panose="020B0606020202030204" pitchFamily="34" charset="0"/>
            </a:endParaRPr>
          </a:p>
          <a:p>
            <a:pPr>
              <a:buClr>
                <a:srgbClr val="1B4367"/>
              </a:buClr>
            </a:pPr>
            <a:r>
              <a:rPr lang="fr-FR" dirty="0" smtClean="0">
                <a:latin typeface="Arial Narrow" panose="020B0606020202030204" pitchFamily="34" charset="0"/>
                <a:hlinkClick r:id="rId7"/>
              </a:rPr>
              <a:t>lejournal.cnrs.fr</a:t>
            </a:r>
            <a:endParaRPr lang="fr-FR" dirty="0" smtClean="0">
              <a:latin typeface="Arial Narrow" panose="020B0606020202030204" pitchFamily="34" charset="0"/>
            </a:endParaRPr>
          </a:p>
          <a:p>
            <a:pPr>
              <a:buClr>
                <a:srgbClr val="1B4367"/>
              </a:buClr>
            </a:pPr>
            <a:endParaRPr lang="fr-FR" dirty="0">
              <a:latin typeface="Arial Narrow" panose="020B0606020202030204" pitchFamily="34" charset="0"/>
            </a:endParaRPr>
          </a:p>
          <a:p>
            <a:pPr>
              <a:buClr>
                <a:srgbClr val="1B4367"/>
              </a:buClr>
            </a:pPr>
            <a:r>
              <a:rPr lang="fr-FR" dirty="0" smtClean="0">
                <a:solidFill>
                  <a:srgbClr val="FF750B"/>
                </a:solidFill>
                <a:latin typeface="Arial Narrow" panose="020B0606020202030204" pitchFamily="34" charset="0"/>
              </a:rPr>
              <a:t>+ d’infos dans la présentation de Nicolas Arnaud</a:t>
            </a:r>
          </a:p>
        </p:txBody>
      </p:sp>
      <p:pic>
        <p:nvPicPr>
          <p:cNvPr id="1026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40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B4367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Merci !</a:t>
            </a:r>
            <a:endParaRPr lang="fr-FR" b="1" dirty="0">
              <a:solidFill>
                <a:srgbClr val="1B4367"/>
              </a:solidFill>
              <a:latin typeface="Arial Narrow" panose="020B0606020202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67937"/>
            <a:ext cx="2088232" cy="208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Résultat de recherche d'images pour &quot;logo cer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4" descr="Résultat de recherche d'images pour &quot;logo cern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Picture 6" descr="http://design-guidelines.web.cern.ch/sites/design-guidelines.web.cern.ch/files/u6/CERN-logo_outl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301" y="4456171"/>
            <a:ext cx="2011713" cy="197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ciencesalecole.org/documentsSAE/images/logos/logo_SaE_fondTransp_web_bleu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33056"/>
            <a:ext cx="3024336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10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473" y="904482"/>
            <a:ext cx="5605848" cy="56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506" y="1435984"/>
            <a:ext cx="4752815" cy="4712808"/>
          </a:xfrm>
          <a:prstGeom prst="ellipse">
            <a:avLst/>
          </a:prstGeom>
          <a:ln w="63500" cap="rnd">
            <a:noFill/>
          </a:ln>
          <a:effectLst>
            <a:glow>
              <a:schemeClr val="accent1">
                <a:alpha val="64000"/>
              </a:schemeClr>
            </a:glow>
          </a:effec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47664" y="-315913"/>
            <a:ext cx="7272808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002060"/>
                </a:solidFill>
              </a:rPr>
              <a:t>L’IN2P3, UN INSTITUT DU CNRS</a:t>
            </a:r>
            <a:endParaRPr lang="fr-FR" sz="3400" b="1" dirty="0">
              <a:solidFill>
                <a:srgbClr val="002060"/>
              </a:solidFill>
            </a:endParaRPr>
          </a:p>
        </p:txBody>
      </p:sp>
      <p:sp>
        <p:nvSpPr>
          <p:cNvPr id="37" name="Arc 36"/>
          <p:cNvSpPr>
            <a:spLocks noChangeArrowheads="1"/>
          </p:cNvSpPr>
          <p:nvPr/>
        </p:nvSpPr>
        <p:spPr bwMode="auto">
          <a:xfrm rot="6785309">
            <a:off x="4784486" y="3250208"/>
            <a:ext cx="2096982" cy="3177031"/>
          </a:xfrm>
          <a:custGeom>
            <a:avLst/>
            <a:gdLst>
              <a:gd name="T0" fmla="*/ 1366115 w 2048941"/>
              <a:gd name="T1" fmla="*/ 94178 h 3290402"/>
              <a:gd name="T2" fmla="*/ 1024471 w 2048941"/>
              <a:gd name="T3" fmla="*/ 1645201 h 3290402"/>
              <a:gd name="T4" fmla="*/ 1325219 w 2048941"/>
              <a:gd name="T5" fmla="*/ 3217913 h 3290402"/>
              <a:gd name="T6" fmla="*/ 2 60000 65536"/>
              <a:gd name="T7" fmla="*/ 2 60000 65536"/>
              <a:gd name="T8" fmla="*/ 2 60000 65536"/>
              <a:gd name="T9" fmla="*/ 1325219 w 2048941"/>
              <a:gd name="T10" fmla="*/ 94178 h 3290402"/>
              <a:gd name="T11" fmla="*/ 2048941 w 2048941"/>
              <a:gd name="T12" fmla="*/ 3217913 h 32904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8941" h="3290402" stroke="0">
                <a:moveTo>
                  <a:pt x="1366115" y="94178"/>
                </a:moveTo>
                <a:lnTo>
                  <a:pt x="1366115" y="94177"/>
                </a:lnTo>
                <a:cubicBezTo>
                  <a:pt x="1775359" y="326653"/>
                  <a:pt x="2048942" y="948088"/>
                  <a:pt x="2048942" y="1645201"/>
                </a:cubicBezTo>
                <a:cubicBezTo>
                  <a:pt x="2048942" y="2367783"/>
                  <a:pt x="1755348" y="3005788"/>
                  <a:pt x="1325219" y="3217913"/>
                </a:cubicBezTo>
                <a:lnTo>
                  <a:pt x="1024471" y="1645201"/>
                </a:lnTo>
                <a:close/>
              </a:path>
              <a:path w="2048941" h="3290402" fill="none">
                <a:moveTo>
                  <a:pt x="1366115" y="94178"/>
                </a:moveTo>
                <a:lnTo>
                  <a:pt x="1366115" y="94177"/>
                </a:lnTo>
                <a:cubicBezTo>
                  <a:pt x="1775359" y="326653"/>
                  <a:pt x="2048942" y="948088"/>
                  <a:pt x="2048942" y="1645201"/>
                </a:cubicBezTo>
                <a:cubicBezTo>
                  <a:pt x="2048942" y="2367783"/>
                  <a:pt x="1755348" y="3005788"/>
                  <a:pt x="1325219" y="3217913"/>
                </a:cubicBezTo>
              </a:path>
            </a:pathLst>
          </a:custGeom>
          <a:noFill/>
          <a:ln w="44450">
            <a:solidFill>
              <a:schemeClr val="accent5">
                <a:lumMod val="50000"/>
              </a:schemeClr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dirty="0" smtClean="0">
              <a:solidFill>
                <a:prstClr val="black"/>
              </a:solidFill>
              <a:ea typeface="ＭＳ Ｐゴシック" pitchFamily="-109" charset="-128"/>
            </a:endParaRPr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7091248" y="4149611"/>
            <a:ext cx="3810000" cy="30777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en-US" sz="700" dirty="0">
                <a:latin typeface="Arial Narrow" pitchFamily="34" charset="0"/>
              </a:rPr>
              <a:t>© CENBG, </a:t>
            </a:r>
            <a:r>
              <a:rPr lang="en-US" sz="700" dirty="0" smtClean="0">
                <a:latin typeface="Arial Narrow" pitchFamily="34" charset="0"/>
              </a:rPr>
              <a:t>LSM </a:t>
            </a:r>
            <a:br>
              <a:rPr lang="en-US" sz="700" dirty="0" smtClean="0">
                <a:latin typeface="Arial Narrow" pitchFamily="34" charset="0"/>
              </a:rPr>
            </a:br>
            <a:r>
              <a:rPr lang="fr-FR" sz="700" dirty="0" smtClean="0">
                <a:latin typeface="Arial Narrow" pitchFamily="34" charset="0"/>
              </a:rPr>
              <a:t>Conception </a:t>
            </a:r>
            <a:r>
              <a:rPr lang="fr-FR" sz="700" dirty="0">
                <a:latin typeface="Arial Narrow" pitchFamily="34" charset="0"/>
              </a:rPr>
              <a:t>graphique : </a:t>
            </a:r>
            <a:r>
              <a:rPr lang="fr-FR" sz="700" dirty="0" smtClean="0">
                <a:latin typeface="Arial Narrow" pitchFamily="34" charset="0"/>
              </a:rPr>
              <a:t>Jérémy </a:t>
            </a:r>
            <a:r>
              <a:rPr lang="fr-FR" sz="700" dirty="0" err="1" smtClean="0">
                <a:latin typeface="Arial Narrow" pitchFamily="34" charset="0"/>
              </a:rPr>
              <a:t>Lescène</a:t>
            </a:r>
            <a:r>
              <a:rPr lang="fr-FR" sz="700" dirty="0" smtClean="0">
                <a:latin typeface="Arial Narrow" pitchFamily="34" charset="0"/>
              </a:rPr>
              <a:t> (IN2P3))</a:t>
            </a:r>
            <a:r>
              <a:rPr lang="en-US" sz="700" dirty="0" smtClean="0">
                <a:latin typeface="Arial Narrow" pitchFamily="34" charset="0"/>
              </a:rPr>
              <a:t> </a:t>
            </a:r>
            <a:endParaRPr lang="fr-FR" sz="700" dirty="0">
              <a:latin typeface="Arial Narrow" pitchFamily="34" charset="0"/>
            </a:endParaRPr>
          </a:p>
        </p:txBody>
      </p:sp>
      <p:sp>
        <p:nvSpPr>
          <p:cNvPr id="15" name="Ellipse 14"/>
          <p:cNvSpPr>
            <a:spLocks noChangeArrowheads="1"/>
          </p:cNvSpPr>
          <p:nvPr/>
        </p:nvSpPr>
        <p:spPr bwMode="auto">
          <a:xfrm>
            <a:off x="494184" y="1106488"/>
            <a:ext cx="3406240" cy="3269187"/>
          </a:xfrm>
          <a:prstGeom prst="ellipse">
            <a:avLst/>
          </a:prstGeom>
          <a:solidFill>
            <a:schemeClr val="bg1"/>
          </a:solidFill>
          <a:ln w="6350">
            <a:solidFill>
              <a:srgbClr val="002060">
                <a:alpha val="54000"/>
              </a:srgbClr>
            </a:solidFill>
            <a:round/>
            <a:headEnd/>
            <a:tailEnd/>
          </a:ln>
          <a:effectLst>
            <a:outerShdw blurRad="50800" dist="38100" dir="5400000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64222" y="1304450"/>
            <a:ext cx="26661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6600"/>
                </a:solidFill>
                <a:latin typeface="+mj-lt"/>
              </a:rPr>
              <a:t>CNRS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2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1754932"/>
            <a:ext cx="2928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900" b="1" i="1" dirty="0" smtClean="0">
                <a:solidFill>
                  <a:srgbClr val="FF6600"/>
                </a:solidFill>
                <a:latin typeface="+mj-lt"/>
              </a:rPr>
              <a:t>10</a:t>
            </a:r>
            <a:r>
              <a:rPr lang="en-US" sz="1900" i="1" dirty="0" smtClean="0">
                <a:solidFill>
                  <a:srgbClr val="FF6600"/>
                </a:solidFill>
                <a:latin typeface="+mj-lt"/>
              </a:rPr>
              <a:t> </a:t>
            </a:r>
            <a:r>
              <a:rPr lang="en-US" sz="1900" i="1" dirty="0" err="1" smtClean="0">
                <a:solidFill>
                  <a:srgbClr val="002060"/>
                </a:solidFill>
                <a:latin typeface="+mj-lt"/>
              </a:rPr>
              <a:t>instituts</a:t>
            </a:r>
            <a:r>
              <a:rPr lang="en-US" sz="1900" i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rgbClr val="002060"/>
                </a:solidFill>
                <a:latin typeface="+mj-lt"/>
              </a:rPr>
              <a:t>(</a:t>
            </a:r>
            <a:r>
              <a:rPr lang="en-US" sz="1400" b="1" i="1" dirty="0" smtClean="0">
                <a:solidFill>
                  <a:srgbClr val="FF6600"/>
                </a:solidFill>
                <a:latin typeface="+mj-lt"/>
              </a:rPr>
              <a:t>3</a:t>
            </a:r>
            <a:r>
              <a:rPr lang="en-US" sz="1400" i="1" dirty="0" smtClean="0">
                <a:solidFill>
                  <a:srgbClr val="FF6600"/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rgbClr val="002060"/>
                </a:solidFill>
                <a:latin typeface="+mj-lt"/>
              </a:rPr>
              <a:t>nationaux</a:t>
            </a:r>
            <a:r>
              <a:rPr lang="en-US" sz="1400" i="1" dirty="0" smtClean="0">
                <a:solidFill>
                  <a:srgbClr val="002060"/>
                </a:solidFill>
                <a:latin typeface="+mj-lt"/>
              </a:rPr>
              <a:t> : INSMI, INSU, IN2P3)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900" b="1" i="1" dirty="0" smtClean="0">
              <a:solidFill>
                <a:srgbClr val="FF6600"/>
              </a:solidFill>
              <a:latin typeface="+mj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FF6600"/>
                </a:solidFill>
                <a:latin typeface="+mj-lt"/>
              </a:rPr>
              <a:t>1 100 </a:t>
            </a:r>
            <a:r>
              <a:rPr lang="fr-FR" sz="1900" i="1" dirty="0" smtClean="0">
                <a:solidFill>
                  <a:srgbClr val="002060"/>
                </a:solidFill>
                <a:latin typeface="+mj-lt"/>
              </a:rPr>
              <a:t>unités de recherche</a:t>
            </a:r>
            <a:br>
              <a:rPr lang="fr-FR" sz="1900" i="1" dirty="0" smtClean="0">
                <a:solidFill>
                  <a:srgbClr val="002060"/>
                </a:solidFill>
                <a:latin typeface="+mj-lt"/>
              </a:rPr>
            </a:br>
            <a:r>
              <a:rPr lang="fr-FR" sz="1900" i="1" dirty="0" smtClean="0">
                <a:solidFill>
                  <a:srgbClr val="002060"/>
                </a:solidFill>
                <a:latin typeface="+mj-lt"/>
              </a:rPr>
              <a:t>(95% en cotutelle)</a:t>
            </a:r>
          </a:p>
          <a:p>
            <a:endParaRPr lang="fr-FR" dirty="0"/>
          </a:p>
        </p:txBody>
      </p:sp>
      <p:sp>
        <p:nvSpPr>
          <p:cNvPr id="19" name="Ellipse 18"/>
          <p:cNvSpPr>
            <a:spLocks noChangeArrowheads="1"/>
          </p:cNvSpPr>
          <p:nvPr/>
        </p:nvSpPr>
        <p:spPr bwMode="auto">
          <a:xfrm>
            <a:off x="751897" y="3630246"/>
            <a:ext cx="2786026" cy="2673929"/>
          </a:xfrm>
          <a:prstGeom prst="ellipse">
            <a:avLst/>
          </a:prstGeom>
          <a:solidFill>
            <a:schemeClr val="bg1"/>
          </a:solidFill>
          <a:ln w="6350">
            <a:solidFill>
              <a:srgbClr val="002060">
                <a:alpha val="54000"/>
              </a:srgbClr>
            </a:solidFill>
            <a:round/>
            <a:headEnd/>
            <a:tailEnd/>
          </a:ln>
          <a:effectLst>
            <a:outerShdw blurRad="50800" dist="38100" dir="5400000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64222" y="4299897"/>
            <a:ext cx="277329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FF6600"/>
                </a:solidFill>
                <a:latin typeface="+mj-lt"/>
              </a:rPr>
              <a:t>33 000 </a:t>
            </a:r>
            <a:r>
              <a:rPr lang="fr-FR" sz="1900" i="1" dirty="0" smtClean="0">
                <a:solidFill>
                  <a:srgbClr val="002060"/>
                </a:solidFill>
                <a:latin typeface="+mj-lt"/>
              </a:rPr>
              <a:t>chercheurs,</a:t>
            </a:r>
            <a:endParaRPr lang="fr-FR" sz="1900" i="1" dirty="0">
              <a:solidFill>
                <a:srgbClr val="002060"/>
              </a:solidFill>
              <a:latin typeface="+mj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i="1" dirty="0" smtClean="0">
                <a:solidFill>
                  <a:srgbClr val="002060"/>
                </a:solidFill>
                <a:latin typeface="+mj-lt"/>
              </a:rPr>
              <a:t>ingénieurs, techniciens</a:t>
            </a:r>
            <a:endParaRPr lang="fr-FR" sz="1900" b="1" i="1" dirty="0" smtClean="0">
              <a:solidFill>
                <a:srgbClr val="FF6600"/>
              </a:solidFill>
              <a:latin typeface="+mj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900" b="1" i="1" dirty="0" smtClean="0">
              <a:solidFill>
                <a:srgbClr val="FF6600"/>
              </a:solidFill>
              <a:latin typeface="+mj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FF6600"/>
                </a:solidFill>
                <a:latin typeface="+mj-lt"/>
              </a:rPr>
              <a:t>3.3 </a:t>
            </a:r>
            <a:r>
              <a:rPr lang="fr-FR" sz="1900" i="1" dirty="0" smtClean="0">
                <a:solidFill>
                  <a:srgbClr val="002060"/>
                </a:solidFill>
                <a:latin typeface="+mj-lt"/>
              </a:rPr>
              <a:t>milliards € de </a:t>
            </a:r>
            <a:r>
              <a:rPr lang="fr-FR" sz="1900" i="1" dirty="0" smtClean="0">
                <a:solidFill>
                  <a:srgbClr val="002060"/>
                </a:solidFill>
                <a:latin typeface="+mj-lt"/>
                <a:cs typeface="Times New Roman"/>
              </a:rPr>
              <a:t>budget</a:t>
            </a:r>
          </a:p>
        </p:txBody>
      </p:sp>
      <p:pic>
        <p:nvPicPr>
          <p:cNvPr id="1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91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jeremy.lescene@cnrs-dir.fr\Desktop\Sans titr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2490"/>
            <a:ext cx="7610476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jeremy.lescene@cnrs-dir.fr\Desktop\Sans titre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625" y="3389011"/>
            <a:ext cx="3979406" cy="205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Ellipse 28"/>
          <p:cNvSpPr>
            <a:spLocks noChangeArrowheads="1"/>
          </p:cNvSpPr>
          <p:nvPr/>
        </p:nvSpPr>
        <p:spPr bwMode="auto">
          <a:xfrm>
            <a:off x="251520" y="2396183"/>
            <a:ext cx="2959100" cy="2840038"/>
          </a:xfrm>
          <a:prstGeom prst="ellipse">
            <a:avLst/>
          </a:prstGeom>
          <a:solidFill>
            <a:schemeClr val="bg1"/>
          </a:solidFill>
          <a:ln w="6350">
            <a:solidFill>
              <a:srgbClr val="1B4367"/>
            </a:solidFill>
            <a:round/>
            <a:headEnd/>
            <a:tailEnd/>
          </a:ln>
          <a:effectLst>
            <a:outerShdw blurRad="50800" dist="38100" dir="5400000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9" name="Ellipse 18"/>
          <p:cNvSpPr>
            <a:spLocks noChangeArrowheads="1"/>
          </p:cNvSpPr>
          <p:nvPr/>
        </p:nvSpPr>
        <p:spPr bwMode="auto">
          <a:xfrm>
            <a:off x="5816600" y="1143000"/>
            <a:ext cx="3098800" cy="2971800"/>
          </a:xfrm>
          <a:prstGeom prst="ellipse">
            <a:avLst/>
          </a:prstGeom>
          <a:solidFill>
            <a:schemeClr val="bg1"/>
          </a:solidFill>
          <a:ln w="6350">
            <a:solidFill>
              <a:srgbClr val="31859C"/>
            </a:solidFill>
            <a:round/>
            <a:headEnd/>
            <a:tailEnd/>
          </a:ln>
          <a:effectLst>
            <a:outerShdw blurRad="50800" dist="38100" dir="5400000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62000" y="-315913"/>
            <a:ext cx="7772400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IN2P3 : MISSIONS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323528" y="1171575"/>
            <a:ext cx="6553200" cy="11652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i="1" kern="0" dirty="0">
                <a:solidFill>
                  <a:srgbClr val="1B4367"/>
                </a:solidFill>
                <a:latin typeface="+mj-lt"/>
              </a:rPr>
              <a:t>PROMOUVOIR ET </a:t>
            </a:r>
            <a:r>
              <a:rPr lang="fr-FR" sz="2200" i="1" kern="0" dirty="0" smtClean="0">
                <a:solidFill>
                  <a:srgbClr val="1B4367"/>
                </a:solidFill>
                <a:latin typeface="+mj-lt"/>
              </a:rPr>
              <a:t>FÉDERER</a:t>
            </a:r>
            <a:br>
              <a:rPr lang="fr-FR" sz="2200" i="1" kern="0" dirty="0" smtClean="0">
                <a:solidFill>
                  <a:srgbClr val="1B4367"/>
                </a:solidFill>
                <a:latin typeface="+mj-lt"/>
              </a:rPr>
            </a:br>
            <a:r>
              <a:rPr lang="fr-FR" sz="2200" i="1" kern="0" dirty="0" smtClean="0">
                <a:solidFill>
                  <a:srgbClr val="1B4367"/>
                </a:solidFill>
                <a:latin typeface="+mj-lt"/>
              </a:rPr>
              <a:t>LA RECHERCHE EN PHYSIQUE</a:t>
            </a:r>
            <a:br>
              <a:rPr lang="fr-FR" sz="2200" i="1" kern="0" dirty="0" smtClean="0">
                <a:solidFill>
                  <a:srgbClr val="1B4367"/>
                </a:solidFill>
                <a:latin typeface="+mj-lt"/>
              </a:rPr>
            </a:br>
            <a:r>
              <a:rPr lang="fr-FR" sz="2200" i="1" kern="0" dirty="0" smtClean="0">
                <a:solidFill>
                  <a:srgbClr val="1B4367"/>
                </a:solidFill>
                <a:latin typeface="+mj-lt"/>
              </a:rPr>
              <a:t>SUBATOMIQUE</a:t>
            </a:r>
            <a:endParaRPr lang="fr-FR" sz="2200" i="1" dirty="0">
              <a:solidFill>
                <a:srgbClr val="1B4367"/>
              </a:solidFill>
              <a:latin typeface="+mj-lt"/>
            </a:endParaRPr>
          </a:p>
        </p:txBody>
      </p:sp>
      <p:sp>
        <p:nvSpPr>
          <p:cNvPr id="23564" name="ZoneTexte 16"/>
          <p:cNvSpPr txBox="1">
            <a:spLocks noChangeArrowheads="1"/>
          </p:cNvSpPr>
          <p:nvPr/>
        </p:nvSpPr>
        <p:spPr bwMode="auto">
          <a:xfrm>
            <a:off x="5831053" y="2367773"/>
            <a:ext cx="30731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1B4367"/>
                </a:solidFill>
                <a:latin typeface="+mj-lt"/>
              </a:rPr>
              <a:t>Compétences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1B4367"/>
                </a:solidFill>
                <a:latin typeface="+mj-lt"/>
              </a:rPr>
              <a:t>Expertise</a:t>
            </a:r>
            <a:endParaRPr lang="fr-FR" sz="2000" b="1" i="1" dirty="0">
              <a:solidFill>
                <a:srgbClr val="1B4367"/>
              </a:solidFill>
              <a:latin typeface="+mj-lt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998133" y="3232032"/>
            <a:ext cx="27357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srgbClr val="F5750B"/>
                </a:solidFill>
                <a:latin typeface="+mj-lt"/>
              </a:rPr>
              <a:t>Recherches interdisciplinaires, formation, valorisation</a:t>
            </a:r>
            <a:endParaRPr lang="fr-FR" sz="1600" dirty="0">
              <a:solidFill>
                <a:srgbClr val="F5750B"/>
              </a:solidFill>
              <a:latin typeface="+mj-lt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395536" y="3462983"/>
            <a:ext cx="26626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1B4367"/>
                </a:solidFill>
                <a:latin typeface="+mj-lt"/>
              </a:rPr>
              <a:t>Projets pour le compte du CNRS et universités</a:t>
            </a:r>
            <a:endParaRPr lang="fr-FR" sz="2000" b="1" i="1" dirty="0">
              <a:solidFill>
                <a:srgbClr val="1B4367"/>
              </a:solidFill>
              <a:latin typeface="+mj-l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 dirty="0">
              <a:solidFill>
                <a:srgbClr val="E46C0A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721420" y="4529783"/>
            <a:ext cx="2057400" cy="707886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smtClean="0">
                <a:solidFill>
                  <a:srgbClr val="F5750B"/>
                </a:solidFill>
                <a:latin typeface="+mj-lt"/>
              </a:rPr>
              <a:t>Partenariat CEA</a:t>
            </a:r>
            <a:endParaRPr lang="fr-FR" sz="2000" dirty="0">
              <a:solidFill>
                <a:srgbClr val="F5750B"/>
              </a:solidFill>
              <a:latin typeface="+mj-l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 dirty="0">
              <a:solidFill>
                <a:srgbClr val="E46C0A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 rot="3797532">
            <a:off x="3504213" y="2755755"/>
            <a:ext cx="2473463" cy="3065024"/>
          </a:xfrm>
          <a:prstGeom prst="rect">
            <a:avLst/>
          </a:prstGeom>
          <a:noFill/>
        </p:spPr>
        <p:txBody>
          <a:bodyPr spcFirstLastPara="1">
            <a:prstTxWarp prst="textCircle">
              <a:avLst>
                <a:gd name="adj" fmla="val 6944196"/>
              </a:avLst>
            </a:prstTxWarp>
            <a:spAutoFit/>
          </a:bodyPr>
          <a:lstStyle/>
          <a:p>
            <a:pPr algn="ctr">
              <a:defRPr/>
            </a:pPr>
            <a:r>
              <a:rPr lang="fr-FR" sz="4400" b="1" dirty="0" smtClean="0">
                <a:solidFill>
                  <a:schemeClr val="tx2">
                    <a:lumMod val="75000"/>
                  </a:schemeClr>
                </a:solidFill>
              </a:rPr>
              <a:t>PHYSIQUE </a:t>
            </a:r>
            <a:r>
              <a:rPr lang="fr-FR" sz="4400" b="1" dirty="0">
                <a:solidFill>
                  <a:schemeClr val="tx2">
                    <a:lumMod val="75000"/>
                  </a:schemeClr>
                </a:solidFill>
              </a:rPr>
              <a:t>DES PARTICULES</a:t>
            </a:r>
            <a:r>
              <a:rPr lang="fr-FR" sz="4400" b="1" dirty="0" smtClean="0">
                <a:solidFill>
                  <a:schemeClr val="tx2">
                    <a:lumMod val="75000"/>
                  </a:schemeClr>
                </a:solidFill>
              </a:rPr>
              <a:t>, PHYSIQUE NUCLEAIRE, </a:t>
            </a:r>
            <a:r>
              <a:rPr lang="fr-FR" sz="4400" b="1" dirty="0">
                <a:solidFill>
                  <a:schemeClr val="tx2">
                    <a:lumMod val="75000"/>
                  </a:schemeClr>
                </a:solidFill>
              </a:rPr>
              <a:t>ASTROPARTICULES</a:t>
            </a:r>
            <a:r>
              <a:rPr lang="fr-FR" sz="4400" b="1" dirty="0">
                <a:solidFill>
                  <a:srgbClr val="4BACC6">
                    <a:lumMod val="60000"/>
                    <a:lumOff val="40000"/>
                  </a:srgbClr>
                </a:solidFill>
              </a:rPr>
              <a:t> </a:t>
            </a:r>
            <a:endParaRPr lang="fr-FR" sz="4400" b="1" dirty="0">
              <a:solidFill>
                <a:srgbClr val="31859C"/>
              </a:solidFill>
            </a:endParaRP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254483" y="2580065"/>
            <a:ext cx="1797237" cy="533400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rgbClr val="FF750B"/>
                </a:solidFill>
                <a:latin typeface="Arial Narrow" pitchFamily="34" charset="0"/>
              </a:rPr>
              <a:t>COORDONNER</a:t>
            </a:r>
            <a:r>
              <a:rPr lang="fr-FR" sz="2000" b="1" dirty="0" smtClean="0">
                <a:solidFill>
                  <a:srgbClr val="FF750B"/>
                </a:solidFill>
              </a:rPr>
              <a:t> </a:t>
            </a:r>
            <a:endParaRPr lang="fr-FR" sz="2000" b="1" dirty="0">
              <a:solidFill>
                <a:srgbClr val="FF750B"/>
              </a:solidFill>
            </a:endParaRPr>
          </a:p>
        </p:txBody>
      </p:sp>
      <p:sp>
        <p:nvSpPr>
          <p:cNvPr id="28" name="Ellipse 27"/>
          <p:cNvSpPr>
            <a:spLocks noChangeArrowheads="1"/>
          </p:cNvSpPr>
          <p:nvPr/>
        </p:nvSpPr>
        <p:spPr bwMode="auto">
          <a:xfrm>
            <a:off x="3378207" y="3113465"/>
            <a:ext cx="3098800" cy="2971800"/>
          </a:xfrm>
          <a:prstGeom prst="ellipse">
            <a:avLst/>
          </a:prstGeom>
          <a:solidFill>
            <a:schemeClr val="bg1"/>
          </a:solidFill>
          <a:ln w="6350">
            <a:solidFill>
              <a:srgbClr val="1B4367"/>
            </a:solidFill>
            <a:round/>
            <a:headEnd/>
            <a:tailEnd/>
          </a:ln>
          <a:effectLst>
            <a:outerShdw blurRad="50800" dist="38100" dir="5400000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4" name="ZoneTexte 16"/>
          <p:cNvSpPr txBox="1">
            <a:spLocks noChangeArrowheads="1"/>
          </p:cNvSpPr>
          <p:nvPr/>
        </p:nvSpPr>
        <p:spPr bwMode="auto">
          <a:xfrm>
            <a:off x="3347863" y="4235450"/>
            <a:ext cx="30731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1B4367"/>
                </a:solidFill>
                <a:latin typeface="+mj-lt"/>
              </a:rPr>
              <a:t>Les infinis,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1B4367"/>
                </a:solidFill>
                <a:latin typeface="+mj-lt"/>
              </a:rPr>
              <a:t>des particules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i="1" dirty="0" smtClean="0">
                <a:solidFill>
                  <a:srgbClr val="1B4367"/>
                </a:solidFill>
                <a:latin typeface="+mj-lt"/>
              </a:rPr>
              <a:t>au cosmos</a:t>
            </a:r>
            <a:endParaRPr lang="fr-FR" sz="2000" b="1" i="1" dirty="0">
              <a:solidFill>
                <a:srgbClr val="1B4367"/>
              </a:solidFill>
              <a:latin typeface="+mj-lt"/>
            </a:endParaRPr>
          </a:p>
        </p:txBody>
      </p:sp>
      <p:sp>
        <p:nvSpPr>
          <p:cNvPr id="36" name="Titre 1"/>
          <p:cNvSpPr txBox="1">
            <a:spLocks/>
          </p:cNvSpPr>
          <p:nvPr/>
        </p:nvSpPr>
        <p:spPr>
          <a:xfrm>
            <a:off x="4000077" y="3524419"/>
            <a:ext cx="1722133" cy="533400"/>
          </a:xfrm>
          <a:prstGeom prst="rect">
            <a:avLst/>
          </a:prstGeom>
          <a:solidFill>
            <a:srgbClr val="FFFFFF"/>
          </a:solidFill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rgbClr val="FF750B"/>
                </a:solidFill>
                <a:latin typeface="+mj-lt"/>
              </a:rPr>
              <a:t>EXPLORER</a:t>
            </a:r>
            <a:endParaRPr lang="fr-FR" sz="2000" b="1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5831053" y="1399526"/>
            <a:ext cx="1369489" cy="499772"/>
          </a:xfrm>
          <a:prstGeom prst="rect">
            <a:avLst/>
          </a:prstGeom>
          <a:solidFill>
            <a:srgbClr val="FFFFFF"/>
          </a:solidFill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rgbClr val="FF750B"/>
                </a:solidFill>
                <a:latin typeface="+mj-lt"/>
              </a:rPr>
              <a:t>APPORTER</a:t>
            </a:r>
            <a:endParaRPr lang="fr-FR" sz="2000" b="1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40" name="ZoneTexte 39"/>
          <p:cNvSpPr txBox="1"/>
          <p:nvPr/>
        </p:nvSpPr>
        <p:spPr>
          <a:xfrm rot="8271500">
            <a:off x="6607072" y="1358938"/>
            <a:ext cx="2047245" cy="2310742"/>
          </a:xfrm>
          <a:prstGeom prst="rect">
            <a:avLst/>
          </a:prstGeom>
          <a:noFill/>
        </p:spPr>
        <p:txBody>
          <a:bodyPr spcFirstLastPara="1">
            <a:prstTxWarp prst="textCircle">
              <a:avLst>
                <a:gd name="adj" fmla="val 6382954"/>
              </a:avLst>
            </a:prstTxWarp>
            <a:spAutoFit/>
          </a:bodyPr>
          <a:lstStyle/>
          <a:p>
            <a:pPr algn="ctr">
              <a:defRPr/>
            </a:pPr>
            <a:r>
              <a:rPr lang="fr-FR" sz="2400" b="1" dirty="0" smtClean="0">
                <a:solidFill>
                  <a:srgbClr val="FF840C">
                    <a:alpha val="70000"/>
                  </a:srgbClr>
                </a:solidFill>
                <a:latin typeface="+mj-lt"/>
              </a:rPr>
              <a:t>LIENS SOCIETE</a:t>
            </a:r>
            <a:r>
              <a:rPr lang="fr-FR" sz="2400" b="1" dirty="0" smtClean="0">
                <a:solidFill>
                  <a:srgbClr val="31859C"/>
                </a:solidFill>
                <a:latin typeface="+mj-lt"/>
              </a:rPr>
              <a:t> </a:t>
            </a:r>
            <a:endParaRPr lang="fr-FR" sz="2400" b="1" dirty="0">
              <a:solidFill>
                <a:srgbClr val="31859C"/>
              </a:solidFill>
              <a:latin typeface="+mj-lt"/>
            </a:endParaRPr>
          </a:p>
        </p:txBody>
      </p:sp>
      <p:sp>
        <p:nvSpPr>
          <p:cNvPr id="44" name="ZoneTexte 43"/>
          <p:cNvSpPr txBox="1"/>
          <p:nvPr/>
        </p:nvSpPr>
        <p:spPr>
          <a:xfrm rot="16200000">
            <a:off x="7034968" y="4121060"/>
            <a:ext cx="397812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700" dirty="0">
                <a:latin typeface="Arial Narrow" pitchFamily="34" charset="0"/>
              </a:rPr>
              <a:t>© Fred Hulin/</a:t>
            </a:r>
            <a:r>
              <a:rPr lang="fr-FR" sz="700" dirty="0" err="1">
                <a:latin typeface="Arial Narrow" pitchFamily="34" charset="0"/>
              </a:rPr>
              <a:t>Scavo</a:t>
            </a:r>
            <a:r>
              <a:rPr lang="fr-FR" sz="700" dirty="0">
                <a:latin typeface="Arial Narrow" pitchFamily="34" charset="0"/>
              </a:rPr>
              <a:t>/Université Paris-Sud, </a:t>
            </a:r>
            <a:r>
              <a:rPr lang="fr-FR" sz="700" dirty="0" err="1">
                <a:latin typeface="Arial Narrow" pitchFamily="34" charset="0"/>
              </a:rPr>
              <a:t>Ganil</a:t>
            </a:r>
            <a:r>
              <a:rPr lang="fr-FR" sz="700" dirty="0">
                <a:latin typeface="Arial Narrow" pitchFamily="34" charset="0"/>
              </a:rPr>
              <a:t>/Philippe </a:t>
            </a:r>
            <a:r>
              <a:rPr lang="fr-FR" sz="700" dirty="0" err="1">
                <a:latin typeface="Arial Narrow" pitchFamily="34" charset="0"/>
              </a:rPr>
              <a:t>Stroppa</a:t>
            </a:r>
            <a:r>
              <a:rPr lang="fr-FR" sz="700" dirty="0">
                <a:latin typeface="Arial Narrow" pitchFamily="34" charset="0"/>
              </a:rPr>
              <a:t>, LSM, A. </a:t>
            </a:r>
            <a:r>
              <a:rPr lang="fr-FR" sz="700" dirty="0" err="1">
                <a:latin typeface="Arial Narrow" pitchFamily="34" charset="0"/>
              </a:rPr>
              <a:t>Palacios</a:t>
            </a:r>
            <a:r>
              <a:rPr lang="fr-FR" sz="700" dirty="0">
                <a:latin typeface="Arial Narrow" pitchFamily="34" charset="0"/>
              </a:rPr>
              <a:t> LUPM/CEA </a:t>
            </a:r>
          </a:p>
        </p:txBody>
      </p:sp>
      <p:pic>
        <p:nvPicPr>
          <p:cNvPr id="21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9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992" y="939358"/>
            <a:ext cx="5879392" cy="556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200" y="-315913"/>
            <a:ext cx="7772400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CHIFFRES CLÉS</a:t>
            </a:r>
            <a:endParaRPr lang="fr-FR" sz="3400" b="1" dirty="0">
              <a:solidFill>
                <a:srgbClr val="1B4367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5029200" y="914400"/>
            <a:ext cx="3962400" cy="3733800"/>
          </a:xfrm>
          <a:prstGeom prst="ellipse">
            <a:avLst/>
          </a:prstGeom>
          <a:solidFill>
            <a:schemeClr val="bg1"/>
          </a:solidFill>
          <a:ln>
            <a:solidFill>
              <a:srgbClr val="1B4367">
                <a:alpha val="54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</a:endParaRPr>
          </a:p>
        </p:txBody>
      </p:sp>
      <p:sp>
        <p:nvSpPr>
          <p:cNvPr id="31" name="Ellipse 30"/>
          <p:cNvSpPr>
            <a:spLocks noChangeAspect="1"/>
          </p:cNvSpPr>
          <p:nvPr/>
        </p:nvSpPr>
        <p:spPr>
          <a:xfrm>
            <a:off x="130544" y="1794397"/>
            <a:ext cx="3486912" cy="3285744"/>
          </a:xfrm>
          <a:prstGeom prst="ellipse">
            <a:avLst/>
          </a:prstGeom>
          <a:solidFill>
            <a:schemeClr val="bg1"/>
          </a:solidFill>
          <a:ln>
            <a:solidFill>
              <a:srgbClr val="1B4367">
                <a:alpha val="54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34306" y="2398500"/>
            <a:ext cx="3468463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EC6B0A"/>
                </a:solidFill>
                <a:latin typeface="+mj-lt"/>
              </a:rPr>
              <a:t>40</a:t>
            </a:r>
            <a:r>
              <a:rPr lang="fr-FR" sz="1900" b="1" i="1" dirty="0" smtClean="0">
                <a:solidFill>
                  <a:srgbClr val="1B4367"/>
                </a:solidFill>
                <a:latin typeface="+mj-lt"/>
              </a:rPr>
              <a:t> </a:t>
            </a:r>
            <a:r>
              <a:rPr lang="fr-FR" sz="1900" i="1" dirty="0" smtClean="0">
                <a:solidFill>
                  <a:srgbClr val="1B4367"/>
                </a:solidFill>
                <a:latin typeface="+mj-lt"/>
              </a:rPr>
              <a:t>grands</a:t>
            </a:r>
            <a:r>
              <a:rPr lang="fr-FR" sz="1900" b="1" i="1" dirty="0" smtClean="0">
                <a:solidFill>
                  <a:srgbClr val="1B4367"/>
                </a:solidFill>
                <a:latin typeface="+mj-lt"/>
              </a:rPr>
              <a:t> </a:t>
            </a:r>
            <a:r>
              <a:rPr lang="fr-FR" sz="1900" i="1" dirty="0" smtClean="0">
                <a:solidFill>
                  <a:srgbClr val="1B4367"/>
                </a:solidFill>
                <a:latin typeface="+mj-lt"/>
              </a:rPr>
              <a:t>projets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i="1" dirty="0" smtClean="0">
                <a:solidFill>
                  <a:srgbClr val="1B4367"/>
                </a:solidFill>
                <a:latin typeface="+mj-lt"/>
              </a:rPr>
              <a:t>internationaux</a:t>
            </a:r>
            <a:endParaRPr lang="fr-FR" sz="1900" i="1" dirty="0">
              <a:solidFill>
                <a:srgbClr val="1B4367"/>
              </a:solidFill>
              <a:latin typeface="+mj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EC6B0A"/>
                </a:solidFill>
                <a:latin typeface="+mj-lt"/>
              </a:rPr>
              <a:t>15</a:t>
            </a:r>
            <a:r>
              <a:rPr lang="fr-FR" sz="1900" b="1" i="1" dirty="0" smtClean="0">
                <a:solidFill>
                  <a:srgbClr val="1B4367"/>
                </a:solidFill>
                <a:latin typeface="+mj-lt"/>
              </a:rPr>
              <a:t> </a:t>
            </a:r>
            <a:r>
              <a:rPr lang="fr-FR" sz="1900" i="1" dirty="0" smtClean="0">
                <a:solidFill>
                  <a:srgbClr val="1B4367"/>
                </a:solidFill>
                <a:latin typeface="+mj-lt"/>
              </a:rPr>
              <a:t>LIA</a:t>
            </a:r>
            <a:endParaRPr lang="fr-FR" sz="1900" i="1" dirty="0">
              <a:solidFill>
                <a:srgbClr val="1B4367"/>
              </a:solidFill>
              <a:latin typeface="+mj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EC6B0A"/>
                </a:solidFill>
                <a:latin typeface="+mj-lt"/>
              </a:rPr>
              <a:t>1</a:t>
            </a:r>
            <a:r>
              <a:rPr lang="fr-FR" sz="1900" b="1" i="1" dirty="0" smtClean="0">
                <a:solidFill>
                  <a:srgbClr val="1B4367"/>
                </a:solidFill>
                <a:latin typeface="+mj-lt"/>
              </a:rPr>
              <a:t> </a:t>
            </a:r>
            <a:r>
              <a:rPr lang="fr-FR" sz="1900" i="1" dirty="0">
                <a:solidFill>
                  <a:srgbClr val="1B4367"/>
                </a:solidFill>
                <a:latin typeface="+mj-lt"/>
              </a:rPr>
              <a:t>groupement </a:t>
            </a:r>
            <a:r>
              <a:rPr lang="fr-FR" sz="1900" i="1" dirty="0" smtClean="0">
                <a:solidFill>
                  <a:srgbClr val="1B4367"/>
                </a:solidFill>
                <a:latin typeface="+mj-lt"/>
              </a:rPr>
              <a:t>de recherche international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EC6B0A"/>
                </a:solidFill>
                <a:latin typeface="+mj-lt"/>
              </a:rPr>
              <a:t>2</a:t>
            </a:r>
            <a:r>
              <a:rPr lang="fr-FR" sz="1900" i="1" dirty="0" smtClean="0">
                <a:solidFill>
                  <a:srgbClr val="1B4367"/>
                </a:solidFill>
                <a:latin typeface="+mj-lt"/>
              </a:rPr>
              <a:t> groupements de recherche européens</a:t>
            </a:r>
            <a:endParaRPr lang="fr-FR" sz="1900" i="1" dirty="0">
              <a:solidFill>
                <a:srgbClr val="1B4367"/>
              </a:solidFill>
              <a:latin typeface="+mj-l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508104" y="1848887"/>
            <a:ext cx="3312368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FR" sz="2300" b="1" smtClean="0">
                <a:solidFill>
                  <a:srgbClr val="EC6B0A"/>
                </a:solidFill>
                <a:latin typeface="+mj-lt"/>
              </a:rPr>
              <a:t>3 200</a:t>
            </a:r>
            <a:endParaRPr lang="fr-FR" sz="2300" b="1" dirty="0" smtClean="0">
              <a:solidFill>
                <a:srgbClr val="EC6B0A"/>
              </a:solidFill>
              <a:latin typeface="+mj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300" i="1" dirty="0" smtClean="0">
                <a:solidFill>
                  <a:srgbClr val="1B4367"/>
                </a:solidFill>
                <a:latin typeface="+mj-lt"/>
              </a:rPr>
              <a:t>chercheurs, </a:t>
            </a:r>
            <a:br>
              <a:rPr lang="fr-FR" sz="2300" i="1" dirty="0" smtClean="0">
                <a:solidFill>
                  <a:srgbClr val="1B4367"/>
                </a:solidFill>
                <a:latin typeface="+mj-lt"/>
              </a:rPr>
            </a:br>
            <a:r>
              <a:rPr lang="fr-FR" sz="2300" i="1" dirty="0" smtClean="0">
                <a:solidFill>
                  <a:srgbClr val="1B4367"/>
                </a:solidFill>
                <a:latin typeface="+mj-lt"/>
              </a:rPr>
              <a:t>enseignants-chercheurs,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FR" sz="2300" i="1" dirty="0" smtClean="0">
                <a:solidFill>
                  <a:srgbClr val="1B4367"/>
                </a:solidFill>
                <a:latin typeface="+mj-lt"/>
              </a:rPr>
              <a:t>ingénieurs et techniciens</a:t>
            </a:r>
          </a:p>
        </p:txBody>
      </p:sp>
      <p:sp>
        <p:nvSpPr>
          <p:cNvPr id="24" name="Ellipse 23"/>
          <p:cNvSpPr/>
          <p:nvPr/>
        </p:nvSpPr>
        <p:spPr>
          <a:xfrm>
            <a:off x="5732742" y="3781006"/>
            <a:ext cx="2442634" cy="2282031"/>
          </a:xfrm>
          <a:prstGeom prst="ellipse">
            <a:avLst/>
          </a:prstGeom>
          <a:solidFill>
            <a:schemeClr val="bg1"/>
          </a:solidFill>
          <a:ln>
            <a:solidFill>
              <a:srgbClr val="1B4367">
                <a:alpha val="54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3275856" y="4005011"/>
            <a:ext cx="2175451" cy="2133668"/>
          </a:xfrm>
          <a:prstGeom prst="ellipse">
            <a:avLst/>
          </a:prstGeom>
          <a:solidFill>
            <a:schemeClr val="bg1"/>
          </a:solidFill>
          <a:ln>
            <a:solidFill>
              <a:srgbClr val="1B4367">
                <a:alpha val="54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0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5922768" y="4553683"/>
            <a:ext cx="25403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EC6B0A"/>
                </a:solidFill>
                <a:latin typeface="Arial Narrow" pitchFamily="34" charset="0"/>
              </a:rPr>
              <a:t>25</a:t>
            </a:r>
            <a:r>
              <a:rPr lang="fr-FR" sz="2400" b="1" dirty="0" smtClean="0">
                <a:solidFill>
                  <a:srgbClr val="1B4367"/>
                </a:solidFill>
                <a:latin typeface="Arial Narrow" pitchFamily="34" charset="0"/>
              </a:rPr>
              <a:t> </a:t>
            </a:r>
            <a:r>
              <a:rPr lang="fr-FR" sz="2400" i="1" dirty="0" smtClean="0">
                <a:solidFill>
                  <a:srgbClr val="1B4367"/>
                </a:solidFill>
                <a:latin typeface="Arial Narrow" pitchFamily="34" charset="0"/>
              </a:rPr>
              <a:t>laboratoires </a:t>
            </a:r>
            <a:r>
              <a:rPr lang="fr-FR" sz="2400" i="1" dirty="0">
                <a:solidFill>
                  <a:srgbClr val="1B4367"/>
                </a:solidFill>
                <a:latin typeface="Arial Narrow" pitchFamily="34" charset="0"/>
              </a:rPr>
              <a:t>et plateformes</a:t>
            </a:r>
            <a:endParaRPr lang="fr-FR" sz="1100" i="1" dirty="0" smtClean="0">
              <a:solidFill>
                <a:srgbClr val="1B4367"/>
              </a:solidFill>
              <a:latin typeface="Arial Narrow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3345018" y="4330544"/>
            <a:ext cx="203712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EC6B0A"/>
                </a:solidFill>
                <a:latin typeface="+mj-lt"/>
              </a:rPr>
              <a:t>71 </a:t>
            </a:r>
            <a:r>
              <a:rPr lang="fr-FR" sz="1900" b="1" i="1" dirty="0">
                <a:solidFill>
                  <a:srgbClr val="EC6B0A"/>
                </a:solidFill>
                <a:latin typeface="+mj-lt"/>
              </a:rPr>
              <a:t>M</a:t>
            </a:r>
            <a:r>
              <a:rPr lang="fr-FR" sz="1900" b="1" i="1" dirty="0">
                <a:solidFill>
                  <a:srgbClr val="EC6B0A"/>
                </a:solidFill>
                <a:latin typeface="+mj-lt"/>
                <a:cs typeface="Times New Roman"/>
              </a:rPr>
              <a:t>€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900" i="1" dirty="0">
                <a:solidFill>
                  <a:srgbClr val="1B4367"/>
                </a:solidFill>
                <a:latin typeface="+mj-lt"/>
                <a:cs typeface="Times New Roman"/>
              </a:rPr>
              <a:t>budget </a:t>
            </a:r>
            <a:r>
              <a:rPr lang="fr-FR" sz="1900" i="1" dirty="0" smtClean="0">
                <a:solidFill>
                  <a:srgbClr val="1B4367"/>
                </a:solidFill>
                <a:latin typeface="+mj-lt"/>
                <a:cs typeface="Times New Roman"/>
              </a:rPr>
              <a:t>annuel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i="1" dirty="0" smtClean="0">
                <a:solidFill>
                  <a:srgbClr val="1B4367"/>
                </a:solidFill>
                <a:latin typeface="+mj-lt"/>
                <a:cs typeface="Times New Roman"/>
              </a:rPr>
              <a:t>(hors salaires en 2015)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1000" i="1" dirty="0" smtClean="0">
              <a:solidFill>
                <a:srgbClr val="1B4367"/>
              </a:solidFill>
              <a:latin typeface="+mj-lt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900" b="1" i="1" dirty="0" smtClean="0">
                <a:solidFill>
                  <a:srgbClr val="EC6B0A"/>
                </a:solidFill>
                <a:latin typeface="+mj-lt"/>
                <a:cs typeface="Times New Roman"/>
              </a:rPr>
              <a:t>TGIR</a:t>
            </a:r>
            <a:endParaRPr lang="fr-FR" sz="1900" b="1" i="1" dirty="0">
              <a:solidFill>
                <a:srgbClr val="EC6B0A"/>
              </a:solidFill>
              <a:latin typeface="+mj-lt"/>
            </a:endParaRPr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7135074" y="4203473"/>
            <a:ext cx="3810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en-US" sz="700" dirty="0">
                <a:latin typeface="Arial Narrow" pitchFamily="34" charset="0"/>
              </a:rPr>
              <a:t>© CENBG, LSM</a:t>
            </a:r>
            <a:endParaRPr lang="fr-FR" sz="700" dirty="0">
              <a:latin typeface="Arial Narrow" pitchFamily="34" charset="0"/>
            </a:endParaRPr>
          </a:p>
        </p:txBody>
      </p:sp>
      <p:pic>
        <p:nvPicPr>
          <p:cNvPr id="15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41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eremy.lescene@cnrs-dir.fr\Desktop\Sans titr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47" y="895140"/>
            <a:ext cx="9052201" cy="580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200" y="-315913"/>
            <a:ext cx="7772400" cy="1470026"/>
          </a:xfrm>
        </p:spPr>
        <p:txBody>
          <a:bodyPr>
            <a:normAutofit/>
          </a:bodyPr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LABORATOIRES EN RÉSEAU</a:t>
            </a:r>
            <a:endParaRPr lang="fr-FR" sz="3400" b="1" dirty="0">
              <a:solidFill>
                <a:srgbClr val="1B4367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srgbClr val="FFFFFF"/>
                </a:solidFill>
              </a:rPr>
              <a:t>3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701" y="895140"/>
            <a:ext cx="6146609" cy="573325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47" name="ZoneTexte 46"/>
          <p:cNvSpPr txBox="1"/>
          <p:nvPr/>
        </p:nvSpPr>
        <p:spPr>
          <a:xfrm rot="16200000">
            <a:off x="7135074" y="4203473"/>
            <a:ext cx="3810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en-US" sz="700" dirty="0">
                <a:latin typeface="Arial Narrow" pitchFamily="34" charset="0"/>
              </a:rPr>
              <a:t>© CIA, </a:t>
            </a:r>
            <a:r>
              <a:rPr lang="en-US" sz="700" dirty="0" smtClean="0">
                <a:latin typeface="Arial Narrow" pitchFamily="34" charset="0"/>
              </a:rPr>
              <a:t>LSM</a:t>
            </a:r>
            <a:endParaRPr lang="fr-FR" sz="700" dirty="0">
              <a:latin typeface="Arial Narrow" pitchFamily="34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026645" y="2311887"/>
            <a:ext cx="792088" cy="72008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4166224" y="2101397"/>
            <a:ext cx="541420" cy="49567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3438117" y="3422207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4017811" y="4592037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5850906" y="5510439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6610854" y="5578022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5422689" y="4179525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6537919" y="4539565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6791121" y="4035315"/>
            <a:ext cx="558829" cy="53637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7511559" y="2522107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6250778" y="1616389"/>
            <a:ext cx="423110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082427" y="1775041"/>
            <a:ext cx="1485634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bg1"/>
                </a:solidFill>
                <a:latin typeface="Arial Narrow" pitchFamily="34" charset="0"/>
              </a:rPr>
              <a:t>Ganil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,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LPC Caen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850906" y="2311887"/>
            <a:ext cx="1110123" cy="52322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APC, LPNHE,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Musée Curie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4326042" y="2773443"/>
            <a:ext cx="1571763" cy="738664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CSNSM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IMNC, IPNO, LAL, LLR, Omega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3734658" y="3662021"/>
            <a:ext cx="863131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bg1"/>
                </a:solidFill>
                <a:latin typeface="Arial Narrow" pitchFamily="34" charset="0"/>
              </a:rPr>
              <a:t>Subatech</a:t>
            </a:r>
            <a:endParaRPr lang="fr-FR" sz="14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4105393" y="4899605"/>
            <a:ext cx="863131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CENBG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4571362" y="4149702"/>
            <a:ext cx="863131" cy="52322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LPC Clermont</a:t>
            </a:r>
          </a:p>
        </p:txBody>
      </p:sp>
      <p:sp>
        <p:nvSpPr>
          <p:cNvPr id="57" name="Ellipse 56"/>
          <p:cNvSpPr/>
          <p:nvPr/>
        </p:nvSpPr>
        <p:spPr>
          <a:xfrm>
            <a:off x="6108101" y="4055665"/>
            <a:ext cx="541420" cy="49567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>
            <a:off x="5358065" y="3579700"/>
            <a:ext cx="1079480" cy="52322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CC, IPNL, LMA, IDGC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6516216" y="3797507"/>
            <a:ext cx="1079480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LSM, </a:t>
            </a:r>
            <a:r>
              <a:rPr lang="fr-FR" sz="1400" b="1" dirty="0" err="1" smtClean="0">
                <a:solidFill>
                  <a:schemeClr val="bg1"/>
                </a:solidFill>
                <a:latin typeface="Arial Narrow" pitchFamily="34" charset="0"/>
              </a:rPr>
              <a:t>Lapp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6108101" y="4798188"/>
            <a:ext cx="641373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LPSC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5290318" y="5402601"/>
            <a:ext cx="641373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LUPM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7020000" y="5562702"/>
            <a:ext cx="641373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CPPM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6699313" y="1670906"/>
            <a:ext cx="641373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LNCA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7172399" y="2868305"/>
            <a:ext cx="641373" cy="30777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IPHC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3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76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jeremy.lescene@cnrs-dir.fr\Desktop\Sans titr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8" y="1484783"/>
            <a:ext cx="5877481" cy="53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762" y="974748"/>
            <a:ext cx="5792238" cy="589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52" y="4779608"/>
            <a:ext cx="1706597" cy="169078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8064" y="-23830"/>
            <a:ext cx="7772400" cy="1031910"/>
          </a:xfrm>
        </p:spPr>
        <p:txBody>
          <a:bodyPr/>
          <a:lstStyle/>
          <a:p>
            <a:r>
              <a:rPr lang="fr-FR" sz="3400" b="1" dirty="0" smtClean="0">
                <a:solidFill>
                  <a:srgbClr val="1B4367"/>
                </a:solidFill>
              </a:rPr>
              <a:t>THÉMATIQUES SCIENTIFIQUES</a:t>
            </a:r>
            <a:endParaRPr lang="fr-FR" sz="3400" b="1" dirty="0">
              <a:solidFill>
                <a:srgbClr val="1B4367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52400" y="1349375"/>
            <a:ext cx="3810000" cy="64633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fr-FR" sz="2000" b="1" dirty="0">
                <a:solidFill>
                  <a:srgbClr val="FF750B"/>
                </a:solidFill>
                <a:latin typeface="+mj-lt"/>
              </a:rPr>
              <a:t>Physique des particules</a:t>
            </a:r>
          </a:p>
          <a:p>
            <a:pPr>
              <a:lnSpc>
                <a:spcPct val="90000"/>
              </a:lnSpc>
            </a:pPr>
            <a:r>
              <a:rPr lang="fr-FR" sz="2000" b="1" dirty="0">
                <a:solidFill>
                  <a:srgbClr val="FF750B"/>
                </a:solidFill>
                <a:latin typeface="+mj-lt"/>
              </a:rPr>
              <a:t>Physique nucléaire et hadronique</a:t>
            </a:r>
          </a:p>
        </p:txBody>
      </p:sp>
      <p:sp>
        <p:nvSpPr>
          <p:cNvPr id="30733" name="ZoneTexte 23"/>
          <p:cNvSpPr txBox="1">
            <a:spLocks noChangeArrowheads="1"/>
          </p:cNvSpPr>
          <p:nvPr/>
        </p:nvSpPr>
        <p:spPr bwMode="auto">
          <a:xfrm>
            <a:off x="152400" y="2133600"/>
            <a:ext cx="3810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fr-FR" sz="2000" dirty="0">
                <a:solidFill>
                  <a:srgbClr val="FF750B"/>
                </a:solidFill>
                <a:latin typeface="+mj-lt"/>
              </a:rPr>
              <a:t>Composants ultimes et interactions </a:t>
            </a:r>
            <a:r>
              <a:rPr lang="fr-FR" sz="2000" dirty="0" smtClean="0">
                <a:solidFill>
                  <a:srgbClr val="FF750B"/>
                </a:solidFill>
                <a:latin typeface="+mj-lt"/>
              </a:rPr>
              <a:t>fondamentales</a:t>
            </a:r>
          </a:p>
          <a:p>
            <a:pPr>
              <a:lnSpc>
                <a:spcPct val="90000"/>
              </a:lnSpc>
            </a:pPr>
            <a:r>
              <a:rPr lang="fr-FR" sz="2000" dirty="0">
                <a:solidFill>
                  <a:srgbClr val="FF750B"/>
                </a:solidFill>
                <a:latin typeface="+mj-lt"/>
              </a:rPr>
              <a:t>Structure de la matière </a:t>
            </a:r>
            <a:r>
              <a:rPr lang="fr-FR" sz="2000" dirty="0" smtClean="0">
                <a:solidFill>
                  <a:srgbClr val="FF750B"/>
                </a:solidFill>
                <a:latin typeface="+mj-lt"/>
              </a:rPr>
              <a:t>nucléaire</a:t>
            </a:r>
            <a:endParaRPr lang="fr-FR" sz="2000" dirty="0">
              <a:solidFill>
                <a:srgbClr val="FF750B"/>
              </a:solidFill>
              <a:latin typeface="+mj-lt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532888" y="2398500"/>
            <a:ext cx="2819400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fr-FR" sz="1900" b="1" dirty="0" smtClean="0">
                <a:solidFill>
                  <a:srgbClr val="1B4367"/>
                </a:solidFill>
                <a:latin typeface="+mj-lt"/>
              </a:rPr>
              <a:t>Théorie</a:t>
            </a:r>
          </a:p>
          <a:p>
            <a:pPr algn="ctr">
              <a:lnSpc>
                <a:spcPct val="90000"/>
              </a:lnSpc>
            </a:pPr>
            <a:r>
              <a:rPr lang="fr-FR" sz="1900" b="1" dirty="0" smtClean="0">
                <a:solidFill>
                  <a:srgbClr val="1B4367"/>
                </a:solidFill>
                <a:latin typeface="+mj-lt"/>
              </a:rPr>
              <a:t>Instrumentation</a:t>
            </a:r>
          </a:p>
          <a:p>
            <a:pPr algn="ctr">
              <a:lnSpc>
                <a:spcPct val="90000"/>
              </a:lnSpc>
            </a:pPr>
            <a:r>
              <a:rPr lang="fr-FR" sz="1900" b="1" dirty="0">
                <a:solidFill>
                  <a:srgbClr val="1B4367"/>
                </a:solidFill>
                <a:latin typeface="+mj-lt"/>
              </a:rPr>
              <a:t>Grilles de calcul</a:t>
            </a:r>
          </a:p>
          <a:p>
            <a:pPr algn="ctr">
              <a:lnSpc>
                <a:spcPct val="90000"/>
              </a:lnSpc>
            </a:pPr>
            <a:r>
              <a:rPr lang="fr-FR" sz="1900" b="1" dirty="0" smtClean="0">
                <a:solidFill>
                  <a:srgbClr val="1B4367"/>
                </a:solidFill>
                <a:latin typeface="+mj-lt"/>
              </a:rPr>
              <a:t>R&amp;D accélérateurs</a:t>
            </a:r>
          </a:p>
          <a:p>
            <a:pPr algn="ctr">
              <a:lnSpc>
                <a:spcPct val="90000"/>
              </a:lnSpc>
            </a:pPr>
            <a:endParaRPr lang="fr-FR" sz="1900" b="1" dirty="0">
              <a:solidFill>
                <a:srgbClr val="1B4367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r>
              <a:rPr lang="fr-FR" sz="1900" b="1" dirty="0" smtClean="0">
                <a:solidFill>
                  <a:srgbClr val="1B4367"/>
                </a:solidFill>
                <a:latin typeface="+mj-lt"/>
              </a:rPr>
              <a:t>Aval </a:t>
            </a:r>
            <a:r>
              <a:rPr lang="fr-FR" sz="1900" b="1" dirty="0">
                <a:solidFill>
                  <a:srgbClr val="1B4367"/>
                </a:solidFill>
                <a:latin typeface="+mj-lt"/>
              </a:rPr>
              <a:t>du cycle électronucléaire </a:t>
            </a:r>
            <a:endParaRPr lang="fr-FR" sz="1900" b="1" dirty="0" smtClean="0">
              <a:solidFill>
                <a:srgbClr val="1B4367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r>
              <a:rPr lang="fr-FR" sz="1900" b="1" dirty="0" smtClean="0">
                <a:solidFill>
                  <a:srgbClr val="1B4367"/>
                </a:solidFill>
                <a:latin typeface="+mj-lt"/>
              </a:rPr>
              <a:t>et </a:t>
            </a:r>
            <a:r>
              <a:rPr lang="fr-FR" sz="1900" b="1" dirty="0">
                <a:solidFill>
                  <a:srgbClr val="1B4367"/>
                </a:solidFill>
                <a:latin typeface="+mj-lt"/>
              </a:rPr>
              <a:t>énergie nucléaire</a:t>
            </a:r>
          </a:p>
          <a:p>
            <a:pPr algn="ctr">
              <a:lnSpc>
                <a:spcPct val="90000"/>
              </a:lnSpc>
            </a:pPr>
            <a:r>
              <a:rPr lang="fr-FR" sz="1900" b="1" dirty="0">
                <a:solidFill>
                  <a:srgbClr val="1B4367"/>
                </a:solidFill>
                <a:latin typeface="+mj-lt"/>
              </a:rPr>
              <a:t>Applications </a:t>
            </a:r>
            <a:endParaRPr lang="fr-FR" sz="1900" b="1" dirty="0" smtClean="0">
              <a:solidFill>
                <a:srgbClr val="1B4367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r>
              <a:rPr lang="fr-FR" sz="1900" b="1" dirty="0" smtClean="0">
                <a:solidFill>
                  <a:srgbClr val="1B4367"/>
                </a:solidFill>
                <a:latin typeface="+mj-lt"/>
              </a:rPr>
              <a:t>médicales</a:t>
            </a:r>
            <a:endParaRPr lang="fr-FR" sz="1900" b="1" dirty="0">
              <a:solidFill>
                <a:srgbClr val="1B4367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endParaRPr lang="fr-FR" sz="2000" b="1" dirty="0">
              <a:solidFill>
                <a:srgbClr val="1B4367"/>
              </a:solidFill>
              <a:latin typeface="Arial Narrow" pitchFamily="34" charset="0"/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3535170" y="2263566"/>
            <a:ext cx="2898356" cy="2918170"/>
          </a:xfrm>
          <a:prstGeom prst="ellipse">
            <a:avLst/>
          </a:prstGeom>
          <a:noFill/>
          <a:ln>
            <a:solidFill>
              <a:srgbClr val="1B4367">
                <a:alpha val="54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7135074" y="4203473"/>
            <a:ext cx="3810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en-US" sz="7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© </a:t>
            </a:r>
            <a:r>
              <a:rPr lang="en-US" sz="7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Ganil</a:t>
            </a:r>
            <a:r>
              <a:rPr lang="en-US" sz="7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, </a:t>
            </a:r>
            <a:r>
              <a:rPr lang="en-US" sz="7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Cern</a:t>
            </a:r>
            <a:r>
              <a:rPr lang="en-US" sz="7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, CC-IN2P3, Guinevere, </a:t>
            </a:r>
            <a:r>
              <a:rPr lang="en-US" sz="7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Amissa</a:t>
            </a:r>
            <a:r>
              <a:rPr lang="en-US" sz="7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, </a:t>
            </a:r>
            <a:r>
              <a:rPr lang="en-US" sz="7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Planck, LSM</a:t>
            </a:r>
            <a:endParaRPr lang="fr-FR" sz="700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067945" y="949041"/>
            <a:ext cx="47273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20000"/>
              </a:spcAft>
            </a:pPr>
            <a:r>
              <a:rPr lang="fr-FR" sz="2000" b="1" dirty="0" err="1" smtClean="0">
                <a:solidFill>
                  <a:schemeClr val="tx2"/>
                </a:solidFill>
                <a:latin typeface="+mj-lt"/>
              </a:rPr>
              <a:t>Astroparticules</a:t>
            </a:r>
            <a:r>
              <a:rPr lang="fr-FR" sz="2000" b="1" dirty="0" smtClean="0">
                <a:solidFill>
                  <a:schemeClr val="tx2"/>
                </a:solidFill>
                <a:latin typeface="+mj-lt"/>
              </a:rPr>
              <a:t> et neutrinos </a:t>
            </a:r>
          </a:p>
          <a:p>
            <a:pPr algn="r">
              <a:lnSpc>
                <a:spcPct val="90000"/>
              </a:lnSpc>
              <a:spcAft>
                <a:spcPct val="20000"/>
              </a:spcAft>
            </a:pPr>
            <a:r>
              <a:rPr lang="fr-FR" sz="2000" dirty="0">
                <a:solidFill>
                  <a:schemeClr val="tx2"/>
                </a:solidFill>
                <a:latin typeface="+mj-lt"/>
              </a:rPr>
              <a:t>C</a:t>
            </a: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omposition </a:t>
            </a:r>
            <a:r>
              <a:rPr lang="fr-FR" sz="2000" dirty="0">
                <a:solidFill>
                  <a:schemeClr val="tx2"/>
                </a:solidFill>
                <a:latin typeface="+mj-lt"/>
              </a:rPr>
              <a:t>et comportement de l’Univers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309" y="1714940"/>
            <a:ext cx="2187978" cy="2113679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185761"/>
            <a:ext cx="1318845" cy="130199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83" y="3091243"/>
            <a:ext cx="1773930" cy="168836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081" y="5329292"/>
            <a:ext cx="1368152" cy="1315888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768" y="5391168"/>
            <a:ext cx="1347480" cy="130199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19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68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Ellipse 56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58" name="Ellipse 57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56" name="Ellipse 55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0" y="1052736"/>
            <a:ext cx="9144000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COMPOSANTS ULTIMES ET INTERACTIONS FONDAMENTALES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73348" y="2396231"/>
            <a:ext cx="411480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  <a:cs typeface="Arial" pitchFamily="34" charset="0"/>
              </a:rPr>
              <a:t>Masse </a:t>
            </a:r>
            <a:r>
              <a:rPr lang="fr-FR" sz="2000" b="1" dirty="0">
                <a:solidFill>
                  <a:srgbClr val="1B4367"/>
                </a:solidFill>
                <a:latin typeface="+mj-lt"/>
                <a:cs typeface="Arial" pitchFamily="34" charset="0"/>
              </a:rPr>
              <a:t>des particules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>
                <a:solidFill>
                  <a:srgbClr val="1B4367"/>
                </a:solidFill>
                <a:latin typeface="+mj-lt"/>
                <a:cs typeface="Arial" pitchFamily="34" charset="0"/>
              </a:rPr>
              <a:t>N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  <a:cs typeface="Arial" pitchFamily="34" charset="0"/>
              </a:rPr>
              <a:t>ouvelle physique</a:t>
            </a:r>
            <a:endParaRPr lang="fr-FR" sz="2000" b="1" dirty="0">
              <a:solidFill>
                <a:srgbClr val="1B4367"/>
              </a:solidFill>
              <a:latin typeface="+mj-lt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  <a:cs typeface="Arial" pitchFamily="34" charset="0"/>
              </a:rPr>
              <a:t>Nature </a:t>
            </a:r>
            <a:r>
              <a:rPr lang="fr-FR" sz="2000" b="1" dirty="0">
                <a:solidFill>
                  <a:srgbClr val="1B4367"/>
                </a:solidFill>
                <a:latin typeface="+mj-lt"/>
                <a:cs typeface="Arial" pitchFamily="34" charset="0"/>
              </a:rPr>
              <a:t>et masse du 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  <a:cs typeface="Arial" pitchFamily="34" charset="0"/>
              </a:rPr>
              <a:t>neutrino</a:t>
            </a:r>
            <a:endParaRPr lang="fr-FR" sz="2000" b="1" dirty="0">
              <a:solidFill>
                <a:srgbClr val="1B4367"/>
              </a:solidFill>
              <a:latin typeface="+mj-lt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  <a:cs typeface="Arial" pitchFamily="34" charset="0"/>
              </a:rPr>
              <a:t>Antimatière</a:t>
            </a:r>
            <a:endParaRPr lang="fr-FR" sz="2000" b="1" dirty="0">
              <a:solidFill>
                <a:srgbClr val="1B4367"/>
              </a:solidFill>
              <a:latin typeface="+mj-lt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err="1" smtClean="0">
                <a:solidFill>
                  <a:srgbClr val="1B4367"/>
                </a:solidFill>
                <a:latin typeface="+mj-lt"/>
                <a:cs typeface="Arial" pitchFamily="34" charset="0"/>
              </a:rPr>
              <a:t>Supersymétrie</a:t>
            </a:r>
            <a:endParaRPr lang="fr-FR" sz="2000" b="1" dirty="0" smtClean="0">
              <a:solidFill>
                <a:srgbClr val="1B4367"/>
              </a:solidFill>
              <a:latin typeface="+mj-lt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200" b="1" dirty="0" smtClean="0">
              <a:solidFill>
                <a:srgbClr val="215968"/>
              </a:solidFill>
              <a:latin typeface="Arial Narrow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u="sng" dirty="0" smtClean="0">
                <a:solidFill>
                  <a:srgbClr val="EC6B0A"/>
                </a:solidFill>
                <a:latin typeface="+mj-lt"/>
                <a:cs typeface="Arial" pitchFamily="34" charset="0"/>
              </a:rPr>
              <a:t>Priorités 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 smtClean="0">
                <a:solidFill>
                  <a:srgbClr val="EC6B0A"/>
                </a:solidFill>
                <a:latin typeface="+mj-lt"/>
                <a:cs typeface="Arial" pitchFamily="34" charset="0"/>
              </a:rPr>
              <a:t>LHC@14 </a:t>
            </a:r>
            <a:r>
              <a:rPr lang="fr-FR" sz="2200" b="1" dirty="0" err="1" smtClean="0">
                <a:solidFill>
                  <a:srgbClr val="EC6B0A"/>
                </a:solidFill>
                <a:latin typeface="+mj-lt"/>
                <a:cs typeface="Arial" pitchFamily="34" charset="0"/>
              </a:rPr>
              <a:t>TeV</a:t>
            </a:r>
            <a:r>
              <a:rPr lang="fr-FR" sz="2200" b="1" dirty="0" smtClean="0">
                <a:solidFill>
                  <a:srgbClr val="EC6B0A"/>
                </a:solidFill>
                <a:latin typeface="+mj-lt"/>
                <a:cs typeface="Arial" pitchFamily="34" charset="0"/>
              </a:rPr>
              <a:t> + upgrades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 smtClean="0">
                <a:solidFill>
                  <a:srgbClr val="EC6B0A"/>
                </a:solidFill>
                <a:latin typeface="+mj-lt"/>
                <a:cs typeface="Arial" pitchFamily="34" charset="0"/>
              </a:rPr>
              <a:t>Neutrino Long Baseline</a:t>
            </a:r>
            <a:endParaRPr lang="fr-FR" sz="2200" b="1" dirty="0">
              <a:solidFill>
                <a:srgbClr val="EC6B0A"/>
              </a:solidFill>
              <a:latin typeface="+mj-lt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fr-FR" sz="2200" b="1" dirty="0">
              <a:solidFill>
                <a:srgbClr val="215968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 rot="16200000">
            <a:off x="7160117" y="4129072"/>
            <a:ext cx="3810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700" dirty="0">
                <a:latin typeface="Arial Narrow" pitchFamily="34" charset="0"/>
              </a:rPr>
              <a:t>© Atlas, CMS, </a:t>
            </a:r>
            <a:r>
              <a:rPr lang="en-US" sz="700" dirty="0" err="1">
                <a:latin typeface="Arial Narrow" pitchFamily="34" charset="0"/>
              </a:rPr>
              <a:t>LHCb</a:t>
            </a:r>
            <a:r>
              <a:rPr lang="en-US" sz="700" dirty="0">
                <a:latin typeface="Arial Narrow" pitchFamily="34" charset="0"/>
              </a:rPr>
              <a:t>, Double </a:t>
            </a:r>
            <a:r>
              <a:rPr lang="en-US" sz="700" dirty="0" err="1" smtClean="0">
                <a:latin typeface="Arial Narrow" pitchFamily="34" charset="0"/>
              </a:rPr>
              <a:t>Chooz</a:t>
            </a:r>
            <a:r>
              <a:rPr lang="en-US" sz="700" dirty="0">
                <a:latin typeface="Arial Narrow" pitchFamily="34" charset="0"/>
              </a:rPr>
              <a:t>, </a:t>
            </a:r>
            <a:r>
              <a:rPr lang="en-US" sz="700" dirty="0" smtClean="0">
                <a:latin typeface="Arial Narrow" pitchFamily="34" charset="0"/>
              </a:rPr>
              <a:t>CNRS </a:t>
            </a:r>
            <a:r>
              <a:rPr lang="en-US" sz="700" dirty="0" err="1">
                <a:latin typeface="Arial Narrow" pitchFamily="34" charset="0"/>
              </a:rPr>
              <a:t>Photothèque</a:t>
            </a:r>
            <a:r>
              <a:rPr lang="en-US" sz="700" dirty="0">
                <a:latin typeface="Arial Narrow" pitchFamily="34" charset="0"/>
              </a:rPr>
              <a:t> / Hubert </a:t>
            </a:r>
            <a:r>
              <a:rPr lang="en-US" sz="700" dirty="0" err="1">
                <a:latin typeface="Arial Narrow" pitchFamily="34" charset="0"/>
              </a:rPr>
              <a:t>Raguet</a:t>
            </a:r>
            <a:endParaRPr lang="fr-FR" sz="700" dirty="0" smtClean="0">
              <a:latin typeface="Arial Narrow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822652"/>
            <a:ext cx="1905372" cy="1788760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120" y="1896219"/>
            <a:ext cx="2300231" cy="1615416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1363829" y="185738"/>
            <a:ext cx="7772400" cy="612774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>
                <a:solidFill>
                  <a:srgbClr val="1B4367"/>
                </a:solidFill>
                <a:ea typeface="+mn-ea"/>
                <a:cs typeface="+mn-cs"/>
              </a:rPr>
              <a:t>PHYSIQUE DES </a:t>
            </a: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PARTICULES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14741" r="10019" b="6139"/>
          <a:stretch/>
        </p:blipFill>
        <p:spPr>
          <a:xfrm>
            <a:off x="5994054" y="3717032"/>
            <a:ext cx="2248362" cy="1739630"/>
          </a:xfrm>
          <a:prstGeom prst="ellipse">
            <a:avLst/>
          </a:prstGeom>
          <a:ln w="6350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Titre 1"/>
          <p:cNvSpPr txBox="1">
            <a:spLocks/>
          </p:cNvSpPr>
          <p:nvPr/>
        </p:nvSpPr>
        <p:spPr>
          <a:xfrm>
            <a:off x="-228600" y="5746273"/>
            <a:ext cx="33909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BOSON DE HIGGS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0" name="Titre 1"/>
          <p:cNvSpPr txBox="1">
            <a:spLocks/>
          </p:cNvSpPr>
          <p:nvPr/>
        </p:nvSpPr>
        <p:spPr>
          <a:xfrm>
            <a:off x="3028037" y="6057992"/>
            <a:ext cx="2889606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DETECTEURS</a:t>
            </a:r>
            <a:endParaRPr lang="fr-FR" sz="2800" b="1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5" name="Titre 1"/>
          <p:cNvSpPr txBox="1">
            <a:spLocks/>
          </p:cNvSpPr>
          <p:nvPr/>
        </p:nvSpPr>
        <p:spPr>
          <a:xfrm>
            <a:off x="2988773" y="5765323"/>
            <a:ext cx="3157544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SUPERSYMETRIE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6" name="Titre 1"/>
          <p:cNvSpPr txBox="1">
            <a:spLocks/>
          </p:cNvSpPr>
          <p:nvPr/>
        </p:nvSpPr>
        <p:spPr>
          <a:xfrm>
            <a:off x="5805422" y="5789943"/>
            <a:ext cx="37338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ANTIMATIERE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7" name="Titre 1"/>
          <p:cNvSpPr txBox="1">
            <a:spLocks/>
          </p:cNvSpPr>
          <p:nvPr/>
        </p:nvSpPr>
        <p:spPr>
          <a:xfrm>
            <a:off x="5649015" y="6056643"/>
            <a:ext cx="3658865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MODELE STANDARD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52" name="Titre 1"/>
          <p:cNvSpPr txBox="1">
            <a:spLocks/>
          </p:cNvSpPr>
          <p:nvPr/>
        </p:nvSpPr>
        <p:spPr>
          <a:xfrm>
            <a:off x="40179" y="6010367"/>
            <a:ext cx="2482428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COLLISIONS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pic>
        <p:nvPicPr>
          <p:cNvPr id="22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53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jeremy.lescene@cnrs-dir.fr\Desktop\Sans titr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5" y="2396231"/>
            <a:ext cx="914400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Ellipse 37"/>
          <p:cNvSpPr/>
          <p:nvPr/>
        </p:nvSpPr>
        <p:spPr>
          <a:xfrm>
            <a:off x="7010400" y="28956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4191000" y="22860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54" name="Titre 1"/>
          <p:cNvSpPr txBox="1">
            <a:spLocks/>
          </p:cNvSpPr>
          <p:nvPr/>
        </p:nvSpPr>
        <p:spPr>
          <a:xfrm>
            <a:off x="5934347" y="6040974"/>
            <a:ext cx="37338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8000"/>
                  </a:srgbClr>
                </a:solidFill>
                <a:ea typeface="+mj-ea"/>
              </a:rPr>
              <a:t>GLUONS</a:t>
            </a:r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5724128" y="5766264"/>
            <a:ext cx="3816424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PLASMA</a:t>
            </a:r>
            <a:r>
              <a:rPr lang="fr-FR" sz="2800" b="1" cap="all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 QUARKS</a:t>
            </a:r>
            <a:endParaRPr lang="fr-FR" sz="2800" b="1" cap="all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3131840" y="6034153"/>
            <a:ext cx="3256384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SUPER LOURDS</a:t>
            </a:r>
            <a:endParaRPr lang="fr-FR" sz="2800" b="1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2663277" y="5766264"/>
            <a:ext cx="4038600" cy="533400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dirty="0" smtClean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STABILITE</a:t>
            </a:r>
            <a:endParaRPr lang="fr-FR" sz="2800" b="1" dirty="0">
              <a:solidFill>
                <a:srgbClr val="C6DCF0">
                  <a:alpha val="65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1644560" y="3001114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-457200" y="2362200"/>
            <a:ext cx="2743200" cy="2667000"/>
          </a:xfrm>
          <a:prstGeom prst="ellipse">
            <a:avLst/>
          </a:pr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ea typeface="ＭＳ Ｐゴシック" pitchFamily="-109" charset="-128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116013" y="-242888"/>
            <a:ext cx="3384551" cy="1470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400" smtClean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-324544" y="5754492"/>
            <a:ext cx="3733800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 smtClean="0">
                <a:solidFill>
                  <a:srgbClr val="C6DCF0">
                    <a:alpha val="68000"/>
                  </a:srgbClr>
                </a:solidFill>
                <a:latin typeface="+mj-lt"/>
                <a:ea typeface="+mj-ea"/>
              </a:rPr>
              <a:t>ETATS EXTREMES</a:t>
            </a:r>
            <a:endParaRPr lang="fr-FR" sz="2800" b="1" cap="all" dirty="0">
              <a:solidFill>
                <a:srgbClr val="C6DCF0">
                  <a:alpha val="68000"/>
                </a:srgbClr>
              </a:solidFill>
              <a:latin typeface="+mj-lt"/>
              <a:ea typeface="+mj-ea"/>
            </a:endParaRPr>
          </a:p>
        </p:txBody>
      </p:sp>
      <p:sp>
        <p:nvSpPr>
          <p:cNvPr id="37" name="Titre 1"/>
          <p:cNvSpPr txBox="1">
            <a:spLocks/>
          </p:cNvSpPr>
          <p:nvPr/>
        </p:nvSpPr>
        <p:spPr>
          <a:xfrm>
            <a:off x="0" y="1065836"/>
            <a:ext cx="7753749" cy="762719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750B"/>
                </a:solidFill>
                <a:latin typeface="+mj-lt"/>
              </a:rPr>
              <a:t>PROTON ET NOYAU : L’ÉMERGENCE DE LA COMPLEXITÉ</a:t>
            </a:r>
          </a:p>
        </p:txBody>
      </p:sp>
      <p:sp>
        <p:nvSpPr>
          <p:cNvPr id="50" name="Titre 1"/>
          <p:cNvSpPr txBox="1">
            <a:spLocks/>
          </p:cNvSpPr>
          <p:nvPr/>
        </p:nvSpPr>
        <p:spPr>
          <a:xfrm>
            <a:off x="-376011" y="6034153"/>
            <a:ext cx="4041141" cy="5334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fr-FR" sz="2800" b="1" cap="all" dirty="0">
                <a:solidFill>
                  <a:srgbClr val="C6DCF0">
                    <a:alpha val="65000"/>
                  </a:srgbClr>
                </a:solidFill>
                <a:latin typeface="+mj-lt"/>
                <a:ea typeface="+mj-ea"/>
              </a:rPr>
              <a:t>NOYAUX EXOTIQUES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76200" y="2636912"/>
            <a:ext cx="41148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Plasma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de quarks et gluons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>
                <a:solidFill>
                  <a:srgbClr val="1B4367"/>
                </a:solidFill>
                <a:latin typeface="+mj-lt"/>
              </a:rPr>
              <a:t>S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tructure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du 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proton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>
                <a:solidFill>
                  <a:srgbClr val="1B4367"/>
                </a:solidFill>
                <a:latin typeface="+mj-lt"/>
              </a:rPr>
              <a:t>S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tructure nucléaire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>
                <a:solidFill>
                  <a:srgbClr val="1B4367"/>
                </a:solidFill>
                <a:latin typeface="+mj-lt"/>
              </a:rPr>
              <a:t>N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oyaux </a:t>
            </a:r>
            <a:r>
              <a:rPr lang="fr-FR" sz="2000" b="1" dirty="0">
                <a:solidFill>
                  <a:srgbClr val="1B4367"/>
                </a:solidFill>
                <a:latin typeface="+mj-lt"/>
              </a:rPr>
              <a:t>exotiques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000" b="1" dirty="0">
                <a:solidFill>
                  <a:srgbClr val="1B4367"/>
                </a:solidFill>
                <a:latin typeface="+mj-lt"/>
              </a:rPr>
              <a:t>A</a:t>
            </a:r>
            <a:r>
              <a:rPr lang="fr-FR" sz="2000" b="1" dirty="0" smtClean="0">
                <a:solidFill>
                  <a:srgbClr val="1B4367"/>
                </a:solidFill>
                <a:latin typeface="+mj-lt"/>
              </a:rPr>
              <a:t>strophysique nucléaire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fr-FR" sz="2200" b="1" dirty="0">
              <a:solidFill>
                <a:srgbClr val="FF750B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u="sng" dirty="0" smtClean="0">
                <a:solidFill>
                  <a:srgbClr val="FF750B"/>
                </a:solidFill>
                <a:latin typeface="+mj-lt"/>
              </a:rPr>
              <a:t>Priorités</a:t>
            </a:r>
            <a:r>
              <a:rPr lang="fr-FR" sz="2200" b="1" dirty="0" smtClean="0">
                <a:solidFill>
                  <a:srgbClr val="FF750B"/>
                </a:solidFill>
                <a:latin typeface="+mj-lt"/>
              </a:rPr>
              <a:t> 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200" b="1" dirty="0" smtClean="0">
                <a:solidFill>
                  <a:srgbClr val="FF750B"/>
                </a:solidFill>
                <a:latin typeface="+mj-lt"/>
              </a:rPr>
              <a:t>Ganil-Spiral2, LHC-Alice, </a:t>
            </a:r>
            <a:r>
              <a:rPr lang="fr-FR" sz="2200" b="1" dirty="0" err="1" smtClean="0">
                <a:solidFill>
                  <a:srgbClr val="FF750B"/>
                </a:solidFill>
                <a:latin typeface="+mj-lt"/>
              </a:rPr>
              <a:t>Jlab</a:t>
            </a:r>
            <a:endParaRPr lang="fr-FR" sz="2200" b="1" dirty="0">
              <a:solidFill>
                <a:srgbClr val="FF750B"/>
              </a:solidFill>
              <a:latin typeface="+mj-lt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324" y="2003466"/>
            <a:ext cx="2080409" cy="1561351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41" y="2466379"/>
            <a:ext cx="2347652" cy="1565101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6" t="13112" r="12705" b="14071"/>
          <a:stretch/>
        </p:blipFill>
        <p:spPr>
          <a:xfrm>
            <a:off x="5402369" y="3697585"/>
            <a:ext cx="2626451" cy="1878253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4" name="ZoneTexte 33"/>
          <p:cNvSpPr txBox="1"/>
          <p:nvPr/>
        </p:nvSpPr>
        <p:spPr>
          <a:xfrm rot="16200000">
            <a:off x="6668771" y="3291033"/>
            <a:ext cx="475040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>
                <a:latin typeface="+mj-lt"/>
              </a:rPr>
              <a:t>© Agata, Alice, Fred Hulin/</a:t>
            </a:r>
            <a:r>
              <a:rPr lang="fr-FR" sz="700" dirty="0" err="1">
                <a:latin typeface="+mj-lt"/>
              </a:rPr>
              <a:t>Scavo</a:t>
            </a:r>
            <a:r>
              <a:rPr lang="fr-FR" sz="700" dirty="0">
                <a:latin typeface="+mj-lt"/>
              </a:rPr>
              <a:t>/Université Paris-Sud, </a:t>
            </a:r>
            <a:r>
              <a:rPr lang="fr-FR" sz="700" dirty="0" err="1">
                <a:latin typeface="+mj-lt"/>
              </a:rPr>
              <a:t>Ganil</a:t>
            </a:r>
            <a:r>
              <a:rPr lang="fr-FR" sz="700" dirty="0">
                <a:latin typeface="+mj-lt"/>
              </a:rPr>
              <a:t>/Philippe </a:t>
            </a:r>
            <a:r>
              <a:rPr lang="fr-FR" sz="700" dirty="0" err="1">
                <a:latin typeface="+mj-lt"/>
              </a:rPr>
              <a:t>Stroppa</a:t>
            </a:r>
            <a:r>
              <a:rPr lang="fr-FR" sz="700" dirty="0">
                <a:latin typeface="+mj-lt"/>
              </a:rPr>
              <a:t>, LSM, CNRS Photothèque / </a:t>
            </a:r>
            <a:r>
              <a:rPr lang="fr-FR" sz="700" dirty="0" smtClean="0">
                <a:latin typeface="+mj-lt"/>
              </a:rPr>
              <a:t>Hubert </a:t>
            </a:r>
            <a:r>
              <a:rPr lang="fr-FR" sz="700" dirty="0" err="1" smtClean="0">
                <a:latin typeface="+mj-lt"/>
              </a:rPr>
              <a:t>Raguet</a:t>
            </a:r>
            <a:endParaRPr lang="fr-FR" sz="700" dirty="0" smtClean="0">
              <a:latin typeface="+mj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41655" y="72759"/>
            <a:ext cx="7772400" cy="765175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r-FR" sz="3400" b="1" dirty="0">
                <a:solidFill>
                  <a:srgbClr val="1B4367"/>
                </a:solidFill>
                <a:ea typeface="+mn-ea"/>
                <a:cs typeface="+mn-cs"/>
              </a:rPr>
              <a:t>PHYSIQUE </a:t>
            </a:r>
            <a:r>
              <a:rPr lang="fr-FR" sz="3400" b="1" dirty="0" smtClean="0">
                <a:solidFill>
                  <a:srgbClr val="1B4367"/>
                </a:solidFill>
                <a:ea typeface="+mn-ea"/>
                <a:cs typeface="+mn-cs"/>
              </a:rPr>
              <a:t>NUCLÉAIRE</a:t>
            </a:r>
            <a:endParaRPr lang="fr-FR" b="1" dirty="0">
              <a:solidFill>
                <a:srgbClr val="1B4367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2"/>
          <a:stretch/>
        </p:blipFill>
        <p:spPr>
          <a:xfrm>
            <a:off x="6214127" y="3810223"/>
            <a:ext cx="1814693" cy="1652975"/>
          </a:xfrm>
          <a:prstGeom prst="ellipse">
            <a:avLst/>
          </a:prstGeom>
          <a:ln w="63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http://www.cnrs.fr/compratique/telechargement/autresdocuments/CNRSf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5" y="44625"/>
            <a:ext cx="8640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155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972</Words>
  <Application>Microsoft Office PowerPoint</Application>
  <PresentationFormat>Affichage à l'écran (4:3)</PresentationFormat>
  <Paragraphs>336</Paragraphs>
  <Slides>24</Slides>
  <Notes>12</Notes>
  <HiddenSlides>10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Ana Poletto Responsable de la cellule communication</vt:lpstr>
      <vt:lpstr>Présentation PowerPoint</vt:lpstr>
      <vt:lpstr>L’IN2P3, UN INSTITUT DU CNRS</vt:lpstr>
      <vt:lpstr>IN2P3 : MISSIONS</vt:lpstr>
      <vt:lpstr>CHIFFRES CLÉS</vt:lpstr>
      <vt:lpstr>LABORATOIRES EN RÉSEAU</vt:lpstr>
      <vt:lpstr>THÉMATIQUES SCIENTIFIQUES</vt:lpstr>
      <vt:lpstr>PHYSIQUE DES PARTICULES</vt:lpstr>
      <vt:lpstr>PHYSIQUE NUCLÉAIRE</vt:lpstr>
      <vt:lpstr>ASTROPARTICULES ET NEUTRINOS</vt:lpstr>
      <vt:lpstr>GRILLES DE CALCUL</vt:lpstr>
      <vt:lpstr>ACCÉLÉRATEURS</vt:lpstr>
      <vt:lpstr>INSTRUMENTATION ET DÉTECTEURS</vt:lpstr>
      <vt:lpstr>NUCLÉAIRE ET ÉNERGIE</vt:lpstr>
      <vt:lpstr>NUCLÉAIRE ET SANTÉ</vt:lpstr>
      <vt:lpstr>FRANCE : GRANDES INFRASTRUCTURES</vt:lpstr>
      <vt:lpstr>COLLABORATIONS INTERNATIONALES</vt:lpstr>
      <vt:lpstr>COLLABORATIONS INTERNATIONALES</vt:lpstr>
      <vt:lpstr>COLLABORATIONS INTERNATIONALES</vt:lpstr>
      <vt:lpstr>LIENS AVEC L’INDUSTRIE</vt:lpstr>
      <vt:lpstr>Présentation PowerPoint</vt:lpstr>
      <vt:lpstr>Notre travail</vt:lpstr>
      <vt:lpstr>Quelques ressources sur le Web</vt:lpstr>
      <vt:lpstr>Merci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 Poletto Responsable communication</dc:title>
  <dc:creator>LESCENE Jeremy</dc:creator>
  <cp:lastModifiedBy>Ana Poletto</cp:lastModifiedBy>
  <cp:revision>61</cp:revision>
  <dcterms:created xsi:type="dcterms:W3CDTF">2015-03-23T16:32:59Z</dcterms:created>
  <dcterms:modified xsi:type="dcterms:W3CDTF">2015-10-19T07:29:24Z</dcterms:modified>
</cp:coreProperties>
</file>