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tif" ContentType="image/t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9"/>
  </p:notesMasterIdLst>
  <p:sldIdLst>
    <p:sldId id="306" r:id="rId5"/>
    <p:sldId id="314" r:id="rId6"/>
    <p:sldId id="358" r:id="rId7"/>
    <p:sldId id="349" r:id="rId8"/>
    <p:sldId id="352" r:id="rId9"/>
    <p:sldId id="348" r:id="rId10"/>
    <p:sldId id="359" r:id="rId11"/>
    <p:sldId id="312" r:id="rId12"/>
    <p:sldId id="344" r:id="rId13"/>
    <p:sldId id="345" r:id="rId14"/>
    <p:sldId id="317" r:id="rId15"/>
    <p:sldId id="268" r:id="rId16"/>
    <p:sldId id="353" r:id="rId17"/>
    <p:sldId id="281" r:id="rId18"/>
    <p:sldId id="270" r:id="rId19"/>
    <p:sldId id="271" r:id="rId20"/>
    <p:sldId id="272" r:id="rId21"/>
    <p:sldId id="273" r:id="rId22"/>
    <p:sldId id="276" r:id="rId23"/>
    <p:sldId id="277" r:id="rId24"/>
    <p:sldId id="279" r:id="rId25"/>
    <p:sldId id="319" r:id="rId26"/>
    <p:sldId id="357" r:id="rId27"/>
    <p:sldId id="356" r:id="rId28"/>
    <p:sldId id="323" r:id="rId29"/>
    <p:sldId id="324" r:id="rId30"/>
    <p:sldId id="283" r:id="rId31"/>
    <p:sldId id="284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</p:sldIdLst>
  <p:sldSz cx="12192000" cy="6858000"/>
  <p:notesSz cx="6797675" cy="9872663"/>
  <p:defaultTextStyle>
    <a:defPPr>
      <a:defRPr lang="en-US"/>
    </a:defPPr>
    <a:lvl1pPr marL="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7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6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14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92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7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9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2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9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7DA15"/>
    <a:srgbClr val="293BE3"/>
    <a:srgbClr val="458901"/>
    <a:srgbClr val="894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168" y="84"/>
      </p:cViewPr>
      <p:guideLst>
        <p:guide orient="horz" pos="1139"/>
        <p:guide pos="3817"/>
        <p:guide orient="horz" pos="6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7E034-BA50-4142-A50D-8B5C780B7EF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0B2A0-ABED-4EB5-B28E-CD5A5F2365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033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7" indent="0" algn="ctr">
              <a:buNone/>
              <a:defRPr sz="1800"/>
            </a:lvl3pPr>
            <a:lvl4pPr marL="1371536" indent="0" algn="ctr">
              <a:buNone/>
              <a:defRPr sz="1600"/>
            </a:lvl4pPr>
            <a:lvl5pPr marL="1828714" indent="0" algn="ctr">
              <a:buNone/>
              <a:defRPr sz="1600"/>
            </a:lvl5pPr>
            <a:lvl6pPr marL="2285892" indent="0" algn="ctr">
              <a:buNone/>
              <a:defRPr sz="1600"/>
            </a:lvl6pPr>
            <a:lvl7pPr marL="2743070" indent="0" algn="ctr">
              <a:buNone/>
              <a:defRPr sz="1600"/>
            </a:lvl7pPr>
            <a:lvl8pPr marL="3200249" indent="0" algn="ctr">
              <a:buNone/>
              <a:defRPr sz="1600"/>
            </a:lvl8pPr>
            <a:lvl9pPr marL="365742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21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7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77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 lvl="0">
              <a:defRPr sz="1800"/>
            </a:pPr>
            <a:r>
              <a:rPr sz="5906"/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  <a:lvl2pPr>
              <a:defRPr>
                <a:latin typeface="Helvetica" pitchFamily="34" charset="0"/>
              </a:defRPr>
            </a:lvl2pPr>
            <a:lvl3pPr>
              <a:defRPr>
                <a:latin typeface="Helvetica" pitchFamily="34" charset="0"/>
              </a:defRPr>
            </a:lvl3pPr>
            <a:lvl4pPr>
              <a:defRPr>
                <a:latin typeface="Helvetica" pitchFamily="34" charset="0"/>
              </a:defRPr>
            </a:lvl4pPr>
            <a:lvl5pPr>
              <a:defRPr>
                <a:latin typeface="Helvetica" pitchFamily="34" charset="0"/>
              </a:defRPr>
            </a:lvl5pPr>
          </a:lstStyle>
          <a:p>
            <a:pPr lvl="0">
              <a:defRPr sz="1800"/>
            </a:pPr>
            <a:r>
              <a:rPr sz="2953"/>
              <a:t>Body Level One</a:t>
            </a:r>
          </a:p>
          <a:p>
            <a:pPr lvl="1">
              <a:defRPr sz="1800"/>
            </a:pPr>
            <a:r>
              <a:rPr sz="2953"/>
              <a:t>Body Level Two</a:t>
            </a:r>
          </a:p>
          <a:p>
            <a:pPr lvl="2">
              <a:defRPr sz="1800"/>
            </a:pPr>
            <a:r>
              <a:rPr sz="2953"/>
              <a:t>Body Level Three</a:t>
            </a:r>
          </a:p>
          <a:p>
            <a:pPr lvl="3">
              <a:defRPr sz="1800"/>
            </a:pPr>
            <a:r>
              <a:rPr sz="2953"/>
              <a:t>Body Level Four</a:t>
            </a:r>
          </a:p>
          <a:p>
            <a:pPr lvl="4">
              <a:defRPr sz="1800"/>
            </a:pPr>
            <a:r>
              <a:rPr sz="2953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67633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>
                <a:latin typeface="Helvetica" pitchFamily="34" charset="0"/>
              </a:defRPr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Helvetica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88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pPr>
              <a:defRPr/>
            </a:pPr>
            <a:r>
              <a:rPr lang="en-US" smtClean="0"/>
              <a:t>Document reference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AAF1184C-E130-4E5E-B213-F85887D0991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5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1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7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55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71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20/10/2015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50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20/10/2015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45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7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7" indent="0">
              <a:buNone/>
              <a:defRPr sz="2400"/>
            </a:lvl3pPr>
            <a:lvl4pPr marL="1371536" indent="0">
              <a:buNone/>
              <a:defRPr sz="2000"/>
            </a:lvl4pPr>
            <a:lvl5pPr marL="1828714" indent="0">
              <a:buNone/>
              <a:defRPr sz="2000"/>
            </a:lvl5pPr>
            <a:lvl6pPr marL="2285892" indent="0">
              <a:buNone/>
              <a:defRPr sz="2000"/>
            </a:lvl6pPr>
            <a:lvl7pPr marL="2743070" indent="0">
              <a:buNone/>
              <a:defRPr sz="2000"/>
            </a:lvl7pPr>
            <a:lvl8pPr marL="3200249" indent="0">
              <a:buNone/>
              <a:defRPr sz="2000"/>
            </a:lvl8pPr>
            <a:lvl9pPr marL="365742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63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C00E-4B7E-4DAB-B559-5AD629EA2E02}" type="datetimeFigureOut">
              <a:rPr lang="en-GB" smtClean="0"/>
              <a:t>20/10/2015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18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35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5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4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03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82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60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1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7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6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4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92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7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9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2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if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spa.royalsocietypublishing.org/content/87/595/277" TargetMode="External"/><Relationship Id="rId5" Type="http://schemas.openxmlformats.org/officeDocument/2006/relationships/hyperlink" Target="http://dx.doi.org/10.1103/PhysRev.43.491" TargetMode="External"/><Relationship Id="rId4" Type="http://schemas.openxmlformats.org/officeDocument/2006/relationships/hyperlink" Target="http://en.wikipedia.org/wiki/Digital_object_identifier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tiff"/><Relationship Id="rId4" Type="http://schemas.openxmlformats.org/officeDocument/2006/relationships/image" Target="../media/image25.tiff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45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44.png"/><Relationship Id="rId2" Type="http://schemas.openxmlformats.org/officeDocument/2006/relationships/image" Target="../media/image37.jpeg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3.png"/><Relationship Id="rId5" Type="http://schemas.openxmlformats.org/officeDocument/2006/relationships/image" Target="../media/image39.jpeg"/><Relationship Id="rId15" Type="http://schemas.microsoft.com/office/2007/relationships/hdphoto" Target="../media/hdphoto6.wdp"/><Relationship Id="rId10" Type="http://schemas.microsoft.com/office/2007/relationships/hdphoto" Target="../media/hdphoto5.wdp"/><Relationship Id="rId4" Type="http://schemas.microsoft.com/office/2007/relationships/hdphoto" Target="../media/hdphoto3.wdp"/><Relationship Id="rId9" Type="http://schemas.openxmlformats.org/officeDocument/2006/relationships/image" Target="../media/image42.jpeg"/><Relationship Id="rId1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13" Type="http://schemas.openxmlformats.org/officeDocument/2006/relationships/image" Target="../media/image45.jpe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12" Type="http://schemas.openxmlformats.org/officeDocument/2006/relationships/image" Target="../media/image44.png"/><Relationship Id="rId17" Type="http://schemas.openxmlformats.org/officeDocument/2006/relationships/image" Target="../media/image48.jpeg"/><Relationship Id="rId2" Type="http://schemas.openxmlformats.org/officeDocument/2006/relationships/image" Target="../media/image37.jpeg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3.png"/><Relationship Id="rId5" Type="http://schemas.openxmlformats.org/officeDocument/2006/relationships/image" Target="../media/image39.jpeg"/><Relationship Id="rId15" Type="http://schemas.microsoft.com/office/2007/relationships/hdphoto" Target="../media/hdphoto10.wdp"/><Relationship Id="rId10" Type="http://schemas.microsoft.com/office/2007/relationships/hdphoto" Target="../media/hdphoto9.wdp"/><Relationship Id="rId4" Type="http://schemas.microsoft.com/office/2007/relationships/hdphoto" Target="../media/hdphoto7.wdp"/><Relationship Id="rId9" Type="http://schemas.openxmlformats.org/officeDocument/2006/relationships/image" Target="../media/image42.jpeg"/><Relationship Id="rId1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mailto:drescher@th.physik.uni-frankfurt.de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microsoft.com/office/2007/relationships/hdphoto" Target="../media/hdphoto1.wdp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17839" y="0"/>
            <a:ext cx="12209839" cy="74822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2200" y="167062"/>
            <a:ext cx="2039411" cy="233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3773"/>
            <a:ext cx="10515600" cy="1325563"/>
          </a:xfrm>
        </p:spPr>
        <p:txBody>
          <a:bodyPr/>
          <a:lstStyle/>
          <a:p>
            <a:r>
              <a:rPr lang="en-US" dirty="0" err="1" smtClean="0">
                <a:latin typeface="Helvetica" pitchFamily="34" charset="0"/>
              </a:rPr>
              <a:t>Historique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53622"/>
            <a:ext cx="5157787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Charles T. R. Wilson (1869 - 1959)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977534"/>
            <a:ext cx="5226903" cy="1316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>
                <a:latin typeface="Helvetica" pitchFamily="34" charset="0"/>
              </a:rPr>
              <a:t>Ce physicien écossais </a:t>
            </a:r>
            <a:r>
              <a:rPr lang="fr-FR" sz="2000" dirty="0" smtClean="0">
                <a:latin typeface="Helvetica" pitchFamily="34" charset="0"/>
              </a:rPr>
              <a:t>a perfectionné </a:t>
            </a:r>
            <a:r>
              <a:rPr lang="fr-FR" sz="2000" dirty="0">
                <a:latin typeface="Helvetica" pitchFamily="34" charset="0"/>
              </a:rPr>
              <a:t>la première </a:t>
            </a:r>
            <a:r>
              <a:rPr lang="fr-FR" sz="2000" dirty="0" smtClean="0">
                <a:latin typeface="Helvetica" pitchFamily="34" charset="0"/>
              </a:rPr>
              <a:t>chambre à brouillard (à expansion</a:t>
            </a:r>
            <a:r>
              <a:rPr lang="fr-FR" sz="2000" dirty="0">
                <a:latin typeface="Helvetica" pitchFamily="34" charset="0"/>
              </a:rPr>
              <a:t>) </a:t>
            </a:r>
            <a:r>
              <a:rPr lang="fr-FR" sz="2000" dirty="0" smtClean="0">
                <a:latin typeface="Helvetica" pitchFamily="34" charset="0"/>
              </a:rPr>
              <a:t>en </a:t>
            </a:r>
            <a:r>
              <a:rPr lang="fr-FR" sz="2000" dirty="0">
                <a:latin typeface="Helvetica" pitchFamily="34" charset="0"/>
              </a:rPr>
              <a:t>1911 et a reçu le prix Nobel en 1927.</a:t>
            </a: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153622"/>
            <a:ext cx="5183188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Carl Anderson (1905 - 1991)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977534"/>
            <a:ext cx="5424853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>
                <a:latin typeface="Helvetica" pitchFamily="34" charset="0"/>
              </a:rPr>
              <a:t>Ce physicien découvre le positron en 1932 et le muon en 1936 en utilisant une chambre à brouillard. Il a reçu le prix Nobel en 1936.</a:t>
            </a:r>
            <a:endParaRPr lang="en-GB" sz="2000" dirty="0">
              <a:latin typeface="Helvetica" pitchFamily="34" charset="0"/>
            </a:endParaRPr>
          </a:p>
        </p:txBody>
      </p:sp>
      <p:pic>
        <p:nvPicPr>
          <p:cNvPr id="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1583" y="3068514"/>
            <a:ext cx="3399695" cy="236513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imag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tretch>
            <a:fillRect/>
          </a:stretch>
        </p:blipFill>
        <p:spPr>
          <a:xfrm>
            <a:off x="7228499" y="2933554"/>
            <a:ext cx="2848481" cy="272856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Rectangle 9"/>
          <p:cNvSpPr/>
          <p:nvPr/>
        </p:nvSpPr>
        <p:spPr>
          <a:xfrm>
            <a:off x="6185268" y="5794063"/>
            <a:ext cx="54117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/>
            </a:pPr>
            <a:r>
              <a:rPr lang="en-US" sz="1100" i="1" dirty="0">
                <a:latin typeface="Helvetica" pitchFamily="34" charset="0"/>
              </a:rPr>
              <a:t>Carl D. Anderson (1905–1991) - Anderson, Carl D. (1933</a:t>
            </a:r>
            <a:r>
              <a:rPr lang="en-US" sz="1100" i="1" dirty="0" smtClean="0">
                <a:latin typeface="Helvetica" pitchFamily="34" charset="0"/>
              </a:rPr>
              <a:t>).  </a:t>
            </a:r>
            <a:r>
              <a:rPr lang="en-US" sz="1100" i="1" dirty="0">
                <a:latin typeface="Helvetica" pitchFamily="34" charset="0"/>
              </a:rPr>
              <a:t>"The Positive Electron". Physical Review 43 (6): 491–494. 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4"/>
              </a:rPr>
              <a:t>DOI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: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5"/>
              </a:rPr>
              <a:t>10.1103/PhysRev.43.491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9788" y="5624786"/>
            <a:ext cx="48664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i="1" dirty="0">
                <a:latin typeface="Helvetica" pitchFamily="34" charset="0"/>
              </a:rPr>
              <a:t>C. T. R. WILSON: On an Expansion Apparatus for Making Visible the Tracks of </a:t>
            </a:r>
            <a:r>
              <a:rPr lang="en-US" sz="1100" i="1" dirty="0" err="1">
                <a:latin typeface="Helvetica" pitchFamily="34" charset="0"/>
              </a:rPr>
              <a:t>Ionising</a:t>
            </a:r>
            <a:r>
              <a:rPr lang="en-US" sz="1100" i="1" dirty="0">
                <a:latin typeface="Helvetica" pitchFamily="34" charset="0"/>
              </a:rPr>
              <a:t> Particles in Gases and Some Results Obtained by Its Use. Proc. R. Soc. </a:t>
            </a:r>
            <a:r>
              <a:rPr lang="en-US" sz="1100" i="1" dirty="0" err="1">
                <a:latin typeface="Helvetica" pitchFamily="34" charset="0"/>
              </a:rPr>
              <a:t>Lond</a:t>
            </a:r>
            <a:r>
              <a:rPr lang="en-US" sz="1100" i="1" dirty="0">
                <a:latin typeface="Helvetica" pitchFamily="34" charset="0"/>
              </a:rPr>
              <a:t>. A. 1912 87 277-292  DOI:</a:t>
            </a:r>
            <a:r>
              <a:rPr lang="en-US" sz="1100" i="1" dirty="0">
                <a:latin typeface="Helvetica" pitchFamily="34" charset="0"/>
                <a:hlinkClick r:id="rId6"/>
              </a:rPr>
              <a:t>10.1098/rspa.1912.0081</a:t>
            </a:r>
            <a:endParaRPr lang="en-US" sz="1100" i="1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ea typeface="Helvetica Neue Thin"/>
                <a:cs typeface="Helvetica Neue Thin"/>
                <a:sym typeface="Helvetica Neue Thin"/>
              </a:rPr>
              <a:t>Procédure- 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étape par étape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>
                <a:latin typeface="Helvetica" pitchFamily="34" charset="0"/>
              </a:rPr>
              <a:t>Construction de </a:t>
            </a:r>
            <a:r>
              <a:rPr lang="fr-FR" dirty="0">
                <a:latin typeface="Helvetica" pitchFamily="34" charset="0"/>
              </a:rPr>
              <a:t>votre propre détecteur de </a:t>
            </a:r>
            <a:r>
              <a:rPr lang="fr-FR" dirty="0" smtClean="0">
                <a:latin typeface="Helvetica" pitchFamily="34" charset="0"/>
              </a:rPr>
              <a:t>particules – étape par étape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860" y="1825625"/>
            <a:ext cx="6550280" cy="4351338"/>
          </a:xfrm>
        </p:spPr>
      </p:pic>
    </p:spTree>
    <p:extLst>
      <p:ext uri="{BB962C8B-B14F-4D97-AF65-F5344CB8AC3E}">
        <p14:creationId xmlns:p14="http://schemas.microsoft.com/office/powerpoint/2010/main" val="221964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24955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sted-image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3140191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1471473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502" y="4808909"/>
            <a:ext cx="1584000" cy="1584000"/>
          </a:xfrm>
          <a:prstGeom prst="rect">
            <a:avLst/>
          </a:prstGeom>
          <a:ln w="12700">
            <a:miter lim="400000"/>
          </a:ln>
          <a:effectLst/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110" y="1833860"/>
            <a:ext cx="2890771" cy="43524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457" y="1835833"/>
            <a:ext cx="2890940" cy="4352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2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1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6580"/>
            <a:ext cx="6551452" cy="4351338"/>
          </a:xfrm>
        </p:spPr>
      </p:pic>
      <p:pic>
        <p:nvPicPr>
          <p:cNvPr id="8" name="Content Placeholder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072" y="1826580"/>
            <a:ext cx="2888041" cy="4348287"/>
          </a:xfrm>
          <a:prstGeom prst="rect">
            <a:avLst/>
          </a:prstGeom>
        </p:spPr>
      </p:pic>
      <p:pic>
        <p:nvPicPr>
          <p:cNvPr id="7" name="pasted-image.tif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0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8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9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4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grpSp>
        <p:nvGrpSpPr>
          <p:cNvPr id="3" name="Group 2"/>
          <p:cNvGrpSpPr/>
          <p:nvPr/>
        </p:nvGrpSpPr>
        <p:grpSpPr>
          <a:xfrm>
            <a:off x="8889739" y="5201375"/>
            <a:ext cx="3233745" cy="1584000"/>
            <a:chOff x="8889739" y="5201375"/>
            <a:chExt cx="3233745" cy="1584000"/>
          </a:xfrm>
        </p:grpSpPr>
        <p:pic>
          <p:nvPicPr>
            <p:cNvPr id="7" name="pasted-image.tif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39484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pasted-image.tif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9739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0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483" y="2476499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2476499"/>
            <a:ext cx="1905000" cy="1905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roup 43"/>
          <p:cNvGrpSpPr/>
          <p:nvPr/>
        </p:nvGrpSpPr>
        <p:grpSpPr>
          <a:xfrm>
            <a:off x="7833867" y="2476499"/>
            <a:ext cx="1905001" cy="1905001"/>
            <a:chOff x="0" y="0"/>
            <a:chExt cx="3810000" cy="3810000"/>
          </a:xfrm>
        </p:grpSpPr>
        <p:sp>
          <p:nvSpPr>
            <p:cNvPr id="7" name="Shape 39"/>
            <p:cNvSpPr/>
            <p:nvPr/>
          </p:nvSpPr>
          <p:spPr>
            <a:xfrm>
              <a:off x="0" y="0"/>
              <a:ext cx="3810000" cy="381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8" name="Shape 40"/>
            <p:cNvSpPr/>
            <p:nvPr/>
          </p:nvSpPr>
          <p:spPr>
            <a:xfrm>
              <a:off x="130174" y="133348"/>
              <a:ext cx="3568701" cy="3568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0B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9" name="Shape 41"/>
            <p:cNvSpPr/>
            <p:nvPr/>
          </p:nvSpPr>
          <p:spPr>
            <a:xfrm>
              <a:off x="532891" y="532891"/>
              <a:ext cx="2744218" cy="2744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0" name="pasted-image.tif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059" y="827059"/>
              <a:ext cx="2155882" cy="21558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Règlement S‘Cool LAB</a:t>
            </a: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40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97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605" y="1825625"/>
            <a:ext cx="6550789" cy="4351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fr-FR" dirty="0">
                <a:latin typeface="Helvetica" pitchFamily="34" charset="0"/>
              </a:rPr>
              <a:t>Construisez votre propre détecteur de particules </a:t>
            </a:r>
            <a:r>
              <a:rPr lang="en-US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!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fr-FR" dirty="0">
                <a:latin typeface="Helvetica" pitchFamily="34" charset="0"/>
              </a:rPr>
              <a:t>Construisez votre propre détecteur de particules 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Tâches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Observez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chamber à </a:t>
            </a:r>
            <a:r>
              <a:rPr lang="en-US" dirty="0" err="1" smtClean="0"/>
              <a:t>brouillard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Trouvez </a:t>
            </a:r>
            <a:r>
              <a:rPr lang="fr-FR" dirty="0"/>
              <a:t>la position optimale de la </a:t>
            </a:r>
            <a:r>
              <a:rPr lang="fr-FR" dirty="0" smtClean="0"/>
              <a:t>lampe-torche </a:t>
            </a:r>
            <a:r>
              <a:rPr lang="fr-FR" dirty="0"/>
              <a:t>et la position d'observation optimale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Décrivez </a:t>
            </a:r>
            <a:r>
              <a:rPr lang="fr-FR" dirty="0"/>
              <a:t>les </a:t>
            </a:r>
            <a:r>
              <a:rPr lang="fr-FR" dirty="0" smtClean="0"/>
              <a:t>traces </a:t>
            </a:r>
            <a:r>
              <a:rPr lang="fr-FR" dirty="0"/>
              <a:t>visibles (forme, longueur, largeur, ...)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Discutez d’éventuelles explications pour ces traces</a:t>
            </a: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Comptez le nombre de pistes que vous pouvez voir pendant 1 minute, répétez cette mesure 2 </a:t>
            </a:r>
            <a:r>
              <a:rPr lang="fr-FR" dirty="0" smtClean="0"/>
              <a:t>fois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151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R</a:t>
            </a:r>
            <a:r>
              <a:rPr lang="fr-FR" dirty="0" err="1" smtClean="0">
                <a:latin typeface="Helvetica" pitchFamily="34" charset="0"/>
              </a:rPr>
              <a:t>angement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5538075" y="4156364"/>
            <a:ext cx="2157270" cy="2612754"/>
            <a:chOff x="3865477" y="3142557"/>
            <a:chExt cx="1425656" cy="2066900"/>
          </a:xfrm>
        </p:grpSpPr>
        <p:cxnSp>
          <p:nvCxnSpPr>
            <p:cNvPr id="60" name="Straight Arrow Connector 59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3865477" y="4059027"/>
              <a:ext cx="1425656" cy="1150430"/>
            </a:xfrm>
            <a:prstGeom prst="roundRect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6" r="-1"/>
          <a:stretch/>
        </p:blipFill>
        <p:spPr>
          <a:xfrm>
            <a:off x="5535701" y="5333765"/>
            <a:ext cx="2159644" cy="1422058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0124" y="5192175"/>
            <a:ext cx="9864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dirty="0" smtClean="0">
                <a:solidFill>
                  <a:schemeClr val="accent5"/>
                </a:solidFill>
              </a:rPr>
              <a:t>!</a:t>
            </a:r>
            <a:endParaRPr lang="en-GB" sz="115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3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ea typeface="Helvetica Neue Thin"/>
                <a:cs typeface="Helvetica Neue Thin"/>
                <a:sym typeface="Helvetica Neue Thin"/>
              </a:rPr>
              <a:t>Discussion </a:t>
            </a:r>
            <a:r>
              <a:rPr lang="fr-FR" dirty="0">
                <a:ea typeface="Helvetica Neue Thin"/>
                <a:cs typeface="Helvetica Neue Thin"/>
                <a:sym typeface="Helvetica Neue Thin"/>
              </a:rPr>
              <a:t>et </a:t>
            </a:r>
            <a:r>
              <a:rPr lang="fr-FR" dirty="0" smtClean="0">
                <a:ea typeface="Helvetica Neue Thin"/>
                <a:cs typeface="Helvetica Neue Thin"/>
                <a:sym typeface="Helvetica Neue Thin"/>
              </a:rPr>
              <a:t>explications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5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Matériel</a:t>
            </a:r>
            <a:r>
              <a:rPr lang="en-US" dirty="0"/>
              <a:t> </a:t>
            </a:r>
            <a:r>
              <a:rPr lang="en-US" dirty="0" err="1"/>
              <a:t>supplémentaire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3867" dirty="0"/>
              <a:t>Air Shower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813106" y="6306844"/>
            <a:ext cx="5142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http://th.physik.uni-frankfurt.de/~drescher/CASSIM/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2900" y="1715589"/>
            <a:ext cx="1151792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Cosmic Ray Air Shower Pictures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/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by H.-J.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Drescher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hlinkClick r:id="rId2"/>
              </a:rPr>
              <a:t>drescher@th.physik.uni-frankfurt.de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Air showers are cascades of secondary particles induced in the atmosphere by high energy cosmic rays. What you see here is a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visualisation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of realistic simulations of these showers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Of course, not all of the particles in a shower are displayed, there are far too many! The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fraction displayed here is about 1e-6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sampled with a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thinning algorithm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8" name="Screen Shot 2013-11-21 at 15.22.0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0579" y="3968516"/>
            <a:ext cx="3027485" cy="227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5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ny-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631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1948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338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Helvetica" pitchFamily="34" charset="0"/>
              </a:rPr>
              <a:t>Rangement</a:t>
            </a:r>
            <a:r>
              <a:rPr lang="en-US" dirty="0" smtClean="0">
                <a:latin typeface="Helvetica" pitchFamily="34" charset="0"/>
              </a:rPr>
              <a:t> Sacs &amp; affaires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7951630" y="2895810"/>
            <a:ext cx="180000" cy="8150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77DA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>
            <a:stCxn id="13" idx="0"/>
          </p:cNvCxnSpPr>
          <p:nvPr/>
        </p:nvCxnSpPr>
        <p:spPr>
          <a:xfrm flipV="1">
            <a:off x="8041630" y="2651747"/>
            <a:ext cx="1859755" cy="244063"/>
          </a:xfrm>
          <a:prstGeom prst="line">
            <a:avLst/>
          </a:prstGeom>
          <a:ln w="28575">
            <a:solidFill>
              <a:srgbClr val="77DA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9901385" y="2651884"/>
            <a:ext cx="1167295" cy="3201103"/>
            <a:chOff x="9901385" y="2651884"/>
            <a:chExt cx="1167295" cy="3201103"/>
          </a:xfrm>
        </p:grpSpPr>
        <p:sp>
          <p:nvSpPr>
            <p:cNvPr id="22" name="Rectangle 21"/>
            <p:cNvSpPr/>
            <p:nvPr/>
          </p:nvSpPr>
          <p:spPr>
            <a:xfrm>
              <a:off x="9901385" y="2651884"/>
              <a:ext cx="1167295" cy="320110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77DA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5223" y="4900854"/>
              <a:ext cx="720000" cy="72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2544" y="3931489"/>
              <a:ext cx="782679" cy="72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4183" y="2864366"/>
              <a:ext cx="720000" cy="720000"/>
            </a:xfrm>
            <a:prstGeom prst="rect">
              <a:avLst/>
            </a:prstGeom>
          </p:spPr>
        </p:pic>
      </p:grpSp>
      <p:cxnSp>
        <p:nvCxnSpPr>
          <p:cNvPr id="29" name="Straight Connector 28"/>
          <p:cNvCxnSpPr>
            <a:stCxn id="13" idx="2"/>
          </p:cNvCxnSpPr>
          <p:nvPr/>
        </p:nvCxnSpPr>
        <p:spPr>
          <a:xfrm>
            <a:off x="8041630" y="3710888"/>
            <a:ext cx="1859755" cy="2142099"/>
          </a:xfrm>
          <a:prstGeom prst="line">
            <a:avLst/>
          </a:prstGeom>
          <a:ln w="28575">
            <a:solidFill>
              <a:srgbClr val="77DA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3282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699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4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3269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5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2" y="0"/>
            <a:ext cx="9143998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8575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6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557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7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09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8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5882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9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79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0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9243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1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2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2701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Helvetica" pitchFamily="34" charset="0"/>
              </a:rPr>
              <a:t>I</a:t>
            </a:r>
            <a:r>
              <a:rPr lang="de-DE" dirty="0" err="1" smtClean="0">
                <a:latin typeface="Helvetica" pitchFamily="34" charset="0"/>
              </a:rPr>
              <a:t>ssues</a:t>
            </a:r>
            <a:r>
              <a:rPr lang="de-DE" dirty="0" smtClean="0">
                <a:latin typeface="Helvetica" pitchFamily="34" charset="0"/>
              </a:rPr>
              <a:t> </a:t>
            </a:r>
            <a:r>
              <a:rPr lang="de-DE" dirty="0">
                <a:latin typeface="Helvetica" pitchFamily="34" charset="0"/>
              </a:rPr>
              <a:t>de </a:t>
            </a:r>
            <a:r>
              <a:rPr lang="de-DE" dirty="0" err="1">
                <a:latin typeface="Helvetica" pitchFamily="34" charset="0"/>
              </a:rPr>
              <a:t>secours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00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all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8901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ee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2399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gamma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3518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hadr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6386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mu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-17585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3378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Helvetica" pitchFamily="34" charset="0"/>
              </a:rPr>
              <a:t>Point </a:t>
            </a:r>
            <a:r>
              <a:rPr lang="en-US" dirty="0">
                <a:latin typeface="Helvetica" pitchFamily="34" charset="0"/>
              </a:rPr>
              <a:t>de </a:t>
            </a:r>
            <a:r>
              <a:rPr lang="en-US" dirty="0" err="1">
                <a:latin typeface="Helvetica" pitchFamily="34" charset="0"/>
              </a:rPr>
              <a:t>rassemblement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262554" y="1825625"/>
            <a:ext cx="7666892" cy="4252793"/>
            <a:chOff x="2347547" y="1195754"/>
            <a:chExt cx="5486400" cy="3095625"/>
          </a:xfrm>
        </p:grpSpPr>
        <p:pic>
          <p:nvPicPr>
            <p:cNvPr id="5" name="Picture 54" descr="img_20140827_75dc93c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347547" y="1195754"/>
              <a:ext cx="5486400" cy="30956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5" descr="http://www.health-safety-signs.uk.com/productimages/Aluminium-assembly-point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5614" y="2495916"/>
              <a:ext cx="371475" cy="4953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1" y="2524369"/>
            <a:ext cx="797168" cy="63304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41854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WC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89769" y="1825625"/>
            <a:ext cx="6012462" cy="435133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069" y="4978268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246" y="2360246"/>
            <a:ext cx="1195753" cy="94566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5607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Atelier - </a:t>
            </a:r>
            <a:r>
              <a:rPr lang="de-DE" dirty="0" err="1" smtClean="0"/>
              <a:t>Chambre</a:t>
            </a:r>
            <a:r>
              <a:rPr lang="de-DE" dirty="0" smtClean="0"/>
              <a:t> à </a:t>
            </a:r>
            <a:r>
              <a:rPr lang="de-DE" smtClean="0"/>
              <a:t>brouillard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513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Helvetica" pitchFamily="34" charset="0"/>
              </a:rPr>
              <a:t>Présentation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fr-F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Historique</a:t>
            </a:r>
            <a:endParaRPr lang="fr-FR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fr-F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Procédure - étape </a:t>
            </a:r>
            <a:r>
              <a:rPr lang="fr-FR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par étape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fr-F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Construction de votre </a:t>
            </a:r>
            <a:r>
              <a:rPr lang="fr-FR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propre détecteur de particules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fr-F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Rangement</a:t>
            </a:r>
            <a:endParaRPr lang="fr-FR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fr-FR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Discussion </a:t>
            </a:r>
            <a:r>
              <a:rPr lang="fr-FR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et explications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lvl="0" indent="0">
              <a:lnSpc>
                <a:spcPct val="150000"/>
              </a:lnSpc>
              <a:buNone/>
              <a:defRPr sz="1800"/>
            </a:pP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indent="0">
              <a:buNone/>
            </a:pP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1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Historique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0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C69DF681D8F04D98763E1E46814A0A" ma:contentTypeVersion="0" ma:contentTypeDescription="Create a new document." ma:contentTypeScope="" ma:versionID="c27b7ab03bc65535b129c1acdd7199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6B2B10-6ADC-447C-AE69-9937800BFA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25BB22F-9204-4580-A310-06F7523E39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A1DB94-82A1-41FF-9A64-105CFA46A06B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4240</TotalTime>
  <Words>292</Words>
  <Application>Microsoft Office PowerPoint</Application>
  <PresentationFormat>Widescreen</PresentationFormat>
  <Paragraphs>43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ＭＳ Ｐゴシック</vt:lpstr>
      <vt:lpstr>Arial</vt:lpstr>
      <vt:lpstr>Calibri</vt:lpstr>
      <vt:lpstr>Calibri Light</vt:lpstr>
      <vt:lpstr>Helvetica</vt:lpstr>
      <vt:lpstr>Helvetica Neue Thin</vt:lpstr>
      <vt:lpstr>Wingdings</vt:lpstr>
      <vt:lpstr>Office Theme</vt:lpstr>
      <vt:lpstr>PowerPoint Presentation</vt:lpstr>
      <vt:lpstr>Règlement S‘Cool LAB</vt:lpstr>
      <vt:lpstr>Rangement Sacs &amp; affaires</vt:lpstr>
      <vt:lpstr>Issues de secours</vt:lpstr>
      <vt:lpstr>Point de rassemblement</vt:lpstr>
      <vt:lpstr>WC</vt:lpstr>
      <vt:lpstr>Atelier - Chambre à brouillard</vt:lpstr>
      <vt:lpstr>Présentation</vt:lpstr>
      <vt:lpstr>Historique</vt:lpstr>
      <vt:lpstr>Historique</vt:lpstr>
      <vt:lpstr>Procédure- étape par étape </vt:lpstr>
      <vt:lpstr>Construction de votre propre détecteur de particules – étape par étape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☞ Construisez votre propre détecteur de particules !</vt:lpstr>
      <vt:lpstr>☞ Construisez votre propre détecteur de particules </vt:lpstr>
      <vt:lpstr>☞ Rangement </vt:lpstr>
      <vt:lpstr>Discussion et explications</vt:lpstr>
      <vt:lpstr>Matériel supplémentaire</vt:lpstr>
      <vt:lpstr>Air Shower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Woithe</dc:creator>
  <cp:lastModifiedBy>Pierre Grandemange</cp:lastModifiedBy>
  <cp:revision>101</cp:revision>
  <cp:lastPrinted>2014-08-29T11:28:05Z</cp:lastPrinted>
  <dcterms:created xsi:type="dcterms:W3CDTF">2014-08-27T09:53:32Z</dcterms:created>
  <dcterms:modified xsi:type="dcterms:W3CDTF">2015-10-20T13:23:28Z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0x010100FCC69DF681D8F04D98763E1E46814A0A</vt:lpwstr>
  </property>
</Properties>
</file>