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63" r:id="rId2"/>
    <p:sldId id="266" r:id="rId3"/>
    <p:sldId id="268" r:id="rId4"/>
    <p:sldId id="273" r:id="rId5"/>
    <p:sldId id="274" r:id="rId6"/>
    <p:sldId id="275" r:id="rId7"/>
    <p:sldId id="277" r:id="rId8"/>
    <p:sldId id="279" r:id="rId9"/>
    <p:sldId id="278" r:id="rId10"/>
    <p:sldId id="281" r:id="rId11"/>
    <p:sldId id="282" r:id="rId12"/>
    <p:sldId id="283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2903" userDrawn="1">
          <p15:clr>
            <a:srgbClr val="A4A3A4"/>
          </p15:clr>
        </p15:guide>
        <p15:guide id="3" orient="horz" pos="1597" userDrawn="1">
          <p15:clr>
            <a:srgbClr val="A4A3A4"/>
          </p15:clr>
        </p15:guide>
        <p15:guide id="4" pos="2895">
          <p15:clr>
            <a:srgbClr val="A4A3A4"/>
          </p15:clr>
        </p15:guide>
        <p15:guide id="5" orient="horz" pos="622" userDrawn="1">
          <p15:clr>
            <a:srgbClr val="A4A3A4"/>
          </p15:clr>
        </p15:guide>
        <p15:guide id="6" orient="horz" pos="3117" userDrawn="1">
          <p15:clr>
            <a:srgbClr val="A4A3A4"/>
          </p15:clr>
        </p15:guide>
        <p15:guide id="7" pos="10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A9E"/>
    <a:srgbClr val="5E76A6"/>
    <a:srgbClr val="B3BED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2" autoAdjust="0"/>
    <p:restoredTop sz="67574" autoAdjust="0"/>
  </p:normalViewPr>
  <p:slideViewPr>
    <p:cSldViewPr snapToGrid="0" snapToObjects="1">
      <p:cViewPr varScale="1">
        <p:scale>
          <a:sx n="214" d="100"/>
          <a:sy n="214" d="100"/>
        </p:scale>
        <p:origin x="228" y="156"/>
      </p:cViewPr>
      <p:guideLst>
        <p:guide orient="horz" pos="1711"/>
        <p:guide pos="2903"/>
        <p:guide orient="horz" pos="1597"/>
        <p:guide pos="2895"/>
        <p:guide orient="horz" pos="622"/>
        <p:guide orient="horz" pos="3117"/>
        <p:guide pos="108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5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79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24/09/2014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JW group meeting St. Gallen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E76A6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/>
                </a:solidFill>
                <a:latin typeface="Helvetica" pitchFamily="34" charset="0"/>
              </a:defRPr>
            </a:lvl1pPr>
          </a:lstStyle>
          <a:p>
            <a:r>
              <a:rPr lang="en-US" dirty="0" smtClean="0"/>
              <a:t>08/10/2014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/>
                </a:solidFill>
                <a:latin typeface="Helvetica" pitchFamily="34" charset="0"/>
              </a:defRPr>
            </a:lvl1pPr>
          </a:lstStyle>
          <a:p>
            <a:r>
              <a:rPr lang="en-US" dirty="0" smtClean="0"/>
              <a:t>Julia Woithe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/>
                </a:solidFill>
                <a:latin typeface="Helvetica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678"/>
          <a:stretch/>
        </p:blipFill>
        <p:spPr>
          <a:xfrm>
            <a:off x="-57966" y="4527550"/>
            <a:ext cx="768436" cy="6159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31482577"/>
              </p:ext>
            </p:extLst>
          </p:nvPr>
        </p:nvGraphicFramePr>
        <p:xfrm>
          <a:off x="835326" y="4618163"/>
          <a:ext cx="406233" cy="464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Acrobat Document" r:id="rId17" imgW="8905766" imgH="10191731" progId="AcroExch.Document.11">
                  <p:embed/>
                </p:oleObj>
              </mc:Choice>
              <mc:Fallback>
                <p:oleObj name="Acrobat Document" r:id="rId17" imgW="8905766" imgH="1019173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35326" y="4618163"/>
                        <a:ext cx="406233" cy="464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6">
              <a:lumMod val="50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Helvetica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Helvetica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accent6">
              <a:lumMod val="50000"/>
            </a:schemeClr>
          </a:solidFill>
          <a:latin typeface="Helvetica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accent6">
              <a:lumMod val="50000"/>
            </a:schemeClr>
          </a:solidFill>
          <a:latin typeface="Helvetica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accent6">
              <a:lumMod val="50000"/>
            </a:schemeClr>
          </a:solidFill>
          <a:latin typeface="Helvetica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ndico.cern.ch/event/355973/session/2/contribution/108/attachments/1131475/1617328/presentation_wg4_23_july_2015_all.ppt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cern.ch/s-cool-lab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54" b="81"/>
          <a:stretch/>
        </p:blipFill>
        <p:spPr>
          <a:xfrm rot="10800000">
            <a:off x="1" y="0"/>
            <a:ext cx="9157379" cy="5611690"/>
          </a:xfrm>
          <a:prstGeom prst="rect">
            <a:avLst/>
          </a:prstGeom>
        </p:spPr>
      </p:pic>
      <p:sp>
        <p:nvSpPr>
          <p:cNvPr id="14339" name="Text Placeholder 2"/>
          <p:cNvSpPr>
            <a:spLocks noGrp="1"/>
          </p:cNvSpPr>
          <p:nvPr>
            <p:ph type="body" idx="10"/>
          </p:nvPr>
        </p:nvSpPr>
        <p:spPr>
          <a:xfrm>
            <a:off x="155394" y="4003655"/>
            <a:ext cx="3066457" cy="1026114"/>
          </a:xfrm>
        </p:spPr>
        <p:txBody>
          <a:bodyPr>
            <a:normAutofit/>
          </a:bodyPr>
          <a:lstStyle/>
          <a:p>
            <a:r>
              <a:rPr lang="en-US" altLang="en-US" sz="1800" b="1" dirty="0" smtClean="0">
                <a:solidFill>
                  <a:schemeClr val="bg1"/>
                </a:solidFill>
              </a:rPr>
              <a:t>CERN </a:t>
            </a:r>
            <a:r>
              <a:rPr lang="en-US" altLang="en-US" sz="1800" b="1" dirty="0" err="1" smtClean="0">
                <a:solidFill>
                  <a:schemeClr val="bg1"/>
                </a:solidFill>
              </a:rPr>
              <a:t>S’Cool</a:t>
            </a:r>
            <a:r>
              <a:rPr lang="en-US" altLang="en-US" sz="1800" b="1" dirty="0" smtClean="0">
                <a:solidFill>
                  <a:schemeClr val="bg1"/>
                </a:solidFill>
              </a:rPr>
              <a:t> LAB</a:t>
            </a:r>
          </a:p>
          <a:p>
            <a:r>
              <a:rPr lang="en-US" altLang="en-US" dirty="0" smtClean="0">
                <a:solidFill>
                  <a:schemeClr val="bg1"/>
                </a:solidFill>
              </a:rPr>
              <a:t>Scool.lab@cern.ch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SL_Logo_Wall_vect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62" y="78152"/>
            <a:ext cx="1230923" cy="140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Idées</a:t>
            </a:r>
            <a:r>
              <a:rPr lang="en-US" dirty="0" smtClean="0"/>
              <a:t> </a:t>
            </a:r>
            <a:r>
              <a:rPr lang="en-US" dirty="0" err="1" smtClean="0"/>
              <a:t>pratiques</a:t>
            </a:r>
            <a:r>
              <a:rPr lang="en-US" dirty="0" smtClean="0"/>
              <a:t> “</a:t>
            </a:r>
            <a:r>
              <a:rPr lang="en-US" dirty="0" err="1" smtClean="0"/>
              <a:t>maison</a:t>
            </a:r>
            <a:r>
              <a:rPr lang="en-US" dirty="0" smtClean="0"/>
              <a:t>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933950" cy="3203145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de-DE" dirty="0" smtClean="0">
                <a:solidFill>
                  <a:schemeClr val="tx1"/>
                </a:solidFill>
              </a:rPr>
              <a:t>Maquette (taille 1:100) des aimants ATLAS</a:t>
            </a:r>
          </a:p>
          <a:p>
            <a:r>
              <a:rPr lang="de-DE" dirty="0" smtClean="0"/>
              <a:t>Fil de cuivre</a:t>
            </a:r>
          </a:p>
          <a:p>
            <a:r>
              <a:rPr lang="de-DE" dirty="0" smtClean="0"/>
              <a:t>Pièces découpées en plexi</a:t>
            </a:r>
            <a:endParaRPr lang="de-DE" dirty="0"/>
          </a:p>
          <a:p>
            <a:r>
              <a:rPr lang="de-DE" dirty="0" smtClean="0"/>
              <a:t>16 tubes en plexi </a:t>
            </a:r>
            <a:r>
              <a:rPr lang="de-DE" dirty="0"/>
              <a:t>à</a:t>
            </a:r>
            <a:r>
              <a:rPr lang="de-DE" dirty="0" smtClean="0"/>
              <a:t>1x25 </a:t>
            </a:r>
            <a:r>
              <a:rPr lang="de-DE" dirty="0"/>
              <a:t>cm </a:t>
            </a:r>
          </a:p>
          <a:p>
            <a:r>
              <a:rPr lang="de-DE" dirty="0"/>
              <a:t>1 </a:t>
            </a:r>
            <a:r>
              <a:rPr lang="de-DE" dirty="0" smtClean="0"/>
              <a:t>tube en plexi à 7.5x25 </a:t>
            </a:r>
            <a:r>
              <a:rPr lang="de-DE" dirty="0"/>
              <a:t>cm </a:t>
            </a:r>
          </a:p>
          <a:p>
            <a:r>
              <a:rPr lang="de-DE" dirty="0"/>
              <a:t>1 plexiglasstube </a:t>
            </a:r>
            <a:r>
              <a:rPr lang="de-DE" dirty="0" smtClean="0"/>
              <a:t>à 6x15 </a:t>
            </a:r>
            <a:r>
              <a:rPr lang="de-DE" dirty="0"/>
              <a:t>cm </a:t>
            </a:r>
          </a:p>
          <a:p>
            <a:r>
              <a:rPr lang="de-DE" dirty="0" smtClean="0"/>
              <a:t>Boussoles</a:t>
            </a:r>
            <a:endParaRPr lang="de-DE" dirty="0"/>
          </a:p>
          <a:p>
            <a:r>
              <a:rPr lang="de-DE" dirty="0" smtClean="0"/>
              <a:t>Câbles</a:t>
            </a:r>
            <a:endParaRPr lang="de-DE" dirty="0"/>
          </a:p>
          <a:p>
            <a:r>
              <a:rPr lang="de-DE" dirty="0" smtClean="0"/>
              <a:t>Alimentation</a:t>
            </a:r>
            <a:endParaRPr lang="de-DE" dirty="0"/>
          </a:p>
          <a:p>
            <a:r>
              <a:rPr lang="de-DE" dirty="0" smtClean="0"/>
              <a:t>Connexions</a:t>
            </a:r>
            <a:endParaRPr lang="de-DE" dirty="0"/>
          </a:p>
          <a:p>
            <a:pPr marL="36576" indent="0">
              <a:buNone/>
            </a:pPr>
            <a:r>
              <a:rPr lang="de-DE" sz="3200" dirty="0" smtClean="0"/>
              <a:t>Protocol: </a:t>
            </a:r>
            <a:r>
              <a:rPr lang="en-US" altLang="en-US" dirty="0" err="1" smtClean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Présentation</a:t>
            </a:r>
            <a:r>
              <a:rPr lang="en-US" altLang="en-US" dirty="0" smtClean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 HST 2015 </a:t>
            </a:r>
            <a:r>
              <a:rPr lang="en-US" alt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(</a:t>
            </a:r>
            <a:r>
              <a:rPr lang="en-US" altLang="en-US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en</a:t>
            </a:r>
            <a:r>
              <a:rPr lang="en-US" alt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anglais</a:t>
            </a:r>
            <a:r>
              <a:rPr lang="en-US" alt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Grafik 6" descr="model building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0775" y="987425"/>
            <a:ext cx="3135313" cy="317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switching 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9248" y="66675"/>
            <a:ext cx="7913129" cy="445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9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 &amp; </a:t>
            </a:r>
            <a:r>
              <a:rPr lang="de-DE" smtClean="0"/>
              <a:t>Discussion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2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Résumé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4038" y="1002053"/>
            <a:ext cx="5568950" cy="3203145"/>
          </a:xfrm>
        </p:spPr>
        <p:txBody>
          <a:bodyPr anchor="ctr"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Qu’est-ce</a:t>
            </a:r>
            <a:r>
              <a:rPr lang="en-US" dirty="0" smtClean="0"/>
              <a:t> que le </a:t>
            </a:r>
            <a:r>
              <a:rPr lang="en-US" dirty="0" smtClean="0"/>
              <a:t>S’Cool </a:t>
            </a:r>
            <a:r>
              <a:rPr lang="en-US" dirty="0" smtClean="0"/>
              <a:t>LAB ?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objectifs</a:t>
            </a:r>
            <a:r>
              <a:rPr lang="en-US" dirty="0" smtClean="0"/>
              <a:t> 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Que </a:t>
            </a:r>
            <a:r>
              <a:rPr lang="en-US" dirty="0" err="1" smtClean="0"/>
              <a:t>proposons</a:t>
            </a:r>
            <a:r>
              <a:rPr lang="en-US" dirty="0" smtClean="0"/>
              <a:t>-nous aux </a:t>
            </a:r>
            <a:r>
              <a:rPr lang="en-US" dirty="0" err="1" smtClean="0"/>
              <a:t>lycées</a:t>
            </a:r>
            <a:r>
              <a:rPr lang="en-US" dirty="0" smtClean="0"/>
              <a:t> ?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Quelles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experiences ?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Idées</a:t>
            </a:r>
            <a:r>
              <a:rPr lang="en-US" dirty="0" smtClean="0"/>
              <a:t> </a:t>
            </a:r>
            <a:r>
              <a:rPr lang="en-US" dirty="0" err="1" smtClean="0"/>
              <a:t>d’experiences</a:t>
            </a:r>
            <a:r>
              <a:rPr lang="en-US" dirty="0" smtClean="0"/>
              <a:t> “</a:t>
            </a:r>
            <a:r>
              <a:rPr lang="en-US" dirty="0" err="1" smtClean="0"/>
              <a:t>maison</a:t>
            </a:r>
            <a:r>
              <a:rPr lang="en-US" dirty="0" smtClean="0"/>
              <a:t>”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Questions </a:t>
            </a:r>
            <a:r>
              <a:rPr lang="en-US" dirty="0" smtClean="0"/>
              <a:t>&amp; Discussion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5676900" y="1330006"/>
            <a:ext cx="3381375" cy="2520000"/>
          </a:xfrm>
          <a:prstGeom prst="rect">
            <a:avLst/>
          </a:prstGeom>
          <a:noFill/>
        </p:spPr>
        <p:txBody>
          <a:bodyPr vert="horz" wrap="square" anchor="t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 err="1" smtClean="0"/>
              <a:t>Espace</a:t>
            </a:r>
            <a:r>
              <a:rPr lang="en-US" sz="2000" dirty="0" smtClean="0"/>
              <a:t> </a:t>
            </a:r>
            <a:r>
              <a:rPr lang="en-US" sz="2000" dirty="0" err="1" smtClean="0"/>
              <a:t>laboratoire</a:t>
            </a:r>
            <a:r>
              <a:rPr lang="en-US" sz="2000" dirty="0" smtClean="0"/>
              <a:t> de 200m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au CERN</a:t>
            </a:r>
            <a:endParaRPr lang="en-US" sz="2000" dirty="0" smtClean="0"/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r>
              <a:rPr lang="en-US" sz="2000" dirty="0" err="1" smtClean="0"/>
              <a:t>Laboratoire</a:t>
            </a:r>
            <a:r>
              <a:rPr lang="en-US" sz="2000" dirty="0" smtClean="0"/>
              <a:t> </a:t>
            </a:r>
            <a:r>
              <a:rPr lang="en-US" sz="2000" dirty="0" err="1" smtClean="0"/>
              <a:t>dedié</a:t>
            </a:r>
            <a:r>
              <a:rPr lang="en-US" sz="2000" dirty="0" smtClean="0"/>
              <a:t> aux </a:t>
            </a:r>
            <a:r>
              <a:rPr lang="en-US" sz="2000" dirty="0" err="1" smtClean="0"/>
              <a:t>travaux</a:t>
            </a:r>
            <a:r>
              <a:rPr lang="en-US" sz="2000" dirty="0" smtClean="0"/>
              <a:t> </a:t>
            </a:r>
            <a:r>
              <a:rPr lang="en-US" sz="2000" dirty="0" err="1" smtClean="0"/>
              <a:t>pratiques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physique des </a:t>
            </a:r>
            <a:r>
              <a:rPr lang="en-US" sz="2000" dirty="0" err="1" smtClean="0"/>
              <a:t>particules</a:t>
            </a:r>
            <a:endParaRPr lang="en-US" sz="2000" dirty="0" smtClean="0"/>
          </a:p>
          <a:p>
            <a:pPr marL="36576" indent="0">
              <a:buNone/>
            </a:pPr>
            <a:endParaRPr lang="en-US" sz="1400" dirty="0" smtClean="0"/>
          </a:p>
          <a:p>
            <a:pPr marL="36576" indent="0">
              <a:buNone/>
            </a:pPr>
            <a:r>
              <a:rPr lang="en-US" sz="2000" dirty="0" err="1" smtClean="0"/>
              <a:t>Espace</a:t>
            </a:r>
            <a:r>
              <a:rPr lang="en-US" sz="2000" dirty="0" smtClean="0"/>
              <a:t> de </a:t>
            </a:r>
            <a:r>
              <a:rPr lang="en-US" sz="2000" dirty="0" err="1" smtClean="0"/>
              <a:t>recherche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didactique</a:t>
            </a:r>
            <a:r>
              <a:rPr lang="en-US" sz="2000" dirty="0" smtClean="0"/>
              <a:t> de la physique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Qu’est-ce</a:t>
            </a:r>
            <a:r>
              <a:rPr lang="en-US" dirty="0"/>
              <a:t> que le S’Cool LAB 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"/>
          <a:stretch/>
        </p:blipFill>
        <p:spPr>
          <a:xfrm>
            <a:off x="375390" y="1330006"/>
            <a:ext cx="5173657" cy="2520000"/>
          </a:xfrm>
        </p:spPr>
      </p:pic>
    </p:spTree>
    <p:extLst>
      <p:ext uri="{BB962C8B-B14F-4D97-AF65-F5344CB8AC3E}">
        <p14:creationId xmlns:p14="http://schemas.microsoft.com/office/powerpoint/2010/main" val="290325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Quels</a:t>
            </a:r>
            <a:r>
              <a:rPr lang="en-US" sz="3200" dirty="0" smtClean="0"/>
              <a:t> </a:t>
            </a:r>
            <a:r>
              <a:rPr lang="en-US" sz="3200" dirty="0" err="1" smtClean="0"/>
              <a:t>sont</a:t>
            </a:r>
            <a:r>
              <a:rPr lang="en-US" sz="3200" dirty="0" smtClean="0"/>
              <a:t> les </a:t>
            </a:r>
            <a:r>
              <a:rPr lang="en-US" sz="3200" dirty="0" err="1" smtClean="0"/>
              <a:t>objectifs</a:t>
            </a:r>
            <a:r>
              <a:rPr lang="en-US" sz="3200" dirty="0" smtClean="0"/>
              <a:t> du S’Cool LAB 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126" y="3516948"/>
            <a:ext cx="7699559" cy="1063000"/>
          </a:xfrm>
        </p:spPr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2000" dirty="0" err="1" smtClean="0"/>
              <a:t>Rendre</a:t>
            </a:r>
            <a:r>
              <a:rPr lang="en-US" sz="2000" dirty="0" smtClean="0"/>
              <a:t> la physique et les technologies du CERN comprehensible pour les </a:t>
            </a:r>
            <a:r>
              <a:rPr lang="en-US" sz="2000" dirty="0" err="1" smtClean="0"/>
              <a:t>élèves</a:t>
            </a:r>
            <a:r>
              <a:rPr lang="en-US" sz="2000" dirty="0" smtClean="0"/>
              <a:t> au </a:t>
            </a:r>
            <a:r>
              <a:rPr lang="en-US" sz="2000" dirty="0" err="1" smtClean="0"/>
              <a:t>moyen</a:t>
            </a:r>
            <a:r>
              <a:rPr lang="en-US" sz="2000" dirty="0" smtClean="0"/>
              <a:t> </a:t>
            </a:r>
            <a:r>
              <a:rPr lang="en-US" sz="2000" dirty="0" err="1" smtClean="0"/>
              <a:t>d’experimentation</a:t>
            </a:r>
            <a:r>
              <a:rPr lang="en-US" sz="2000" dirty="0" smtClean="0"/>
              <a:t> </a:t>
            </a:r>
            <a:r>
              <a:rPr lang="en-US" sz="2000" dirty="0" err="1" smtClean="0"/>
              <a:t>pratique</a:t>
            </a:r>
            <a:r>
              <a:rPr lang="en-US" sz="20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26" y="996948"/>
            <a:ext cx="379438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998" y="996950"/>
            <a:ext cx="3794687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2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Offre</a:t>
            </a:r>
            <a:r>
              <a:rPr lang="en-US" dirty="0" smtClean="0"/>
              <a:t> S’Cool LAB pour les </a:t>
            </a:r>
            <a:r>
              <a:rPr lang="en-US" dirty="0" err="1" smtClean="0"/>
              <a:t>lycées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06345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Programme</a:t>
            </a:r>
            <a:r>
              <a:rPr lang="en-US" sz="2000" dirty="0" smtClean="0"/>
              <a:t> </a:t>
            </a:r>
            <a:r>
              <a:rPr lang="en-US" sz="2000" dirty="0" err="1" smtClean="0"/>
              <a:t>d’une</a:t>
            </a:r>
            <a:r>
              <a:rPr lang="en-US" sz="2000" dirty="0" smtClean="0"/>
              <a:t> </a:t>
            </a:r>
            <a:r>
              <a:rPr lang="en-US" sz="2000" dirty="0" err="1" smtClean="0"/>
              <a:t>journée</a:t>
            </a:r>
            <a:r>
              <a:rPr lang="en-US" sz="2000" dirty="0" smtClean="0"/>
              <a:t> </a:t>
            </a:r>
            <a:r>
              <a:rPr lang="en-US" sz="2000" dirty="0" err="1" smtClean="0"/>
              <a:t>complète</a:t>
            </a:r>
            <a:r>
              <a:rPr lang="en-US" sz="2000" dirty="0" smtClean="0"/>
              <a:t> au CERN</a:t>
            </a:r>
          </a:p>
          <a:p>
            <a:pPr lvl="1"/>
            <a:r>
              <a:rPr lang="en-US" sz="1600" dirty="0" smtClean="0"/>
              <a:t>Matinée (9h-midi) : </a:t>
            </a:r>
            <a:r>
              <a:rPr lang="en-US" sz="1600" dirty="0" err="1" smtClean="0"/>
              <a:t>Présentation</a:t>
            </a:r>
            <a:r>
              <a:rPr lang="en-US" sz="1600" dirty="0" smtClean="0"/>
              <a:t> </a:t>
            </a:r>
            <a:r>
              <a:rPr lang="en-US" sz="1600" dirty="0" err="1" smtClean="0"/>
              <a:t>générale</a:t>
            </a:r>
            <a:r>
              <a:rPr lang="en-US" sz="1600" dirty="0" smtClean="0"/>
              <a:t> du CERN </a:t>
            </a:r>
            <a:r>
              <a:rPr lang="en-US" sz="1600" dirty="0" err="1" smtClean="0"/>
              <a:t>suivi</a:t>
            </a:r>
            <a:r>
              <a:rPr lang="en-US" sz="1600" dirty="0" smtClean="0"/>
              <a:t> de </a:t>
            </a:r>
            <a:r>
              <a:rPr lang="en-US" sz="1600" dirty="0" err="1" smtClean="0"/>
              <a:t>deux</a:t>
            </a:r>
            <a:r>
              <a:rPr lang="en-US" sz="1600" dirty="0" smtClean="0"/>
              <a:t> </a:t>
            </a:r>
            <a:r>
              <a:rPr lang="en-US" sz="1600" dirty="0" err="1" smtClean="0"/>
              <a:t>visites</a:t>
            </a:r>
            <a:endParaRPr lang="en-US" sz="1600" dirty="0" smtClean="0"/>
          </a:p>
          <a:p>
            <a:pPr lvl="1"/>
            <a:r>
              <a:rPr lang="en-US" sz="1600" dirty="0" smtClean="0"/>
              <a:t>Après-midi (14-17h) : Atelier de </a:t>
            </a:r>
            <a:r>
              <a:rPr lang="en-US" sz="1600" dirty="0" err="1" smtClean="0"/>
              <a:t>travaux</a:t>
            </a:r>
            <a:r>
              <a:rPr lang="en-US" sz="1600" dirty="0" smtClean="0"/>
              <a:t> </a:t>
            </a:r>
            <a:r>
              <a:rPr lang="en-US" sz="1600" dirty="0" err="1" smtClean="0"/>
              <a:t>pratiques</a:t>
            </a:r>
            <a:r>
              <a:rPr lang="en-US" sz="1600" dirty="0" smtClean="0"/>
              <a:t> au S’Cool LAB </a:t>
            </a:r>
            <a:endParaRPr lang="en-US" sz="1600" dirty="0" smtClean="0"/>
          </a:p>
          <a:p>
            <a:pPr lvl="1"/>
            <a:r>
              <a:rPr lang="en-US" sz="1600" dirty="0" smtClean="0"/>
              <a:t>Max. 36 </a:t>
            </a:r>
            <a:r>
              <a:rPr lang="en-US" sz="1600" dirty="0" err="1" smtClean="0"/>
              <a:t>élèves</a:t>
            </a:r>
            <a:r>
              <a:rPr lang="en-US" sz="1600" dirty="0" smtClean="0"/>
              <a:t>; age </a:t>
            </a:r>
            <a:r>
              <a:rPr lang="en-US" sz="1600" dirty="0" err="1" smtClean="0"/>
              <a:t>cible</a:t>
            </a:r>
            <a:r>
              <a:rPr lang="en-US" sz="1600" dirty="0" smtClean="0"/>
              <a:t> 16-19 </a:t>
            </a:r>
            <a:r>
              <a:rPr lang="en-US" sz="1600" dirty="0" err="1" smtClean="0"/>
              <a:t>ans</a:t>
            </a:r>
            <a:endParaRPr lang="en-US" sz="1600" dirty="0" smtClean="0"/>
          </a:p>
          <a:p>
            <a:pPr lvl="1"/>
            <a:r>
              <a:rPr lang="en-US" sz="1600" dirty="0" err="1" smtClean="0"/>
              <a:t>Uniquement</a:t>
            </a:r>
            <a:r>
              <a:rPr lang="en-US" sz="1600" dirty="0" smtClean="0"/>
              <a:t> les </a:t>
            </a:r>
            <a:r>
              <a:rPr lang="en-US" sz="1600" dirty="0" err="1" smtClean="0"/>
              <a:t>mercredis</a:t>
            </a:r>
            <a:r>
              <a:rPr lang="en-US" sz="1600" dirty="0"/>
              <a:t> </a:t>
            </a:r>
            <a:r>
              <a:rPr lang="en-US" sz="1600" dirty="0" smtClean="0"/>
              <a:t>; </a:t>
            </a:r>
            <a:r>
              <a:rPr lang="en-US" sz="1600" dirty="0" err="1" smtClean="0"/>
              <a:t>octobre</a:t>
            </a:r>
            <a:r>
              <a:rPr lang="en-US" sz="1600" dirty="0" smtClean="0"/>
              <a:t> – </a:t>
            </a:r>
            <a:r>
              <a:rPr lang="en-US" sz="1600" dirty="0" err="1" smtClean="0"/>
              <a:t>décembre</a:t>
            </a:r>
            <a:r>
              <a:rPr lang="en-US" sz="1600" dirty="0" smtClean="0"/>
              <a:t> &amp; </a:t>
            </a:r>
            <a:r>
              <a:rPr lang="en-US" sz="1600" dirty="0" err="1" smtClean="0"/>
              <a:t>février</a:t>
            </a:r>
            <a:r>
              <a:rPr lang="en-US" sz="1600" dirty="0" smtClean="0"/>
              <a:t> – </a:t>
            </a:r>
            <a:r>
              <a:rPr lang="en-US" sz="1600" dirty="0" err="1" smtClean="0"/>
              <a:t>juin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r>
              <a:rPr lang="de-DE" sz="2000" dirty="0" smtClean="0"/>
              <a:t>Ce programme spécial nécessite la préparation des élèves avec la plateforme d‘enseignement en ligne S‘Cool LAB.</a:t>
            </a:r>
          </a:p>
          <a:p>
            <a:r>
              <a:rPr lang="de-DE" sz="2000" dirty="0" smtClean="0"/>
              <a:t>Les recherches didactiques dépendent de la coopération à la fois des enseignants et des élèves, qui sont tenus de soumettre des retours par questionnaire.</a:t>
            </a:r>
            <a:endParaRPr lang="de-DE" sz="2000" dirty="0" smtClean="0"/>
          </a:p>
          <a:p>
            <a:r>
              <a:rPr lang="de-DE" sz="1300" dirty="0" smtClean="0"/>
              <a:t>Toute visite du CERN est sans frais. </a:t>
            </a:r>
            <a:r>
              <a:rPr lang="de-DE" sz="1300" dirty="0" smtClean="0"/>
              <a:t>Cependant, les participants sont responables de leurs propres frais de voyage, hébergement etc. </a:t>
            </a:r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36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Offre</a:t>
            </a:r>
            <a:r>
              <a:rPr lang="en-US" dirty="0"/>
              <a:t> S’Cool LAB pour les </a:t>
            </a:r>
            <a:r>
              <a:rPr lang="en-US" dirty="0" err="1"/>
              <a:t>lycées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Comment postuler</a:t>
            </a:r>
            <a:endParaRPr lang="de-DE" dirty="0" smtClean="0"/>
          </a:p>
          <a:p>
            <a:pPr lvl="1"/>
            <a:r>
              <a:rPr lang="de-DE" dirty="0" smtClean="0"/>
              <a:t>Actuellement, seuls les mercredis sont prévus</a:t>
            </a:r>
            <a:endParaRPr lang="de-DE" dirty="0" smtClean="0"/>
          </a:p>
          <a:p>
            <a:pPr lvl="1"/>
            <a:r>
              <a:rPr lang="de-DE" dirty="0" smtClean="0"/>
              <a:t>Environ 5 fois plus de demandes que l‘on a de dates</a:t>
            </a:r>
          </a:p>
          <a:p>
            <a:pPr lvl="1"/>
            <a:r>
              <a:rPr lang="de-DE" dirty="0" smtClean="0"/>
              <a:t>Uniquement via notre site internet: </a:t>
            </a:r>
            <a:r>
              <a:rPr lang="de-DE" dirty="0">
                <a:hlinkClick r:id="rId2"/>
              </a:rPr>
              <a:t>http://cern.ch/s-cool-lab</a:t>
            </a:r>
            <a:r>
              <a:rPr lang="de-DE" dirty="0"/>
              <a:t> </a:t>
            </a:r>
            <a:endParaRPr lang="de-DE" dirty="0" smtClean="0"/>
          </a:p>
          <a:p>
            <a:pPr lvl="1"/>
            <a:r>
              <a:rPr lang="de-DE" dirty="0" smtClean="0"/>
              <a:t>2015/16 complet; ouverture des demandes pour 2016/17 début 2016.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007" y="3161732"/>
            <a:ext cx="4430539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343" y="3161732"/>
            <a:ext cx="3218213" cy="12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8512" y="994206"/>
            <a:ext cx="4078287" cy="345397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Résumé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err="1" smtClean="0"/>
              <a:t>Actuellement</a:t>
            </a:r>
            <a:r>
              <a:rPr lang="en-US" sz="2000" dirty="0" smtClean="0"/>
              <a:t>, 3 experiences </a:t>
            </a:r>
            <a:r>
              <a:rPr lang="en-US" sz="2000" dirty="0" err="1" smtClean="0"/>
              <a:t>sont</a:t>
            </a:r>
            <a:r>
              <a:rPr lang="en-US" sz="2000" dirty="0" smtClean="0"/>
              <a:t> </a:t>
            </a:r>
            <a:r>
              <a:rPr lang="en-US" sz="2000" dirty="0" err="1" smtClean="0"/>
              <a:t>proposées</a:t>
            </a:r>
            <a:endParaRPr lang="en-US" sz="2000" dirty="0"/>
          </a:p>
          <a:p>
            <a:r>
              <a:rPr lang="en-US" sz="2000" dirty="0" err="1" smtClean="0"/>
              <a:t>Chaque</a:t>
            </a:r>
            <a:r>
              <a:rPr lang="en-US" sz="2000" dirty="0" smtClean="0"/>
              <a:t> </a:t>
            </a:r>
            <a:r>
              <a:rPr lang="en-US" sz="2000" dirty="0" err="1" smtClean="0"/>
              <a:t>élève</a:t>
            </a:r>
            <a:r>
              <a:rPr lang="en-US" sz="2000" dirty="0" smtClean="0"/>
              <a:t> </a:t>
            </a:r>
            <a:r>
              <a:rPr lang="en-US" sz="2000" dirty="0" err="1" smtClean="0"/>
              <a:t>manipule</a:t>
            </a:r>
            <a:r>
              <a:rPr lang="en-US" sz="2000" dirty="0" smtClean="0"/>
              <a:t> 2-3 experiences au S’Cool </a:t>
            </a:r>
            <a:r>
              <a:rPr lang="en-US" sz="2000" dirty="0" smtClean="0"/>
              <a:t>LAB</a:t>
            </a:r>
            <a:endParaRPr lang="en-US" sz="2000" dirty="0"/>
          </a:p>
          <a:p>
            <a:r>
              <a:rPr lang="en-US" sz="2000" dirty="0" smtClean="0"/>
              <a:t>Les ateliers </a:t>
            </a:r>
            <a:r>
              <a:rPr lang="en-US" sz="2000" dirty="0" err="1" smtClean="0"/>
              <a:t>sont</a:t>
            </a:r>
            <a:r>
              <a:rPr lang="en-US" sz="2000" dirty="0" smtClean="0"/>
              <a:t> </a:t>
            </a:r>
            <a:r>
              <a:rPr lang="en-US" sz="2000" dirty="0" err="1" smtClean="0"/>
              <a:t>animés</a:t>
            </a:r>
            <a:r>
              <a:rPr lang="en-US" sz="2000" dirty="0" smtClean="0"/>
              <a:t> par des </a:t>
            </a:r>
            <a:r>
              <a:rPr lang="en-US" sz="2000" dirty="0" err="1" smtClean="0"/>
              <a:t>scientifiques</a:t>
            </a:r>
            <a:r>
              <a:rPr lang="en-US" sz="2000" dirty="0" smtClean="0"/>
              <a:t> </a:t>
            </a:r>
            <a:r>
              <a:rPr lang="en-US" sz="2000" dirty="0" err="1" smtClean="0"/>
              <a:t>bénévoles</a:t>
            </a:r>
            <a:r>
              <a:rPr lang="en-US" sz="2000" dirty="0" smtClean="0"/>
              <a:t> du CERN</a:t>
            </a:r>
            <a:endParaRPr lang="en-US" sz="2000" dirty="0"/>
          </a:p>
          <a:p>
            <a:r>
              <a:rPr lang="en-US" sz="2000" dirty="0" err="1" smtClean="0"/>
              <a:t>Plusieurs</a:t>
            </a:r>
            <a:r>
              <a:rPr lang="en-US" sz="2000" dirty="0" smtClean="0"/>
              <a:t> </a:t>
            </a:r>
            <a:r>
              <a:rPr lang="en-US" sz="2000" dirty="0" err="1"/>
              <a:t>a</a:t>
            </a:r>
            <a:r>
              <a:rPr lang="en-US" sz="2000" dirty="0" err="1" smtClean="0"/>
              <a:t>utres</a:t>
            </a:r>
            <a:r>
              <a:rPr lang="en-US" sz="2000" dirty="0" smtClean="0"/>
              <a:t> experiences </a:t>
            </a:r>
            <a:r>
              <a:rPr lang="en-US" sz="2000" dirty="0" err="1" smtClean="0"/>
              <a:t>sont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voie</a:t>
            </a:r>
            <a:r>
              <a:rPr lang="en-US" sz="2000" dirty="0" smtClean="0"/>
              <a:t> de </a:t>
            </a:r>
            <a:r>
              <a:rPr lang="en-US" sz="2000" dirty="0" err="1" smtClean="0"/>
              <a:t>développement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27200" y="987425"/>
            <a:ext cx="2225456" cy="3060000"/>
            <a:chOff x="1727200" y="987425"/>
            <a:chExt cx="2225456" cy="306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200" y="987425"/>
              <a:ext cx="1112728" cy="153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200" y="2517425"/>
              <a:ext cx="1112728" cy="153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9928" y="2517425"/>
              <a:ext cx="1112728" cy="153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9928" y="987425"/>
              <a:ext cx="1112728" cy="153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78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8512" y="994206"/>
            <a:ext cx="4078287" cy="306293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Machines à </a:t>
            </a:r>
            <a:r>
              <a:rPr lang="en-US" sz="2000" dirty="0" err="1" smtClean="0">
                <a:solidFill>
                  <a:schemeClr val="tx1"/>
                </a:solidFill>
              </a:rPr>
              <a:t>rayons</a:t>
            </a:r>
            <a:r>
              <a:rPr lang="en-US" sz="2000" dirty="0" smtClean="0">
                <a:solidFill>
                  <a:schemeClr val="tx1"/>
                </a:solidFill>
              </a:rPr>
              <a:t> X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GB" sz="2000" dirty="0" err="1" smtClean="0"/>
              <a:t>Proporiétés</a:t>
            </a:r>
            <a:r>
              <a:rPr lang="en-GB" sz="2000" dirty="0" smtClean="0"/>
              <a:t> des photons à haute </a:t>
            </a:r>
            <a:r>
              <a:rPr lang="en-GB" sz="2000" dirty="0" err="1" smtClean="0"/>
              <a:t>énergie</a:t>
            </a:r>
            <a:endParaRPr lang="en-GB" sz="2000" dirty="0" smtClean="0"/>
          </a:p>
          <a:p>
            <a:r>
              <a:rPr lang="en-GB" sz="2000" dirty="0" err="1" smtClean="0"/>
              <a:t>Détection</a:t>
            </a:r>
            <a:r>
              <a:rPr lang="en-GB" sz="2000" dirty="0" smtClean="0"/>
              <a:t> de </a:t>
            </a:r>
            <a:r>
              <a:rPr lang="en-GB" sz="2000" dirty="0" err="1" smtClean="0"/>
              <a:t>particules</a:t>
            </a:r>
            <a:r>
              <a:rPr lang="en-GB" sz="2000" dirty="0" smtClean="0"/>
              <a:t> à </a:t>
            </a:r>
            <a:r>
              <a:rPr lang="en-GB" sz="2000" dirty="0" err="1" smtClean="0"/>
              <a:t>l’aide</a:t>
            </a:r>
            <a:r>
              <a:rPr lang="en-GB" sz="2000" dirty="0" smtClean="0"/>
              <a:t> de </a:t>
            </a:r>
            <a:r>
              <a:rPr lang="en-GB" sz="2000" dirty="0" err="1" smtClean="0"/>
              <a:t>détecteurs</a:t>
            </a:r>
            <a:r>
              <a:rPr lang="en-GB" sz="2000" dirty="0" smtClean="0"/>
              <a:t> à pixels</a:t>
            </a:r>
            <a:endParaRPr lang="en-GB" sz="2000" dirty="0" smtClean="0"/>
          </a:p>
          <a:p>
            <a:r>
              <a:rPr lang="en-GB" sz="2000" dirty="0" smtClean="0"/>
              <a:t>Applications </a:t>
            </a:r>
            <a:r>
              <a:rPr lang="en-GB" sz="2000" dirty="0" err="1" smtClean="0"/>
              <a:t>médicales</a:t>
            </a:r>
            <a:r>
              <a:rPr lang="en-GB" sz="2000" dirty="0" smtClean="0"/>
              <a:t> de la physique des </a:t>
            </a:r>
            <a:r>
              <a:rPr lang="en-GB" sz="2000" dirty="0" err="1" smtClean="0"/>
              <a:t>particules</a:t>
            </a:r>
            <a:endParaRPr lang="en-GB" sz="2000" dirty="0" smtClean="0"/>
          </a:p>
          <a:p>
            <a:r>
              <a:rPr lang="de-DE" sz="2000" dirty="0" smtClean="0"/>
              <a:t>Conceptions d‘élèves sur les rayonnements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997139"/>
            <a:ext cx="2225456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8512" y="994206"/>
            <a:ext cx="4078287" cy="306293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Tubes à electrons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err="1" smtClean="0"/>
              <a:t>Déviation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particules</a:t>
            </a:r>
            <a:r>
              <a:rPr lang="en-US" sz="2000" dirty="0" smtClean="0"/>
              <a:t> </a:t>
            </a:r>
            <a:r>
              <a:rPr lang="en-US" sz="2000" dirty="0" err="1" smtClean="0"/>
              <a:t>électriquement</a:t>
            </a:r>
            <a:r>
              <a:rPr lang="en-US" sz="2000" dirty="0" smtClean="0"/>
              <a:t> </a:t>
            </a:r>
            <a:r>
              <a:rPr lang="en-US" sz="2000" dirty="0" err="1" smtClean="0"/>
              <a:t>chargées</a:t>
            </a:r>
            <a:r>
              <a:rPr lang="en-US" sz="2000" dirty="0" smtClean="0"/>
              <a:t> </a:t>
            </a:r>
            <a:r>
              <a:rPr lang="en-US" sz="2000" dirty="0" err="1" smtClean="0"/>
              <a:t>dans</a:t>
            </a:r>
            <a:r>
              <a:rPr lang="en-US" sz="2000" dirty="0" smtClean="0"/>
              <a:t> un champ </a:t>
            </a:r>
            <a:r>
              <a:rPr lang="en-US" sz="2000" dirty="0" err="1" smtClean="0"/>
              <a:t>magnétique</a:t>
            </a:r>
            <a:endParaRPr lang="en-US" sz="2000" dirty="0" smtClean="0"/>
          </a:p>
          <a:p>
            <a:r>
              <a:rPr lang="en-US" sz="2000" dirty="0" smtClean="0"/>
              <a:t>Electro-</a:t>
            </a:r>
            <a:r>
              <a:rPr lang="en-US" sz="2000" dirty="0" err="1" smtClean="0"/>
              <a:t>aimants</a:t>
            </a:r>
            <a:r>
              <a:rPr lang="en-US" sz="2000" dirty="0" smtClean="0"/>
              <a:t> dipoles</a:t>
            </a:r>
          </a:p>
          <a:p>
            <a:r>
              <a:rPr lang="en-US" sz="2000" dirty="0" smtClean="0"/>
              <a:t>Conceptions </a:t>
            </a:r>
            <a:r>
              <a:rPr lang="en-US" sz="2000" dirty="0" err="1" smtClean="0"/>
              <a:t>d’élèves</a:t>
            </a:r>
            <a:r>
              <a:rPr lang="en-US" sz="2000" dirty="0" smtClean="0"/>
              <a:t>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électromagnétisme</a:t>
            </a:r>
            <a:endParaRPr lang="en-GB" sz="2000" dirty="0"/>
          </a:p>
          <a:p>
            <a:endParaRPr lang="en-US" sz="2000" dirty="0"/>
          </a:p>
          <a:p>
            <a:pPr marL="36576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06" y="995713"/>
            <a:ext cx="2225457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3520</TotalTime>
  <Words>413</Words>
  <Application>Microsoft Office PowerPoint</Application>
  <PresentationFormat>On-screen Show (16:9)</PresentationFormat>
  <Paragraphs>75</Paragraphs>
  <Slides>12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Wingdings</vt:lpstr>
      <vt:lpstr>CERN2Corporate16-9</vt:lpstr>
      <vt:lpstr>Acrobat Document</vt:lpstr>
      <vt:lpstr>PowerPoint Presentation</vt:lpstr>
      <vt:lpstr>Résumé</vt:lpstr>
      <vt:lpstr>Qu’est-ce que le S’Cool LAB ?</vt:lpstr>
      <vt:lpstr>Quels sont les objectifs du S’Cool LAB ?</vt:lpstr>
      <vt:lpstr>Offre S’Cool LAB pour les lycées</vt:lpstr>
      <vt:lpstr>Offre S’Cool LAB pour les lycées</vt:lpstr>
      <vt:lpstr>Experiences</vt:lpstr>
      <vt:lpstr>Experiences</vt:lpstr>
      <vt:lpstr>Experiences</vt:lpstr>
      <vt:lpstr>Idées pratiques “maison”</vt:lpstr>
      <vt:lpstr>PowerPoint Presentation</vt:lpstr>
      <vt:lpstr>Questions &amp; Discussion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Alex Brown</cp:lastModifiedBy>
  <cp:revision>124</cp:revision>
  <dcterms:created xsi:type="dcterms:W3CDTF">2014-09-10T08:56:01Z</dcterms:created>
  <dcterms:modified xsi:type="dcterms:W3CDTF">2015-10-20T16:26:31Z</dcterms:modified>
</cp:coreProperties>
</file>