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notesMasterIdLst>
    <p:notesMasterId r:id="rId44"/>
  </p:notesMasterIdLst>
  <p:handoutMasterIdLst>
    <p:handoutMasterId r:id="rId45"/>
  </p:handoutMasterIdLst>
  <p:sldIdLst>
    <p:sldId id="257" r:id="rId3"/>
    <p:sldId id="314" r:id="rId4"/>
    <p:sldId id="321" r:id="rId5"/>
    <p:sldId id="316" r:id="rId6"/>
    <p:sldId id="266" r:id="rId7"/>
    <p:sldId id="324" r:id="rId8"/>
    <p:sldId id="317" r:id="rId9"/>
    <p:sldId id="319" r:id="rId10"/>
    <p:sldId id="329" r:id="rId11"/>
    <p:sldId id="328" r:id="rId12"/>
    <p:sldId id="267" r:id="rId13"/>
    <p:sldId id="320" r:id="rId14"/>
    <p:sldId id="341" r:id="rId15"/>
    <p:sldId id="305" r:id="rId16"/>
    <p:sldId id="307" r:id="rId17"/>
    <p:sldId id="326" r:id="rId18"/>
    <p:sldId id="323" r:id="rId19"/>
    <p:sldId id="264" r:id="rId20"/>
    <p:sldId id="270" r:id="rId21"/>
    <p:sldId id="272" r:id="rId22"/>
    <p:sldId id="325" r:id="rId23"/>
    <p:sldId id="275" r:id="rId24"/>
    <p:sldId id="276" r:id="rId25"/>
    <p:sldId id="322" r:id="rId26"/>
    <p:sldId id="339" r:id="rId27"/>
    <p:sldId id="269" r:id="rId28"/>
    <p:sldId id="284" r:id="rId29"/>
    <p:sldId id="285" r:id="rId30"/>
    <p:sldId id="330" r:id="rId31"/>
    <p:sldId id="286" r:id="rId32"/>
    <p:sldId id="331" r:id="rId33"/>
    <p:sldId id="342" r:id="rId34"/>
    <p:sldId id="338" r:id="rId35"/>
    <p:sldId id="335" r:id="rId36"/>
    <p:sldId id="343" r:id="rId37"/>
    <p:sldId id="344" r:id="rId38"/>
    <p:sldId id="277" r:id="rId39"/>
    <p:sldId id="332" r:id="rId40"/>
    <p:sldId id="336" r:id="rId41"/>
    <p:sldId id="337" r:id="rId42"/>
    <p:sldId id="289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32" autoAdjust="0"/>
    <p:restoredTop sz="94671" autoAdjust="0"/>
  </p:normalViewPr>
  <p:slideViewPr>
    <p:cSldViewPr>
      <p:cViewPr>
        <p:scale>
          <a:sx n="70" d="100"/>
          <a:sy n="70" d="100"/>
        </p:scale>
        <p:origin x="-121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EDF86-C43C-4675-9F46-11832D0340C1}" type="datetimeFigureOut">
              <a:rPr lang="it-IT" smtClean="0"/>
              <a:pPr/>
              <a:t>24/06/2015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7477E9-5583-4CDA-8AE4-12574D8981C9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7828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ADCBE-396A-4CE6-86AB-14D63092211D}" type="datetimeFigureOut">
              <a:rPr lang="en-US" smtClean="0"/>
              <a:pPr/>
              <a:t>6/24/2015</a:t>
            </a:fld>
            <a:endParaRPr lang="en-US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8" name="Segnaposto immagine diapositiva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9" name="Segnaposto intestazione 8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40910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 November,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C3F8-F0F1-46DC-B5AD-951BBF93B205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7308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 November,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C3F8-F0F1-46DC-B5AD-951BBF93B205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384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 November,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C3F8-F0F1-46DC-B5AD-951BBF93B205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3905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Kick-off meeting, CERN,Geneva 8 May 2012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S. Rollet – ARDENT WP1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192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>
                <a:solidFill>
                  <a:prstClr val="black">
                    <a:tint val="75000"/>
                  </a:prstClr>
                </a:solidFill>
              </a:rPr>
              <a:t>S. Rollet – ARDENT WP1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Kick-off meeting, CERN,Geneva 8 May 2012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767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Kick-off meeting, CERN,Geneva 8 May 2012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S. Rollet – ARDENT WP1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152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Kick-off meeting, CERN,Geneva 8 May 2012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S. Rollet – ARDENT WP1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6112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Kick-off meeting, CERN,Geneva 8 May 2012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S. Rollet – ARDENT WP1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353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Kick-off meeting, CERN,Geneva 8 May 2012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S. Rollet – ARDENT WP1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1289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Kick-off meeting, CERN,Geneva 8 May 2012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S. Rollet – ARDENT WP1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724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Kick-off meeting, CERN,Geneva 8 May 2012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S. Rollet – ARDENT WP1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420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 November,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C3F8-F0F1-46DC-B5AD-951BBF93B205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50063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Kick-off meeting, CERN,Geneva 8 May 2012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S. Rollet – ARDENT WP1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7511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Kick-off meeting, CERN,Geneva 8 May 2012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S. Rollet – ARDENT WP1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2916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Kick-off meeting, CERN,Geneva 8 May 2012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S. Rollet – ARDENT WP1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8350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Kick-off meeting, CERN,Geneva 8 May 2012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S. Rollet – ARDENT WP1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13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 November,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C3F8-F0F1-46DC-B5AD-951BBF93B205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9384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 November, 2012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C3F8-F0F1-46DC-B5AD-951BBF93B205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43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 November, 2012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C3F8-F0F1-46DC-B5AD-951BBF93B205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3794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 November, 2012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C3F8-F0F1-46DC-B5AD-951BBF93B205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161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 November, 2012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C3F8-F0F1-46DC-B5AD-951BBF93B205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4521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 November, 2012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 dirty="0">
              <a:solidFill>
                <a:srgbClr val="3E3D2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ECC3F8-F0F1-46DC-B5AD-951BBF93B205}" type="slidenum">
              <a:rPr lang="en-GB" smtClean="0">
                <a:solidFill>
                  <a:srgbClr val="3E3D2D"/>
                </a:solidFill>
              </a:rPr>
              <a:pPr/>
              <a:t>‹N›</a:t>
            </a:fld>
            <a:endParaRPr lang="en-GB" dirty="0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085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 November, 2012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C3F8-F0F1-46DC-B5AD-951BBF93B205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8656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18" Type="http://schemas.openxmlformats.org/officeDocument/2006/relationships/image" Target="../media/image7.png"/><Relationship Id="rId26" Type="http://schemas.openxmlformats.org/officeDocument/2006/relationships/image" Target="../media/image15.png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10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6.png"/><Relationship Id="rId25" Type="http://schemas.openxmlformats.org/officeDocument/2006/relationships/image" Target="../media/image14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5.png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image" Target="../media/image13.png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jpeg"/><Relationship Id="rId23" Type="http://schemas.openxmlformats.org/officeDocument/2006/relationships/image" Target="../media/image12.png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8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Relationship Id="rId22" Type="http://schemas.openxmlformats.org/officeDocument/2006/relationships/image" Target="../media/image11.png"/><Relationship Id="rId27" Type="http://schemas.openxmlformats.org/officeDocument/2006/relationships/image" Target="../media/image1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20 November,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93ECC3F8-F0F1-46DC-B5AD-951BBF93B205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2740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ARDENT</a:t>
            </a:r>
            <a:br>
              <a:rPr lang="en-US" sz="3600" dirty="0" smtClean="0"/>
            </a:br>
            <a:r>
              <a:rPr lang="en-US" sz="1600" u="sng" dirty="0" smtClean="0">
                <a:solidFill>
                  <a:srgbClr val="FF0000"/>
                </a:solidFill>
              </a:rPr>
              <a:t>A</a:t>
            </a:r>
            <a:r>
              <a:rPr lang="en-US" sz="1600" dirty="0" smtClean="0"/>
              <a:t>dvanced </a:t>
            </a:r>
            <a:r>
              <a:rPr lang="en-US" sz="1600" u="sng" dirty="0" smtClean="0">
                <a:solidFill>
                  <a:srgbClr val="FF0000"/>
                </a:solidFill>
              </a:rPr>
              <a:t>R</a:t>
            </a:r>
            <a:r>
              <a:rPr lang="en-US" sz="1600" dirty="0" smtClean="0"/>
              <a:t>adiation </a:t>
            </a:r>
            <a:r>
              <a:rPr lang="en-US" sz="1600" u="sng" dirty="0" smtClean="0">
                <a:solidFill>
                  <a:srgbClr val="FF0000"/>
                </a:solidFill>
              </a:rPr>
              <a:t>D</a:t>
            </a:r>
            <a:r>
              <a:rPr lang="en-US" sz="1600" dirty="0" smtClean="0"/>
              <a:t>osimetry </a:t>
            </a:r>
            <a:r>
              <a:rPr lang="en-US" sz="1600" u="sng" dirty="0" smtClean="0">
                <a:solidFill>
                  <a:srgbClr val="FF0000"/>
                </a:solidFill>
              </a:rPr>
              <a:t>E</a:t>
            </a:r>
            <a:r>
              <a:rPr lang="en-US" sz="1600" dirty="0" smtClean="0"/>
              <a:t>uropean </a:t>
            </a:r>
            <a:r>
              <a:rPr lang="en-US" sz="1600" u="sng" dirty="0" smtClean="0">
                <a:solidFill>
                  <a:srgbClr val="FF0000"/>
                </a:solidFill>
              </a:rPr>
              <a:t>N</a:t>
            </a:r>
            <a:r>
              <a:rPr lang="en-US" sz="1600" dirty="0" smtClean="0"/>
              <a:t>etwork </a:t>
            </a:r>
            <a:r>
              <a:rPr lang="en-US" sz="1600" u="sng" dirty="0" smtClean="0">
                <a:solidFill>
                  <a:srgbClr val="FF0000"/>
                </a:solidFill>
              </a:rPr>
              <a:t>T</a:t>
            </a:r>
            <a:r>
              <a:rPr lang="en-US" sz="1600" dirty="0" smtClean="0"/>
              <a:t>raining initiative</a:t>
            </a:r>
            <a:br>
              <a:rPr lang="en-US" sz="1600" dirty="0" smtClean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Kick-off meeting, CERN,Geneva 8 May 2012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S. Rollet – ARDENT WP1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28600" y="228600"/>
            <a:ext cx="1300325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G:\Users\s\silari\Documents\Private\DOC\EU FP\ITN ARDENT\Logos\Logo_Marie-Curie.jp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01000" y="228600"/>
            <a:ext cx="927818" cy="900000"/>
          </a:xfrm>
          <a:prstGeom prst="rect">
            <a:avLst/>
          </a:prstGeom>
          <a:noFill/>
        </p:spPr>
      </p:pic>
      <p:pic>
        <p:nvPicPr>
          <p:cNvPr id="9" name="Picture 3" descr="\\cern.ch\dfs\Users\s\silari\Desktop\logoCERN80x56.pn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90053" y="5850426"/>
            <a:ext cx="680635" cy="476444"/>
          </a:xfrm>
          <a:prstGeom prst="rect">
            <a:avLst/>
          </a:prstGeom>
          <a:noFill/>
        </p:spPr>
      </p:pic>
      <p:pic>
        <p:nvPicPr>
          <p:cNvPr id="10" name="Picture 4" descr="\\cern.ch\dfs\Users\s\silari\Desktop\Partner logos\logoAIT80x56.png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097847" y="5849730"/>
            <a:ext cx="680635" cy="476444"/>
          </a:xfrm>
          <a:prstGeom prst="rect">
            <a:avLst/>
          </a:prstGeom>
          <a:noFill/>
        </p:spPr>
      </p:pic>
      <p:pic>
        <p:nvPicPr>
          <p:cNvPr id="11" name="Picture 5" descr="\\cern.ch\dfs\Users\s\silari\Desktop\Partner logos\logoCzechTU80x56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801753" y="5853507"/>
            <a:ext cx="680635" cy="476444"/>
          </a:xfrm>
          <a:prstGeom prst="rect">
            <a:avLst/>
          </a:prstGeom>
          <a:noFill/>
        </p:spPr>
      </p:pic>
      <p:pic>
        <p:nvPicPr>
          <p:cNvPr id="12" name="Picture 6" descr="\\cern.ch\dfs\Users\s\silari\Desktop\Partner logos\logoIBA80x56.png"/>
          <p:cNvPicPr>
            <a:picLocks noChangeAspect="1" noChangeArrowheads="1"/>
          </p:cNvPicPr>
          <p:nvPr userDrawn="1"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504894" y="5853507"/>
            <a:ext cx="680635" cy="476444"/>
          </a:xfrm>
          <a:prstGeom prst="rect">
            <a:avLst/>
          </a:prstGeom>
          <a:noFill/>
        </p:spPr>
      </p:pic>
      <p:pic>
        <p:nvPicPr>
          <p:cNvPr id="13" name="Picture 7" descr="\\cern.ch\dfs\Users\s\silari\Desktop\Partner logos\logoJablotron80x56.png"/>
          <p:cNvPicPr>
            <a:picLocks noChangeAspect="1" noChangeArrowheads="1"/>
          </p:cNvPicPr>
          <p:nvPr userDrawn="1"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206018" y="5853507"/>
            <a:ext cx="680635" cy="476444"/>
          </a:xfrm>
          <a:prstGeom prst="rect">
            <a:avLst/>
          </a:prstGeom>
          <a:noFill/>
        </p:spPr>
      </p:pic>
      <p:pic>
        <p:nvPicPr>
          <p:cNvPr id="14" name="Picture 8" descr="\\cern.ch\dfs\Users\s\silari\Desktop\Partner logos\logoMIAM80x56.png"/>
          <p:cNvPicPr>
            <a:picLocks noChangeAspect="1" noChangeArrowheads="1"/>
          </p:cNvPicPr>
          <p:nvPr userDrawn="1"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909924" y="5853507"/>
            <a:ext cx="680635" cy="476444"/>
          </a:xfrm>
          <a:prstGeom prst="rect">
            <a:avLst/>
          </a:prstGeom>
          <a:noFill/>
        </p:spPr>
      </p:pic>
      <p:pic>
        <p:nvPicPr>
          <p:cNvPr id="15" name="Picture 9" descr="\\cern.ch\dfs\Users\s\silari\Desktop\Partner logos\logoPoliMi80x56.png"/>
          <p:cNvPicPr>
            <a:picLocks noChangeAspect="1" noChangeArrowheads="1"/>
          </p:cNvPicPr>
          <p:nvPr userDrawn="1"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4611335" y="5853507"/>
            <a:ext cx="680635" cy="476444"/>
          </a:xfrm>
          <a:prstGeom prst="rect">
            <a:avLst/>
          </a:prstGeom>
          <a:noFill/>
        </p:spPr>
      </p:pic>
      <p:pic>
        <p:nvPicPr>
          <p:cNvPr id="16" name="Picture 10" descr="\\cern.ch\dfs\Users\s\silari\Desktop\Partner logos\logoFAU80x56.png"/>
          <p:cNvPicPr>
            <a:picLocks noChangeAspect="1" noChangeArrowheads="1"/>
          </p:cNvPicPr>
          <p:nvPr userDrawn="1"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5315241" y="5853507"/>
            <a:ext cx="680635" cy="476444"/>
          </a:xfrm>
          <a:prstGeom prst="rect">
            <a:avLst/>
          </a:prstGeom>
          <a:noFill/>
        </p:spPr>
      </p:pic>
      <p:pic>
        <p:nvPicPr>
          <p:cNvPr id="17" name="Picture 11" descr="\\cern.ch\dfs\Users\s\silari\Desktop\Partner logos\logoST80x56.png"/>
          <p:cNvPicPr>
            <a:picLocks noChangeAspect="1" noChangeArrowheads="1"/>
          </p:cNvPicPr>
          <p:nvPr userDrawn="1"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6015371" y="5853507"/>
            <a:ext cx="680635" cy="476444"/>
          </a:xfrm>
          <a:prstGeom prst="rect">
            <a:avLst/>
          </a:prstGeom>
          <a:noFill/>
        </p:spPr>
      </p:pic>
      <p:pic>
        <p:nvPicPr>
          <p:cNvPr id="18" name="Picture 12" descr="\\cern.ch\dfs\Users\s\silari\Desktop\Partner logos\logoUH80x56.png"/>
          <p:cNvPicPr>
            <a:picLocks noChangeAspect="1" noChangeArrowheads="1"/>
          </p:cNvPicPr>
          <p:nvPr userDrawn="1"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6721036" y="5855267"/>
            <a:ext cx="670476" cy="469333"/>
          </a:xfrm>
          <a:prstGeom prst="rect">
            <a:avLst/>
          </a:prstGeom>
          <a:noFill/>
        </p:spPr>
      </p:pic>
      <p:pic>
        <p:nvPicPr>
          <p:cNvPr id="19" name="Picture 13" descr="\\cern.ch\dfs\Users\s\silari\Desktop\Partner logos\logoUO80x56.png"/>
          <p:cNvPicPr>
            <a:picLocks noChangeAspect="1" noChangeArrowheads="1"/>
          </p:cNvPicPr>
          <p:nvPr userDrawn="1"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7409618" y="5855267"/>
            <a:ext cx="670476" cy="469333"/>
          </a:xfrm>
          <a:prstGeom prst="rect">
            <a:avLst/>
          </a:prstGeom>
          <a:noFill/>
        </p:spPr>
      </p:pic>
      <p:pic>
        <p:nvPicPr>
          <p:cNvPr id="20" name="Picture 14" descr="\\cern.ch\dfs\Users\s\silari\Desktop\Partner logos\logoUOW80x56.png"/>
          <p:cNvPicPr>
            <a:picLocks noChangeAspect="1" noChangeArrowheads="1"/>
          </p:cNvPicPr>
          <p:nvPr userDrawn="1"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8096919" y="5855267"/>
            <a:ext cx="670476" cy="4693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8516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6" r:id="rId11"/>
    <p:sldLayoutId id="2147483695" r:id="rId12"/>
  </p:sldLayoutIdLst>
  <p:hf hdr="0"/>
  <p:txStyles>
    <p:titleStyle>
      <a:lvl1pPr marL="0" marR="0" indent="0" algn="ctr" defTabSz="9144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microsoft.com/office/2007/relationships/hdphoto" Target="../media/hdphoto1.wdp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12" Type="http://schemas.openxmlformats.org/officeDocument/2006/relationships/image" Target="../media/image18.png"/><Relationship Id="rId2" Type="http://schemas.openxmlformats.org/officeDocument/2006/relationships/image" Target="../media/image17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5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48.wmf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7.wmf"/><Relationship Id="rId4" Type="http://schemas.openxmlformats.org/officeDocument/2006/relationships/oleObject" Target="../embeddings/oleObject2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2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4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5.wmf"/><Relationship Id="rId4" Type="http://schemas.openxmlformats.org/officeDocument/2006/relationships/oleObject" Target="../embeddings/oleObject5.bin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63.png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2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61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13" Type="http://schemas.openxmlformats.org/officeDocument/2006/relationships/image" Target="../media/image56.png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68.wmf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5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67.wmf"/><Relationship Id="rId4" Type="http://schemas.openxmlformats.org/officeDocument/2006/relationships/image" Target="../media/image64.wmf"/><Relationship Id="rId9" Type="http://schemas.openxmlformats.org/officeDocument/2006/relationships/oleObject" Target="../embeddings/oleObject11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0.png"/><Relationship Id="rId5" Type="http://schemas.openxmlformats.org/officeDocument/2006/relationships/image" Target="../media/image72.emf"/><Relationship Id="rId4" Type="http://schemas.openxmlformats.org/officeDocument/2006/relationships/image" Target="../media/image7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0.png"/><Relationship Id="rId5" Type="http://schemas.openxmlformats.org/officeDocument/2006/relationships/image" Target="../media/image76.emf"/><Relationship Id="rId4" Type="http://schemas.openxmlformats.org/officeDocument/2006/relationships/image" Target="../media/image75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8301" y="620688"/>
            <a:ext cx="5453979" cy="548640"/>
          </a:xfrm>
        </p:spPr>
        <p:txBody>
          <a:bodyPr/>
          <a:lstStyle/>
          <a:p>
            <a:pPr algn="ctr"/>
            <a:r>
              <a:rPr lang="fr-FR" sz="2400" b="1" cap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4th </a:t>
            </a:r>
            <a:r>
              <a:rPr lang="fr-F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annual ARDENT workshop TRAINING COURSE</a:t>
            </a:r>
            <a:endParaRPr lang="en-GB" sz="24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060847"/>
            <a:ext cx="7520940" cy="2880321"/>
          </a:xfrm>
        </p:spPr>
        <p:txBody>
          <a:bodyPr>
            <a:normAutofit/>
          </a:bodyPr>
          <a:lstStyle/>
          <a:p>
            <a:pPr marL="0" indent="0" algn="ctr"/>
            <a:r>
              <a:rPr lang="fr-FR" sz="4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Passive detectors Part 2 </a:t>
            </a:r>
            <a:r>
              <a:rPr lang="fr-FR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(Nuclear Track Detectors)</a:t>
            </a:r>
          </a:p>
          <a:p>
            <a:pPr marL="0" indent="0" algn="ctr"/>
            <a:r>
              <a:rPr lang="fr-FR" sz="4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Antonio PARRAVICINI, MI.AM</a:t>
            </a:r>
          </a:p>
          <a:p>
            <a:r>
              <a:rPr lang="fr-FR" sz="1500" i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Thu</a:t>
            </a:r>
            <a:r>
              <a:rPr lang="fr-FR" sz="1500" i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. </a:t>
            </a:r>
            <a:r>
              <a:rPr lang="fr-FR" sz="1500" i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25/06/2015, 09:00</a:t>
            </a:r>
            <a:endParaRPr lang="fr-FR" sz="1500" i="1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algn="r"/>
            <a:endParaRPr lang="en-GB" sz="2000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14064"/>
            <a:ext cx="1159553" cy="802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G:\Users\s\silari\Documents\Private\DOC\EU FP\ITN ARDENT\Logos\Logo_Marie-Curi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214065"/>
            <a:ext cx="927818" cy="900000"/>
          </a:xfrm>
          <a:prstGeom prst="rect">
            <a:avLst/>
          </a:prstGeom>
          <a:noFill/>
        </p:spPr>
      </p:pic>
      <p:pic>
        <p:nvPicPr>
          <p:cNvPr id="7" name="Picture 3" descr="\\cern.ch\dfs\Users\s\silari\Desktop\logoCERN80x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0053" y="5850426"/>
            <a:ext cx="680635" cy="476444"/>
          </a:xfrm>
          <a:prstGeom prst="rect">
            <a:avLst/>
          </a:prstGeom>
          <a:noFill/>
        </p:spPr>
      </p:pic>
      <p:pic>
        <p:nvPicPr>
          <p:cNvPr id="8" name="Picture 4" descr="\\cern.ch\dfs\Users\s\silari\Desktop\Partner logos\logoAIT80x5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97847" y="5849730"/>
            <a:ext cx="680635" cy="476444"/>
          </a:xfrm>
          <a:prstGeom prst="rect">
            <a:avLst/>
          </a:prstGeom>
          <a:noFill/>
        </p:spPr>
      </p:pic>
      <p:pic>
        <p:nvPicPr>
          <p:cNvPr id="9" name="Picture 5" descr="\\cern.ch\dfs\Users\s\silari\Desktop\Partner logos\logoCzechTU80x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01753" y="5853507"/>
            <a:ext cx="680635" cy="476444"/>
          </a:xfrm>
          <a:prstGeom prst="rect">
            <a:avLst/>
          </a:prstGeom>
          <a:noFill/>
        </p:spPr>
      </p:pic>
      <p:pic>
        <p:nvPicPr>
          <p:cNvPr id="10" name="Picture 6" descr="\\cern.ch\dfs\Users\s\silari\Desktop\Partner logos\logoIBA80x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4894" y="5853507"/>
            <a:ext cx="680635" cy="476444"/>
          </a:xfrm>
          <a:prstGeom prst="rect">
            <a:avLst/>
          </a:prstGeom>
          <a:noFill/>
        </p:spPr>
      </p:pic>
      <p:pic>
        <p:nvPicPr>
          <p:cNvPr id="11" name="Picture 7" descr="\\cern.ch\dfs\Users\s\silari\Desktop\Partner logos\logoJablotron80x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6018" y="5853507"/>
            <a:ext cx="680635" cy="476444"/>
          </a:xfrm>
          <a:prstGeom prst="rect">
            <a:avLst/>
          </a:prstGeom>
          <a:noFill/>
        </p:spPr>
      </p:pic>
      <p:pic>
        <p:nvPicPr>
          <p:cNvPr id="12" name="Picture 8" descr="\\cern.ch\dfs\Users\s\silari\Desktop\Partner logos\logoMIAM80x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09924" y="5853507"/>
            <a:ext cx="680635" cy="476444"/>
          </a:xfrm>
          <a:prstGeom prst="rect">
            <a:avLst/>
          </a:prstGeom>
          <a:noFill/>
        </p:spPr>
      </p:pic>
      <p:pic>
        <p:nvPicPr>
          <p:cNvPr id="13" name="Picture 9" descr="\\cern.ch\dfs\Users\s\silari\Desktop\Partner logos\logoPoliMi80x5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11335" y="5853507"/>
            <a:ext cx="680635" cy="476444"/>
          </a:xfrm>
          <a:prstGeom prst="rect">
            <a:avLst/>
          </a:prstGeom>
          <a:noFill/>
        </p:spPr>
      </p:pic>
      <p:pic>
        <p:nvPicPr>
          <p:cNvPr id="14" name="Picture 10" descr="\\cern.ch\dfs\Users\s\silari\Desktop\Partner logos\logoFAU80x56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15241" y="5853507"/>
            <a:ext cx="680635" cy="476444"/>
          </a:xfrm>
          <a:prstGeom prst="rect">
            <a:avLst/>
          </a:prstGeom>
          <a:noFill/>
        </p:spPr>
      </p:pic>
      <p:pic>
        <p:nvPicPr>
          <p:cNvPr id="15" name="Picture 3" descr="G:\Experiments\Ardent\Logos\Partner logos\st_logo new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838" y="5855267"/>
            <a:ext cx="673364" cy="474684"/>
          </a:xfrm>
          <a:prstGeom prst="rect">
            <a:avLst/>
          </a:prstGeom>
          <a:solidFill>
            <a:schemeClr val="bg1"/>
          </a:solidFill>
          <a:effectLst/>
        </p:spPr>
      </p:pic>
      <p:pic>
        <p:nvPicPr>
          <p:cNvPr id="16" name="Picture 12" descr="\\cern.ch\dfs\Users\s\silari\Desktop\Partner logos\logoUH80x56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721036" y="5855267"/>
            <a:ext cx="670476" cy="469333"/>
          </a:xfrm>
          <a:prstGeom prst="rect">
            <a:avLst/>
          </a:prstGeom>
          <a:noFill/>
        </p:spPr>
      </p:pic>
      <p:pic>
        <p:nvPicPr>
          <p:cNvPr id="17" name="Picture 13" descr="\\cern.ch\dfs\Users\s\silari\Desktop\Partner logos\logoUO80x56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09618" y="5855267"/>
            <a:ext cx="670476" cy="469333"/>
          </a:xfrm>
          <a:prstGeom prst="rect">
            <a:avLst/>
          </a:prstGeom>
          <a:noFill/>
        </p:spPr>
      </p:pic>
      <p:pic>
        <p:nvPicPr>
          <p:cNvPr id="18" name="Picture 14" descr="\\cern.ch\dfs\Users\s\silari\Desktop\Partner logos\logoUOW80x56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96919" y="5855267"/>
            <a:ext cx="670476" cy="4693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7913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32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428736"/>
            <a:ext cx="421484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1619672" y="271606"/>
            <a:ext cx="6120680" cy="1143000"/>
          </a:xfrm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rgbClr val="C00000"/>
                </a:solidFill>
              </a:rPr>
              <a:t>CR-39 Track Detectors</a:t>
            </a:r>
            <a:endParaRPr lang="it-IT" sz="4000" dirty="0">
              <a:solidFill>
                <a:srgbClr val="C00000"/>
              </a:solidFill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1000100" y="2357430"/>
            <a:ext cx="1857388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CR-39</a:t>
            </a:r>
          </a:p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Shape of the track as funtion of incidence angle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9" descr="overatch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48" y="1643050"/>
            <a:ext cx="4297363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co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5786" y="1500174"/>
            <a:ext cx="3746500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4786314" y="4857760"/>
            <a:ext cx="32147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overetching: round shape </a:t>
            </a: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1691680" y="274638"/>
            <a:ext cx="61206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dirty="0" smtClean="0">
                <a:solidFill>
                  <a:srgbClr val="C00000"/>
                </a:solidFill>
              </a:rPr>
              <a:t>CR-39 Track Detectors</a:t>
            </a:r>
            <a:endParaRPr lang="it-IT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259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" name="Picture 10" descr="C:\Documents and Settings\bambini\Desktop\corso pavia\Foto\Prima\lezionedosimetritraccedef 8.pic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5766" y="1844824"/>
            <a:ext cx="5102513" cy="3403903"/>
          </a:xfrm>
          <a:prstGeom prst="rect">
            <a:avLst/>
          </a:prstGeom>
          <a:noFill/>
        </p:spPr>
      </p:pic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913842" y="2285992"/>
            <a:ext cx="1785950" cy="1325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l"/>
            <a:r>
              <a:rPr lang="en-US" sz="2000" dirty="0">
                <a:solidFill>
                  <a:srgbClr val="002060"/>
                </a:solidFill>
              </a:rPr>
              <a:t>Example of after etching track in a </a:t>
            </a:r>
            <a:r>
              <a:rPr lang="en-US" sz="2000" dirty="0">
                <a:solidFill>
                  <a:srgbClr val="C00000"/>
                </a:solidFill>
              </a:rPr>
              <a:t>LR115 film</a:t>
            </a:r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it-IT" dirty="0" smtClean="0">
                <a:solidFill>
                  <a:srgbClr val="C00000"/>
                </a:solidFill>
              </a:rPr>
              <a:t>LR115 Track Detectors</a:t>
            </a:r>
            <a:endParaRPr lang="it-IT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uppo 6"/>
          <p:cNvGrpSpPr>
            <a:grpSpLocks/>
          </p:cNvGrpSpPr>
          <p:nvPr/>
        </p:nvGrpSpPr>
        <p:grpSpPr bwMode="auto">
          <a:xfrm>
            <a:off x="53975" y="6500297"/>
            <a:ext cx="9055100" cy="215444"/>
            <a:chOff x="54544" y="4875564"/>
            <a:chExt cx="9053960" cy="161572"/>
          </a:xfrm>
        </p:grpSpPr>
        <p:sp>
          <p:nvSpPr>
            <p:cNvPr id="9" name="CasellaDiTesto 8"/>
            <p:cNvSpPr txBox="1"/>
            <p:nvPr/>
          </p:nvSpPr>
          <p:spPr>
            <a:xfrm>
              <a:off x="54544" y="4875564"/>
              <a:ext cx="2592062" cy="1615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800" b="1" dirty="0">
                  <a:solidFill>
                    <a:schemeClr val="bg1">
                      <a:lumMod val="50000"/>
                    </a:schemeClr>
                  </a:solidFill>
                  <a:latin typeface="+mn-lt"/>
                  <a:cs typeface="+mn-cs"/>
                </a:rPr>
                <a:t>R A D O N   I N   T H E   E N V I R O N M E N T </a:t>
              </a: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5940253" y="4875564"/>
              <a:ext cx="3168251" cy="1615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800" dirty="0">
                  <a:solidFill>
                    <a:schemeClr val="bg1">
                      <a:lumMod val="50000"/>
                    </a:schemeClr>
                  </a:solidFill>
                  <a:latin typeface="+mn-lt"/>
                  <a:cs typeface="+mn-cs"/>
                </a:rPr>
                <a:t>2   0   1   5       M   A   Y      2   5   -   2   9   ,       K   R   A   K   O   W</a:t>
              </a:r>
            </a:p>
          </p:txBody>
        </p:sp>
      </p:grpSp>
      <p:sp>
        <p:nvSpPr>
          <p:cNvPr id="10243" name="CasellaDiTesto 9"/>
          <p:cNvSpPr txBox="1">
            <a:spLocks noChangeArrowheads="1"/>
          </p:cNvSpPr>
          <p:nvPr/>
        </p:nvSpPr>
        <p:spPr bwMode="auto">
          <a:xfrm>
            <a:off x="1115616" y="1844824"/>
            <a:ext cx="269099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t-IT" sz="1600" dirty="0" smtClean="0">
                <a:solidFill>
                  <a:srgbClr val="002060"/>
                </a:solidFill>
              </a:rPr>
              <a:t>Tracks </a:t>
            </a:r>
            <a:r>
              <a:rPr lang="it-IT" sz="1600" dirty="0">
                <a:solidFill>
                  <a:srgbClr val="002060"/>
                </a:solidFill>
              </a:rPr>
              <a:t>appear as </a:t>
            </a:r>
            <a:r>
              <a:rPr lang="it-IT" sz="1600" dirty="0">
                <a:solidFill>
                  <a:srgbClr val="C00000"/>
                </a:solidFill>
              </a:rPr>
              <a:t>white holes </a:t>
            </a:r>
            <a:r>
              <a:rPr lang="it-IT" sz="1600" dirty="0">
                <a:solidFill>
                  <a:srgbClr val="002060"/>
                </a:solidFill>
              </a:rPr>
              <a:t>on a dark </a:t>
            </a:r>
            <a:r>
              <a:rPr lang="it-IT" sz="1600" dirty="0" smtClean="0">
                <a:solidFill>
                  <a:srgbClr val="002060"/>
                </a:solidFill>
              </a:rPr>
              <a:t>background</a:t>
            </a:r>
            <a:r>
              <a:rPr lang="it-IT" sz="1600" dirty="0">
                <a:solidFill>
                  <a:srgbClr val="002060"/>
                </a:solidFill>
              </a:rPr>
              <a:t>.</a:t>
            </a:r>
          </a:p>
          <a:p>
            <a:pPr eaLnBrk="1" hangingPunct="1"/>
            <a:endParaRPr lang="en-US" sz="1000" dirty="0">
              <a:solidFill>
                <a:srgbClr val="002060"/>
              </a:solidFill>
            </a:endParaRPr>
          </a:p>
          <a:p>
            <a:pPr marL="285750" indent="-285750" eaLnBrk="1" hangingPunct="1"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02060"/>
                </a:solidFill>
              </a:rPr>
              <a:t>Count the tracks</a:t>
            </a:r>
          </a:p>
          <a:p>
            <a:pPr marL="285750" indent="-285750" eaLnBrk="1" hangingPunct="1"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02060"/>
                </a:solidFill>
              </a:rPr>
              <a:t>Measure the track area</a:t>
            </a:r>
          </a:p>
          <a:p>
            <a:pPr eaLnBrk="1" hangingPunct="1"/>
            <a:r>
              <a:rPr lang="en-US" sz="1600" dirty="0" smtClean="0">
                <a:solidFill>
                  <a:srgbClr val="002060"/>
                </a:solidFill>
              </a:rPr>
              <a:t>(correction for etching )</a:t>
            </a:r>
            <a:endParaRPr lang="en-US" sz="1600" dirty="0">
              <a:solidFill>
                <a:srgbClr val="002060"/>
              </a:solidFill>
            </a:endParaRPr>
          </a:p>
        </p:txBody>
      </p:sp>
      <p:pic>
        <p:nvPicPr>
          <p:cNvPr id="177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631488"/>
            <a:ext cx="2322835" cy="1812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Immagine 1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960" y="1908793"/>
            <a:ext cx="4286850" cy="3536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asellaDiTesto 9"/>
          <p:cNvSpPr txBox="1">
            <a:spLocks noChangeArrowheads="1"/>
          </p:cNvSpPr>
          <p:nvPr/>
        </p:nvSpPr>
        <p:spPr bwMode="auto">
          <a:xfrm>
            <a:off x="4211960" y="1340768"/>
            <a:ext cx="28803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z="2000" dirty="0" smtClean="0">
                <a:solidFill>
                  <a:srgbClr val="002060"/>
                </a:solidFill>
              </a:rPr>
              <a:t>LR115 OPTICAL READING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1886329" y="476672"/>
            <a:ext cx="53713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it-IT" sz="4000" dirty="0">
                <a:solidFill>
                  <a:srgbClr val="FF0000"/>
                </a:solidFill>
              </a:rPr>
              <a:t>Reading LR115 Detectors</a:t>
            </a:r>
          </a:p>
        </p:txBody>
      </p:sp>
    </p:spTree>
    <p:extLst>
      <p:ext uri="{BB962C8B-B14F-4D97-AF65-F5344CB8AC3E}">
        <p14:creationId xmlns:p14="http://schemas.microsoft.com/office/powerpoint/2010/main" val="24987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Text Box 3"/>
          <p:cNvSpPr txBox="1">
            <a:spLocks noChangeArrowheads="1"/>
          </p:cNvSpPr>
          <p:nvPr/>
        </p:nvSpPr>
        <p:spPr bwMode="auto">
          <a:xfrm>
            <a:off x="1142976" y="1428736"/>
            <a:ext cx="2292400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2800" dirty="0" smtClean="0">
                <a:solidFill>
                  <a:srgbClr val="002060"/>
                </a:solidFill>
              </a:rPr>
              <a:t>Spark </a:t>
            </a:r>
            <a:r>
              <a:rPr lang="en-US" sz="2800" dirty="0">
                <a:solidFill>
                  <a:srgbClr val="002060"/>
                </a:solidFill>
              </a:rPr>
              <a:t>counter </a:t>
            </a:r>
          </a:p>
        </p:txBody>
      </p:sp>
      <p:sp>
        <p:nvSpPr>
          <p:cNvPr id="145422" name="AutoShape 14"/>
          <p:cNvSpPr>
            <a:spLocks noChangeArrowheads="1"/>
          </p:cNvSpPr>
          <p:nvPr/>
        </p:nvSpPr>
        <p:spPr bwMode="auto">
          <a:xfrm>
            <a:off x="6732240" y="2348880"/>
            <a:ext cx="1928826" cy="466724"/>
          </a:xfrm>
          <a:prstGeom prst="wedgeRoundRectCallout">
            <a:avLst>
              <a:gd name="adj1" fmla="val -56806"/>
              <a:gd name="adj2" fmla="val 197134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ctr"/>
            <a:r>
              <a:rPr lang="it-IT" sz="2000" dirty="0"/>
              <a:t>LR115</a:t>
            </a:r>
          </a:p>
        </p:txBody>
      </p:sp>
      <p:sp>
        <p:nvSpPr>
          <p:cNvPr id="145423" name="AutoShape 15"/>
          <p:cNvSpPr>
            <a:spLocks noChangeArrowheads="1"/>
          </p:cNvSpPr>
          <p:nvPr/>
        </p:nvSpPr>
        <p:spPr bwMode="auto">
          <a:xfrm>
            <a:off x="1331640" y="2309442"/>
            <a:ext cx="2784372" cy="471486"/>
          </a:xfrm>
          <a:prstGeom prst="wedgeRoundRectCallout">
            <a:avLst>
              <a:gd name="adj1" fmla="val 57551"/>
              <a:gd name="adj2" fmla="val 162269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ctr"/>
            <a:r>
              <a:rPr lang="en-US" sz="2000" dirty="0" smtClean="0"/>
              <a:t>Aluminized </a:t>
            </a:r>
            <a:r>
              <a:rPr lang="en-US" sz="2000" dirty="0"/>
              <a:t>Mylar film</a:t>
            </a:r>
          </a:p>
        </p:txBody>
      </p:sp>
      <p:grpSp>
        <p:nvGrpSpPr>
          <p:cNvPr id="26" name="Gruppo 25"/>
          <p:cNvGrpSpPr/>
          <p:nvPr/>
        </p:nvGrpSpPr>
        <p:grpSpPr>
          <a:xfrm>
            <a:off x="1585570" y="3284984"/>
            <a:ext cx="5146670" cy="1928826"/>
            <a:chOff x="839788" y="3187700"/>
            <a:chExt cx="5789612" cy="2179638"/>
          </a:xfrm>
        </p:grpSpPr>
        <p:sp>
          <p:nvSpPr>
            <p:cNvPr id="145415" name="Rectangle 7"/>
            <p:cNvSpPr>
              <a:spLocks noChangeArrowheads="1"/>
            </p:cNvSpPr>
            <p:nvPr/>
          </p:nvSpPr>
          <p:spPr bwMode="auto">
            <a:xfrm>
              <a:off x="2435225" y="3187700"/>
              <a:ext cx="4083050" cy="106363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US" dirty="0"/>
            </a:p>
          </p:txBody>
        </p:sp>
        <p:grpSp>
          <p:nvGrpSpPr>
            <p:cNvPr id="145433" name="Group 25"/>
            <p:cNvGrpSpPr>
              <a:grpSpLocks/>
            </p:cNvGrpSpPr>
            <p:nvPr/>
          </p:nvGrpSpPr>
          <p:grpSpPr bwMode="auto">
            <a:xfrm>
              <a:off x="5084763" y="3306763"/>
              <a:ext cx="1431925" cy="196850"/>
              <a:chOff x="3212" y="2236"/>
              <a:chExt cx="902" cy="124"/>
            </a:xfrm>
          </p:grpSpPr>
          <p:sp>
            <p:nvSpPr>
              <p:cNvPr id="145414" name="Rectangle 6"/>
              <p:cNvSpPr>
                <a:spLocks noChangeArrowheads="1"/>
              </p:cNvSpPr>
              <p:nvPr/>
            </p:nvSpPr>
            <p:spPr bwMode="auto">
              <a:xfrm>
                <a:off x="3212" y="2240"/>
                <a:ext cx="902" cy="109"/>
              </a:xfrm>
              <a:prstGeom prst="rect">
                <a:avLst/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 dirty="0"/>
              </a:p>
            </p:txBody>
          </p:sp>
          <p:sp>
            <p:nvSpPr>
              <p:cNvPr id="145417" name="Rectangle 9"/>
              <p:cNvSpPr>
                <a:spLocks noChangeArrowheads="1"/>
              </p:cNvSpPr>
              <p:nvPr/>
            </p:nvSpPr>
            <p:spPr bwMode="auto">
              <a:xfrm>
                <a:off x="3320" y="2236"/>
                <a:ext cx="32" cy="12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 dirty="0"/>
              </a:p>
            </p:txBody>
          </p:sp>
          <p:sp>
            <p:nvSpPr>
              <p:cNvPr id="145418" name="Rectangle 10"/>
              <p:cNvSpPr>
                <a:spLocks noChangeArrowheads="1"/>
              </p:cNvSpPr>
              <p:nvPr/>
            </p:nvSpPr>
            <p:spPr bwMode="auto">
              <a:xfrm>
                <a:off x="3460" y="2240"/>
                <a:ext cx="32" cy="12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 dirty="0"/>
              </a:p>
            </p:txBody>
          </p:sp>
          <p:sp>
            <p:nvSpPr>
              <p:cNvPr id="145419" name="Rectangle 11"/>
              <p:cNvSpPr>
                <a:spLocks noChangeArrowheads="1"/>
              </p:cNvSpPr>
              <p:nvPr/>
            </p:nvSpPr>
            <p:spPr bwMode="auto">
              <a:xfrm>
                <a:off x="3776" y="2240"/>
                <a:ext cx="32" cy="12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 dirty="0"/>
              </a:p>
            </p:txBody>
          </p:sp>
        </p:grpSp>
        <p:grpSp>
          <p:nvGrpSpPr>
            <p:cNvPr id="145435" name="Group 27"/>
            <p:cNvGrpSpPr>
              <a:grpSpLocks/>
            </p:cNvGrpSpPr>
            <p:nvPr/>
          </p:nvGrpSpPr>
          <p:grpSpPr bwMode="auto">
            <a:xfrm>
              <a:off x="839788" y="3306763"/>
              <a:ext cx="5789612" cy="2060575"/>
              <a:chOff x="529" y="2083"/>
              <a:chExt cx="3647" cy="1298"/>
            </a:xfrm>
          </p:grpSpPr>
          <p:sp>
            <p:nvSpPr>
              <p:cNvPr id="145413" name="Rectangle 5"/>
              <p:cNvSpPr>
                <a:spLocks noChangeArrowheads="1"/>
              </p:cNvSpPr>
              <p:nvPr/>
            </p:nvSpPr>
            <p:spPr bwMode="auto">
              <a:xfrm>
                <a:off x="3204" y="2203"/>
                <a:ext cx="910" cy="19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 dirty="0"/>
              </a:p>
            </p:txBody>
          </p:sp>
          <p:sp>
            <p:nvSpPr>
              <p:cNvPr id="145416" name="Rectangle 8"/>
              <p:cNvSpPr>
                <a:spLocks noChangeArrowheads="1"/>
              </p:cNvSpPr>
              <p:nvPr/>
            </p:nvSpPr>
            <p:spPr bwMode="auto">
              <a:xfrm>
                <a:off x="1541" y="2083"/>
                <a:ext cx="910" cy="331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 dirty="0"/>
              </a:p>
            </p:txBody>
          </p:sp>
          <p:sp>
            <p:nvSpPr>
              <p:cNvPr id="145420" name="AutoShape 12"/>
              <p:cNvSpPr>
                <a:spLocks noChangeArrowheads="1"/>
              </p:cNvSpPr>
              <p:nvPr/>
            </p:nvSpPr>
            <p:spPr bwMode="auto">
              <a:xfrm>
                <a:off x="1827" y="2997"/>
                <a:ext cx="1352" cy="384"/>
              </a:xfrm>
              <a:prstGeom prst="wedgeRoundRectCallout">
                <a:avLst>
                  <a:gd name="adj1" fmla="val -32324"/>
                  <a:gd name="adj2" fmla="val -196616"/>
                  <a:gd name="adj3" fmla="val 16667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/>
              <a:lstStyle/>
              <a:p>
                <a:pPr algn="ctr"/>
                <a:endParaRPr lang="it-IT" sz="2000" dirty="0"/>
              </a:p>
            </p:txBody>
          </p:sp>
          <p:sp>
            <p:nvSpPr>
              <p:cNvPr id="145421" name="AutoShape 13"/>
              <p:cNvSpPr>
                <a:spLocks noChangeArrowheads="1"/>
              </p:cNvSpPr>
              <p:nvPr/>
            </p:nvSpPr>
            <p:spPr bwMode="auto">
              <a:xfrm>
                <a:off x="1826" y="2995"/>
                <a:ext cx="1352" cy="384"/>
              </a:xfrm>
              <a:prstGeom prst="wedgeRoundRectCallout">
                <a:avLst>
                  <a:gd name="adj1" fmla="val 74333"/>
                  <a:gd name="adj2" fmla="val -204167"/>
                  <a:gd name="adj3" fmla="val 16667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/>
              <a:lstStyle/>
              <a:p>
                <a:pPr algn="ctr"/>
                <a:r>
                  <a:rPr lang="en-US" sz="2000" dirty="0" smtClean="0"/>
                  <a:t>electrodes</a:t>
                </a:r>
                <a:endParaRPr lang="en-US" sz="2000" dirty="0"/>
              </a:p>
            </p:txBody>
          </p:sp>
          <p:sp>
            <p:nvSpPr>
              <p:cNvPr id="145424" name="Line 16"/>
              <p:cNvSpPr>
                <a:spLocks noChangeShapeType="1"/>
              </p:cNvSpPr>
              <p:nvPr/>
            </p:nvSpPr>
            <p:spPr bwMode="auto">
              <a:xfrm flipH="1">
                <a:off x="1032" y="2222"/>
                <a:ext cx="4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/>
              <a:lstStyle/>
              <a:p>
                <a:endParaRPr lang="en-US" dirty="0"/>
              </a:p>
            </p:txBody>
          </p:sp>
          <p:sp>
            <p:nvSpPr>
              <p:cNvPr id="145425" name="Oval 17"/>
              <p:cNvSpPr>
                <a:spLocks noChangeArrowheads="1"/>
              </p:cNvSpPr>
              <p:nvPr/>
            </p:nvSpPr>
            <p:spPr bwMode="auto">
              <a:xfrm>
                <a:off x="1000" y="2182"/>
                <a:ext cx="56" cy="8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 dirty="0"/>
              </a:p>
            </p:txBody>
          </p:sp>
          <p:sp>
            <p:nvSpPr>
              <p:cNvPr id="145426" name="Text Box 18"/>
              <p:cNvSpPr txBox="1">
                <a:spLocks noChangeArrowheads="1"/>
              </p:cNvSpPr>
              <p:nvPr/>
            </p:nvSpPr>
            <p:spPr bwMode="auto">
              <a:xfrm>
                <a:off x="529" y="2271"/>
                <a:ext cx="438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it-IT" dirty="0"/>
                  <a:t>HV</a:t>
                </a:r>
              </a:p>
            </p:txBody>
          </p:sp>
          <p:grpSp>
            <p:nvGrpSpPr>
              <p:cNvPr id="145431" name="Group 23"/>
              <p:cNvGrpSpPr>
                <a:grpSpLocks/>
              </p:cNvGrpSpPr>
              <p:nvPr/>
            </p:nvGrpSpPr>
            <p:grpSpPr bwMode="auto">
              <a:xfrm>
                <a:off x="3712" y="3046"/>
                <a:ext cx="464" cy="144"/>
                <a:chOff x="3720" y="3184"/>
                <a:chExt cx="464" cy="144"/>
              </a:xfrm>
            </p:grpSpPr>
            <p:sp>
              <p:nvSpPr>
                <p:cNvPr id="145427" name="Line 19"/>
                <p:cNvSpPr>
                  <a:spLocks noChangeShapeType="1"/>
                </p:cNvSpPr>
                <p:nvPr/>
              </p:nvSpPr>
              <p:spPr bwMode="auto">
                <a:xfrm>
                  <a:off x="3720" y="3184"/>
                  <a:ext cx="46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/>
                <a:lstStyle/>
                <a:p>
                  <a:endParaRPr lang="en-US" dirty="0"/>
                </a:p>
              </p:txBody>
            </p:sp>
            <p:sp>
              <p:nvSpPr>
                <p:cNvPr id="145428" name="Line 20"/>
                <p:cNvSpPr>
                  <a:spLocks noChangeShapeType="1"/>
                </p:cNvSpPr>
                <p:nvPr/>
              </p:nvSpPr>
              <p:spPr bwMode="auto">
                <a:xfrm>
                  <a:off x="3768" y="3232"/>
                  <a:ext cx="37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/>
                <a:lstStyle/>
                <a:p>
                  <a:endParaRPr lang="en-US" dirty="0"/>
                </a:p>
              </p:txBody>
            </p:sp>
            <p:sp>
              <p:nvSpPr>
                <p:cNvPr id="145429" name="Line 21"/>
                <p:cNvSpPr>
                  <a:spLocks noChangeShapeType="1"/>
                </p:cNvSpPr>
                <p:nvPr/>
              </p:nvSpPr>
              <p:spPr bwMode="auto">
                <a:xfrm>
                  <a:off x="3808" y="3280"/>
                  <a:ext cx="28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/>
                <a:lstStyle/>
                <a:p>
                  <a:endParaRPr lang="en-US" dirty="0"/>
                </a:p>
              </p:txBody>
            </p:sp>
            <p:sp>
              <p:nvSpPr>
                <p:cNvPr id="145430" name="Line 22"/>
                <p:cNvSpPr>
                  <a:spLocks noChangeShapeType="1"/>
                </p:cNvSpPr>
                <p:nvPr/>
              </p:nvSpPr>
              <p:spPr bwMode="auto">
                <a:xfrm>
                  <a:off x="3880" y="3328"/>
                  <a:ext cx="15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/>
                <a:lstStyle/>
                <a:p>
                  <a:endParaRPr lang="en-US" dirty="0"/>
                </a:p>
              </p:txBody>
            </p:sp>
          </p:grpSp>
          <p:sp>
            <p:nvSpPr>
              <p:cNvPr id="145432" name="Line 24"/>
              <p:cNvSpPr>
                <a:spLocks noChangeShapeType="1"/>
              </p:cNvSpPr>
              <p:nvPr/>
            </p:nvSpPr>
            <p:spPr bwMode="auto">
              <a:xfrm>
                <a:off x="3952" y="2398"/>
                <a:ext cx="0" cy="6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/>
              <a:lstStyle/>
              <a:p>
                <a:endParaRPr lang="en-US" dirty="0"/>
              </a:p>
            </p:txBody>
          </p:sp>
        </p:grpSp>
      </p:grpSp>
      <p:sp>
        <p:nvSpPr>
          <p:cNvPr id="27" name="Titolo 1"/>
          <p:cNvSpPr txBox="1">
            <a:spLocks/>
          </p:cNvSpPr>
          <p:nvPr/>
        </p:nvSpPr>
        <p:spPr>
          <a:xfrm>
            <a:off x="457200" y="490662"/>
            <a:ext cx="8229600" cy="77809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Reading LR115 Detectors</a:t>
            </a:r>
            <a:endParaRPr kumimoji="0" lang="it-IT" sz="4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6257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5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5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22" grpId="0" animBg="1" autoUpdateAnimBg="0"/>
      <p:bldP spid="145423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5" name="Text Box 3"/>
          <p:cNvSpPr txBox="1">
            <a:spLocks noChangeArrowheads="1"/>
          </p:cNvSpPr>
          <p:nvPr/>
        </p:nvSpPr>
        <p:spPr bwMode="auto">
          <a:xfrm>
            <a:off x="5220072" y="1515864"/>
            <a:ext cx="2593893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3200" dirty="0">
                <a:solidFill>
                  <a:srgbClr val="C00000"/>
                </a:solidFill>
              </a:rPr>
              <a:t>Spark counter </a:t>
            </a:r>
          </a:p>
        </p:txBody>
      </p:sp>
      <p:pic>
        <p:nvPicPr>
          <p:cNvPr id="146456" name="Picture 24" descr="C:\Documents and Settings\bambini\Desktop\corso pavia\Foto\Convertite\lezionedosimetritraccedef 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854" y="1570608"/>
            <a:ext cx="3255707" cy="373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6457" name="Text Box 25"/>
          <p:cNvSpPr txBox="1">
            <a:spLocks noChangeArrowheads="1"/>
          </p:cNvSpPr>
          <p:nvPr/>
        </p:nvSpPr>
        <p:spPr bwMode="auto">
          <a:xfrm>
            <a:off x="4833474" y="2294104"/>
            <a:ext cx="3367088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Aluminum Mylar film after spark counter reading</a:t>
            </a:r>
            <a:endParaRPr lang="it-IT" sz="2000" dirty="0">
              <a:solidFill>
                <a:srgbClr val="002060"/>
              </a:solidFill>
            </a:endParaRPr>
          </a:p>
        </p:txBody>
      </p:sp>
      <p:pic>
        <p:nvPicPr>
          <p:cNvPr id="17920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8" y="3312057"/>
            <a:ext cx="2670566" cy="2314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tangolo 1"/>
          <p:cNvSpPr/>
          <p:nvPr/>
        </p:nvSpPr>
        <p:spPr>
          <a:xfrm>
            <a:off x="1547664" y="476672"/>
            <a:ext cx="60486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it-IT" sz="4000" dirty="0">
                <a:solidFill>
                  <a:srgbClr val="C00000"/>
                </a:solidFill>
              </a:rPr>
              <a:t>Reading LR115 Detectors</a:t>
            </a:r>
          </a:p>
        </p:txBody>
      </p:sp>
    </p:spTree>
    <p:extLst>
      <p:ext uri="{BB962C8B-B14F-4D97-AF65-F5344CB8AC3E}">
        <p14:creationId xmlns:p14="http://schemas.microsoft.com/office/powerpoint/2010/main" val="17093001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30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928802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0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928802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solidFill>
                  <a:srgbClr val="C00000"/>
                </a:solidFill>
              </a:rPr>
              <a:t>CR-39 Track Detectors</a:t>
            </a:r>
            <a:endParaRPr lang="it-IT" sz="4000" dirty="0">
              <a:solidFill>
                <a:srgbClr val="C00000"/>
              </a:solidFill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035440" y="4643446"/>
            <a:ext cx="7424992" cy="710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l"/>
            <a:r>
              <a:rPr lang="en-US" sz="2000" dirty="0" smtClean="0">
                <a:solidFill>
                  <a:srgbClr val="C00000"/>
                </a:solidFill>
              </a:rPr>
              <a:t>CR-39</a:t>
            </a:r>
            <a:r>
              <a:rPr lang="en-US" sz="2000" dirty="0" smtClean="0">
                <a:solidFill>
                  <a:srgbClr val="002060"/>
                </a:solidFill>
              </a:rPr>
              <a:t> detector  irradiated by alfa particles (before etching)</a:t>
            </a:r>
          </a:p>
          <a:p>
            <a:pPr algn="l"/>
            <a:r>
              <a:rPr lang="en-US" sz="2000" dirty="0" smtClean="0">
                <a:solidFill>
                  <a:srgbClr val="002060"/>
                </a:solidFill>
              </a:rPr>
              <a:t>Diameter of latent tracks is 70-100 nm. Frame is 5 micrometer (AFM).</a:t>
            </a:r>
            <a:endParaRPr lang="en-US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848" y="1585779"/>
            <a:ext cx="4654300" cy="378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057858" y="2357430"/>
            <a:ext cx="2001974" cy="1017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l"/>
            <a:r>
              <a:rPr lang="en-US" sz="2000" dirty="0">
                <a:solidFill>
                  <a:srgbClr val="002060"/>
                </a:solidFill>
              </a:rPr>
              <a:t>Example of after etching </a:t>
            </a:r>
            <a:r>
              <a:rPr lang="en-US" sz="2000" dirty="0" smtClean="0">
                <a:solidFill>
                  <a:srgbClr val="002060"/>
                </a:solidFill>
              </a:rPr>
              <a:t>tracks </a:t>
            </a:r>
            <a:r>
              <a:rPr lang="en-US" sz="2000" dirty="0">
                <a:solidFill>
                  <a:srgbClr val="002060"/>
                </a:solidFill>
              </a:rPr>
              <a:t>in a </a:t>
            </a:r>
            <a:r>
              <a:rPr lang="en-US" sz="2000" dirty="0" smtClean="0">
                <a:solidFill>
                  <a:srgbClr val="C00000"/>
                </a:solidFill>
              </a:rPr>
              <a:t>CR-39</a:t>
            </a:r>
            <a:r>
              <a:rPr lang="en-US" sz="2000" dirty="0" smtClean="0">
                <a:solidFill>
                  <a:srgbClr val="002060"/>
                </a:solidFill>
              </a:rPr>
              <a:t> detector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solidFill>
                  <a:srgbClr val="C00000"/>
                </a:solidFill>
              </a:rPr>
              <a:t>CR-39 Track Detectors</a:t>
            </a:r>
            <a:endParaRPr lang="it-IT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57356" y="1857364"/>
            <a:ext cx="5472191" cy="3694498"/>
          </a:xfrm>
          <a:prstGeom prst="rect">
            <a:avLst/>
          </a:prstGeom>
          <a:solidFill>
            <a:srgbClr val="FFFFFF">
              <a:alpha val="0"/>
            </a:srgbClr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143504" y="5429264"/>
            <a:ext cx="18002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dirty="0">
                <a:solidFill>
                  <a:srgbClr val="002060"/>
                </a:solidFill>
              </a:rPr>
              <a:t>Vb=1.83 µm/h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5786" y="1428736"/>
            <a:ext cx="61436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dirty="0" smtClean="0">
                <a:solidFill>
                  <a:srgbClr val="002060"/>
                </a:solidFill>
              </a:rPr>
              <a:t>Variation of </a:t>
            </a:r>
            <a:r>
              <a:rPr lang="it-IT" sz="1800" dirty="0" smtClean="0">
                <a:solidFill>
                  <a:srgbClr val="C00000"/>
                </a:solidFill>
              </a:rPr>
              <a:t>Vt</a:t>
            </a:r>
            <a:r>
              <a:rPr lang="it-IT" sz="1800" dirty="0" smtClean="0">
                <a:solidFill>
                  <a:srgbClr val="002060"/>
                </a:solidFill>
              </a:rPr>
              <a:t> along track path  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>
                <a:solidFill>
                  <a:srgbClr val="C00000"/>
                </a:solidFill>
              </a:rPr>
              <a:t>CR-39 Track Detectors</a:t>
            </a:r>
          </a:p>
        </p:txBody>
      </p:sp>
    </p:spTree>
    <p:extLst>
      <p:ext uri="{BB962C8B-B14F-4D97-AF65-F5344CB8AC3E}">
        <p14:creationId xmlns:p14="http://schemas.microsoft.com/office/powerpoint/2010/main" val="8098117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3" y="2140860"/>
            <a:ext cx="6643735" cy="321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olo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sz="4000" dirty="0">
                <a:solidFill>
                  <a:srgbClr val="C00000"/>
                </a:solidFill>
              </a:rPr>
              <a:t>CR-39 Track Detectors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707904" y="1428736"/>
            <a:ext cx="482453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1800" dirty="0">
                <a:solidFill>
                  <a:srgbClr val="002060"/>
                </a:solidFill>
              </a:rPr>
              <a:t>Variation of the track etch rate along the alpha particle </a:t>
            </a:r>
            <a:r>
              <a:rPr lang="it-IT" sz="1800" dirty="0" smtClean="0">
                <a:solidFill>
                  <a:srgbClr val="002060"/>
                </a:solidFill>
              </a:rPr>
              <a:t>trajectories: </a:t>
            </a:r>
            <a:r>
              <a:rPr lang="it-IT" sz="1800" dirty="0" smtClean="0">
                <a:solidFill>
                  <a:srgbClr val="C00000"/>
                </a:solidFill>
              </a:rPr>
              <a:t>Vt decreasing </a:t>
            </a:r>
            <a:endParaRPr lang="it-IT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459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929802" y="274638"/>
            <a:ext cx="7299798" cy="1143000"/>
          </a:xfrm>
        </p:spPr>
        <p:txBody>
          <a:bodyPr>
            <a:normAutofit/>
          </a:bodyPr>
          <a:lstStyle/>
          <a:p>
            <a:r>
              <a:rPr lang="it-IT" dirty="0" smtClean="0">
                <a:solidFill>
                  <a:srgbClr val="C00000"/>
                </a:solidFill>
              </a:rPr>
              <a:t>Track Detectors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929802" y="1987093"/>
            <a:ext cx="753063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SSNTD are solid dielectric materials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(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photographic emulsion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, crystal, glass or plastic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). </a:t>
            </a:r>
            <a:r>
              <a:rPr lang="it-IT" dirty="0" smtClean="0">
                <a:solidFill>
                  <a:srgbClr val="002060"/>
                </a:solidFill>
                <a:latin typeface="Calibri" pitchFamily="34" charset="0"/>
              </a:rPr>
              <a:t>Widely used for several applications:</a:t>
            </a:r>
          </a:p>
          <a:p>
            <a:endParaRPr lang="it-IT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rgbClr val="002060"/>
                </a:solidFill>
                <a:latin typeface="Calibri" pitchFamily="34" charset="0"/>
              </a:rPr>
              <a:t>Radon measurement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rgbClr val="002060"/>
                </a:solidFill>
                <a:latin typeface="Calibri" pitchFamily="34" charset="0"/>
              </a:rPr>
              <a:t>Fast neutron dosimetry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rgbClr val="002060"/>
                </a:solidFill>
                <a:latin typeface="Calibri" pitchFamily="34" charset="0"/>
              </a:rPr>
              <a:t>Thermal neutron dosimetry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rgbClr val="002060"/>
                </a:solidFill>
                <a:latin typeface="Calibri" pitchFamily="34" charset="0"/>
              </a:rPr>
              <a:t>Cosmic rays detection</a:t>
            </a:r>
          </a:p>
          <a:p>
            <a:endParaRPr lang="it-IT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it-IT" dirty="0" smtClean="0">
                <a:solidFill>
                  <a:srgbClr val="C00000"/>
                </a:solidFill>
                <a:latin typeface="Calibri" pitchFamily="34" charset="0"/>
              </a:rPr>
              <a:t>LR115</a:t>
            </a:r>
            <a:r>
              <a:rPr lang="it-IT" dirty="0" smtClean="0">
                <a:solidFill>
                  <a:srgbClr val="002060"/>
                </a:solidFill>
                <a:latin typeface="Calibri" pitchFamily="34" charset="0"/>
              </a:rPr>
              <a:t> Cellulose nitrate layer on a clear polyester base</a:t>
            </a:r>
          </a:p>
          <a:p>
            <a:endParaRPr lang="it-IT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it-IT" dirty="0" smtClean="0">
                <a:solidFill>
                  <a:srgbClr val="C00000"/>
                </a:solidFill>
                <a:latin typeface="Calibri" pitchFamily="34" charset="0"/>
              </a:rPr>
              <a:t>CR-39</a:t>
            </a:r>
            <a:r>
              <a:rPr lang="it-IT" dirty="0" smtClean="0">
                <a:solidFill>
                  <a:srgbClr val="002060"/>
                </a:solidFill>
                <a:latin typeface="Calibri" pitchFamily="34" charset="0"/>
              </a:rPr>
              <a:t> 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PADC- Poly allyl diglycol carbonate</a:t>
            </a:r>
            <a:endParaRPr lang="it-IT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43042" y="2000240"/>
            <a:ext cx="5329212" cy="3450721"/>
          </a:xfrm>
          <a:prstGeom prst="rect">
            <a:avLst/>
          </a:prstGeom>
          <a:noFill/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851920" y="1486525"/>
            <a:ext cx="432048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1800" dirty="0">
                <a:solidFill>
                  <a:srgbClr val="002060"/>
                </a:solidFill>
              </a:rPr>
              <a:t>Variation of the track etch rate along the alpha particle </a:t>
            </a:r>
            <a:r>
              <a:rPr lang="it-IT" sz="1800" dirty="0" smtClean="0">
                <a:solidFill>
                  <a:srgbClr val="002060"/>
                </a:solidFill>
              </a:rPr>
              <a:t>trajectories: </a:t>
            </a:r>
            <a:r>
              <a:rPr lang="it-IT" sz="1800" dirty="0" smtClean="0">
                <a:solidFill>
                  <a:srgbClr val="C00000"/>
                </a:solidFill>
              </a:rPr>
              <a:t>Vt increasing </a:t>
            </a:r>
            <a:endParaRPr lang="it-IT" sz="1800" dirty="0">
              <a:solidFill>
                <a:srgbClr val="C00000"/>
              </a:solidFill>
            </a:endParaRP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609600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dirty="0" smtClean="0">
                <a:solidFill>
                  <a:srgbClr val="C00000"/>
                </a:solidFill>
              </a:rPr>
              <a:t>CR-39 Track Detectors</a:t>
            </a:r>
            <a:endParaRPr lang="it-IT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7626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31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6894" y="1428736"/>
            <a:ext cx="491696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57224" y="4857760"/>
            <a:ext cx="735811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1800" dirty="0" smtClean="0">
                <a:solidFill>
                  <a:srgbClr val="002060"/>
                </a:solidFill>
              </a:rPr>
              <a:t>To understand chemical etching geometry think as Vt is the velocity </a:t>
            </a:r>
          </a:p>
          <a:p>
            <a:pPr eaLnBrk="1" hangingPunct="1">
              <a:spcBef>
                <a:spcPct val="0"/>
              </a:spcBef>
            </a:pPr>
            <a:r>
              <a:rPr lang="it-IT" sz="1800" dirty="0" smtClean="0">
                <a:solidFill>
                  <a:srgbClr val="002060"/>
                </a:solidFill>
              </a:rPr>
              <a:t>of the ship and Vb is the wave motion velocity in water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9" name="Titolo 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sz="4000" dirty="0">
                <a:solidFill>
                  <a:srgbClr val="C00000"/>
                </a:solidFill>
              </a:rPr>
              <a:t>CR-39 Track Detectors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0430" y="1357298"/>
            <a:ext cx="4906868" cy="4074215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5500702"/>
            <a:ext cx="6615113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000100" y="1785926"/>
            <a:ext cx="265861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Track lenght as function</a:t>
            </a:r>
          </a:p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of etching time</a:t>
            </a:r>
          </a:p>
        </p:txBody>
      </p:sp>
      <p:sp>
        <p:nvSpPr>
          <p:cNvPr id="10" name="Titolo 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sz="4000" dirty="0">
                <a:solidFill>
                  <a:srgbClr val="C00000"/>
                </a:solidFill>
              </a:rPr>
              <a:t>CR-39 Track Detectors</a:t>
            </a:r>
          </a:p>
        </p:txBody>
      </p:sp>
    </p:spTree>
    <p:extLst>
      <p:ext uri="{BB962C8B-B14F-4D97-AF65-F5344CB8AC3E}">
        <p14:creationId xmlns:p14="http://schemas.microsoft.com/office/powerpoint/2010/main" val="31376609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55976" y="2060848"/>
            <a:ext cx="3289643" cy="3223103"/>
          </a:xfrm>
          <a:prstGeom prst="rect">
            <a:avLst/>
          </a:prstGeom>
          <a:noFill/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99592" y="2492896"/>
            <a:ext cx="3063284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it-IT" dirty="0" smtClean="0">
                <a:solidFill>
                  <a:srgbClr val="002060"/>
                </a:solidFill>
              </a:rPr>
              <a:t>Longitudinal </a:t>
            </a:r>
            <a:r>
              <a:rPr lang="it-IT" dirty="0">
                <a:solidFill>
                  <a:srgbClr val="002060"/>
                </a:solidFill>
              </a:rPr>
              <a:t>section and top view </a:t>
            </a:r>
            <a:r>
              <a:rPr lang="it-IT" dirty="0" smtClean="0">
                <a:solidFill>
                  <a:srgbClr val="002060"/>
                </a:solidFill>
              </a:rPr>
              <a:t>of etched </a:t>
            </a:r>
            <a:r>
              <a:rPr lang="it-IT" dirty="0">
                <a:solidFill>
                  <a:srgbClr val="002060"/>
                </a:solidFill>
              </a:rPr>
              <a:t>tracks of 90 MeV 7Li ions entering the detectors at  </a:t>
            </a:r>
            <a:r>
              <a:rPr lang="it-IT" dirty="0" smtClean="0">
                <a:solidFill>
                  <a:srgbClr val="002060"/>
                </a:solidFill>
              </a:rPr>
              <a:t>= </a:t>
            </a:r>
            <a:r>
              <a:rPr lang="it-IT" dirty="0">
                <a:solidFill>
                  <a:srgbClr val="002060"/>
                </a:solidFill>
              </a:rPr>
              <a:t>0</a:t>
            </a:r>
            <a:r>
              <a:rPr lang="it-IT" i="1" dirty="0">
                <a:solidFill>
                  <a:srgbClr val="002060"/>
                </a:solidFill>
              </a:rPr>
              <a:t>◦ </a:t>
            </a:r>
            <a:r>
              <a:rPr lang="it-IT" dirty="0">
                <a:solidFill>
                  <a:srgbClr val="002060"/>
                </a:solidFill>
              </a:rPr>
              <a:t>(left side) and  = 40</a:t>
            </a:r>
            <a:r>
              <a:rPr lang="it-IT" i="1" dirty="0">
                <a:solidFill>
                  <a:srgbClr val="002060"/>
                </a:solidFill>
              </a:rPr>
              <a:t>◦ </a:t>
            </a:r>
            <a:r>
              <a:rPr lang="it-IT" dirty="0">
                <a:solidFill>
                  <a:srgbClr val="002060"/>
                </a:solidFill>
              </a:rPr>
              <a:t>(right side) for </a:t>
            </a:r>
            <a:r>
              <a:rPr lang="it-IT" dirty="0" smtClean="0">
                <a:solidFill>
                  <a:srgbClr val="002060"/>
                </a:solidFill>
              </a:rPr>
              <a:t>different </a:t>
            </a:r>
            <a:r>
              <a:rPr lang="it-IT" dirty="0">
                <a:solidFill>
                  <a:srgbClr val="002060"/>
                </a:solidFill>
              </a:rPr>
              <a:t>etching times, t (a) t = 3:5 h, (b) t = 4:33 h. Magnification: 950.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431234" y="5445224"/>
            <a:ext cx="626136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it-IT" sz="1600" dirty="0"/>
              <a:t>B. Dorschel et al. / Radiation Measurements 37 (2003) 563 – 571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899592" y="1628800"/>
            <a:ext cx="280831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rgbClr val="C00000"/>
                </a:solidFill>
                <a:latin typeface="+mn-lt"/>
              </a:rPr>
              <a:t>Track lenght as function of etching time</a:t>
            </a:r>
          </a:p>
        </p:txBody>
      </p:sp>
      <p:sp>
        <p:nvSpPr>
          <p:cNvPr id="11" name="Titolo 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sz="4000" dirty="0">
                <a:solidFill>
                  <a:srgbClr val="C00000"/>
                </a:solidFill>
              </a:rPr>
              <a:t>CR-39 Track Detectors</a:t>
            </a:r>
          </a:p>
        </p:txBody>
      </p:sp>
    </p:spTree>
    <p:extLst>
      <p:ext uri="{BB962C8B-B14F-4D97-AF65-F5344CB8AC3E}">
        <p14:creationId xmlns:p14="http://schemas.microsoft.com/office/powerpoint/2010/main" val="32316413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500175"/>
            <a:ext cx="4429156" cy="3322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857224" y="5072074"/>
            <a:ext cx="735811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1800" dirty="0" smtClean="0">
                <a:solidFill>
                  <a:srgbClr val="002060"/>
                </a:solidFill>
              </a:rPr>
              <a:t>Alpha and fission fragment tracks in CR-39 exposed to Cf-252 source. 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9" name="Titolo 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sz="4000" dirty="0">
                <a:solidFill>
                  <a:srgbClr val="C00000"/>
                </a:solidFill>
              </a:rPr>
              <a:t>CR-39 Track Detectors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903" y="1304764"/>
            <a:ext cx="1100226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9" name="CasellaDiTesto 9"/>
          <p:cNvSpPr txBox="1">
            <a:spLocks noChangeArrowheads="1"/>
          </p:cNvSpPr>
          <p:nvPr/>
        </p:nvSpPr>
        <p:spPr bwMode="auto">
          <a:xfrm>
            <a:off x="1404366" y="1290826"/>
            <a:ext cx="561590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z="3000" dirty="0" smtClean="0">
                <a:solidFill>
                  <a:srgbClr val="002060"/>
                </a:solidFill>
              </a:rPr>
              <a:t>CR-39- Etching NaOH, 98°C, 1 hour</a:t>
            </a:r>
            <a:endParaRPr lang="en-GB" sz="1000" dirty="0">
              <a:solidFill>
                <a:srgbClr val="002060"/>
              </a:solidFill>
            </a:endParaRPr>
          </a:p>
        </p:txBody>
      </p:sp>
      <p:sp>
        <p:nvSpPr>
          <p:cNvPr id="14342" name="Rettangolo 1"/>
          <p:cNvSpPr>
            <a:spLocks noChangeArrowheads="1"/>
          </p:cNvSpPr>
          <p:nvPr/>
        </p:nvSpPr>
        <p:spPr bwMode="auto">
          <a:xfrm>
            <a:off x="1043608" y="2204864"/>
            <a:ext cx="3312368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CR-39 exposed to </a:t>
            </a:r>
            <a:r>
              <a:rPr lang="en-GB" dirty="0" smtClean="0">
                <a:solidFill>
                  <a:srgbClr val="002060"/>
                </a:solidFill>
              </a:rPr>
              <a:t>Cf-252</a:t>
            </a:r>
          </a:p>
          <a:p>
            <a:r>
              <a:rPr lang="en-GB" b="1" dirty="0" smtClean="0">
                <a:solidFill>
                  <a:srgbClr val="002060"/>
                </a:solidFill>
              </a:rPr>
              <a:t>Minor axis histogram</a:t>
            </a:r>
            <a:endParaRPr lang="en-GB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Two </a:t>
            </a:r>
            <a:r>
              <a:rPr lang="en-GB" dirty="0">
                <a:solidFill>
                  <a:srgbClr val="002060"/>
                </a:solidFill>
              </a:rPr>
              <a:t>peaks</a:t>
            </a:r>
            <a:r>
              <a:rPr lang="en-GB" dirty="0" smtClean="0">
                <a:solidFill>
                  <a:srgbClr val="002060"/>
                </a:solidFill>
              </a:rPr>
              <a:t>:</a:t>
            </a:r>
          </a:p>
          <a:p>
            <a:endParaRPr lang="en-GB" dirty="0" smtClean="0">
              <a:solidFill>
                <a:srgbClr val="C0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rgbClr val="C00000"/>
                </a:solidFill>
              </a:rPr>
              <a:t>alpha particles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rgbClr val="C00000"/>
                </a:solidFill>
              </a:rPr>
              <a:t>fission fragments</a:t>
            </a:r>
            <a:endParaRPr lang="en-GB" dirty="0">
              <a:solidFill>
                <a:srgbClr val="5DABE2"/>
              </a:solidFill>
            </a:endParaRPr>
          </a:p>
          <a:p>
            <a:endParaRPr lang="en-GB" dirty="0" smtClean="0">
              <a:solidFill>
                <a:srgbClr val="5DABE2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The </a:t>
            </a:r>
            <a:r>
              <a:rPr lang="en-GB" dirty="0">
                <a:solidFill>
                  <a:srgbClr val="002060"/>
                </a:solidFill>
              </a:rPr>
              <a:t>second peak allows to evaluate Bulk velocity (Vb) during etching, in this case about 12 microns/hour.</a:t>
            </a:r>
            <a:endParaRPr lang="it-IT" dirty="0">
              <a:solidFill>
                <a:srgbClr val="002060"/>
              </a:solidFill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4644008" y="2084918"/>
            <a:ext cx="3528392" cy="3271536"/>
            <a:chOff x="4644008" y="2084918"/>
            <a:chExt cx="3528392" cy="3271536"/>
          </a:xfrm>
        </p:grpSpPr>
        <p:pic>
          <p:nvPicPr>
            <p:cNvPr id="14343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008" y="2084918"/>
              <a:ext cx="3528392" cy="32715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4" name="Connettore 2 3"/>
            <p:cNvCxnSpPr/>
            <p:nvPr/>
          </p:nvCxnSpPr>
          <p:spPr>
            <a:xfrm>
              <a:off x="6300192" y="2541663"/>
              <a:ext cx="257175" cy="95249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2 17"/>
            <p:cNvCxnSpPr/>
            <p:nvPr/>
          </p:nvCxnSpPr>
          <p:spPr>
            <a:xfrm>
              <a:off x="7267576" y="4627777"/>
              <a:ext cx="257175" cy="97367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itolo 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sz="4000" dirty="0">
                <a:solidFill>
                  <a:srgbClr val="C00000"/>
                </a:solidFill>
              </a:rPr>
              <a:t>CR-39 Track Detectors</a:t>
            </a:r>
          </a:p>
        </p:txBody>
      </p:sp>
    </p:spTree>
    <p:extLst>
      <p:ext uri="{BB962C8B-B14F-4D97-AF65-F5344CB8AC3E}">
        <p14:creationId xmlns:p14="http://schemas.microsoft.com/office/powerpoint/2010/main" val="69095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8" descr="co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95" y="1484784"/>
            <a:ext cx="3371836" cy="3371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539977" y="1268759"/>
            <a:ext cx="382444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dirty="0" smtClean="0">
                <a:solidFill>
                  <a:srgbClr val="002060"/>
                </a:solidFill>
                <a:latin typeface="+mj-lt"/>
              </a:rPr>
              <a:t>Measure of Vb - Bulk velocity</a:t>
            </a:r>
          </a:p>
        </p:txBody>
      </p:sp>
      <p:graphicFrame>
        <p:nvGraphicFramePr>
          <p:cNvPr id="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6174137"/>
              </p:ext>
            </p:extLst>
          </p:nvPr>
        </p:nvGraphicFramePr>
        <p:xfrm>
          <a:off x="2987824" y="2407888"/>
          <a:ext cx="1960015" cy="949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6" name="Equazione" r:id="rId4" imgW="55920" imgH="444378" progId="Equation.3">
                  <p:embed/>
                </p:oleObj>
              </mc:Choice>
              <mc:Fallback>
                <p:oleObj name="Equazione" r:id="rId4" imgW="55920" imgH="444378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2407888"/>
                        <a:ext cx="1960015" cy="949104"/>
                      </a:xfrm>
                      <a:prstGeom prst="rect">
                        <a:avLst/>
                      </a:prstGeom>
                      <a:solidFill>
                        <a:srgbClr val="FFFFFF">
                          <a:alpha val="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928662" y="4149080"/>
            <a:ext cx="72437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1800" dirty="0">
                <a:solidFill>
                  <a:srgbClr val="002060"/>
                </a:solidFill>
                <a:latin typeface="+mj-lt"/>
              </a:rPr>
              <a:t>h removed bulk material </a:t>
            </a:r>
            <a:r>
              <a:rPr lang="it-IT" sz="1800" dirty="0" smtClean="0">
                <a:solidFill>
                  <a:srgbClr val="002060"/>
                </a:solidFill>
                <a:latin typeface="+mj-lt"/>
              </a:rPr>
              <a:t>thickness, D </a:t>
            </a:r>
            <a:r>
              <a:rPr lang="it-IT" sz="1800" dirty="0">
                <a:solidFill>
                  <a:srgbClr val="002060"/>
                </a:solidFill>
                <a:latin typeface="+mj-lt"/>
              </a:rPr>
              <a:t>track diameter (dip angle 90°)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934803" y="3372381"/>
            <a:ext cx="255707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spcBef>
                <a:spcPct val="0"/>
              </a:spcBef>
            </a:pPr>
            <a:r>
              <a:rPr lang="it-IT" dirty="0" smtClean="0">
                <a:solidFill>
                  <a:srgbClr val="002060"/>
                </a:solidFill>
                <a:cs typeface="Times New Roman" pitchFamily="18" charset="0"/>
              </a:rPr>
              <a:t>V=Vt/Vb,  </a:t>
            </a:r>
            <a:r>
              <a:rPr lang="it-IT" dirty="0">
                <a:solidFill>
                  <a:srgbClr val="002060"/>
                </a:solidFill>
                <a:cs typeface="Times New Roman" pitchFamily="18" charset="0"/>
              </a:rPr>
              <a:t>If  </a:t>
            </a:r>
            <a:r>
              <a:rPr lang="it-IT" i="1" dirty="0">
                <a:solidFill>
                  <a:srgbClr val="002060"/>
                </a:solidFill>
                <a:cs typeface="Times New Roman" pitchFamily="18" charset="0"/>
              </a:rPr>
              <a:t>V&gt;&gt;</a:t>
            </a:r>
            <a:r>
              <a:rPr lang="it-IT" dirty="0">
                <a:solidFill>
                  <a:srgbClr val="002060"/>
                </a:solidFill>
                <a:cs typeface="Times New Roman" pitchFamily="18" charset="0"/>
              </a:rPr>
              <a:t>1 </a:t>
            </a:r>
            <a:r>
              <a:rPr lang="it-IT" dirty="0" smtClean="0">
                <a:solidFill>
                  <a:srgbClr val="002060"/>
                </a:solidFill>
                <a:cs typeface="Times New Roman" pitchFamily="18" charset="0"/>
              </a:rPr>
              <a:t>then</a:t>
            </a:r>
            <a:endParaRPr lang="it-IT" dirty="0">
              <a:solidFill>
                <a:srgbClr val="002060"/>
              </a:solidFill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7743361"/>
              </p:ext>
            </p:extLst>
          </p:nvPr>
        </p:nvGraphicFramePr>
        <p:xfrm>
          <a:off x="3676306" y="3654744"/>
          <a:ext cx="1008112" cy="3700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7" name="Equation" r:id="rId6" imgW="482181" imgH="177646" progId="Equation.3">
                  <p:embed/>
                </p:oleObj>
              </mc:Choice>
              <mc:Fallback>
                <p:oleObj name="Equation" r:id="rId6" imgW="482181" imgH="177646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6306" y="3654744"/>
                        <a:ext cx="1008112" cy="370034"/>
                      </a:xfrm>
                      <a:prstGeom prst="rect">
                        <a:avLst/>
                      </a:prstGeom>
                      <a:solidFill>
                        <a:srgbClr val="FFFFFF">
                          <a:alpha val="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899592" y="1916832"/>
            <a:ext cx="32807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it-IT" sz="1800" dirty="0">
                <a:solidFill>
                  <a:srgbClr val="002060"/>
                </a:solidFill>
                <a:latin typeface="+mj-lt"/>
              </a:rPr>
              <a:t>Fission fragments tracks Vt &gt;&gt; Vb</a:t>
            </a:r>
          </a:p>
        </p:txBody>
      </p:sp>
      <p:sp>
        <p:nvSpPr>
          <p:cNvPr id="14" name="Titolo 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sz="4000" dirty="0">
                <a:solidFill>
                  <a:srgbClr val="C00000"/>
                </a:solidFill>
              </a:rPr>
              <a:t>CR-39 Track Detectors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971600" y="4653136"/>
            <a:ext cx="7243738" cy="81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1800" dirty="0" smtClean="0">
                <a:solidFill>
                  <a:srgbClr val="002060"/>
                </a:solidFill>
                <a:latin typeface="+mj-lt"/>
              </a:rPr>
              <a:t>We can measure D and since h=D/2</a:t>
            </a:r>
          </a:p>
          <a:p>
            <a:pPr eaLnBrk="1" hangingPunct="1">
              <a:spcBef>
                <a:spcPct val="0"/>
              </a:spcBef>
            </a:pPr>
            <a:endParaRPr lang="it-IT" sz="900" dirty="0" smtClean="0">
              <a:solidFill>
                <a:srgbClr val="002060"/>
              </a:solidFill>
              <a:latin typeface="+mj-lt"/>
            </a:endParaRPr>
          </a:p>
          <a:p>
            <a:pPr eaLnBrk="1" hangingPunct="1">
              <a:spcBef>
                <a:spcPct val="0"/>
              </a:spcBef>
            </a:pPr>
            <a:r>
              <a:rPr lang="it-IT" sz="1800" dirty="0" smtClean="0">
                <a:solidFill>
                  <a:srgbClr val="002060"/>
                </a:solidFill>
                <a:latin typeface="+mj-lt"/>
              </a:rPr>
              <a:t>=&gt; </a:t>
            </a:r>
            <a:r>
              <a:rPr lang="it-IT" sz="2000" dirty="0" smtClean="0">
                <a:solidFill>
                  <a:srgbClr val="C00000"/>
                </a:solidFill>
                <a:latin typeface="+mj-lt"/>
              </a:rPr>
              <a:t>Vb is equal to D/2 (removed thickness) / time of etching</a:t>
            </a:r>
            <a:endParaRPr lang="it-IT" sz="2000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036883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4" descr="grab cf 90 min + ff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691322"/>
            <a:ext cx="4649170" cy="3532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0"/>
          <p:cNvSpPr>
            <a:spLocks noChangeArrowheads="1"/>
          </p:cNvSpPr>
          <p:nvPr/>
        </p:nvSpPr>
        <p:spPr bwMode="auto">
          <a:xfrm>
            <a:off x="642910" y="1772816"/>
            <a:ext cx="257176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rgbClr val="002060"/>
                </a:solidFill>
              </a:rPr>
              <a:t>Measure of track parameters using automatic systems</a:t>
            </a:r>
            <a:endParaRPr lang="it-IT" sz="2000" b="1" dirty="0">
              <a:solidFill>
                <a:srgbClr val="002060"/>
              </a:solidFill>
            </a:endParaRPr>
          </a:p>
        </p:txBody>
      </p:sp>
      <p:sp>
        <p:nvSpPr>
          <p:cNvPr id="8" name="Rectangle 50"/>
          <p:cNvSpPr>
            <a:spLocks noChangeArrowheads="1"/>
          </p:cNvSpPr>
          <p:nvPr/>
        </p:nvSpPr>
        <p:spPr bwMode="auto">
          <a:xfrm>
            <a:off x="571472" y="3000372"/>
            <a:ext cx="2920408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it-IT" sz="2000" dirty="0" smtClean="0">
                <a:solidFill>
                  <a:srgbClr val="002060"/>
                </a:solidFill>
              </a:rPr>
              <a:t>Count the tracks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it-IT" sz="2000" dirty="0" smtClean="0">
                <a:solidFill>
                  <a:srgbClr val="002060"/>
                </a:solidFill>
              </a:rPr>
              <a:t>Filter tracks</a:t>
            </a:r>
          </a:p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rgbClr val="002060"/>
                </a:solidFill>
              </a:rPr>
              <a:t>(reduce background)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it-IT" sz="2000" dirty="0" smtClean="0">
                <a:solidFill>
                  <a:srgbClr val="002060"/>
                </a:solidFill>
              </a:rPr>
              <a:t>Morphological analysis (discriminate the particles and impinging angles)</a:t>
            </a:r>
            <a:endParaRPr lang="it-IT" sz="2000" b="1" dirty="0">
              <a:solidFill>
                <a:srgbClr val="002060"/>
              </a:solidFill>
            </a:endParaRPr>
          </a:p>
        </p:txBody>
      </p:sp>
      <p:sp>
        <p:nvSpPr>
          <p:cNvPr id="10" name="Titolo 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sz="4000" dirty="0">
                <a:solidFill>
                  <a:srgbClr val="C00000"/>
                </a:solidFill>
              </a:rPr>
              <a:t>CR-39 Track Detectors</a:t>
            </a:r>
          </a:p>
        </p:txBody>
      </p:sp>
    </p:spTree>
    <p:extLst>
      <p:ext uri="{BB962C8B-B14F-4D97-AF65-F5344CB8AC3E}">
        <p14:creationId xmlns:p14="http://schemas.microsoft.com/office/powerpoint/2010/main" val="20763406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solidFill>
                  <a:srgbClr val="C00000"/>
                </a:solidFill>
              </a:rPr>
              <a:t>NTD Application</a:t>
            </a:r>
            <a:endParaRPr lang="it-IT" sz="4000" dirty="0">
              <a:solidFill>
                <a:srgbClr val="C00000"/>
              </a:solidFill>
            </a:endParaRPr>
          </a:p>
        </p:txBody>
      </p:sp>
      <p:sp>
        <p:nvSpPr>
          <p:cNvPr id="18" name="Rectangle 50"/>
          <p:cNvSpPr>
            <a:spLocks noChangeArrowheads="1"/>
          </p:cNvSpPr>
          <p:nvPr/>
        </p:nvSpPr>
        <p:spPr bwMode="auto">
          <a:xfrm>
            <a:off x="928662" y="1643049"/>
            <a:ext cx="7286676" cy="3077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it-IT" sz="2400" dirty="0" smtClean="0">
                <a:solidFill>
                  <a:srgbClr val="002060"/>
                </a:solidFill>
              </a:rPr>
              <a:t>CR-39 NEUTRON DOSIMETRY AND SPECTROMETRY</a:t>
            </a:r>
          </a:p>
          <a:p>
            <a:pPr eaLnBrk="1" hangingPunct="1">
              <a:spcBef>
                <a:spcPct val="0"/>
              </a:spcBef>
            </a:pPr>
            <a:endParaRPr lang="it-IT" sz="2000" b="1" dirty="0" smtClean="0">
              <a:solidFill>
                <a:srgbClr val="002060"/>
              </a:solidFill>
            </a:endParaRPr>
          </a:p>
          <a:p>
            <a:pPr marL="457200" indent="-457200" eaLnBrk="1" hangingPunct="1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</a:pPr>
            <a:r>
              <a:rPr lang="it-IT" sz="2000" dirty="0" smtClean="0">
                <a:solidFill>
                  <a:srgbClr val="002060"/>
                </a:solidFill>
              </a:rPr>
              <a:t>CR39 coupled to a </a:t>
            </a:r>
            <a:r>
              <a:rPr lang="it-IT" sz="2000" dirty="0" smtClean="0">
                <a:solidFill>
                  <a:srgbClr val="FF0000"/>
                </a:solidFill>
              </a:rPr>
              <a:t>Boron converter </a:t>
            </a:r>
            <a:r>
              <a:rPr lang="it-IT" sz="2000" dirty="0" smtClean="0">
                <a:solidFill>
                  <a:srgbClr val="002060"/>
                </a:solidFill>
              </a:rPr>
              <a:t>as thermal neutron detector inside Bonner sphere</a:t>
            </a:r>
          </a:p>
          <a:p>
            <a:pPr marL="457200" indent="-457200" eaLnBrk="1" hangingPunct="1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</a:pPr>
            <a:r>
              <a:rPr lang="it-IT" sz="2000" dirty="0" smtClean="0">
                <a:solidFill>
                  <a:srgbClr val="002060"/>
                </a:solidFill>
              </a:rPr>
              <a:t>Use of </a:t>
            </a:r>
            <a:r>
              <a:rPr lang="it-IT" sz="2000" dirty="0" smtClean="0">
                <a:solidFill>
                  <a:srgbClr val="FF0000"/>
                </a:solidFill>
              </a:rPr>
              <a:t>recoil protons </a:t>
            </a:r>
            <a:r>
              <a:rPr lang="it-IT" sz="2000" dirty="0" smtClean="0">
                <a:solidFill>
                  <a:srgbClr val="002060"/>
                </a:solidFill>
              </a:rPr>
              <a:t>(radiator-degrader tecnique)</a:t>
            </a:r>
          </a:p>
          <a:p>
            <a:pPr marL="457200" indent="-457200" eaLnBrk="1" hangingPunct="1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</a:pPr>
            <a:r>
              <a:rPr lang="it-IT" sz="2000" dirty="0" smtClean="0">
                <a:solidFill>
                  <a:srgbClr val="002060"/>
                </a:solidFill>
              </a:rPr>
              <a:t>Calculation of particle </a:t>
            </a:r>
            <a:r>
              <a:rPr lang="it-IT" sz="2000" dirty="0" smtClean="0">
                <a:solidFill>
                  <a:srgbClr val="FF0000"/>
                </a:solidFill>
              </a:rPr>
              <a:t>LET and impinging angle </a:t>
            </a:r>
            <a:r>
              <a:rPr lang="it-IT" sz="2000" dirty="0" smtClean="0">
                <a:solidFill>
                  <a:srgbClr val="002060"/>
                </a:solidFill>
              </a:rPr>
              <a:t>with direct estimation of equivalent dose</a:t>
            </a:r>
          </a:p>
        </p:txBody>
      </p:sp>
    </p:spTree>
    <p:extLst>
      <p:ext uri="{BB962C8B-B14F-4D97-AF65-F5344CB8AC3E}">
        <p14:creationId xmlns:p14="http://schemas.microsoft.com/office/powerpoint/2010/main" val="34534248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1357290" y="2852936"/>
            <a:ext cx="4922846" cy="2356844"/>
            <a:chOff x="4014" y="4791"/>
            <a:chExt cx="6169" cy="2812"/>
          </a:xfrm>
        </p:grpSpPr>
        <p:sp>
          <p:nvSpPr>
            <p:cNvPr id="6" name="Rectangle 29"/>
            <p:cNvSpPr>
              <a:spLocks noChangeArrowheads="1"/>
            </p:cNvSpPr>
            <p:nvPr/>
          </p:nvSpPr>
          <p:spPr bwMode="auto">
            <a:xfrm>
              <a:off x="4014" y="4791"/>
              <a:ext cx="6169" cy="2812"/>
            </a:xfrm>
            <a:prstGeom prst="rect">
              <a:avLst/>
            </a:prstGeom>
            <a:gradFill rotWithShape="0">
              <a:gsLst>
                <a:gs pos="0">
                  <a:srgbClr val="79ED8A">
                    <a:gamma/>
                    <a:tint val="0"/>
                    <a:invGamma/>
                  </a:srgbClr>
                </a:gs>
                <a:gs pos="100000">
                  <a:srgbClr val="79ED8A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defRPr/>
              </a:pPr>
              <a:endParaRPr lang="it-IT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eaLnBrk="1" hangingPunct="1">
                <a:spcBef>
                  <a:spcPct val="0"/>
                </a:spcBef>
                <a:defRPr/>
              </a:pPr>
              <a:endPara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Rectangle 30"/>
            <p:cNvSpPr>
              <a:spLocks noChangeAspect="1" noChangeArrowheads="1"/>
            </p:cNvSpPr>
            <p:nvPr/>
          </p:nvSpPr>
          <p:spPr bwMode="auto">
            <a:xfrm>
              <a:off x="6281" y="6034"/>
              <a:ext cx="1200" cy="1056"/>
            </a:xfrm>
            <a:prstGeom prst="rect">
              <a:avLst/>
            </a:prstGeom>
            <a:solidFill>
              <a:srgbClr val="CCFFFF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5100000" lon="2100000" rev="0"/>
              </a:camera>
              <a:lightRig rig="legacyFlat2" dir="b"/>
            </a:scene3d>
            <a:sp3d extrusionH="354000" prstMaterial="legacyMatte">
              <a:bevelT w="13500" h="13500" prst="angle"/>
              <a:bevelB w="13500" h="13500" prst="angle"/>
              <a:extrusionClr>
                <a:srgbClr val="CCFFFF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 dirty="0"/>
            </a:p>
          </p:txBody>
        </p:sp>
        <p:sp>
          <p:nvSpPr>
            <p:cNvPr id="8" name="Rectangle 31"/>
            <p:cNvSpPr>
              <a:spLocks noChangeAspect="1" noChangeArrowheads="1"/>
            </p:cNvSpPr>
            <p:nvPr/>
          </p:nvSpPr>
          <p:spPr bwMode="auto">
            <a:xfrm>
              <a:off x="6425" y="5890"/>
              <a:ext cx="1200" cy="939"/>
            </a:xfrm>
            <a:prstGeom prst="rect">
              <a:avLst/>
            </a:prstGeom>
            <a:solidFill>
              <a:schemeClr val="bg2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5100000" lon="2100000" rev="0"/>
              </a:camera>
              <a:lightRig rig="legacyFlat4" dir="b"/>
            </a:scene3d>
            <a:sp3d extrusionH="2270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 dirty="0"/>
            </a:p>
          </p:txBody>
        </p:sp>
        <p:sp>
          <p:nvSpPr>
            <p:cNvPr id="9" name="AutoShape 32"/>
            <p:cNvSpPr>
              <a:spLocks noChangeArrowheads="1"/>
            </p:cNvSpPr>
            <p:nvPr/>
          </p:nvSpPr>
          <p:spPr bwMode="auto">
            <a:xfrm>
              <a:off x="5129" y="5026"/>
              <a:ext cx="912" cy="336"/>
            </a:xfrm>
            <a:prstGeom prst="wedgeRectCallout">
              <a:avLst>
                <a:gd name="adj1" fmla="val 127083"/>
                <a:gd name="adj2" fmla="val 39762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1" hangingPunct="1">
                <a:spcBef>
                  <a:spcPct val="0"/>
                </a:spcBef>
              </a:pPr>
              <a:r>
                <a:rPr lang="it-IT" sz="1400" b="1" dirty="0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CR39</a:t>
              </a:r>
              <a:endParaRPr lang="en-US" sz="14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Rectangle 33"/>
            <p:cNvSpPr>
              <a:spLocks noChangeArrowheads="1"/>
            </p:cNvSpPr>
            <p:nvPr/>
          </p:nvSpPr>
          <p:spPr bwMode="auto">
            <a:xfrm>
              <a:off x="9257" y="6754"/>
              <a:ext cx="96" cy="144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1" name="Oval 34"/>
            <p:cNvSpPr>
              <a:spLocks noChangeArrowheads="1"/>
            </p:cNvSpPr>
            <p:nvPr/>
          </p:nvSpPr>
          <p:spPr bwMode="auto">
            <a:xfrm>
              <a:off x="8489" y="6082"/>
              <a:ext cx="1632" cy="1488"/>
            </a:xfrm>
            <a:prstGeom prst="ellipse">
              <a:avLst/>
            </a:prstGeom>
            <a:solidFill>
              <a:srgbClr val="FFFF99">
                <a:alpha val="50195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auto">
            <a:xfrm>
              <a:off x="6857" y="5746"/>
              <a:ext cx="2496" cy="1008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13" name="AutoShape 37"/>
            <p:cNvSpPr>
              <a:spLocks noChangeArrowheads="1"/>
            </p:cNvSpPr>
            <p:nvPr/>
          </p:nvSpPr>
          <p:spPr bwMode="auto">
            <a:xfrm>
              <a:off x="7049" y="5026"/>
              <a:ext cx="2640" cy="336"/>
            </a:xfrm>
            <a:prstGeom prst="wedgeRectCallout">
              <a:avLst>
                <a:gd name="adj1" fmla="val 48750"/>
                <a:gd name="adj2" fmla="val 342856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1" hangingPunct="1">
                <a:spcBef>
                  <a:spcPct val="0"/>
                </a:spcBef>
              </a:pPr>
              <a:r>
                <a:rPr lang="it-IT" b="1" dirty="0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Bonner sphere</a:t>
              </a:r>
              <a:endPara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AutoShape 38"/>
            <p:cNvSpPr>
              <a:spLocks noChangeArrowheads="1"/>
            </p:cNvSpPr>
            <p:nvPr/>
          </p:nvSpPr>
          <p:spPr bwMode="auto">
            <a:xfrm>
              <a:off x="4265" y="6946"/>
              <a:ext cx="2640" cy="336"/>
            </a:xfrm>
            <a:prstGeom prst="wedgeRectCallout">
              <a:avLst>
                <a:gd name="adj1" fmla="val 54509"/>
                <a:gd name="adj2" fmla="val -183333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1" hangingPunct="1">
                <a:spcBef>
                  <a:spcPct val="0"/>
                </a:spcBef>
              </a:pPr>
              <a:r>
                <a:rPr lang="it-IT" b="1" dirty="0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Boron converter</a:t>
              </a:r>
              <a:endPara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Line 46"/>
            <p:cNvSpPr>
              <a:spLocks noChangeShapeType="1"/>
            </p:cNvSpPr>
            <p:nvPr/>
          </p:nvSpPr>
          <p:spPr bwMode="auto">
            <a:xfrm flipV="1">
              <a:off x="7189" y="6912"/>
              <a:ext cx="2160" cy="19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16" name="Rectangle 50"/>
          <p:cNvSpPr>
            <a:spLocks noChangeArrowheads="1"/>
          </p:cNvSpPr>
          <p:nvPr/>
        </p:nvSpPr>
        <p:spPr bwMode="auto">
          <a:xfrm>
            <a:off x="1357290" y="5286388"/>
            <a:ext cx="653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it-IT" sz="1800" dirty="0"/>
              <a:t>M. CARESANA ET AL. </a:t>
            </a:r>
            <a:r>
              <a:rPr lang="it-IT" sz="1800" i="1" dirty="0"/>
              <a:t>Radiat Prot Dosimetry (2007) 126(1-4)</a:t>
            </a:r>
            <a:r>
              <a:rPr lang="it-IT" sz="1800" b="1" dirty="0"/>
              <a:t> </a:t>
            </a:r>
          </a:p>
        </p:txBody>
      </p:sp>
      <p:sp>
        <p:nvSpPr>
          <p:cNvPr id="17" name="Titolo 1"/>
          <p:cNvSpPr>
            <a:spLocks noGrp="1"/>
          </p:cNvSpPr>
          <p:nvPr>
            <p:ph type="title"/>
          </p:nvPr>
        </p:nvSpPr>
        <p:spPr>
          <a:xfrm>
            <a:off x="1357290" y="418654"/>
            <a:ext cx="6319081" cy="850106"/>
          </a:xfrm>
        </p:spPr>
        <p:txBody>
          <a:bodyPr>
            <a:normAutofit/>
          </a:bodyPr>
          <a:lstStyle/>
          <a:p>
            <a:r>
              <a:rPr lang="it-IT" sz="3600" dirty="0" smtClean="0">
                <a:solidFill>
                  <a:srgbClr val="C00000"/>
                </a:solidFill>
              </a:rPr>
              <a:t>CR-39 neutron dosimetry</a:t>
            </a:r>
            <a:endParaRPr lang="it-IT" sz="3600" dirty="0">
              <a:solidFill>
                <a:srgbClr val="C00000"/>
              </a:solidFill>
            </a:endParaRPr>
          </a:p>
        </p:txBody>
      </p:sp>
      <p:sp>
        <p:nvSpPr>
          <p:cNvPr id="18" name="Rectangle 50"/>
          <p:cNvSpPr>
            <a:spLocks noChangeArrowheads="1"/>
          </p:cNvSpPr>
          <p:nvPr/>
        </p:nvSpPr>
        <p:spPr bwMode="auto">
          <a:xfrm>
            <a:off x="745208" y="1285860"/>
            <a:ext cx="560480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rgbClr val="C00000"/>
                </a:solidFill>
              </a:rPr>
              <a:t>1. Bonner sphere </a:t>
            </a:r>
            <a:r>
              <a:rPr lang="it-IT" sz="2000" dirty="0" smtClean="0">
                <a:solidFill>
                  <a:srgbClr val="002060"/>
                </a:solidFill>
              </a:rPr>
              <a:t>(polyethylene neutron moderator)</a:t>
            </a:r>
            <a:endParaRPr lang="it-IT" sz="2000" b="1" dirty="0">
              <a:solidFill>
                <a:srgbClr val="002060"/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428596" y="1777925"/>
            <a:ext cx="8286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2925" indent="-265113">
              <a:spcBef>
                <a:spcPct val="0"/>
              </a:spcBef>
            </a:pPr>
            <a:r>
              <a:rPr lang="it-IT" dirty="0" smtClean="0">
                <a:solidFill>
                  <a:srgbClr val="002060"/>
                </a:solidFill>
              </a:rPr>
              <a:t>CR-39 coupled to a Boron converter. The reaction is</a:t>
            </a:r>
          </a:p>
          <a:p>
            <a:pPr marL="542925" indent="-265113">
              <a:spcBef>
                <a:spcPct val="0"/>
              </a:spcBef>
            </a:pPr>
            <a:r>
              <a:rPr lang="it-IT" dirty="0" smtClean="0">
                <a:solidFill>
                  <a:srgbClr val="002060"/>
                </a:solidFill>
              </a:rPr>
              <a:t>The neutron is detected by the 1.47 MeV alfa particle</a:t>
            </a:r>
          </a:p>
          <a:p>
            <a:pPr marL="542925" indent="-265113">
              <a:spcBef>
                <a:spcPct val="0"/>
              </a:spcBef>
            </a:pPr>
            <a:r>
              <a:rPr lang="it-IT" dirty="0" smtClean="0">
                <a:solidFill>
                  <a:srgbClr val="002060"/>
                </a:solidFill>
              </a:rPr>
              <a:t>Number of tracks is proportional to thermal neutron fluence (inside Bonner sphere)</a:t>
            </a: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5724128" y="1777925"/>
            <a:ext cx="208550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it-IT" baseline="30000" dirty="0">
                <a:solidFill>
                  <a:srgbClr val="C00000"/>
                </a:solidFill>
              </a:rPr>
              <a:t>10</a:t>
            </a:r>
            <a:r>
              <a:rPr lang="it-IT" dirty="0">
                <a:solidFill>
                  <a:srgbClr val="C00000"/>
                </a:solidFill>
              </a:rPr>
              <a:t>B(n,alfa)</a:t>
            </a:r>
            <a:r>
              <a:rPr lang="it-IT" baseline="30000" dirty="0">
                <a:solidFill>
                  <a:srgbClr val="C00000"/>
                </a:solidFill>
              </a:rPr>
              <a:t>7</a:t>
            </a:r>
            <a:r>
              <a:rPr lang="it-IT" dirty="0">
                <a:solidFill>
                  <a:srgbClr val="C00000"/>
                </a:solidFill>
              </a:rPr>
              <a:t>Li </a:t>
            </a:r>
            <a:r>
              <a:rPr lang="it-IT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453424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rgbClr val="C00000"/>
                </a:solidFill>
              </a:rPr>
              <a:t>Track Detectors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6" descr="C:\Documents and Settings\bambini\Desktop\corso pavia\Foto\Convertite2\Prima\lezionedosimetritraccedef 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785926"/>
            <a:ext cx="3310399" cy="2643206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1857356" y="4714884"/>
            <a:ext cx="10715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>
                <a:solidFill>
                  <a:srgbClr val="002060"/>
                </a:solidFill>
              </a:rPr>
              <a:t>LR115</a:t>
            </a:r>
            <a:endParaRPr lang="it-IT" sz="1000" dirty="0" smtClean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6143636" y="4714884"/>
            <a:ext cx="9286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>
                <a:solidFill>
                  <a:srgbClr val="002060"/>
                </a:solidFill>
              </a:rPr>
              <a:t>CR-39</a:t>
            </a:r>
            <a:endParaRPr lang="it-IT" sz="1000" dirty="0" smtClean="0">
              <a:solidFill>
                <a:srgbClr val="002060"/>
              </a:solidFill>
            </a:endParaRPr>
          </a:p>
        </p:txBody>
      </p:sp>
      <p:pic>
        <p:nvPicPr>
          <p:cNvPr id="9" name="Picture 1" descr="C:\Documents and Settings\Administrator\Desktop\mateiale vienna\vienna\cr3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7" y="1785926"/>
            <a:ext cx="3017735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20"/>
          <p:cNvSpPr>
            <a:spLocks noChangeArrowheads="1"/>
          </p:cNvSpPr>
          <p:nvPr/>
        </p:nvSpPr>
        <p:spPr bwMode="auto">
          <a:xfrm>
            <a:off x="1403350" y="1989138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 dirty="0"/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4071934" y="4429132"/>
            <a:ext cx="473687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Single detector version: sensitivity </a:t>
            </a:r>
            <a:r>
              <a:rPr lang="it-IT" sz="1400" dirty="0">
                <a:solidFill>
                  <a:srgbClr val="002060"/>
                </a:solidFill>
              </a:rPr>
              <a:t>10 </a:t>
            </a:r>
            <a:r>
              <a:rPr lang="it-IT" sz="1400" dirty="0" smtClean="0">
                <a:solidFill>
                  <a:srgbClr val="002060"/>
                </a:solidFill>
              </a:rPr>
              <a:t>tracks/cm^2 </a:t>
            </a:r>
            <a:r>
              <a:rPr lang="it-IT" sz="1400" dirty="0">
                <a:solidFill>
                  <a:srgbClr val="002060"/>
                </a:solidFill>
              </a:rPr>
              <a:t>per µSv</a:t>
            </a:r>
          </a:p>
          <a:p>
            <a:endParaRPr lang="it-IT" sz="1400" dirty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Double detector: sensitivity: </a:t>
            </a:r>
            <a:r>
              <a:rPr lang="it-IT" sz="1400" dirty="0">
                <a:solidFill>
                  <a:srgbClr val="002060"/>
                </a:solidFill>
              </a:rPr>
              <a:t>6 </a:t>
            </a:r>
            <a:r>
              <a:rPr lang="it-IT" sz="1400" dirty="0" smtClean="0">
                <a:solidFill>
                  <a:srgbClr val="002060"/>
                </a:solidFill>
              </a:rPr>
              <a:t>tracks/cm^2 </a:t>
            </a:r>
            <a:r>
              <a:rPr lang="it-IT" sz="1400" dirty="0">
                <a:solidFill>
                  <a:srgbClr val="002060"/>
                </a:solidFill>
              </a:rPr>
              <a:t>per µSv</a:t>
            </a:r>
          </a:p>
        </p:txBody>
      </p:sp>
      <p:pic>
        <p:nvPicPr>
          <p:cNvPr id="7" name="Picture 22" descr="3108201008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1857364"/>
            <a:ext cx="2908297" cy="2181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3" descr="linus passiv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14488"/>
            <a:ext cx="3671887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4" descr="Immag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810" y="4071943"/>
            <a:ext cx="2959644" cy="1500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50"/>
          <p:cNvSpPr>
            <a:spLocks noChangeArrowheads="1"/>
          </p:cNvSpPr>
          <p:nvPr/>
        </p:nvSpPr>
        <p:spPr bwMode="auto">
          <a:xfrm>
            <a:off x="857224" y="1357298"/>
            <a:ext cx="171694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rgbClr val="C00000"/>
                </a:solidFill>
              </a:rPr>
              <a:t>Bonner sphere</a:t>
            </a:r>
            <a:endParaRPr lang="it-IT" sz="2000" b="1" dirty="0">
              <a:solidFill>
                <a:srgbClr val="C00000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907704" y="404664"/>
            <a:ext cx="48978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600" dirty="0">
                <a:solidFill>
                  <a:srgbClr val="C00000"/>
                </a:solidFill>
              </a:rPr>
              <a:t>CR-39 neutron dosimetry</a:t>
            </a:r>
            <a:endParaRPr lang="it-IT" sz="3600" dirty="0"/>
          </a:p>
        </p:txBody>
      </p:sp>
    </p:spTree>
    <p:extLst>
      <p:ext uri="{BB962C8B-B14F-4D97-AF65-F5344CB8AC3E}">
        <p14:creationId xmlns:p14="http://schemas.microsoft.com/office/powerpoint/2010/main" val="20268219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34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920230"/>
            <a:ext cx="428625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50"/>
          <p:cNvSpPr>
            <a:spLocks noChangeArrowheads="1"/>
          </p:cNvSpPr>
          <p:nvPr/>
        </p:nvSpPr>
        <p:spPr bwMode="auto">
          <a:xfrm>
            <a:off x="755576" y="1340768"/>
            <a:ext cx="54157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rgbClr val="002060"/>
                </a:solidFill>
              </a:rPr>
              <a:t>2. CR39- radiation degrader neutron spectrometer</a:t>
            </a:r>
            <a:endParaRPr lang="it-IT" sz="2000" b="1" dirty="0">
              <a:solidFill>
                <a:srgbClr val="002060"/>
              </a:solidFill>
            </a:endParaRPr>
          </a:p>
        </p:txBody>
      </p:sp>
      <p:sp>
        <p:nvSpPr>
          <p:cNvPr id="8" name="Rectangle 50"/>
          <p:cNvSpPr>
            <a:spLocks noChangeArrowheads="1"/>
          </p:cNvSpPr>
          <p:nvPr/>
        </p:nvSpPr>
        <p:spPr bwMode="auto">
          <a:xfrm>
            <a:off x="5360997" y="2101382"/>
            <a:ext cx="2883411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it-IT" dirty="0" smtClean="0">
                <a:solidFill>
                  <a:srgbClr val="002060"/>
                </a:solidFill>
              </a:rPr>
              <a:t>1. Radiator: high density polyethylene</a:t>
            </a:r>
          </a:p>
          <a:p>
            <a:pPr eaLnBrk="1" hangingPunct="1">
              <a:spcBef>
                <a:spcPct val="0"/>
              </a:spcBef>
            </a:pPr>
            <a:r>
              <a:rPr lang="it-IT" dirty="0" smtClean="0">
                <a:solidFill>
                  <a:srgbClr val="002060"/>
                </a:solidFill>
              </a:rPr>
              <a:t>2.Degrader: aluminium (purity 99%)</a:t>
            </a:r>
          </a:p>
          <a:p>
            <a:pPr eaLnBrk="1" hangingPunct="1">
              <a:spcBef>
                <a:spcPct val="0"/>
              </a:spcBef>
            </a:pPr>
            <a:r>
              <a:rPr lang="it-IT" dirty="0" smtClean="0">
                <a:solidFill>
                  <a:srgbClr val="002060"/>
                </a:solidFill>
              </a:rPr>
              <a:t>3. Detector CR-39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611560" y="4149080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US" dirty="0" smtClean="0">
                <a:solidFill>
                  <a:srgbClr val="002060"/>
                </a:solidFill>
              </a:rPr>
              <a:t>Recoil protons are generated inside the radiator (external radiation </a:t>
            </a:r>
            <a:r>
              <a:rPr lang="it-IT" dirty="0" smtClean="0">
                <a:solidFill>
                  <a:srgbClr val="002060"/>
                </a:solidFill>
              </a:rPr>
              <a:t>component)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>
                <a:solidFill>
                  <a:srgbClr val="002060"/>
                </a:solidFill>
              </a:rPr>
              <a:t>Recoil protons generated inside the detector (proton self </a:t>
            </a:r>
            <a:r>
              <a:rPr lang="it-IT" dirty="0" smtClean="0">
                <a:solidFill>
                  <a:srgbClr val="002060"/>
                </a:solidFill>
              </a:rPr>
              <a:t>radiator)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>
                <a:solidFill>
                  <a:srgbClr val="002060"/>
                </a:solidFill>
              </a:rPr>
              <a:t>Carbon and oxygen recoil nuclei generated inside the detector </a:t>
            </a:r>
            <a:r>
              <a:rPr lang="it-IT" dirty="0" smtClean="0">
                <a:solidFill>
                  <a:srgbClr val="002060"/>
                </a:solidFill>
              </a:rPr>
              <a:t>(ion self radiator)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907704" y="404664"/>
            <a:ext cx="48978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600" dirty="0">
                <a:solidFill>
                  <a:srgbClr val="C00000"/>
                </a:solidFill>
              </a:rPr>
              <a:t>CR-39 neutron dosimetry</a:t>
            </a:r>
            <a:endParaRPr lang="it-IT" sz="36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84507" y="1630541"/>
            <a:ext cx="763191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1800" dirty="0" smtClean="0">
                <a:solidFill>
                  <a:srgbClr val="002060"/>
                </a:solidFill>
                <a:latin typeface="Calibri" pitchFamily="34" charset="0"/>
              </a:rPr>
              <a:t>The adsorbed dose delivered by a charged particle impinging at an angle </a:t>
            </a:r>
            <a:r>
              <a:rPr lang="el-GR" sz="1800" dirty="0" smtClean="0">
                <a:solidFill>
                  <a:srgbClr val="002060"/>
                </a:solidFill>
                <a:latin typeface="Calibri" pitchFamily="34" charset="0"/>
              </a:rPr>
              <a:t>θ</a:t>
            </a:r>
            <a:r>
              <a:rPr lang="it-IT" sz="1800" dirty="0" smtClean="0">
                <a:solidFill>
                  <a:srgbClr val="002060"/>
                </a:solidFill>
                <a:latin typeface="Calibri" pitchFamily="34" charset="0"/>
              </a:rPr>
              <a:t> on the surface of a material of </a:t>
            </a:r>
            <a:r>
              <a:rPr lang="el-GR" sz="1800" dirty="0" smtClean="0">
                <a:solidFill>
                  <a:srgbClr val="002060"/>
                </a:solidFill>
                <a:latin typeface="Calibri" pitchFamily="34" charset="0"/>
              </a:rPr>
              <a:t>ϱ</a:t>
            </a:r>
            <a:r>
              <a:rPr lang="it-IT" sz="1800" dirty="0" smtClean="0">
                <a:solidFill>
                  <a:srgbClr val="002060"/>
                </a:solidFill>
                <a:latin typeface="Calibri" pitchFamily="34" charset="0"/>
              </a:rPr>
              <a:t> density is</a:t>
            </a:r>
            <a:endParaRPr lang="it-IT" sz="18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711496" y="3633042"/>
            <a:ext cx="7820943" cy="176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1800" dirty="0" smtClean="0">
                <a:solidFill>
                  <a:srgbClr val="FF0000"/>
                </a:solidFill>
              </a:rPr>
              <a:t>ϵ</a:t>
            </a:r>
            <a:r>
              <a:rPr lang="it-IT" sz="1800" dirty="0" smtClean="0">
                <a:solidFill>
                  <a:srgbClr val="002060"/>
                </a:solidFill>
              </a:rPr>
              <a:t> </a:t>
            </a:r>
            <a:r>
              <a:rPr lang="it-IT" sz="1800" dirty="0">
                <a:solidFill>
                  <a:srgbClr val="002060"/>
                </a:solidFill>
                <a:latin typeface="Calibri" pitchFamily="34" charset="0"/>
              </a:rPr>
              <a:t>is the energy imparted to the mass m, </a:t>
            </a:r>
            <a:r>
              <a:rPr lang="it-IT" sz="1800" dirty="0">
                <a:solidFill>
                  <a:srgbClr val="FF0000"/>
                </a:solidFill>
                <a:latin typeface="Calibri" pitchFamily="34" charset="0"/>
              </a:rPr>
              <a:t>A </a:t>
            </a:r>
            <a:r>
              <a:rPr lang="it-IT" sz="1800" dirty="0">
                <a:solidFill>
                  <a:srgbClr val="002060"/>
                </a:solidFill>
                <a:latin typeface="Calibri" pitchFamily="34" charset="0"/>
              </a:rPr>
              <a:t>is the area,</a:t>
            </a:r>
            <a:r>
              <a:rPr lang="it-IT" sz="1800" dirty="0">
                <a:solidFill>
                  <a:srgbClr val="FF0000"/>
                </a:solidFill>
                <a:latin typeface="Calibri" pitchFamily="34" charset="0"/>
              </a:rPr>
              <a:t> x </a:t>
            </a:r>
            <a:r>
              <a:rPr lang="it-IT" sz="1800" dirty="0" smtClean="0">
                <a:solidFill>
                  <a:srgbClr val="002060"/>
                </a:solidFill>
                <a:latin typeface="Calibri" pitchFamily="34" charset="0"/>
              </a:rPr>
              <a:t>the lenght </a:t>
            </a:r>
            <a:r>
              <a:rPr lang="it-IT" sz="1800" dirty="0">
                <a:solidFill>
                  <a:srgbClr val="002060"/>
                </a:solidFill>
                <a:latin typeface="Calibri" pitchFamily="34" charset="0"/>
              </a:rPr>
              <a:t>of the </a:t>
            </a:r>
            <a:r>
              <a:rPr lang="it-IT" sz="1800" dirty="0" smtClean="0">
                <a:solidFill>
                  <a:srgbClr val="002060"/>
                </a:solidFill>
                <a:latin typeface="Calibri" pitchFamily="34" charset="0"/>
              </a:rPr>
              <a:t>track,</a:t>
            </a:r>
          </a:p>
          <a:p>
            <a:pPr eaLnBrk="1" hangingPunct="1">
              <a:spcBef>
                <a:spcPct val="0"/>
              </a:spcBef>
            </a:pPr>
            <a:r>
              <a:rPr lang="it-IT" sz="1800" dirty="0" smtClean="0">
                <a:solidFill>
                  <a:srgbClr val="FF0000"/>
                </a:solidFill>
                <a:latin typeface="Calibri" pitchFamily="34" charset="0"/>
              </a:rPr>
              <a:t>I </a:t>
            </a:r>
            <a:r>
              <a:rPr lang="it-IT" sz="1800" dirty="0" smtClean="0">
                <a:solidFill>
                  <a:srgbClr val="002060"/>
                </a:solidFill>
                <a:latin typeface="Calibri" pitchFamily="34" charset="0"/>
              </a:rPr>
              <a:t>the thickness of the material affected by the energy deposition</a:t>
            </a:r>
          </a:p>
          <a:p>
            <a:pPr eaLnBrk="1" hangingPunct="1">
              <a:spcBef>
                <a:spcPct val="0"/>
              </a:spcBef>
            </a:pPr>
            <a:r>
              <a:rPr lang="it-IT" sz="1800" dirty="0" smtClean="0">
                <a:solidFill>
                  <a:srgbClr val="FF0000"/>
                </a:solidFill>
                <a:latin typeface="Calibri" pitchFamily="34" charset="0"/>
              </a:rPr>
              <a:t>(dE/dx) </a:t>
            </a:r>
            <a:r>
              <a:rPr lang="it-IT" sz="1800" dirty="0" smtClean="0">
                <a:solidFill>
                  <a:srgbClr val="002060"/>
                </a:solidFill>
                <a:latin typeface="Calibri" pitchFamily="34" charset="0"/>
              </a:rPr>
              <a:t>is the stopping power averaged over the lenght x</a:t>
            </a:r>
          </a:p>
          <a:p>
            <a:pPr eaLnBrk="1" hangingPunct="1">
              <a:spcBef>
                <a:spcPct val="0"/>
              </a:spcBef>
            </a:pPr>
            <a:r>
              <a:rPr lang="it-IT" sz="1800" dirty="0" smtClean="0">
                <a:solidFill>
                  <a:srgbClr val="FF0000"/>
                </a:solidFill>
                <a:latin typeface="Calibri" pitchFamily="34" charset="0"/>
              </a:rPr>
              <a:t>avg LET</a:t>
            </a:r>
            <a:r>
              <a:rPr lang="it-IT" sz="1800" dirty="0" smtClean="0">
                <a:solidFill>
                  <a:srgbClr val="002060"/>
                </a:solidFill>
                <a:latin typeface="Calibri" pitchFamily="34" charset="0"/>
              </a:rPr>
              <a:t> is the mean LET averaged over x</a:t>
            </a:r>
          </a:p>
          <a:p>
            <a:pPr eaLnBrk="1" hangingPunct="1">
              <a:spcBef>
                <a:spcPct val="0"/>
              </a:spcBef>
            </a:pPr>
            <a:endParaRPr lang="it-IT" sz="9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it-IT" sz="1400" dirty="0" smtClean="0">
                <a:solidFill>
                  <a:srgbClr val="002060"/>
                </a:solidFill>
                <a:latin typeface="Calibri" pitchFamily="34" charset="0"/>
              </a:rPr>
              <a:t>Note:  the particle energy loss (stopping power) is considered equal to the energy transferred to the target (mean LET) as the energy loss by secondary electrons bremsstrahlung is considered negligible)  </a:t>
            </a:r>
            <a:endParaRPr lang="it-IT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2" name="Ogget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6133483"/>
              </p:ext>
            </p:extLst>
          </p:nvPr>
        </p:nvGraphicFramePr>
        <p:xfrm>
          <a:off x="1673225" y="2565400"/>
          <a:ext cx="5006975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77" name="Equazione" r:id="rId3" imgW="3187440" imgH="507960" progId="Equation.3">
                  <p:embed/>
                </p:oleObj>
              </mc:Choice>
              <mc:Fallback>
                <p:oleObj name="Equazione" r:id="rId3" imgW="318744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3225" y="2565400"/>
                        <a:ext cx="5006975" cy="7921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ttangolo 13"/>
          <p:cNvSpPr/>
          <p:nvPr/>
        </p:nvSpPr>
        <p:spPr>
          <a:xfrm>
            <a:off x="1868694" y="394658"/>
            <a:ext cx="48978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600" dirty="0">
                <a:solidFill>
                  <a:srgbClr val="C00000"/>
                </a:solidFill>
              </a:rPr>
              <a:t>CR-39 neutron dosimetry</a:t>
            </a:r>
            <a:endParaRPr lang="it-IT" sz="3600" dirty="0"/>
          </a:p>
        </p:txBody>
      </p:sp>
      <p:sp>
        <p:nvSpPr>
          <p:cNvPr id="13" name="Rectangle 50"/>
          <p:cNvSpPr>
            <a:spLocks noChangeArrowheads="1"/>
          </p:cNvSpPr>
          <p:nvPr/>
        </p:nvSpPr>
        <p:spPr bwMode="auto">
          <a:xfrm>
            <a:off x="2998056" y="1095127"/>
            <a:ext cx="266739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it-IT" sz="2400" dirty="0" smtClean="0">
                <a:solidFill>
                  <a:srgbClr val="C00000"/>
                </a:solidFill>
              </a:rPr>
              <a:t>3. LET spectrometry</a:t>
            </a:r>
            <a:endParaRPr lang="it-IT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0388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3" y="1928802"/>
            <a:ext cx="3857652" cy="95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1043608" y="1412776"/>
            <a:ext cx="734481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it-IT" sz="1600" dirty="0" smtClean="0">
                <a:solidFill>
                  <a:srgbClr val="002060"/>
                </a:solidFill>
              </a:rPr>
              <a:t>Assuming n particles impinge on the unit </a:t>
            </a:r>
            <a:r>
              <a:rPr lang="it-IT" sz="1600" dirty="0">
                <a:solidFill>
                  <a:srgbClr val="002060"/>
                </a:solidFill>
              </a:rPr>
              <a:t>area </a:t>
            </a:r>
            <a:r>
              <a:rPr lang="it-IT" sz="1600" dirty="0" smtClean="0">
                <a:solidFill>
                  <a:srgbClr val="002060"/>
                </a:solidFill>
              </a:rPr>
              <a:t>(A=1 </a:t>
            </a:r>
            <a:r>
              <a:rPr lang="it-IT" sz="1600" dirty="0">
                <a:solidFill>
                  <a:srgbClr val="002060"/>
                </a:solidFill>
              </a:rPr>
              <a:t>n= </a:t>
            </a:r>
            <a:r>
              <a:rPr lang="it-IT" sz="1600" dirty="0" smtClean="0">
                <a:solidFill>
                  <a:srgbClr val="002060"/>
                </a:solidFill>
              </a:rPr>
              <a:t>tracks/cm^2) the dose (</a:t>
            </a:r>
            <a:r>
              <a:rPr lang="it-IT" sz="1600" b="1" dirty="0" smtClean="0">
                <a:solidFill>
                  <a:srgbClr val="002060"/>
                </a:solidFill>
              </a:rPr>
              <a:t>mGy</a:t>
            </a:r>
            <a:r>
              <a:rPr lang="it-IT" sz="1600" dirty="0" smtClean="0">
                <a:solidFill>
                  <a:srgbClr val="002060"/>
                </a:solidFill>
              </a:rPr>
              <a:t>) can be calculate using</a:t>
            </a:r>
          </a:p>
        </p:txBody>
      </p:sp>
      <p:graphicFrame>
        <p:nvGraphicFramePr>
          <p:cNvPr id="16691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4982979"/>
              </p:ext>
            </p:extLst>
          </p:nvPr>
        </p:nvGraphicFramePr>
        <p:xfrm>
          <a:off x="2071861" y="3331964"/>
          <a:ext cx="3724275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82" name="Equation" r:id="rId4" imgW="2476500" imgH="444500" progId="Equation.3">
                  <p:embed/>
                </p:oleObj>
              </mc:Choice>
              <mc:Fallback>
                <p:oleObj name="Equation" r:id="rId4" imgW="2476500" imgH="444500" progId="Equation.3">
                  <p:embed/>
                  <p:pic>
                    <p:nvPicPr>
                      <p:cNvPr id="0" name="Oggetto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861" y="3331964"/>
                        <a:ext cx="3724275" cy="6731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1041319" y="4314001"/>
            <a:ext cx="2762359" cy="4924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GB" sz="1600" dirty="0" smtClean="0">
                <a:solidFill>
                  <a:srgbClr val="002060"/>
                </a:solidFill>
                <a:cs typeface="Times New Roman" pitchFamily="18" charset="0"/>
              </a:rPr>
              <a:t>Avg. LET </a:t>
            </a:r>
            <a:r>
              <a:rPr lang="en-GB" sz="1600" dirty="0">
                <a:solidFill>
                  <a:srgbClr val="002060"/>
                </a:solidFill>
                <a:cs typeface="Times New Roman" pitchFamily="18" charset="0"/>
              </a:rPr>
              <a:t>is expressed in keV </a:t>
            </a:r>
            <a:r>
              <a:rPr lang="en-GB" sz="1600" dirty="0" smtClean="0">
                <a:solidFill>
                  <a:srgbClr val="002060"/>
                </a:solidFill>
                <a:cs typeface="Times New Roman" pitchFamily="18" charset="0"/>
              </a:rPr>
              <a:t>µm</a:t>
            </a:r>
            <a:r>
              <a:rPr lang="en-GB" sz="1600" baseline="30000" dirty="0" smtClean="0">
                <a:solidFill>
                  <a:srgbClr val="002060"/>
                </a:solidFill>
                <a:cs typeface="Times New Roman" pitchFamily="18" charset="0"/>
              </a:rPr>
              <a:t>-1 </a:t>
            </a:r>
          </a:p>
          <a:p>
            <a:pPr eaLnBrk="1" hangingPunct="1">
              <a:spcBef>
                <a:spcPct val="0"/>
              </a:spcBef>
            </a:pPr>
            <a:r>
              <a:rPr lang="en-GB" sz="1600" i="1" dirty="0" smtClean="0">
                <a:solidFill>
                  <a:srgbClr val="002060"/>
                </a:solidFill>
                <a:cs typeface="Times New Roman" pitchFamily="18" charset="0"/>
              </a:rPr>
              <a:t>Q</a:t>
            </a:r>
            <a:r>
              <a:rPr lang="en-GB" sz="1600" dirty="0" smtClean="0">
                <a:solidFill>
                  <a:srgbClr val="002060"/>
                </a:solidFill>
                <a:cs typeface="Times New Roman" pitchFamily="18" charset="0"/>
              </a:rPr>
              <a:t>(LET</a:t>
            </a:r>
            <a:r>
              <a:rPr lang="en-GB" sz="1600" dirty="0">
                <a:solidFill>
                  <a:srgbClr val="002060"/>
                </a:solidFill>
                <a:cs typeface="Times New Roman" pitchFamily="18" charset="0"/>
              </a:rPr>
              <a:t>) is the ICRP quality factor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1037721" y="2874422"/>
            <a:ext cx="497443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1600" dirty="0" smtClean="0">
                <a:solidFill>
                  <a:srgbClr val="002060"/>
                </a:solidFill>
              </a:rPr>
              <a:t>And the dose equivalent  (</a:t>
            </a:r>
            <a:r>
              <a:rPr lang="it-IT" sz="1600" b="1" dirty="0" smtClean="0">
                <a:solidFill>
                  <a:srgbClr val="002060"/>
                </a:solidFill>
              </a:rPr>
              <a:t>mSv</a:t>
            </a:r>
            <a:r>
              <a:rPr lang="it-IT" sz="1600" dirty="0" smtClean="0">
                <a:solidFill>
                  <a:srgbClr val="002060"/>
                </a:solidFill>
              </a:rPr>
              <a:t>) can be calculated by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1016284" y="4826424"/>
            <a:ext cx="4936864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>
              <a:spcBef>
                <a:spcPct val="0"/>
              </a:spcBef>
            </a:pPr>
            <a:r>
              <a:rPr lang="en-GB" sz="16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l-GR" sz="1600" dirty="0" smtClean="0">
                <a:solidFill>
                  <a:srgbClr val="002060"/>
                </a:solidFill>
                <a:cs typeface="Times New Roman" pitchFamily="18" charset="0"/>
              </a:rPr>
              <a:t>ρ</a:t>
            </a:r>
            <a:r>
              <a:rPr lang="it-IT" sz="1600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GB" sz="1600" dirty="0" smtClean="0">
                <a:solidFill>
                  <a:srgbClr val="002060"/>
                </a:solidFill>
                <a:cs typeface="Times New Roman" pitchFamily="18" charset="0"/>
              </a:rPr>
              <a:t>is </a:t>
            </a:r>
            <a:r>
              <a:rPr lang="en-GB" sz="1600" dirty="0">
                <a:solidFill>
                  <a:srgbClr val="002060"/>
                </a:solidFill>
                <a:cs typeface="Times New Roman" pitchFamily="18" charset="0"/>
              </a:rPr>
              <a:t>the density of the material </a:t>
            </a:r>
            <a:r>
              <a:rPr lang="en-GB" sz="1600" dirty="0" smtClean="0">
                <a:solidFill>
                  <a:srgbClr val="002060"/>
                </a:solidFill>
                <a:cs typeface="Times New Roman" pitchFamily="18" charset="0"/>
              </a:rPr>
              <a:t> (</a:t>
            </a:r>
            <a:r>
              <a:rPr lang="el-GR" sz="1600" dirty="0" smtClean="0">
                <a:solidFill>
                  <a:srgbClr val="002060"/>
                </a:solidFill>
                <a:cs typeface="Times New Roman" pitchFamily="18" charset="0"/>
              </a:rPr>
              <a:t>ρ </a:t>
            </a:r>
            <a:r>
              <a:rPr lang="it-IT" sz="1600" dirty="0" smtClean="0">
                <a:solidFill>
                  <a:srgbClr val="002060"/>
                </a:solidFill>
                <a:cs typeface="Times New Roman" pitchFamily="18" charset="0"/>
              </a:rPr>
              <a:t>= </a:t>
            </a:r>
            <a:r>
              <a:rPr lang="en-GB" sz="1600" dirty="0" smtClean="0">
                <a:solidFill>
                  <a:srgbClr val="002060"/>
                </a:solidFill>
                <a:cs typeface="Times New Roman" pitchFamily="18" charset="0"/>
              </a:rPr>
              <a:t>1.31 g·cm</a:t>
            </a:r>
            <a:r>
              <a:rPr lang="en-GB" sz="1600" baseline="30000" dirty="0" smtClean="0">
                <a:solidFill>
                  <a:srgbClr val="002060"/>
                </a:solidFill>
                <a:cs typeface="Times New Roman" pitchFamily="18" charset="0"/>
              </a:rPr>
              <a:t>-3</a:t>
            </a:r>
            <a:r>
              <a:rPr lang="it-IT" sz="1600" dirty="0" smtClean="0">
                <a:solidFill>
                  <a:srgbClr val="002060"/>
                </a:solidFill>
              </a:rPr>
              <a:t>  for CR-39)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1868694" y="394658"/>
            <a:ext cx="48978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600" dirty="0">
                <a:solidFill>
                  <a:srgbClr val="C00000"/>
                </a:solidFill>
              </a:rPr>
              <a:t>CR-39 neutron dosimetry</a:t>
            </a:r>
            <a:endParaRPr lang="it-IT" sz="3600" dirty="0"/>
          </a:p>
        </p:txBody>
      </p:sp>
    </p:spTree>
    <p:extLst>
      <p:ext uri="{BB962C8B-B14F-4D97-AF65-F5344CB8AC3E}">
        <p14:creationId xmlns:p14="http://schemas.microsoft.com/office/powerpoint/2010/main" val="4060209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899592" y="2223155"/>
            <a:ext cx="7175522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GB" sz="1800" i="1" dirty="0">
                <a:solidFill>
                  <a:srgbClr val="002060"/>
                </a:solidFill>
              </a:rPr>
              <a:t>V=Vt /Vb</a:t>
            </a:r>
            <a:r>
              <a:rPr lang="en-GB" sz="1800" dirty="0">
                <a:solidFill>
                  <a:srgbClr val="002060"/>
                </a:solidFill>
              </a:rPr>
              <a:t> = </a:t>
            </a:r>
            <a:r>
              <a:rPr lang="en-GB" sz="1800" i="1" dirty="0">
                <a:solidFill>
                  <a:srgbClr val="002060"/>
                </a:solidFill>
              </a:rPr>
              <a:t>0.93+3.14×10−3REL − 7.80×10−6REL</a:t>
            </a:r>
            <a:r>
              <a:rPr lang="en-GB" sz="1800" i="1" baseline="30000" dirty="0">
                <a:solidFill>
                  <a:srgbClr val="002060"/>
                </a:solidFill>
              </a:rPr>
              <a:t>2</a:t>
            </a:r>
            <a:r>
              <a:rPr lang="en-GB" sz="1800" i="1" dirty="0">
                <a:solidFill>
                  <a:srgbClr val="002060"/>
                </a:solidFill>
              </a:rPr>
              <a:t>+1.11×10−8REL</a:t>
            </a:r>
            <a:r>
              <a:rPr lang="en-GB" sz="1800" i="1" baseline="30000" dirty="0">
                <a:solidFill>
                  <a:srgbClr val="002060"/>
                </a:solidFill>
              </a:rPr>
              <a:t>3</a:t>
            </a:r>
            <a:r>
              <a:rPr lang="en-GB" sz="1800" i="1" dirty="0">
                <a:solidFill>
                  <a:srgbClr val="002060"/>
                </a:solidFill>
              </a:rPr>
              <a:t>−5.27 × 10−12REL</a:t>
            </a:r>
            <a:r>
              <a:rPr lang="en-GB" sz="1800" i="1" baseline="30000" dirty="0">
                <a:solidFill>
                  <a:srgbClr val="002060"/>
                </a:solidFill>
              </a:rPr>
              <a:t>4</a:t>
            </a:r>
            <a:r>
              <a:rPr lang="en-GB" sz="1800" i="1" dirty="0">
                <a:solidFill>
                  <a:srgbClr val="002060"/>
                </a:solidFill>
              </a:rPr>
              <a:t>  </a:t>
            </a:r>
            <a:r>
              <a:rPr lang="en-GB" sz="1800" dirty="0">
                <a:solidFill>
                  <a:srgbClr val="002060"/>
                </a:solidFill>
              </a:rPr>
              <a:t>  </a:t>
            </a:r>
            <a:r>
              <a:rPr lang="en-GB" sz="1800" dirty="0" smtClean="0">
                <a:solidFill>
                  <a:srgbClr val="002060"/>
                </a:solidFill>
              </a:rPr>
              <a:t>   </a:t>
            </a:r>
            <a:r>
              <a:rPr lang="sv-SE" sz="1400" dirty="0" smtClean="0">
                <a:solidFill>
                  <a:srgbClr val="002060"/>
                </a:solidFill>
              </a:rPr>
              <a:t>for 33 </a:t>
            </a:r>
            <a:r>
              <a:rPr lang="sv-SE" sz="1400" dirty="0">
                <a:solidFill>
                  <a:srgbClr val="002060"/>
                </a:solidFill>
              </a:rPr>
              <a:t>MeV/cm &lt;</a:t>
            </a:r>
            <a:r>
              <a:rPr lang="sv-SE" sz="1400" i="1" dirty="0">
                <a:solidFill>
                  <a:srgbClr val="002060"/>
                </a:solidFill>
              </a:rPr>
              <a:t>REL</a:t>
            </a:r>
            <a:r>
              <a:rPr lang="sv-SE" sz="1400" dirty="0">
                <a:solidFill>
                  <a:srgbClr val="002060"/>
                </a:solidFill>
              </a:rPr>
              <a:t>&lt; 560 </a:t>
            </a:r>
            <a:r>
              <a:rPr lang="sv-SE" sz="1400" dirty="0" smtClean="0">
                <a:solidFill>
                  <a:srgbClr val="002060"/>
                </a:solidFill>
              </a:rPr>
              <a:t>MeV/cm</a:t>
            </a:r>
            <a:endParaRPr lang="en-GB" sz="1400" dirty="0">
              <a:solidFill>
                <a:srgbClr val="002060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en-GB" sz="900" i="1" dirty="0">
              <a:solidFill>
                <a:srgbClr val="002060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en-GB" sz="1800" i="1" dirty="0">
                <a:solidFill>
                  <a:srgbClr val="002060"/>
                </a:solidFill>
              </a:rPr>
              <a:t>V=Vt /Vb= 1.30+3.80×10−4REL+4.9×10−7REL</a:t>
            </a:r>
            <a:r>
              <a:rPr lang="en-GB" sz="1800" i="1" baseline="30000" dirty="0">
                <a:solidFill>
                  <a:srgbClr val="002060"/>
                </a:solidFill>
              </a:rPr>
              <a:t>2</a:t>
            </a:r>
            <a:r>
              <a:rPr lang="en-GB" sz="1800" i="1" dirty="0">
                <a:solidFill>
                  <a:srgbClr val="002060"/>
                </a:solidFill>
              </a:rPr>
              <a:t> </a:t>
            </a: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GB" dirty="0" smtClean="0">
                <a:solidFill>
                  <a:srgbClr val="002060"/>
                </a:solidFill>
              </a:rPr>
              <a:t>    </a:t>
            </a:r>
            <a:r>
              <a:rPr lang="en-GB" sz="1400" dirty="0" smtClean="0">
                <a:solidFill>
                  <a:srgbClr val="002060"/>
                </a:solidFill>
              </a:rPr>
              <a:t>for </a:t>
            </a:r>
            <a:r>
              <a:rPr lang="en-GB" sz="1400" i="1" dirty="0">
                <a:solidFill>
                  <a:srgbClr val="002060"/>
                </a:solidFill>
              </a:rPr>
              <a:t>REL</a:t>
            </a:r>
            <a:r>
              <a:rPr lang="en-GB" sz="1400" dirty="0">
                <a:solidFill>
                  <a:srgbClr val="002060"/>
                </a:solidFill>
              </a:rPr>
              <a:t> &gt; 560 </a:t>
            </a:r>
            <a:r>
              <a:rPr lang="en-GB" sz="1400" dirty="0" smtClean="0">
                <a:solidFill>
                  <a:srgbClr val="002060"/>
                </a:solidFill>
              </a:rPr>
              <a:t>MeV/cm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930878" y="5157192"/>
            <a:ext cx="692948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GB" sz="1200" dirty="0" smtClean="0"/>
              <a:t>(1) B</a:t>
            </a:r>
            <a:r>
              <a:rPr lang="en-GB" sz="1200" dirty="0"/>
              <a:t>. Dorschel , et al.  2002 Dependence of the etch rate ratio on the energy loss of light ions in </a:t>
            </a:r>
            <a:r>
              <a:rPr lang="en-GB" sz="1200" dirty="0" smtClean="0"/>
              <a:t>CR-39</a:t>
            </a:r>
          </a:p>
          <a:p>
            <a:pPr eaLnBrk="1" hangingPunct="1">
              <a:spcBef>
                <a:spcPct val="0"/>
              </a:spcBef>
            </a:pPr>
            <a:r>
              <a:rPr lang="en-GB" sz="1200" dirty="0" smtClean="0"/>
              <a:t>Radiat. Meas</a:t>
            </a:r>
            <a:r>
              <a:rPr lang="en-GB" sz="1200" dirty="0"/>
              <a:t>. 35, 287-292. </a:t>
            </a:r>
            <a:endParaRPr lang="it-IT" sz="1200" dirty="0"/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928662" y="1500174"/>
            <a:ext cx="710408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1600" dirty="0" smtClean="0">
                <a:solidFill>
                  <a:srgbClr val="002060"/>
                </a:solidFill>
              </a:rPr>
              <a:t>A) </a:t>
            </a:r>
            <a:r>
              <a:rPr lang="it-IT" sz="1600" dirty="0" smtClean="0">
                <a:solidFill>
                  <a:srgbClr val="C00000"/>
                </a:solidFill>
              </a:rPr>
              <a:t>Vt=Vt(E,x</a:t>
            </a:r>
            <a:r>
              <a:rPr lang="it-IT" sz="1600" dirty="0" smtClean="0">
                <a:solidFill>
                  <a:srgbClr val="002060"/>
                </a:solidFill>
              </a:rPr>
              <a:t>) is related to restricted energy loss </a:t>
            </a:r>
            <a:r>
              <a:rPr lang="it-IT" sz="1600" dirty="0" smtClean="0">
                <a:solidFill>
                  <a:srgbClr val="C00000"/>
                </a:solidFill>
              </a:rPr>
              <a:t>REL(E,x)</a:t>
            </a:r>
            <a:r>
              <a:rPr lang="it-IT" sz="1600" dirty="0" smtClean="0">
                <a:solidFill>
                  <a:srgbClr val="002060"/>
                </a:solidFill>
              </a:rPr>
              <a:t> and we can use this relation </a:t>
            </a:r>
            <a:r>
              <a:rPr lang="it-IT" sz="1600" baseline="30000" dirty="0">
                <a:solidFill>
                  <a:srgbClr val="002060"/>
                </a:solidFill>
              </a:rPr>
              <a:t>(</a:t>
            </a:r>
            <a:r>
              <a:rPr lang="it-IT" sz="1600" baseline="30000" dirty="0" smtClean="0">
                <a:solidFill>
                  <a:srgbClr val="002060"/>
                </a:solidFill>
              </a:rPr>
              <a:t>1)</a:t>
            </a:r>
            <a:endParaRPr lang="it-IT" sz="1600" baseline="30000" dirty="0"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122456" y="550421"/>
            <a:ext cx="48978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600" dirty="0">
                <a:solidFill>
                  <a:srgbClr val="C00000"/>
                </a:solidFill>
              </a:rPr>
              <a:t>CR-39 neutron dosimetry</a:t>
            </a:r>
            <a:endParaRPr lang="it-IT" sz="3600" dirty="0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99592" y="3501008"/>
            <a:ext cx="710408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1600" dirty="0" smtClean="0">
                <a:solidFill>
                  <a:srgbClr val="002060"/>
                </a:solidFill>
              </a:rPr>
              <a:t>B) Assuming that delta electrons with E&gt;350eV do not contribute to track formation, we can use a polynomial fit we to relate </a:t>
            </a:r>
            <a:r>
              <a:rPr lang="it-IT" sz="1600" dirty="0" smtClean="0">
                <a:solidFill>
                  <a:srgbClr val="C00000"/>
                </a:solidFill>
              </a:rPr>
              <a:t>LET</a:t>
            </a:r>
            <a:r>
              <a:rPr lang="it-IT" sz="1600" dirty="0" smtClean="0">
                <a:solidFill>
                  <a:srgbClr val="002060"/>
                </a:solidFill>
              </a:rPr>
              <a:t> and </a:t>
            </a:r>
            <a:r>
              <a:rPr lang="it-IT" sz="1600" dirty="0" smtClean="0">
                <a:solidFill>
                  <a:srgbClr val="C00000"/>
                </a:solidFill>
              </a:rPr>
              <a:t>REL</a:t>
            </a:r>
            <a:r>
              <a:rPr lang="it-IT" sz="1600" dirty="0" smtClean="0">
                <a:solidFill>
                  <a:srgbClr val="00206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</a:pPr>
            <a:endParaRPr lang="it-IT" sz="1600" dirty="0">
              <a:solidFill>
                <a:srgbClr val="002060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it-IT" sz="3200" dirty="0">
                <a:solidFill>
                  <a:srgbClr val="C00000"/>
                </a:solidFill>
              </a:rPr>
              <a:t>→</a:t>
            </a:r>
            <a:r>
              <a:rPr lang="it-IT" dirty="0" smtClean="0">
                <a:solidFill>
                  <a:srgbClr val="C00000"/>
                </a:solidFill>
              </a:rPr>
              <a:t>we can relate V to LET</a:t>
            </a:r>
            <a:endParaRPr lang="it-IT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209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5786" y="1628800"/>
            <a:ext cx="7674646" cy="2400300"/>
          </a:xfrm>
          <a:prstGeom prst="rect">
            <a:avLst/>
          </a:prstGeom>
          <a:noFill/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85786" y="4357694"/>
            <a:ext cx="7874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sz="1800" dirty="0"/>
              <a:t> </a:t>
            </a:r>
            <a:r>
              <a:rPr lang="en-GB" sz="1800" i="1" dirty="0">
                <a:solidFill>
                  <a:srgbClr val="C00000"/>
                </a:solidFill>
                <a:latin typeface="Calibri" pitchFamily="34" charset="0"/>
              </a:rPr>
              <a:t>V=V(E,t)</a:t>
            </a:r>
            <a:r>
              <a:rPr lang="en-GB" sz="1800" dirty="0">
                <a:solidFill>
                  <a:srgbClr val="002060"/>
                </a:solidFill>
                <a:latin typeface="Calibri" pitchFamily="34" charset="0"/>
              </a:rPr>
              <a:t> and </a:t>
            </a:r>
            <a:r>
              <a:rPr lang="en-GB" sz="1800" i="1" dirty="0">
                <a:solidFill>
                  <a:srgbClr val="C00000"/>
                </a:solidFill>
                <a:latin typeface="Calibri" pitchFamily="34" charset="0"/>
              </a:rPr>
              <a:t>V=V(E,x)</a:t>
            </a:r>
            <a:r>
              <a:rPr lang="en-GB" sz="1800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Calibri" pitchFamily="34" charset="0"/>
              </a:rPr>
              <a:t>functions calculated through the </a:t>
            </a:r>
            <a:r>
              <a:rPr lang="en-GB" sz="1800" i="1" dirty="0">
                <a:solidFill>
                  <a:srgbClr val="C00000"/>
                </a:solidFill>
                <a:latin typeface="Calibri" pitchFamily="34" charset="0"/>
              </a:rPr>
              <a:t>V=V(REL(E,x))</a:t>
            </a:r>
            <a:r>
              <a:rPr lang="en-GB" sz="1800" dirty="0">
                <a:solidFill>
                  <a:srgbClr val="002060"/>
                </a:solidFill>
                <a:latin typeface="Calibri" pitchFamily="34" charset="0"/>
              </a:rPr>
              <a:t> function for 1.2 MeV protons impinging perpendicularly on the detector surface. The simulated etching conditions are Vb=9.8 µm h</a:t>
            </a:r>
            <a:r>
              <a:rPr lang="en-GB" sz="1800" baseline="30000" dirty="0">
                <a:solidFill>
                  <a:srgbClr val="002060"/>
                </a:solidFill>
                <a:latin typeface="Calibri" pitchFamily="34" charset="0"/>
              </a:rPr>
              <a:t>-1</a:t>
            </a:r>
            <a:r>
              <a:rPr lang="en-GB" sz="1800" dirty="0">
                <a:solidFill>
                  <a:srgbClr val="002060"/>
                </a:solidFill>
                <a:latin typeface="Calibri" pitchFamily="34" charset="0"/>
              </a:rPr>
              <a:t> and 1.5 h  of  etching time.</a:t>
            </a:r>
            <a:r>
              <a:rPr lang="it-IT" sz="1800" dirty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8" name="Titolo 1"/>
          <p:cNvSpPr txBox="1">
            <a:spLocks noGrp="1"/>
          </p:cNvSpPr>
          <p:nvPr>
            <p:ph type="title"/>
          </p:nvPr>
        </p:nvSpPr>
        <p:spPr>
          <a:xfrm>
            <a:off x="1907704" y="260648"/>
            <a:ext cx="576064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sz="3600" dirty="0">
                <a:solidFill>
                  <a:srgbClr val="C00000"/>
                </a:solidFill>
              </a:rPr>
              <a:t>CR-39 Track Detectors</a:t>
            </a:r>
          </a:p>
        </p:txBody>
      </p:sp>
    </p:spTree>
    <p:extLst>
      <p:ext uri="{BB962C8B-B14F-4D97-AF65-F5344CB8AC3E}">
        <p14:creationId xmlns:p14="http://schemas.microsoft.com/office/powerpoint/2010/main" val="3412124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Kick-off meeting, CERN,Geneva 8 May 2012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S. Rollet – ARDENT WP1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781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08920"/>
            <a:ext cx="4096834" cy="2280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85786" y="1691516"/>
            <a:ext cx="787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sz="1800" dirty="0">
                <a:solidFill>
                  <a:srgbClr val="002060"/>
                </a:solidFill>
              </a:rPr>
              <a:t> </a:t>
            </a:r>
            <a:r>
              <a:rPr lang="en-GB" sz="1800" dirty="0" smtClean="0">
                <a:solidFill>
                  <a:srgbClr val="002060"/>
                </a:solidFill>
              </a:rPr>
              <a:t>LET and REL in PADC for alpha particles and protons</a:t>
            </a:r>
            <a:endParaRPr lang="it-IT" sz="18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370234" y="2267580"/>
            <a:ext cx="190562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sz="1800" dirty="0">
                <a:solidFill>
                  <a:srgbClr val="002060"/>
                </a:solidFill>
              </a:rPr>
              <a:t> </a:t>
            </a:r>
            <a:r>
              <a:rPr lang="en-GB" sz="1800" dirty="0" smtClean="0">
                <a:solidFill>
                  <a:srgbClr val="002060"/>
                </a:solidFill>
              </a:rPr>
              <a:t>Alpha particles</a:t>
            </a:r>
            <a:endParaRPr lang="it-IT" sz="18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690714" y="2276872"/>
            <a:ext cx="190562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sz="1800" dirty="0">
                <a:solidFill>
                  <a:srgbClr val="002060"/>
                </a:solidFill>
              </a:rPr>
              <a:t> </a:t>
            </a:r>
            <a:r>
              <a:rPr lang="en-GB" sz="1800" dirty="0" smtClean="0">
                <a:solidFill>
                  <a:srgbClr val="002060"/>
                </a:solidFill>
              </a:rPr>
              <a:t>Protons</a:t>
            </a:r>
            <a:endParaRPr lang="it-IT" sz="1800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7818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036" y="2736216"/>
            <a:ext cx="3973866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818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163" y="455513"/>
            <a:ext cx="5211762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56702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03492"/>
              </p:ext>
            </p:extLst>
          </p:nvPr>
        </p:nvGraphicFramePr>
        <p:xfrm>
          <a:off x="1115843" y="2931042"/>
          <a:ext cx="2162175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5" name="Equation" r:id="rId3" imgW="1282700" imgH="444500" progId="Equation.3">
                  <p:embed/>
                </p:oleObj>
              </mc:Choice>
              <mc:Fallback>
                <p:oleObj name="Equation" r:id="rId3" imgW="1282700" imgH="4445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843" y="2931042"/>
                        <a:ext cx="2162175" cy="752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5751659"/>
              </p:ext>
            </p:extLst>
          </p:nvPr>
        </p:nvGraphicFramePr>
        <p:xfrm>
          <a:off x="1087566" y="3859736"/>
          <a:ext cx="2160587" cy="763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6" name="Equation" r:id="rId5" imgW="1269449" imgH="444307" progId="Equation.3">
                  <p:embed/>
                </p:oleObj>
              </mc:Choice>
              <mc:Fallback>
                <p:oleObj name="Equation" r:id="rId5" imgW="1269449" imgH="444307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7566" y="3859736"/>
                        <a:ext cx="2160587" cy="763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043608" y="1785590"/>
            <a:ext cx="278589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1800" dirty="0" smtClean="0">
                <a:solidFill>
                  <a:srgbClr val="002060"/>
                </a:solidFill>
                <a:latin typeface="+mn-lt"/>
              </a:rPr>
              <a:t>d= track opening minor axis</a:t>
            </a:r>
          </a:p>
          <a:p>
            <a:pPr>
              <a:spcBef>
                <a:spcPct val="0"/>
              </a:spcBef>
            </a:pPr>
            <a:r>
              <a:rPr lang="it-IT" sz="1800" dirty="0" smtClean="0">
                <a:solidFill>
                  <a:srgbClr val="002060"/>
                </a:solidFill>
                <a:latin typeface="+mn-lt"/>
              </a:rPr>
              <a:t>D= track opening major axis</a:t>
            </a:r>
          </a:p>
          <a:p>
            <a:pPr>
              <a:spcBef>
                <a:spcPct val="0"/>
              </a:spcBef>
            </a:pPr>
            <a:r>
              <a:rPr lang="it-IT" sz="1800" dirty="0" smtClean="0">
                <a:solidFill>
                  <a:srgbClr val="002060"/>
                </a:solidFill>
                <a:latin typeface="+mn-lt"/>
              </a:rPr>
              <a:t>h= removed thickness</a:t>
            </a:r>
            <a:endParaRPr lang="it-IT" sz="18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7" name="Rectangle 50"/>
          <p:cNvSpPr>
            <a:spLocks noChangeArrowheads="1"/>
          </p:cNvSpPr>
          <p:nvPr/>
        </p:nvSpPr>
        <p:spPr bwMode="auto">
          <a:xfrm>
            <a:off x="1107161" y="1228690"/>
            <a:ext cx="476098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rgbClr val="C00000"/>
                </a:solidFill>
              </a:rPr>
              <a:t>LET spectrometry – experimental procedure</a:t>
            </a:r>
            <a:endParaRPr lang="it-IT" sz="2000" b="1" dirty="0">
              <a:solidFill>
                <a:srgbClr val="C00000"/>
              </a:solidFill>
            </a:endParaRPr>
          </a:p>
        </p:txBody>
      </p:sp>
      <p:pic>
        <p:nvPicPr>
          <p:cNvPr id="10256" name="Picture 1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6248" y="2143116"/>
            <a:ext cx="423969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2339409" y="4931876"/>
            <a:ext cx="273664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1800" dirty="0" smtClean="0">
                <a:solidFill>
                  <a:srgbClr val="002060"/>
                </a:solidFill>
              </a:rPr>
              <a:t>D, d and h are measured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907704" y="404664"/>
            <a:ext cx="48978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600" dirty="0">
                <a:solidFill>
                  <a:srgbClr val="C00000"/>
                </a:solidFill>
              </a:rPr>
              <a:t>CR-39 neutron dosimetry</a:t>
            </a:r>
            <a:endParaRPr lang="it-IT" sz="3600" dirty="0"/>
          </a:p>
        </p:txBody>
      </p:sp>
    </p:spTree>
    <p:extLst>
      <p:ext uri="{BB962C8B-B14F-4D97-AF65-F5344CB8AC3E}">
        <p14:creationId xmlns:p14="http://schemas.microsoft.com/office/powerpoint/2010/main" val="4060209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35170" name="Object 2"/>
          <p:cNvGraphicFramePr>
            <a:graphicFrameLocks noChangeAspect="1"/>
          </p:cNvGraphicFramePr>
          <p:nvPr/>
        </p:nvGraphicFramePr>
        <p:xfrm>
          <a:off x="1571604" y="3143248"/>
          <a:ext cx="1944688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434" name="Equation" r:id="rId3" imgW="1282700" imgH="292100" progId="Equation.3">
                  <p:embed/>
                </p:oleObj>
              </mc:Choice>
              <mc:Fallback>
                <p:oleObj name="Equation" r:id="rId3" imgW="1282700" imgH="2921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04" y="3143248"/>
                        <a:ext cx="1944688" cy="446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5171" name="Object 3"/>
          <p:cNvGraphicFramePr>
            <a:graphicFrameLocks noChangeAspect="1"/>
          </p:cNvGraphicFramePr>
          <p:nvPr/>
        </p:nvGraphicFramePr>
        <p:xfrm>
          <a:off x="2786050" y="1500174"/>
          <a:ext cx="1079500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435" name="Equation" r:id="rId5" imgW="571252" imgH="393529" progId="Equation.3">
                  <p:embed/>
                </p:oleObj>
              </mc:Choice>
              <mc:Fallback>
                <p:oleObj name="Equation" r:id="rId5" imgW="571252" imgH="393529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6050" y="1500174"/>
                        <a:ext cx="1079500" cy="738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5172" name="Object 4"/>
          <p:cNvGraphicFramePr>
            <a:graphicFrameLocks noChangeAspect="1"/>
          </p:cNvGraphicFramePr>
          <p:nvPr/>
        </p:nvGraphicFramePr>
        <p:xfrm>
          <a:off x="4143372" y="1500174"/>
          <a:ext cx="1223962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436" name="Equation" r:id="rId7" imgW="545863" imgH="393529" progId="Equation.3">
                  <p:embed/>
                </p:oleObj>
              </mc:Choice>
              <mc:Fallback>
                <p:oleObj name="Equation" r:id="rId7" imgW="545863" imgH="393529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72" y="1500174"/>
                        <a:ext cx="1223962" cy="822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5173" name="Object 5"/>
          <p:cNvGraphicFramePr>
            <a:graphicFrameLocks noChangeAspect="1"/>
          </p:cNvGraphicFramePr>
          <p:nvPr/>
        </p:nvGraphicFramePr>
        <p:xfrm>
          <a:off x="5715008" y="1500174"/>
          <a:ext cx="1439863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437" name="Equation" r:id="rId9" imgW="698500" imgH="419100" progId="Equation.3">
                  <p:embed/>
                </p:oleObj>
              </mc:Choice>
              <mc:Fallback>
                <p:oleObj name="Equation" r:id="rId9" imgW="698500" imgH="4191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8" y="1500174"/>
                        <a:ext cx="1439863" cy="868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5174" name="Object 6"/>
          <p:cNvGraphicFramePr>
            <a:graphicFrameLocks noChangeAspect="1"/>
          </p:cNvGraphicFramePr>
          <p:nvPr/>
        </p:nvGraphicFramePr>
        <p:xfrm>
          <a:off x="4143372" y="3071810"/>
          <a:ext cx="1514428" cy="714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438" name="Equation" r:id="rId11" imgW="825500" imgH="393700" progId="Equation.3">
                  <p:embed/>
                </p:oleObj>
              </mc:Choice>
              <mc:Fallback>
                <p:oleObj name="Equation" r:id="rId11" imgW="825500" imgH="3937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72" y="3071810"/>
                        <a:ext cx="1514428" cy="7143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142976" y="1643050"/>
            <a:ext cx="132600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1800" dirty="0" smtClean="0">
                <a:solidFill>
                  <a:srgbClr val="002060"/>
                </a:solidFill>
              </a:rPr>
              <a:t>By defining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071538" y="2500306"/>
            <a:ext cx="621195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1800" dirty="0" smtClean="0">
                <a:solidFill>
                  <a:srgbClr val="002060"/>
                </a:solidFill>
              </a:rPr>
              <a:t>It is possible to calculate V and </a:t>
            </a:r>
            <a:r>
              <a:rPr lang="el-GR" sz="1800" dirty="0" smtClean="0">
                <a:solidFill>
                  <a:srgbClr val="002060"/>
                </a:solidFill>
              </a:rPr>
              <a:t>θ</a:t>
            </a:r>
            <a:r>
              <a:rPr lang="it-IT" sz="1800" dirty="0" smtClean="0">
                <a:solidFill>
                  <a:srgbClr val="002060"/>
                </a:solidFill>
              </a:rPr>
              <a:t> from the track parameters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1070968" y="3996353"/>
            <a:ext cx="717344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1600" dirty="0" smtClean="0">
                <a:solidFill>
                  <a:srgbClr val="002060"/>
                </a:solidFill>
              </a:rPr>
              <a:t>Since relationship between V and LET is known, we can calculate dose 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1868694" y="394658"/>
            <a:ext cx="48978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600" dirty="0">
                <a:solidFill>
                  <a:srgbClr val="C00000"/>
                </a:solidFill>
              </a:rPr>
              <a:t>CR-39 neutron dosimetry</a:t>
            </a:r>
            <a:endParaRPr lang="it-IT" sz="3600" dirty="0"/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226516" y="4509120"/>
            <a:ext cx="3857652" cy="95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928662" y="5429264"/>
            <a:ext cx="712534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 eaLnBrk="1" hangingPunct="1">
              <a:spcBef>
                <a:spcPct val="0"/>
              </a:spcBef>
            </a:pPr>
            <a:r>
              <a:rPr lang="en-GB" sz="1200" dirty="0"/>
              <a:t>M. Caresana et al. Study of a radiator degrader CR39 based neutron spectrometer NIMA 620 (2010), p.368–374</a:t>
            </a:r>
            <a:endParaRPr lang="it-IT" sz="1200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2529505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357950" y="2285992"/>
            <a:ext cx="1873911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it-IT" dirty="0" smtClean="0"/>
              <a:t>E</a:t>
            </a:r>
            <a:r>
              <a:rPr lang="it-IT" baseline="-25000" dirty="0" smtClean="0"/>
              <a:t>alpha</a:t>
            </a:r>
            <a:r>
              <a:rPr lang="it-IT" dirty="0" smtClean="0"/>
              <a:t> </a:t>
            </a:r>
            <a:r>
              <a:rPr lang="it-IT" dirty="0"/>
              <a:t>=1.47 MeV</a:t>
            </a:r>
          </a:p>
          <a:p>
            <a:r>
              <a:rPr lang="it-IT" dirty="0" smtClean="0"/>
              <a:t>E</a:t>
            </a:r>
            <a:r>
              <a:rPr lang="it-IT" baseline="-25000" dirty="0" smtClean="0"/>
              <a:t>lithium </a:t>
            </a:r>
            <a:r>
              <a:rPr lang="it-IT" dirty="0" smtClean="0"/>
              <a:t> </a:t>
            </a:r>
            <a:r>
              <a:rPr lang="it-IT" dirty="0"/>
              <a:t>=0.84 MeV    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643050"/>
            <a:ext cx="2428325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429000"/>
            <a:ext cx="2482287" cy="175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3571876"/>
            <a:ext cx="2428892" cy="15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3000364" y="1285860"/>
            <a:ext cx="1714512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it-IT" baseline="30000" dirty="0"/>
              <a:t>10</a:t>
            </a:r>
            <a:r>
              <a:rPr lang="it-IT" dirty="0"/>
              <a:t>B(n,alfa)</a:t>
            </a:r>
            <a:r>
              <a:rPr lang="it-IT" baseline="30000" dirty="0"/>
              <a:t>7</a:t>
            </a:r>
            <a:r>
              <a:rPr lang="it-IT" dirty="0"/>
              <a:t>Li    </a:t>
            </a:r>
          </a:p>
        </p:txBody>
      </p:sp>
      <p:graphicFrame>
        <p:nvGraphicFramePr>
          <p:cNvPr id="18" name="Group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1944821"/>
              </p:ext>
            </p:extLst>
          </p:nvPr>
        </p:nvGraphicFramePr>
        <p:xfrm>
          <a:off x="5786446" y="3786190"/>
          <a:ext cx="3138482" cy="975360"/>
        </p:xfrm>
        <a:graphic>
          <a:graphicData uri="http://schemas.openxmlformats.org/drawingml/2006/table">
            <a:tbl>
              <a:tblPr/>
              <a:tblGrid>
                <a:gridCol w="785818"/>
                <a:gridCol w="1122409"/>
                <a:gridCol w="1230255"/>
              </a:tblGrid>
              <a:tr h="4519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Ion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Mean LET meas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Mean LET calculated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9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Alfa</a:t>
                      </a: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220 keV/µm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 keV/µm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9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</a:t>
                      </a: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 keV/µm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280 keV/µm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518" y="332656"/>
            <a:ext cx="5211762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020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6" name="Text Box 6"/>
          <p:cNvSpPr txBox="1">
            <a:spLocks noChangeArrowheads="1"/>
          </p:cNvSpPr>
          <p:nvPr/>
        </p:nvSpPr>
        <p:spPr bwMode="auto">
          <a:xfrm>
            <a:off x="4788024" y="1890258"/>
            <a:ext cx="3571900" cy="240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l"/>
            <a:r>
              <a:rPr lang="en-US" sz="2000" dirty="0" smtClean="0">
                <a:solidFill>
                  <a:srgbClr val="C00000"/>
                </a:solidFill>
              </a:rPr>
              <a:t>PRINCIPLE OF TRACK DETECTORS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2000" dirty="0" smtClean="0">
                <a:solidFill>
                  <a:srgbClr val="002060"/>
                </a:solidFill>
              </a:rPr>
              <a:t>When </a:t>
            </a:r>
            <a:r>
              <a:rPr lang="en-US" sz="2000" dirty="0">
                <a:solidFill>
                  <a:srgbClr val="002060"/>
                </a:solidFill>
              </a:rPr>
              <a:t>a ionizing </a:t>
            </a:r>
            <a:r>
              <a:rPr lang="en-US" sz="2000" dirty="0">
                <a:solidFill>
                  <a:srgbClr val="C00000"/>
                </a:solidFill>
              </a:rPr>
              <a:t>charged particle </a:t>
            </a:r>
            <a:r>
              <a:rPr lang="en-US" sz="2000" dirty="0">
                <a:solidFill>
                  <a:srgbClr val="002060"/>
                </a:solidFill>
              </a:rPr>
              <a:t>pass through a dielectric material the transfer of energy to electrons results in a trail of damaged molecules along the track </a:t>
            </a:r>
            <a:r>
              <a:rPr lang="en-US" sz="2000" dirty="0" smtClean="0">
                <a:solidFill>
                  <a:srgbClr val="002060"/>
                </a:solidFill>
              </a:rPr>
              <a:t>path</a:t>
            </a: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133127" name="Picture 7" descr="C:\Documenti\Michele\scan\danno trac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428736"/>
            <a:ext cx="2678656" cy="4032263"/>
          </a:xfrm>
          <a:prstGeom prst="rect">
            <a:avLst/>
          </a:prstGeom>
          <a:noFill/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2051720" y="500042"/>
            <a:ext cx="5328592" cy="91759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Track Detectors</a:t>
            </a:r>
            <a:endParaRPr kumimoji="0" lang="it-IT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857884" y="1983580"/>
            <a:ext cx="2629694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it-IT" sz="1600" dirty="0"/>
              <a:t>Am-241 E=5.5MeV</a:t>
            </a:r>
          </a:p>
          <a:p>
            <a:r>
              <a:rPr lang="it-IT" sz="1600" dirty="0" smtClean="0"/>
              <a:t>Etching  </a:t>
            </a:r>
            <a:r>
              <a:rPr lang="it-IT" sz="1600" dirty="0"/>
              <a:t>60’</a:t>
            </a:r>
          </a:p>
          <a:p>
            <a:r>
              <a:rPr lang="it-IT" sz="1600" dirty="0" smtClean="0"/>
              <a:t>Removed thickness 10 </a:t>
            </a:r>
            <a:r>
              <a:rPr lang="it-IT" sz="1600" dirty="0"/>
              <a:t>µm</a:t>
            </a:r>
          </a:p>
          <a:p>
            <a:r>
              <a:rPr lang="it-IT" sz="1600" dirty="0" smtClean="0"/>
              <a:t>Avg LET measured </a:t>
            </a:r>
            <a:r>
              <a:rPr lang="it-IT" sz="1600" dirty="0"/>
              <a:t>130 keV/µm</a:t>
            </a:r>
          </a:p>
          <a:p>
            <a:r>
              <a:rPr lang="it-IT" sz="1600" dirty="0" smtClean="0"/>
              <a:t>Avg LET calculated </a:t>
            </a:r>
            <a:r>
              <a:rPr lang="it-IT" sz="1600" dirty="0"/>
              <a:t>140 keV/µm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857884" y="3429000"/>
            <a:ext cx="2500364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it-IT" sz="1600" dirty="0"/>
              <a:t>Unat E</a:t>
            </a:r>
            <a:r>
              <a:rPr lang="it-IT" sz="1600" baseline="-25000" dirty="0"/>
              <a:t>1</a:t>
            </a:r>
            <a:r>
              <a:rPr lang="it-IT" sz="1600" dirty="0"/>
              <a:t>=4.2MeV  E</a:t>
            </a:r>
            <a:r>
              <a:rPr lang="it-IT" sz="1600" baseline="-25000" dirty="0"/>
              <a:t>2</a:t>
            </a:r>
            <a:r>
              <a:rPr lang="it-IT" sz="1600" dirty="0"/>
              <a:t>=4.77MeV</a:t>
            </a:r>
          </a:p>
          <a:p>
            <a:r>
              <a:rPr lang="it-IT" sz="1600" dirty="0" smtClean="0"/>
              <a:t>Etching 40</a:t>
            </a:r>
            <a:r>
              <a:rPr lang="it-IT" sz="1600" dirty="0"/>
              <a:t>’</a:t>
            </a:r>
          </a:p>
          <a:p>
            <a:r>
              <a:rPr lang="it-IT" sz="1600" dirty="0"/>
              <a:t>Spessore rimosso 6.7 µm</a:t>
            </a:r>
          </a:p>
        </p:txBody>
      </p:sp>
      <p:pic>
        <p:nvPicPr>
          <p:cNvPr id="8" name="Picture 15" descr="1741_V_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402" y="1841325"/>
            <a:ext cx="2416184" cy="16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 descr="1741_LET_A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3811" y="1896014"/>
            <a:ext cx="2347937" cy="1604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7" descr="1805 V_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4152" y="3484578"/>
            <a:ext cx="2370142" cy="1624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8" descr="1805 LET_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01437" y="3556015"/>
            <a:ext cx="2327819" cy="158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Group 255"/>
          <p:cNvGraphicFramePr>
            <a:graphicFrameLocks noGrp="1"/>
          </p:cNvGraphicFramePr>
          <p:nvPr/>
        </p:nvGraphicFramePr>
        <p:xfrm>
          <a:off x="5643570" y="4143380"/>
          <a:ext cx="3248019" cy="1149350"/>
        </p:xfrm>
        <a:graphic>
          <a:graphicData uri="http://schemas.openxmlformats.org/drawingml/2006/table">
            <a:tbl>
              <a:tblPr/>
              <a:tblGrid>
                <a:gridCol w="785818"/>
                <a:gridCol w="1189412"/>
                <a:gridCol w="1272789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Source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Mean LET meas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Mean LET calculated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U-234</a:t>
                      </a: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 keV/µm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 keV/µm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U-338</a:t>
                      </a: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 keV/µm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187 keV/µm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714348" y="1357298"/>
            <a:ext cx="4429156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it-IT" sz="1600" dirty="0" smtClean="0"/>
              <a:t>LET measurement Am-241 and Uranium</a:t>
            </a:r>
            <a:endParaRPr lang="it-IT" sz="1600" dirty="0"/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163" y="332656"/>
            <a:ext cx="5211762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3304138" y="2824480"/>
            <a:ext cx="2402581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it-IT" sz="3200" dirty="0" smtClean="0">
                <a:solidFill>
                  <a:srgbClr val="002060"/>
                </a:solidFill>
                <a:latin typeface="+mn-lt"/>
              </a:rPr>
              <a:t>THANK YOU !</a:t>
            </a:r>
          </a:p>
          <a:p>
            <a:pPr algn="ctr" eaLnBrk="1" hangingPunct="1">
              <a:spcBef>
                <a:spcPct val="0"/>
              </a:spcBef>
            </a:pPr>
            <a:endParaRPr lang="it-IT" sz="20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0696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4608512" cy="1143000"/>
          </a:xfrm>
        </p:spPr>
        <p:txBody>
          <a:bodyPr>
            <a:normAutofit/>
          </a:bodyPr>
          <a:lstStyle/>
          <a:p>
            <a:r>
              <a:rPr lang="it-IT" dirty="0" smtClean="0">
                <a:solidFill>
                  <a:srgbClr val="C00000"/>
                </a:solidFill>
              </a:rPr>
              <a:t>Track Detectors</a:t>
            </a:r>
            <a:endParaRPr lang="it-IT" dirty="0">
              <a:solidFill>
                <a:srgbClr val="C00000"/>
              </a:solidFill>
            </a:endParaRPr>
          </a:p>
        </p:txBody>
      </p:sp>
      <p:pic>
        <p:nvPicPr>
          <p:cNvPr id="8" name="Immagine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857364"/>
            <a:ext cx="478634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847534" y="1928802"/>
            <a:ext cx="2500330" cy="240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l"/>
            <a:r>
              <a:rPr lang="en-US" sz="2000" dirty="0" smtClean="0">
                <a:solidFill>
                  <a:srgbClr val="C00000"/>
                </a:solidFill>
              </a:rPr>
              <a:t>Ion explosion theory</a:t>
            </a:r>
          </a:p>
          <a:p>
            <a:pPr algn="l"/>
            <a:endParaRPr lang="en-US" sz="1000" dirty="0" smtClean="0"/>
          </a:p>
          <a:p>
            <a:pPr algn="l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Ionization </a:t>
            </a:r>
          </a:p>
          <a:p>
            <a:pPr algn="l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Electrostatic displacement</a:t>
            </a:r>
          </a:p>
          <a:p>
            <a:pPr algn="l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Relaxation and elastic strain</a:t>
            </a:r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70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Track Detectors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928663" y="1714488"/>
            <a:ext cx="7603778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The tracks bacame visible by a chemical etching (acid or basic solution):</a:t>
            </a:r>
          </a:p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during the etching, material is removed at </a:t>
            </a:r>
            <a:r>
              <a:rPr lang="it-IT" sz="2000" dirty="0" smtClean="0">
                <a:solidFill>
                  <a:srgbClr val="C00000"/>
                </a:solidFill>
                <a:latin typeface="+mn-lt"/>
              </a:rPr>
              <a:t>Vt</a:t>
            </a: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 velocity along the track and isotropically at </a:t>
            </a:r>
            <a:r>
              <a:rPr lang="it-IT" sz="2000" dirty="0" smtClean="0">
                <a:solidFill>
                  <a:srgbClr val="C00000"/>
                </a:solidFill>
                <a:latin typeface="+mn-lt"/>
              </a:rPr>
              <a:t>Vb</a:t>
            </a: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 velocity from the bulk material.</a:t>
            </a:r>
          </a:p>
          <a:p>
            <a:pPr eaLnBrk="1" hangingPunct="1">
              <a:spcBef>
                <a:spcPct val="0"/>
              </a:spcBef>
            </a:pPr>
            <a:endParaRPr lang="it-IT" sz="2000" dirty="0" smtClean="0">
              <a:latin typeface="+mn-lt"/>
            </a:endParaRPr>
          </a:p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Principle of the track detector:  </a:t>
            </a:r>
            <a:r>
              <a:rPr lang="it-IT" sz="2000" dirty="0" smtClean="0">
                <a:solidFill>
                  <a:srgbClr val="C00000"/>
                </a:solidFill>
                <a:latin typeface="+mn-lt"/>
              </a:rPr>
              <a:t>Vt (track etch rate) &gt;Vb (bulk etch rate)</a:t>
            </a:r>
          </a:p>
          <a:p>
            <a:pPr eaLnBrk="1" hangingPunct="1">
              <a:spcBef>
                <a:spcPct val="0"/>
              </a:spcBef>
            </a:pPr>
            <a:endParaRPr lang="it-IT" sz="2000" dirty="0" smtClean="0">
              <a:solidFill>
                <a:srgbClr val="0070C0"/>
              </a:solidFill>
              <a:latin typeface="+mn-lt"/>
            </a:endParaRPr>
          </a:p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The </a:t>
            </a: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dimension</a:t>
            </a: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 and </a:t>
            </a: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shape</a:t>
            </a: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of the </a:t>
            </a: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track </a:t>
            </a: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depend</a:t>
            </a: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on:</a:t>
            </a:r>
          </a:p>
          <a:p>
            <a:pPr eaLnBrk="1" hangingPunct="1">
              <a:spcBef>
                <a:spcPct val="0"/>
              </a:spcBef>
            </a:pPr>
            <a:endParaRPr lang="it-IT" sz="2000" dirty="0" smtClean="0">
              <a:latin typeface="+mn-lt"/>
            </a:endParaRPr>
          </a:p>
          <a:p>
            <a:pPr marL="342900" indent="-342900"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Energy of the impinging particle</a:t>
            </a:r>
          </a:p>
          <a:p>
            <a:pPr marL="342900" indent="-342900"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Incidence angle</a:t>
            </a:r>
          </a:p>
          <a:p>
            <a:pPr marL="342900" indent="-342900"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it-IT" sz="2000" dirty="0" smtClean="0">
                <a:solidFill>
                  <a:srgbClr val="002060"/>
                </a:solidFill>
                <a:latin typeface="+mn-lt"/>
              </a:rPr>
              <a:t>Etching procedure (etchant, temperature, duration)</a:t>
            </a:r>
            <a:endParaRPr lang="it-IT" sz="18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rgbClr val="C00000"/>
                </a:solidFill>
              </a:rPr>
              <a:t>Track Detectors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6" name="Gruppo 15"/>
          <p:cNvGrpSpPr/>
          <p:nvPr/>
        </p:nvGrpSpPr>
        <p:grpSpPr>
          <a:xfrm>
            <a:off x="1835696" y="1834403"/>
            <a:ext cx="5572165" cy="3594861"/>
            <a:chOff x="1928794" y="1841320"/>
            <a:chExt cx="5937259" cy="3802243"/>
          </a:xfrm>
        </p:grpSpPr>
        <p:grpSp>
          <p:nvGrpSpPr>
            <p:cNvPr id="6" name="Gruppo 5"/>
            <p:cNvGrpSpPr/>
            <p:nvPr/>
          </p:nvGrpSpPr>
          <p:grpSpPr>
            <a:xfrm>
              <a:off x="1928794" y="1841320"/>
              <a:ext cx="5937259" cy="3159316"/>
              <a:chOff x="1500166" y="1769882"/>
              <a:chExt cx="5937259" cy="3159316"/>
            </a:xfrm>
          </p:grpSpPr>
          <p:sp>
            <p:nvSpPr>
              <p:cNvPr id="7" name="Line 7"/>
              <p:cNvSpPr>
                <a:spLocks noChangeShapeType="1"/>
              </p:cNvSpPr>
              <p:nvPr/>
            </p:nvSpPr>
            <p:spPr bwMode="auto">
              <a:xfrm>
                <a:off x="2786050" y="4929198"/>
                <a:ext cx="465137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0000" tIns="46800" rIns="90000" bIns="46800"/>
              <a:lstStyle/>
              <a:p>
                <a:endParaRPr lang="it-IT" dirty="0"/>
              </a:p>
            </p:txBody>
          </p:sp>
          <p:grpSp>
            <p:nvGrpSpPr>
              <p:cNvPr id="8" name="Gruppo 9"/>
              <p:cNvGrpSpPr/>
              <p:nvPr/>
            </p:nvGrpSpPr>
            <p:grpSpPr>
              <a:xfrm>
                <a:off x="1500166" y="1769882"/>
                <a:ext cx="5894388" cy="3149780"/>
                <a:chOff x="1460500" y="1912758"/>
                <a:chExt cx="5894388" cy="3149780"/>
              </a:xfrm>
            </p:grpSpPr>
            <p:sp>
              <p:nvSpPr>
                <p:cNvPr id="9" name="Text Box 3"/>
                <p:cNvSpPr txBox="1">
                  <a:spLocks noChangeArrowheads="1"/>
                </p:cNvSpPr>
                <p:nvPr/>
              </p:nvSpPr>
              <p:spPr bwMode="auto">
                <a:xfrm>
                  <a:off x="3286115" y="1912758"/>
                  <a:ext cx="4068772" cy="8812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90000" tIns="46800" rIns="90000" bIns="46800">
                  <a:spAutoFit/>
                </a:bodyPr>
                <a:lstStyle/>
                <a:p>
                  <a:pPr algn="l"/>
                  <a:r>
                    <a:rPr lang="en-US" sz="2400" dirty="0">
                      <a:solidFill>
                        <a:srgbClr val="002060"/>
                      </a:solidFill>
                    </a:rPr>
                    <a:t>T</a:t>
                  </a:r>
                  <a:r>
                    <a:rPr lang="en-US" sz="2400" dirty="0" smtClean="0">
                      <a:solidFill>
                        <a:srgbClr val="002060"/>
                      </a:solidFill>
                    </a:rPr>
                    <a:t>here </a:t>
                  </a:r>
                  <a:r>
                    <a:rPr lang="en-US" sz="2400" dirty="0" smtClean="0">
                      <a:solidFill>
                        <a:srgbClr val="002060"/>
                      </a:solidFill>
                    </a:rPr>
                    <a:t>is a dE/dx </a:t>
                  </a:r>
                  <a:r>
                    <a:rPr lang="en-US" sz="2400" dirty="0">
                      <a:solidFill>
                        <a:srgbClr val="002060"/>
                      </a:solidFill>
                    </a:rPr>
                    <a:t>threshold for damage </a:t>
                  </a:r>
                  <a:r>
                    <a:rPr lang="en-US" sz="2400" dirty="0" smtClean="0">
                      <a:solidFill>
                        <a:srgbClr val="002060"/>
                      </a:solidFill>
                    </a:rPr>
                    <a:t>production </a:t>
                  </a:r>
                  <a:endParaRPr lang="en-US" sz="2400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0" name="Line 5"/>
                <p:cNvSpPr>
                  <a:spLocks noChangeShapeType="1"/>
                </p:cNvSpPr>
                <p:nvPr/>
              </p:nvSpPr>
              <p:spPr bwMode="auto">
                <a:xfrm>
                  <a:off x="2743200" y="2451100"/>
                  <a:ext cx="0" cy="26114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/>
                </a:ln>
                <a:effectLst/>
              </p:spPr>
              <p:txBody>
                <a:bodyPr lIns="90000" tIns="46800" rIns="90000" bIns="46800"/>
                <a:lstStyle/>
                <a:p>
                  <a:endParaRPr lang="it-IT" dirty="0"/>
                </a:p>
              </p:txBody>
            </p:sp>
            <p:sp>
              <p:nvSpPr>
                <p:cNvPr id="11" name="Freeform 8"/>
                <p:cNvSpPr>
                  <a:spLocks/>
                </p:cNvSpPr>
                <p:nvPr/>
              </p:nvSpPr>
              <p:spPr bwMode="auto">
                <a:xfrm>
                  <a:off x="2755900" y="3373438"/>
                  <a:ext cx="3776663" cy="1662112"/>
                </a:xfrm>
                <a:custGeom>
                  <a:avLst/>
                  <a:gdLst/>
                  <a:ahLst/>
                  <a:cxnLst>
                    <a:cxn ang="0">
                      <a:pos x="0" y="1047"/>
                    </a:cxn>
                    <a:cxn ang="0">
                      <a:pos x="426" y="96"/>
                    </a:cxn>
                    <a:cxn ang="0">
                      <a:pos x="1044" y="471"/>
                    </a:cxn>
                    <a:cxn ang="0">
                      <a:pos x="2379" y="563"/>
                    </a:cxn>
                  </a:cxnLst>
                  <a:rect l="0" t="0" r="r" b="b"/>
                  <a:pathLst>
                    <a:path w="2379" h="1047">
                      <a:moveTo>
                        <a:pt x="0" y="1047"/>
                      </a:moveTo>
                      <a:cubicBezTo>
                        <a:pt x="126" y="619"/>
                        <a:pt x="252" y="192"/>
                        <a:pt x="426" y="96"/>
                      </a:cubicBezTo>
                      <a:cubicBezTo>
                        <a:pt x="600" y="0"/>
                        <a:pt x="718" y="393"/>
                        <a:pt x="1044" y="471"/>
                      </a:cubicBezTo>
                      <a:cubicBezTo>
                        <a:pt x="1370" y="549"/>
                        <a:pt x="2157" y="548"/>
                        <a:pt x="2379" y="563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lIns="90000" tIns="46800" rIns="90000" bIns="46800"/>
                <a:lstStyle/>
                <a:p>
                  <a:endParaRPr lang="it-IT" dirty="0"/>
                </a:p>
              </p:txBody>
            </p:sp>
            <p:sp>
              <p:nvSpPr>
                <p:cNvPr id="12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2782888" y="3816350"/>
                  <a:ext cx="4572000" cy="14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lgDash"/>
                  <a:round/>
                  <a:headEnd/>
                  <a:tailEnd/>
                </a:ln>
                <a:effectLst/>
              </p:spPr>
              <p:txBody>
                <a:bodyPr lIns="90000" tIns="46800" rIns="90000" bIns="46800"/>
                <a:lstStyle/>
                <a:p>
                  <a:endParaRPr lang="it-IT" dirty="0"/>
                </a:p>
              </p:txBody>
            </p:sp>
            <p:sp>
              <p:nvSpPr>
                <p:cNvPr id="13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460500" y="2274888"/>
                  <a:ext cx="1030288" cy="5191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algn="l"/>
                  <a:r>
                    <a:rPr lang="it-IT" dirty="0"/>
                    <a:t>dE/dx</a:t>
                  </a:r>
                </a:p>
              </p:txBody>
            </p:sp>
          </p:grpSp>
        </p:grpSp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6018213" y="5124450"/>
              <a:ext cx="398462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it-IT" dirty="0"/>
                <a:t>E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10" descr="C:\Documents and Settings\bambini\Desktop\corso pavia\Foto\Convertite2\Prima\lezionedosimetritraccedef 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34295"/>
            <a:ext cx="7858148" cy="4010929"/>
          </a:xfrm>
          <a:prstGeom prst="rect">
            <a:avLst/>
          </a:prstGeom>
          <a:noFill/>
        </p:spPr>
      </p:pic>
      <p:sp>
        <p:nvSpPr>
          <p:cNvPr id="7" name="Titolo 1"/>
          <p:cNvSpPr txBox="1">
            <a:spLocks/>
          </p:cNvSpPr>
          <p:nvPr/>
        </p:nvSpPr>
        <p:spPr>
          <a:xfrm>
            <a:off x="1691680" y="476672"/>
            <a:ext cx="6120680" cy="940966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dirty="0" smtClean="0">
                <a:solidFill>
                  <a:srgbClr val="C00000"/>
                </a:solidFill>
              </a:rPr>
              <a:t>CR-39 Track Detectors</a:t>
            </a:r>
            <a:endParaRPr lang="it-IT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4629915" cy="3160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rgbClr val="C00000"/>
                </a:solidFill>
              </a:rPr>
              <a:t>Track Detectors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6357950" y="3275692"/>
            <a:ext cx="16852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1800" dirty="0" smtClean="0">
                <a:solidFill>
                  <a:srgbClr val="C00000"/>
                </a:solidFill>
                <a:latin typeface="+mn-lt"/>
              </a:rPr>
              <a:t>Track is visible if</a:t>
            </a:r>
            <a:endParaRPr lang="it-IT" sz="1800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1331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1776378"/>
              </p:ext>
            </p:extLst>
          </p:nvPr>
        </p:nvGraphicFramePr>
        <p:xfrm>
          <a:off x="5572125" y="3703638"/>
          <a:ext cx="3024188" cy="877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6" name="Equazione" r:id="rId4" imgW="264242" imgH="487660" progId="Equation.3">
                  <p:embed/>
                </p:oleObj>
              </mc:Choice>
              <mc:Fallback>
                <p:oleObj name="Equazione" r:id="rId4" imgW="264242" imgH="4876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2125" y="3703638"/>
                        <a:ext cx="3024188" cy="87788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364088" y="1589891"/>
            <a:ext cx="324036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dirty="0">
                <a:solidFill>
                  <a:srgbClr val="002060"/>
                </a:solidFill>
                <a:latin typeface="+mn-lt"/>
              </a:rPr>
              <a:t>There is a limit angle: if </a:t>
            </a:r>
            <a:r>
              <a:rPr lang="el-GR" dirty="0">
                <a:solidFill>
                  <a:srgbClr val="002060"/>
                </a:solidFill>
                <a:latin typeface="+mn-lt"/>
              </a:rPr>
              <a:t>θ</a:t>
            </a:r>
            <a:r>
              <a:rPr lang="it-IT" dirty="0">
                <a:solidFill>
                  <a:srgbClr val="002060"/>
                </a:solidFill>
                <a:latin typeface="+mn-lt"/>
              </a:rPr>
              <a:t>&gt; limit</a:t>
            </a:r>
            <a:r>
              <a:rPr lang="it-IT" dirty="0">
                <a:solidFill>
                  <a:srgbClr val="002060"/>
                </a:solidFill>
                <a:latin typeface="+mn-lt"/>
              </a:rPr>
              <a:t> angle →no track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827584" y="4797152"/>
            <a:ext cx="777686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1800" dirty="0" smtClean="0">
                <a:solidFill>
                  <a:srgbClr val="002060"/>
                </a:solidFill>
                <a:latin typeface="+mn-lt"/>
              </a:rPr>
              <a:t>the lenght of the removed material along the track path, multiplied by cos</a:t>
            </a:r>
            <a:r>
              <a:rPr lang="el-GR" sz="1800" dirty="0" smtClean="0">
                <a:solidFill>
                  <a:srgbClr val="002060"/>
                </a:solidFill>
                <a:latin typeface="+mn-lt"/>
              </a:rPr>
              <a:t>θ</a:t>
            </a:r>
            <a:r>
              <a:rPr lang="it-IT" sz="1800" dirty="0" smtClean="0">
                <a:solidFill>
                  <a:srgbClr val="002060"/>
                </a:solidFill>
                <a:latin typeface="+mn-lt"/>
              </a:rPr>
              <a:t>, must be bigger than the thickness of the </a:t>
            </a:r>
            <a:r>
              <a:rPr lang="it-IT" sz="1800" dirty="0" smtClean="0">
                <a:solidFill>
                  <a:srgbClr val="002060"/>
                </a:solidFill>
                <a:latin typeface="+mn-lt"/>
              </a:rPr>
              <a:t>surface</a:t>
            </a:r>
            <a:r>
              <a:rPr lang="it-IT" sz="18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it-IT" sz="1800" dirty="0" smtClean="0">
                <a:solidFill>
                  <a:srgbClr val="002060"/>
                </a:solidFill>
                <a:latin typeface="+mn-lt"/>
              </a:rPr>
              <a:t>layer</a:t>
            </a:r>
            <a:r>
              <a:rPr lang="it-IT" sz="1800" dirty="0" smtClean="0">
                <a:solidFill>
                  <a:srgbClr val="002060"/>
                </a:solidFill>
                <a:latin typeface="+mn-lt"/>
              </a:rPr>
              <a:t> removed </a:t>
            </a:r>
            <a:r>
              <a:rPr lang="it-IT" sz="1800" dirty="0" smtClean="0">
                <a:solidFill>
                  <a:srgbClr val="002060"/>
                </a:solidFill>
                <a:latin typeface="+mn-lt"/>
              </a:rPr>
              <a:t>during</a:t>
            </a:r>
            <a:r>
              <a:rPr lang="it-IT" sz="1800" dirty="0" smtClean="0">
                <a:solidFill>
                  <a:srgbClr val="002060"/>
                </a:solidFill>
                <a:latin typeface="+mn-lt"/>
              </a:rPr>
              <a:t> etching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Custom 3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E22B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2129</TotalTime>
  <Words>1531</Words>
  <Application>Microsoft Office PowerPoint</Application>
  <PresentationFormat>Presentazione su schermo (4:3)</PresentationFormat>
  <Paragraphs>260</Paragraphs>
  <Slides>41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Server OLE incorporati</vt:lpstr>
      </vt:variant>
      <vt:variant>
        <vt:i4>3</vt:i4>
      </vt:variant>
      <vt:variant>
        <vt:lpstr>Titoli diapositive</vt:lpstr>
      </vt:variant>
      <vt:variant>
        <vt:i4>41</vt:i4>
      </vt:variant>
    </vt:vector>
  </HeadingPairs>
  <TitlesOfParts>
    <vt:vector size="46" baseType="lpstr">
      <vt:lpstr>Angles</vt:lpstr>
      <vt:lpstr>1_Office Theme</vt:lpstr>
      <vt:lpstr>Equazione</vt:lpstr>
      <vt:lpstr>Equation</vt:lpstr>
      <vt:lpstr>Microsoft Equation 3.0</vt:lpstr>
      <vt:lpstr>4th annual ARDENT workshop TRAINING COURSE</vt:lpstr>
      <vt:lpstr>Track Detectors</vt:lpstr>
      <vt:lpstr>Track Detectors</vt:lpstr>
      <vt:lpstr>Presentazione standard di PowerPoint</vt:lpstr>
      <vt:lpstr>Track Detectors</vt:lpstr>
      <vt:lpstr>Track Detectors</vt:lpstr>
      <vt:lpstr>Track Detectors</vt:lpstr>
      <vt:lpstr>Presentazione standard di PowerPoint</vt:lpstr>
      <vt:lpstr>Track Detectors</vt:lpstr>
      <vt:lpstr>CR-39 Track Detectors</vt:lpstr>
      <vt:lpstr>Presentazione standard di PowerPoint</vt:lpstr>
      <vt:lpstr>LR115 Track Detectors</vt:lpstr>
      <vt:lpstr>Presentazione standard di PowerPoint</vt:lpstr>
      <vt:lpstr>Presentazione standard di PowerPoint</vt:lpstr>
      <vt:lpstr>Presentazione standard di PowerPoint</vt:lpstr>
      <vt:lpstr>CR-39 Track Detectors</vt:lpstr>
      <vt:lpstr>CR-39 Track Detectors</vt:lpstr>
      <vt:lpstr>CR-39 Track Detectors</vt:lpstr>
      <vt:lpstr>CR-39 Track Detectors</vt:lpstr>
      <vt:lpstr>Presentazione standard di PowerPoint</vt:lpstr>
      <vt:lpstr>CR-39 Track Detectors</vt:lpstr>
      <vt:lpstr>CR-39 Track Detectors</vt:lpstr>
      <vt:lpstr>CR-39 Track Detectors</vt:lpstr>
      <vt:lpstr>CR-39 Track Detectors</vt:lpstr>
      <vt:lpstr>CR-39 Track Detectors</vt:lpstr>
      <vt:lpstr>CR-39 Track Detectors</vt:lpstr>
      <vt:lpstr>CR-39 Track Detectors</vt:lpstr>
      <vt:lpstr>NTD Application</vt:lpstr>
      <vt:lpstr>CR-39 neutron dosimetry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CR-39 Track Detectors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Poli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COURSE on radiation dosimetry:</dc:title>
  <dc:creator>Antonio Parravicini</dc:creator>
  <cp:lastModifiedBy>laptop pc5</cp:lastModifiedBy>
  <cp:revision>199</cp:revision>
  <dcterms:created xsi:type="dcterms:W3CDTF">2012-11-12T14:01:14Z</dcterms:created>
  <dcterms:modified xsi:type="dcterms:W3CDTF">2015-06-24T21:23:17Z</dcterms:modified>
</cp:coreProperties>
</file>