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0" r:id="rId3"/>
    <p:sldId id="291" r:id="rId4"/>
    <p:sldId id="293" r:id="rId5"/>
    <p:sldId id="295" r:id="rId6"/>
    <p:sldId id="297" r:id="rId7"/>
    <p:sldId id="298" r:id="rId8"/>
    <p:sldId id="300" r:id="rId9"/>
    <p:sldId id="299" r:id="rId10"/>
    <p:sldId id="302" r:id="rId11"/>
    <p:sldId id="303" r:id="rId12"/>
    <p:sldId id="304" r:id="rId13"/>
    <p:sldId id="289" r:id="rId14"/>
    <p:sldId id="279" r:id="rId15"/>
    <p:sldId id="276" r:id="rId16"/>
    <p:sldId id="269" r:id="rId17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C0D0FC"/>
    <a:srgbClr val="00FF00"/>
    <a:srgbClr val="D1D7F3"/>
    <a:srgbClr val="CCFFFF"/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286" autoAdjust="0"/>
    <p:restoredTop sz="85258" autoAdjust="0"/>
  </p:normalViewPr>
  <p:slideViewPr>
    <p:cSldViewPr snapToGrid="0">
      <p:cViewPr varScale="1">
        <p:scale>
          <a:sx n="89" d="100"/>
          <a:sy n="89" d="100"/>
        </p:scale>
        <p:origin x="-109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70" y="-108"/>
      </p:cViewPr>
      <p:guideLst>
        <p:guide orient="horz" pos="3126"/>
        <p:guide pos="210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3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4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5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01F32A21-457B-4351-B5D9-E2AD6A2F1D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191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6125"/>
            <a:ext cx="496411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435B006A-6A85-44B2-A87D-8A7987A36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5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Dot</a:t>
            </a:r>
            <a:r>
              <a:rPr lang="cs-CZ" baseline="0" dirty="0" smtClean="0"/>
              <a:t> , small blob indicating low energy transfer! </a:t>
            </a:r>
          </a:p>
          <a:p>
            <a:r>
              <a:rPr lang="cs-CZ" baseline="0" dirty="0" smtClean="0"/>
              <a:t>Heavy track and heavy blob indicating HET to the sensor layer!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00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4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Description of</a:t>
            </a:r>
            <a:r>
              <a:rPr lang="cs-CZ" baseline="0" dirty="0" smtClean="0"/>
              <a:t> categories in heading, signaures as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4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4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Kremenek,</a:t>
            </a:r>
            <a:r>
              <a:rPr lang="cs-CZ" baseline="0" dirty="0" smtClean="0"/>
              <a:t> Kroha – excitation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47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4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86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1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9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6640965" y="4530324"/>
            <a:ext cx="1490210" cy="792000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Line 1168"/>
          <p:cNvSpPr>
            <a:spLocks noChangeShapeType="1"/>
          </p:cNvSpPr>
          <p:nvPr userDrawn="1"/>
        </p:nvSpPr>
        <p:spPr bwMode="ltGray">
          <a:xfrm>
            <a:off x="0" y="3051175"/>
            <a:ext cx="51482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8" name="Picture 7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4476750"/>
            <a:ext cx="97948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1069671" y="1671328"/>
            <a:ext cx="7020000" cy="1224000"/>
          </a:xfrm>
        </p:spPr>
        <p:txBody>
          <a:bodyPr anchor="ctr"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3210106"/>
            <a:ext cx="7020000" cy="212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422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5276-25B6-48D7-922E-8D7DC82CE7EE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4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8" name="Picture 7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87" y="4518739"/>
            <a:ext cx="97948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1619250"/>
            <a:ext cx="7020000" cy="3714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  <p:pic>
        <p:nvPicPr>
          <p:cNvPr id="69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6611370" y="4550570"/>
            <a:ext cx="149021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75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1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7" name="Rectangle 76"/>
          <p:cNvSpPr>
            <a:spLocks noChangeArrowheads="1"/>
          </p:cNvSpPr>
          <p:nvPr/>
        </p:nvSpPr>
        <p:spPr bwMode="auto">
          <a:xfrm>
            <a:off x="0" y="1268413"/>
            <a:ext cx="9144000" cy="144462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8" name="Rectangle 72"/>
          <p:cNvSpPr>
            <a:spLocks noChangeArrowheads="1"/>
          </p:cNvSpPr>
          <p:nvPr/>
        </p:nvSpPr>
        <p:spPr bwMode="auto">
          <a:xfrm>
            <a:off x="0" y="1268413"/>
            <a:ext cx="609600" cy="40655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9" name="Rectangle 74"/>
          <p:cNvSpPr>
            <a:spLocks noChangeArrowheads="1"/>
          </p:cNvSpPr>
          <p:nvPr/>
        </p:nvSpPr>
        <p:spPr bwMode="auto">
          <a:xfrm>
            <a:off x="8839200" y="1268413"/>
            <a:ext cx="304800" cy="14747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1030" name="Group 3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076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7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8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9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0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1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2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3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4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5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6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7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8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9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0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1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2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3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4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5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6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7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1046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047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8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9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0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1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2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3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4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5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6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7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8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9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0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1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2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3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4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5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6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7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8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9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0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1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2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3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4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5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1031" name="Rectangle 57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2" name="Line 58"/>
          <p:cNvSpPr>
            <a:spLocks noChangeShapeType="1"/>
          </p:cNvSpPr>
          <p:nvPr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3" name="Line 60"/>
          <p:cNvSpPr>
            <a:spLocks noChangeShapeType="1"/>
          </p:cNvSpPr>
          <p:nvPr/>
        </p:nvSpPr>
        <p:spPr bwMode="ltGray">
          <a:xfrm flipH="1">
            <a:off x="414338" y="1220788"/>
            <a:ext cx="17843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4" name="Line 61"/>
          <p:cNvSpPr>
            <a:spLocks noChangeShapeType="1"/>
          </p:cNvSpPr>
          <p:nvPr/>
        </p:nvSpPr>
        <p:spPr bwMode="ltGray">
          <a:xfrm>
            <a:off x="608013" y="1023938"/>
            <a:ext cx="0" cy="24225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5" name="Arc 62"/>
          <p:cNvSpPr>
            <a:spLocks/>
          </p:cNvSpPr>
          <p:nvPr/>
        </p:nvSpPr>
        <p:spPr bwMode="ltGray">
          <a:xfrm flipH="1">
            <a:off x="512763" y="1123950"/>
            <a:ext cx="192087" cy="193675"/>
          </a:xfrm>
          <a:custGeom>
            <a:avLst/>
            <a:gdLst>
              <a:gd name="T0" fmla="*/ 2147483647 w 43195"/>
              <a:gd name="T1" fmla="*/ 0 h 43164"/>
              <a:gd name="T2" fmla="*/ 0 w 43195"/>
              <a:gd name="T3" fmla="*/ 2147483647 h 43164"/>
              <a:gd name="T4" fmla="*/ 2147483647 w 43195"/>
              <a:gd name="T5" fmla="*/ 2147483647 h 4316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64" fill="none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</a:path>
              <a:path w="43195" h="43164" stroke="0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  <a:lnTo>
                  <a:pt x="21595" y="21564"/>
                </a:lnTo>
                <a:lnTo>
                  <a:pt x="22844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6" name="Text Box 73"/>
          <p:cNvSpPr txBox="1">
            <a:spLocks noChangeArrowheads="1"/>
          </p:cNvSpPr>
          <p:nvPr/>
        </p:nvSpPr>
        <p:spPr bwMode="auto">
          <a:xfrm rot="-5400000">
            <a:off x="-1246981" y="2623344"/>
            <a:ext cx="3074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Institute of Experimental and Applied Physics</a:t>
            </a:r>
          </a:p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Czech Technical University in Prague</a:t>
            </a:r>
            <a:endParaRPr lang="cs-CZ" sz="900" b="1" dirty="0" smtClean="0">
              <a:solidFill>
                <a:srgbClr val="8797DD"/>
              </a:solidFill>
            </a:endParaRPr>
          </a:p>
        </p:txBody>
      </p:sp>
      <p:sp>
        <p:nvSpPr>
          <p:cNvPr id="1040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19075"/>
            <a:ext cx="6400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Klepnutím</a:t>
            </a:r>
            <a:r>
              <a:rPr lang="en-US" noProof="0" dirty="0" smtClean="0"/>
              <a:t> </a:t>
            </a:r>
            <a:r>
              <a:rPr lang="en-US" noProof="0" dirty="0" err="1" smtClean="0"/>
              <a:t>lze</a:t>
            </a:r>
            <a:r>
              <a:rPr lang="en-US" noProof="0" dirty="0" smtClean="0"/>
              <a:t> </a:t>
            </a:r>
            <a:r>
              <a:rPr lang="en-US" noProof="0" dirty="0" err="1" smtClean="0"/>
              <a:t>upravit</a:t>
            </a:r>
            <a:r>
              <a:rPr lang="en-US" noProof="0" dirty="0" smtClean="0"/>
              <a:t> </a:t>
            </a:r>
            <a:r>
              <a:rPr lang="en-US" noProof="0" dirty="0" err="1" smtClean="0"/>
              <a:t>styl</a:t>
            </a:r>
            <a:r>
              <a:rPr lang="en-US" noProof="0" dirty="0" smtClean="0"/>
              <a:t> </a:t>
            </a:r>
            <a:r>
              <a:rPr lang="en-US" noProof="0" dirty="0" err="1" smtClean="0"/>
              <a:t>předlohy</a:t>
            </a:r>
            <a:r>
              <a:rPr lang="en-US" noProof="0" dirty="0" smtClean="0"/>
              <a:t> </a:t>
            </a:r>
            <a:r>
              <a:rPr lang="en-US" noProof="0" dirty="0" err="1" smtClean="0"/>
              <a:t>nadpisů</a:t>
            </a:r>
            <a:r>
              <a:rPr lang="en-US" noProof="0" dirty="0" smtClean="0"/>
              <a:t>.</a:t>
            </a:r>
          </a:p>
        </p:txBody>
      </p:sp>
      <p:pic>
        <p:nvPicPr>
          <p:cNvPr id="1038" name="Picture 79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50" y="19685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68"/>
          <p:cNvSpPr>
            <a:spLocks noGrp="1" noChangeArrowheads="1"/>
          </p:cNvSpPr>
          <p:nvPr>
            <p:ph type="dt" sz="half" idx="2"/>
          </p:nvPr>
        </p:nvSpPr>
        <p:spPr>
          <a:xfrm>
            <a:off x="622300" y="6475413"/>
            <a:ext cx="1212850" cy="234950"/>
          </a:xfrm>
          <a:prstGeom prst="rect">
            <a:avLst/>
          </a:prstGeo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6B15AC13-F6E5-4DA9-8334-95A28C18E16D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7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2449513" y="6475413"/>
            <a:ext cx="4867275" cy="233362"/>
          </a:xfrm>
          <a:prstGeom prst="rect">
            <a:avLst/>
          </a:prstGeom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7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1588" y="6500813"/>
            <a:ext cx="1209675" cy="219075"/>
          </a:xfrm>
          <a:prstGeom prst="rect">
            <a:avLst/>
          </a:prstGeom>
          <a:ln/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1A33111B-5CC4-456E-9191-DDDF45A10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44" name="Zástupný symbol pro text 4"/>
          <p:cNvSpPr>
            <a:spLocks noGrp="1"/>
          </p:cNvSpPr>
          <p:nvPr>
            <p:ph type="body" idx="1"/>
          </p:nvPr>
        </p:nvSpPr>
        <p:spPr bwMode="auto">
          <a:xfrm>
            <a:off x="669925" y="1370013"/>
            <a:ext cx="80994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pic>
        <p:nvPicPr>
          <p:cNvPr id="78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7542709" y="172426"/>
            <a:ext cx="677366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375"/>
            <a:ext cx="647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Obrázek 73" descr="ATLAS_LOGO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09" y="400050"/>
            <a:ext cx="64293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59" r:id="rId2"/>
    <p:sldLayoutId id="2147484363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q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97155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w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Early Stage Researcher 9: October 2014 – June 2015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Benedikt Bergmann </a:t>
            </a:r>
          </a:p>
          <a:p>
            <a:pPr>
              <a:defRPr/>
            </a:pPr>
            <a:r>
              <a:rPr lang="cs-CZ" sz="1200" baseline="30000" dirty="0"/>
              <a:t> </a:t>
            </a:r>
            <a:r>
              <a:rPr lang="en-US" sz="1200" b="0" i="1" dirty="0"/>
              <a:t>Institute of </a:t>
            </a:r>
            <a:r>
              <a:rPr lang="en-US" sz="1200" b="0" i="1" dirty="0" smtClean="0"/>
              <a:t>Experimental </a:t>
            </a:r>
            <a:r>
              <a:rPr lang="en-US" sz="1200" b="0" i="1" dirty="0"/>
              <a:t>and Applied Physics, C</a:t>
            </a:r>
            <a:r>
              <a:rPr lang="cs-CZ" sz="1200" b="0" i="1" dirty="0"/>
              <a:t>zech Technical University in </a:t>
            </a:r>
            <a:r>
              <a:rPr lang="en-US" sz="1200" b="0" i="1" dirty="0"/>
              <a:t>Prague,</a:t>
            </a:r>
            <a:r>
              <a:rPr lang="cs-CZ" sz="1200" b="0" i="1" dirty="0"/>
              <a:t> </a:t>
            </a:r>
            <a:r>
              <a:rPr lang="en-US" sz="1200" b="0" i="1" dirty="0"/>
              <a:t>Czech </a:t>
            </a:r>
            <a:r>
              <a:rPr lang="en-US" sz="1200" b="0" i="1" dirty="0" smtClean="0"/>
              <a:t>Republic</a:t>
            </a:r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endParaRPr lang="de-DE" sz="1200" b="0" i="1" dirty="0"/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endParaRPr lang="de-DE" sz="1200" b="0" i="1" dirty="0"/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r>
              <a:rPr lang="cs-CZ" sz="1200" b="0" i="1" dirty="0" smtClean="0"/>
              <a:t>PRAGUE</a:t>
            </a:r>
            <a:r>
              <a:rPr lang="de-DE" sz="1200" b="0" i="1" dirty="0" smtClean="0"/>
              <a:t> – </a:t>
            </a:r>
            <a:r>
              <a:rPr lang="cs-CZ" sz="1200" b="0" i="1" dirty="0" smtClean="0"/>
              <a:t>22.06.2015</a:t>
            </a:r>
            <a:endParaRPr lang="cs-CZ" sz="1200" b="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841" y="3802879"/>
            <a:ext cx="2267717" cy="169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TIMEPIX: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Detector responses in the form of tracks from different ion species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Board Meeting IEAP CTU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40021" y="1497479"/>
            <a:ext cx="37722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C-12 ions of 1 </a:t>
            </a:r>
            <a:r>
              <a:rPr lang="cs-CZ" sz="1400" b="1" dirty="0" smtClean="0"/>
              <a:t>GeV/A</a:t>
            </a:r>
            <a:r>
              <a:rPr lang="cs-CZ" sz="1400" dirty="0" smtClean="0"/>
              <a:t> as measured at the nuclotron at JINR in Dubna (Moscow Region): Irradiation at 75° to the sensor normal (left) and perpedicular irradiation (right).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28" y="1386378"/>
            <a:ext cx="1876657" cy="180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024" y="1362102"/>
            <a:ext cx="1876656" cy="1800000"/>
          </a:xfrm>
          <a:prstGeom prst="rect">
            <a:avLst/>
          </a:prstGeom>
        </p:spPr>
      </p:pic>
      <p:pic>
        <p:nvPicPr>
          <p:cNvPr id="1026" name="Picture 2" descr="F:\2015.03. SPS data\20150402_SPSData\B08-W0163_TPX\01_0deg_Frame50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478" y="2923065"/>
            <a:ext cx="187665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2015.03. SPS data\20150402_SPSData\B08-W0163_TPX\14_frameNo288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593" y="2931157"/>
            <a:ext cx="187665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942637" y="3375853"/>
            <a:ext cx="3787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Argon ions of 75 </a:t>
            </a:r>
            <a:r>
              <a:rPr lang="cs-CZ" sz="1400" b="1" dirty="0" smtClean="0"/>
              <a:t>GeV/A</a:t>
            </a:r>
            <a:r>
              <a:rPr lang="cs-CZ" sz="1400" dirty="0" smtClean="0"/>
              <a:t> measured at the SPS H8 beam line at CERN. The detector was irradiated at 70° to the sensor normal (left) and perpendicular (right)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4617324" y="2130806"/>
            <a:ext cx="220396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673968" y="3747710"/>
            <a:ext cx="22848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00" y="4573955"/>
            <a:ext cx="1876656" cy="180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840" y="4573955"/>
            <a:ext cx="1876656" cy="1800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040021" y="4952464"/>
            <a:ext cx="3602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Measurements at HIT in Heidelberg:</a:t>
            </a:r>
          </a:p>
          <a:p>
            <a:r>
              <a:rPr lang="cs-CZ" sz="1400" b="1" dirty="0" smtClean="0"/>
              <a:t>Oxygen ion of 250 MeV/A</a:t>
            </a:r>
            <a:r>
              <a:rPr lang="cs-CZ" sz="1400" dirty="0" smtClean="0"/>
              <a:t> (left) and </a:t>
            </a:r>
            <a:r>
              <a:rPr lang="cs-CZ" sz="1400" b="1" dirty="0" smtClean="0"/>
              <a:t>Carbon ion of 200 MeV/A</a:t>
            </a:r>
            <a:r>
              <a:rPr lang="cs-CZ" sz="1400" dirty="0" smtClean="0"/>
              <a:t> passing through the sensor parallel to the surface.</a:t>
            </a:r>
          </a:p>
        </p:txBody>
      </p:sp>
      <p:cxnSp>
        <p:nvCxnSpPr>
          <p:cNvPr id="36" name="Straight Arrow Connector 35"/>
          <p:cNvCxnSpPr/>
          <p:nvPr/>
        </p:nvCxnSpPr>
        <p:spPr bwMode="auto">
          <a:xfrm flipH="1" flipV="1">
            <a:off x="4648375" y="5487651"/>
            <a:ext cx="220396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485DABD-A57B-4691-A990-7E7271E07003}" type="datetime1">
              <a:rPr lang="cs-CZ" smtClean="0"/>
              <a:t>19.6.2015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Board Meeting IEAP CTU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6"/>
          <a:stretch/>
        </p:blipFill>
        <p:spPr>
          <a:xfrm>
            <a:off x="631179" y="1433362"/>
            <a:ext cx="8168840" cy="486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8426" y="4112476"/>
            <a:ext cx="29172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Tracks will be evaluated and interpreted by means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 smtClean="0"/>
              <a:t>Energy (dE/dx measurements) of the 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 smtClean="0"/>
              <a:t>Geometry (width, roundness)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 smtClean="0"/>
              <a:t>Characterization of the </a:t>
            </a:r>
            <a:r>
              <a:rPr lang="cs-CZ" sz="1400" dirty="0"/>
              <a:t>delta electrons  (energy, angle)</a:t>
            </a:r>
            <a:endParaRPr lang="cs-CZ" sz="14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TIMEPIX: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Event-by-event evaluation of a Carbon ion 300 MeV/A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30A01188-3234-4ED4-AF46-6066E0A98A8A}" type="datetime1">
              <a:rPr lang="cs-CZ" smtClean="0"/>
              <a:t>19.6.2015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8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Outlook:</a:t>
            </a:r>
            <a:br>
              <a:rPr lang="cs-CZ" sz="2000" dirty="0" smtClean="0"/>
            </a:br>
            <a:r>
              <a:rPr lang="cs-CZ" dirty="0" smtClean="0"/>
              <a:t>First measurements with the TIMEPIX 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Board Meeting IEAP CTU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74" y="3968553"/>
            <a:ext cx="5122702" cy="23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74957" y="4177406"/>
            <a:ext cx="334140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Time resolution of 1.56 ns allows to resolve the drift time of the charge carriers.</a:t>
            </a:r>
          </a:p>
          <a:p>
            <a:endParaRPr lang="cs-CZ" sz="1800" dirty="0" smtClean="0"/>
          </a:p>
          <a:p>
            <a:r>
              <a:rPr lang="cs-CZ" sz="1600" dirty="0" smtClean="0">
                <a:latin typeface="Calibri"/>
              </a:rPr>
              <a:t>→ Information about the interaction depth (3D tracking of particles within the sensitive volume)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C2C371B-7C2B-4B67-B5B5-0CA8DE3699C0}" type="datetime1">
              <a:rPr lang="cs-CZ" smtClean="0"/>
              <a:t>19.6.2015</a:t>
            </a:fld>
            <a:endParaRPr lang="en-US" dirty="0"/>
          </a:p>
        </p:txBody>
      </p:sp>
      <p:pic>
        <p:nvPicPr>
          <p:cNvPr id="16" name="Picture 2" descr="F:\2015.03.11. - Dubna Nuclotron\1503011_DubnaNuclotron\150311_DubnaNuclotronData\H11_W0005_TPX3\Plots\10 75deg stable beam eventNo 475 li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4" b="7502"/>
          <a:stretch/>
        </p:blipFill>
        <p:spPr bwMode="auto">
          <a:xfrm>
            <a:off x="3492848" y="1454717"/>
            <a:ext cx="5265485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90107" y="1472751"/>
            <a:ext cx="29455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Carbon ion 1 GeV/A: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300µm thick device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Bias 90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75 degree</a:t>
            </a:r>
          </a:p>
          <a:p>
            <a:endParaRPr lang="cs-CZ" sz="1600" dirty="0"/>
          </a:p>
          <a:p>
            <a:r>
              <a:rPr lang="cs-CZ" sz="1600" dirty="0" smtClean="0"/>
              <a:t>Argon ion 150 GeV/A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675 µm thick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Bias 400V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0 degree</a:t>
            </a:r>
          </a:p>
        </p:txBody>
      </p:sp>
    </p:spTree>
    <p:extLst>
      <p:ext uri="{BB962C8B-B14F-4D97-AF65-F5344CB8AC3E}">
        <p14:creationId xmlns:p14="http://schemas.microsoft.com/office/powerpoint/2010/main" val="11038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Conferences</a:t>
            </a:r>
            <a:endParaRPr lang="cs-CZ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dirty="0" smtClean="0"/>
              <a:t>IEEE</a:t>
            </a:r>
            <a:r>
              <a:rPr lang="cs-CZ" dirty="0" smtClean="0"/>
              <a:t>, Seattle, Nov. 8 – 15, 2015</a:t>
            </a:r>
          </a:p>
          <a:p>
            <a:r>
              <a:rPr lang="cs-CZ" b="1" dirty="0" smtClean="0"/>
              <a:t>MMND</a:t>
            </a:r>
            <a:r>
              <a:rPr lang="cs-CZ" dirty="0" smtClean="0"/>
              <a:t> (Micro-, Mini &amp; Nanodosimetry), Port Douglas, Oct. 20 – 23, 2014</a:t>
            </a:r>
          </a:p>
          <a:p>
            <a:r>
              <a:rPr lang="cs-CZ" b="1" dirty="0" smtClean="0"/>
              <a:t>IM 2015 </a:t>
            </a:r>
            <a:r>
              <a:rPr lang="cs-CZ" dirty="0" smtClean="0"/>
              <a:t>(International Confrence on Individual Monitoring of Ionising Radiation), Bruges, April 19 – 24, 2015</a:t>
            </a:r>
          </a:p>
          <a:p>
            <a:r>
              <a:rPr lang="cs-CZ" b="1" dirty="0" smtClean="0"/>
              <a:t>RAD 2015</a:t>
            </a:r>
            <a:r>
              <a:rPr lang="cs-CZ" dirty="0" smtClean="0"/>
              <a:t>, Budva, June 8 – 13, 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9447C34-206E-4BB8-B70B-0D54028980C9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32"/>
          <a:stretch/>
        </p:blipFill>
        <p:spPr>
          <a:xfrm>
            <a:off x="952410" y="3010236"/>
            <a:ext cx="3333780" cy="291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196" y="3011002"/>
            <a:ext cx="3888000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Workshops, Training and other Activities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dirty="0" smtClean="0"/>
              <a:t>Workshops</a:t>
            </a:r>
          </a:p>
          <a:p>
            <a:pPr lvl="1"/>
            <a:r>
              <a:rPr lang="cs-CZ" dirty="0" smtClean="0"/>
              <a:t>3rd </a:t>
            </a:r>
            <a:r>
              <a:rPr lang="cs-CZ" dirty="0"/>
              <a:t>Annual ARDENT workshop in </a:t>
            </a:r>
            <a:r>
              <a:rPr lang="cs-CZ" dirty="0" smtClean="0"/>
              <a:t>Schwarzenbruck (Sept. 29 – Oct. 3, 2015)</a:t>
            </a:r>
            <a:endParaRPr lang="cs-CZ" dirty="0"/>
          </a:p>
          <a:p>
            <a:pPr lvl="1"/>
            <a:r>
              <a:rPr lang="cs-CZ" dirty="0"/>
              <a:t>MPX meeting </a:t>
            </a:r>
            <a:r>
              <a:rPr lang="cs-CZ" dirty="0" smtClean="0"/>
              <a:t>at CERN (Feb. 18, 2015)</a:t>
            </a:r>
            <a:endParaRPr lang="cs-CZ" dirty="0"/>
          </a:p>
          <a:p>
            <a:pPr lvl="1"/>
            <a:r>
              <a:rPr lang="cs-CZ" dirty="0" smtClean="0"/>
              <a:t>SWG 2015 (Spring Workshop on Geant 4), Casta-Papiernicka, SVK (April 26 – May 1, 2015)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smtClean="0"/>
              <a:t>Training</a:t>
            </a:r>
          </a:p>
          <a:p>
            <a:pPr lvl="1"/>
            <a:r>
              <a:rPr lang="cs-CZ" dirty="0"/>
              <a:t>Czech language </a:t>
            </a:r>
            <a:r>
              <a:rPr lang="cs-CZ" dirty="0" smtClean="0"/>
              <a:t>training (ongoing)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1774375C-184C-438A-8C4F-0BC6EC8FF5FE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1" r="17020"/>
          <a:stretch/>
        </p:blipFill>
        <p:spPr>
          <a:xfrm>
            <a:off x="1538240" y="2682131"/>
            <a:ext cx="3085982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4" r="14618"/>
          <a:stretch/>
        </p:blipFill>
        <p:spPr>
          <a:xfrm>
            <a:off x="4939466" y="2682131"/>
            <a:ext cx="309547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Future Activities: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Experiments, Secondment and planned Training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r>
              <a:rPr lang="cs-CZ" b="1" dirty="0" smtClean="0"/>
              <a:t>Secondment</a:t>
            </a:r>
          </a:p>
          <a:p>
            <a:pPr lvl="1"/>
            <a:r>
              <a:rPr lang="cs-CZ" dirty="0" smtClean="0"/>
              <a:t>Erlangen, September </a:t>
            </a:r>
            <a:r>
              <a:rPr lang="cs-CZ" dirty="0" smtClean="0"/>
              <a:t>2015</a:t>
            </a:r>
            <a:endParaRPr lang="cs-CZ" dirty="0" smtClean="0"/>
          </a:p>
          <a:p>
            <a:pPr lvl="1"/>
            <a:r>
              <a:rPr lang="cs-CZ" dirty="0" smtClean="0"/>
              <a:t>Business and administration </a:t>
            </a:r>
            <a:r>
              <a:rPr lang="cs-CZ" smtClean="0"/>
              <a:t>secondment </a:t>
            </a:r>
            <a:r>
              <a:rPr lang="cs-CZ" smtClean="0"/>
              <a:t>(?) – IBA (?)</a:t>
            </a:r>
            <a:endParaRPr lang="cs-CZ" dirty="0" smtClean="0"/>
          </a:p>
          <a:p>
            <a:pPr lvl="1"/>
            <a:endParaRPr lang="cs-CZ" dirty="0"/>
          </a:p>
          <a:p>
            <a:pPr marL="431800" lvl="1" indent="0">
              <a:buNone/>
            </a:pPr>
            <a:endParaRPr lang="cs-CZ" dirty="0"/>
          </a:p>
          <a:p>
            <a:r>
              <a:rPr lang="cs-CZ" b="1" dirty="0" smtClean="0"/>
              <a:t>Other Training</a:t>
            </a:r>
          </a:p>
          <a:p>
            <a:pPr lvl="1"/>
            <a:r>
              <a:rPr lang="cs-CZ" dirty="0" smtClean="0"/>
              <a:t>Czech language courses – ongoing</a:t>
            </a:r>
          </a:p>
          <a:p>
            <a:pPr lvl="1"/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FD3F3FA4-7F2F-4E08-8D7D-EA8452253F29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19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Thank you for your attention!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567" y="3884356"/>
            <a:ext cx="2267717" cy="169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Experimental activities: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Los Alamos Neutron Science Center (Dec. 4 - 7, 2014)</a:t>
            </a:r>
          </a:p>
          <a:p>
            <a:pPr lvl="1"/>
            <a:r>
              <a:rPr lang="cs-CZ" dirty="0" smtClean="0"/>
              <a:t>Broad neutron spectrum from few hundrets of keV up to 600 MeV</a:t>
            </a:r>
          </a:p>
          <a:p>
            <a:pPr lvl="1"/>
            <a:r>
              <a:rPr lang="cs-CZ" dirty="0" smtClean="0"/>
              <a:t>Timepix (1 mm) and Timepix3 (300 µm)</a:t>
            </a:r>
          </a:p>
          <a:p>
            <a:endParaRPr lang="cs-CZ" dirty="0" smtClean="0"/>
          </a:p>
          <a:p>
            <a:r>
              <a:rPr lang="cs-CZ" dirty="0" smtClean="0"/>
              <a:t>SPS at CERN (Feb. 20 – 25, 2015 and March 31 – April 9, 2015)</a:t>
            </a:r>
          </a:p>
          <a:p>
            <a:pPr lvl="1"/>
            <a:r>
              <a:rPr lang="cs-CZ" dirty="0" smtClean="0"/>
              <a:t>Argon ions (75 GeV/A, 15 GeV/A, 150 GeV/A)</a:t>
            </a:r>
          </a:p>
          <a:p>
            <a:pPr lvl="1"/>
            <a:r>
              <a:rPr lang="cs-CZ" dirty="0" smtClean="0"/>
              <a:t>Timepix and Timepix3 </a:t>
            </a:r>
            <a:r>
              <a:rPr lang="cs-CZ" dirty="0"/>
              <a:t> (different thicknesses)</a:t>
            </a:r>
            <a:endParaRPr lang="cs-CZ" dirty="0" smtClean="0"/>
          </a:p>
          <a:p>
            <a:pPr lvl="1"/>
            <a:endParaRPr lang="cs-CZ" dirty="0"/>
          </a:p>
          <a:p>
            <a:r>
              <a:rPr lang="cs-CZ" dirty="0" smtClean="0"/>
              <a:t>Nuclotron of JINR, Dubna (March 10 – 15, 2015)</a:t>
            </a:r>
          </a:p>
          <a:p>
            <a:pPr lvl="1"/>
            <a:r>
              <a:rPr lang="cs-CZ" dirty="0" smtClean="0"/>
              <a:t>Carbon ions 1 GeV/A</a:t>
            </a:r>
          </a:p>
          <a:p>
            <a:pPr lvl="1"/>
            <a:r>
              <a:rPr lang="cs-CZ" dirty="0" smtClean="0"/>
              <a:t>Timepix (1 mm), Timepix telescope and Timepix3 (different thicknesses)</a:t>
            </a:r>
          </a:p>
          <a:p>
            <a:pPr lvl="1"/>
            <a:endParaRPr lang="cs-CZ" dirty="0"/>
          </a:p>
          <a:p>
            <a:r>
              <a:rPr lang="cs-CZ" dirty="0" smtClean="0"/>
              <a:t>Van-de-Graaff in Montreal (May 16 – 24, 2015)</a:t>
            </a:r>
          </a:p>
          <a:p>
            <a:pPr lvl="1"/>
            <a:r>
              <a:rPr lang="cs-CZ" dirty="0" smtClean="0"/>
              <a:t>Protons up to 11.4 MeV</a:t>
            </a:r>
          </a:p>
          <a:p>
            <a:pPr lvl="1"/>
            <a:r>
              <a:rPr lang="cs-CZ" dirty="0" smtClean="0"/>
              <a:t>Timepix (CdTe, GaAs, Si) and Timepix3 (500µm)</a:t>
            </a:r>
          </a:p>
          <a:p>
            <a:pPr lvl="1"/>
            <a:endParaRPr lang="cs-CZ" dirty="0"/>
          </a:p>
          <a:p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76F5276-25B6-48D7-922E-8D7DC82CE7EE}" type="datetime1">
              <a:rPr lang="cs-CZ" smtClean="0"/>
              <a:t>19.6.2015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Reminder:</a:t>
            </a:r>
            <a:br>
              <a:rPr lang="cs-CZ" sz="2000" dirty="0" smtClean="0"/>
            </a:br>
            <a:r>
              <a:rPr lang="cs-CZ" dirty="0" smtClean="0"/>
              <a:t>Pattern recognition – definition of different </a:t>
            </a:r>
            <a:r>
              <a:rPr lang="cs-CZ" dirty="0"/>
              <a:t>c</a:t>
            </a:r>
            <a:r>
              <a:rPr lang="cs-CZ" dirty="0" smtClean="0"/>
              <a:t>luster </a:t>
            </a:r>
            <a:r>
              <a:rPr lang="cs-CZ" dirty="0"/>
              <a:t>t</a:t>
            </a:r>
            <a:r>
              <a:rPr lang="cs-CZ" dirty="0" smtClean="0"/>
              <a:t>ypes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319FA58F-E078-42D9-8ECC-9EF728241500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RAD 2015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67816" y="1468354"/>
            <a:ext cx="309337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Low Energy Transfer Events (LETE):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 smtClean="0"/>
              <a:t>Dots (photons and electrons ~ 10 keV)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 smtClean="0"/>
              <a:t>Small Blobs (photons and electrons)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 smtClean="0"/>
              <a:t>Curly Tracks (electrons MeV range)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 smtClean="0"/>
              <a:t>Straight Tracks (MIPs, Muons, 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r>
              <a:rPr lang="cs-CZ" sz="1800" dirty="0" smtClean="0"/>
              <a:t>High Energy Transfer Events (HETE):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Heavy Tracks, Heavy blobs (Heavy ionizing particles, e.g. Alpha particles, protons)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0684" y="1329059"/>
            <a:ext cx="5037257" cy="4831499"/>
            <a:chOff x="620684" y="1428647"/>
            <a:chExt cx="5037257" cy="48314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684" y="1428647"/>
              <a:ext cx="5037257" cy="4831499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 bwMode="auto">
            <a:xfrm>
              <a:off x="1761423" y="2088682"/>
              <a:ext cx="31378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033436" y="2040670"/>
              <a:ext cx="7700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/>
                <a:t>1.4 cm</a:t>
              </a:r>
              <a:endParaRPr lang="en-US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37396" y="5825619"/>
            <a:ext cx="4878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Frame taken with a Timepix (1 mm, 400V, t</a:t>
            </a:r>
            <a:r>
              <a:rPr lang="cs-CZ" sz="1400" baseline="-25000" dirty="0" smtClean="0"/>
              <a:t>Acq.</a:t>
            </a:r>
            <a:r>
              <a:rPr lang="cs-CZ" sz="1400" dirty="0" smtClean="0"/>
              <a:t> = 100µs) in the LANSCE neutron beam.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12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t="6836" r="6324" b="6156"/>
          <a:stretch/>
        </p:blipFill>
        <p:spPr>
          <a:xfrm>
            <a:off x="726251" y="1950463"/>
            <a:ext cx="7974667" cy="4320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4183733" y="3948463"/>
            <a:ext cx="761590" cy="3658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085470" y="3601674"/>
            <a:ext cx="238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Peaks of resonance neu-tron elastic scattering</a:t>
            </a:r>
            <a:endParaRPr lang="en-US" sz="1600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>
            <a:off x="5763069" y="3791817"/>
            <a:ext cx="639863" cy="16297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609600" y="3207042"/>
            <a:ext cx="2815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Heavy events due to nuclear interactions appear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85470" y="4479451"/>
            <a:ext cx="2859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Gammas from the 1</a:t>
            </a:r>
            <a:r>
              <a:rPr lang="cs-CZ" sz="1600" baseline="30000" dirty="0" smtClean="0"/>
              <a:t>st</a:t>
            </a:r>
            <a:r>
              <a:rPr lang="cs-CZ" sz="1600" dirty="0" smtClean="0"/>
              <a:t> excited level of silicon (1.78 MeV)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564528" y="4886217"/>
            <a:ext cx="969271" cy="4798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TIMEPIX at LANSCE:</a:t>
            </a:r>
            <a:br>
              <a:rPr lang="cs-CZ" sz="2000" dirty="0" smtClean="0"/>
            </a:br>
            <a:r>
              <a:rPr lang="cs-CZ" sz="2800" dirty="0" smtClean="0"/>
              <a:t>Cluster shapes (detector responses) as a function of neutron kinetic energy 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The ToF technique*</a:t>
            </a:r>
            <a:r>
              <a:rPr lang="cs-CZ" sz="1800" baseline="30000" dirty="0" smtClean="0"/>
              <a:t>)</a:t>
            </a:r>
            <a:r>
              <a:rPr lang="cs-CZ" sz="1800" dirty="0" smtClean="0"/>
              <a:t> was used to assign the detector responses to the corresponding neutron energies (track by track).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942E3359-09A1-403F-B992-E08A998AE15D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RAD 2015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9251" y="6183165"/>
            <a:ext cx="414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*) see: </a:t>
            </a:r>
            <a:r>
              <a:rPr lang="en-US" sz="1400" dirty="0" smtClean="0"/>
              <a:t>B </a:t>
            </a:r>
            <a:r>
              <a:rPr lang="en-US" sz="1400" dirty="0"/>
              <a:t>Bergmann </a:t>
            </a:r>
            <a:r>
              <a:rPr lang="en-US" sz="1400" i="1" dirty="0"/>
              <a:t>et al</a:t>
            </a:r>
            <a:r>
              <a:rPr lang="en-US" sz="1400" dirty="0"/>
              <a:t> 2014 </a:t>
            </a:r>
            <a:r>
              <a:rPr lang="en-US" sz="1400" i="1" dirty="0"/>
              <a:t>JINST</a:t>
            </a:r>
            <a:r>
              <a:rPr lang="en-US" sz="1400" dirty="0"/>
              <a:t> </a:t>
            </a:r>
            <a:r>
              <a:rPr lang="en-US" sz="1400" b="1" dirty="0"/>
              <a:t>9</a:t>
            </a:r>
            <a:r>
              <a:rPr lang="en-US" sz="1400" dirty="0"/>
              <a:t> C05048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7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25" y="210609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 at LANSCE: </a:t>
            </a:r>
            <a:br>
              <a:rPr lang="cs-CZ" sz="2000" dirty="0" smtClean="0"/>
            </a:br>
            <a:r>
              <a:rPr lang="cs-CZ" dirty="0" smtClean="0"/>
              <a:t>Interpretation of the signatures by means of radiation damage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13074" y="4678206"/>
            <a:ext cx="3324772" cy="1577739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/>
              <a:t>Category 2</a:t>
            </a:r>
            <a:r>
              <a:rPr lang="cs-CZ" dirty="0" smtClean="0"/>
              <a:t> – Low energy </a:t>
            </a:r>
            <a:r>
              <a:rPr lang="cs-CZ" dirty="0"/>
              <a:t>deposited by the recoil silicon </a:t>
            </a:r>
            <a:r>
              <a:rPr lang="cs-CZ" dirty="0" smtClean="0"/>
              <a:t>of </a:t>
            </a:r>
            <a:r>
              <a:rPr lang="cs-CZ" dirty="0"/>
              <a:t>scattering reactions (small angle</a:t>
            </a:r>
            <a:r>
              <a:rPr lang="cs-CZ" dirty="0" smtClean="0"/>
              <a:t>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Dots, small blobs (</a:t>
            </a:r>
            <a:r>
              <a:rPr lang="cs-CZ" dirty="0" smtClean="0">
                <a:solidFill>
                  <a:srgbClr val="FF0000"/>
                </a:solidFill>
              </a:rPr>
              <a:t>LETE</a:t>
            </a:r>
            <a:r>
              <a:rPr lang="cs-CZ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</a:rPr>
              <a:t>Displacement damage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3264064F-60DD-4356-93EB-599B423DC694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RAD 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713075" y="1799210"/>
            <a:ext cx="2373956" cy="180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u="sng" kern="0" dirty="0" smtClean="0"/>
              <a:t>Category 1</a:t>
            </a:r>
            <a:r>
              <a:rPr lang="cs-CZ" kern="0" dirty="0" smtClean="0"/>
              <a:t> - </a:t>
            </a:r>
            <a:r>
              <a:rPr lang="cs-CZ" kern="0" dirty="0"/>
              <a:t>Low energy deposition by pure </a:t>
            </a:r>
            <a:r>
              <a:rPr lang="cs-CZ" kern="0" dirty="0" smtClean="0"/>
              <a:t>ionization: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kern="0" dirty="0" smtClean="0"/>
              <a:t>Curly tracks, straight tracks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kern="0" dirty="0" smtClean="0"/>
              <a:t>No damage</a:t>
            </a:r>
            <a:endParaRPr lang="cs-CZ" kern="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 bwMode="auto">
          <a:xfrm>
            <a:off x="4128380" y="4696322"/>
            <a:ext cx="4115828" cy="165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u="sng" kern="0" dirty="0" smtClean="0"/>
              <a:t>Category 3</a:t>
            </a:r>
            <a:r>
              <a:rPr lang="cs-CZ" kern="0" dirty="0" smtClean="0"/>
              <a:t> - High </a:t>
            </a:r>
            <a:r>
              <a:rPr lang="cs-CZ" kern="0" dirty="0"/>
              <a:t>local charge deposition, e.g. in </a:t>
            </a:r>
            <a:r>
              <a:rPr lang="cs-CZ" kern="0" dirty="0" smtClean="0"/>
              <a:t>Si(n,X</a:t>
            </a:r>
            <a:r>
              <a:rPr lang="cs-CZ" kern="0" dirty="0"/>
              <a:t>)-</a:t>
            </a:r>
            <a:r>
              <a:rPr lang="cs-CZ" kern="0" dirty="0" smtClean="0"/>
              <a:t>reactions: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kern="0" dirty="0" smtClean="0"/>
              <a:t>Heavy tracks and heavy blobs (</a:t>
            </a:r>
            <a:r>
              <a:rPr lang="cs-CZ" kern="0" dirty="0" smtClean="0">
                <a:solidFill>
                  <a:schemeClr val="accent5">
                    <a:lumMod val="50000"/>
                  </a:schemeClr>
                </a:solidFill>
              </a:rPr>
              <a:t>HETE</a:t>
            </a:r>
            <a:r>
              <a:rPr lang="cs-CZ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kern="0" dirty="0" smtClean="0">
                <a:solidFill>
                  <a:schemeClr val="accent5">
                    <a:lumMod val="50000"/>
                  </a:schemeClr>
                </a:solidFill>
              </a:rPr>
              <a:t>Single Event Upsets (SEU) and Multiple Bit Upsets (MBU), permanent damage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59945" y="1229935"/>
            <a:ext cx="5498930" cy="3236762"/>
            <a:chOff x="3159945" y="1229935"/>
            <a:chExt cx="5498930" cy="32367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7" t="7277" r="3297"/>
            <a:stretch/>
          </p:blipFill>
          <p:spPr>
            <a:xfrm>
              <a:off x="3159945" y="1550697"/>
              <a:ext cx="5498930" cy="2916000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 bwMode="auto">
            <a:xfrm>
              <a:off x="5314375" y="1539090"/>
              <a:ext cx="18105" cy="237972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5024673" y="1736929"/>
              <a:ext cx="28970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874881" y="1229935"/>
              <a:ext cx="34765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E</a:t>
              </a:r>
              <a:r>
                <a:rPr lang="cs-CZ" sz="1600" baseline="-25000" dirty="0" smtClean="0"/>
                <a:t>ion</a:t>
              </a:r>
              <a:r>
                <a:rPr lang="cs-CZ" sz="1600" dirty="0" smtClean="0"/>
                <a:t> &lt; Detector threshold (4.5 keV)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907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8F9D0A2-A346-43A9-B0E9-36958E05D975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RAD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TIMEPIX3 at LANSCE: </a:t>
            </a:r>
            <a:br>
              <a:rPr lang="cs-CZ" sz="2000" dirty="0" smtClean="0"/>
            </a:br>
            <a:r>
              <a:rPr lang="cs-CZ" sz="2800" dirty="0" smtClean="0"/>
              <a:t>Cluster shapes (detector responses) as a function of neutron kinetic energies 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" t="7270" r="7494" b="6641"/>
          <a:stretch/>
        </p:blipFill>
        <p:spPr>
          <a:xfrm>
            <a:off x="1675677" y="2277918"/>
            <a:ext cx="5860020" cy="385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4143" y="1354588"/>
            <a:ext cx="788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/>
              <a:t>Same behaviour as for Timepix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/>
              <a:t>Better time resolution leads to better selection of neutron kinetic energies</a:t>
            </a:r>
          </a:p>
        </p:txBody>
      </p:sp>
    </p:spTree>
    <p:extLst>
      <p:ext uri="{BB962C8B-B14F-4D97-AF65-F5344CB8AC3E}">
        <p14:creationId xmlns:p14="http://schemas.microsoft.com/office/powerpoint/2010/main" val="17692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0A33692-CDBF-4310-92B0-BC92BFEE5CD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RAD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TIMEPIX3 at LANSCE: </a:t>
            </a:r>
            <a:br>
              <a:rPr lang="cs-CZ" sz="2000" dirty="0" smtClean="0"/>
            </a:br>
            <a:r>
              <a:rPr lang="cs-CZ" dirty="0" smtClean="0"/>
              <a:t>Examples of energy spectra for selected neutron energy intervals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4" r="6540" b="5466"/>
          <a:stretch/>
        </p:blipFill>
        <p:spPr>
          <a:xfrm>
            <a:off x="5115208" y="1442652"/>
            <a:ext cx="3340729" cy="2450331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>
            <a:off x="6335917" y="2107944"/>
            <a:ext cx="162963" cy="2806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r="7865" b="6212"/>
          <a:stretch/>
        </p:blipFill>
        <p:spPr>
          <a:xfrm>
            <a:off x="1077357" y="3960762"/>
            <a:ext cx="3304516" cy="243098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68305" y="1424546"/>
            <a:ext cx="3313568" cy="2459384"/>
            <a:chOff x="1068305" y="1424546"/>
            <a:chExt cx="3313568" cy="24593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0" r="7135" b="5116"/>
            <a:stretch/>
          </p:blipFill>
          <p:spPr>
            <a:xfrm>
              <a:off x="1068305" y="1424546"/>
              <a:ext cx="3313568" cy="2459384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 bwMode="auto">
            <a:xfrm flipH="1">
              <a:off x="3339967" y="1954055"/>
              <a:ext cx="122983" cy="29421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146426" y="1693331"/>
              <a:ext cx="2233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/>
                <a:t>T</a:t>
              </a:r>
              <a:r>
                <a:rPr lang="cs-CZ" sz="1400" baseline="-25000" dirty="0" smtClean="0"/>
                <a:t>si,max</a:t>
              </a:r>
              <a:r>
                <a:rPr lang="cs-CZ" sz="1400" dirty="0" smtClean="0"/>
                <a:t> in elastic scattering</a:t>
              </a:r>
              <a:endParaRPr lang="en-US" sz="1400" baseline="-25000" dirty="0"/>
            </a:p>
          </p:txBody>
        </p:sp>
      </p:grpSp>
      <p:sp>
        <p:nvSpPr>
          <p:cNvPr id="32" name="Text Placeholder 2"/>
          <p:cNvSpPr txBox="1">
            <a:spLocks/>
          </p:cNvSpPr>
          <p:nvPr/>
        </p:nvSpPr>
        <p:spPr bwMode="auto">
          <a:xfrm>
            <a:off x="4883812" y="4282290"/>
            <a:ext cx="3885705" cy="193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1" indent="-285750">
              <a:buSzPct val="90000"/>
              <a:buFont typeface="Wingdings" pitchFamily="2" charset="2"/>
              <a:buChar char="q"/>
            </a:pPr>
            <a:r>
              <a:rPr lang="cs-CZ" dirty="0" smtClean="0"/>
              <a:t>Time-of-Flight technique used to select quasi-monoenergetic neutrons:</a:t>
            </a:r>
          </a:p>
          <a:p>
            <a:pPr marL="609600" lvl="2" indent="-285750">
              <a:buSzPct val="90000"/>
              <a:buFont typeface="Arial" panose="020B0604020202020204" pitchFamily="34" charset="0"/>
              <a:buChar char="•"/>
            </a:pPr>
            <a:r>
              <a:rPr lang="cs-CZ" sz="1400" dirty="0">
                <a:latin typeface="Calibri"/>
              </a:rPr>
              <a:t>Δ</a:t>
            </a:r>
            <a:r>
              <a:rPr lang="cs-CZ" sz="1400" dirty="0" smtClean="0"/>
              <a:t>T</a:t>
            </a:r>
            <a:r>
              <a:rPr lang="cs-CZ" sz="1400" baseline="-25000" dirty="0" smtClean="0"/>
              <a:t>n</a:t>
            </a:r>
            <a:r>
              <a:rPr lang="cs-CZ" sz="1400" dirty="0" smtClean="0"/>
              <a:t>/T</a:t>
            </a:r>
            <a:r>
              <a:rPr lang="cs-CZ" sz="1400" baseline="-25000" dirty="0" smtClean="0"/>
              <a:t>n</a:t>
            </a:r>
            <a:r>
              <a:rPr lang="cs-CZ" sz="1400" dirty="0" smtClean="0"/>
              <a:t> up to ~ 1% (T</a:t>
            </a:r>
            <a:r>
              <a:rPr lang="cs-CZ" sz="1400" baseline="-25000" dirty="0" smtClean="0"/>
              <a:t>n</a:t>
            </a:r>
            <a:r>
              <a:rPr lang="cs-CZ" sz="1400" dirty="0" smtClean="0"/>
              <a:t> &lt; 10 MeV)</a:t>
            </a:r>
          </a:p>
          <a:p>
            <a:pPr marL="609600" lvl="2" indent="-285750">
              <a:buSzPct val="90000"/>
              <a:buFont typeface="Arial" panose="020B0604020202020204" pitchFamily="34" charset="0"/>
              <a:buChar char="•"/>
            </a:pPr>
            <a:r>
              <a:rPr lang="cs-CZ" sz="1400" dirty="0">
                <a:latin typeface="Calibri"/>
              </a:rPr>
              <a:t>Δ</a:t>
            </a:r>
            <a:r>
              <a:rPr lang="cs-CZ" sz="1400" dirty="0"/>
              <a:t>T</a:t>
            </a:r>
            <a:r>
              <a:rPr lang="cs-CZ" sz="1400" baseline="-25000" dirty="0"/>
              <a:t>n</a:t>
            </a:r>
            <a:r>
              <a:rPr lang="cs-CZ" sz="1400" dirty="0"/>
              <a:t>/T</a:t>
            </a:r>
            <a:r>
              <a:rPr lang="cs-CZ" sz="1400" baseline="-25000" dirty="0"/>
              <a:t>n</a:t>
            </a:r>
            <a:r>
              <a:rPr lang="cs-CZ" sz="1400" dirty="0"/>
              <a:t> </a:t>
            </a:r>
            <a:r>
              <a:rPr lang="cs-CZ" sz="1400" dirty="0" smtClean="0"/>
              <a:t>~ 7% </a:t>
            </a:r>
            <a:r>
              <a:rPr lang="cs-CZ" sz="1400" dirty="0"/>
              <a:t>(T</a:t>
            </a:r>
            <a:r>
              <a:rPr lang="cs-CZ" sz="1400" baseline="-25000" dirty="0"/>
              <a:t>n</a:t>
            </a:r>
            <a:r>
              <a:rPr lang="cs-CZ" sz="1400" dirty="0"/>
              <a:t> </a:t>
            </a:r>
            <a:r>
              <a:rPr lang="cs-CZ" sz="1400" dirty="0" smtClean="0"/>
              <a:t>~ 30 </a:t>
            </a:r>
            <a:r>
              <a:rPr lang="cs-CZ" sz="1400" dirty="0"/>
              <a:t>MeV)</a:t>
            </a:r>
          </a:p>
          <a:p>
            <a:pPr marL="0" lvl="1" indent="0">
              <a:buSzPct val="90000"/>
              <a:buNone/>
            </a:pPr>
            <a:endParaRPr lang="cs-CZ" dirty="0"/>
          </a:p>
          <a:p>
            <a:pPr marL="285750" lvl="1" indent="-285750">
              <a:buSzPct val="90000"/>
              <a:buFont typeface="Wingdings" pitchFamily="2" charset="2"/>
              <a:buChar char="q"/>
            </a:pPr>
            <a:r>
              <a:rPr lang="cs-CZ" dirty="0" smtClean="0"/>
              <a:t>Investigate the spectrum of deposited energies by means of a pulse shape analysis</a:t>
            </a:r>
            <a:endParaRPr lang="cs-CZ" dirty="0"/>
          </a:p>
          <a:p>
            <a:pPr marL="285750" lvl="1" indent="-285750">
              <a:buSzPct val="90000"/>
              <a:buFont typeface="Wingdings" pitchFamily="2" charset="2"/>
              <a:buChar char="q"/>
            </a:pPr>
            <a:endParaRPr lang="cs-CZ" dirty="0" smtClean="0"/>
          </a:p>
          <a:p>
            <a:pPr marL="285750" lvl="1" indent="-285750">
              <a:buSzPct val="90000"/>
              <a:buFont typeface="Wingdings" pitchFamily="2" charset="2"/>
              <a:buChar char="q"/>
            </a:pPr>
            <a:endParaRPr lang="cs-CZ" dirty="0" smtClean="0"/>
          </a:p>
          <a:p>
            <a:pPr marL="285750" lvl="1" indent="-285750">
              <a:buSzPct val="90000"/>
              <a:buFont typeface="Wingdings" pitchFamily="2" charset="2"/>
              <a:buChar char="q"/>
            </a:pPr>
            <a:endParaRPr lang="cs-CZ" dirty="0"/>
          </a:p>
          <a:p>
            <a:endParaRPr lang="cs-CZ" kern="0" dirty="0" smtClean="0"/>
          </a:p>
          <a:p>
            <a:endParaRPr lang="cs-CZ" kern="0" dirty="0"/>
          </a:p>
        </p:txBody>
      </p:sp>
      <p:sp>
        <p:nvSpPr>
          <p:cNvPr id="18" name="TextBox 17"/>
          <p:cNvSpPr txBox="1"/>
          <p:nvPr/>
        </p:nvSpPr>
        <p:spPr>
          <a:xfrm>
            <a:off x="6112042" y="1750482"/>
            <a:ext cx="2343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T</a:t>
            </a:r>
            <a:r>
              <a:rPr lang="cs-CZ" sz="1400" baseline="-25000" dirty="0" smtClean="0"/>
              <a:t>si,max</a:t>
            </a:r>
            <a:r>
              <a:rPr lang="cs-CZ" sz="1400" dirty="0" smtClean="0"/>
              <a:t> in elastic scattering</a:t>
            </a:r>
            <a:endParaRPr lang="en-US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41691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C4356EC-2410-49A1-919C-09ED6F5B4CD6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Benedikt</a:t>
            </a:r>
            <a:r>
              <a:rPr lang="en-US" dirty="0" smtClean="0"/>
              <a:t> Bergmann - RAD 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2191" y="105787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TIMEPIX3 at LANSCE: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800" dirty="0" smtClean="0"/>
              <a:t>Interpretation of the measured energy spectra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5930" y="1342895"/>
                <a:ext cx="8111698" cy="1580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dirty="0" smtClean="0"/>
                  <a:t>Energy transfer to the silicon nucleus:</a:t>
                </a:r>
              </a:p>
              <a:p>
                <a:endParaRPr lang="cs-CZ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cs-CZ" sz="1600" b="0" i="1" smtClean="0">
                              <a:latin typeface="Cambria Math"/>
                            </a:rPr>
                            <m:t>𝑆𝑖</m:t>
                          </m:r>
                          <m:r>
                            <a:rPr lang="cs-CZ" sz="1600" b="0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cs-CZ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i="1">
                              <a:latin typeface="Cambria Math"/>
                            </a:rPr>
                            <m:t>4</m:t>
                          </m:r>
                          <m:sSub>
                            <m:sSubPr>
                              <m:ctrlPr>
                                <a:rPr lang="cs-CZ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cs-CZ" sz="1600" i="1">
                                  <a:latin typeface="Cambria Math"/>
                                </a:rPr>
                                <m:t>𝑆𝑖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cs-CZ" sz="16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cs-CZ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sz="16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cs-CZ" sz="1600" i="1">
                                          <a:latin typeface="Cambria Math"/>
                                        </a:rPr>
                                        <m:t>𝑆𝑖</m:t>
                                      </m:r>
                                    </m:sub>
                                  </m:sSub>
                                  <m:r>
                                    <a:rPr lang="cs-CZ" sz="16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cs-CZ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cs-CZ" sz="16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cs-CZ" sz="1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1600" b="0" i="1" smtClean="0">
                          <a:latin typeface="Cambria Math"/>
                        </a:rPr>
                        <m:t>=0.133</m:t>
                      </m:r>
                      <m:r>
                        <a:rPr lang="cs-CZ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cs-CZ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16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cs-CZ" sz="1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cs-CZ" sz="1600" dirty="0" smtClean="0"/>
              </a:p>
              <a:p>
                <a:endParaRPr lang="cs-CZ" sz="1600" dirty="0" smtClean="0"/>
              </a:p>
              <a:p>
                <a:r>
                  <a:rPr lang="cs-CZ" sz="1600" dirty="0" smtClean="0">
                    <a:latin typeface="Calibri"/>
                  </a:rPr>
                  <a:t>→</a:t>
                </a:r>
                <a:r>
                  <a:rPr lang="cs-CZ" sz="1600" dirty="0" smtClean="0"/>
                  <a:t> Energy goes partly into displacement (NIEL) and ionization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30" y="1342895"/>
                <a:ext cx="8111698" cy="1580817"/>
              </a:xfrm>
              <a:prstGeom prst="rect">
                <a:avLst/>
              </a:prstGeom>
              <a:blipFill rotWithShape="1">
                <a:blip r:embed="rId3"/>
                <a:stretch>
                  <a:fillRect l="-376" t="-1154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82555" y="3581721"/>
                <a:ext cx="3385183" cy="211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Signal creation:</a:t>
                </a:r>
                <a:endParaRPr lang="cs-CZ" sz="1600" dirty="0" smtClean="0"/>
              </a:p>
              <a:p>
                <a:r>
                  <a:rPr lang="cs-CZ" sz="1600" dirty="0" smtClean="0"/>
                  <a:t>The detector measures the charge deposited by the ionization of the recoil silicon nucleus:</a:t>
                </a:r>
              </a:p>
              <a:p>
                <a:endParaRPr lang="cs-CZ" sz="1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cs-CZ" sz="1600" b="0" i="0" smtClean="0">
                            <a:latin typeface="Cambria Math"/>
                          </a:rPr>
                          <m:t>meas</m:t>
                        </m:r>
                        <m:r>
                          <m:rPr>
                            <m:nor/>
                          </m:rPr>
                          <a:rPr lang="cs-CZ" sz="1600" b="0" i="0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cs-CZ" sz="1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cs-CZ" sz="1600" b="0" i="0" smtClean="0">
                            <a:latin typeface="Cambria Math"/>
                          </a:rPr>
                          <m:t>ion</m:t>
                        </m:r>
                        <m:r>
                          <a:rPr lang="cs-CZ" sz="1600" b="0" i="1" smtClean="0">
                            <a:latin typeface="Cambria Math"/>
                          </a:rPr>
                          <m:t>.</m:t>
                        </m:r>
                      </m:sub>
                    </m:sSub>
                  </m:oMath>
                </a14:m>
                <a:endParaRPr lang="cs-CZ" sz="1600" b="0" dirty="0" smtClean="0">
                  <a:latin typeface="Calibri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cs-CZ" sz="1600" b="0" i="0" smtClean="0">
                            <a:latin typeface="Cambria Math"/>
                          </a:rPr>
                          <m:t>NIEL</m:t>
                        </m:r>
                      </m:sub>
                    </m:sSub>
                    <m:r>
                      <a:rPr lang="cs-CZ" sz="1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cs-CZ" sz="1600" b="0" i="1" smtClean="0">
                            <a:latin typeface="Cambria Math"/>
                          </a:rPr>
                          <m:t>𝑆𝑖</m:t>
                        </m:r>
                      </m:sub>
                    </m:sSub>
                    <m:r>
                      <a:rPr lang="cs-CZ" sz="16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cs-CZ" sz="1600" b="0" i="0" smtClean="0">
                            <a:latin typeface="Cambria Math"/>
                          </a:rPr>
                          <m:t>meas</m:t>
                        </m:r>
                        <m:r>
                          <a:rPr lang="cs-CZ" sz="1600" b="0" i="1" smtClean="0">
                            <a:latin typeface="Cambria Math"/>
                          </a:rPr>
                          <m:t>.</m:t>
                        </m:r>
                      </m:sub>
                    </m:sSub>
                  </m:oMath>
                </a14:m>
                <a:endParaRPr lang="cs-CZ" sz="1800" b="0" dirty="0" smtClean="0">
                  <a:latin typeface="Calibri"/>
                </a:endParaRPr>
              </a:p>
              <a:p>
                <a:endParaRPr lang="cs-CZ" sz="1800" dirty="0" smtClean="0">
                  <a:latin typeface="Calibri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555" y="3581721"/>
                <a:ext cx="3385183" cy="2112053"/>
              </a:xfrm>
              <a:prstGeom prst="rect">
                <a:avLst/>
              </a:prstGeom>
              <a:blipFill rotWithShape="1">
                <a:blip r:embed="rId4"/>
                <a:stretch>
                  <a:fillRect l="-899" t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4376384" y="3272732"/>
            <a:ext cx="3843604" cy="2808000"/>
            <a:chOff x="529285" y="1336623"/>
            <a:chExt cx="3843604" cy="28080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0" r="7135" b="5116"/>
            <a:stretch/>
          </p:blipFill>
          <p:spPr>
            <a:xfrm>
              <a:off x="529285" y="1336623"/>
              <a:ext cx="3783260" cy="2808000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 bwMode="auto">
            <a:xfrm flipH="1">
              <a:off x="3172521" y="1991888"/>
              <a:ext cx="160697" cy="21995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1920415" y="1674487"/>
              <a:ext cx="24524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/>
                <a:t>T</a:t>
              </a:r>
              <a:r>
                <a:rPr lang="cs-CZ" sz="1400" baseline="-25000" dirty="0" smtClean="0"/>
                <a:t>si,max</a:t>
              </a:r>
              <a:r>
                <a:rPr lang="cs-CZ" sz="1400" dirty="0" smtClean="0"/>
                <a:t> = 0.133</a:t>
              </a:r>
              <a:r>
                <a:rPr lang="cs-CZ" sz="1400" baseline="30000" dirty="0" smtClean="0"/>
                <a:t>.</a:t>
              </a:r>
              <a:r>
                <a:rPr lang="cs-CZ" sz="1400" dirty="0" smtClean="0"/>
                <a:t>T</a:t>
              </a:r>
              <a:r>
                <a:rPr lang="cs-CZ" sz="1400" baseline="-25000" dirty="0" smtClean="0"/>
                <a:t>n</a:t>
              </a:r>
              <a:r>
                <a:rPr lang="cs-CZ" sz="1400" dirty="0" smtClean="0"/>
                <a:t>= 106 keV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4965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191" y="105787"/>
            <a:ext cx="6476999" cy="1000125"/>
          </a:xfrm>
        </p:spPr>
        <p:txBody>
          <a:bodyPr/>
          <a:lstStyle/>
          <a:p>
            <a:r>
              <a:rPr lang="cs-CZ" sz="2000" dirty="0" smtClean="0"/>
              <a:t>TIMEPIX3 at LANSCE:</a:t>
            </a:r>
            <a:br>
              <a:rPr lang="cs-CZ" sz="2000" dirty="0" smtClean="0"/>
            </a:br>
            <a:r>
              <a:rPr lang="cs-CZ" sz="2800" dirty="0" smtClean="0"/>
              <a:t>Neutron scattering - Losses by ionization vs losses due to displacement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2922EA4-20CF-481A-A58A-7DE91A3F285C}" type="datetime1">
              <a:rPr lang="en-US" smtClean="0">
                <a:solidFill>
                  <a:srgbClr val="40458C"/>
                </a:solidFill>
              </a:rPr>
              <a:pPr>
                <a:defRPr/>
              </a:pPr>
              <a:t>6/19/2015</a:t>
            </a:fld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0458C"/>
                </a:solidFill>
              </a:rPr>
              <a:t>Benedikt Bergmann - RAD 2015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1848" y="1232279"/>
            <a:ext cx="8100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 smtClean="0">
                <a:solidFill>
                  <a:srgbClr val="40458C"/>
                </a:solidFill>
              </a:rPr>
              <a:t>*</a:t>
            </a:r>
            <a:r>
              <a:rPr lang="cs-CZ" sz="1400" baseline="30000" dirty="0" smtClean="0">
                <a:solidFill>
                  <a:srgbClr val="40458C"/>
                </a:solidFill>
              </a:rPr>
              <a:t>) </a:t>
            </a:r>
            <a:r>
              <a:rPr lang="cs-CZ" sz="1400" dirty="0" smtClean="0">
                <a:solidFill>
                  <a:srgbClr val="40458C"/>
                </a:solidFill>
              </a:rPr>
              <a:t>The formulae for the calculation can be found in: C. Leroy and P.-G. Rancoita, </a:t>
            </a:r>
            <a:r>
              <a:rPr lang="en-US" sz="1400" dirty="0">
                <a:solidFill>
                  <a:srgbClr val="40458C"/>
                </a:solidFill>
              </a:rPr>
              <a:t>Rep. </a:t>
            </a:r>
            <a:r>
              <a:rPr lang="en-US" sz="1400" dirty="0" err="1">
                <a:solidFill>
                  <a:srgbClr val="40458C"/>
                </a:solidFill>
              </a:rPr>
              <a:t>Prog</a:t>
            </a:r>
            <a:r>
              <a:rPr lang="en-US" sz="1400" dirty="0">
                <a:solidFill>
                  <a:srgbClr val="40458C"/>
                </a:solidFill>
              </a:rPr>
              <a:t>. Phys. </a:t>
            </a:r>
            <a:r>
              <a:rPr lang="en-US" sz="1400" b="1" dirty="0">
                <a:solidFill>
                  <a:srgbClr val="40458C"/>
                </a:solidFill>
              </a:rPr>
              <a:t>70 </a:t>
            </a:r>
            <a:r>
              <a:rPr lang="en-US" sz="1400" dirty="0">
                <a:solidFill>
                  <a:srgbClr val="40458C"/>
                </a:solidFill>
              </a:rPr>
              <a:t>(2007) 493–625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>
                <a:solidFill>
                  <a:srgbClr val="40458C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40458C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222939" y="1755499"/>
            <a:ext cx="6798120" cy="4464000"/>
            <a:chOff x="1422102" y="1938269"/>
            <a:chExt cx="6798120" cy="4464000"/>
          </a:xfrm>
        </p:grpSpPr>
        <p:grpSp>
          <p:nvGrpSpPr>
            <p:cNvPr id="11" name="Group 10"/>
            <p:cNvGrpSpPr/>
            <p:nvPr/>
          </p:nvGrpSpPr>
          <p:grpSpPr>
            <a:xfrm>
              <a:off x="1422102" y="1938269"/>
              <a:ext cx="6798120" cy="4464000"/>
              <a:chOff x="1369915" y="2019751"/>
              <a:chExt cx="6798120" cy="446400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46" t="7425" r="7749" b="6100"/>
              <a:stretch/>
            </p:blipFill>
            <p:spPr>
              <a:xfrm>
                <a:off x="1369915" y="2019751"/>
                <a:ext cx="6798120" cy="446400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394484" y="2628123"/>
                <a:ext cx="5160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 smtClean="0"/>
                  <a:t>*</a:t>
                </a:r>
                <a:r>
                  <a:rPr lang="cs-CZ" sz="1100" baseline="30000" dirty="0" smtClean="0"/>
                  <a:t>)</a:t>
                </a:r>
                <a:endParaRPr lang="en-US" sz="1100" baseline="30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32763" y="2853594"/>
                <a:ext cx="5160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 smtClean="0"/>
                  <a:t>*</a:t>
                </a:r>
                <a:r>
                  <a:rPr lang="cs-CZ" sz="1100" baseline="30000" dirty="0" smtClean="0"/>
                  <a:t>)</a:t>
                </a:r>
                <a:endParaRPr lang="en-US" sz="1100" baseline="300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6266132" y="3299588"/>
                  <a:ext cx="1769651" cy="6896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cs-CZ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1600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cs-CZ" sz="1600" b="0" i="0" smtClean="0">
                                <a:latin typeface="Cambria Math"/>
                              </a:rPr>
                              <m:t>meas</m:t>
                            </m:r>
                          </m:sub>
                        </m:sSub>
                        <m:r>
                          <a:rPr lang="en-US" sz="16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1600" b="0" i="1" smtClean="0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cs-CZ" sz="1600" b="0" i="0" smtClean="0">
                                    <a:latin typeface="Cambria Math"/>
                                  </a:rPr>
                                  <m:t>edge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16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cs-CZ" sz="1600" b="0" i="0" smtClean="0">
                                    <a:latin typeface="Cambria Math"/>
                                  </a:rPr>
                                  <m:t>Si</m:t>
                                </m:r>
                                <m:r>
                                  <m:rPr>
                                    <m:nor/>
                                  </m:rPr>
                                  <a:rPr lang="cs-CZ" sz="1600" b="0" i="0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cs-CZ" sz="1600" b="0" i="0" smtClean="0">
                                    <a:latin typeface="Cambria Math"/>
                                  </a:rPr>
                                  <m:t>max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6132" y="3299588"/>
                  <a:ext cx="1769651" cy="68961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649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AP CTU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utef</Template>
  <TotalTime>14304</TotalTime>
  <Words>1127</Words>
  <Application>Microsoft Office PowerPoint</Application>
  <PresentationFormat>On-screen Show (4:3)</PresentationFormat>
  <Paragraphs>197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IEAP CTU</vt:lpstr>
      <vt:lpstr>Early Stage Researcher 9: October 2014 – June 2015</vt:lpstr>
      <vt:lpstr>Experimental activities: Overview</vt:lpstr>
      <vt:lpstr>Reminder: Pattern recognition – definition of different cluster types</vt:lpstr>
      <vt:lpstr>TIMEPIX at LANSCE: Cluster shapes (detector responses) as a function of neutron kinetic energy </vt:lpstr>
      <vt:lpstr>TIMEPIX at LANSCE:  Interpretation of the signatures by means of radiation damage</vt:lpstr>
      <vt:lpstr>TIMEPIX3 at LANSCE:  Cluster shapes (detector responses) as a function of neutron kinetic energies  </vt:lpstr>
      <vt:lpstr>TIMEPIX3 at LANSCE:  Examples of energy spectra for selected neutron energy intervals</vt:lpstr>
      <vt:lpstr>TIMEPIX3 at LANSCE:  Interpretation of the measured energy spectra</vt:lpstr>
      <vt:lpstr>TIMEPIX3 at LANSCE: Neutron scattering - Losses by ionization vs losses due to displacement</vt:lpstr>
      <vt:lpstr>TIMEPIX:  Detector responses in the form of tracks from different ion species </vt:lpstr>
      <vt:lpstr>TIMEPIX:  Event-by-event evaluation of a Carbon ion 300 MeV/A event</vt:lpstr>
      <vt:lpstr>Outlook: First measurements with the TIMEPIX 3</vt:lpstr>
      <vt:lpstr>Conferences</vt:lpstr>
      <vt:lpstr>Workshops, Training and other Activities</vt:lpstr>
      <vt:lpstr>Future Activities: Experiments, Secondment and planned Training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juhe</dc:creator>
  <cp:lastModifiedBy>Bergmann</cp:lastModifiedBy>
  <cp:revision>976</cp:revision>
  <cp:lastPrinted>1601-01-01T00:00:00Z</cp:lastPrinted>
  <dcterms:created xsi:type="dcterms:W3CDTF">2004-01-26T11:16:14Z</dcterms:created>
  <dcterms:modified xsi:type="dcterms:W3CDTF">2015-06-19T08:17:05Z</dcterms:modified>
</cp:coreProperties>
</file>