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64" r:id="rId4"/>
    <p:sldId id="257" r:id="rId5"/>
    <p:sldId id="268" r:id="rId6"/>
    <p:sldId id="277" r:id="rId7"/>
    <p:sldId id="271" r:id="rId8"/>
    <p:sldId id="273" r:id="rId9"/>
    <p:sldId id="274" r:id="rId10"/>
    <p:sldId id="269" r:id="rId11"/>
    <p:sldId id="270" r:id="rId12"/>
    <p:sldId id="258" r:id="rId13"/>
    <p:sldId id="259" r:id="rId14"/>
    <p:sldId id="260" r:id="rId15"/>
    <p:sldId id="261" r:id="rId16"/>
    <p:sldId id="262" r:id="rId17"/>
    <p:sldId id="263" r:id="rId18"/>
    <p:sldId id="265" r:id="rId19"/>
    <p:sldId id="266" r:id="rId20"/>
    <p:sldId id="267" r:id="rId21"/>
    <p:sldId id="276" r:id="rId22"/>
    <p:sldId id="279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22" autoAdjust="0"/>
    <p:restoredTop sz="94660"/>
  </p:normalViewPr>
  <p:slideViewPr>
    <p:cSldViewPr>
      <p:cViewPr varScale="1">
        <p:scale>
          <a:sx n="87" d="100"/>
          <a:sy n="87" d="100"/>
        </p:scale>
        <p:origin x="-14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99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31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3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426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230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38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937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8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47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25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326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CA0AC-8824-4494-9700-B59E9B230A6E}" type="datetimeFigureOut">
              <a:rPr lang="en-US" smtClean="0"/>
              <a:t>6/21/2015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5FA97-406A-456B-BBF4-928518840E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306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microsoft.com/office/2007/relationships/hdphoto" Target="../media/hdphoto1.wdp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86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17499" y="228600"/>
            <a:ext cx="8850301" cy="6515632"/>
            <a:chOff x="217499" y="228600"/>
            <a:chExt cx="8850301" cy="6515632"/>
          </a:xfrm>
        </p:grpSpPr>
        <p:sp>
          <p:nvSpPr>
            <p:cNvPr id="15" name="TextBox 14"/>
            <p:cNvSpPr txBox="1"/>
            <p:nvPr/>
          </p:nvSpPr>
          <p:spPr>
            <a:xfrm>
              <a:off x="3779912" y="1412777"/>
              <a:ext cx="4821903" cy="2616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dirty="0" smtClean="0"/>
                <a:t>IV ARDENT</a:t>
              </a:r>
            </a:p>
            <a:p>
              <a:pPr algn="r"/>
              <a:r>
                <a:rPr lang="en-US" sz="4000" dirty="0" smtClean="0"/>
                <a:t> Annual Workshop</a:t>
              </a:r>
            </a:p>
            <a:p>
              <a:pPr algn="r"/>
              <a:endParaRPr lang="en-US" sz="2800" dirty="0" smtClean="0"/>
            </a:p>
            <a:p>
              <a:pPr algn="r"/>
              <a:r>
                <a:rPr lang="en-US" sz="2800" dirty="0" smtClean="0"/>
                <a:t>22-26/06/2015</a:t>
              </a:r>
            </a:p>
            <a:p>
              <a:pPr algn="r"/>
              <a:r>
                <a:rPr lang="en-US" sz="2800" dirty="0" smtClean="0"/>
                <a:t>Prague</a:t>
              </a:r>
              <a:endParaRPr lang="en-US" sz="2800" dirty="0"/>
            </a:p>
          </p:txBody>
        </p:sp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257" y="5257800"/>
              <a:ext cx="8752543" cy="14864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17499" y="228600"/>
              <a:ext cx="409116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i="1" dirty="0" smtClean="0">
                  <a:solidFill>
                    <a:srgbClr val="3FA237"/>
                  </a:solidFill>
                </a:rPr>
                <a:t>Francesca Bisello</a:t>
              </a:r>
            </a:p>
            <a:p>
              <a:r>
                <a:rPr lang="en-US" sz="3600" i="1" dirty="0" smtClean="0">
                  <a:solidFill>
                    <a:srgbClr val="3FA237"/>
                  </a:solidFill>
                </a:rPr>
                <a:t>ESR 10</a:t>
              </a:r>
            </a:p>
            <a:p>
              <a:endParaRPr lang="en-US" i="1" dirty="0">
                <a:solidFill>
                  <a:srgbClr val="3FA237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401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Dosepix: QA in Diagnostics- </a:t>
            </a:r>
            <a:r>
              <a:rPr lang="en-US" sz="3200" b="1" dirty="0" err="1" smtClean="0"/>
              <a:t>kVpmeter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68532"/>
            <a:ext cx="87601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kVpmeter</a:t>
            </a:r>
            <a:r>
              <a:rPr lang="en-US" sz="2400" dirty="0" smtClean="0"/>
              <a:t> Algorithm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221182"/>
            <a:ext cx="4480560" cy="27730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694014" y="3845947"/>
            <a:ext cx="423051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 detector: 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MagicMax</a:t>
            </a:r>
            <a:r>
              <a:rPr lang="en-US" dirty="0" smtClean="0"/>
              <a:t> Universal, IBA Dosimetry        GmbH, Schwarzenbruck (DE)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 smtClean="0"/>
              <a:t>Method: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Find the quantile who minimizes the difference with reference detector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097565"/>
              </p:ext>
            </p:extLst>
          </p:nvPr>
        </p:nvGraphicFramePr>
        <p:xfrm>
          <a:off x="1447800" y="1219200"/>
          <a:ext cx="1668780" cy="1226820"/>
        </p:xfrm>
        <a:graphic>
          <a:graphicData uri="http://schemas.openxmlformats.org/drawingml/2006/table">
            <a:tbl>
              <a:tblPr firstRow="1" firstCol="1" bandRow="1"/>
              <a:tblGrid>
                <a:gridCol w="697230"/>
                <a:gridCol w="97155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Operation Voltage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22 – 35 kV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Current·s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 mAs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Inherent Filtration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0.3mm Mo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Dose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1.7-7.4 mGy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Calibri"/>
                          <a:ea typeface="Calibri"/>
                          <a:cs typeface="Times New Roman"/>
                        </a:rPr>
                        <a:t>Dose Rate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8.2-21.4 </a:t>
                      </a:r>
                      <a:r>
                        <a:rPr lang="en-US" sz="10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mGy</a:t>
                      </a:r>
                      <a:r>
                        <a:rPr lang="en-US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9865470"/>
              </p:ext>
            </p:extLst>
          </p:nvPr>
        </p:nvGraphicFramePr>
        <p:xfrm>
          <a:off x="1447800" y="2438400"/>
          <a:ext cx="1676400" cy="350520"/>
        </p:xfrm>
        <a:graphic>
          <a:graphicData uri="http://schemas.openxmlformats.org/drawingml/2006/table">
            <a:tbl>
              <a:tblPr firstRow="1" firstCol="1" bandRow="1"/>
              <a:tblGrid>
                <a:gridCol w="685800"/>
                <a:gridCol w="990600"/>
              </a:tblGrid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Additional filtration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0.1 mm Cu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7" r="4079"/>
          <a:stretch/>
        </p:blipFill>
        <p:spPr bwMode="auto">
          <a:xfrm>
            <a:off x="4532483" y="668532"/>
            <a:ext cx="4085044" cy="274103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7306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Dosepix: QA in Diagnostics- </a:t>
            </a:r>
            <a:r>
              <a:rPr lang="en-US" sz="3200" b="1" dirty="0" err="1" smtClean="0"/>
              <a:t>kVpmeter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68532"/>
            <a:ext cx="87601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kVpmeter</a:t>
            </a:r>
            <a:r>
              <a:rPr lang="en-US" sz="2400" dirty="0" smtClean="0"/>
              <a:t> Algorithm</a:t>
            </a:r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492" y="1142999"/>
            <a:ext cx="7296307" cy="395976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304800" y="5257800"/>
            <a:ext cx="82766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Conclusions</a:t>
            </a:r>
            <a:r>
              <a:rPr lang="en-US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Experimental method for kVp reconstruction in mammography within regulation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Long term stability on going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15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1D Silicon Array: QA in Radiotherapy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4800" y="660975"/>
            <a:ext cx="838200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Needs in Radiotherapy:</a:t>
            </a:r>
            <a:r>
              <a:rPr lang="en-US" dirty="0" smtClean="0"/>
              <a:t> High spatial resolution 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        </a:t>
            </a:r>
            <a:r>
              <a:rPr lang="en-US" dirty="0" smtClean="0"/>
              <a:t>Large </a:t>
            </a:r>
            <a:r>
              <a:rPr lang="en-US" dirty="0" smtClean="0"/>
              <a:t>sensitive area </a:t>
            </a:r>
            <a:endParaRPr lang="en-US" dirty="0" smtClean="0"/>
          </a:p>
          <a:p>
            <a:r>
              <a:rPr lang="en-US" dirty="0" smtClean="0"/>
              <a:t>		        Radiation Tolerance</a:t>
            </a:r>
          </a:p>
          <a:p>
            <a:r>
              <a:rPr lang="en-US" dirty="0" smtClean="0"/>
              <a:t>		        Low sensitivity changes with dose-rate ( dose per pulse)</a:t>
            </a:r>
            <a:endParaRPr lang="en-US" dirty="0"/>
          </a:p>
          <a:p>
            <a:endParaRPr lang="en-US" u="sng" dirty="0" smtClean="0"/>
          </a:p>
          <a:p>
            <a:r>
              <a:rPr lang="en-US" u="sng" dirty="0" smtClean="0"/>
              <a:t>Detector :</a:t>
            </a:r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r>
              <a:rPr lang="en-US" u="sng" dirty="0" smtClean="0"/>
              <a:t>Facilities</a:t>
            </a:r>
            <a:r>
              <a:rPr lang="en-US" dirty="0"/>
              <a:t>: IBA Dosimetry, ICC </a:t>
            </a:r>
            <a:r>
              <a:rPr lang="en-US" dirty="0" err="1"/>
              <a:t>Doselab</a:t>
            </a:r>
            <a:r>
              <a:rPr lang="en-US" dirty="0"/>
              <a:t>, </a:t>
            </a:r>
            <a:r>
              <a:rPr lang="en-US" dirty="0" err="1"/>
              <a:t>schwarzenbruck</a:t>
            </a:r>
            <a:r>
              <a:rPr lang="en-US" dirty="0"/>
              <a:t>, Germany</a:t>
            </a:r>
          </a:p>
          <a:p>
            <a:r>
              <a:rPr lang="en-US" dirty="0"/>
              <a:t>	</a:t>
            </a:r>
            <a:r>
              <a:rPr lang="en-US" dirty="0" err="1"/>
              <a:t>Azienda</a:t>
            </a:r>
            <a:r>
              <a:rPr lang="en-US" dirty="0"/>
              <a:t> </a:t>
            </a:r>
            <a:r>
              <a:rPr lang="en-US" dirty="0" err="1"/>
              <a:t>Ospedaliera</a:t>
            </a:r>
            <a:r>
              <a:rPr lang="en-US" dirty="0"/>
              <a:t> </a:t>
            </a:r>
            <a:r>
              <a:rPr lang="en-US" dirty="0" err="1"/>
              <a:t>Universitaria</a:t>
            </a:r>
            <a:r>
              <a:rPr lang="en-US" dirty="0"/>
              <a:t> </a:t>
            </a:r>
            <a:r>
              <a:rPr lang="en-US" dirty="0" err="1"/>
              <a:t>Careggi</a:t>
            </a:r>
            <a:r>
              <a:rPr lang="en-US" dirty="0"/>
              <a:t>, Florence, Italy</a:t>
            </a:r>
          </a:p>
          <a:p>
            <a:r>
              <a:rPr lang="en-US" dirty="0"/>
              <a:t>	</a:t>
            </a:r>
            <a:r>
              <a:rPr lang="en-US" b="1" dirty="0"/>
              <a:t>Perelman Center for Advanced Medicine, Philadelphia, PA, </a:t>
            </a:r>
            <a:r>
              <a:rPr lang="en-US" b="1" dirty="0" smtClean="0"/>
              <a:t>USA </a:t>
            </a:r>
          </a:p>
          <a:p>
            <a:r>
              <a:rPr lang="en-US" b="1" dirty="0" smtClean="0"/>
              <a:t>	</a:t>
            </a:r>
            <a:r>
              <a:rPr lang="en-US" dirty="0"/>
              <a:t>True Beam and </a:t>
            </a:r>
            <a:r>
              <a:rPr lang="en-US" dirty="0" err="1"/>
              <a:t>Clinac</a:t>
            </a:r>
            <a:r>
              <a:rPr lang="en-US" dirty="0"/>
              <a:t> </a:t>
            </a:r>
            <a:r>
              <a:rPr lang="en-US" dirty="0" err="1"/>
              <a:t>iX</a:t>
            </a:r>
            <a:r>
              <a:rPr lang="en-US" dirty="0"/>
              <a:t>, Varian Medical System,  Palo Alto, </a:t>
            </a:r>
            <a:r>
              <a:rPr lang="en-US" dirty="0" smtClean="0"/>
              <a:t>CA</a:t>
            </a:r>
            <a:endParaRPr lang="en-US" b="1" dirty="0"/>
          </a:p>
          <a:p>
            <a:r>
              <a:rPr lang="en-US" b="1" dirty="0"/>
              <a:t>	Pennsylvania Hospital, Philadelphia, PA, </a:t>
            </a:r>
            <a:r>
              <a:rPr lang="en-US" b="1" dirty="0" smtClean="0"/>
              <a:t>USA</a:t>
            </a:r>
          </a:p>
          <a:p>
            <a:r>
              <a:rPr lang="en-US" b="1" dirty="0"/>
              <a:t>	</a:t>
            </a:r>
            <a:r>
              <a:rPr lang="en-US" dirty="0"/>
              <a:t>CyberKnife G4 </a:t>
            </a:r>
            <a:r>
              <a:rPr lang="en-US" dirty="0" err="1"/>
              <a:t>Accuray</a:t>
            </a:r>
            <a:r>
              <a:rPr lang="en-US" dirty="0"/>
              <a:t> Inc., Sunnyvale, CA </a:t>
            </a:r>
          </a:p>
          <a:p>
            <a:endParaRPr lang="en-US" b="1" dirty="0" smtClean="0"/>
          </a:p>
          <a:p>
            <a:r>
              <a:rPr lang="en-US" b="1" dirty="0"/>
              <a:t>	</a:t>
            </a:r>
          </a:p>
          <a:p>
            <a:r>
              <a:rPr lang="en-US" u="sng" dirty="0" smtClean="0"/>
              <a:t> </a:t>
            </a:r>
            <a:endParaRPr lang="en-US" u="sng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133600"/>
            <a:ext cx="2779883" cy="208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32554" y="2160393"/>
            <a:ext cx="43529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Epitaxial monolithic Silicon diodes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1mm pitch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24 cm length</a:t>
            </a:r>
          </a:p>
          <a:p>
            <a:pPr marL="285750" indent="-285750">
              <a:buFontTx/>
              <a:buChar char="-"/>
            </a:pPr>
            <a:r>
              <a:rPr lang="en-US" dirty="0"/>
              <a:t>sensitivity changes with dose (0.2%/kGy</a:t>
            </a:r>
            <a:r>
              <a:rPr lang="en-US" dirty="0" smtClean="0"/>
              <a:t>)</a:t>
            </a:r>
          </a:p>
          <a:p>
            <a:pPr marL="285750" indent="-285750">
              <a:buFontTx/>
              <a:buChar char="-"/>
            </a:pPr>
            <a:r>
              <a:rPr lang="en-US" dirty="0"/>
              <a:t>dose per </a:t>
            </a:r>
            <a:r>
              <a:rPr lang="en-US" dirty="0" smtClean="0"/>
              <a:t>pulse changes </a:t>
            </a:r>
            <a:r>
              <a:rPr lang="en-US" dirty="0"/>
              <a:t>(±1% in the range 0.1–2.3 </a:t>
            </a:r>
            <a:r>
              <a:rPr lang="en-US" dirty="0" err="1" smtClean="0"/>
              <a:t>mGy</a:t>
            </a:r>
            <a:r>
              <a:rPr lang="en-US" dirty="0" smtClean="0"/>
              <a:t>/pulse)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09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1D Silicon Array: QA in Radiotherapy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660975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</a:t>
            </a:r>
            <a:r>
              <a:rPr lang="en-US" dirty="0" smtClean="0"/>
              <a:t>. </a:t>
            </a:r>
            <a:r>
              <a:rPr lang="en-US" b="1" dirty="0"/>
              <a:t>IMRT and SBRT Patient Plan Verification: 6 clinical cases</a:t>
            </a:r>
            <a:endParaRPr lang="en-US" dirty="0"/>
          </a:p>
          <a:p>
            <a:r>
              <a:rPr lang="en-US" b="1" dirty="0"/>
              <a:t>	Comparison with TPS, film and diode array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2" t="5206" r="7500" b="7985"/>
          <a:stretch>
            <a:fillRect/>
          </a:stretch>
        </p:blipFill>
        <p:spPr bwMode="auto">
          <a:xfrm>
            <a:off x="304800" y="1962973"/>
            <a:ext cx="6313291" cy="422526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364134" y="1566863"/>
            <a:ext cx="8158162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en-US" sz="20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libri" pitchFamily="34" charset="0"/>
                <a:cs typeface="Arial" pitchFamily="34" charset="0"/>
              </a:rPr>
              <a:t>SBRT, 6MV, </a:t>
            </a:r>
            <a:r>
              <a:rPr kumimoji="0" lang="de-DE" altLang="en-US" sz="2000" b="1" i="0" u="none" strike="noStrike" cap="none" normalizeH="0" baseline="0" dirty="0" err="1" smtClean="0">
                <a:ln>
                  <a:noFill/>
                </a:ln>
                <a:solidFill>
                  <a:srgbClr val="660033"/>
                </a:solidFill>
                <a:effectLst/>
                <a:latin typeface="Calibri" pitchFamily="34" charset="0"/>
                <a:cs typeface="Arial" pitchFamily="34" charset="0"/>
              </a:rPr>
              <a:t>clinical</a:t>
            </a:r>
            <a:r>
              <a:rPr kumimoji="0" lang="de-DE" altLang="en-US" sz="20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de-DE" altLang="en-US" sz="2000" b="1" i="0" u="none" strike="noStrike" cap="none" normalizeH="0" baseline="0" dirty="0" err="1" smtClean="0">
                <a:ln>
                  <a:noFill/>
                </a:ln>
                <a:solidFill>
                  <a:srgbClr val="660033"/>
                </a:solidFill>
                <a:effectLst/>
                <a:latin typeface="Calibri" pitchFamily="34" charset="0"/>
                <a:cs typeface="Arial" pitchFamily="34" charset="0"/>
              </a:rPr>
              <a:t>site</a:t>
            </a:r>
            <a:r>
              <a:rPr kumimoji="0" lang="de-DE" altLang="en-US" sz="20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libri" pitchFamily="34" charset="0"/>
                <a:cs typeface="Arial" pitchFamily="34" charset="0"/>
              </a:rPr>
              <a:t>: </a:t>
            </a:r>
            <a:r>
              <a:rPr kumimoji="0" lang="de-DE" altLang="en-US" sz="2000" b="1" i="0" u="none" strike="noStrike" cap="none" normalizeH="0" baseline="0" dirty="0" err="1" smtClean="0">
                <a:ln>
                  <a:noFill/>
                </a:ln>
                <a:solidFill>
                  <a:srgbClr val="660033"/>
                </a:solidFill>
                <a:effectLst/>
                <a:latin typeface="Calibri" pitchFamily="34" charset="0"/>
                <a:cs typeface="Arial" pitchFamily="34" charset="0"/>
              </a:rPr>
              <a:t>Liver</a:t>
            </a:r>
            <a:r>
              <a:rPr kumimoji="0" lang="de-DE" altLang="en-US" sz="20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Calibri" pitchFamily="34" charset="0"/>
                <a:cs typeface="Arial" pitchFamily="34" charset="0"/>
              </a:rPr>
              <a:t>, SDD : 99.3 cm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ontrol 5"/>
          <p:cNvSpPr>
            <a:spLocks noChangeArrowheads="1" noChangeShapeType="1"/>
          </p:cNvSpPr>
          <p:nvPr/>
        </p:nvSpPr>
        <p:spPr bwMode="auto">
          <a:xfrm>
            <a:off x="1814513" y="25728613"/>
            <a:ext cx="12665075" cy="12255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7736185"/>
              </p:ext>
            </p:extLst>
          </p:nvPr>
        </p:nvGraphicFramePr>
        <p:xfrm>
          <a:off x="5017009" y="4953000"/>
          <a:ext cx="3124331" cy="687694"/>
        </p:xfrm>
        <a:graphic>
          <a:graphicData uri="http://schemas.openxmlformats.org/drawingml/2006/table">
            <a:tbl>
              <a:tblPr/>
              <a:tblGrid>
                <a:gridCol w="1307591"/>
                <a:gridCol w="1816740"/>
              </a:tblGrid>
              <a:tr h="329625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2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1D </a:t>
                      </a:r>
                      <a:r>
                        <a:rPr lang="de-DE" sz="1200" kern="1400" dirty="0" smtClean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Array—Film (%)</a:t>
                      </a:r>
                      <a:endParaRPr lang="de-DE" sz="12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8864" marR="18864" marT="18864" marB="18864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2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2D </a:t>
                      </a:r>
                      <a:r>
                        <a:rPr lang="de-DE" sz="1200" kern="1400" dirty="0" err="1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diode</a:t>
                      </a:r>
                      <a:r>
                        <a:rPr lang="de-DE" sz="12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de-DE" sz="1200" kern="1400" dirty="0" err="1" smtClean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array</a:t>
                      </a:r>
                      <a:r>
                        <a:rPr lang="de-DE" sz="1200" kern="1400" dirty="0" smtClean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—Film (%)</a:t>
                      </a:r>
                      <a:endParaRPr lang="de-DE" sz="12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8864" marR="18864" marT="18864" marB="18864">
                    <a:lnL>
                      <a:noFill/>
                    </a:lnL>
                    <a:lnR>
                      <a:noFill/>
                    </a:lnR>
                    <a:lnT w="254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58069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200" kern="14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18864" marR="18864" marT="18864" marB="18864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200" kern="14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1.84</a:t>
                      </a:r>
                    </a:p>
                  </a:txBody>
                  <a:tcPr marL="18864" marR="18864" marT="18864" marB="18864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Control 6"/>
          <p:cNvSpPr>
            <a:spLocks noChangeArrowheads="1" noChangeShapeType="1"/>
          </p:cNvSpPr>
          <p:nvPr/>
        </p:nvSpPr>
        <p:spPr bwMode="auto">
          <a:xfrm>
            <a:off x="1812925" y="24628475"/>
            <a:ext cx="15957550" cy="514826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1D Silicon Array: QA in Radiotherapy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Control 5"/>
          <p:cNvSpPr>
            <a:spLocks noChangeArrowheads="1" noChangeShapeType="1"/>
          </p:cNvSpPr>
          <p:nvPr/>
        </p:nvSpPr>
        <p:spPr bwMode="auto">
          <a:xfrm>
            <a:off x="1814513" y="25728613"/>
            <a:ext cx="12665075" cy="12255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Control 6"/>
          <p:cNvSpPr>
            <a:spLocks noChangeArrowheads="1" noChangeShapeType="1"/>
          </p:cNvSpPr>
          <p:nvPr/>
        </p:nvSpPr>
        <p:spPr bwMode="auto">
          <a:xfrm>
            <a:off x="1812925" y="24628475"/>
            <a:ext cx="15957550" cy="514826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2400" y="68580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</a:t>
            </a:r>
            <a:r>
              <a:rPr lang="en-US" dirty="0"/>
              <a:t>. </a:t>
            </a:r>
            <a:r>
              <a:rPr lang="en-US" b="1" dirty="0"/>
              <a:t> Machine Quality Assurance</a:t>
            </a:r>
            <a:endParaRPr lang="en-US" dirty="0"/>
          </a:p>
          <a:p>
            <a:r>
              <a:rPr lang="en-US" b="1" dirty="0"/>
              <a:t>	Commissioning of an Iris Collimator for robotic radiosurgery: physical properties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59" y="1600200"/>
            <a:ext cx="5484541" cy="411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25015" y="1614706"/>
            <a:ext cx="28875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6 degree freedom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Collimator 5 to 60 mm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Constant tumor tracking</a:t>
            </a:r>
            <a:endParaRPr lang="en-US" dirty="0"/>
          </a:p>
        </p:txBody>
      </p:sp>
      <p:pic>
        <p:nvPicPr>
          <p:cNvPr id="2053" name="Picture 5" descr="radonc-cyber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015" y="2918715"/>
            <a:ext cx="2619375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943601" y="46482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- Used in clinics : fields &gt; 10 mm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81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1D Silicon Array: QA in Radiotherapy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Control 5"/>
          <p:cNvSpPr>
            <a:spLocks noChangeArrowheads="1" noChangeShapeType="1"/>
          </p:cNvSpPr>
          <p:nvPr/>
        </p:nvSpPr>
        <p:spPr bwMode="auto">
          <a:xfrm>
            <a:off x="1814513" y="25728613"/>
            <a:ext cx="12665075" cy="12255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Control 6"/>
          <p:cNvSpPr>
            <a:spLocks noChangeArrowheads="1" noChangeShapeType="1"/>
          </p:cNvSpPr>
          <p:nvPr/>
        </p:nvSpPr>
        <p:spPr bwMode="auto">
          <a:xfrm>
            <a:off x="1812925" y="24628475"/>
            <a:ext cx="15957550" cy="514826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52400" y="685800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Commissioning routine for small photon field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" t="5307" r="7149" b="1768"/>
          <a:stretch>
            <a:fillRect/>
          </a:stretch>
        </p:blipFill>
        <p:spPr bwMode="auto">
          <a:xfrm>
            <a:off x="4324330" y="3058945"/>
            <a:ext cx="4719649" cy="32656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51125" y="1424464"/>
            <a:ext cx="2845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Iris collimator beam profiles: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1D array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Scanning diode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1" t="1854" r="5777" b="2086"/>
          <a:stretch>
            <a:fillRect/>
          </a:stretch>
        </p:blipFill>
        <p:spPr bwMode="auto">
          <a:xfrm>
            <a:off x="114301" y="1066800"/>
            <a:ext cx="4299663" cy="3124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03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1D Silicon Array: QA in Radiotherapy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Control 5"/>
          <p:cNvSpPr>
            <a:spLocks noChangeArrowheads="1" noChangeShapeType="1"/>
          </p:cNvSpPr>
          <p:nvPr/>
        </p:nvSpPr>
        <p:spPr bwMode="auto">
          <a:xfrm>
            <a:off x="1814513" y="25728613"/>
            <a:ext cx="12665075" cy="12255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Control 6"/>
          <p:cNvSpPr>
            <a:spLocks noChangeArrowheads="1" noChangeShapeType="1"/>
          </p:cNvSpPr>
          <p:nvPr/>
        </p:nvSpPr>
        <p:spPr bwMode="auto">
          <a:xfrm>
            <a:off x="1812925" y="24628475"/>
            <a:ext cx="15957550" cy="514826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" y="69711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Characterization of Iris collimator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9" t="4953" r="8578" b="2831"/>
          <a:stretch>
            <a:fillRect/>
          </a:stretch>
        </p:blipFill>
        <p:spPr bwMode="auto">
          <a:xfrm>
            <a:off x="533400" y="3581400"/>
            <a:ext cx="3886200" cy="28165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088669"/>
              </p:ext>
            </p:extLst>
          </p:nvPr>
        </p:nvGraphicFramePr>
        <p:xfrm>
          <a:off x="900113" y="5374899"/>
          <a:ext cx="1828800" cy="763524"/>
        </p:xfrm>
        <a:graphic>
          <a:graphicData uri="http://schemas.openxmlformats.org/drawingml/2006/table">
            <a:tbl>
              <a:tblPr/>
              <a:tblGrid>
                <a:gridCol w="740588"/>
                <a:gridCol w="1088212"/>
              </a:tblGrid>
              <a:tr h="225054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Circularity</a:t>
                      </a:r>
                      <a:endParaRPr lang="de-DE" sz="10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l-GR" sz="10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σ (</a:t>
                      </a:r>
                      <a:r>
                        <a:rPr lang="en-US" sz="10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mean radius)</a:t>
                      </a:r>
                      <a:endParaRPr lang="en-US" sz="10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>
                      <a:noFill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3866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1D Array </a:t>
                      </a:r>
                      <a:endParaRPr lang="de-DE" sz="10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0.61% (0.18 mm)</a:t>
                      </a:r>
                      <a:endParaRPr lang="de-DE" sz="10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>
                      <a:noFill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25054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Echner et al. </a:t>
                      </a:r>
                      <a:endParaRPr lang="de-DE" sz="1000" kern="14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0.8% (0.25mm)</a:t>
                      </a:r>
                      <a:endParaRPr lang="de-DE" sz="10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>
                      <a:noFill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Control 4"/>
          <p:cNvSpPr>
            <a:spLocks noChangeArrowheads="1" noChangeShapeType="1"/>
          </p:cNvSpPr>
          <p:nvPr/>
        </p:nvSpPr>
        <p:spPr bwMode="auto">
          <a:xfrm>
            <a:off x="31080075" y="27497088"/>
            <a:ext cx="3328988" cy="11747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1" name="Picture 5" descr="C:\Users\fbisello\Documents\IBA\1D_Silicon_Array\UPENN\Pictures Setup\P10405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830" y="1036696"/>
            <a:ext cx="3139663" cy="235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1036696"/>
            <a:ext cx="2771775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304925" y="3317284"/>
            <a:ext cx="3238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G.Echner</a:t>
            </a:r>
            <a:r>
              <a:rPr lang="en-US" sz="1000" dirty="0" smtClean="0"/>
              <a:t> et al. </a:t>
            </a:r>
            <a:r>
              <a:rPr lang="en-US" sz="1000" dirty="0" err="1" smtClean="0"/>
              <a:t>Phy.Med</a:t>
            </a:r>
            <a:r>
              <a:rPr lang="en-US" sz="1000" dirty="0" smtClean="0"/>
              <a:t>. Biol. 54 (2009)5359-5380</a:t>
            </a:r>
            <a:endParaRPr lang="en-US" sz="1000" dirty="0"/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3" t="3708" r="7962" b="2086"/>
          <a:stretch>
            <a:fillRect/>
          </a:stretch>
        </p:blipFill>
        <p:spPr bwMode="auto">
          <a:xfrm>
            <a:off x="4876800" y="3505200"/>
            <a:ext cx="3973107" cy="286112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5" name="Control 9"/>
          <p:cNvSpPr>
            <a:spLocks noChangeArrowheads="1" noChangeShapeType="1"/>
          </p:cNvSpPr>
          <p:nvPr/>
        </p:nvSpPr>
        <p:spPr bwMode="auto">
          <a:xfrm>
            <a:off x="31080075" y="27497088"/>
            <a:ext cx="3328988" cy="11747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085614"/>
              </p:ext>
            </p:extLst>
          </p:nvPr>
        </p:nvGraphicFramePr>
        <p:xfrm>
          <a:off x="7391400" y="3810000"/>
          <a:ext cx="1267143" cy="804831"/>
        </p:xfrm>
        <a:graphic>
          <a:graphicData uri="http://schemas.openxmlformats.org/drawingml/2006/table">
            <a:tbl>
              <a:tblPr/>
              <a:tblGrid>
                <a:gridCol w="753142"/>
                <a:gridCol w="514001"/>
              </a:tblGrid>
              <a:tr h="295815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Transmission</a:t>
                      </a:r>
                      <a:endParaRPr lang="de-DE" sz="10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de-DE" sz="10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>
                      <a:noFill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13900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1D Array </a:t>
                      </a:r>
                      <a:endParaRPr lang="de-DE" sz="1000" kern="14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0.09%</a:t>
                      </a:r>
                      <a:endParaRPr lang="de-DE" sz="10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>
                      <a:noFill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08185"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Echner et al. </a:t>
                      </a:r>
                      <a:endParaRPr lang="de-DE" sz="1000" kern="140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R="0" indent="0" algn="ctr" rtl="0">
                        <a:lnSpc>
                          <a:spcPct val="119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de-DE" sz="1000" kern="1400" dirty="0">
                          <a:solidFill>
                            <a:srgbClr val="660033"/>
                          </a:solidFill>
                          <a:effectLst/>
                          <a:latin typeface="Calibri"/>
                        </a:rPr>
                        <a:t>0.05%</a:t>
                      </a:r>
                      <a:endParaRPr lang="de-DE" sz="1000" kern="14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6576" marR="36576" marT="36576" marB="36576">
                    <a:lnL>
                      <a:noFill/>
                    </a:lnL>
                    <a:lnR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6600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8" name="Control 10"/>
          <p:cNvSpPr>
            <a:spLocks noChangeArrowheads="1" noChangeShapeType="1"/>
          </p:cNvSpPr>
          <p:nvPr/>
        </p:nvSpPr>
        <p:spPr bwMode="auto">
          <a:xfrm>
            <a:off x="34756725" y="31268988"/>
            <a:ext cx="2476500" cy="11747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1D Silicon Array: QA in Radiotherapy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Control 5"/>
          <p:cNvSpPr>
            <a:spLocks noChangeArrowheads="1" noChangeShapeType="1"/>
          </p:cNvSpPr>
          <p:nvPr/>
        </p:nvSpPr>
        <p:spPr bwMode="auto">
          <a:xfrm>
            <a:off x="1814513" y="25728613"/>
            <a:ext cx="12665075" cy="12255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Control 6"/>
          <p:cNvSpPr>
            <a:spLocks noChangeArrowheads="1" noChangeShapeType="1"/>
          </p:cNvSpPr>
          <p:nvPr/>
        </p:nvSpPr>
        <p:spPr bwMode="auto">
          <a:xfrm>
            <a:off x="1812925" y="24628475"/>
            <a:ext cx="15957550" cy="5148263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4300" y="697112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Conclusions</a:t>
            </a:r>
            <a:endParaRPr lang="en-US" dirty="0"/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9" name="Control 4"/>
          <p:cNvSpPr>
            <a:spLocks noChangeArrowheads="1" noChangeShapeType="1"/>
          </p:cNvSpPr>
          <p:nvPr/>
        </p:nvSpPr>
        <p:spPr bwMode="auto">
          <a:xfrm>
            <a:off x="31080075" y="27497088"/>
            <a:ext cx="3328988" cy="11747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Control 9"/>
          <p:cNvSpPr>
            <a:spLocks noChangeArrowheads="1" noChangeShapeType="1"/>
          </p:cNvSpPr>
          <p:nvPr/>
        </p:nvSpPr>
        <p:spPr bwMode="auto">
          <a:xfrm>
            <a:off x="31080075" y="27497088"/>
            <a:ext cx="3328988" cy="11747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Control 10"/>
          <p:cNvSpPr>
            <a:spLocks noChangeArrowheads="1" noChangeShapeType="1"/>
          </p:cNvSpPr>
          <p:nvPr/>
        </p:nvSpPr>
        <p:spPr bwMode="auto">
          <a:xfrm>
            <a:off x="34756725" y="31268988"/>
            <a:ext cx="2476500" cy="1174750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820" y="2506284"/>
            <a:ext cx="3214980" cy="337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accent1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1371600"/>
            <a:ext cx="57912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Good performance in dose plan verification of conformational radiotherapy compared with commercial solution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The characterization of Iris </a:t>
            </a:r>
            <a:r>
              <a:rPr lang="en-US" dirty="0" smtClean="0"/>
              <a:t>collimator </a:t>
            </a:r>
            <a:r>
              <a:rPr lang="en-US" dirty="0" smtClean="0"/>
              <a:t>provide </a:t>
            </a:r>
            <a:r>
              <a:rPr lang="en-US" dirty="0" smtClean="0"/>
              <a:t>goods </a:t>
            </a:r>
            <a:r>
              <a:rPr lang="en-US" dirty="0" smtClean="0"/>
              <a:t>results compared with radiographic films.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Poster Presentation, </a:t>
            </a:r>
            <a:r>
              <a:rPr lang="en-US" dirty="0"/>
              <a:t>57</a:t>
            </a:r>
            <a:r>
              <a:rPr lang="en-US" baseline="30000" dirty="0"/>
              <a:t>th</a:t>
            </a:r>
            <a:r>
              <a:rPr lang="en-US" dirty="0"/>
              <a:t> AAPM Annual Meeting, Anaheim, </a:t>
            </a:r>
            <a:r>
              <a:rPr lang="en-US" dirty="0" smtClean="0"/>
              <a:t>CA</a:t>
            </a:r>
          </a:p>
          <a:p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i="1" dirty="0" smtClean="0"/>
              <a:t>“ Characterization of a novel high resolution 1D Silicon            </a:t>
            </a:r>
            <a:r>
              <a:rPr lang="en-US" i="1" dirty="0"/>
              <a:t> </a:t>
            </a:r>
            <a:r>
              <a:rPr lang="en-US" i="1" dirty="0" smtClean="0"/>
              <a:t>   </a:t>
            </a:r>
            <a:r>
              <a:rPr lang="en-US" i="1" dirty="0" smtClean="0"/>
              <a:t>monolithic </a:t>
            </a:r>
            <a:r>
              <a:rPr lang="en-US" i="1" dirty="0" smtClean="0"/>
              <a:t>array for small field commissioning and quality assurance”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791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86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304800"/>
            <a:ext cx="87601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B&amp;A Training : ST </a:t>
            </a:r>
            <a:r>
              <a:rPr lang="en-US" sz="3200" b="1" dirty="0" err="1" smtClean="0"/>
              <a:t>Microlectronics</a:t>
            </a:r>
            <a:endParaRPr lang="en-US" sz="3200" b="1" dirty="0" smtClean="0"/>
          </a:p>
          <a:p>
            <a:pPr algn="just"/>
            <a:r>
              <a:rPr lang="en-US" sz="3200" dirty="0"/>
              <a:t>12-23 January </a:t>
            </a:r>
            <a:r>
              <a:rPr lang="en-US" sz="3200" dirty="0" smtClean="0"/>
              <a:t>2015</a:t>
            </a:r>
          </a:p>
          <a:p>
            <a:pPr algn="just"/>
            <a:endParaRPr lang="en-US" sz="3200" dirty="0"/>
          </a:p>
          <a:p>
            <a:pPr marL="285750" indent="-285750">
              <a:buFontTx/>
              <a:buChar char="-"/>
            </a:pPr>
            <a:r>
              <a:rPr lang="en-US" sz="2000" dirty="0"/>
              <a:t>B&amp;A topics ( see Michele´s presentation</a:t>
            </a:r>
            <a:r>
              <a:rPr lang="en-US" sz="2000" dirty="0" smtClean="0"/>
              <a:t>)</a:t>
            </a:r>
          </a:p>
          <a:p>
            <a:pPr marL="285750" indent="-285750">
              <a:buFontTx/>
              <a:buChar char="-"/>
            </a:pPr>
            <a:endParaRPr lang="en-US" sz="2000" dirty="0"/>
          </a:p>
          <a:p>
            <a:pPr marL="285750" indent="-285750">
              <a:buFontTx/>
              <a:buChar char="-"/>
            </a:pPr>
            <a:r>
              <a:rPr lang="en-US" sz="2000" dirty="0"/>
              <a:t>Technical </a:t>
            </a:r>
            <a:r>
              <a:rPr lang="en-US" sz="2000" dirty="0" smtClean="0"/>
              <a:t>topics:</a:t>
            </a:r>
          </a:p>
          <a:p>
            <a:endParaRPr lang="en-US" sz="2000" dirty="0" smtClean="0"/>
          </a:p>
          <a:p>
            <a:pPr marL="742950" lvl="1" indent="-285750">
              <a:buFontTx/>
              <a:buChar char="-"/>
            </a:pPr>
            <a:r>
              <a:rPr lang="en-US" sz="2000" dirty="0" smtClean="0"/>
              <a:t>Steps involved in the wafer processing </a:t>
            </a:r>
          </a:p>
          <a:p>
            <a:pPr lvl="1"/>
            <a:r>
              <a:rPr lang="en-US" sz="2000" dirty="0" smtClean="0"/>
              <a:t>	(Photolithography, Ion Implantation, Wet etching…)</a:t>
            </a:r>
          </a:p>
          <a:p>
            <a:pPr lvl="1"/>
            <a:r>
              <a:rPr lang="en-US" sz="2000" dirty="0" smtClean="0"/>
              <a:t>	</a:t>
            </a:r>
          </a:p>
          <a:p>
            <a:pPr marL="742950" lvl="1" indent="-285750">
              <a:buFontTx/>
              <a:buChar char="-"/>
            </a:pPr>
            <a:r>
              <a:rPr lang="en-US" sz="2000" dirty="0" smtClean="0"/>
              <a:t>Visit at production </a:t>
            </a:r>
            <a:r>
              <a:rPr lang="en-US" sz="2000" dirty="0" smtClean="0"/>
              <a:t>lines</a:t>
            </a:r>
            <a:endParaRPr lang="en-US" sz="2000" dirty="0" smtClean="0"/>
          </a:p>
          <a:p>
            <a:pPr marL="742950" lvl="1" indent="-285750">
              <a:buFontTx/>
              <a:buChar char="-"/>
            </a:pPr>
            <a:endParaRPr lang="en-US" sz="3200" dirty="0"/>
          </a:p>
          <a:p>
            <a:pPr lvl="0" algn="just"/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73284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86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76200"/>
            <a:ext cx="87601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Conferences </a:t>
            </a:r>
          </a:p>
          <a:p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</a:t>
            </a:r>
            <a:r>
              <a:rPr lang="en-US" sz="2000" dirty="0" smtClean="0"/>
              <a:t>57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</a:t>
            </a:r>
            <a:r>
              <a:rPr lang="en-US" sz="2000" dirty="0" smtClean="0"/>
              <a:t>AAPM </a:t>
            </a:r>
            <a:r>
              <a:rPr lang="en-US" sz="2000" dirty="0"/>
              <a:t>annual </a:t>
            </a:r>
            <a:r>
              <a:rPr lang="en-US" sz="2000" dirty="0" smtClean="0"/>
              <a:t>meeting, July 12-16, Anaheim, CA</a:t>
            </a:r>
          </a:p>
          <a:p>
            <a:endParaRPr lang="en-US" sz="2000" dirty="0"/>
          </a:p>
          <a:p>
            <a:r>
              <a:rPr lang="en-US" sz="2000" dirty="0" smtClean="0"/>
              <a:t>	</a:t>
            </a:r>
            <a:r>
              <a:rPr lang="en-US" sz="2000" dirty="0"/>
              <a:t>- AAPM DIAGNOSTIC PHYSICS REVIEW COURSE</a:t>
            </a:r>
          </a:p>
          <a:p>
            <a:r>
              <a:rPr lang="en-US" sz="2000" dirty="0" smtClean="0"/>
              <a:t>	- Small photon field Dosimetry</a:t>
            </a:r>
          </a:p>
          <a:p>
            <a:r>
              <a:rPr lang="en-US" sz="2000" dirty="0"/>
              <a:t>	</a:t>
            </a:r>
            <a:endParaRPr lang="en-US" sz="3200" b="1" dirty="0" smtClean="0"/>
          </a:p>
          <a:p>
            <a:pPr lvl="0" algn="just"/>
            <a:endParaRPr lang="en-US" sz="3200" b="1" dirty="0"/>
          </a:p>
          <a:p>
            <a:pPr lvl="0" algn="just"/>
            <a:r>
              <a:rPr lang="en-US" sz="3200" b="1" dirty="0" smtClean="0"/>
              <a:t> Outreach</a:t>
            </a:r>
          </a:p>
          <a:p>
            <a:pPr lvl="0" algn="just"/>
            <a:endParaRPr lang="en-US" sz="3200" b="1" dirty="0" smtClean="0"/>
          </a:p>
          <a:p>
            <a:pPr lvl="0" algn="just"/>
            <a:r>
              <a:rPr lang="en-US" sz="2000" b="1" dirty="0" smtClean="0"/>
              <a:t> - </a:t>
            </a:r>
            <a:r>
              <a:rPr lang="en-US" sz="2000" dirty="0" smtClean="0"/>
              <a:t>Presentation for high school students part of Educational guidance activities </a:t>
            </a:r>
          </a:p>
          <a:p>
            <a:pPr lvl="0" algn="just"/>
            <a:r>
              <a:rPr lang="en-US" sz="2000" dirty="0"/>
              <a:t> </a:t>
            </a:r>
            <a:r>
              <a:rPr lang="en-US" sz="2000" dirty="0" smtClean="0"/>
              <a:t>   “</a:t>
            </a:r>
            <a:r>
              <a:rPr lang="en-US" sz="2000" dirty="0" err="1" smtClean="0"/>
              <a:t>Physiscs</a:t>
            </a:r>
            <a:r>
              <a:rPr lang="en-US" sz="2000" dirty="0" smtClean="0"/>
              <a:t> in Medicine: Research and Application”, January 8, 2015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3309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86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76200"/>
            <a:ext cx="876016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Outline:</a:t>
            </a:r>
          </a:p>
          <a:p>
            <a:pPr lvl="0" algn="just"/>
            <a:endParaRPr lang="en-US" sz="3200" b="1" dirty="0"/>
          </a:p>
          <a:p>
            <a:pPr marL="457200" lvl="0" indent="-457200" algn="just">
              <a:buFontTx/>
              <a:buChar char="-"/>
            </a:pPr>
            <a:r>
              <a:rPr lang="en-US" sz="3200" b="1" dirty="0" smtClean="0"/>
              <a:t>Research Activities</a:t>
            </a:r>
          </a:p>
          <a:p>
            <a:pPr marL="914400" lvl="1" indent="-457200" algn="just">
              <a:buFontTx/>
              <a:buChar char="-"/>
            </a:pPr>
            <a:r>
              <a:rPr lang="en-US" sz="3200" b="1" dirty="0" smtClean="0"/>
              <a:t>Dosepix detector</a:t>
            </a:r>
          </a:p>
          <a:p>
            <a:pPr marL="914400" lvl="1" indent="-457200" algn="just">
              <a:buFontTx/>
              <a:buChar char="-"/>
            </a:pPr>
            <a:r>
              <a:rPr lang="en-US" sz="3200" b="1" dirty="0" smtClean="0"/>
              <a:t>1D </a:t>
            </a:r>
            <a:r>
              <a:rPr lang="en-US" sz="3200" b="1" dirty="0" smtClean="0"/>
              <a:t>monolithic silicon array</a:t>
            </a:r>
          </a:p>
          <a:p>
            <a:pPr marL="457200" lvl="0" indent="-457200" algn="just">
              <a:buFontTx/>
              <a:buChar char="-"/>
            </a:pPr>
            <a:r>
              <a:rPr lang="en-US" sz="3200" b="1" dirty="0" smtClean="0"/>
              <a:t>Trainings, Conferences, Outreach</a:t>
            </a:r>
          </a:p>
          <a:p>
            <a:pPr marL="457200" lvl="0" indent="-457200" algn="just">
              <a:buFontTx/>
              <a:buChar char="-"/>
            </a:pPr>
            <a:r>
              <a:rPr lang="en-US" sz="3200" b="1" dirty="0" smtClean="0"/>
              <a:t>Future Activities</a:t>
            </a:r>
          </a:p>
          <a:p>
            <a:pPr marL="457200" lvl="0" indent="-457200" algn="just">
              <a:buFontTx/>
              <a:buChar char="-"/>
            </a:pPr>
            <a:r>
              <a:rPr lang="en-US" sz="3200" b="1" dirty="0" smtClean="0"/>
              <a:t>Conclusions</a:t>
            </a:r>
          </a:p>
          <a:p>
            <a:pPr marL="457200" lvl="0" indent="-457200" algn="just">
              <a:buFontTx/>
              <a:buChar char="-"/>
            </a:pPr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100225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86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" y="76200"/>
            <a:ext cx="8760166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Conclusions</a:t>
            </a:r>
          </a:p>
          <a:p>
            <a:pPr lvl="0" algn="just"/>
            <a:endParaRPr lang="en-US" sz="3200" b="1" dirty="0"/>
          </a:p>
          <a:p>
            <a:pPr marL="457200" lvl="0" indent="-457200" algn="just">
              <a:buFontTx/>
              <a:buChar char="-"/>
            </a:pPr>
            <a:r>
              <a:rPr lang="en-US" sz="2000" dirty="0" smtClean="0"/>
              <a:t>Dosepix detector has been characterized in the mammography flux and energies</a:t>
            </a:r>
          </a:p>
          <a:p>
            <a:pPr marL="457200" lvl="0" indent="-457200" algn="just">
              <a:buFontTx/>
              <a:buChar char="-"/>
            </a:pPr>
            <a:r>
              <a:rPr lang="en-US" sz="2000" dirty="0" smtClean="0"/>
              <a:t>An experimental method for the kVp reconstruction has been established</a:t>
            </a:r>
          </a:p>
          <a:p>
            <a:pPr marL="457200" lvl="0" indent="-457200" algn="just">
              <a:buFontTx/>
              <a:buChar char="-"/>
            </a:pPr>
            <a:r>
              <a:rPr lang="en-US" sz="2000" dirty="0" smtClean="0"/>
              <a:t>Planned activity: simulation of analog pile up in the chip front end</a:t>
            </a:r>
          </a:p>
          <a:p>
            <a:pPr marL="457200" lvl="0" indent="-457200" algn="just">
              <a:buFontTx/>
              <a:buChar char="-"/>
            </a:pPr>
            <a:endParaRPr lang="en-US" sz="2000" dirty="0"/>
          </a:p>
          <a:p>
            <a:pPr marL="457200" lvl="0" indent="-457200" algn="just">
              <a:buFontTx/>
              <a:buChar char="-"/>
            </a:pPr>
            <a:r>
              <a:rPr lang="en-US" sz="2000" dirty="0" smtClean="0"/>
              <a:t>1D monolithic silicon array has been characterized as machine and quality assurance tool</a:t>
            </a:r>
          </a:p>
          <a:p>
            <a:pPr marL="457200" lvl="0" indent="-457200" algn="just">
              <a:buFontTx/>
              <a:buChar char="-"/>
            </a:pPr>
            <a:r>
              <a:rPr lang="en-US" sz="2000" dirty="0" smtClean="0"/>
              <a:t>Good agreement with commercial and </a:t>
            </a:r>
            <a:r>
              <a:rPr lang="en-US" sz="2000" smtClean="0"/>
              <a:t>reference </a:t>
            </a:r>
            <a:r>
              <a:rPr lang="en-US" sz="2000" smtClean="0"/>
              <a:t>detectors</a:t>
            </a:r>
            <a:endParaRPr lang="en-US" sz="2000" dirty="0" smtClean="0"/>
          </a:p>
          <a:p>
            <a:pPr marL="457200" lvl="0" indent="-457200" algn="just">
              <a:buFontTx/>
              <a:buChar char="-"/>
            </a:pPr>
            <a:endParaRPr lang="en-US" sz="2000" dirty="0"/>
          </a:p>
          <a:p>
            <a:pPr marL="457200" lvl="0" indent="-457200" algn="just">
              <a:buFontTx/>
              <a:buChar char="-"/>
            </a:pPr>
            <a:r>
              <a:rPr lang="en-US" sz="2000" dirty="0" smtClean="0"/>
              <a:t>Next </a:t>
            </a:r>
            <a:r>
              <a:rPr lang="en-US" sz="2000" dirty="0" err="1" smtClean="0"/>
              <a:t>Acitivities</a:t>
            </a:r>
            <a:r>
              <a:rPr lang="en-US" sz="2000" dirty="0" smtClean="0"/>
              <a:t>: PhD Thesis</a:t>
            </a:r>
          </a:p>
          <a:p>
            <a:pPr marL="457200" lvl="0" indent="-457200" algn="just">
              <a:buFontTx/>
              <a:buChar char="-"/>
            </a:pPr>
            <a:endParaRPr lang="en-US" sz="3200" dirty="0" smtClean="0"/>
          </a:p>
          <a:p>
            <a:pPr lvl="0" algn="just"/>
            <a:endParaRPr lang="en-US" sz="3200" b="1" dirty="0" smtClean="0"/>
          </a:p>
          <a:p>
            <a:pPr lvl="0" algn="just"/>
            <a:endParaRPr lang="en-US" sz="3200" b="1" dirty="0" smtClean="0"/>
          </a:p>
          <a:p>
            <a:pPr lvl="0" algn="just"/>
            <a:endParaRPr lang="en-US" sz="3200" b="1" dirty="0"/>
          </a:p>
          <a:p>
            <a:pPr lvl="0" algn="just"/>
            <a:endParaRPr lang="en-US" sz="3200" b="1" dirty="0" smtClean="0"/>
          </a:p>
        </p:txBody>
      </p:sp>
    </p:spTree>
    <p:extLst>
      <p:ext uri="{BB962C8B-B14F-4D97-AF65-F5344CB8AC3E}">
        <p14:creationId xmlns:p14="http://schemas.microsoft.com/office/powerpoint/2010/main" val="235681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783" y="228600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86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338" name="Picture 2" descr="Early_xra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399"/>
            <a:ext cx="4724400" cy="2986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news.stanford.edu/news/2007/april18/gifs/accel-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00200"/>
            <a:ext cx="3536354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http://www.imaginis.com/files/media/transfer/img/breastcancer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276600"/>
            <a:ext cx="3200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43400" y="54102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C00000"/>
                </a:solidFill>
              </a:rPr>
              <a:t>Thank you for your attention</a:t>
            </a:r>
            <a:endParaRPr lang="en-US" sz="2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36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1752600"/>
            <a:ext cx="6324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Backup</a:t>
            </a:r>
            <a:endParaRPr lang="en-US" sz="8000" dirty="0"/>
          </a:p>
        </p:txBody>
      </p:sp>
    </p:spTree>
    <p:extLst>
      <p:ext uri="{BB962C8B-B14F-4D97-AF65-F5344CB8AC3E}">
        <p14:creationId xmlns:p14="http://schemas.microsoft.com/office/powerpoint/2010/main" val="22185811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Dosepix: QA in Diagnostics- </a:t>
            </a:r>
            <a:r>
              <a:rPr lang="en-US" sz="3200" b="1" dirty="0" err="1" smtClean="0"/>
              <a:t>kVpmeter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" y="660975"/>
            <a:ext cx="87601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Detector characterization</a:t>
            </a:r>
          </a:p>
          <a:p>
            <a:r>
              <a:rPr lang="en-US" dirty="0" smtClean="0"/>
              <a:t>Radiation Tolerance studies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18145"/>
            <a:ext cx="7010399" cy="473344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2514600" y="1953637"/>
            <a:ext cx="0" cy="3685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429000" y="2819400"/>
            <a:ext cx="0" cy="2819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33600" y="1981200"/>
            <a:ext cx="0" cy="36851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724400" y="2819400"/>
            <a:ext cx="0" cy="2819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638800" y="2819400"/>
            <a:ext cx="0" cy="2819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702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Research Activity:</a:t>
            </a:r>
          </a:p>
          <a:p>
            <a:pPr lvl="0" algn="just"/>
            <a:r>
              <a:rPr lang="en-US" sz="3200" b="1" dirty="0" smtClean="0"/>
              <a:t>Semiconductor </a:t>
            </a:r>
            <a:r>
              <a:rPr lang="en-US" sz="3200" b="1" dirty="0"/>
              <a:t>detectors in clinical QA in radiotherapy and diagnostics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86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2" descr="C:\Users\fbisello\Desktop\Pictur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828800"/>
            <a:ext cx="4038265" cy="330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54910"/>
            <a:ext cx="4349762" cy="32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879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Dosepix: QA in Diagnostics- </a:t>
            </a:r>
            <a:r>
              <a:rPr lang="en-US" sz="3200" b="1" dirty="0" err="1" smtClean="0"/>
              <a:t>kVpmeter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9" name="Picture 2" descr="C:\Users\fbisello\Desktop\Pictur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148233"/>
            <a:ext cx="2590800" cy="2118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4800" y="660975"/>
            <a:ext cx="83820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u="sng" dirty="0" smtClean="0"/>
          </a:p>
          <a:p>
            <a:r>
              <a:rPr lang="en-US" b="1" u="sng" dirty="0" smtClean="0"/>
              <a:t>Non </a:t>
            </a:r>
            <a:r>
              <a:rPr lang="en-US" b="1" u="sng" dirty="0" smtClean="0"/>
              <a:t>invasive kVp-meter</a:t>
            </a:r>
            <a:r>
              <a:rPr lang="en-US" u="sng" dirty="0" smtClean="0"/>
              <a:t>: </a:t>
            </a:r>
            <a:r>
              <a:rPr lang="en-US" dirty="0" smtClean="0"/>
              <a:t> closely </a:t>
            </a:r>
            <a:r>
              <a:rPr lang="en-US" dirty="0"/>
              <a:t>spaced photodiodes </a:t>
            </a:r>
            <a:r>
              <a:rPr lang="en-US" dirty="0" smtClean="0"/>
              <a:t>filtered </a:t>
            </a:r>
            <a:r>
              <a:rPr lang="en-US" dirty="0"/>
              <a:t>by different thickness </a:t>
            </a:r>
            <a:r>
              <a:rPr lang="en-US" dirty="0" smtClean="0"/>
              <a:t>    		           and materials : time consuming calibration curves</a:t>
            </a:r>
          </a:p>
          <a:p>
            <a:r>
              <a:rPr lang="en-US" dirty="0"/>
              <a:t>	</a:t>
            </a:r>
            <a:endParaRPr lang="en-US" dirty="0" smtClean="0"/>
          </a:p>
          <a:p>
            <a:endParaRPr lang="en-US" u="sng" dirty="0"/>
          </a:p>
          <a:p>
            <a:endParaRPr lang="en-US" u="sng" dirty="0" smtClean="0"/>
          </a:p>
          <a:p>
            <a:r>
              <a:rPr lang="en-US" b="1" u="sng" dirty="0" smtClean="0"/>
              <a:t>Detector </a:t>
            </a:r>
            <a:r>
              <a:rPr lang="en-US" u="sng" dirty="0" smtClean="0"/>
              <a:t>:</a:t>
            </a:r>
          </a:p>
          <a:p>
            <a:endParaRPr lang="en-US" b="1" dirty="0" smtClean="0"/>
          </a:p>
          <a:p>
            <a:r>
              <a:rPr lang="en-US" u="sng" dirty="0" smtClean="0"/>
              <a:t> </a:t>
            </a:r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endParaRPr lang="en-US" u="sng" dirty="0" smtClean="0"/>
          </a:p>
          <a:p>
            <a:endParaRPr lang="en-US" u="sng" dirty="0"/>
          </a:p>
          <a:p>
            <a:r>
              <a:rPr lang="en-US" b="1" u="sng" dirty="0" smtClean="0"/>
              <a:t>Performed </a:t>
            </a:r>
            <a:r>
              <a:rPr lang="en-US" b="1" u="sng" dirty="0" smtClean="0"/>
              <a:t>studies</a:t>
            </a:r>
            <a:r>
              <a:rPr lang="en-US" dirty="0" smtClean="0"/>
              <a:t>: </a:t>
            </a:r>
            <a:r>
              <a:rPr lang="en-US" dirty="0" smtClean="0"/>
              <a:t>1. Chip Characterization</a:t>
            </a:r>
            <a:endParaRPr lang="en-US" dirty="0" smtClean="0"/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/>
              <a:t>2. kVp-meter in Mammography (22-35 kV) </a:t>
            </a:r>
            <a:r>
              <a:rPr lang="en-US" dirty="0"/>
              <a:t>by the analysis of the </a:t>
            </a:r>
            <a:r>
              <a:rPr lang="en-US" dirty="0" smtClean="0"/>
              <a:t>    		impinging spectrum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54286" y="2192053"/>
            <a:ext cx="41618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Single photon counting detector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16 x 16 pixels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Pixels size: 220x220 </a:t>
            </a:r>
            <a:r>
              <a:rPr lang="el-GR" dirty="0" smtClean="0"/>
              <a:t>μ</a:t>
            </a:r>
            <a:r>
              <a:rPr lang="de-DE" dirty="0" smtClean="0"/>
              <a:t>m , 55x55 </a:t>
            </a:r>
            <a:r>
              <a:rPr lang="el-GR" dirty="0"/>
              <a:t>μ</a:t>
            </a:r>
            <a:r>
              <a:rPr lang="de-DE" dirty="0" smtClean="0"/>
              <a:t>m</a:t>
            </a:r>
          </a:p>
          <a:p>
            <a:pPr marL="285750" indent="-285750">
              <a:buFontTx/>
              <a:buChar char="-"/>
            </a:pPr>
            <a:r>
              <a:rPr lang="en-US" dirty="0"/>
              <a:t>Sensor material : 300 </a:t>
            </a:r>
            <a:r>
              <a:rPr lang="el-GR" dirty="0"/>
              <a:t>μ</a:t>
            </a:r>
            <a:r>
              <a:rPr lang="de-DE" dirty="0"/>
              <a:t>m </a:t>
            </a:r>
            <a:r>
              <a:rPr lang="de-DE" dirty="0" err="1"/>
              <a:t>silicon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de-DE" dirty="0" smtClean="0"/>
              <a:t>Time-</a:t>
            </a:r>
            <a:r>
              <a:rPr lang="de-DE" dirty="0" err="1" smtClean="0"/>
              <a:t>over</a:t>
            </a:r>
            <a:r>
              <a:rPr lang="de-DE" dirty="0" smtClean="0"/>
              <a:t>-</a:t>
            </a:r>
            <a:r>
              <a:rPr lang="de-DE" dirty="0" err="1" smtClean="0"/>
              <a:t>Threshold</a:t>
            </a: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err="1" smtClean="0"/>
              <a:t>Programmable</a:t>
            </a:r>
            <a:r>
              <a:rPr lang="de-DE" dirty="0" smtClean="0"/>
              <a:t> front end </a:t>
            </a:r>
            <a:r>
              <a:rPr lang="de-DE" dirty="0" err="1" smtClean="0"/>
              <a:t>settings</a:t>
            </a:r>
            <a:r>
              <a:rPr lang="de-DE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16 Digital </a:t>
            </a:r>
            <a:r>
              <a:rPr lang="de-DE" dirty="0" err="1" smtClean="0"/>
              <a:t>Thresholds</a:t>
            </a:r>
            <a:r>
              <a:rPr lang="de-DE" dirty="0" smtClean="0"/>
              <a:t> /</a:t>
            </a:r>
            <a:r>
              <a:rPr lang="de-DE" dirty="0" err="1" smtClean="0"/>
              <a:t>pixel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46544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Dosepix: QA in Diagnostics- </a:t>
            </a:r>
            <a:r>
              <a:rPr lang="en-US" sz="3200" b="1" dirty="0" err="1" smtClean="0"/>
              <a:t>kVpmeter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60975"/>
            <a:ext cx="87601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Detector </a:t>
            </a:r>
            <a:r>
              <a:rPr lang="en-US" sz="2400" dirty="0" smtClean="0"/>
              <a:t>characterization I</a:t>
            </a:r>
            <a:endParaRPr lang="en-US" sz="2400" dirty="0" smtClean="0"/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0.1-0.3 mm Cu additional filtration to prevent spectra distortion due to analog pile up  </a:t>
            </a:r>
          </a:p>
        </p:txBody>
      </p:sp>
      <p:pic>
        <p:nvPicPr>
          <p:cNvPr id="13" name="Picture 1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65" y="2057400"/>
            <a:ext cx="4052261" cy="4128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2057401"/>
            <a:ext cx="2438399" cy="2386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280200" y="2035629"/>
            <a:ext cx="224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Tube setting: </a:t>
            </a:r>
          </a:p>
          <a:p>
            <a:r>
              <a:rPr lang="en-US" sz="2000" dirty="0" smtClean="0"/>
              <a:t>30 kV, 20 </a:t>
            </a:r>
            <a:r>
              <a:rPr lang="en-US" sz="2000" dirty="0" err="1" smtClean="0"/>
              <a:t>mAs</a:t>
            </a:r>
            <a:endParaRPr lang="en-US" sz="2000" dirty="0" smtClean="0"/>
          </a:p>
          <a:p>
            <a:r>
              <a:rPr lang="en-US" sz="2000" dirty="0" smtClean="0"/>
              <a:t>Mo-Mo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71666" y="2510803"/>
            <a:ext cx="135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Big Pixels</a:t>
            </a:r>
          </a:p>
        </p:txBody>
      </p:sp>
    </p:spTree>
    <p:extLst>
      <p:ext uri="{BB962C8B-B14F-4D97-AF65-F5344CB8AC3E}">
        <p14:creationId xmlns:p14="http://schemas.microsoft.com/office/powerpoint/2010/main" val="20516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Dosepix: QA in Diagnostics- </a:t>
            </a:r>
            <a:r>
              <a:rPr lang="en-US" sz="3200" b="1" dirty="0" err="1" smtClean="0"/>
              <a:t>kVpmeter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60975"/>
            <a:ext cx="87601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Detector </a:t>
            </a:r>
            <a:r>
              <a:rPr lang="en-US" sz="2400" dirty="0" smtClean="0"/>
              <a:t>characterization II</a:t>
            </a:r>
            <a:endParaRPr lang="en-US" sz="2400" dirty="0" smtClean="0"/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Source of instability for temperature fluctuation: PLL circuit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08327"/>
            <a:ext cx="6248400" cy="434425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1922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Dosepix: QA in Diagnostics- </a:t>
            </a:r>
            <a:r>
              <a:rPr lang="en-US" sz="3200" b="1" dirty="0" err="1" smtClean="0"/>
              <a:t>kVpmeter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50089"/>
            <a:ext cx="87601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Detector </a:t>
            </a:r>
            <a:r>
              <a:rPr lang="en-US" sz="2400" dirty="0" smtClean="0"/>
              <a:t>characterization III</a:t>
            </a:r>
            <a:endParaRPr lang="en-US" sz="2400" dirty="0" smtClean="0"/>
          </a:p>
          <a:p>
            <a:r>
              <a:rPr lang="en-US" dirty="0" smtClean="0"/>
              <a:t>Radiation Tolerance studies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1" y="3108419"/>
            <a:ext cx="4305300" cy="29069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28600" y="1524000"/>
            <a:ext cx="77222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Radiation tolerance of the assembly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kVp-meter in radiology based on calibration curves (50 Gy /calibration curve)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Stability of Spectrum (Binning Mode)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Irradiation</a:t>
            </a:r>
            <a:r>
              <a:rPr lang="en-US" dirty="0" smtClean="0"/>
              <a:t>: 40kV photons, </a:t>
            </a:r>
            <a:r>
              <a:rPr lang="en-US" dirty="0" smtClean="0"/>
              <a:t>X-Ray tube, W-anode</a:t>
            </a:r>
          </a:p>
          <a:p>
            <a:pPr marL="285750" indent="-285750">
              <a:buFontTx/>
              <a:buChar char="-"/>
            </a:pPr>
            <a:r>
              <a:rPr lang="en-US" dirty="0"/>
              <a:t>200 Gy, 50Gy/step, 3 days annealing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133600" y="3669268"/>
            <a:ext cx="742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805793" y="4947585"/>
            <a:ext cx="1562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0.982 Quantile </a:t>
            </a:r>
            <a:endParaRPr lang="en-US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228" y="3075996"/>
            <a:ext cx="4401338" cy="2971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5638800" y="3715434"/>
            <a:ext cx="156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Position 60keV photopeak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56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Dosepix: QA in Diagnostics- </a:t>
            </a:r>
            <a:r>
              <a:rPr lang="en-US" sz="3200" b="1" dirty="0" err="1" smtClean="0"/>
              <a:t>kVpmeter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682746"/>
            <a:ext cx="87601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Detector characterization</a:t>
            </a:r>
          </a:p>
          <a:p>
            <a:r>
              <a:rPr lang="en-US" dirty="0" smtClean="0"/>
              <a:t>Radiation Tolerance studies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51727"/>
            <a:ext cx="6096000" cy="410617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779" y="838200"/>
            <a:ext cx="2803972" cy="189325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291441" y="4648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 Gy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96785" y="361371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 Gy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226128" y="2807261"/>
            <a:ext cx="881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150 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51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" y="76200"/>
            <a:ext cx="87601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3200" b="1" dirty="0" smtClean="0"/>
              <a:t>Dosepix: QA in Diagnostics- </a:t>
            </a:r>
            <a:r>
              <a:rPr lang="en-US" sz="3200" b="1" dirty="0" err="1" smtClean="0"/>
              <a:t>kVpmeter</a:t>
            </a:r>
            <a:endParaRPr lang="en-US" sz="32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836" y="5877272"/>
            <a:ext cx="1108915" cy="872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5257800"/>
            <a:ext cx="228600" cy="16002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64770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04800" y="6705600"/>
            <a:ext cx="75438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2400" y="6459379"/>
            <a:ext cx="7391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</a:rPr>
              <a:t>Francesca Bisello, Prague 23-06-2015, IV ARDENT Workshop</a:t>
            </a:r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300" y="660975"/>
            <a:ext cx="87601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Detector characterization</a:t>
            </a:r>
          </a:p>
          <a:p>
            <a:r>
              <a:rPr lang="en-US" dirty="0" smtClean="0"/>
              <a:t>Radiation Tolerance studies</a:t>
            </a:r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sz="2400" b="1" dirty="0" smtClean="0"/>
              <a:t>Conclusion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599" y="2209800"/>
            <a:ext cx="84501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Additional filtration reduce influence of analog pile up </a:t>
            </a:r>
            <a:r>
              <a:rPr lang="en-US" dirty="0" smtClean="0"/>
              <a:t>(0.1-0.3mm Cu)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Source of instability vs externa</a:t>
            </a:r>
            <a:r>
              <a:rPr lang="en-US" dirty="0" smtClean="0"/>
              <a:t>l temperature: PLL circuit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Radiation tolerance studies:</a:t>
            </a:r>
          </a:p>
          <a:p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Higher </a:t>
            </a:r>
            <a:r>
              <a:rPr lang="en-US" dirty="0" smtClean="0"/>
              <a:t>cumulated dose to stabilize the </a:t>
            </a:r>
            <a:r>
              <a:rPr lang="en-US" dirty="0" smtClean="0"/>
              <a:t>electronics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Deviation within 2%: regulation limit</a:t>
            </a:r>
            <a:endParaRPr lang="en-US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Re-calibration recovers damages due by radiation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Tests on going: </a:t>
            </a:r>
          </a:p>
          <a:p>
            <a:r>
              <a:rPr lang="en-US" dirty="0" smtClean="0"/>
              <a:t>      One chip: 5kGy cumulated dose, 1 months </a:t>
            </a:r>
            <a:r>
              <a:rPr lang="en-US" dirty="0" smtClean="0"/>
              <a:t>annealing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9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946</Words>
  <Application>Microsoft Office PowerPoint</Application>
  <PresentationFormat>On-screen Show (4:3)</PresentationFormat>
  <Paragraphs>261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Francesca Bisello</dc:creator>
  <cp:lastModifiedBy>Francesca Bisello</cp:lastModifiedBy>
  <cp:revision>69</cp:revision>
  <dcterms:created xsi:type="dcterms:W3CDTF">2015-06-17T18:41:54Z</dcterms:created>
  <dcterms:modified xsi:type="dcterms:W3CDTF">2015-06-22T22:39:11Z</dcterms:modified>
</cp:coreProperties>
</file>