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5" r:id="rId3"/>
    <p:sldId id="260" r:id="rId4"/>
    <p:sldId id="258" r:id="rId5"/>
    <p:sldId id="259" r:id="rId6"/>
    <p:sldId id="261" r:id="rId7"/>
    <p:sldId id="269" r:id="rId8"/>
    <p:sldId id="262" r:id="rId9"/>
    <p:sldId id="264" r:id="rId10"/>
    <p:sldId id="266" r:id="rId11"/>
    <p:sldId id="270" r:id="rId12"/>
    <p:sldId id="272" r:id="rId13"/>
    <p:sldId id="273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963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92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60654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2396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589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90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767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3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9724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994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47EABA-AF91-4753-9845-41E01D602D3D}" type="datetimeFigureOut">
              <a:rPr lang="en-GB" smtClean="0"/>
              <a:t>13/10/2014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DA71A4-44F5-4D92-B3B2-E7EA70B505E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800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Status BI-TL MADX Optics Studies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C. Bracco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34822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639011"/>
            <a:ext cx="5832647" cy="408285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4"/>
            <a:ext cx="8229600" cy="1143000"/>
          </a:xfrm>
        </p:spPr>
        <p:txBody>
          <a:bodyPr/>
          <a:lstStyle/>
          <a:p>
            <a:r>
              <a:rPr lang="en-GB" dirty="0" smtClean="0"/>
              <a:t>Matching 1</a:t>
            </a:r>
            <a:endParaRPr lang="en-GB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99" y="1525190"/>
            <a:ext cx="5917277" cy="1055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07270" y="908720"/>
            <a:ext cx="5372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Matching: </a:t>
            </a:r>
            <a:r>
              <a:rPr lang="en-GB" dirty="0" err="1" smtClean="0"/>
              <a:t>bx_foil</a:t>
            </a:r>
            <a:r>
              <a:rPr lang="en-GB" dirty="0" smtClean="0"/>
              <a:t> = 5, </a:t>
            </a:r>
            <a:r>
              <a:rPr lang="en-GB" dirty="0" err="1" smtClean="0"/>
              <a:t>by_foil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4, </a:t>
            </a:r>
            <a:r>
              <a:rPr lang="en-GB" dirty="0" err="1" smtClean="0"/>
              <a:t>ax_foil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0, </a:t>
            </a:r>
            <a:r>
              <a:rPr lang="en-GB" dirty="0" err="1" smtClean="0"/>
              <a:t>ay_foil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    </a:t>
            </a:r>
          </a:p>
          <a:p>
            <a:r>
              <a:rPr lang="en-GB" dirty="0" smtClean="0"/>
              <a:t>Only BI Quads but QN30-QN40 (not affect bump to DIS) 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699792" y="3140968"/>
            <a:ext cx="48245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Non zero!! (even larger than unmatched case) 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260742" y="5085184"/>
            <a:ext cx="0" cy="129614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995381" y="4725144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BHZ30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228184" y="4612486"/>
            <a:ext cx="901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-0.22 m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372200" y="5589240"/>
            <a:ext cx="901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-1.01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19672" y="6488668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BHZ20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9946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4"/>
            <a:ext cx="8229600" cy="1143000"/>
          </a:xfrm>
        </p:spPr>
        <p:txBody>
          <a:bodyPr/>
          <a:lstStyle/>
          <a:p>
            <a:r>
              <a:rPr lang="en-GB" dirty="0" smtClean="0"/>
              <a:t>Matching 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07270" y="908720"/>
            <a:ext cx="5372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Matching: </a:t>
            </a:r>
            <a:r>
              <a:rPr lang="en-GB" dirty="0" err="1" smtClean="0"/>
              <a:t>bx_foil</a:t>
            </a:r>
            <a:r>
              <a:rPr lang="en-GB" dirty="0" smtClean="0"/>
              <a:t> = 5, </a:t>
            </a:r>
            <a:r>
              <a:rPr lang="en-GB" dirty="0" err="1" smtClean="0"/>
              <a:t>by_foil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4, </a:t>
            </a:r>
            <a:r>
              <a:rPr lang="en-GB" dirty="0" err="1" smtClean="0"/>
              <a:t>ax_foil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0, </a:t>
            </a:r>
            <a:r>
              <a:rPr lang="en-GB" dirty="0" err="1" smtClean="0"/>
              <a:t>ay_foil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  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51" y="1340768"/>
            <a:ext cx="5715401" cy="2078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852936"/>
            <a:ext cx="5236010" cy="3665207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14" name="Straight Connector 13"/>
          <p:cNvCxnSpPr/>
          <p:nvPr/>
        </p:nvCxnSpPr>
        <p:spPr>
          <a:xfrm flipV="1">
            <a:off x="5474553" y="4941168"/>
            <a:ext cx="0" cy="129614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5209192" y="4581128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BHZ30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3851920" y="6263552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BHZ20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009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70" y="3539173"/>
            <a:ext cx="6445303" cy="1146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4"/>
            <a:ext cx="8229600" cy="1143000"/>
          </a:xfrm>
        </p:spPr>
        <p:txBody>
          <a:bodyPr/>
          <a:lstStyle/>
          <a:p>
            <a:r>
              <a:rPr lang="en-GB" dirty="0" smtClean="0"/>
              <a:t>Matching 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07270" y="908720"/>
            <a:ext cx="5372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Matching: </a:t>
            </a:r>
            <a:r>
              <a:rPr lang="en-GB" dirty="0" err="1" smtClean="0"/>
              <a:t>bx_foil</a:t>
            </a:r>
            <a:r>
              <a:rPr lang="en-GB" dirty="0" smtClean="0"/>
              <a:t> = 5, </a:t>
            </a:r>
            <a:r>
              <a:rPr lang="en-GB" dirty="0" err="1" smtClean="0"/>
              <a:t>by_foil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4, </a:t>
            </a:r>
            <a:r>
              <a:rPr lang="en-GB" dirty="0" err="1" smtClean="0"/>
              <a:t>ax_foil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0, </a:t>
            </a:r>
            <a:r>
              <a:rPr lang="en-GB" dirty="0" err="1" smtClean="0"/>
              <a:t>ay_foil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  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51" y="1340768"/>
            <a:ext cx="5715401" cy="2078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852936"/>
            <a:ext cx="5236010" cy="3665207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8" name="Straight Connector 7"/>
          <p:cNvCxnSpPr/>
          <p:nvPr/>
        </p:nvCxnSpPr>
        <p:spPr>
          <a:xfrm flipV="1">
            <a:off x="8028384" y="2924944"/>
            <a:ext cx="0" cy="330994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28384" y="263691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BI 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75348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270" y="3539173"/>
            <a:ext cx="6445303" cy="1146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4"/>
            <a:ext cx="8229600" cy="1143000"/>
          </a:xfrm>
        </p:spPr>
        <p:txBody>
          <a:bodyPr/>
          <a:lstStyle/>
          <a:p>
            <a:r>
              <a:rPr lang="en-GB" dirty="0" smtClean="0"/>
              <a:t>Matching </a:t>
            </a:r>
            <a:r>
              <a:rPr lang="en-GB" dirty="0" smtClean="0"/>
              <a:t>2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07270" y="908720"/>
            <a:ext cx="53728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Matching: </a:t>
            </a:r>
            <a:r>
              <a:rPr lang="en-GB" dirty="0" err="1" smtClean="0"/>
              <a:t>bx_foil</a:t>
            </a:r>
            <a:r>
              <a:rPr lang="en-GB" dirty="0" smtClean="0"/>
              <a:t> = 5, </a:t>
            </a:r>
            <a:r>
              <a:rPr lang="en-GB" dirty="0" err="1" smtClean="0"/>
              <a:t>by_foil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4, </a:t>
            </a:r>
            <a:r>
              <a:rPr lang="en-GB" dirty="0" err="1" smtClean="0"/>
              <a:t>ax_foil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0, </a:t>
            </a:r>
            <a:r>
              <a:rPr lang="en-GB" dirty="0" err="1" smtClean="0"/>
              <a:t>ay_foil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   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751" y="1340768"/>
            <a:ext cx="5715401" cy="2078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852936"/>
            <a:ext cx="5236010" cy="3665207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6" name="Straight Connector 5"/>
          <p:cNvCxnSpPr/>
          <p:nvPr/>
        </p:nvCxnSpPr>
        <p:spPr>
          <a:xfrm flipV="1">
            <a:off x="8028384" y="2924944"/>
            <a:ext cx="0" cy="330994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028384" y="263691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BI 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765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Agree on matching (Dispersion ok?) </a:t>
            </a:r>
          </a:p>
          <a:p>
            <a:r>
              <a:rPr lang="en-GB" dirty="0" smtClean="0"/>
              <a:t>Define how to take into account SC </a:t>
            </a:r>
          </a:p>
          <a:p>
            <a:r>
              <a:rPr lang="en-GB" dirty="0" smtClean="0"/>
              <a:t>Check “s” coordinates (close bump towards DIS)</a:t>
            </a:r>
          </a:p>
          <a:p>
            <a:r>
              <a:rPr lang="en-GB" dirty="0" smtClean="0"/>
              <a:t>Optics for TL to 4 rings</a:t>
            </a:r>
          </a:p>
          <a:p>
            <a:r>
              <a:rPr lang="en-GB" dirty="0" smtClean="0"/>
              <a:t>Check other optics for all rings (0 dispersion, large and small beta + -1.4 m dispersion, nominal, large, small beta)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0962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Goal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MADX version of the BI-TL optics: all optics and all 4 rings!</a:t>
            </a:r>
          </a:p>
          <a:p>
            <a:pPr lvl="1"/>
            <a:r>
              <a:rPr lang="en-GB" dirty="0"/>
              <a:t>C</a:t>
            </a:r>
            <a:r>
              <a:rPr lang="en-GB" dirty="0" smtClean="0"/>
              <a:t>rosscheck with “PATH” optics </a:t>
            </a:r>
          </a:p>
          <a:p>
            <a:pPr lvl="1"/>
            <a:r>
              <a:rPr lang="en-GB" dirty="0" smtClean="0"/>
              <a:t>Check layout (quads positions etc.)</a:t>
            </a:r>
          </a:p>
          <a:p>
            <a:pPr lvl="1"/>
            <a:r>
              <a:rPr lang="en-GB" dirty="0" smtClean="0"/>
              <a:t>Define effect of SC</a:t>
            </a:r>
          </a:p>
          <a:p>
            <a:pPr lvl="1"/>
            <a:r>
              <a:rPr lang="en-GB" dirty="0" smtClean="0"/>
              <a:t>Provide MADX optics for quick checks (aperture, steering, etc.) 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9973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4"/>
            <a:ext cx="8229600" cy="1143000"/>
          </a:xfrm>
        </p:spPr>
        <p:txBody>
          <a:bodyPr/>
          <a:lstStyle/>
          <a:p>
            <a:r>
              <a:rPr lang="en-GB" dirty="0" smtClean="0"/>
              <a:t>Optics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6764703"/>
              </p:ext>
            </p:extLst>
          </p:nvPr>
        </p:nvGraphicFramePr>
        <p:xfrm>
          <a:off x="467544" y="2355304"/>
          <a:ext cx="3873501" cy="3810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37097"/>
                <a:gridCol w="609101"/>
                <a:gridCol w="609101"/>
                <a:gridCol w="609101"/>
                <a:gridCol w="609101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 [m]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 [T/m]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 [T/m]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 [T/m]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Large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Nominal 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Small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QFN50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0.255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-1.1909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-1.1909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-1.1909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QDN55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0.255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1.3859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1.3859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1.3859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QFN60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0.255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-1.82279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-1.82279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-1.82279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QDN65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0.255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1.15105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1.15105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1.15105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QFW70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0.467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0.401532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0.401532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0.401532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QDN75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0.255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-1.46635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-1.46635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-1.46635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QFN10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0.255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1.0816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1.0816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1.0816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QDN20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0.255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-0.40911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-0.40911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-0.40911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QFW30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0.461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-1.40927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-1.40927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-1.40927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QDW40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0.461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1.65575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1.65575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1.65575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QFW50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0.461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-1.33639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solidFill>
                            <a:srgbClr val="FF0000"/>
                          </a:solidFill>
                          <a:effectLst/>
                        </a:rPr>
                        <a:t>-1.33639</a:t>
                      </a:r>
                      <a:endParaRPr lang="en-GB" sz="11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-1.33639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QDW60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0.461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1.06024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1.06024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1.06024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BI.QN10</a:t>
                      </a:r>
                      <a:endParaRPr lang="en-GB" sz="11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0.462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-1.04465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-1.28068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-1.04465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BI.QN20</a:t>
                      </a:r>
                      <a:endParaRPr lang="en-GB" sz="11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0.462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1.01876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1.22486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1.01876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BI.QN30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0.462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-0.96627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-0.82535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-1.02548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BI-QN40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0.462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0.972508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0.914672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0.99931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BI-QN50</a:t>
                      </a:r>
                      <a:endParaRPr lang="en-GB" sz="11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0.466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-1.84028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-2.13851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-1.6121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BI-QN60</a:t>
                      </a:r>
                      <a:endParaRPr lang="en-GB" sz="1100" b="0" i="0" u="none" strike="noStrike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0.466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>
                          <a:effectLst/>
                        </a:rPr>
                        <a:t>2.015537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2.359182</a:t>
                      </a:r>
                      <a:endParaRPr lang="en-GB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1.781536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552" y="1196752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Lattice manually derived from “Path” output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“s” coordinates not rechecked </a:t>
            </a:r>
            <a:r>
              <a:rPr lang="en-GB" dirty="0" err="1" smtClean="0"/>
              <a:t>wrt</a:t>
            </a:r>
            <a:r>
              <a:rPr lang="en-GB" dirty="0" smtClean="0"/>
              <a:t> existing TL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Quads strengths and initial conditions (start of BHZ20) given by Alessandra 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5401682"/>
              </p:ext>
            </p:extLst>
          </p:nvPr>
        </p:nvGraphicFramePr>
        <p:xfrm>
          <a:off x="4788024" y="2401788"/>
          <a:ext cx="3955415" cy="3619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52700"/>
                <a:gridCol w="1402715"/>
              </a:tblGrid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(X,BGX') 100%-</a:t>
                      </a:r>
                      <a:r>
                        <a:rPr lang="en-GB" sz="1100" dirty="0" err="1">
                          <a:effectLst/>
                        </a:rPr>
                        <a:t>Emittance</a:t>
                      </a:r>
                      <a:r>
                        <a:rPr lang="en-GB" sz="1100" dirty="0">
                          <a:effectLst/>
                        </a:rPr>
                        <a:t> [</a:t>
                      </a:r>
                      <a:r>
                        <a:rPr lang="en-GB" sz="1100" dirty="0" err="1">
                          <a:effectLst/>
                        </a:rPr>
                        <a:t>m.rad</a:t>
                      </a:r>
                      <a:r>
                        <a:rPr lang="en-GB" sz="1100" dirty="0">
                          <a:effectLst/>
                        </a:rPr>
                        <a:t>]</a:t>
                      </a:r>
                      <a:endParaRPr lang="en-GB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1.47E-05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(X,BGX') 90%-Emittance [m.rad]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1.36E-06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(X,BGX') RMS-Emittance [m.rad]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3.26E-07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(Y,BGY') 100%-Emittance [m.rad]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9.63E-06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(Y,BGY') 90%-Emittance [m.rad]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1.35E-06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(Y,BGY') RMS-Emittance [m.rad]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3.15E-07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(PHI,dE) 100%-Emittance [deg.MeV]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3.45E+01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(PHI,dE) 90%-Emittance [deg.MeV]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1.09E+00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(PHI,dE) RMS-Emittance [deg.MeV]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2.52E-01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(X,X') Alpha [1]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4.43E-01</a:t>
                      </a:r>
                      <a:endParaRPr lang="en-GB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(X,X') Beta [m/rad]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2.30E+01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(Y,Y') Alpha [1]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-3.78E-01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(Y,Y') Beta [m/rad]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2.28E+01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(PHI,dE) Alpha [1]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6.34E+00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(PHI,dE) Beta [deg/MeV]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2.74E+03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dx [m]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3.173212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dyp 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-0.02713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dy [m]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0.021362</a:t>
                      </a:r>
                      <a:endParaRPr lang="en-GB" sz="120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 err="1" smtClean="0">
                          <a:effectLst/>
                        </a:rPr>
                        <a:t>dxp</a:t>
                      </a:r>
                      <a:endParaRPr lang="en-GB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0.020699</a:t>
                      </a:r>
                      <a:endParaRPr lang="en-GB" sz="1200" dirty="0"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3528" y="623731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Change sign in MADX (H</a:t>
            </a:r>
            <a:r>
              <a:rPr lang="en-GB" baseline="30000" dirty="0" smtClean="0"/>
              <a:t>-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8480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39"/>
            <a:ext cx="8229600" cy="1143000"/>
          </a:xfrm>
        </p:spPr>
        <p:txBody>
          <a:bodyPr/>
          <a:lstStyle/>
          <a:p>
            <a:r>
              <a:rPr lang="en-GB" dirty="0" smtClean="0"/>
              <a:t>Nominal </a:t>
            </a:r>
            <a:r>
              <a:rPr lang="en-GB" dirty="0" err="1" smtClean="0"/>
              <a:t>Betax</a:t>
            </a:r>
            <a:r>
              <a:rPr lang="en-GB" dirty="0" smtClean="0"/>
              <a:t> Ring3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04" y="1429310"/>
            <a:ext cx="7200000" cy="5040000"/>
          </a:xfrm>
        </p:spPr>
      </p:pic>
      <p:pic>
        <p:nvPicPr>
          <p:cNvPr id="5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" t="38794" r="94485" b="42636"/>
          <a:stretch/>
        </p:blipFill>
        <p:spPr>
          <a:xfrm>
            <a:off x="899592" y="3415775"/>
            <a:ext cx="324952" cy="869058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9754289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1"/>
            <a:ext cx="8229600" cy="1143000"/>
          </a:xfrm>
        </p:spPr>
        <p:txBody>
          <a:bodyPr/>
          <a:lstStyle/>
          <a:p>
            <a:r>
              <a:rPr lang="en-GB" dirty="0" smtClean="0"/>
              <a:t>Nominal </a:t>
            </a:r>
            <a:r>
              <a:rPr lang="en-GB" dirty="0" err="1" smtClean="0"/>
              <a:t>Bety</a:t>
            </a:r>
            <a:r>
              <a:rPr lang="en-GB" dirty="0" smtClean="0"/>
              <a:t> Ring3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412776"/>
            <a:ext cx="7200022" cy="504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82" r="93961" b="43010"/>
          <a:stretch/>
        </p:blipFill>
        <p:spPr>
          <a:xfrm>
            <a:off x="941372" y="3506460"/>
            <a:ext cx="403779" cy="8615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5389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1"/>
            <a:ext cx="8229600" cy="1143000"/>
          </a:xfrm>
        </p:spPr>
        <p:txBody>
          <a:bodyPr/>
          <a:lstStyle/>
          <a:p>
            <a:r>
              <a:rPr lang="en-GB" dirty="0" smtClean="0"/>
              <a:t>Bump to DIS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1772816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dirty="0" smtClean="0"/>
              <a:t>QN30 and QN40 (off-</a:t>
            </a:r>
            <a:r>
              <a:rPr lang="en-GB" dirty="0" err="1" smtClean="0"/>
              <a:t>centered</a:t>
            </a:r>
            <a:r>
              <a:rPr lang="en-GB" dirty="0" smtClean="0"/>
              <a:t> </a:t>
            </a:r>
            <a:r>
              <a:rPr lang="en-GB" dirty="0" smtClean="0">
                <a:sym typeface="Wingdings" panose="05000000000000000000" pitchFamily="2" charset="2"/>
              </a:rPr>
              <a:t> SBENDS)</a:t>
            </a:r>
            <a:endParaRPr lang="en-GB" dirty="0"/>
          </a:p>
        </p:txBody>
      </p:sp>
      <p:pic>
        <p:nvPicPr>
          <p:cNvPr id="6" name="Picture 5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094"/>
          <a:stretch/>
        </p:blipFill>
        <p:spPr bwMode="auto">
          <a:xfrm>
            <a:off x="4644008" y="2276872"/>
            <a:ext cx="4176463" cy="28432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98" y="2276872"/>
            <a:ext cx="4051349" cy="2835944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2411760" y="4509120"/>
            <a:ext cx="2016224" cy="504056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915816" y="4201343"/>
            <a:ext cx="1152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0.4 mm</a:t>
            </a:r>
            <a:endParaRPr lang="en-GB" sz="1100" dirty="0"/>
          </a:p>
        </p:txBody>
      </p:sp>
      <p:sp>
        <p:nvSpPr>
          <p:cNvPr id="10" name="Oval 9"/>
          <p:cNvSpPr/>
          <p:nvPr/>
        </p:nvSpPr>
        <p:spPr>
          <a:xfrm>
            <a:off x="2051720" y="2492896"/>
            <a:ext cx="720080" cy="21823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627784" y="2602012"/>
            <a:ext cx="15841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/>
              <a:t>&gt; 0.3 mm </a:t>
            </a:r>
            <a:r>
              <a:rPr lang="en-GB" sz="1100" dirty="0" err="1" smtClean="0"/>
              <a:t>wrt</a:t>
            </a:r>
            <a:r>
              <a:rPr lang="en-GB" sz="1100" dirty="0" smtClean="0"/>
              <a:t> 5.19 mm</a:t>
            </a:r>
            <a:endParaRPr lang="en-GB" sz="1100" dirty="0"/>
          </a:p>
        </p:txBody>
      </p:sp>
      <p:sp>
        <p:nvSpPr>
          <p:cNvPr id="12" name="Oval 11"/>
          <p:cNvSpPr/>
          <p:nvPr/>
        </p:nvSpPr>
        <p:spPr>
          <a:xfrm>
            <a:off x="6156176" y="2887836"/>
            <a:ext cx="720080" cy="218232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7596336" y="3106068"/>
            <a:ext cx="1008112" cy="235848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57522" y="5229200"/>
            <a:ext cx="3494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Check mutual distance QN30-QN40……(or DVT30 strength</a:t>
            </a:r>
            <a:r>
              <a:rPr lang="en-GB" dirty="0" smtClean="0"/>
              <a:t>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47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Dispersion</a:t>
            </a:r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412776"/>
            <a:ext cx="614362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852936"/>
            <a:ext cx="4608512" cy="322595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V="1">
            <a:off x="3901257" y="4566718"/>
            <a:ext cx="0" cy="1296144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635896" y="4206678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BHZ30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084168" y="4359078"/>
            <a:ext cx="901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92D050"/>
                </a:solidFill>
              </a:rPr>
              <a:t>-0.13 m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65611" y="5061482"/>
            <a:ext cx="9012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-0.78 m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483768" y="5894220"/>
            <a:ext cx="795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BHZ20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247514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4"/>
            <a:ext cx="8229600" cy="1143000"/>
          </a:xfrm>
        </p:spPr>
        <p:txBody>
          <a:bodyPr/>
          <a:lstStyle/>
          <a:p>
            <a:r>
              <a:rPr lang="en-GB" dirty="0" smtClean="0"/>
              <a:t>Matching 1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639011"/>
            <a:ext cx="5832648" cy="40828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7270" y="908720"/>
            <a:ext cx="5372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Matching: </a:t>
            </a:r>
            <a:r>
              <a:rPr lang="en-GB" dirty="0" err="1" smtClean="0"/>
              <a:t>bx_foil</a:t>
            </a:r>
            <a:r>
              <a:rPr lang="en-GB" dirty="0" smtClean="0"/>
              <a:t> = 5, </a:t>
            </a:r>
            <a:r>
              <a:rPr lang="en-GB" dirty="0" err="1" smtClean="0"/>
              <a:t>by_foil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4, </a:t>
            </a:r>
            <a:r>
              <a:rPr lang="en-GB" dirty="0" err="1" smtClean="0"/>
              <a:t>ax_foil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0, </a:t>
            </a:r>
            <a:r>
              <a:rPr lang="en-GB" dirty="0" err="1" smtClean="0"/>
              <a:t>ay_foil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    </a:t>
            </a:r>
          </a:p>
          <a:p>
            <a:r>
              <a:rPr lang="en-GB" dirty="0" smtClean="0"/>
              <a:t>Only BI Quads but QN30-QN40 (not affect bump to DIS) 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99" y="1525190"/>
            <a:ext cx="5917277" cy="1055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/>
        </p:nvCxnSpPr>
        <p:spPr>
          <a:xfrm flipV="1">
            <a:off x="6084168" y="2780928"/>
            <a:ext cx="0" cy="3631232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6084168" y="32849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BI 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1264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639011"/>
            <a:ext cx="5832647" cy="408285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44"/>
            <a:ext cx="8229600" cy="1143000"/>
          </a:xfrm>
        </p:spPr>
        <p:txBody>
          <a:bodyPr/>
          <a:lstStyle/>
          <a:p>
            <a:r>
              <a:rPr lang="en-GB" dirty="0" smtClean="0"/>
              <a:t>Matching 1</a:t>
            </a:r>
            <a:endParaRPr lang="en-GB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99" y="1525190"/>
            <a:ext cx="5917277" cy="1055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07270" y="908720"/>
            <a:ext cx="5372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Matching: </a:t>
            </a:r>
            <a:r>
              <a:rPr lang="en-GB" dirty="0" err="1" smtClean="0"/>
              <a:t>bx_foil</a:t>
            </a:r>
            <a:r>
              <a:rPr lang="en-GB" dirty="0" smtClean="0"/>
              <a:t> = 5, </a:t>
            </a:r>
            <a:r>
              <a:rPr lang="en-GB" dirty="0" err="1" smtClean="0"/>
              <a:t>by_foil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4, </a:t>
            </a:r>
            <a:r>
              <a:rPr lang="en-GB" dirty="0" err="1" smtClean="0"/>
              <a:t>ax_foil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0, </a:t>
            </a:r>
            <a:r>
              <a:rPr lang="en-GB" dirty="0" err="1" smtClean="0"/>
              <a:t>ay_foil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0    </a:t>
            </a:r>
          </a:p>
          <a:p>
            <a:r>
              <a:rPr lang="en-GB" dirty="0" smtClean="0"/>
              <a:t>Only BI Quads but QN30-QN40 (not affect bump to DIS) 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6084168" y="2780928"/>
            <a:ext cx="0" cy="3631232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84168" y="328498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BI 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8172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4576</TotalTime>
  <Words>656</Words>
  <Application>Microsoft Office PowerPoint</Application>
  <PresentationFormat>On-screen Show (4:3)</PresentationFormat>
  <Paragraphs>192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Status BI-TL MADX Optics Studies </vt:lpstr>
      <vt:lpstr>Goal</vt:lpstr>
      <vt:lpstr>Optics</vt:lpstr>
      <vt:lpstr>Nominal Betax Ring3</vt:lpstr>
      <vt:lpstr>Nominal Bety Ring3</vt:lpstr>
      <vt:lpstr>Bump to DIS</vt:lpstr>
      <vt:lpstr>Dispersion</vt:lpstr>
      <vt:lpstr>Matching 1</vt:lpstr>
      <vt:lpstr>Matching 1</vt:lpstr>
      <vt:lpstr>Matching 1</vt:lpstr>
      <vt:lpstr>Matching 2</vt:lpstr>
      <vt:lpstr>Matching 2</vt:lpstr>
      <vt:lpstr>Matching 2</vt:lpstr>
      <vt:lpstr>Next Steps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Bracco</dc:creator>
  <cp:lastModifiedBy>Chiara Bracco</cp:lastModifiedBy>
  <cp:revision>76</cp:revision>
  <dcterms:created xsi:type="dcterms:W3CDTF">2014-10-10T12:03:49Z</dcterms:created>
  <dcterms:modified xsi:type="dcterms:W3CDTF">2014-10-13T16:34:03Z</dcterms:modified>
</cp:coreProperties>
</file>