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84" y="-5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0122-A8EC-429E-9C08-6F827982F945}" type="datetimeFigureOut">
              <a:rPr lang="en-US" smtClean="0"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0F2D3-3016-44DF-99DA-373CAB0F9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146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0122-A8EC-429E-9C08-6F827982F945}" type="datetimeFigureOut">
              <a:rPr lang="en-US" smtClean="0"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0F2D3-3016-44DF-99DA-373CAB0F9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519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0122-A8EC-429E-9C08-6F827982F945}" type="datetimeFigureOut">
              <a:rPr lang="en-US" smtClean="0"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0F2D3-3016-44DF-99DA-373CAB0F9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34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0122-A8EC-429E-9C08-6F827982F945}" type="datetimeFigureOut">
              <a:rPr lang="en-US" smtClean="0"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0F2D3-3016-44DF-99DA-373CAB0F9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677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0122-A8EC-429E-9C08-6F827982F945}" type="datetimeFigureOut">
              <a:rPr lang="en-US" smtClean="0"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0F2D3-3016-44DF-99DA-373CAB0F9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654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0122-A8EC-429E-9C08-6F827982F945}" type="datetimeFigureOut">
              <a:rPr lang="en-US" smtClean="0"/>
              <a:t>10/13/2014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0F2D3-3016-44DF-99DA-373CAB0F9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704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0122-A8EC-429E-9C08-6F827982F945}" type="datetimeFigureOut">
              <a:rPr lang="en-US" smtClean="0"/>
              <a:t>10/13/2014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0F2D3-3016-44DF-99DA-373CAB0F9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468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0122-A8EC-429E-9C08-6F827982F945}" type="datetimeFigureOut">
              <a:rPr lang="en-US" smtClean="0"/>
              <a:t>10/13/2014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0F2D3-3016-44DF-99DA-373CAB0F9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028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0122-A8EC-429E-9C08-6F827982F945}" type="datetimeFigureOut">
              <a:rPr lang="en-US" smtClean="0"/>
              <a:t>10/13/2014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0F2D3-3016-44DF-99DA-373CAB0F9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722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0122-A8EC-429E-9C08-6F827982F945}" type="datetimeFigureOut">
              <a:rPr lang="en-US" smtClean="0"/>
              <a:t>10/13/2014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0F2D3-3016-44DF-99DA-373CAB0F9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055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0122-A8EC-429E-9C08-6F827982F945}" type="datetimeFigureOut">
              <a:rPr lang="en-US" smtClean="0"/>
              <a:t>10/13/2014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0F2D3-3016-44DF-99DA-373CAB0F9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171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F0122-A8EC-429E-9C08-6F827982F945}" type="datetimeFigureOut">
              <a:rPr lang="en-US" smtClean="0"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D0F2D3-3016-44DF-99DA-373CAB0F9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873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Emittance vs Intensity</a:t>
            </a:r>
            <a:br>
              <a:rPr lang="en-US" dirty="0" smtClean="0"/>
            </a:br>
            <a:r>
              <a:rPr lang="en-US" dirty="0" smtClean="0"/>
              <a:t>(~LHC beams)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E. Benedetto</a:t>
            </a:r>
          </a:p>
          <a:p>
            <a:r>
              <a:rPr lang="en-US" dirty="0" smtClean="0"/>
              <a:t>LIU injection meeting </a:t>
            </a:r>
          </a:p>
          <a:p>
            <a:r>
              <a:rPr lang="en-US" dirty="0" smtClean="0"/>
              <a:t>13/10/2014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5693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Emittance vs. Intensity curve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64894"/>
          </a:xfrm>
        </p:spPr>
        <p:txBody>
          <a:bodyPr/>
          <a:lstStyle/>
          <a:p>
            <a:r>
              <a:rPr lang="en-US" dirty="0" smtClean="0"/>
              <a:t>Simulate the curve with Linac4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276872"/>
            <a:ext cx="5965106" cy="447223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H="1">
            <a:off x="5940152" y="1988840"/>
            <a:ext cx="1512168" cy="165618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092280" y="1607739"/>
            <a:ext cx="12408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Measured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5790854" y="3068960"/>
            <a:ext cx="1512168" cy="165618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021028" y="2586098"/>
            <a:ext cx="20297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Extrapolated ~</a:t>
            </a:r>
            <a:r>
              <a:rPr lang="en-US" sz="2000" dirty="0" smtClean="0">
                <a:solidFill>
                  <a:srgbClr val="FF0000"/>
                </a:solidFill>
                <a:latin typeface="Symbol" panose="05050102010706020507" pitchFamily="18" charset="2"/>
              </a:rPr>
              <a:t>bg</a:t>
            </a:r>
            <a:r>
              <a:rPr lang="en-US" sz="2000" baseline="30000" dirty="0" smtClean="0">
                <a:solidFill>
                  <a:srgbClr val="FF0000"/>
                </a:solidFill>
                <a:latin typeface="Symbol" panose="05050102010706020507" pitchFamily="18" charset="2"/>
              </a:rPr>
              <a:t>2</a:t>
            </a:r>
            <a:endParaRPr lang="en-US" sz="2000" baseline="30000" dirty="0">
              <a:solidFill>
                <a:srgbClr val="FF0000"/>
              </a:solidFill>
              <a:latin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645909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Simulations with PTC-Orbit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79296" cy="463711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Transversely MATCHED distribution (Gaussian) (*)</a:t>
            </a:r>
          </a:p>
          <a:p>
            <a:pPr lvl="1"/>
            <a:r>
              <a:rPr lang="en-US" sz="2000" dirty="0" smtClean="0"/>
              <a:t>With a given emittance</a:t>
            </a:r>
          </a:p>
          <a:p>
            <a:pPr lvl="1"/>
            <a:r>
              <a:rPr lang="en-US" sz="2000" dirty="0"/>
              <a:t>S</a:t>
            </a:r>
            <a:r>
              <a:rPr lang="en-US" sz="2000" dirty="0" smtClean="0"/>
              <a:t>can on the Intensity</a:t>
            </a:r>
          </a:p>
          <a:p>
            <a:pPr lvl="1"/>
            <a:r>
              <a:rPr lang="en-US" sz="2000" dirty="0" smtClean="0"/>
              <a:t>Scan on the working point</a:t>
            </a:r>
          </a:p>
          <a:p>
            <a:r>
              <a:rPr lang="en-US" sz="2400" dirty="0" smtClean="0"/>
              <a:t>Let it evolve for ~7ms, during the fall of the chicane bump 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Quadrupolar</a:t>
            </a:r>
            <a:r>
              <a:rPr lang="en-US" sz="2400" dirty="0" smtClean="0"/>
              <a:t> errors at the BSW + </a:t>
            </a:r>
            <a:r>
              <a:rPr lang="en-US" sz="2400" dirty="0" err="1" smtClean="0"/>
              <a:t>eddycurrents</a:t>
            </a:r>
            <a:r>
              <a:rPr lang="en-US" sz="2400" dirty="0"/>
              <a:t> </a:t>
            </a:r>
            <a:r>
              <a:rPr lang="en-US" sz="2400" dirty="0" smtClean="0"/>
              <a:t>+ Compensation QDE3, QDE14 (time varying)</a:t>
            </a:r>
          </a:p>
          <a:p>
            <a:pPr lvl="1"/>
            <a:r>
              <a:rPr lang="en-US" sz="2000" dirty="0" smtClean="0"/>
              <a:t>Beta-beating (mostly in vertical) </a:t>
            </a:r>
          </a:p>
          <a:p>
            <a:pPr lvl="1"/>
            <a:r>
              <a:rPr lang="en-US" sz="2000" dirty="0">
                <a:sym typeface="Wingdings" panose="05000000000000000000" pitchFamily="2" charset="2"/>
              </a:rPr>
              <a:t>E</a:t>
            </a:r>
            <a:r>
              <a:rPr lang="en-US" sz="2000" dirty="0" smtClean="0"/>
              <a:t>xcitation of </a:t>
            </a:r>
            <a:r>
              <a:rPr lang="en-US" sz="2000" dirty="0" smtClean="0">
                <a:solidFill>
                  <a:srgbClr val="FF0000"/>
                </a:solidFill>
              </a:rPr>
              <a:t>half-integer</a:t>
            </a:r>
          </a:p>
          <a:p>
            <a:pPr lvl="1"/>
            <a:r>
              <a:rPr lang="en-US" sz="2000" dirty="0" smtClean="0"/>
              <a:t>Excitation of </a:t>
            </a:r>
            <a:r>
              <a:rPr lang="en-US" sz="2000" dirty="0" smtClean="0">
                <a:solidFill>
                  <a:srgbClr val="FF0000"/>
                </a:solidFill>
              </a:rPr>
              <a:t>the integer </a:t>
            </a:r>
            <a:r>
              <a:rPr lang="en-US" sz="2000" dirty="0" smtClean="0"/>
              <a:t>line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6021288"/>
            <a:ext cx="8424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(*) In longitudinal (for the time being): I let a “rectangular” distribution evolve in an accelerating bucket, h1+h2. NOT YET optimized…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788024" y="4797152"/>
            <a:ext cx="3240360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Should be enough… (?)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64207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Emittance 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1547" y="6165304"/>
            <a:ext cx="8291264" cy="6939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…Forgive me for the zoo of lines !!!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5076056" y="2781055"/>
            <a:ext cx="885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350e10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37" b="310"/>
          <a:stretch/>
        </p:blipFill>
        <p:spPr bwMode="auto">
          <a:xfrm>
            <a:off x="1090244" y="1399900"/>
            <a:ext cx="7115175" cy="47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7910281" y="5317757"/>
            <a:ext cx="5501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ms</a:t>
            </a:r>
            <a:endParaRPr lang="en-US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44493" y="1024817"/>
            <a:ext cx="16730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(Ex*+</a:t>
            </a:r>
            <a:r>
              <a:rPr lang="en-US" sz="2400" dirty="0" err="1" smtClean="0"/>
              <a:t>Ey</a:t>
            </a:r>
            <a:r>
              <a:rPr lang="en-US" sz="2400" dirty="0" smtClean="0"/>
              <a:t>*)/2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6444208" y="3532366"/>
            <a:ext cx="885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350e10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6436556" y="4941162"/>
            <a:ext cx="123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175e10e10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587044" y="2204864"/>
            <a:ext cx="885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350e10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355976" y="3315434"/>
            <a:ext cx="885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350e10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27714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55" r="6890" b="5429"/>
          <a:stretch/>
        </p:blipFill>
        <p:spPr bwMode="auto">
          <a:xfrm>
            <a:off x="-37498" y="1196752"/>
            <a:ext cx="9146002" cy="547260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5-Point Star 4"/>
          <p:cNvSpPr/>
          <p:nvPr/>
        </p:nvSpPr>
        <p:spPr>
          <a:xfrm>
            <a:off x="7439744" y="4413638"/>
            <a:ext cx="457200" cy="360040"/>
          </a:xfrm>
          <a:prstGeom prst="star5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6660232" y="4545954"/>
            <a:ext cx="457200" cy="360040"/>
          </a:xfrm>
          <a:prstGeom prst="star5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5-Point Star 6"/>
          <p:cNvSpPr/>
          <p:nvPr/>
        </p:nvSpPr>
        <p:spPr>
          <a:xfrm>
            <a:off x="3635896" y="5058394"/>
            <a:ext cx="457200" cy="360040"/>
          </a:xfrm>
          <a:prstGeom prst="star5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3419872" y="4413638"/>
            <a:ext cx="5472608" cy="887570"/>
          </a:xfrm>
          <a:prstGeom prst="line">
            <a:avLst/>
          </a:prstGeom>
          <a:ln w="285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5-Point Star 16"/>
          <p:cNvSpPr/>
          <p:nvPr/>
        </p:nvSpPr>
        <p:spPr>
          <a:xfrm>
            <a:off x="4932040" y="4811407"/>
            <a:ext cx="457200" cy="360040"/>
          </a:xfrm>
          <a:prstGeom prst="star5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4877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361655"/>
            <a:ext cx="6814903" cy="5019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Longitudinal emittance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11960" y="5597012"/>
            <a:ext cx="933269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680ns</a:t>
            </a:r>
            <a:endParaRPr lang="en-US" sz="2400" dirty="0"/>
          </a:p>
        </p:txBody>
      </p:sp>
      <p:sp>
        <p:nvSpPr>
          <p:cNvPr id="5" name="Left Brace 4"/>
          <p:cNvSpPr/>
          <p:nvPr/>
        </p:nvSpPr>
        <p:spPr>
          <a:xfrm flipH="1">
            <a:off x="6189221" y="1988840"/>
            <a:ext cx="504056" cy="3240360"/>
          </a:xfrm>
          <a:prstGeom prst="leftBrace">
            <a:avLst>
              <a:gd name="adj1" fmla="val 38034"/>
              <a:gd name="adj2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vert270"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 rot="16200000">
            <a:off x="6259868" y="3378186"/>
            <a:ext cx="2012089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>
                <a:latin typeface="Symbol" panose="05050102010706020507" pitchFamily="18" charset="2"/>
              </a:rPr>
              <a:t>D</a:t>
            </a:r>
            <a:r>
              <a:rPr lang="en-US" sz="2400" dirty="0" smtClean="0"/>
              <a:t>E=0.6e-3 </a:t>
            </a:r>
            <a:r>
              <a:rPr lang="en-US" sz="2400" dirty="0" err="1" smtClean="0"/>
              <a:t>rms</a:t>
            </a:r>
            <a:endParaRPr lang="en-US" sz="2400" dirty="0"/>
          </a:p>
        </p:txBody>
      </p:sp>
      <p:sp>
        <p:nvSpPr>
          <p:cNvPr id="8" name="Left Brace 7"/>
          <p:cNvSpPr/>
          <p:nvPr/>
        </p:nvSpPr>
        <p:spPr>
          <a:xfrm rot="16200000">
            <a:off x="4316086" y="3756922"/>
            <a:ext cx="439820" cy="3240360"/>
          </a:xfrm>
          <a:prstGeom prst="leftBrace">
            <a:avLst>
              <a:gd name="adj1" fmla="val 38034"/>
              <a:gd name="adj2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vert270" rtlCol="0" anchor="ctr"/>
          <a:lstStyle/>
          <a:p>
            <a:pPr algn="ctr"/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6864" y="980728"/>
            <a:ext cx="1991593" cy="1402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0202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First ~rough approach</a:t>
            </a:r>
          </a:p>
          <a:p>
            <a:r>
              <a:rPr lang="en-US" sz="2800" dirty="0" smtClean="0"/>
              <a:t>Assuming no specific L4 intensity, </a:t>
            </a:r>
            <a:r>
              <a:rPr lang="en-US" sz="2800" dirty="0" smtClean="0"/>
              <a:t>no painting, </a:t>
            </a:r>
            <a:r>
              <a:rPr lang="en-US" sz="2800" dirty="0" smtClean="0"/>
              <a:t>Gaussian beams. </a:t>
            </a:r>
          </a:p>
          <a:p>
            <a:r>
              <a:rPr lang="en-US" sz="2800" dirty="0" smtClean="0"/>
              <a:t>Longitudinal emittance should be computed!!!</a:t>
            </a:r>
          </a:p>
          <a:p>
            <a:endParaRPr lang="en-US" sz="2800" dirty="0"/>
          </a:p>
          <a:p>
            <a:r>
              <a:rPr lang="en-US" sz="2800" dirty="0" smtClean="0"/>
              <a:t>Scan on the working point:</a:t>
            </a:r>
          </a:p>
          <a:p>
            <a:pPr lvl="1"/>
            <a:r>
              <a:rPr lang="en-US" sz="2400" dirty="0" smtClean="0"/>
              <a:t>Expect some gain in the H plane if going far from </a:t>
            </a:r>
            <a:r>
              <a:rPr lang="en-US" sz="2400" dirty="0" err="1" smtClean="0"/>
              <a:t>Qx</a:t>
            </a:r>
            <a:r>
              <a:rPr lang="en-US" sz="2400" dirty="0" smtClean="0"/>
              <a:t>=4.0</a:t>
            </a:r>
          </a:p>
          <a:p>
            <a:pPr lvl="1"/>
            <a:r>
              <a:rPr lang="en-US" sz="2400" dirty="0" smtClean="0"/>
              <a:t>It should work since not a conventional </a:t>
            </a:r>
            <a:r>
              <a:rPr lang="en-US" sz="2400" dirty="0" err="1"/>
              <a:t>M</a:t>
            </a:r>
            <a:r>
              <a:rPr lang="en-US" sz="2400" dirty="0" err="1" smtClean="0"/>
              <a:t>ultiTurn</a:t>
            </a:r>
            <a:r>
              <a:rPr lang="en-US" sz="2400" dirty="0" smtClean="0"/>
              <a:t> </a:t>
            </a:r>
            <a:r>
              <a:rPr lang="en-US" sz="2400" dirty="0" err="1" smtClean="0"/>
              <a:t>inj</a:t>
            </a:r>
            <a:r>
              <a:rPr lang="en-US" sz="2400" dirty="0" smtClean="0"/>
              <a:t> (losses at septum!).</a:t>
            </a:r>
          </a:p>
        </p:txBody>
      </p:sp>
      <p:sp>
        <p:nvSpPr>
          <p:cNvPr id="4" name="Rectangle 3"/>
          <p:cNvSpPr/>
          <p:nvPr/>
        </p:nvSpPr>
        <p:spPr>
          <a:xfrm>
            <a:off x="1907704" y="6011875"/>
            <a:ext cx="6336704" cy="49483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What does it happen if transverse painting @ different </a:t>
            </a:r>
            <a:r>
              <a:rPr lang="en-US" sz="2000" dirty="0" err="1" smtClean="0"/>
              <a:t>Qx</a:t>
            </a:r>
            <a:r>
              <a:rPr lang="en-US" sz="2000" dirty="0" smtClean="0"/>
              <a:t>?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781708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218</Words>
  <Application>Microsoft Office PowerPoint</Application>
  <PresentationFormat>On-screen Show (4:3)</PresentationFormat>
  <Paragraphs>41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Emittance vs Intensity (~LHC beams)</vt:lpstr>
      <vt:lpstr>Emittance vs. Intensity curve</vt:lpstr>
      <vt:lpstr>Simulations with PTC-Orbit</vt:lpstr>
      <vt:lpstr>Emittance evolution</vt:lpstr>
      <vt:lpstr>PowerPoint Presentation</vt:lpstr>
      <vt:lpstr>Longitudinal emittance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Elena Benedetto</dc:creator>
  <cp:lastModifiedBy>Elena Benedetto</cp:lastModifiedBy>
  <cp:revision>20</cp:revision>
  <dcterms:created xsi:type="dcterms:W3CDTF">2014-10-13T10:17:26Z</dcterms:created>
  <dcterms:modified xsi:type="dcterms:W3CDTF">2014-10-13T13:42:37Z</dcterms:modified>
</cp:coreProperties>
</file>