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53" r:id="rId2"/>
    <p:sldId id="393" r:id="rId3"/>
    <p:sldId id="403" r:id="rId4"/>
    <p:sldId id="405" r:id="rId5"/>
    <p:sldId id="391" r:id="rId6"/>
    <p:sldId id="398" r:id="rId7"/>
    <p:sldId id="392" r:id="rId8"/>
    <p:sldId id="395" r:id="rId9"/>
    <p:sldId id="399" r:id="rId10"/>
    <p:sldId id="402" r:id="rId11"/>
    <p:sldId id="406" r:id="rId12"/>
    <p:sldId id="39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B2B2B2"/>
    <a:srgbClr val="A50021"/>
    <a:srgbClr val="1326DD"/>
    <a:srgbClr val="5F5F5F"/>
    <a:srgbClr val="000099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23" autoAdjust="0"/>
    <p:restoredTop sz="99397" autoAdjust="0"/>
  </p:normalViewPr>
  <p:slideViewPr>
    <p:cSldViewPr>
      <p:cViewPr varScale="1">
        <p:scale>
          <a:sx n="133" d="100"/>
          <a:sy n="13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C0F69A-1D30-4D28-9815-8C57AF28E5B7}" type="datetimeFigureOut">
              <a:rPr lang="en-GB" smtClean="0"/>
              <a:t>13/10/2014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3ABB6-47DD-4F29-886D-F85E8C9401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272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69831-D226-4354-AE95-BDE1AC32BD73}" type="datetimeFigureOut">
              <a:rPr lang="en-GB" smtClean="0"/>
              <a:t>13/10/2014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6594E-8FDB-4787-8D3A-3644C5605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946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x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FA23-E446-47DA-9A0D-B77E82156C65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3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16/01/2014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510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16/01/2014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794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00009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72" y="82434"/>
            <a:ext cx="7128792" cy="515367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3213"/>
            <a:ext cx="8229600" cy="409394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21336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16/01/2014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87824" y="6448251"/>
            <a:ext cx="3168352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smtClean="0"/>
              <a:t>H- injection simulations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>
            <a:lvl1pPr>
              <a:defRPr sz="900"/>
            </a:lvl1pPr>
          </a:lstStyle>
          <a:p>
            <a:fld id="{D259137D-A9AD-4663-A175-6A2701C96C3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4" descr="C:\Users\ABELLEIRA JL\Desktop\CAS\208px-CERN_logo.svg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0431" y="75440"/>
            <a:ext cx="595163" cy="586579"/>
          </a:xfrm>
          <a:prstGeom prst="rect">
            <a:avLst/>
          </a:prstGeom>
          <a:noFill/>
        </p:spPr>
      </p:pic>
      <p:cxnSp>
        <p:nvCxnSpPr>
          <p:cNvPr id="26" name="Straight Connector 25"/>
          <p:cNvCxnSpPr/>
          <p:nvPr userDrawn="1"/>
        </p:nvCxnSpPr>
        <p:spPr>
          <a:xfrm>
            <a:off x="323528" y="620688"/>
            <a:ext cx="8352928" cy="0"/>
          </a:xfrm>
          <a:prstGeom prst="line">
            <a:avLst/>
          </a:prstGeom>
          <a:ln w="34925" cap="rnd">
            <a:solidFill>
              <a:schemeClr val="tx2">
                <a:lumMod val="75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46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16/01/2014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624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16/01/2014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835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16/01/2014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638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16/01/2014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514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16/01/2014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099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16/01/2014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54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16/01/2014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16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16/01/2014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H- injection simulations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494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23214"/>
            <a:ext cx="7632848" cy="1693818"/>
          </a:xfrm>
        </p:spPr>
        <p:txBody>
          <a:bodyPr>
            <a:normAutofit/>
          </a:bodyPr>
          <a:lstStyle/>
          <a:p>
            <a:pPr lvl="0"/>
            <a:r>
              <a:rPr lang="en-GB" sz="3500" dirty="0" smtClean="0"/>
              <a:t>H</a:t>
            </a:r>
            <a:r>
              <a:rPr lang="en-GB" sz="3500" baseline="30000" dirty="0" smtClean="0"/>
              <a:t>-</a:t>
            </a:r>
            <a:r>
              <a:rPr lang="en-GB" sz="3500" dirty="0" smtClean="0"/>
              <a:t> injection simulations</a:t>
            </a:r>
            <a:endParaRPr lang="en-US" sz="35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51520" y="764704"/>
            <a:ext cx="828092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87824" y="162880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13th </a:t>
            </a:r>
            <a:r>
              <a:rPr lang="en-US" dirty="0" smtClean="0"/>
              <a:t>October 2014</a:t>
            </a:r>
            <a:endParaRPr lang="en-US" dirty="0"/>
          </a:p>
        </p:txBody>
      </p:sp>
      <p:pic>
        <p:nvPicPr>
          <p:cNvPr id="11" name="Picture 4" descr="C:\Users\ABELLEIRA JL\Desktop\CAS\208px-CERN_logo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3594" y="188640"/>
            <a:ext cx="1415011" cy="1394604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268760" y="414908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rgbClr val="808080"/>
                </a:solidFill>
              </a:rPr>
              <a:t>Jose L. Abelleira, Chiara Bracco</a:t>
            </a:r>
            <a:endParaRPr lang="en-GB" sz="2000" dirty="0">
              <a:solidFill>
                <a:srgbClr val="808080"/>
              </a:solidFill>
            </a:endParaRPr>
          </a:p>
          <a:p>
            <a:r>
              <a:rPr lang="en-GB" sz="16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27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</a:t>
            </a:r>
            <a:r>
              <a:rPr lang="en-GB" dirty="0" err="1" smtClean="0"/>
              <a:t>laning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864096"/>
          </a:xfrm>
        </p:spPr>
        <p:txBody>
          <a:bodyPr/>
          <a:lstStyle/>
          <a:p>
            <a:r>
              <a:rPr lang="en-GB" dirty="0" smtClean="0"/>
              <a:t>Tune study. </a:t>
            </a:r>
            <a:r>
              <a:rPr lang="en-GB" dirty="0" err="1" smtClean="0"/>
              <a:t>Matlab</a:t>
            </a:r>
            <a:r>
              <a:rPr lang="en-GB" dirty="0" smtClean="0"/>
              <a:t> model simulating injection for different turns. </a:t>
            </a:r>
            <a:r>
              <a:rPr lang="en-GB" dirty="0" smtClean="0"/>
              <a:t>(17/10/2014)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1052736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Revise aperture and add tolerances for ISOLDE beam. (17/10/2014)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49275" y="2780928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Verify the previous results with 500k particles. 22/10/2014 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9552" y="3284984"/>
            <a:ext cx="5688632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Try with </a:t>
            </a:r>
            <a:r>
              <a:rPr lang="el-GR" dirty="0" smtClean="0"/>
              <a:t>β</a:t>
            </a:r>
            <a:r>
              <a:rPr lang="en-GB" dirty="0" smtClean="0"/>
              <a:t>x=5.5-&gt;2.5     (22/10/2014)</a:t>
            </a:r>
            <a:endParaRPr lang="en-GB" dirty="0"/>
          </a:p>
        </p:txBody>
      </p:sp>
      <p:sp>
        <p:nvSpPr>
          <p:cNvPr id="9" name="Right Brace 8"/>
          <p:cNvSpPr/>
          <p:nvPr/>
        </p:nvSpPr>
        <p:spPr>
          <a:xfrm>
            <a:off x="6516216" y="2739777"/>
            <a:ext cx="144016" cy="144016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8100392" y="2863032"/>
            <a:ext cx="864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With PTC-ORBIT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60164" y="3787130"/>
            <a:ext cx="5688632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Repeat </a:t>
            </a:r>
            <a:r>
              <a:rPr lang="en-GB" dirty="0" err="1" smtClean="0"/>
              <a:t>x_offset</a:t>
            </a:r>
            <a:r>
              <a:rPr lang="en-GB" dirty="0" smtClean="0"/>
              <a:t>  </a:t>
            </a:r>
            <a:r>
              <a:rPr lang="en-GB" smtClean="0"/>
              <a:t>study    (</a:t>
            </a:r>
            <a:r>
              <a:rPr lang="en-GB" dirty="0" smtClean="0"/>
              <a:t>22/10/2014)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064896" cy="1368152"/>
          </a:xfrm>
        </p:spPr>
        <p:txBody>
          <a:bodyPr/>
          <a:lstStyle/>
          <a:p>
            <a:r>
              <a:rPr lang="en-GB" dirty="0" smtClean="0"/>
              <a:t>5k macroparticles seem enough to adjust the KSW waveform, as no big effect from </a:t>
            </a:r>
            <a:r>
              <a:rPr lang="en-GB" dirty="0" err="1" smtClean="0"/>
              <a:t>spacecharge</a:t>
            </a:r>
            <a:r>
              <a:rPr lang="en-GB" dirty="0" smtClean="0"/>
              <a:t> on the order of injection time</a:t>
            </a:r>
          </a:p>
          <a:p>
            <a:r>
              <a:rPr lang="en-GB" dirty="0" smtClean="0"/>
              <a:t>Still need 500k to define well the beam profile, and to verify emittances.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04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731" y="1268761"/>
            <a:ext cx="5688632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88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03213"/>
            <a:ext cx="8363272" cy="78157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Issue with cluster SCL6 (only PTC ORBIT)</a:t>
            </a:r>
          </a:p>
          <a:p>
            <a:r>
              <a:rPr lang="en-GB" dirty="0" smtClean="0"/>
              <a:t>Finding way to adapt the code from ORBIT to PTC ORBIT </a:t>
            </a:r>
            <a:r>
              <a:rPr lang="en-GB" dirty="0"/>
              <a:t>(with help of </a:t>
            </a:r>
            <a:r>
              <a:rPr lang="en-GB" dirty="0" smtClean="0"/>
              <a:t>F. Schmidt and Sarah Cousineau, ORLN)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60698" y="1628800"/>
            <a:ext cx="806489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Teapot.cc</a:t>
            </a:r>
            <a:endParaRPr lang="en-GB" b="1" dirty="0"/>
          </a:p>
        </p:txBody>
      </p:sp>
      <p:sp>
        <p:nvSpPr>
          <p:cNvPr id="7" name="Rectangle 6"/>
          <p:cNvSpPr/>
          <p:nvPr/>
        </p:nvSpPr>
        <p:spPr>
          <a:xfrm>
            <a:off x="4572000" y="5229199"/>
            <a:ext cx="4032448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err="1" smtClean="0"/>
              <a:t>replaceTPQ</a:t>
            </a:r>
            <a:r>
              <a:rPr lang="en-GB" sz="1100" dirty="0" smtClean="0"/>
              <a:t>(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String &amp;n, </a:t>
            </a:r>
            <a:r>
              <a:rPr lang="en-GB" sz="1100" dirty="0" err="1"/>
              <a:t>const</a:t>
            </a:r>
            <a:r>
              <a:rPr lang="en-GB" sz="1100" dirty="0"/>
              <a:t> Integer &amp;order,</a:t>
            </a:r>
          </a:p>
          <a:p>
            <a:r>
              <a:rPr lang="en-GB" sz="1100" dirty="0"/>
              <a:t>                        </a:t>
            </a:r>
            <a:r>
              <a:rPr lang="en-GB" sz="1100" dirty="0" smtClean="0"/>
              <a:t>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String &amp;et</a:t>
            </a:r>
            <a:r>
              <a:rPr lang="en-GB" sz="1100" dirty="0" smtClean="0"/>
              <a:t>,  </a:t>
            </a:r>
            <a:r>
              <a:rPr lang="en-GB" sz="1100" dirty="0" err="1"/>
              <a:t>const</a:t>
            </a:r>
            <a:r>
              <a:rPr lang="en-GB" sz="1100" dirty="0"/>
              <a:t> Real &amp;tilt,</a:t>
            </a:r>
          </a:p>
          <a:p>
            <a:r>
              <a:rPr lang="en-GB" sz="1100" dirty="0"/>
              <a:t>                        </a:t>
            </a:r>
            <a:r>
              <a:rPr lang="en-GB" sz="1100" dirty="0" smtClean="0"/>
              <a:t>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Real &amp;</a:t>
            </a:r>
            <a:r>
              <a:rPr lang="en-GB" sz="1100" dirty="0" err="1"/>
              <a:t>kq</a:t>
            </a:r>
            <a:r>
              <a:rPr lang="en-GB" sz="1100" dirty="0" smtClean="0"/>
              <a:t>,  </a:t>
            </a:r>
          </a:p>
          <a:p>
            <a:r>
              <a:rPr lang="en-GB" sz="1100" b="1" dirty="0">
                <a:solidFill>
                  <a:srgbClr val="FF0000"/>
                </a:solidFill>
              </a:rPr>
              <a:t> </a:t>
            </a:r>
            <a:r>
              <a:rPr lang="en-GB" sz="1100" b="1" dirty="0" smtClean="0">
                <a:solidFill>
                  <a:srgbClr val="FF0000"/>
                </a:solidFill>
              </a:rPr>
              <a:t>                                             </a:t>
            </a:r>
            <a:r>
              <a:rPr lang="en-GB" sz="1100" b="1" dirty="0" err="1" smtClean="0">
                <a:solidFill>
                  <a:srgbClr val="FF0000"/>
                </a:solidFill>
              </a:rPr>
              <a:t>const</a:t>
            </a:r>
            <a:r>
              <a:rPr lang="en-GB" sz="1100" b="1" dirty="0" smtClean="0">
                <a:solidFill>
                  <a:srgbClr val="FF0000"/>
                </a:solidFill>
              </a:rPr>
              <a:t> </a:t>
            </a:r>
            <a:r>
              <a:rPr lang="en-GB" sz="1100" b="1" dirty="0">
                <a:solidFill>
                  <a:srgbClr val="FF0000"/>
                </a:solidFill>
              </a:rPr>
              <a:t>Integer &amp;</a:t>
            </a:r>
            <a:r>
              <a:rPr lang="en-GB" sz="1100" b="1" dirty="0" err="1">
                <a:solidFill>
                  <a:srgbClr val="FF0000"/>
                </a:solidFill>
              </a:rPr>
              <a:t>TPsubindex</a:t>
            </a:r>
            <a:r>
              <a:rPr lang="en-GB" sz="1100" dirty="0"/>
              <a:t>,</a:t>
            </a:r>
          </a:p>
          <a:p>
            <a:r>
              <a:rPr lang="en-GB" sz="1100" dirty="0"/>
              <a:t>                        </a:t>
            </a:r>
            <a:r>
              <a:rPr lang="en-GB" sz="1100" dirty="0" smtClean="0"/>
              <a:t>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Integer &amp;</a:t>
            </a:r>
            <a:r>
              <a:rPr lang="en-GB" sz="1100" dirty="0" err="1"/>
              <a:t>nsteps</a:t>
            </a:r>
            <a:r>
              <a:rPr lang="en-GB" sz="1100" dirty="0"/>
              <a:t>,</a:t>
            </a:r>
          </a:p>
          <a:p>
            <a:r>
              <a:rPr lang="en-GB" sz="1100" dirty="0"/>
              <a:t>                        </a:t>
            </a:r>
            <a:r>
              <a:rPr lang="en-GB" sz="1100" dirty="0" smtClean="0"/>
              <a:t>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Integer &amp;</a:t>
            </a:r>
            <a:r>
              <a:rPr lang="en-GB" sz="1100" dirty="0" err="1"/>
              <a:t>fringeIN</a:t>
            </a:r>
            <a:r>
              <a:rPr lang="en-GB" sz="1100" dirty="0"/>
              <a:t>, </a:t>
            </a:r>
            <a:endParaRPr lang="en-GB" sz="1100" dirty="0" smtClean="0"/>
          </a:p>
          <a:p>
            <a:r>
              <a:rPr lang="en-GB" sz="1100" dirty="0"/>
              <a:t> </a:t>
            </a:r>
            <a:r>
              <a:rPr lang="en-GB" sz="1100" dirty="0" smtClean="0"/>
              <a:t>                       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Integer &amp;</a:t>
            </a:r>
            <a:r>
              <a:rPr lang="en-GB" sz="1100" dirty="0" err="1"/>
              <a:t>fringeOUT</a:t>
            </a:r>
            <a:r>
              <a:rPr lang="en-GB" sz="1100" dirty="0"/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224434" y="5229173"/>
            <a:ext cx="41044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err="1" smtClean="0"/>
              <a:t>replaceTPQ</a:t>
            </a:r>
            <a:r>
              <a:rPr lang="en-GB" sz="1100" dirty="0" smtClean="0"/>
              <a:t>(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String &amp;n, </a:t>
            </a:r>
            <a:r>
              <a:rPr lang="en-GB" sz="1100" dirty="0" smtClean="0"/>
              <a:t> 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Integer &amp;order,</a:t>
            </a:r>
          </a:p>
          <a:p>
            <a:r>
              <a:rPr lang="en-GB" sz="1100" dirty="0"/>
              <a:t>                        </a:t>
            </a:r>
            <a:r>
              <a:rPr lang="en-GB" sz="1100" dirty="0" smtClean="0"/>
              <a:t>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String &amp;et</a:t>
            </a:r>
            <a:r>
              <a:rPr lang="en-GB" sz="1100" dirty="0" smtClean="0"/>
              <a:t>,  </a:t>
            </a:r>
            <a:r>
              <a:rPr lang="en-GB" sz="1100" dirty="0" err="1"/>
              <a:t>const</a:t>
            </a:r>
            <a:r>
              <a:rPr lang="en-GB" sz="1100" dirty="0"/>
              <a:t> Real &amp;tilt,</a:t>
            </a:r>
          </a:p>
          <a:p>
            <a:r>
              <a:rPr lang="en-GB" sz="1100" dirty="0"/>
              <a:t>                        </a:t>
            </a:r>
            <a:r>
              <a:rPr lang="en-GB" sz="1100" dirty="0" smtClean="0"/>
              <a:t>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Real &amp;</a:t>
            </a:r>
            <a:r>
              <a:rPr lang="en-GB" sz="1100" dirty="0" err="1"/>
              <a:t>kq</a:t>
            </a:r>
            <a:r>
              <a:rPr lang="en-GB" sz="1100" dirty="0"/>
              <a:t>, </a:t>
            </a:r>
            <a:endParaRPr lang="en-GB" sz="1100" dirty="0" smtClean="0"/>
          </a:p>
          <a:p>
            <a:r>
              <a:rPr lang="en-GB" sz="1100" dirty="0"/>
              <a:t> </a:t>
            </a:r>
            <a:r>
              <a:rPr lang="en-GB" sz="1100" dirty="0" smtClean="0"/>
              <a:t>                       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Integer &amp;</a:t>
            </a:r>
            <a:r>
              <a:rPr lang="en-GB" sz="1100" dirty="0" err="1"/>
              <a:t>nsteps</a:t>
            </a:r>
            <a:r>
              <a:rPr lang="en-GB" sz="1100" dirty="0"/>
              <a:t>,</a:t>
            </a:r>
          </a:p>
          <a:p>
            <a:r>
              <a:rPr lang="en-GB" sz="1100" dirty="0"/>
              <a:t>                        </a:t>
            </a:r>
            <a:r>
              <a:rPr lang="en-GB" sz="1100" dirty="0" smtClean="0"/>
              <a:t>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Integer &amp;</a:t>
            </a:r>
            <a:r>
              <a:rPr lang="en-GB" sz="1100" dirty="0" err="1"/>
              <a:t>fringeIN</a:t>
            </a:r>
            <a:r>
              <a:rPr lang="en-GB" sz="1100" dirty="0"/>
              <a:t>, </a:t>
            </a:r>
            <a:endParaRPr lang="en-GB" sz="1100" dirty="0" smtClean="0"/>
          </a:p>
          <a:p>
            <a:r>
              <a:rPr lang="en-GB" sz="1100" dirty="0"/>
              <a:t> </a:t>
            </a:r>
            <a:r>
              <a:rPr lang="en-GB" sz="1100" dirty="0" smtClean="0"/>
              <a:t>                      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Integer &amp;</a:t>
            </a:r>
            <a:r>
              <a:rPr lang="en-GB" sz="1100" dirty="0" err="1"/>
              <a:t>fringeOUT</a:t>
            </a:r>
            <a:r>
              <a:rPr lang="en-GB" sz="1100" dirty="0"/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213049" y="2520041"/>
            <a:ext cx="345638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err="1" smtClean="0"/>
              <a:t>buildTPlattice</a:t>
            </a:r>
            <a:r>
              <a:rPr lang="en-GB" sz="1100" dirty="0" smtClean="0"/>
              <a:t>(</a:t>
            </a:r>
            <a:r>
              <a:rPr lang="en-GB" sz="1100" dirty="0" err="1" smtClean="0"/>
              <a:t>const</a:t>
            </a:r>
            <a:r>
              <a:rPr lang="en-GB" sz="1100" dirty="0" smtClean="0"/>
              <a:t> String &amp;</a:t>
            </a:r>
            <a:r>
              <a:rPr lang="en-GB" sz="1100" dirty="0" err="1" smtClean="0"/>
              <a:t>MADTwissFile</a:t>
            </a:r>
            <a:r>
              <a:rPr lang="en-GB" sz="1100" dirty="0" smtClean="0"/>
              <a:t>,</a:t>
            </a:r>
          </a:p>
          <a:p>
            <a:r>
              <a:rPr lang="en-GB" sz="1100" dirty="0" smtClean="0"/>
              <a:t>                           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String &amp;</a:t>
            </a:r>
            <a:r>
              <a:rPr lang="en-GB" sz="1100" dirty="0" err="1" smtClean="0"/>
              <a:t>MADLATFile</a:t>
            </a:r>
            <a:r>
              <a:rPr lang="en-GB" sz="1100" dirty="0" smtClean="0"/>
              <a:t>,</a:t>
            </a:r>
          </a:p>
          <a:p>
            <a:r>
              <a:rPr lang="en-GB" sz="1100" dirty="0" smtClean="0"/>
              <a:t>                           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Integer &amp;</a:t>
            </a:r>
            <a:r>
              <a:rPr lang="en-GB" sz="1100" dirty="0" err="1" smtClean="0"/>
              <a:t>nstepTPD</a:t>
            </a:r>
            <a:r>
              <a:rPr lang="en-GB" sz="1100" dirty="0" smtClean="0"/>
              <a:t>,</a:t>
            </a:r>
          </a:p>
          <a:p>
            <a:r>
              <a:rPr lang="en-GB" sz="1100" dirty="0" smtClean="0"/>
              <a:t>                           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Integer &amp;</a:t>
            </a:r>
            <a:r>
              <a:rPr lang="en-GB" sz="1100" b="1" dirty="0" err="1" smtClean="0">
                <a:solidFill>
                  <a:srgbClr val="FF0000"/>
                </a:solidFill>
              </a:rPr>
              <a:t>fringeD</a:t>
            </a:r>
            <a:r>
              <a:rPr lang="en-GB" sz="1100" dirty="0" smtClean="0"/>
              <a:t>,</a:t>
            </a:r>
          </a:p>
          <a:p>
            <a:r>
              <a:rPr lang="en-GB" sz="1100" dirty="0" smtClean="0"/>
              <a:t>                           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Integer &amp;</a:t>
            </a:r>
            <a:r>
              <a:rPr lang="en-GB" sz="1100" dirty="0" err="1" smtClean="0"/>
              <a:t>nstepTPM</a:t>
            </a:r>
            <a:r>
              <a:rPr lang="en-GB" sz="1100" dirty="0" smtClean="0"/>
              <a:t>,</a:t>
            </a:r>
          </a:p>
          <a:p>
            <a:r>
              <a:rPr lang="en-GB" sz="1100" dirty="0" smtClean="0"/>
              <a:t>                           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Integer &amp;</a:t>
            </a:r>
            <a:r>
              <a:rPr lang="en-GB" sz="1100" dirty="0" err="1" smtClean="0"/>
              <a:t>fringeM</a:t>
            </a:r>
            <a:r>
              <a:rPr lang="en-GB" sz="1100" dirty="0" smtClean="0"/>
              <a:t>,</a:t>
            </a:r>
          </a:p>
          <a:p>
            <a:r>
              <a:rPr lang="en-GB" sz="1100" dirty="0" smtClean="0"/>
              <a:t>                          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Integer &amp;</a:t>
            </a:r>
            <a:r>
              <a:rPr lang="en-GB" sz="1100" dirty="0" err="1" smtClean="0"/>
              <a:t>nstepTPQ</a:t>
            </a:r>
            <a:r>
              <a:rPr lang="en-GB" sz="1100" dirty="0" smtClean="0"/>
              <a:t>,</a:t>
            </a:r>
          </a:p>
          <a:p>
            <a:r>
              <a:rPr lang="en-GB" sz="1100" dirty="0" smtClean="0"/>
              <a:t>                          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Integer &amp;</a:t>
            </a:r>
            <a:r>
              <a:rPr lang="en-GB" sz="1100" dirty="0" err="1" smtClean="0"/>
              <a:t>fringeQ</a:t>
            </a:r>
            <a:r>
              <a:rPr lang="en-GB" sz="1100" dirty="0" smtClean="0"/>
              <a:t>,</a:t>
            </a:r>
          </a:p>
          <a:p>
            <a:r>
              <a:rPr lang="en-GB" sz="1100" dirty="0" smtClean="0"/>
              <a:t>                          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Integer &amp;</a:t>
            </a:r>
            <a:r>
              <a:rPr lang="en-GB" sz="1100" dirty="0" err="1" smtClean="0"/>
              <a:t>nstepTPB</a:t>
            </a:r>
            <a:r>
              <a:rPr lang="en-GB" sz="1100" dirty="0" smtClean="0"/>
              <a:t>,</a:t>
            </a:r>
          </a:p>
          <a:p>
            <a:r>
              <a:rPr lang="en-GB" sz="1100" dirty="0" smtClean="0"/>
              <a:t>                          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Integer &amp;</a:t>
            </a:r>
            <a:r>
              <a:rPr lang="en-GB" sz="1100" dirty="0" err="1" smtClean="0"/>
              <a:t>fringeB</a:t>
            </a:r>
            <a:r>
              <a:rPr lang="en-GB" sz="1100" dirty="0" smtClean="0"/>
              <a:t>,</a:t>
            </a:r>
          </a:p>
          <a:p>
            <a:r>
              <a:rPr lang="en-GB" sz="1100" dirty="0" smtClean="0"/>
              <a:t>                          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Integer &amp;</a:t>
            </a:r>
            <a:r>
              <a:rPr lang="en-GB" sz="1100" dirty="0" err="1" smtClean="0"/>
              <a:t>nstepTPS</a:t>
            </a:r>
            <a:r>
              <a:rPr lang="en-GB" sz="1100" dirty="0" smtClean="0"/>
              <a:t>,</a:t>
            </a:r>
          </a:p>
          <a:p>
            <a:r>
              <a:rPr lang="en-GB" sz="1100" dirty="0" smtClean="0"/>
              <a:t>                          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Integer &amp;</a:t>
            </a:r>
            <a:r>
              <a:rPr lang="en-GB" sz="1100" b="1" dirty="0" err="1" smtClean="0">
                <a:solidFill>
                  <a:srgbClr val="FF0000"/>
                </a:solidFill>
              </a:rPr>
              <a:t>fringeS</a:t>
            </a:r>
            <a:r>
              <a:rPr lang="en-GB" sz="1100" dirty="0" smtClean="0"/>
              <a:t>,</a:t>
            </a:r>
          </a:p>
          <a:p>
            <a:r>
              <a:rPr lang="en-GB" sz="1100" dirty="0" smtClean="0"/>
              <a:t>                          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Integer &amp;</a:t>
            </a:r>
            <a:r>
              <a:rPr lang="en-GB" sz="1100" dirty="0" err="1" smtClean="0"/>
              <a:t>nstepTPK</a:t>
            </a:r>
            <a:r>
              <a:rPr lang="en-GB" sz="1100" dirty="0" smtClean="0"/>
              <a:t>,</a:t>
            </a:r>
          </a:p>
          <a:p>
            <a:r>
              <a:rPr lang="en-GB" sz="1100" dirty="0" smtClean="0"/>
              <a:t>                            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Integer &amp;</a:t>
            </a:r>
            <a:r>
              <a:rPr lang="en-GB" sz="1100" b="1" dirty="0" err="1" smtClean="0">
                <a:solidFill>
                  <a:srgbClr val="FF0000"/>
                </a:solidFill>
              </a:rPr>
              <a:t>fringeK</a:t>
            </a:r>
            <a:r>
              <a:rPr lang="en-GB" sz="1100" dirty="0" smtClean="0"/>
              <a:t>)</a:t>
            </a:r>
            <a:endParaRPr lang="en-GB" sz="1100" dirty="0"/>
          </a:p>
        </p:txBody>
      </p:sp>
      <p:sp>
        <p:nvSpPr>
          <p:cNvPr id="10" name="Rectangle 9"/>
          <p:cNvSpPr/>
          <p:nvPr/>
        </p:nvSpPr>
        <p:spPr>
          <a:xfrm>
            <a:off x="4572000" y="2564904"/>
            <a:ext cx="3456384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err="1" smtClean="0"/>
              <a:t>buildTPlattice</a:t>
            </a:r>
            <a:r>
              <a:rPr lang="en-GB" sz="1100" dirty="0" smtClean="0"/>
              <a:t>(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String &amp;</a:t>
            </a:r>
            <a:r>
              <a:rPr lang="en-GB" sz="1100" dirty="0" err="1"/>
              <a:t>MADTwissFile</a:t>
            </a:r>
            <a:r>
              <a:rPr lang="en-GB" sz="1100" dirty="0"/>
              <a:t>,</a:t>
            </a:r>
          </a:p>
          <a:p>
            <a:r>
              <a:rPr lang="en-GB" sz="1100" dirty="0"/>
              <a:t>                           </a:t>
            </a:r>
            <a:r>
              <a:rPr lang="en-GB" sz="1100" dirty="0" smtClean="0"/>
              <a:t>                      </a:t>
            </a:r>
            <a:r>
              <a:rPr lang="en-GB" sz="1100" dirty="0" err="1"/>
              <a:t>const</a:t>
            </a:r>
            <a:r>
              <a:rPr lang="en-GB" sz="1100" dirty="0"/>
              <a:t> String &amp;</a:t>
            </a:r>
            <a:r>
              <a:rPr lang="en-GB" sz="1100" dirty="0" err="1"/>
              <a:t>MADLATFile</a:t>
            </a:r>
            <a:r>
              <a:rPr lang="en-GB" sz="1100" dirty="0"/>
              <a:t>,</a:t>
            </a:r>
          </a:p>
          <a:p>
            <a:r>
              <a:rPr lang="en-GB" sz="1100" dirty="0"/>
              <a:t>                            </a:t>
            </a:r>
            <a:r>
              <a:rPr lang="en-GB" sz="1100" dirty="0" smtClean="0"/>
              <a:t>	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Integer &amp;</a:t>
            </a:r>
            <a:r>
              <a:rPr lang="en-GB" sz="1100" dirty="0" err="1"/>
              <a:t>nstepTPD</a:t>
            </a:r>
            <a:r>
              <a:rPr lang="en-GB" sz="1100" dirty="0"/>
              <a:t>,</a:t>
            </a:r>
          </a:p>
          <a:p>
            <a:r>
              <a:rPr lang="en-GB" sz="1100" dirty="0"/>
              <a:t>                           </a:t>
            </a:r>
            <a:r>
              <a:rPr lang="en-GB" sz="1100" dirty="0" smtClean="0"/>
              <a:t>                      </a:t>
            </a:r>
            <a:r>
              <a:rPr lang="en-GB" sz="1100" dirty="0" err="1"/>
              <a:t>const</a:t>
            </a:r>
            <a:r>
              <a:rPr lang="en-GB" sz="1100" dirty="0"/>
              <a:t> Integer &amp;</a:t>
            </a:r>
            <a:r>
              <a:rPr lang="en-GB" sz="1100" dirty="0" err="1"/>
              <a:t>nstepTPM</a:t>
            </a:r>
            <a:r>
              <a:rPr lang="en-GB" sz="1100" dirty="0"/>
              <a:t>,</a:t>
            </a:r>
          </a:p>
          <a:p>
            <a:r>
              <a:rPr lang="en-GB" sz="1100" dirty="0"/>
              <a:t>                         </a:t>
            </a:r>
            <a:r>
              <a:rPr lang="en-GB" sz="1100" dirty="0" smtClean="0"/>
              <a:t>                       </a:t>
            </a:r>
            <a:r>
              <a:rPr lang="en-GB" sz="1100" dirty="0" err="1"/>
              <a:t>const</a:t>
            </a:r>
            <a:r>
              <a:rPr lang="en-GB" sz="1100" dirty="0"/>
              <a:t> Integer &amp;</a:t>
            </a:r>
            <a:r>
              <a:rPr lang="en-GB" sz="1100" dirty="0" err="1"/>
              <a:t>fringeM</a:t>
            </a:r>
            <a:r>
              <a:rPr lang="en-GB" sz="1100" dirty="0"/>
              <a:t>,</a:t>
            </a:r>
          </a:p>
          <a:p>
            <a:r>
              <a:rPr lang="en-GB" sz="1100" dirty="0"/>
              <a:t>                            </a:t>
            </a:r>
            <a:r>
              <a:rPr lang="en-GB" sz="1100" dirty="0" smtClean="0"/>
              <a:t>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Integer &amp;</a:t>
            </a:r>
            <a:r>
              <a:rPr lang="en-GB" sz="1100" dirty="0" err="1"/>
              <a:t>nstepTPQ</a:t>
            </a:r>
            <a:r>
              <a:rPr lang="en-GB" sz="1100" dirty="0"/>
              <a:t>,</a:t>
            </a:r>
          </a:p>
          <a:p>
            <a:r>
              <a:rPr lang="en-GB" sz="1100" dirty="0"/>
              <a:t>                           </a:t>
            </a:r>
            <a:r>
              <a:rPr lang="en-GB" sz="1100" dirty="0" smtClean="0"/>
              <a:t>                     </a:t>
            </a:r>
            <a:r>
              <a:rPr lang="en-GB" sz="1100" dirty="0" err="1"/>
              <a:t>const</a:t>
            </a:r>
            <a:r>
              <a:rPr lang="en-GB" sz="1100" dirty="0"/>
              <a:t> Integer &amp;</a:t>
            </a:r>
            <a:r>
              <a:rPr lang="en-GB" sz="1100" dirty="0" err="1"/>
              <a:t>fringeQ</a:t>
            </a:r>
            <a:r>
              <a:rPr lang="en-GB" sz="1100" dirty="0"/>
              <a:t>,</a:t>
            </a:r>
          </a:p>
          <a:p>
            <a:r>
              <a:rPr lang="en-GB" sz="1100" dirty="0"/>
              <a:t>                            </a:t>
            </a:r>
            <a:r>
              <a:rPr lang="en-GB" sz="1100" dirty="0" smtClean="0"/>
              <a:t>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Integer &amp;</a:t>
            </a:r>
            <a:r>
              <a:rPr lang="en-GB" sz="1100" dirty="0" err="1"/>
              <a:t>nstepTPB</a:t>
            </a:r>
            <a:r>
              <a:rPr lang="en-GB" sz="1100" dirty="0"/>
              <a:t>,</a:t>
            </a:r>
          </a:p>
          <a:p>
            <a:r>
              <a:rPr lang="en-GB" sz="1100" dirty="0"/>
              <a:t>                           </a:t>
            </a:r>
            <a:r>
              <a:rPr lang="en-GB" sz="1100" dirty="0" smtClean="0"/>
              <a:t>                     </a:t>
            </a:r>
            <a:r>
              <a:rPr lang="en-GB" sz="1100" dirty="0" err="1"/>
              <a:t>const</a:t>
            </a:r>
            <a:r>
              <a:rPr lang="en-GB" sz="1100" dirty="0"/>
              <a:t> Integer &amp;</a:t>
            </a:r>
            <a:r>
              <a:rPr lang="en-GB" sz="1100" dirty="0" err="1"/>
              <a:t>fringeB</a:t>
            </a:r>
            <a:r>
              <a:rPr lang="en-GB" sz="1100" dirty="0"/>
              <a:t>,</a:t>
            </a:r>
          </a:p>
          <a:p>
            <a:r>
              <a:rPr lang="en-GB" sz="1100" dirty="0"/>
              <a:t>                            </a:t>
            </a:r>
            <a:r>
              <a:rPr lang="en-GB" sz="1100" dirty="0" smtClean="0"/>
              <a:t>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Integer &amp;</a:t>
            </a:r>
            <a:r>
              <a:rPr lang="en-GB" sz="1100" dirty="0" err="1"/>
              <a:t>nstepTPS</a:t>
            </a:r>
            <a:r>
              <a:rPr lang="en-GB" sz="1100" dirty="0"/>
              <a:t>,</a:t>
            </a:r>
          </a:p>
          <a:p>
            <a:r>
              <a:rPr lang="en-GB" sz="1100" dirty="0"/>
              <a:t>                            </a:t>
            </a:r>
            <a:r>
              <a:rPr lang="en-GB" sz="1100" dirty="0" smtClean="0"/>
              <a:t>                    </a:t>
            </a:r>
            <a:r>
              <a:rPr lang="en-GB" sz="1100" dirty="0" err="1" smtClean="0"/>
              <a:t>const</a:t>
            </a:r>
            <a:r>
              <a:rPr lang="en-GB" sz="1100" dirty="0" smtClean="0"/>
              <a:t> </a:t>
            </a:r>
            <a:r>
              <a:rPr lang="en-GB" sz="1100" dirty="0"/>
              <a:t>Integer &amp;</a:t>
            </a:r>
            <a:r>
              <a:rPr lang="en-GB" sz="1100" dirty="0" err="1"/>
              <a:t>nstepTPK</a:t>
            </a:r>
            <a:r>
              <a:rPr lang="en-GB" sz="1100" dirty="0"/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520" y="2132856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       ORBIT version used                                                current PTC ORBIT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48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work. assumptions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249" y="1340768"/>
            <a:ext cx="3305394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868070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 simulations run with this foil size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4293095"/>
            <a:ext cx="483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And taking into account a current of 26 mA at injection (from the 50 mA at the source)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30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877272"/>
            <a:ext cx="8229600" cy="781571"/>
          </a:xfrm>
        </p:spPr>
        <p:txBody>
          <a:bodyPr/>
          <a:lstStyle/>
          <a:p>
            <a:r>
              <a:rPr lang="en-GB" dirty="0" smtClean="0"/>
              <a:t>MATLAB code to simulate ideal (linear) particle evolution in the phase space to study the influence of the tune in the painting without ORBIT simulation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3212976"/>
            <a:ext cx="3483091" cy="2612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65844" y="836712"/>
            <a:ext cx="707045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Define optimum KSW </a:t>
            </a:r>
            <a:r>
              <a:rPr lang="en-US" dirty="0"/>
              <a:t>waveforms </a:t>
            </a:r>
            <a:r>
              <a:rPr lang="en-GB" dirty="0" smtClean="0"/>
              <a:t>for ISOLDE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Add aperture tolerances (± 1 mm) and check impact on losses (ISOLDE)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C</a:t>
            </a:r>
            <a:r>
              <a:rPr lang="en-US" dirty="0" smtClean="0"/>
              <a:t>heck </a:t>
            </a:r>
            <a:r>
              <a:rPr lang="en-US" dirty="0"/>
              <a:t>if any improvement is obtained combining a horizontal offset and painting.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Provide Elena with best distribution (ISOLDE) 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Vary </a:t>
            </a:r>
            <a:r>
              <a:rPr lang="en-US" dirty="0" err="1"/>
              <a:t>bx</a:t>
            </a:r>
            <a:r>
              <a:rPr lang="en-US" dirty="0"/>
              <a:t> of the initial distribution from 5.6 m to 2.5 m and see if, by varying the KSW waveform, any improvement (more uniform distribution) is achievable (ISOLDE) 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Vary the horizontal tune (ISOLDE</a:t>
            </a:r>
            <a:r>
              <a:rPr lang="en-US" dirty="0" smtClean="0"/>
              <a:t>):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29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: LHC beam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0992" y="692695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1.62x10</a:t>
            </a:r>
            <a:r>
              <a:rPr lang="en-GB" baseline="30000" dirty="0" smtClean="0"/>
              <a:t>12</a:t>
            </a:r>
            <a:r>
              <a:rPr lang="en-GB" dirty="0" smtClean="0"/>
              <a:t> particles</a:t>
            </a:r>
          </a:p>
          <a:p>
            <a:r>
              <a:rPr lang="en-GB" dirty="0" smtClean="0"/>
              <a:t>5x10</a:t>
            </a:r>
            <a:r>
              <a:rPr lang="en-GB" baseline="30000" dirty="0" smtClean="0"/>
              <a:t>3</a:t>
            </a:r>
            <a:r>
              <a:rPr lang="en-GB" dirty="0" smtClean="0"/>
              <a:t> macroparticles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46766"/>
            <a:ext cx="3120237" cy="2074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17597"/>
            <a:ext cx="3155922" cy="2178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4626" y="5772739"/>
            <a:ext cx="774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sim62 sim63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9889"/>
            <a:ext cx="2983162" cy="2099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037" y="1395625"/>
            <a:ext cx="2871174" cy="2008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3442399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No longitudinal </a:t>
            </a:r>
            <a:r>
              <a:rPr lang="en-GB" dirty="0" smtClean="0"/>
              <a:t>painting. </a:t>
            </a:r>
            <a:r>
              <a:rPr lang="en-GB" dirty="0" err="1" smtClean="0"/>
              <a:t>σ</a:t>
            </a:r>
            <a:r>
              <a:rPr lang="en-GB" baseline="-25000" dirty="0" err="1" smtClean="0">
                <a:sym typeface="Symbol"/>
              </a:rPr>
              <a:t></a:t>
            </a:r>
            <a:r>
              <a:rPr lang="en-GB" baseline="-25000" dirty="0" err="1" smtClean="0"/>
              <a:t>E</a:t>
            </a:r>
            <a:r>
              <a:rPr lang="en-GB" dirty="0" smtClean="0"/>
              <a:t>=336 </a:t>
            </a:r>
            <a:r>
              <a:rPr lang="en-GB" dirty="0" err="1" smtClean="0"/>
              <a:t>keV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004703" y="5995863"/>
            <a:ext cx="2772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10-turn injection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91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: LHC beam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189267" y="5824088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sim62</a:t>
            </a:r>
          </a:p>
          <a:p>
            <a:r>
              <a:rPr lang="en-GB" dirty="0" smtClean="0"/>
              <a:t>sim36</a:t>
            </a:r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101131"/>
            <a:ext cx="3979516" cy="2799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3283" y="1123057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profile after 100 turns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54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: </a:t>
            </a:r>
            <a:r>
              <a:rPr lang="en-GB" dirty="0" smtClean="0"/>
              <a:t>ISOLDE beam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736191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Longitudinal painting</a:t>
            </a:r>
          </a:p>
          <a:p>
            <a:r>
              <a:rPr lang="en-GB" dirty="0"/>
              <a:t>	</a:t>
            </a:r>
            <a:r>
              <a:rPr lang="en-GB" dirty="0" smtClean="0"/>
              <a:t>   100 </a:t>
            </a:r>
            <a:r>
              <a:rPr lang="en-GB" dirty="0" smtClean="0"/>
              <a:t>turns,   1.60x10</a:t>
            </a:r>
            <a:r>
              <a:rPr lang="en-GB" baseline="30000" dirty="0" smtClean="0"/>
              <a:t>13 </a:t>
            </a:r>
            <a:r>
              <a:rPr lang="en-GB" dirty="0" smtClean="0"/>
              <a:t>part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   120 </a:t>
            </a:r>
            <a:r>
              <a:rPr lang="en-GB" dirty="0" smtClean="0"/>
              <a:t>turns,   1.95x10</a:t>
            </a:r>
            <a:r>
              <a:rPr lang="en-GB" baseline="30000" dirty="0" smtClean="0"/>
              <a:t>13 </a:t>
            </a:r>
            <a:r>
              <a:rPr lang="en-GB" dirty="0" smtClean="0"/>
              <a:t>part</a:t>
            </a:r>
            <a:endParaRPr lang="en-GB" baseline="30000" dirty="0" smtClean="0"/>
          </a:p>
          <a:p>
            <a:r>
              <a:rPr lang="en-GB" dirty="0" smtClean="0"/>
              <a:t>5x10</a:t>
            </a:r>
            <a:r>
              <a:rPr lang="en-GB" baseline="30000" dirty="0" smtClean="0"/>
              <a:t>3</a:t>
            </a:r>
            <a:r>
              <a:rPr lang="en-GB" dirty="0" smtClean="0"/>
              <a:t> macroparticles</a:t>
            </a:r>
          </a:p>
          <a:p>
            <a:r>
              <a:rPr lang="en-GB" dirty="0" smtClean="0"/>
              <a:t>Vertical offset : 10 mm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88910"/>
            <a:ext cx="3540406" cy="252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3788910"/>
            <a:ext cx="3556897" cy="2540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5882" y="2490517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</a:t>
            </a:r>
            <a:r>
              <a:rPr lang="en-GB" baseline="-25000" dirty="0" smtClean="0"/>
              <a:t>1</a:t>
            </a:r>
            <a:r>
              <a:rPr lang="en-GB" dirty="0" smtClean="0"/>
              <a:t>=0.57*35 </a:t>
            </a:r>
            <a:r>
              <a:rPr lang="en-GB" dirty="0" smtClean="0"/>
              <a:t>mm</a:t>
            </a:r>
          </a:p>
          <a:p>
            <a:r>
              <a:rPr lang="en-GB" dirty="0" smtClean="0"/>
              <a:t>t</a:t>
            </a:r>
            <a:r>
              <a:rPr lang="en-GB" baseline="-25000" dirty="0" smtClean="0"/>
              <a:t>1</a:t>
            </a:r>
            <a:r>
              <a:rPr lang="en-GB" dirty="0" smtClean="0"/>
              <a:t>=15 </a:t>
            </a:r>
            <a:r>
              <a:rPr lang="en-GB" dirty="0" smtClean="0">
                <a:sym typeface="Symbol"/>
              </a:rPr>
              <a:t></a:t>
            </a:r>
            <a:r>
              <a:rPr lang="en-GB" dirty="0" smtClean="0"/>
              <a:t>s</a:t>
            </a:r>
          </a:p>
          <a:p>
            <a:r>
              <a:rPr lang="en-GB" dirty="0" smtClean="0"/>
              <a:t>I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dirty="0" smtClean="0"/>
              <a:t>=0.50*35 mm</a:t>
            </a:r>
          </a:p>
          <a:p>
            <a:r>
              <a:rPr lang="en-GB" dirty="0" smtClean="0"/>
              <a:t>t</a:t>
            </a:r>
            <a:r>
              <a:rPr lang="en-GB" baseline="-25000" dirty="0" smtClean="0"/>
              <a:t>2</a:t>
            </a:r>
            <a:r>
              <a:rPr lang="en-GB" dirty="0" smtClean="0"/>
              <a:t>=[</a:t>
            </a:r>
            <a:r>
              <a:rPr lang="en-GB" dirty="0" smtClean="0"/>
              <a:t>100,120] </a:t>
            </a:r>
            <a:r>
              <a:rPr lang="en-GB" dirty="0" smtClean="0">
                <a:sym typeface="Symbol"/>
              </a:rPr>
              <a:t></a:t>
            </a:r>
            <a:r>
              <a:rPr lang="en-GB" dirty="0" smtClean="0"/>
              <a:t>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945524" y="4221088"/>
            <a:ext cx="1090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ε</a:t>
            </a:r>
            <a:r>
              <a:rPr lang="en-GB" baseline="-25000" dirty="0" smtClean="0"/>
              <a:t>x</a:t>
            </a:r>
            <a:r>
              <a:rPr lang="en-GB" dirty="0" smtClean="0"/>
              <a:t>=13 </a:t>
            </a:r>
            <a:r>
              <a:rPr lang="en-GB" dirty="0" smtClean="0">
                <a:sym typeface="Symbol"/>
              </a:rPr>
              <a:t>m</a:t>
            </a:r>
            <a:r>
              <a:rPr lang="en-GB" dirty="0" smtClean="0"/>
              <a:t> </a:t>
            </a:r>
          </a:p>
          <a:p>
            <a:r>
              <a:rPr lang="el-GR" dirty="0" smtClean="0"/>
              <a:t>ε</a:t>
            </a:r>
            <a:r>
              <a:rPr lang="en-GB" baseline="-25000" dirty="0" smtClean="0"/>
              <a:t>y </a:t>
            </a:r>
            <a:r>
              <a:rPr lang="en-GB" dirty="0" smtClean="0"/>
              <a:t>= 8 </a:t>
            </a:r>
            <a:r>
              <a:rPr lang="en-GB" dirty="0">
                <a:sym typeface="Symbol"/>
              </a:rPr>
              <a:t>m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316416" y="5877272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sim55</a:t>
            </a:r>
          </a:p>
          <a:p>
            <a:r>
              <a:rPr lang="en-GB" dirty="0" smtClean="0"/>
              <a:t>sim56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133326"/>
            <a:ext cx="348492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842938" y="1567187"/>
            <a:ext cx="946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Too many losses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74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: ISOLDE beam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884478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120 injected turns, compared with a full simulation with 500k macro particles </a:t>
            </a:r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50" y="2097988"/>
            <a:ext cx="3804294" cy="2675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279904" y="5877271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sim56</a:t>
            </a:r>
            <a:endParaRPr lang="en-GB" dirty="0" smtClean="0"/>
          </a:p>
          <a:p>
            <a:r>
              <a:rPr lang="en-GB" dirty="0" smtClean="0"/>
              <a:t>sim58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097988"/>
            <a:ext cx="3981483" cy="269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935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: ISOLDE 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Influence of transverse offset</a:t>
            </a:r>
          </a:p>
          <a:p>
            <a:pPr marL="914400" lvl="2" indent="0">
              <a:buNone/>
            </a:pPr>
            <a:r>
              <a:rPr lang="en-GB" dirty="0" smtClean="0"/>
              <a:t>-no change appreciated with 5k particles (more resolution needed)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H- injection simulations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42" y="2403252"/>
            <a:ext cx="3193089" cy="2245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528567"/>
            <a:ext cx="3147381" cy="220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883" y="2287317"/>
            <a:ext cx="3179706" cy="2221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130675"/>
              </p:ext>
            </p:extLst>
          </p:nvPr>
        </p:nvGraphicFramePr>
        <p:xfrm>
          <a:off x="3411859" y="1731057"/>
          <a:ext cx="218390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4117"/>
                <a:gridCol w="1239787"/>
              </a:tblGrid>
              <a:tr h="370840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err="1" smtClean="0">
                          <a:solidFill>
                            <a:schemeClr val="tx1"/>
                          </a:solidFill>
                        </a:rPr>
                        <a:t>x_offset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sim59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sim60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sim61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809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9197</TotalTime>
  <Words>641</Words>
  <Application>Microsoft Office PowerPoint</Application>
  <PresentationFormat>On-screen Show (4:3)</PresentationFormat>
  <Paragraphs>130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H- injection simulations</vt:lpstr>
      <vt:lpstr>Current issues</vt:lpstr>
      <vt:lpstr>Current work. assumptions</vt:lpstr>
      <vt:lpstr>status</vt:lpstr>
      <vt:lpstr>Results : LHC beam</vt:lpstr>
      <vt:lpstr>Results : LHC beam</vt:lpstr>
      <vt:lpstr>Results : ISOLDE beam</vt:lpstr>
      <vt:lpstr>Results : ISOLDE beam</vt:lpstr>
      <vt:lpstr>Results : ISOLDE beam</vt:lpstr>
      <vt:lpstr>Planing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José L. Abelleira Fernández</dc:creator>
  <cp:lastModifiedBy>José L. Abelleira Fernández</cp:lastModifiedBy>
  <cp:revision>1927</cp:revision>
  <dcterms:created xsi:type="dcterms:W3CDTF">2014-01-02T11:37:38Z</dcterms:created>
  <dcterms:modified xsi:type="dcterms:W3CDTF">2014-10-13T13:56:50Z</dcterms:modified>
</cp:coreProperties>
</file>