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64" r:id="rId3"/>
    <p:sldId id="265" r:id="rId4"/>
    <p:sldId id="262" r:id="rId5"/>
    <p:sldId id="258" r:id="rId6"/>
    <p:sldId id="259" r:id="rId7"/>
    <p:sldId id="260" r:id="rId8"/>
    <p:sldId id="266" r:id="rId9"/>
    <p:sldId id="267" r:id="rId10"/>
    <p:sldId id="261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ena Benedetto" initials="E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8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0F176-3F2A-4AC5-B6C8-D3FE346859C6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35965-B219-4433-B77B-C0D3B9EE5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33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47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79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19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75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15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75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38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92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35965-B219-4433-B77B-C0D3B9EE5C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2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9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0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7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9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99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99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0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81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99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2343-461E-46A0-B33E-63D4C5544CE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13/10/2014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B766-E217-4DC6-B3BB-5F8DE787CC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452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298403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/>
              <a:t>Tracking studies with high intensity </a:t>
            </a:r>
            <a:r>
              <a:rPr lang="en-US" b="1" dirty="0" smtClean="0"/>
              <a:t>beam</a:t>
            </a:r>
            <a:r>
              <a:rPr lang="pl-PL" b="1" dirty="0" smtClean="0"/>
              <a:t> (160MeV </a:t>
            </a:r>
            <a:r>
              <a:rPr lang="pl-PL" b="1" dirty="0" err="1" smtClean="0"/>
              <a:t>case</a:t>
            </a:r>
            <a:r>
              <a:rPr lang="pl-PL" b="1" dirty="0" smtClean="0"/>
              <a:t>)</a:t>
            </a:r>
            <a:endParaRPr lang="en-US" b="1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086232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Magdalena </a:t>
            </a:r>
            <a:r>
              <a:rPr lang="en-GB" b="1" dirty="0" err="1" smtClean="0">
                <a:solidFill>
                  <a:schemeClr val="tx1"/>
                </a:solidFill>
              </a:rPr>
              <a:t>Kowalska</a:t>
            </a:r>
            <a:endParaRPr lang="en-GB" b="1" dirty="0" smtClean="0">
              <a:solidFill>
                <a:schemeClr val="tx1"/>
              </a:solidFill>
            </a:endParaRPr>
          </a:p>
          <a:p>
            <a:r>
              <a:rPr lang="en-GB" b="1" dirty="0" smtClean="0">
                <a:solidFill>
                  <a:schemeClr val="tx1"/>
                </a:solidFill>
              </a:rPr>
              <a:t>supervised by Elena Benedetto</a:t>
            </a:r>
          </a:p>
          <a:p>
            <a:endParaRPr lang="en-GB" b="1" dirty="0" smtClean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LIU-PSB Injection </a:t>
            </a:r>
            <a:r>
              <a:rPr lang="pl-PL" b="1" dirty="0" smtClean="0">
                <a:solidFill>
                  <a:schemeClr val="tx1"/>
                </a:solidFill>
              </a:rPr>
              <a:t>S</a:t>
            </a:r>
            <a:r>
              <a:rPr lang="en-US" b="1" dirty="0" err="1" smtClean="0">
                <a:solidFill>
                  <a:schemeClr val="tx1"/>
                </a:solidFill>
              </a:rPr>
              <a:t>tudies</a:t>
            </a:r>
            <a:r>
              <a:rPr lang="pl-PL" b="1" dirty="0" smtClean="0">
                <a:solidFill>
                  <a:schemeClr val="tx1"/>
                </a:solidFill>
              </a:rPr>
              <a:t> Meeting</a:t>
            </a:r>
          </a:p>
          <a:p>
            <a:r>
              <a:rPr lang="en-GB" b="1" dirty="0" smtClean="0">
                <a:solidFill>
                  <a:schemeClr val="tx1"/>
                </a:solidFill>
              </a:rPr>
              <a:t/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pl-PL" b="1" dirty="0" smtClean="0">
                <a:solidFill>
                  <a:schemeClr val="tx1"/>
                </a:solidFill>
              </a:rPr>
              <a:t>13 </a:t>
            </a:r>
            <a:r>
              <a:rPr lang="pl-PL" b="1" dirty="0" err="1" smtClean="0">
                <a:solidFill>
                  <a:schemeClr val="tx1"/>
                </a:solidFill>
              </a:rPr>
              <a:t>October</a:t>
            </a:r>
            <a:r>
              <a:rPr lang="pl-PL" b="1" dirty="0" smtClean="0">
                <a:solidFill>
                  <a:schemeClr val="tx1"/>
                </a:solidFill>
              </a:rPr>
              <a:t> 2014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Tune spread as a function of beam intensity (peak height), 160 </a:t>
            </a:r>
            <a:r>
              <a:rPr lang="en-GB" b="1" smtClean="0"/>
              <a:t>MeV case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0967" y="6490458"/>
            <a:ext cx="5275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Tune footprint for Gaussian  N=10 at 160 MeV with double intensity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572000" cy="3429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57800" y="1981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Qx</a:t>
            </a:r>
            <a:r>
              <a:rPr lang="en-GB" sz="1400" dirty="0">
                <a:solidFill>
                  <a:prstClr val="black"/>
                </a:solidFill>
              </a:rPr>
              <a:t> = 0.180</a:t>
            </a:r>
          </a:p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Qy</a:t>
            </a:r>
            <a:r>
              <a:rPr lang="en-GB" sz="1400" dirty="0">
                <a:solidFill>
                  <a:prstClr val="black"/>
                </a:solidFill>
              </a:rPr>
              <a:t> = 0.245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48006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solidFill>
                  <a:prstClr val="black"/>
                </a:solidFill>
              </a:rPr>
              <a:t>Tune footprint for </a:t>
            </a:r>
            <a:r>
              <a:rPr lang="en-GB" sz="1400" dirty="0" err="1">
                <a:solidFill>
                  <a:prstClr val="black"/>
                </a:solidFill>
              </a:rPr>
              <a:t>Supergaussian</a:t>
            </a:r>
            <a:r>
              <a:rPr lang="en-GB" sz="1400" dirty="0">
                <a:solidFill>
                  <a:prstClr val="black"/>
                </a:solidFill>
              </a:rPr>
              <a:t>  N=10 at 160 MeV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1591"/>
            <a:ext cx="4572000" cy="3429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76339" y="556847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Qx</a:t>
            </a:r>
            <a:r>
              <a:rPr lang="en-GB" sz="1400" dirty="0">
                <a:solidFill>
                  <a:prstClr val="black"/>
                </a:solidFill>
              </a:rPr>
              <a:t> = 0.345</a:t>
            </a:r>
          </a:p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Qy</a:t>
            </a:r>
            <a:r>
              <a:rPr lang="en-GB" sz="1400" dirty="0">
                <a:solidFill>
                  <a:prstClr val="black"/>
                </a:solidFill>
              </a:rPr>
              <a:t> = 0.449</a:t>
            </a:r>
          </a:p>
        </p:txBody>
      </p:sp>
    </p:spTree>
    <p:extLst>
      <p:ext uri="{BB962C8B-B14F-4D97-AF65-F5344CB8AC3E}">
        <p14:creationId xmlns:p14="http://schemas.microsoft.com/office/powerpoint/2010/main" val="402229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7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tx2"/>
                </a:solidFill>
              </a:rPr>
              <a:t>Goals</a:t>
            </a:r>
            <a:r>
              <a:rPr lang="pl-PL" b="1" dirty="0" smtClean="0">
                <a:solidFill>
                  <a:schemeClr val="tx2"/>
                </a:solidFill>
              </a:rPr>
              <a:t> of the </a:t>
            </a:r>
            <a:r>
              <a:rPr lang="pl-PL" b="1" dirty="0" err="1" smtClean="0">
                <a:solidFill>
                  <a:schemeClr val="tx2"/>
                </a:solidFill>
              </a:rPr>
              <a:t>studies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pl-PL" b="1" dirty="0" err="1" smtClean="0">
                <a:solidFill>
                  <a:prstClr val="black"/>
                </a:solidFill>
              </a:rPr>
              <a:t>Fact</a:t>
            </a:r>
            <a:r>
              <a:rPr lang="pl-PL" b="1" dirty="0" smtClean="0">
                <a:solidFill>
                  <a:prstClr val="black"/>
                </a:solidFill>
              </a:rPr>
              <a:t>: </a:t>
            </a:r>
            <a:r>
              <a:rPr lang="en-GB" b="1" dirty="0" smtClean="0">
                <a:solidFill>
                  <a:prstClr val="black"/>
                </a:solidFill>
              </a:rPr>
              <a:t>With </a:t>
            </a:r>
            <a:r>
              <a:rPr lang="en-GB" b="1" dirty="0">
                <a:solidFill>
                  <a:prstClr val="black"/>
                </a:solidFill>
              </a:rPr>
              <a:t>the H- injection we will have the possibility to paint transverse profile of the beam</a:t>
            </a:r>
            <a:r>
              <a:rPr lang="en-GB" b="1" dirty="0" smtClean="0">
                <a:solidFill>
                  <a:prstClr val="black"/>
                </a:solidFill>
              </a:rPr>
              <a:t>.</a:t>
            </a:r>
            <a:endParaRPr lang="pl-PL" b="1" dirty="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pl-PL" b="1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pl-PL" b="1" dirty="0" smtClean="0">
                <a:solidFill>
                  <a:prstClr val="black"/>
                </a:solidFill>
              </a:rPr>
              <a:t>The </a:t>
            </a:r>
            <a:r>
              <a:rPr lang="pl-PL" b="1" dirty="0" err="1" smtClean="0">
                <a:solidFill>
                  <a:prstClr val="black"/>
                </a:solidFill>
              </a:rPr>
              <a:t>main</a:t>
            </a:r>
            <a:r>
              <a:rPr lang="pl-PL" b="1" dirty="0" smtClean="0">
                <a:solidFill>
                  <a:prstClr val="black"/>
                </a:solidFill>
              </a:rPr>
              <a:t> </a:t>
            </a:r>
            <a:r>
              <a:rPr lang="pl-PL" b="1" dirty="0" err="1" smtClean="0">
                <a:solidFill>
                  <a:prstClr val="black"/>
                </a:solidFill>
              </a:rPr>
              <a:t>goal</a:t>
            </a:r>
            <a:r>
              <a:rPr lang="pl-PL" b="1" dirty="0" smtClean="0">
                <a:solidFill>
                  <a:prstClr val="black"/>
                </a:solidFill>
              </a:rPr>
              <a:t> </a:t>
            </a:r>
            <a:r>
              <a:rPr lang="pl-PL" b="1" dirty="0" err="1" smtClean="0">
                <a:solidFill>
                  <a:prstClr val="black"/>
                </a:solidFill>
              </a:rPr>
              <a:t>is</a:t>
            </a:r>
            <a:r>
              <a:rPr lang="pl-PL" b="1" dirty="0" smtClean="0">
                <a:solidFill>
                  <a:prstClr val="black"/>
                </a:solidFill>
              </a:rPr>
              <a:t> to </a:t>
            </a:r>
            <a:r>
              <a:rPr lang="pl-PL" b="1" dirty="0" err="1" smtClean="0">
                <a:solidFill>
                  <a:prstClr val="black"/>
                </a:solidFill>
              </a:rPr>
              <a:t>determine</a:t>
            </a:r>
            <a:r>
              <a:rPr lang="pl-PL" b="1" dirty="0" smtClean="0">
                <a:solidFill>
                  <a:prstClr val="black"/>
                </a:solidFill>
              </a:rPr>
              <a:t> the </a:t>
            </a:r>
            <a:r>
              <a:rPr lang="pl-PL" b="1" dirty="0" err="1" smtClean="0">
                <a:solidFill>
                  <a:prstClr val="black"/>
                </a:solidFill>
              </a:rPr>
              <a:t>best</a:t>
            </a:r>
            <a:r>
              <a:rPr lang="pl-PL" b="1" dirty="0" smtClean="0">
                <a:solidFill>
                  <a:prstClr val="black"/>
                </a:solidFill>
              </a:rPr>
              <a:t> </a:t>
            </a:r>
            <a:r>
              <a:rPr lang="pl-PL" b="1" dirty="0" err="1" smtClean="0">
                <a:solidFill>
                  <a:prstClr val="black"/>
                </a:solidFill>
              </a:rPr>
              <a:t>beam</a:t>
            </a:r>
            <a:r>
              <a:rPr lang="pl-PL" b="1" dirty="0" smtClean="0">
                <a:solidFill>
                  <a:prstClr val="black"/>
                </a:solidFill>
              </a:rPr>
              <a:t> profile in </a:t>
            </a:r>
            <a:r>
              <a:rPr lang="pl-PL" b="1" dirty="0" err="1" smtClean="0">
                <a:solidFill>
                  <a:prstClr val="black"/>
                </a:solidFill>
              </a:rPr>
              <a:t>terms</a:t>
            </a:r>
            <a:r>
              <a:rPr lang="pl-PL" b="1" dirty="0" smtClean="0">
                <a:solidFill>
                  <a:prstClr val="black"/>
                </a:solidFill>
              </a:rPr>
              <a:t> of </a:t>
            </a:r>
            <a:r>
              <a:rPr lang="pl-PL" b="1" dirty="0" err="1" smtClean="0">
                <a:solidFill>
                  <a:prstClr val="black"/>
                </a:solidFill>
              </a:rPr>
              <a:t>emittance</a:t>
            </a:r>
            <a:r>
              <a:rPr lang="pl-PL" b="1" dirty="0" smtClean="0">
                <a:solidFill>
                  <a:prstClr val="black"/>
                </a:solidFill>
              </a:rPr>
              <a:t> and </a:t>
            </a:r>
            <a:r>
              <a:rPr lang="pl-PL" b="1" dirty="0" err="1" smtClean="0">
                <a:solidFill>
                  <a:prstClr val="black"/>
                </a:solidFill>
              </a:rPr>
              <a:t>intensity</a:t>
            </a:r>
            <a:r>
              <a:rPr lang="pl-PL" b="1" dirty="0" smtClean="0">
                <a:solidFill>
                  <a:prstClr val="black"/>
                </a:solidFill>
              </a:rPr>
              <a:t> </a:t>
            </a:r>
            <a:r>
              <a:rPr lang="pl-PL" b="1" dirty="0" err="1" smtClean="0">
                <a:solidFill>
                  <a:prstClr val="black"/>
                </a:solidFill>
              </a:rPr>
              <a:t>preservance</a:t>
            </a:r>
            <a:r>
              <a:rPr lang="pl-PL" b="1" dirty="0" smtClean="0">
                <a:solidFill>
                  <a:prstClr val="black"/>
                </a:solidFill>
              </a:rPr>
              <a:t>, to </a:t>
            </a:r>
            <a:r>
              <a:rPr lang="pl-PL" b="1" dirty="0" err="1" smtClean="0">
                <a:solidFill>
                  <a:prstClr val="black"/>
                </a:solidFill>
              </a:rPr>
              <a:t>reduce</a:t>
            </a:r>
            <a:r>
              <a:rPr lang="pl-PL" b="1" dirty="0" smtClean="0">
                <a:solidFill>
                  <a:prstClr val="black"/>
                </a:solidFill>
              </a:rPr>
              <a:t> the halo and to </a:t>
            </a:r>
            <a:r>
              <a:rPr lang="pl-PL" b="1" dirty="0" err="1" smtClean="0">
                <a:solidFill>
                  <a:prstClr val="black"/>
                </a:solidFill>
              </a:rPr>
              <a:t>minimize</a:t>
            </a:r>
            <a:r>
              <a:rPr lang="pl-PL" b="1" dirty="0" smtClean="0">
                <a:solidFill>
                  <a:prstClr val="black"/>
                </a:solidFill>
              </a:rPr>
              <a:t> the </a:t>
            </a:r>
            <a:r>
              <a:rPr lang="pl-PL" b="1" dirty="0" err="1" smtClean="0">
                <a:solidFill>
                  <a:prstClr val="black"/>
                </a:solidFill>
              </a:rPr>
              <a:t>losses</a:t>
            </a:r>
            <a:r>
              <a:rPr lang="pl-PL" b="1" dirty="0" smtClean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81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altLang="en-US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pl-PL" alt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altLang="en-US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pl-PL" alt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pl-PL" altLang="en-US" b="1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5482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b="1" dirty="0" smtClean="0"/>
              <a:t>Studies </a:t>
            </a:r>
            <a:r>
              <a:rPr lang="en-GB" b="1" dirty="0"/>
              <a:t>made using PTC-ORBIT </a:t>
            </a:r>
            <a:endParaRPr lang="pl-PL" b="1" dirty="0" smtClean="0"/>
          </a:p>
          <a:p>
            <a:pPr algn="just"/>
            <a:endParaRPr lang="pl-PL" dirty="0" smtClean="0"/>
          </a:p>
          <a:p>
            <a:pPr algn="just"/>
            <a:r>
              <a:rPr lang="pl-PL" i="1" dirty="0"/>
              <a:t>I</a:t>
            </a:r>
            <a:r>
              <a:rPr lang="en-GB" i="1" dirty="0" err="1" smtClean="0"/>
              <a:t>ntensity</a:t>
            </a:r>
            <a:r>
              <a:rPr lang="en-GB" i="1" dirty="0" smtClean="0"/>
              <a:t> </a:t>
            </a:r>
            <a:r>
              <a:rPr lang="en-GB" i="1" dirty="0"/>
              <a:t>= 1100 </a:t>
            </a:r>
            <a:r>
              <a:rPr lang="en-GB" i="1" dirty="0" smtClean="0"/>
              <a:t>e10 </a:t>
            </a:r>
            <a:endParaRPr lang="pl-PL" i="1" dirty="0" smtClean="0"/>
          </a:p>
          <a:p>
            <a:pPr algn="just"/>
            <a:r>
              <a:rPr lang="pl-PL" i="1" dirty="0"/>
              <a:t>N</a:t>
            </a:r>
            <a:r>
              <a:rPr lang="en-GB" i="1" dirty="0" smtClean="0"/>
              <a:t>umber </a:t>
            </a:r>
            <a:r>
              <a:rPr lang="en-GB" i="1" dirty="0"/>
              <a:t>of macro particles = 500 </a:t>
            </a:r>
            <a:r>
              <a:rPr lang="en-GB" i="1" dirty="0" smtClean="0"/>
              <a:t>000 </a:t>
            </a:r>
            <a:endParaRPr lang="pl-PL" i="1" dirty="0" smtClean="0"/>
          </a:p>
          <a:p>
            <a:pPr algn="just"/>
            <a:r>
              <a:rPr lang="pl-PL" i="1" dirty="0"/>
              <a:t>T</a:t>
            </a:r>
            <a:r>
              <a:rPr lang="en-GB" i="1" dirty="0" err="1" smtClean="0"/>
              <a:t>ransverse</a:t>
            </a:r>
            <a:r>
              <a:rPr lang="en-GB" i="1" dirty="0" smtClean="0"/>
              <a:t> </a:t>
            </a:r>
            <a:r>
              <a:rPr lang="en-GB" i="1" dirty="0"/>
              <a:t>bin = </a:t>
            </a:r>
            <a:r>
              <a:rPr lang="en-GB" i="1" dirty="0" smtClean="0"/>
              <a:t>256x256 </a:t>
            </a:r>
            <a:endParaRPr lang="pl-PL" i="1" dirty="0" smtClean="0"/>
          </a:p>
          <a:p>
            <a:pPr algn="just"/>
            <a:r>
              <a:rPr lang="pl-PL" i="1" dirty="0"/>
              <a:t>L</a:t>
            </a:r>
            <a:r>
              <a:rPr lang="en-GB" i="1" dirty="0" err="1" smtClean="0"/>
              <a:t>ongitudinal</a:t>
            </a:r>
            <a:r>
              <a:rPr lang="en-GB" i="1" dirty="0" smtClean="0"/>
              <a:t> </a:t>
            </a:r>
            <a:r>
              <a:rPr lang="en-GB" i="1" dirty="0"/>
              <a:t>bin = </a:t>
            </a:r>
            <a:r>
              <a:rPr lang="en-GB" i="1" dirty="0" smtClean="0"/>
              <a:t>128  </a:t>
            </a:r>
            <a:endParaRPr lang="pl-PL" i="1" dirty="0" smtClean="0"/>
          </a:p>
          <a:p>
            <a:pPr algn="just"/>
            <a:r>
              <a:rPr lang="en-GB" dirty="0" smtClean="0"/>
              <a:t>10000 </a:t>
            </a:r>
            <a:r>
              <a:rPr lang="en-GB" dirty="0"/>
              <a:t>first turns at </a:t>
            </a:r>
            <a:r>
              <a:rPr lang="pl-PL" dirty="0" smtClean="0"/>
              <a:t>160</a:t>
            </a:r>
            <a:r>
              <a:rPr lang="en-GB" dirty="0" smtClean="0"/>
              <a:t> MeV</a:t>
            </a:r>
            <a:endParaRPr lang="pl-PL" dirty="0" smtClean="0"/>
          </a:p>
          <a:p>
            <a:pPr algn="just"/>
            <a:r>
              <a:rPr lang="pl-PL" dirty="0"/>
              <a:t>A</a:t>
            </a:r>
            <a:r>
              <a:rPr lang="en-GB" dirty="0" err="1" smtClean="0"/>
              <a:t>ssuming</a:t>
            </a:r>
            <a:r>
              <a:rPr lang="en-GB" dirty="0" smtClean="0"/>
              <a:t> </a:t>
            </a:r>
            <a:r>
              <a:rPr lang="en-GB" dirty="0"/>
              <a:t>no </a:t>
            </a:r>
            <a:r>
              <a:rPr lang="en-GB" dirty="0" smtClean="0"/>
              <a:t>acceleration</a:t>
            </a:r>
            <a:r>
              <a:rPr lang="pl-PL" dirty="0" smtClean="0"/>
              <a:t> and no ramp of the </a:t>
            </a:r>
            <a:r>
              <a:rPr lang="pl-PL" dirty="0" err="1" smtClean="0"/>
              <a:t>magnets</a:t>
            </a:r>
            <a:endParaRPr lang="en-GB" dirty="0"/>
          </a:p>
          <a:p>
            <a:pPr algn="just"/>
            <a:endParaRPr lang="en-GB" dirty="0"/>
          </a:p>
          <a:p>
            <a:pPr marL="0" indent="0" algn="ctr">
              <a:buNone/>
            </a:pPr>
            <a:r>
              <a:rPr lang="en-GB" b="1" dirty="0"/>
              <a:t>Super Gaussian transverse distribution </a:t>
            </a:r>
            <a:endParaRPr lang="pl-PL" b="1" dirty="0" smtClean="0"/>
          </a:p>
          <a:p>
            <a:pPr marL="0" indent="0" algn="ctr">
              <a:buNone/>
            </a:pPr>
            <a:endParaRPr lang="pl-PL" dirty="0" smtClean="0"/>
          </a:p>
          <a:p>
            <a:pPr algn="just"/>
            <a:r>
              <a:rPr lang="pl-PL" dirty="0"/>
              <a:t>N</a:t>
            </a:r>
            <a:r>
              <a:rPr lang="en-GB" dirty="0" err="1" smtClean="0"/>
              <a:t>ormalized</a:t>
            </a:r>
            <a:r>
              <a:rPr lang="en-GB" dirty="0" smtClean="0"/>
              <a:t> </a:t>
            </a:r>
            <a:r>
              <a:rPr lang="en-GB" dirty="0"/>
              <a:t>horizontal </a:t>
            </a:r>
            <a:r>
              <a:rPr lang="pl-PL" dirty="0" err="1" smtClean="0"/>
              <a:t>emittance</a:t>
            </a:r>
            <a:r>
              <a:rPr lang="pl-PL" dirty="0" smtClean="0"/>
              <a:t> =</a:t>
            </a:r>
            <a:r>
              <a:rPr lang="en-GB" dirty="0" smtClean="0"/>
              <a:t> </a:t>
            </a:r>
            <a:r>
              <a:rPr lang="en-GB" i="1" dirty="0"/>
              <a:t>15 mm </a:t>
            </a:r>
            <a:r>
              <a:rPr lang="en-GB" i="1" dirty="0" err="1"/>
              <a:t>mrad</a:t>
            </a:r>
            <a:r>
              <a:rPr lang="en-GB" i="1" dirty="0"/>
              <a:t> </a:t>
            </a:r>
            <a:endParaRPr lang="pl-PL" i="1" dirty="0" smtClean="0"/>
          </a:p>
          <a:p>
            <a:pPr algn="just"/>
            <a:r>
              <a:rPr lang="pl-PL" dirty="0" err="1"/>
              <a:t>N</a:t>
            </a:r>
            <a:r>
              <a:rPr lang="pl-PL" dirty="0" err="1" smtClean="0"/>
              <a:t>ormalized</a:t>
            </a:r>
            <a:r>
              <a:rPr lang="en-GB" dirty="0" smtClean="0"/>
              <a:t> </a:t>
            </a:r>
            <a:r>
              <a:rPr lang="en-GB" dirty="0"/>
              <a:t>vertical </a:t>
            </a:r>
            <a:r>
              <a:rPr lang="en-GB" dirty="0" err="1" smtClean="0"/>
              <a:t>emi</a:t>
            </a:r>
            <a:r>
              <a:rPr lang="pl-PL" dirty="0" smtClean="0"/>
              <a:t>t</a:t>
            </a:r>
            <a:r>
              <a:rPr lang="en-GB" dirty="0" err="1" smtClean="0"/>
              <a:t>tances</a:t>
            </a:r>
            <a:r>
              <a:rPr lang="en-GB" i="1" dirty="0" smtClean="0"/>
              <a:t> </a:t>
            </a:r>
            <a:r>
              <a:rPr lang="en-GB" i="1" dirty="0"/>
              <a:t>10 mm </a:t>
            </a:r>
            <a:r>
              <a:rPr lang="en-GB" i="1" dirty="0" err="1" smtClean="0"/>
              <a:t>mrad</a:t>
            </a:r>
            <a:endParaRPr lang="en-GB" i="1" dirty="0"/>
          </a:p>
          <a:p>
            <a:endParaRPr lang="pl-PL" alt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smtClean="0"/>
              <a:t>Studies of the best beam profile </a:t>
            </a:r>
            <a:br>
              <a:rPr lang="en-GB" sz="3200" b="1" dirty="0" smtClean="0"/>
            </a:br>
            <a:r>
              <a:rPr lang="en-GB" sz="3200" b="1" dirty="0" smtClean="0"/>
              <a:t>(vertical plane), 160 MeV case</a:t>
            </a:r>
            <a:endParaRPr lang="en-GB" sz="3200" b="1" dirty="0"/>
          </a:p>
        </p:txBody>
      </p:sp>
      <p:pic>
        <p:nvPicPr>
          <p:cNvPr id="15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3503" y="2366044"/>
            <a:ext cx="8016465" cy="4525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94441" y="1872916"/>
                <a:ext cx="4176849" cy="1749453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r"/>
                <a:r>
                  <a:rPr lang="en-GB" dirty="0">
                    <a:solidFill>
                      <a:prstClr val="black"/>
                    </a:solidFill>
                    <a:latin typeface="Cambria Math"/>
                  </a:rPr>
                  <a:t>Formula for </a:t>
                </a:r>
                <a:r>
                  <a:rPr lang="en-GB" dirty="0" smtClean="0">
                    <a:solidFill>
                      <a:prstClr val="black"/>
                    </a:solidFill>
                    <a:latin typeface="Cambria Math"/>
                  </a:rPr>
                  <a:t>Super </a:t>
                </a:r>
                <a:r>
                  <a:rPr lang="en-GB" dirty="0">
                    <a:solidFill>
                      <a:prstClr val="black"/>
                    </a:solidFill>
                    <a:latin typeface="Cambria Math"/>
                  </a:rPr>
                  <a:t>G</a:t>
                </a:r>
                <a:r>
                  <a:rPr lang="en-GB" dirty="0" smtClean="0">
                    <a:solidFill>
                      <a:prstClr val="black"/>
                    </a:solidFill>
                    <a:latin typeface="Cambria Math"/>
                  </a:rPr>
                  <a:t>aussian </a:t>
                </a:r>
                <a:r>
                  <a:rPr lang="en-GB" dirty="0">
                    <a:solidFill>
                      <a:prstClr val="black"/>
                    </a:solidFill>
                    <a:latin typeface="Cambria Math"/>
                  </a:rPr>
                  <a:t>distribution:</a:t>
                </a:r>
              </a:p>
              <a:p>
                <a:pPr algn="r"/>
                <a:endParaRPr lang="en-GB" dirty="0">
                  <a:solidFill>
                    <a:prstClr val="black"/>
                  </a:solidFill>
                  <a:latin typeface="Cambria Math"/>
                </a:endParaRPr>
              </a:p>
              <a:p>
                <a:pPr algn="r"/>
                <a14:m>
                  <m:oMath xmlns:m="http://schemas.openxmlformats.org/officeDocument/2006/math"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π</m:t>
                            </m:r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rad>
                        <m:sSub>
                          <m:sSubPr>
                            <m:ctrlPr>
                              <a:rPr lang="el-G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𝑒𝑥𝑝</m:t>
                    </m:r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 (</m:t>
                    </m:r>
                    <m:f>
                      <m:f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−</m:t>
                            </m:r>
                            <m:d>
                              <m:d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𝑎𝑏𝑠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σ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  <m:sup>
                            <m:sSup>
                              <m:sSup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e>
                              <m:sup/>
                            </m:sSup>
                          </m:sup>
                        </m:sSubSup>
                      </m:den>
                    </m:f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 </a:t>
                </a:r>
              </a:p>
              <a:p>
                <a:pPr algn="r"/>
                <a:r>
                  <a:rPr lang="en-GB" dirty="0">
                    <a:solidFill>
                      <a:prstClr val="black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prstClr val="black"/>
                        </a:solidFill>
                        <a:latin typeface="Cambria Math"/>
                      </a:rPr>
                      <m:t>σ</m:t>
                    </m:r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prstClr val="black"/>
                            </a:solidFill>
                            <a:latin typeface="Cambria Math"/>
                          </a:rPr>
                          <m:t>σ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π</m:t>
                            </m:r>
                          </m:num>
                          <m:den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e>
                      <m:sup>
                        <m:f>
                          <m:f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</m:t>
                            </m:r>
                          </m:den>
                        </m:f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441" y="1872916"/>
                <a:ext cx="4176849" cy="1749453"/>
              </a:xfrm>
              <a:prstGeom prst="rect">
                <a:avLst/>
              </a:prstGeom>
              <a:blipFill rotWithShape="0">
                <a:blip r:embed="rId4"/>
                <a:stretch>
                  <a:fillRect l="-1016" t="-1375" r="-1016" b="-6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81000" y="6488668"/>
            <a:ext cx="6518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Comparison between </a:t>
            </a:r>
            <a:r>
              <a:rPr lang="en-GB" sz="1400" dirty="0" err="1">
                <a:solidFill>
                  <a:prstClr val="black"/>
                </a:solidFill>
              </a:rPr>
              <a:t>Supergaussian</a:t>
            </a:r>
            <a:r>
              <a:rPr lang="en-GB" sz="1400" dirty="0">
                <a:solidFill>
                  <a:prstClr val="black"/>
                </a:solidFill>
              </a:rPr>
              <a:t> distribution for N=10 (in bars) and N=2 (in green)</a:t>
            </a:r>
          </a:p>
        </p:txBody>
      </p:sp>
    </p:spTree>
    <p:extLst>
      <p:ext uri="{BB962C8B-B14F-4D97-AF65-F5344CB8AC3E}">
        <p14:creationId xmlns:p14="http://schemas.microsoft.com/office/powerpoint/2010/main" val="113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Studies of the best beam profile </a:t>
            </a:r>
            <a:br>
              <a:rPr lang="en-GB" sz="3200" b="1" dirty="0" smtClean="0"/>
            </a:br>
            <a:r>
              <a:rPr lang="en-GB" sz="3200" b="1" dirty="0" smtClean="0"/>
              <a:t>(vertical plane), 160 MeV case</a:t>
            </a:r>
            <a:endParaRPr lang="en-GB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67" y="1600200"/>
            <a:ext cx="3657600" cy="2065020"/>
          </a:xfrm>
        </p:spPr>
      </p:pic>
      <p:sp>
        <p:nvSpPr>
          <p:cNvPr id="5" name="TextBox 4"/>
          <p:cNvSpPr txBox="1"/>
          <p:nvPr/>
        </p:nvSpPr>
        <p:spPr>
          <a:xfrm>
            <a:off x="990600" y="1752600"/>
            <a:ext cx="120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Supergaussian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</a:p>
          <a:p>
            <a:r>
              <a:rPr lang="en-GB" sz="1200" dirty="0">
                <a:solidFill>
                  <a:prstClr val="black"/>
                </a:solidFill>
              </a:rPr>
              <a:t>with N=2 vs N=4</a:t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y plane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00200"/>
            <a:ext cx="3657600" cy="20650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2600" y="1752599"/>
            <a:ext cx="120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Supergaussian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</a:p>
          <a:p>
            <a:r>
              <a:rPr lang="en-GB" sz="1200" dirty="0">
                <a:solidFill>
                  <a:prstClr val="black"/>
                </a:solidFill>
              </a:rPr>
              <a:t>with N=2 vs N=6</a:t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y plane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600" y="4419600"/>
            <a:ext cx="120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Supergaussian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</a:p>
          <a:p>
            <a:r>
              <a:rPr lang="en-GB" sz="1200" dirty="0">
                <a:solidFill>
                  <a:prstClr val="black"/>
                </a:solidFill>
              </a:rPr>
              <a:t>with N=2 vs N=8</a:t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y plane</a:t>
            </a:r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419600"/>
            <a:ext cx="3657600" cy="206502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61" y="4419600"/>
            <a:ext cx="3657600" cy="20650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86400" y="4579557"/>
            <a:ext cx="1320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Supergaussian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</a:p>
          <a:p>
            <a:r>
              <a:rPr lang="en-GB" sz="1200" dirty="0">
                <a:solidFill>
                  <a:prstClr val="black"/>
                </a:solidFill>
              </a:rPr>
              <a:t>with N=2 vs  N=10</a:t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y plane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0600" y="4419600"/>
            <a:ext cx="1206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prstClr val="black"/>
                </a:solidFill>
              </a:rPr>
              <a:t>Supergaussian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</a:p>
          <a:p>
            <a:r>
              <a:rPr lang="en-GB" sz="1200" dirty="0">
                <a:solidFill>
                  <a:prstClr val="black"/>
                </a:solidFill>
              </a:rPr>
              <a:t>with N=2 vs N=8</a:t>
            </a:r>
            <a:br>
              <a:rPr lang="en-GB" sz="1200" dirty="0">
                <a:solidFill>
                  <a:prstClr val="black"/>
                </a:solidFill>
              </a:rPr>
            </a:br>
            <a:r>
              <a:rPr lang="en-GB" sz="1200" dirty="0">
                <a:solidFill>
                  <a:prstClr val="black"/>
                </a:solidFill>
              </a:rPr>
              <a:t>y plane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1" y="3803749"/>
            <a:ext cx="7874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prstClr val="black"/>
                </a:solidFill>
              </a:rPr>
              <a:t>Choice of the N </a:t>
            </a:r>
            <a:r>
              <a:rPr lang="pl-PL" sz="1600" b="1" dirty="0" err="1">
                <a:solidFill>
                  <a:prstClr val="black"/>
                </a:solidFill>
              </a:rPr>
              <a:t>parameter</a:t>
            </a:r>
            <a:r>
              <a:rPr lang="pl-PL" sz="1600" b="1" dirty="0">
                <a:solidFill>
                  <a:prstClr val="black"/>
                </a:solidFill>
              </a:rPr>
              <a:t> influence the </a:t>
            </a:r>
            <a:r>
              <a:rPr lang="pl-PL" sz="1600" b="1" dirty="0" err="1">
                <a:solidFill>
                  <a:prstClr val="black"/>
                </a:solidFill>
              </a:rPr>
              <a:t>beam</a:t>
            </a:r>
            <a:r>
              <a:rPr lang="pl-PL" sz="1600" b="1" dirty="0">
                <a:solidFill>
                  <a:prstClr val="black"/>
                </a:solidFill>
              </a:rPr>
              <a:t> profile </a:t>
            </a:r>
            <a:r>
              <a:rPr lang="pl-PL" sz="1600" b="1" dirty="0" err="1">
                <a:solidFill>
                  <a:prstClr val="black"/>
                </a:solidFill>
              </a:rPr>
              <a:t>shape</a:t>
            </a:r>
            <a:r>
              <a:rPr lang="pl-PL" sz="16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0298" y="6492177"/>
            <a:ext cx="7874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err="1">
                <a:solidFill>
                  <a:prstClr val="black"/>
                </a:solidFill>
              </a:rPr>
              <a:t>Distributions</a:t>
            </a:r>
            <a:r>
              <a:rPr lang="pl-PL" sz="1600" dirty="0">
                <a:solidFill>
                  <a:prstClr val="black"/>
                </a:solidFill>
              </a:rPr>
              <a:t> </a:t>
            </a:r>
            <a:r>
              <a:rPr lang="pl-PL" sz="1600" dirty="0" err="1">
                <a:solidFill>
                  <a:prstClr val="black"/>
                </a:solidFill>
              </a:rPr>
              <a:t>generated</a:t>
            </a:r>
            <a:r>
              <a:rPr lang="pl-PL" sz="1600" dirty="0">
                <a:solidFill>
                  <a:prstClr val="black"/>
                </a:solidFill>
              </a:rPr>
              <a:t> for </a:t>
            </a:r>
            <a:r>
              <a:rPr lang="pl-PL" sz="1600" dirty="0" err="1">
                <a:solidFill>
                  <a:prstClr val="black"/>
                </a:solidFill>
              </a:rPr>
              <a:t>different</a:t>
            </a:r>
            <a:r>
              <a:rPr lang="pl-PL" sz="1600" dirty="0">
                <a:solidFill>
                  <a:prstClr val="black"/>
                </a:solidFill>
              </a:rPr>
              <a:t> N with the same </a:t>
            </a:r>
            <a:r>
              <a:rPr lang="pl-PL" sz="1600" dirty="0" err="1">
                <a:solidFill>
                  <a:prstClr val="black"/>
                </a:solidFill>
              </a:rPr>
              <a:t>horizontal</a:t>
            </a:r>
            <a:r>
              <a:rPr lang="pl-PL" sz="1600" dirty="0">
                <a:solidFill>
                  <a:prstClr val="black"/>
                </a:solidFill>
              </a:rPr>
              <a:t> and </a:t>
            </a:r>
            <a:r>
              <a:rPr lang="pl-PL" sz="1600" dirty="0" err="1">
                <a:solidFill>
                  <a:prstClr val="black"/>
                </a:solidFill>
              </a:rPr>
              <a:t>vertical</a:t>
            </a:r>
            <a:r>
              <a:rPr lang="pl-PL" sz="1600" dirty="0">
                <a:solidFill>
                  <a:prstClr val="black"/>
                </a:solidFill>
              </a:rPr>
              <a:t> </a:t>
            </a:r>
            <a:r>
              <a:rPr lang="pl-PL" sz="1600" dirty="0" err="1">
                <a:solidFill>
                  <a:prstClr val="black"/>
                </a:solidFill>
              </a:rPr>
              <a:t>emittances</a:t>
            </a:r>
            <a:r>
              <a:rPr lang="pl-PL" sz="1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50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6800" y="1447800"/>
            <a:ext cx="10058400" cy="5678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Studies for different beam profiles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146732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prstClr val="black"/>
                </a:solidFill>
              </a:rPr>
              <a:t>Intensity evolution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6675" y="3273346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prstClr val="black"/>
                </a:solidFill>
              </a:rPr>
              <a:t>RMS horizontal </a:t>
            </a:r>
            <a:r>
              <a:rPr lang="en-GB" sz="1400" dirty="0" err="1">
                <a:solidFill>
                  <a:prstClr val="black"/>
                </a:solidFill>
              </a:rPr>
              <a:t>emittance</a:t>
            </a:r>
            <a:r>
              <a:rPr lang="en-GB" sz="1400" dirty="0">
                <a:solidFill>
                  <a:prstClr val="black"/>
                </a:solidFill>
              </a:rPr>
              <a:t> evolution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5261" y="4953000"/>
            <a:ext cx="4396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prstClr val="black"/>
                </a:solidFill>
              </a:rPr>
              <a:t>RMS vertical </a:t>
            </a:r>
            <a:r>
              <a:rPr lang="en-GB" sz="1400" dirty="0" err="1">
                <a:solidFill>
                  <a:prstClr val="black"/>
                </a:solidFill>
              </a:rPr>
              <a:t>emittance</a:t>
            </a:r>
            <a:r>
              <a:rPr lang="en-GB" sz="1400" dirty="0">
                <a:solidFill>
                  <a:prstClr val="black"/>
                </a:solidFill>
              </a:rPr>
              <a:t> evolution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2133600"/>
            <a:ext cx="4493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Losses decrease with increasing 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05801" y="1482620"/>
            <a:ext cx="83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Legend:</a:t>
            </a:r>
          </a:p>
          <a:p>
            <a:endParaRPr lang="en-GB" sz="1400" b="1" dirty="0">
              <a:solidFill>
                <a:srgbClr val="FF0000"/>
              </a:solidFill>
            </a:endParaRPr>
          </a:p>
          <a:p>
            <a:r>
              <a:rPr lang="en-GB" sz="1400" b="1" dirty="0">
                <a:solidFill>
                  <a:srgbClr val="FF0000"/>
                </a:solidFill>
              </a:rPr>
              <a:t>standard  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Gauss</a:t>
            </a:r>
          </a:p>
          <a:p>
            <a:r>
              <a:rPr lang="en-GB" sz="1400" b="1" dirty="0">
                <a:solidFill>
                  <a:srgbClr val="FFFF00"/>
                </a:solidFill>
              </a:rPr>
              <a:t>N=2</a:t>
            </a:r>
          </a:p>
          <a:p>
            <a:r>
              <a:rPr lang="en-GB" sz="1400" b="1" dirty="0">
                <a:solidFill>
                  <a:prstClr val="black"/>
                </a:solidFill>
              </a:rPr>
              <a:t>N=4</a:t>
            </a:r>
          </a:p>
          <a:p>
            <a:r>
              <a:rPr lang="en-GB" sz="1400" b="1" dirty="0">
                <a:solidFill>
                  <a:srgbClr val="0070C0"/>
                </a:solidFill>
              </a:rPr>
              <a:t>N=6</a:t>
            </a:r>
          </a:p>
          <a:p>
            <a:r>
              <a:rPr lang="en-GB" sz="1400" b="1" dirty="0">
                <a:solidFill>
                  <a:srgbClr val="41DF49"/>
                </a:solidFill>
              </a:rPr>
              <a:t>N=8</a:t>
            </a:r>
          </a:p>
          <a:p>
            <a:r>
              <a:rPr lang="en-GB" sz="1400" b="1" dirty="0">
                <a:solidFill>
                  <a:srgbClr val="2DF4EF"/>
                </a:solidFill>
              </a:rPr>
              <a:t>N=10</a:t>
            </a:r>
            <a:r>
              <a:rPr lang="en-GB" sz="1400" b="1" dirty="0">
                <a:solidFill>
                  <a:srgbClr val="FFFF00"/>
                </a:solidFill>
              </a:rPr>
              <a:t> 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281" y="3825536"/>
            <a:ext cx="6102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>
                <a:solidFill>
                  <a:srgbClr val="FF0000"/>
                </a:solidFill>
              </a:rPr>
              <a:t>Emittances</a:t>
            </a:r>
            <a:r>
              <a:rPr lang="en-GB" sz="2400" b="1" dirty="0">
                <a:solidFill>
                  <a:srgbClr val="FF0000"/>
                </a:solidFill>
              </a:rPr>
              <a:t> evolution follow the losses pattern</a:t>
            </a:r>
          </a:p>
        </p:txBody>
      </p:sp>
    </p:spTree>
    <p:extLst>
      <p:ext uri="{BB962C8B-B14F-4D97-AF65-F5344CB8AC3E}">
        <p14:creationId xmlns:p14="http://schemas.microsoft.com/office/powerpoint/2010/main" val="213520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Tune spread as a function of beam profile (peak height), 160 MeV case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572000" cy="3429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57800" y="1981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Qx</a:t>
            </a:r>
            <a:r>
              <a:rPr lang="en-GB" sz="1400" dirty="0">
                <a:solidFill>
                  <a:prstClr val="black"/>
                </a:solidFill>
              </a:rPr>
              <a:t> = 0.180</a:t>
            </a:r>
          </a:p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Qy</a:t>
            </a:r>
            <a:r>
              <a:rPr lang="en-GB" sz="1400" dirty="0">
                <a:solidFill>
                  <a:prstClr val="black"/>
                </a:solidFill>
              </a:rPr>
              <a:t> = 0.245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48006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solidFill>
                  <a:prstClr val="black"/>
                </a:solidFill>
              </a:rPr>
              <a:t>Tune footprint for </a:t>
            </a:r>
            <a:r>
              <a:rPr lang="en-GB" sz="1400" dirty="0" err="1">
                <a:solidFill>
                  <a:prstClr val="black"/>
                </a:solidFill>
              </a:rPr>
              <a:t>Supergaussian</a:t>
            </a:r>
            <a:r>
              <a:rPr lang="en-GB" sz="1400" dirty="0">
                <a:solidFill>
                  <a:prstClr val="black"/>
                </a:solidFill>
              </a:rPr>
              <a:t>  N=10 at 160 MeV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1591"/>
            <a:ext cx="4572000" cy="3429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71800" y="547773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Qx</a:t>
            </a:r>
            <a:r>
              <a:rPr lang="en-GB" sz="1400" dirty="0">
                <a:solidFill>
                  <a:prstClr val="black"/>
                </a:solidFill>
              </a:rPr>
              <a:t> = 0.345</a:t>
            </a:r>
          </a:p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Qy</a:t>
            </a:r>
            <a:r>
              <a:rPr lang="en-GB" sz="1400" dirty="0">
                <a:solidFill>
                  <a:prstClr val="black"/>
                </a:solidFill>
              </a:rPr>
              <a:t> = 0.449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1591"/>
            <a:ext cx="4572000" cy="342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76339" y="556847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Qx</a:t>
            </a:r>
            <a:r>
              <a:rPr lang="en-GB" sz="1400" dirty="0">
                <a:solidFill>
                  <a:prstClr val="black"/>
                </a:solidFill>
              </a:rPr>
              <a:t> = 0.264</a:t>
            </a:r>
          </a:p>
          <a:p>
            <a:r>
              <a:rPr lang="el-GR" sz="1400" dirty="0">
                <a:solidFill>
                  <a:prstClr val="black"/>
                </a:solidFill>
              </a:rPr>
              <a:t>Δ</a:t>
            </a:r>
            <a:r>
              <a:rPr lang="en-GB" sz="1400" dirty="0" err="1">
                <a:solidFill>
                  <a:prstClr val="black"/>
                </a:solidFill>
              </a:rPr>
              <a:t>Qy</a:t>
            </a:r>
            <a:r>
              <a:rPr lang="en-GB" sz="1400" dirty="0">
                <a:solidFill>
                  <a:prstClr val="black"/>
                </a:solidFill>
              </a:rPr>
              <a:t> = 0.349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967" y="6490458"/>
            <a:ext cx="3932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Tune footprint for </a:t>
            </a:r>
            <a:r>
              <a:rPr lang="en-GB" sz="1400" dirty="0" err="1">
                <a:solidFill>
                  <a:prstClr val="black"/>
                </a:solidFill>
              </a:rPr>
              <a:t>Supergaussian</a:t>
            </a:r>
            <a:r>
              <a:rPr lang="en-GB" sz="1400" dirty="0">
                <a:solidFill>
                  <a:prstClr val="black"/>
                </a:solidFill>
              </a:rPr>
              <a:t>  N=2 at 160 MeV</a:t>
            </a:r>
          </a:p>
        </p:txBody>
      </p:sp>
    </p:spTree>
    <p:extLst>
      <p:ext uri="{BB962C8B-B14F-4D97-AF65-F5344CB8AC3E}">
        <p14:creationId xmlns:p14="http://schemas.microsoft.com/office/powerpoint/2010/main" val="26660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US" altLang="en-US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3724"/>
            <a:ext cx="8229600" cy="4525963"/>
          </a:xfrm>
        </p:spPr>
        <p:txBody>
          <a:bodyPr/>
          <a:lstStyle/>
          <a:p>
            <a:pPr marL="514350" indent="-514350">
              <a:buAutoNum type="arabicParenR"/>
            </a:pPr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r>
              <a:rPr lang="pl-PL" b="1" dirty="0" smtClean="0"/>
              <a:t>and</a:t>
            </a:r>
          </a:p>
          <a:p>
            <a:pPr marL="514350" indent="-514350">
              <a:buAutoNum type="arabicParenR"/>
            </a:pPr>
            <a:endParaRPr lang="pl-PL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83724"/>
            <a:ext cx="6296048" cy="26776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l-PL" sz="2800" b="1" dirty="0" err="1" smtClean="0"/>
              <a:t>Determine</a:t>
            </a:r>
            <a:r>
              <a:rPr lang="pl-PL" sz="2800" b="1" dirty="0" smtClean="0"/>
              <a:t> the </a:t>
            </a:r>
            <a:r>
              <a:rPr lang="pl-PL" sz="2800" b="1" dirty="0" err="1" smtClean="0"/>
              <a:t>beam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parametres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at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injection</a:t>
            </a:r>
            <a:r>
              <a:rPr lang="pl-PL" sz="2800" b="1" dirty="0" smtClean="0"/>
              <a:t> for H- 160 </a:t>
            </a:r>
            <a:r>
              <a:rPr lang="pl-PL" sz="2800" b="1" dirty="0" err="1" smtClean="0"/>
              <a:t>MeV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case</a:t>
            </a:r>
            <a:r>
              <a:rPr lang="pl-PL" sz="2800" b="1" dirty="0" smtClean="0"/>
              <a:t> (</a:t>
            </a:r>
            <a:r>
              <a:rPr lang="pl-PL" sz="2800" b="1" dirty="0" err="1" smtClean="0"/>
              <a:t>intensity</a:t>
            </a:r>
            <a:r>
              <a:rPr lang="pl-PL" sz="2800" b="1" dirty="0" smtClean="0"/>
              <a:t>, </a:t>
            </a:r>
            <a:r>
              <a:rPr lang="pl-PL" sz="2800" b="1" dirty="0" err="1" smtClean="0"/>
              <a:t>emittances</a:t>
            </a:r>
            <a:r>
              <a:rPr lang="pl-PL" sz="2800" b="1" dirty="0" smtClean="0"/>
              <a:t>)</a:t>
            </a:r>
          </a:p>
          <a:p>
            <a:endParaRPr lang="pl-PL" sz="2800" b="1" dirty="0" smtClean="0"/>
          </a:p>
          <a:p>
            <a:r>
              <a:rPr lang="pl-PL" sz="2800" b="1" dirty="0" smtClean="0"/>
              <a:t>Run the </a:t>
            </a:r>
            <a:r>
              <a:rPr lang="pl-PL" sz="2800" b="1" dirty="0" err="1" smtClean="0"/>
              <a:t>simulation</a:t>
            </a:r>
            <a:r>
              <a:rPr lang="pl-PL" sz="2800" b="1" dirty="0" smtClean="0"/>
              <a:t> for </a:t>
            </a:r>
            <a:r>
              <a:rPr lang="pl-PL" sz="2800" b="1" dirty="0" err="1" smtClean="0"/>
              <a:t>assumed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scenarios</a:t>
            </a:r>
            <a:endParaRPr lang="pl-PL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9486" y="5599891"/>
            <a:ext cx="8635999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2800" b="1" dirty="0"/>
              <a:t>Run the simulations for the painting scheme (i.e. the KSW functions and offsets) produced by Jose and </a:t>
            </a:r>
            <a:r>
              <a:rPr lang="en-US" sz="2800" b="1" dirty="0" smtClean="0"/>
              <a:t>Chiara</a:t>
            </a:r>
          </a:p>
        </p:txBody>
      </p:sp>
    </p:spTree>
    <p:extLst>
      <p:ext uri="{BB962C8B-B14F-4D97-AF65-F5344CB8AC3E}">
        <p14:creationId xmlns:p14="http://schemas.microsoft.com/office/powerpoint/2010/main" val="139316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and outlook</a:t>
            </a:r>
            <a:r>
              <a:rPr lang="en-US" altLang="en-US" sz="40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36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pl-PL" b="1" dirty="0" smtClean="0"/>
              <a:t>It would be nice to determine </a:t>
            </a:r>
            <a:r>
              <a:rPr lang="en-GB" b="1" dirty="0" smtClean="0"/>
              <a:t>the initial </a:t>
            </a:r>
            <a:r>
              <a:rPr lang="en-GB" b="1" smtClean="0"/>
              <a:t>beam parameters and </a:t>
            </a:r>
            <a:r>
              <a:rPr lang="pl-PL" b="1" smtClean="0"/>
              <a:t>how </a:t>
            </a:r>
            <a:r>
              <a:rPr lang="pl-PL" b="1" dirty="0" err="1" smtClean="0"/>
              <a:t>flexible</a:t>
            </a:r>
            <a:r>
              <a:rPr lang="pl-PL" b="1" dirty="0" smtClean="0"/>
              <a:t> we </a:t>
            </a:r>
            <a:r>
              <a:rPr lang="pl-PL" b="1" dirty="0" err="1" smtClean="0"/>
              <a:t>are</a:t>
            </a:r>
            <a:r>
              <a:rPr lang="pl-PL" b="1" dirty="0" smtClean="0"/>
              <a:t> in </a:t>
            </a:r>
            <a:r>
              <a:rPr lang="pl-PL" b="1" dirty="0" err="1" smtClean="0"/>
              <a:t>terms</a:t>
            </a:r>
            <a:r>
              <a:rPr lang="pl-PL" b="1" dirty="0" smtClean="0"/>
              <a:t> of the </a:t>
            </a:r>
            <a:r>
              <a:rPr lang="pl-PL" b="1" dirty="0" err="1" smtClean="0"/>
              <a:t>transverse</a:t>
            </a:r>
            <a:r>
              <a:rPr lang="pl-PL" b="1" dirty="0" smtClean="0"/>
              <a:t> painting </a:t>
            </a:r>
            <a:r>
              <a:rPr lang="pl-PL" b="1" dirty="0" smtClean="0">
                <a:solidFill>
                  <a:srgbClr val="00B050"/>
                </a:solidFill>
              </a:rPr>
              <a:t>(open </a:t>
            </a:r>
            <a:r>
              <a:rPr lang="pl-PL" b="1" dirty="0" err="1" smtClean="0">
                <a:solidFill>
                  <a:srgbClr val="00B050"/>
                </a:solidFill>
              </a:rPr>
              <a:t>question</a:t>
            </a:r>
            <a:r>
              <a:rPr lang="pl-PL" b="1" dirty="0" smtClean="0">
                <a:solidFill>
                  <a:srgbClr val="00B050"/>
                </a:solidFill>
              </a:rPr>
              <a:t> to the </a:t>
            </a:r>
            <a:r>
              <a:rPr lang="pl-PL" b="1" dirty="0" err="1" smtClean="0">
                <a:solidFill>
                  <a:srgbClr val="00B050"/>
                </a:solidFill>
              </a:rPr>
              <a:t>others</a:t>
            </a:r>
            <a:r>
              <a:rPr lang="pl-PL" b="1" dirty="0" smtClean="0">
                <a:solidFill>
                  <a:srgbClr val="00B050"/>
                </a:solidFill>
              </a:rPr>
              <a:t>)</a:t>
            </a:r>
            <a:r>
              <a:rPr lang="pl-PL" b="1" dirty="0" smtClean="0"/>
              <a:t>?</a:t>
            </a:r>
          </a:p>
          <a:p>
            <a:pPr marL="0" indent="0" algn="just">
              <a:buNone/>
            </a:pPr>
            <a:endParaRPr lang="pl-PL" b="1" dirty="0"/>
          </a:p>
          <a:p>
            <a:pPr marL="0" indent="0" algn="just">
              <a:buNone/>
            </a:pPr>
            <a:r>
              <a:rPr lang="pl-PL" b="1" dirty="0" smtClean="0"/>
              <a:t>Super Gaussian</a:t>
            </a:r>
            <a:r>
              <a:rPr lang="en-GB" b="1" dirty="0" smtClean="0"/>
              <a:t>s</a:t>
            </a:r>
            <a:r>
              <a:rPr lang="pl-PL" b="1" dirty="0" smtClean="0"/>
              <a:t>, with exponent </a:t>
            </a:r>
            <a:r>
              <a:rPr lang="en-GB" b="1" dirty="0" smtClean="0"/>
              <a:t>&gt; 6</a:t>
            </a:r>
            <a:r>
              <a:rPr lang="pl-PL" b="1" dirty="0" smtClean="0"/>
              <a:t>, seem to represent </a:t>
            </a:r>
            <a:r>
              <a:rPr lang="en-GB" b="1" dirty="0" smtClean="0"/>
              <a:t>quite well </a:t>
            </a:r>
            <a:r>
              <a:rPr lang="pl-PL" b="1" dirty="0" smtClean="0"/>
              <a:t>HI beam transverse profile.</a:t>
            </a:r>
          </a:p>
          <a:p>
            <a:pPr marL="0" indent="0" algn="just">
              <a:buNone/>
            </a:pPr>
            <a:endParaRPr lang="pl-PL" b="1" dirty="0"/>
          </a:p>
          <a:p>
            <a:pPr marL="0" indent="0" algn="just">
              <a:buNone/>
            </a:pPr>
            <a:r>
              <a:rPr lang="pl-PL" b="1" dirty="0" smtClean="0"/>
              <a:t>Measurements at 160 MeV are </a:t>
            </a:r>
            <a:r>
              <a:rPr lang="en-GB" b="1" dirty="0" smtClean="0"/>
              <a:t>foreseen</a:t>
            </a:r>
            <a:r>
              <a:rPr lang="pl-PL" b="1" dirty="0" smtClean="0"/>
              <a:t> for incomming days in order to observe real beam and to perform the best fit for the transverse profile.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46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496</Words>
  <Application>Microsoft Office PowerPoint</Application>
  <PresentationFormat>On-screen Show (4:3)</PresentationFormat>
  <Paragraphs>102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1_Office Theme</vt:lpstr>
      <vt:lpstr>Tracking studies with high intensity beam (160MeV case)</vt:lpstr>
      <vt:lpstr>Goals of the studies</vt:lpstr>
      <vt:lpstr>Current studies and results</vt:lpstr>
      <vt:lpstr>Studies of the best beam profile  (vertical plane), 160 MeV case</vt:lpstr>
      <vt:lpstr>Studies of the best beam profile  (vertical plane), 160 MeV case</vt:lpstr>
      <vt:lpstr>Studies for different beam profiles  </vt:lpstr>
      <vt:lpstr>Tune spread as a function of beam profile (peak height), 160 MeV case</vt:lpstr>
      <vt:lpstr>Work plans</vt:lpstr>
      <vt:lpstr>Summary and outlook </vt:lpstr>
      <vt:lpstr>Tune spread as a function of beam intensity (peak height), 160 MeV case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Kowalska</dc:creator>
  <cp:lastModifiedBy>Magdalena Anna Kowalska</cp:lastModifiedBy>
  <cp:revision>48</cp:revision>
  <dcterms:created xsi:type="dcterms:W3CDTF">2014-10-12T13:18:43Z</dcterms:created>
  <dcterms:modified xsi:type="dcterms:W3CDTF">2014-10-13T13:36:03Z</dcterms:modified>
</cp:coreProperties>
</file>