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8"/>
  </p:notesMasterIdLst>
  <p:sldIdLst>
    <p:sldId id="256" r:id="rId2"/>
    <p:sldId id="306" r:id="rId3"/>
    <p:sldId id="393" r:id="rId4"/>
    <p:sldId id="382" r:id="rId5"/>
    <p:sldId id="383" r:id="rId6"/>
    <p:sldId id="403" r:id="rId7"/>
    <p:sldId id="405" r:id="rId8"/>
    <p:sldId id="384" r:id="rId9"/>
    <p:sldId id="410" r:id="rId10"/>
    <p:sldId id="374" r:id="rId11"/>
    <p:sldId id="386" r:id="rId12"/>
    <p:sldId id="411" r:id="rId13"/>
    <p:sldId id="412" r:id="rId14"/>
    <p:sldId id="387" r:id="rId15"/>
    <p:sldId id="413" r:id="rId16"/>
    <p:sldId id="414" r:id="rId17"/>
    <p:sldId id="395" r:id="rId18"/>
    <p:sldId id="385" r:id="rId19"/>
    <p:sldId id="406" r:id="rId20"/>
    <p:sldId id="389" r:id="rId21"/>
    <p:sldId id="394" r:id="rId22"/>
    <p:sldId id="388" r:id="rId23"/>
    <p:sldId id="407" r:id="rId24"/>
    <p:sldId id="401" r:id="rId25"/>
    <p:sldId id="402" r:id="rId26"/>
    <p:sldId id="392" r:id="rId27"/>
    <p:sldId id="408" r:id="rId28"/>
    <p:sldId id="391" r:id="rId29"/>
    <p:sldId id="368" r:id="rId30"/>
    <p:sldId id="409" r:id="rId31"/>
    <p:sldId id="399" r:id="rId32"/>
    <p:sldId id="398" r:id="rId33"/>
    <p:sldId id="400" r:id="rId34"/>
    <p:sldId id="397" r:id="rId35"/>
    <p:sldId id="396" r:id="rId36"/>
    <p:sldId id="321" r:id="rId37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33CC"/>
    <a:srgbClr val="66FF99"/>
    <a:srgbClr val="FFCC99"/>
    <a:srgbClr val="FFCCFF"/>
    <a:srgbClr val="99CCFF"/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47" autoAdjust="0"/>
    <p:restoredTop sz="94800" autoAdjust="0"/>
  </p:normalViewPr>
  <p:slideViewPr>
    <p:cSldViewPr>
      <p:cViewPr varScale="1">
        <p:scale>
          <a:sx n="82" d="100"/>
          <a:sy n="82" d="100"/>
        </p:scale>
        <p:origin x="-150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0" d="100"/>
          <a:sy n="90" d="100"/>
        </p:scale>
        <p:origin x="-2364" y="-114"/>
      </p:cViewPr>
      <p:guideLst>
        <p:guide orient="horz" pos="2932"/>
        <p:guide pos="2212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2" y="0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CB7CBD6-7581-40D2-A9B8-BC27D4791102}" type="datetimeFigureOut">
              <a:rPr lang="en-US"/>
              <a:pPr>
                <a:defRPr/>
              </a:pPr>
              <a:t>2/4/2015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0" y="4421823"/>
            <a:ext cx="5618480" cy="41890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2" y="8842029"/>
            <a:ext cx="3043343" cy="4654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00EB078-50D6-4CD5-B14F-87EE1AFE13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8499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172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7CC99D-77DD-4C83-9313-B0B9DB486090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97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0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09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41093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967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967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7967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27061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1138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533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3675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232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5313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962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4330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4330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05608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3486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6872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7687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966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291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34867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41980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3524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72326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46243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42844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6378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8899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6365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834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0060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167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00EB078-50D6-4CD5-B14F-87EE1AFE132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016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8" name="Picture 12" descr="nikhef_logo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Isosceles Triangle 8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77638" y="214313"/>
            <a:ext cx="72407" cy="587916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6325" y="1344613"/>
            <a:ext cx="299355" cy="431901"/>
            <a:chOff x="928662" y="1344613"/>
            <a:chExt cx="299355" cy="431901"/>
          </a:xfrm>
        </p:grpSpPr>
        <p:sp>
          <p:nvSpPr>
            <p:cNvPr id="11" name="Oval 8"/>
            <p:cNvSpPr/>
            <p:nvPr userDrawn="1"/>
          </p:nvSpPr>
          <p:spPr>
            <a:xfrm>
              <a:off x="1012117" y="1344613"/>
              <a:ext cx="63500" cy="65087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Oval 7"/>
            <p:cNvSpPr/>
            <p:nvPr userDrawn="1"/>
          </p:nvSpPr>
          <p:spPr>
            <a:xfrm>
              <a:off x="928662" y="1566202"/>
              <a:ext cx="210312" cy="210312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Oval 8"/>
            <p:cNvSpPr/>
            <p:nvPr userDrawn="1"/>
          </p:nvSpPr>
          <p:spPr>
            <a:xfrm>
              <a:off x="1164517" y="1497013"/>
              <a:ext cx="63500" cy="65087"/>
            </a:xfrm>
            <a:prstGeom prst="ellipse">
              <a:avLst/>
            </a:prstGeom>
            <a:ln/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" name="Date Placeholder 12"/>
          <p:cNvSpPr txBox="1">
            <a:spLocks/>
          </p:cNvSpPr>
          <p:nvPr userDrawn="1"/>
        </p:nvSpPr>
        <p:spPr>
          <a:xfrm>
            <a:off x="1146228" y="6500812"/>
            <a:ext cx="1481502" cy="356848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mtClean="0"/>
            </a:lvl1pPr>
          </a:lstStyle>
          <a:p>
            <a:pPr algn="l"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February 4, 2015</a:t>
            </a:r>
          </a:p>
        </p:txBody>
      </p:sp>
      <p:sp>
        <p:nvSpPr>
          <p:cNvPr id="16" name="Footer Placeholder 15"/>
          <p:cNvSpPr txBox="1">
            <a:spLocks/>
          </p:cNvSpPr>
          <p:nvPr userDrawn="1"/>
        </p:nvSpPr>
        <p:spPr>
          <a:xfrm>
            <a:off x="3131800" y="6500812"/>
            <a:ext cx="2895600" cy="357187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 algn="ctr">
              <a:defRPr/>
            </a:pPr>
            <a:r>
              <a:rPr lang="en-US" sz="1200" baseline="0" dirty="0" smtClean="0">
                <a:solidFill>
                  <a:schemeClr val="bg1"/>
                </a:solidFill>
                <a:latin typeface="+mn-lt"/>
              </a:rPr>
              <a:t>ISOTDAQ 2015 – Rio de Janeiro</a:t>
            </a:r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7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98BAA-4D52-4D26-A116-5A2E8835F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7064300" y="6123091"/>
            <a:ext cx="1432731" cy="571160"/>
          </a:xfrm>
          <a:prstGeom prst="rect">
            <a:avLst/>
          </a:prstGeom>
          <a:noFill/>
        </p:spPr>
        <p:txBody>
          <a:bodyPr/>
          <a:lstStyle/>
          <a:p>
            <a:pPr algn="r">
              <a:defRPr/>
            </a:pPr>
            <a:r>
              <a:rPr lang="en-US" sz="1100" dirty="0" smtClean="0">
                <a:solidFill>
                  <a:schemeClr val="bg1"/>
                </a:solidFill>
                <a:latin typeface="Gill Sans MT" pitchFamily="34" charset="0"/>
              </a:rPr>
              <a:t>A. Borga</a:t>
            </a:r>
            <a:endParaRPr lang="en-US" sz="1100" dirty="0">
              <a:solidFill>
                <a:schemeClr val="bg1"/>
              </a:solidFill>
              <a:latin typeface="Gill Sans MT" pitchFamily="34" charset="0"/>
            </a:endParaRPr>
          </a:p>
          <a:p>
            <a:pPr algn="r">
              <a:defRPr/>
            </a:pPr>
            <a:r>
              <a:rPr lang="en-US" sz="1100" i="1" dirty="0" smtClean="0">
                <a:solidFill>
                  <a:schemeClr val="bg1"/>
                </a:solidFill>
                <a:latin typeface="Gill Sans MT" pitchFamily="34" charset="0"/>
              </a:rPr>
              <a:t>Electronics Technology</a:t>
            </a:r>
          </a:p>
          <a:p>
            <a:pPr algn="r">
              <a:defRPr/>
            </a:pPr>
            <a:r>
              <a:rPr lang="en-US" sz="1100" i="1" dirty="0" smtClean="0">
                <a:solidFill>
                  <a:schemeClr val="bg1"/>
                </a:solidFill>
                <a:latin typeface="Gill Sans MT" pitchFamily="34" charset="0"/>
              </a:rPr>
              <a:t>Department</a:t>
            </a:r>
            <a:endParaRPr lang="en-US" sz="1100" i="1" dirty="0">
              <a:solidFill>
                <a:schemeClr val="bg1"/>
              </a:solidFill>
              <a:latin typeface="Gill Sans MT" pitchFamily="34" charset="0"/>
            </a:endParaRPr>
          </a:p>
          <a:p>
            <a:pPr algn="r">
              <a:defRPr/>
            </a:pPr>
            <a:endParaRPr lang="en-US" sz="1100" dirty="0">
              <a:solidFill>
                <a:schemeClr val="bg1"/>
              </a:solidFill>
              <a:latin typeface="Gill Sans M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tile tx="0" ty="57150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214313"/>
            <a:ext cx="9144000" cy="5857875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</a:t>
            </a:r>
            <a:r>
              <a:rPr lang="en-US" dirty="0" smtClean="0"/>
              <a:t>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0" y="5072063"/>
            <a:ext cx="1562100" cy="1047750"/>
          </a:xfrm>
          <a:prstGeom prst="rect">
            <a:avLst/>
          </a:prstGeom>
          <a:noFill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rgbClr val="C00000"/>
                </a:solidFill>
                <a:latin typeface="+mn-lt"/>
              </a:rPr>
              <a:t>Name</a:t>
            </a:r>
            <a:endParaRPr lang="en-US" sz="1200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rgbClr val="C00000"/>
                </a:solidFill>
                <a:latin typeface="+mn-lt"/>
              </a:rPr>
              <a:t>Nikhef</a:t>
            </a:r>
            <a:br>
              <a:rPr lang="en-US" sz="1200" dirty="0">
                <a:solidFill>
                  <a:srgbClr val="C00000"/>
                </a:solidFill>
                <a:latin typeface="+mn-lt"/>
              </a:rPr>
            </a:br>
            <a:r>
              <a:rPr lang="en-US" sz="1200" dirty="0">
                <a:solidFill>
                  <a:srgbClr val="C00000"/>
                </a:solidFill>
                <a:latin typeface="+mn-lt"/>
              </a:rPr>
              <a:t>Amsterdam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>
                <a:solidFill>
                  <a:srgbClr val="C00000"/>
                </a:solidFill>
                <a:latin typeface="+mn-lt"/>
              </a:rPr>
              <a:t>Electronics-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i="1" dirty="0">
                <a:solidFill>
                  <a:srgbClr val="C00000"/>
                </a:solidFill>
                <a:latin typeface="+mn-lt"/>
              </a:rPr>
              <a:t>    </a:t>
            </a:r>
            <a:r>
              <a:rPr lang="en-US" sz="1200" i="1" dirty="0" smtClean="0">
                <a:solidFill>
                  <a:srgbClr val="C00000"/>
                </a:solidFill>
                <a:latin typeface="+mn-lt"/>
              </a:rPr>
              <a:t>Technology</a:t>
            </a:r>
            <a:endParaRPr lang="en-US" sz="1200" i="1" dirty="0">
              <a:solidFill>
                <a:srgbClr val="C00000"/>
              </a:solidFill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072206"/>
            <a:ext cx="9144000" cy="785794"/>
          </a:xfrm>
          <a:prstGeom prst="rect">
            <a:avLst/>
          </a:prstGeom>
          <a:gradFill>
            <a:gsLst>
              <a:gs pos="0">
                <a:srgbClr val="FF0000">
                  <a:alpha val="79000"/>
                </a:srgbClr>
              </a:gs>
              <a:gs pos="50000">
                <a:srgbClr val="FF0000"/>
              </a:gs>
              <a:gs pos="100000">
                <a:srgbClr val="FF0000">
                  <a:alpha val="62000"/>
                </a:srgb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33" name="Picture 12" descr="nikhef_logo.gi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00" y="6215063"/>
            <a:ext cx="1008063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Isosceles Triangle 12"/>
          <p:cNvSpPr/>
          <p:nvPr/>
        </p:nvSpPr>
        <p:spPr>
          <a:xfrm flipV="1">
            <a:off x="0" y="6072188"/>
            <a:ext cx="9144000" cy="428625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613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 i="0">
                <a:solidFill>
                  <a:schemeClr val="bg1"/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A92E7706-2AA3-4FE3-9474-0B27C2C2AE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69975" y="214313"/>
            <a:ext cx="73025" cy="5929312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Oval 8"/>
          <p:cNvSpPr/>
          <p:nvPr/>
        </p:nvSpPr>
        <p:spPr>
          <a:xfrm>
            <a:off x="1012117" y="13446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8" name="Oval 7"/>
          <p:cNvSpPr/>
          <p:nvPr/>
        </p:nvSpPr>
        <p:spPr>
          <a:xfrm>
            <a:off x="928662" y="1566202"/>
            <a:ext cx="210312" cy="210312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9" name="Oval 8"/>
          <p:cNvSpPr/>
          <p:nvPr/>
        </p:nvSpPr>
        <p:spPr>
          <a:xfrm>
            <a:off x="1164517" y="1497013"/>
            <a:ext cx="63500" cy="65087"/>
          </a:xfrm>
          <a:prstGeom prst="ellipse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Date Placeholder 12"/>
          <p:cNvSpPr txBox="1">
            <a:spLocks/>
          </p:cNvSpPr>
          <p:nvPr userDrawn="1"/>
        </p:nvSpPr>
        <p:spPr>
          <a:xfrm>
            <a:off x="3081338" y="6457950"/>
            <a:ext cx="2633662" cy="476250"/>
          </a:xfrm>
          <a:prstGeom prst="rect">
            <a:avLst/>
          </a:prstGeom>
        </p:spPr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smtClean="0"/>
            </a:lvl1pPr>
          </a:lstStyle>
          <a:p>
            <a:pPr algn="r"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March 10, 2009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5" name="Footer Placeholder 15"/>
          <p:cNvSpPr txBox="1">
            <a:spLocks/>
          </p:cNvSpPr>
          <p:nvPr userDrawn="1"/>
        </p:nvSpPr>
        <p:spPr>
          <a:xfrm>
            <a:off x="5715000" y="6457950"/>
            <a:ext cx="2895600" cy="4762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z="1200" dirty="0" smtClean="0">
                <a:solidFill>
                  <a:schemeClr val="bg1"/>
                </a:solidFill>
                <a:latin typeface="+mn-lt"/>
              </a:rPr>
              <a:t>Electronics Meeting Amsterdam</a:t>
            </a:r>
            <a:endParaRPr lang="en-US" sz="1200" dirty="0">
              <a:solidFill>
                <a:schemeClr val="bg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Gill Sans MT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rgbClr val="FF0000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Maurice_Karnaugh" TargetMode="External"/><Relationship Id="rId5" Type="http://schemas.openxmlformats.org/officeDocument/2006/relationships/image" Target="../media/image16.jpeg"/><Relationship Id="rId4" Type="http://schemas.openxmlformats.org/officeDocument/2006/relationships/hyperlink" Target="http://en.wikipedia.org/wiki/George_Boole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en.wikipedia.org/wiki/George_Boole" TargetMode="External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hyperlink" Target="http://en.wikipedia.org/wiki/Maurice_Karnaugh" TargetMode="Externa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png"/><Relationship Id="rId4" Type="http://schemas.openxmlformats.org/officeDocument/2006/relationships/slide" Target="slide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iverilog.icarus.com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slide" Target="slide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opencores.org/" TargetMode="External"/><Relationship Id="rId5" Type="http://schemas.openxmlformats.org/officeDocument/2006/relationships/image" Target="../media/image39.png"/><Relationship Id="rId4" Type="http://schemas.openxmlformats.org/officeDocument/2006/relationships/hyperlink" Target="http://www.ohwr.org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5.png"/><Relationship Id="rId4" Type="http://schemas.openxmlformats.org/officeDocument/2006/relationships/image" Target="../media/image44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hyperlink" Target="http://eu.wiley.com/WileyCDA/WileyTitle/productCd-0470688475.html" TargetMode="External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mazon.com/Verilog-HDL-Synthesis-Practical-Primer/dp/0965039153/ref=pd_sim_b_3?ie=UTF8&amp;refRID=1KP7X4EA7QDH1TGXCSVH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slide" Target="slide26.xml"/><Relationship Id="rId5" Type="http://schemas.openxmlformats.org/officeDocument/2006/relationships/slide" Target="slide10.xml"/><Relationship Id="rId4" Type="http://schemas.openxmlformats.org/officeDocument/2006/relationships/slide" Target="slide2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636A711E-329A-4EEA-9613-FF10B2ED67A2}" type="slidenum">
              <a:rPr lang="en-US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07380" y="2348850"/>
            <a:ext cx="8929239" cy="1080150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en-GB" sz="5400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Advanced FPGA design</a:t>
            </a:r>
            <a:endParaRPr lang="en-US" sz="5400" dirty="0" smtClean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620" y="4152900"/>
            <a:ext cx="7407275" cy="1326290"/>
          </a:xfrm>
        </p:spPr>
        <p:txBody>
          <a:bodyPr/>
          <a:lstStyle/>
          <a:p>
            <a:pPr marL="26988" algn="ctr" eaLnBrk="1" hangingPunct="1">
              <a:defRPr/>
            </a:pP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Andrea Borga</a:t>
            </a:r>
          </a:p>
          <a:p>
            <a:pPr marL="26988" algn="ctr" eaLnBrk="1" hangingPunct="1">
              <a:defRPr/>
            </a:pPr>
            <a:r>
              <a:rPr lang="en-GB" sz="3200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a</a:t>
            </a:r>
            <a:r>
              <a:rPr lang="en-GB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ndrea.borga@nikhef.nl</a:t>
            </a:r>
            <a:endParaRPr lang="en-US" sz="3200" dirty="0" smtClean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137540" y="1988800"/>
            <a:ext cx="8827070" cy="7155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</a:t>
            </a:r>
            <a:endParaRPr kumimoji="0" lang="en-US" sz="4400" i="0" u="none" strike="noStrike" kern="1200" cap="none" spc="0" normalizeH="0" baseline="0" noProof="0" dirty="0" smtClean="0">
              <a:ln>
                <a:noFill/>
              </a:ln>
              <a:solidFill>
                <a:srgbClr val="57231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 descr="D:\Data\Documents\Workshops and seminars\ISOTDAQ_2015\Screens_and_pictures\matrix_binary_code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8" r="1664"/>
          <a:stretch/>
        </p:blipFill>
        <p:spPr bwMode="auto">
          <a:xfrm>
            <a:off x="1691601" y="2831786"/>
            <a:ext cx="5776188" cy="335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11</a:t>
            </a:fld>
            <a:endParaRPr lang="en-US"/>
          </a:p>
        </p:txBody>
      </p:sp>
      <p:sp>
        <p:nvSpPr>
          <p:cNvPr id="4" name="Shape 269"/>
          <p:cNvSpPr/>
          <p:nvPr/>
        </p:nvSpPr>
        <p:spPr>
          <a:xfrm>
            <a:off x="683460" y="1127440"/>
            <a:ext cx="8132938" cy="13490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1800"/>
            </a:pPr>
            <a:r>
              <a:rPr lang="en-GB" b="1" u="sng" dirty="0" smtClean="0">
                <a:latin typeface="Helvetica"/>
                <a:ea typeface="Helvetica"/>
                <a:cs typeface="Helvetica"/>
              </a:rPr>
              <a:t>Register Transfer Level (RTL)</a:t>
            </a:r>
            <a:r>
              <a:rPr lang="en-GB" u="sng" dirty="0" smtClean="0"/>
              <a:t> </a:t>
            </a:r>
          </a:p>
          <a:p>
            <a:pPr marL="285750" indent="-285750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GB" dirty="0" smtClean="0"/>
              <a:t>a </a:t>
            </a:r>
            <a:r>
              <a:rPr lang="en-GB" dirty="0"/>
              <a:t>design abstraction which models </a:t>
            </a:r>
            <a:r>
              <a:rPr lang="en-GB" dirty="0" smtClean="0"/>
              <a:t>a synchronous digital circuit in </a:t>
            </a:r>
            <a:r>
              <a:rPr lang="en-GB" dirty="0"/>
              <a:t>terms of the flow of digital signals (data) </a:t>
            </a:r>
            <a:r>
              <a:rPr lang="en-GB" dirty="0" smtClean="0"/>
              <a:t>between registers and logical operations performed </a:t>
            </a:r>
            <a:r>
              <a:rPr lang="en-GB" dirty="0"/>
              <a:t>on those signals. (</a:t>
            </a:r>
            <a:r>
              <a:rPr lang="en-GB" sz="1200" dirty="0">
                <a:latin typeface="+mn-lt"/>
              </a:rPr>
              <a:t>http://</a:t>
            </a:r>
            <a:r>
              <a:rPr lang="en-GB" sz="1200" dirty="0">
                <a:latin typeface="+mn-lt"/>
              </a:rPr>
              <a:t>en.wikipedia.org/wiki/Register-transfer_level</a:t>
            </a:r>
            <a:r>
              <a:rPr lang="en-GB" dirty="0" smtClean="0"/>
              <a:t>)</a:t>
            </a:r>
            <a:endParaRPr lang="en-US" dirty="0" smtClean="0">
              <a:sym typeface="Helvetica"/>
            </a:endParaRPr>
          </a:p>
        </p:txBody>
      </p:sp>
      <p:sp>
        <p:nvSpPr>
          <p:cNvPr id="8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synthesis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0973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pic>
        <p:nvPicPr>
          <p:cNvPr id="5122" name="Picture 2" descr="D:\Data\Documents\Workshops and seminars\ISOTDAQ_2015\Screens_and_pictures\Vivado_RTL_counter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62"/>
          <a:stretch/>
        </p:blipFill>
        <p:spPr bwMode="auto">
          <a:xfrm>
            <a:off x="755470" y="2564880"/>
            <a:ext cx="7656745" cy="3094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572000" y="2719941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Elaborated (RTL) Design</a:t>
            </a:r>
            <a:endParaRPr lang="en-GB" sz="1200" b="1" dirty="0"/>
          </a:p>
        </p:txBody>
      </p:sp>
      <p:sp>
        <p:nvSpPr>
          <p:cNvPr id="15" name="Rectangle 14"/>
          <p:cNvSpPr/>
          <p:nvPr/>
        </p:nvSpPr>
        <p:spPr>
          <a:xfrm>
            <a:off x="2267680" y="2996940"/>
            <a:ext cx="2018894" cy="24483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4644010" y="4134160"/>
            <a:ext cx="1027255" cy="1311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6713185" y="4134160"/>
            <a:ext cx="1027255" cy="1311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2267680" y="5433744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c</a:t>
            </a:r>
            <a:r>
              <a:rPr lang="en-GB" sz="1200" b="1" dirty="0" smtClean="0"/>
              <a:t>ounter control</a:t>
            </a:r>
            <a:endParaRPr lang="en-GB" sz="1200" b="1" dirty="0"/>
          </a:p>
        </p:txBody>
      </p:sp>
      <p:sp>
        <p:nvSpPr>
          <p:cNvPr id="20" name="Rectangle 19"/>
          <p:cNvSpPr/>
          <p:nvPr/>
        </p:nvSpPr>
        <p:spPr>
          <a:xfrm>
            <a:off x="4355970" y="5445280"/>
            <a:ext cx="15842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/>
              <a:t>counter Flip-Flops</a:t>
            </a:r>
            <a:endParaRPr lang="en-GB" sz="1200" b="1" dirty="0"/>
          </a:p>
        </p:txBody>
      </p:sp>
      <p:sp>
        <p:nvSpPr>
          <p:cNvPr id="21" name="Rectangle 20"/>
          <p:cNvSpPr/>
          <p:nvPr/>
        </p:nvSpPr>
        <p:spPr>
          <a:xfrm>
            <a:off x="6372250" y="5443606"/>
            <a:ext cx="15842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/>
              <a:t>r</a:t>
            </a:r>
            <a:r>
              <a:rPr lang="en-GB" sz="1200" b="1" dirty="0" smtClean="0"/>
              <a:t>egistered output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2253339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Data\Documents\Workshops and seminars\ISOTDAQ_2015\Screens_and_pictures\Vivado_synthesized_coun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0" y="2918385"/>
            <a:ext cx="8552100" cy="3102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12</a:t>
            </a:fld>
            <a:endParaRPr lang="en-US"/>
          </a:p>
        </p:txBody>
      </p:sp>
      <p:sp>
        <p:nvSpPr>
          <p:cNvPr id="4" name="Shape 269"/>
          <p:cNvSpPr/>
          <p:nvPr/>
        </p:nvSpPr>
        <p:spPr>
          <a:xfrm>
            <a:off x="683460" y="1099312"/>
            <a:ext cx="8132938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1800"/>
            </a:pP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Synthesis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/>
              <a:t>translates </a:t>
            </a:r>
            <a:r>
              <a:rPr dirty="0"/>
              <a:t>the schematic or HDL code into elementary logic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defines the connection of these elementary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uses Boolean Algebra and </a:t>
            </a:r>
            <a:r>
              <a:rPr dirty="0" err="1"/>
              <a:t>Karnaugh</a:t>
            </a:r>
            <a:r>
              <a:rPr dirty="0"/>
              <a:t> maps to </a:t>
            </a:r>
            <a:r>
              <a:rPr dirty="0" smtClean="0"/>
              <a:t>optimize </a:t>
            </a:r>
            <a:r>
              <a:rPr dirty="0"/>
              <a:t>logic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generates a device independent </a:t>
            </a:r>
            <a:r>
              <a:rPr b="1" dirty="0">
                <a:sym typeface="Helvetica"/>
              </a:rPr>
              <a:t>net list</a:t>
            </a:r>
          </a:p>
        </p:txBody>
      </p:sp>
      <p:sp>
        <p:nvSpPr>
          <p:cNvPr id="8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synthesis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27480" y="5733320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Synthesized Design</a:t>
            </a:r>
            <a:endParaRPr lang="en-GB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330973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pic>
        <p:nvPicPr>
          <p:cNvPr id="7172" name="Picture 4" descr="D:\Data\Documents\Workshops and seminars\ISOTDAQ_2015\Screens_and_pictures\boole_george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293" y="1196690"/>
            <a:ext cx="575105" cy="5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Data\Documents\Workshops and seminars\ISOTDAQ_2015\Screens_and_pictures\karnaughmaurice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745" y="1919021"/>
            <a:ext cx="402199" cy="58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159993" y="1702991"/>
            <a:ext cx="737702" cy="1471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1815 - 1864</a:t>
            </a:r>
            <a:endParaRPr lang="en-GB" sz="800" dirty="0"/>
          </a:p>
        </p:txBody>
      </p:sp>
      <p:sp>
        <p:nvSpPr>
          <p:cNvPr id="19" name="Rectangle 18"/>
          <p:cNvSpPr/>
          <p:nvPr/>
        </p:nvSpPr>
        <p:spPr>
          <a:xfrm>
            <a:off x="8168310" y="2451666"/>
            <a:ext cx="5068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1924 - </a:t>
            </a:r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3560192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13</a:t>
            </a:fld>
            <a:endParaRPr lang="en-US"/>
          </a:p>
        </p:txBody>
      </p:sp>
      <p:sp>
        <p:nvSpPr>
          <p:cNvPr id="4" name="Shape 269"/>
          <p:cNvSpPr/>
          <p:nvPr/>
        </p:nvSpPr>
        <p:spPr>
          <a:xfrm>
            <a:off x="683460" y="1099312"/>
            <a:ext cx="8132938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>
              <a:lnSpc>
                <a:spcPct val="150000"/>
              </a:lnSpc>
              <a:defRPr sz="1800"/>
            </a:pP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Synthesis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/>
              <a:t>translates </a:t>
            </a:r>
            <a:r>
              <a:rPr dirty="0"/>
              <a:t>the schematic or HDL code into elementary logic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defines the connection of these elementary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uses Boolean Algebra and </a:t>
            </a:r>
            <a:r>
              <a:rPr dirty="0" err="1"/>
              <a:t>Karnaugh</a:t>
            </a:r>
            <a:r>
              <a:rPr dirty="0"/>
              <a:t> maps to </a:t>
            </a:r>
            <a:r>
              <a:rPr dirty="0" smtClean="0"/>
              <a:t>optimize </a:t>
            </a:r>
            <a:r>
              <a:rPr dirty="0"/>
              <a:t>logic functions</a:t>
            </a:r>
          </a:p>
          <a:p>
            <a:pPr marL="2285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generates a device independent </a:t>
            </a:r>
            <a:r>
              <a:rPr b="1" dirty="0">
                <a:sym typeface="Helvetica"/>
              </a:rPr>
              <a:t>net list</a:t>
            </a:r>
          </a:p>
        </p:txBody>
      </p:sp>
      <p:sp>
        <p:nvSpPr>
          <p:cNvPr id="8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synthesis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67430" y="5517290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Synthesized Design</a:t>
            </a:r>
            <a:endParaRPr lang="en-GB" sz="1200" b="1" dirty="0"/>
          </a:p>
        </p:txBody>
      </p:sp>
      <p:sp>
        <p:nvSpPr>
          <p:cNvPr id="13" name="Rectangle 12"/>
          <p:cNvSpPr/>
          <p:nvPr/>
        </p:nvSpPr>
        <p:spPr>
          <a:xfrm>
            <a:off x="330973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pic>
        <p:nvPicPr>
          <p:cNvPr id="7172" name="Picture 4" descr="D:\Data\Documents\Workshops and seminars\ISOTDAQ_2015\Screens_and_pictures\boole_george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1293" y="1196690"/>
            <a:ext cx="575105" cy="556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D:\Data\Documents\Workshops and seminars\ISOTDAQ_2015\Screens_and_pictures\karnaughmaurice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7745" y="1919021"/>
            <a:ext cx="402199" cy="584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8159993" y="1702991"/>
            <a:ext cx="737702" cy="1471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1815 - 1864</a:t>
            </a:r>
            <a:endParaRPr lang="en-GB" sz="800" dirty="0"/>
          </a:p>
        </p:txBody>
      </p:sp>
      <p:sp>
        <p:nvSpPr>
          <p:cNvPr id="19" name="Rectangle 18"/>
          <p:cNvSpPr/>
          <p:nvPr/>
        </p:nvSpPr>
        <p:spPr>
          <a:xfrm>
            <a:off x="8168310" y="2451666"/>
            <a:ext cx="50687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800" dirty="0" smtClean="0"/>
              <a:t>1924 - </a:t>
            </a:r>
            <a:endParaRPr lang="en-GB" sz="800" dirty="0"/>
          </a:p>
        </p:txBody>
      </p:sp>
      <p:pic>
        <p:nvPicPr>
          <p:cNvPr id="6146" name="Picture 2" descr="D:\Data\Documents\Workshops and seminars\ISOTDAQ_2015\Screens_and_pictures\Vivado_synthesized_counter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20" y="2691314"/>
            <a:ext cx="7490110" cy="2717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D:\Data\Documents\Workshops and seminars\ISOTDAQ_2015\Screens_and_pictures\Vivado_synthesized_counter_zoom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1622" y="2780910"/>
            <a:ext cx="4862988" cy="3148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627730" y="3717040"/>
            <a:ext cx="840439" cy="6381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" name="Straight Connector 2"/>
          <p:cNvCxnSpPr/>
          <p:nvPr/>
        </p:nvCxnSpPr>
        <p:spPr>
          <a:xfrm flipV="1">
            <a:off x="3468169" y="2780910"/>
            <a:ext cx="633453" cy="93613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468169" y="4355192"/>
            <a:ext cx="633453" cy="157428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3693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" name="Shape 275"/>
          <p:cNvSpPr/>
          <p:nvPr/>
        </p:nvSpPr>
        <p:spPr>
          <a:xfrm>
            <a:off x="611451" y="954696"/>
            <a:ext cx="8569189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Translate</a:t>
            </a:r>
            <a:r>
              <a:rPr lang="it-IT" b="1" u="sng" dirty="0" smtClean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/</a:t>
            </a:r>
            <a:r>
              <a:rPr lang="it-IT" b="1" u="sng" dirty="0" smtClean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Mapping</a:t>
            </a:r>
            <a:endParaRPr b="1" u="sng" dirty="0">
              <a:latin typeface="Helvetica"/>
              <a:ea typeface="Helvetica"/>
              <a:cs typeface="Helvetica"/>
              <a:sym typeface="Helvetica"/>
            </a:endParaRPr>
          </a:p>
          <a:p>
            <a:pPr marL="304799" indent="-228599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translates the device independent net list into technology specific elements</a:t>
            </a:r>
            <a:endParaRPr lang="en-US" dirty="0"/>
          </a:p>
          <a:p>
            <a:pPr marL="304799" indent="-228599"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checks the content of black boxes (e.g. IP cores)</a:t>
            </a:r>
          </a:p>
          <a:p>
            <a:pPr marL="304799" indent="-228599"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checks if the design can fit the target device</a:t>
            </a:r>
          </a:p>
          <a:p>
            <a:pPr marL="304799" indent="-228599">
              <a:buClr>
                <a:srgbClr val="FF0000"/>
              </a:buClr>
              <a:buSzPct val="80000"/>
              <a:buFontTx/>
              <a:buChar char="•"/>
              <a:defRPr sz="1800"/>
            </a:pPr>
            <a:r>
              <a:rPr lang="en-GB" dirty="0"/>
              <a:t>maps these elements into the </a:t>
            </a:r>
            <a:r>
              <a:rPr lang="en-GB" dirty="0" smtClean="0"/>
              <a:t>FPGA logic cells</a:t>
            </a:r>
            <a:endParaRPr lang="en-GB" dirty="0"/>
          </a:p>
        </p:txBody>
      </p:sp>
      <p:sp>
        <p:nvSpPr>
          <p:cNvPr id="7" name="Shape 276"/>
          <p:cNvSpPr/>
          <p:nvPr/>
        </p:nvSpPr>
        <p:spPr>
          <a:xfrm>
            <a:off x="611451" y="2471254"/>
            <a:ext cx="8137130" cy="190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b="1" u="sng" dirty="0">
                <a:latin typeface="Helvetica"/>
                <a:ea typeface="Helvetica"/>
                <a:cs typeface="Helvetica"/>
                <a:sym typeface="Helvetica"/>
              </a:rPr>
              <a:t>Place </a:t>
            </a:r>
            <a:r>
              <a:rPr lang="it-IT" b="1" u="sng" dirty="0" smtClean="0">
                <a:latin typeface="Helvetica"/>
                <a:ea typeface="Helvetica"/>
                <a:cs typeface="Helvetica"/>
                <a:sym typeface="Helvetica"/>
              </a:rPr>
              <a:t>and</a:t>
            </a: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b="1" u="sng" dirty="0" smtClean="0">
                <a:latin typeface="Helvetica"/>
                <a:ea typeface="Helvetica"/>
                <a:cs typeface="Helvetica"/>
                <a:sym typeface="Helvetica"/>
              </a:rPr>
              <a:t>Route</a:t>
            </a:r>
            <a:r>
              <a:rPr lang="it-IT" b="1" u="sng" dirty="0" smtClean="0">
                <a:latin typeface="Helvetica"/>
                <a:ea typeface="Helvetica"/>
                <a:cs typeface="Helvetica"/>
                <a:sym typeface="Helvetica"/>
              </a:rPr>
              <a:t> (P&amp;R)</a:t>
            </a:r>
            <a:endParaRPr b="1" u="sng" dirty="0">
              <a:latin typeface="Helvetica"/>
              <a:ea typeface="Helvetica"/>
              <a:cs typeface="Helvetica"/>
              <a:sym typeface="Helvetica"/>
            </a:endParaRPr>
          </a:p>
          <a:p>
            <a:pPr marL="3047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/>
              <a:t>places the basic elements on the logic cell </a:t>
            </a:r>
            <a:r>
              <a:rPr dirty="0" smtClean="0"/>
              <a:t>grid</a:t>
            </a:r>
            <a:endParaRPr lang="en-US" dirty="0" smtClean="0"/>
          </a:p>
          <a:p>
            <a:pPr marL="3047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/>
              <a:t>routes </a:t>
            </a:r>
            <a:r>
              <a:rPr dirty="0"/>
              <a:t>the signals between the logic </a:t>
            </a:r>
            <a:r>
              <a:rPr dirty="0" smtClean="0"/>
              <a:t>cells</a:t>
            </a:r>
            <a:endParaRPr lang="en-US" dirty="0" smtClean="0"/>
          </a:p>
          <a:p>
            <a:pPr marL="304799" lvl="0" indent="-228599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/>
              <a:t>can </a:t>
            </a:r>
            <a:r>
              <a:rPr dirty="0"/>
              <a:t>be “guided” by </a:t>
            </a:r>
            <a:r>
              <a:rPr dirty="0" smtClean="0"/>
              <a:t>constraints:</a:t>
            </a:r>
            <a:endParaRPr lang="en-US" dirty="0" smtClean="0"/>
          </a:p>
          <a:p>
            <a:pPr marL="8191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dirty="0" smtClean="0"/>
              <a:t>location constraints</a:t>
            </a:r>
            <a:endParaRPr lang="en-US" dirty="0"/>
          </a:p>
          <a:p>
            <a:pPr marL="8191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dirty="0" smtClean="0"/>
              <a:t>timing </a:t>
            </a:r>
            <a:r>
              <a:rPr dirty="0"/>
              <a:t>constraints</a:t>
            </a:r>
          </a:p>
        </p:txBody>
      </p:sp>
      <p:sp>
        <p:nvSpPr>
          <p:cNvPr id="10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mapping and routing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3" name="FPGA_Interconnec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0333" y="4358437"/>
            <a:ext cx="3046265" cy="1800250"/>
          </a:xfrm>
          <a:prstGeom prst="rect">
            <a:avLst/>
          </a:prstGeom>
          <a:ln w="12700">
            <a:miter lim="400000"/>
          </a:ln>
        </p:spPr>
      </p:pic>
      <p:pic>
        <p:nvPicPr>
          <p:cNvPr id="8194" name="Picture 2" descr="D:\Data\Documents\Workshops and seminars\ISOTDAQ_2015\Screens_and_pictures\Vivado_floorplan_counter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230" y="1771439"/>
            <a:ext cx="2736380" cy="4310829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0387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5034545" y="4838716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Virtex-7 690T floorplan</a:t>
            </a:r>
            <a:endParaRPr lang="en-GB" sz="1200" b="1" dirty="0"/>
          </a:p>
        </p:txBody>
      </p:sp>
      <p:sp>
        <p:nvSpPr>
          <p:cNvPr id="15" name="Rectangle 14"/>
          <p:cNvSpPr/>
          <p:nvPr/>
        </p:nvSpPr>
        <p:spPr>
          <a:xfrm>
            <a:off x="6804310" y="3397964"/>
            <a:ext cx="288040" cy="63815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4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10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routing the counter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194" name="Picture 2" descr="D:\Data\Documents\Workshops and seminars\ISOTDAQ_2015\Screens_and_pictures\Vivado_floorplan_counter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2391717" y="-367545"/>
            <a:ext cx="4936648" cy="7777079"/>
          </a:xfrm>
          <a:prstGeom prst="rect">
            <a:avLst/>
          </a:prstGeom>
          <a:noFill/>
          <a:effectLst>
            <a:outerShdw blurRad="50800" dist="50800" dir="5400000" sx="1000" sy="1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330387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-244610" y="4838716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Virtex-7 690T floorplan</a:t>
            </a:r>
            <a:endParaRPr lang="en-GB" sz="1200" b="1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4242988" y="4190075"/>
            <a:ext cx="504070" cy="998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764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Data\Documents\Workshops and seminars\ISOTDAQ_2015\Screens_and_pictures\Vivado_floorplan_counter_zoo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02186" y="-1034234"/>
            <a:ext cx="2882015" cy="806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10" name="Shape 158"/>
          <p:cNvSpPr/>
          <p:nvPr/>
        </p:nvSpPr>
        <p:spPr>
          <a:xfrm>
            <a:off x="107380" y="34407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Implementation flow: routing the counter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Oval 11">
            <a:hlinkClick r:id="rId4" action="ppaction://hlinksldjump"/>
          </p:cNvPr>
          <p:cNvSpPr/>
          <p:nvPr/>
        </p:nvSpPr>
        <p:spPr>
          <a:xfrm>
            <a:off x="53690" y="5906626"/>
            <a:ext cx="125700" cy="1257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30387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sp>
        <p:nvSpPr>
          <p:cNvPr id="14" name="Rectangle 13"/>
          <p:cNvSpPr/>
          <p:nvPr/>
        </p:nvSpPr>
        <p:spPr>
          <a:xfrm rot="16200000">
            <a:off x="-427175" y="3254496"/>
            <a:ext cx="208829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/>
              <a:t>Virtex-7 690T floorplan</a:t>
            </a:r>
            <a:endParaRPr lang="en-GB" sz="1200" b="1" dirty="0"/>
          </a:p>
        </p:txBody>
      </p:sp>
      <p:sp>
        <p:nvSpPr>
          <p:cNvPr id="15" name="Rectangle 14"/>
          <p:cNvSpPr/>
          <p:nvPr/>
        </p:nvSpPr>
        <p:spPr>
          <a:xfrm rot="16200000">
            <a:off x="7182364" y="3158961"/>
            <a:ext cx="1404195" cy="864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hape 275"/>
          <p:cNvSpPr/>
          <p:nvPr/>
        </p:nvSpPr>
        <p:spPr>
          <a:xfrm>
            <a:off x="611451" y="1124680"/>
            <a:ext cx="8569189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04799" indent="-228599"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Perfect example of a badly constrained design!</a:t>
            </a:r>
            <a:r>
              <a:rPr lang="en-US" dirty="0" smtClean="0">
                <a:sym typeface="Wingdings" panose="05000000000000000000" pitchFamily="2" charset="2"/>
              </a:rPr>
              <a:t></a:t>
            </a:r>
            <a:endParaRPr lang="en-US" dirty="0" smtClean="0"/>
          </a:p>
        </p:txBody>
      </p:sp>
      <p:pic>
        <p:nvPicPr>
          <p:cNvPr id="9219" name="Picture 3" descr="D:\Data\Documents\Workshops and seminars\ISOTDAQ_2015\Screens_and_pictures\Vivado_floorplan_counter_zoom_max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660" y="3754105"/>
            <a:ext cx="4760595" cy="228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Straight Connector 15"/>
          <p:cNvCxnSpPr/>
          <p:nvPr/>
        </p:nvCxnSpPr>
        <p:spPr>
          <a:xfrm flipV="1">
            <a:off x="6858747" y="2888923"/>
            <a:ext cx="593654" cy="86518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6884255" y="4293119"/>
            <a:ext cx="568146" cy="1739207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304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179390" y="1988800"/>
            <a:ext cx="8755060" cy="71552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3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Verification flow</a:t>
            </a:r>
            <a:endParaRPr kumimoji="0" lang="en-US" sz="4300" b="0" i="0" u="none" strike="noStrike" kern="1200" cap="none" spc="0" normalizeH="0" baseline="0" noProof="0" dirty="0" smtClean="0">
              <a:ln>
                <a:noFill/>
              </a:ln>
              <a:solidFill>
                <a:srgbClr val="57231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266" name="Picture 2" descr="D:\Data\Documents\Workshops and seminars\ISOTDAQ_2015\Screens_and_pictures\Matrixfai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77" t="12517" r="14770" b="12587"/>
          <a:stretch/>
        </p:blipFill>
        <p:spPr bwMode="auto">
          <a:xfrm>
            <a:off x="1683657" y="2710907"/>
            <a:ext cx="5762171" cy="3396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885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Verification flow: simulation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hape 368"/>
          <p:cNvSpPr/>
          <p:nvPr/>
        </p:nvSpPr>
        <p:spPr>
          <a:xfrm>
            <a:off x="539441" y="849566"/>
            <a:ext cx="8497180" cy="41467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65125" lvl="0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Verification of a design by an HDL simulator. </a:t>
            </a:r>
          </a:p>
          <a:p>
            <a:pPr marL="8255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Industry standard </a:t>
            </a:r>
            <a:r>
              <a:rPr lang="en-GB" dirty="0" smtClean="0"/>
              <a:t>→ </a:t>
            </a:r>
            <a:r>
              <a:rPr lang="en-GB" dirty="0" smtClean="0">
                <a:latin typeface="+mn-lt"/>
                <a:cs typeface="Arial" pitchFamily="34" charset="0"/>
              </a:rPr>
              <a:t> </a:t>
            </a:r>
            <a:r>
              <a:rPr lang="en-GB" dirty="0" err="1" smtClean="0">
                <a:latin typeface="+mn-lt"/>
                <a:cs typeface="Arial" pitchFamily="34" charset="0"/>
              </a:rPr>
              <a:t>MentorGraphics</a:t>
            </a:r>
            <a:r>
              <a:rPr lang="en-GB" dirty="0" smtClean="0">
                <a:latin typeface="+mn-lt"/>
                <a:cs typeface="Arial" pitchFamily="34" charset="0"/>
              </a:rPr>
              <a:t> </a:t>
            </a:r>
            <a:r>
              <a:rPr lang="en-GB" dirty="0" err="1" smtClean="0">
                <a:latin typeface="+mn-lt"/>
                <a:cs typeface="Arial" pitchFamily="34" charset="0"/>
              </a:rPr>
              <a:t>Modelsim</a:t>
            </a:r>
            <a:r>
              <a:rPr lang="en-GB" dirty="0" smtClean="0">
                <a:latin typeface="+mn-lt"/>
                <a:cs typeface="Arial" pitchFamily="34" charset="0"/>
              </a:rPr>
              <a:t> (or </a:t>
            </a:r>
            <a:r>
              <a:rPr lang="en-GB" dirty="0" err="1" smtClean="0">
                <a:latin typeface="+mn-lt"/>
                <a:cs typeface="Arial" pitchFamily="34" charset="0"/>
              </a:rPr>
              <a:t>Questasim</a:t>
            </a:r>
            <a:r>
              <a:rPr lang="en-GB" dirty="0" smtClean="0">
                <a:latin typeface="+mn-lt"/>
                <a:cs typeface="Arial" pitchFamily="34" charset="0"/>
              </a:rPr>
              <a:t>)</a:t>
            </a:r>
          </a:p>
          <a:p>
            <a:pPr marL="8255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Try out some free alternatives </a:t>
            </a:r>
            <a:r>
              <a:rPr lang="en-GB" dirty="0" smtClean="0"/>
              <a:t>→ </a:t>
            </a:r>
            <a:r>
              <a:rPr lang="en-GB" dirty="0" smtClean="0">
                <a:latin typeface="+mn-lt"/>
                <a:cs typeface="Arial" pitchFamily="34" charset="0"/>
              </a:rPr>
              <a:t>Icarus Verilog (</a:t>
            </a:r>
            <a:r>
              <a:rPr lang="en-GB" sz="1200" dirty="0" smtClean="0">
                <a:latin typeface="+mn-lt"/>
                <a:cs typeface="Arial" pitchFamily="34" charset="0"/>
                <a:hlinkClick r:id="rId3"/>
              </a:rPr>
              <a:t>http://iverilog.icarus.com/</a:t>
            </a:r>
            <a:r>
              <a:rPr lang="en-GB" dirty="0" smtClean="0">
                <a:latin typeface="+mn-lt"/>
                <a:cs typeface="Arial" pitchFamily="34" charset="0"/>
              </a:rPr>
              <a:t>)</a:t>
            </a:r>
          </a:p>
          <a:p>
            <a:pPr marL="8255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dirty="0" smtClean="0">
                <a:cs typeface="Arial" pitchFamily="34" charset="0"/>
              </a:rPr>
              <a:t>Try out some free alternatives </a:t>
            </a:r>
            <a:r>
              <a:rPr lang="en-GB" dirty="0" smtClean="0"/>
              <a:t>→ </a:t>
            </a:r>
            <a:r>
              <a:rPr lang="en-GB" dirty="0" smtClean="0">
                <a:cs typeface="Arial" pitchFamily="34" charset="0"/>
              </a:rPr>
              <a:t>GHDL (</a:t>
            </a:r>
            <a:r>
              <a:rPr lang="en-GB" sz="1200" dirty="0" smtClean="0">
                <a:latin typeface="+mn-lt"/>
                <a:cs typeface="Arial" pitchFamily="34" charset="0"/>
              </a:rPr>
              <a:t>http://ghdl.free.fr/</a:t>
            </a:r>
            <a:r>
              <a:rPr lang="en-GB" dirty="0" smtClean="0">
                <a:cs typeface="Arial" pitchFamily="34" charset="0"/>
              </a:rPr>
              <a:t>)</a:t>
            </a:r>
            <a:endParaRPr lang="en-GB" dirty="0" smtClean="0">
              <a:latin typeface="+mn-lt"/>
              <a:cs typeface="Arial" pitchFamily="34" charset="0"/>
            </a:endParaRPr>
          </a:p>
          <a:p>
            <a:pPr marL="365125" lvl="0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Event-based simulation to recreate the parallel nature of digital designs</a:t>
            </a:r>
          </a:p>
          <a:p>
            <a:pPr marL="822325" lvl="1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The simulator time is sliced in delta delays</a:t>
            </a:r>
          </a:p>
          <a:p>
            <a:pPr marL="822325" lvl="1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At each step of the delta delay all clauses (e.g. clock rising edge) are evaluated</a:t>
            </a:r>
          </a:p>
          <a:p>
            <a:pPr marL="822325" lvl="1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The outcome of an event is computed and the logic updated</a:t>
            </a:r>
          </a:p>
          <a:p>
            <a:pPr marL="365125" lvl="0" indent="-282575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Different levels of simulation:</a:t>
            </a: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GB" b="1" dirty="0" err="1" smtClean="0">
                <a:latin typeface="+mn-lt"/>
                <a:cs typeface="Arial" pitchFamily="34" charset="0"/>
              </a:rPr>
              <a:t>behavioral</a:t>
            </a:r>
            <a:r>
              <a:rPr lang="en-GB" b="1" dirty="0" smtClean="0">
                <a:latin typeface="+mn-lt"/>
                <a:cs typeface="Arial" pitchFamily="34" charset="0"/>
              </a:rPr>
              <a:t>:</a:t>
            </a:r>
            <a:r>
              <a:rPr lang="en-GB" dirty="0" smtClean="0">
                <a:latin typeface="+mn-lt"/>
                <a:cs typeface="Arial" pitchFamily="34" charset="0"/>
              </a:rPr>
              <a:t> fastest, simulates only the </a:t>
            </a:r>
            <a:r>
              <a:rPr lang="en-GB" dirty="0" err="1" smtClean="0">
                <a:latin typeface="+mn-lt"/>
                <a:cs typeface="Arial" pitchFamily="34" charset="0"/>
              </a:rPr>
              <a:t>behavior</a:t>
            </a:r>
            <a:r>
              <a:rPr lang="en-GB" dirty="0" smtClean="0">
                <a:latin typeface="+mn-lt"/>
                <a:cs typeface="Arial" pitchFamily="34" charset="0"/>
              </a:rPr>
              <a:t> of the design</a:t>
            </a:r>
            <a:endParaRPr lang="en-GB" dirty="0">
              <a:latin typeface="+mn-lt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131800" y="6104411"/>
            <a:ext cx="2870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+mn-lt"/>
              </a:rPr>
              <a:t>Example: </a:t>
            </a:r>
            <a:r>
              <a:rPr lang="en-GB" sz="1200" dirty="0" err="1" smtClean="0">
                <a:latin typeface="+mn-lt"/>
              </a:rPr>
              <a:t>MentorGraphics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 err="1" smtClean="0">
                <a:latin typeface="+mn-lt"/>
              </a:rPr>
              <a:t>Questasim</a:t>
            </a:r>
            <a:endParaRPr lang="en-GB" sz="1200" dirty="0">
              <a:latin typeface="+mn-lt"/>
            </a:endParaRPr>
          </a:p>
        </p:txBody>
      </p:sp>
      <p:pic>
        <p:nvPicPr>
          <p:cNvPr id="9" name="Picture 5" descr="D:\Data\Documents\Workshops and seminars\ISOTDAQ_2015\Screens_and_pictures\Questa_delay_cnt_02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8"/>
          <a:stretch/>
        </p:blipFill>
        <p:spPr bwMode="auto">
          <a:xfrm>
            <a:off x="2915770" y="4979169"/>
            <a:ext cx="3366886" cy="11541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726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Verification flow: simulation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hape 368"/>
          <p:cNvSpPr/>
          <p:nvPr/>
        </p:nvSpPr>
        <p:spPr>
          <a:xfrm>
            <a:off x="539440" y="972331"/>
            <a:ext cx="8353160" cy="49069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683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b="1" dirty="0" smtClean="0">
                <a:latin typeface="+mn-lt"/>
                <a:cs typeface="Arial" pitchFamily="34" charset="0"/>
              </a:rPr>
              <a:t>functional:</a:t>
            </a:r>
            <a:r>
              <a:rPr dirty="0" smtClean="0">
                <a:latin typeface="+mn-lt"/>
                <a:cs typeface="Arial" pitchFamily="34" charset="0"/>
              </a:rPr>
              <a:t> fast, uses realistic functional models for the target technology </a:t>
            </a:r>
            <a:r>
              <a:rPr lang="en-US" dirty="0" smtClean="0">
                <a:latin typeface="+mn-lt"/>
                <a:cs typeface="Arial" pitchFamily="34" charset="0"/>
              </a:rPr>
              <a:t/>
            </a:r>
            <a:br>
              <a:rPr lang="en-US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the least used by HDL designers … why?</a:t>
            </a: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Mostly because these days you can </a:t>
            </a:r>
            <a:r>
              <a:rPr lang="en-US" dirty="0">
                <a:latin typeface="+mn-lt"/>
                <a:cs typeface="Arial" pitchFamily="34" charset="0"/>
              </a:rPr>
              <a:t>(almost</a:t>
            </a:r>
            <a:r>
              <a:rPr lang="en-US" dirty="0" smtClean="0">
                <a:latin typeface="+mn-lt"/>
                <a:cs typeface="Arial" pitchFamily="34" charset="0"/>
              </a:rPr>
              <a:t>) trust your tools (a bit) more</a:t>
            </a: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What happens if you use the VHDL statement?   </a:t>
            </a:r>
            <a:br>
              <a:rPr lang="en-US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     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signal &lt;= 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‘X’; </a:t>
            </a:r>
            <a:r>
              <a:rPr lang="en-US" sz="12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 </a:t>
            </a:r>
            <a:r>
              <a:rPr lang="en-US" sz="12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unknown (misused to connect to anything)</a:t>
            </a:r>
            <a:endParaRPr lang="en-US" sz="1200" b="1" dirty="0" smtClean="0">
              <a:solidFill>
                <a:srgbClr val="C0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3683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lang="en-US" b="1" dirty="0" smtClean="0">
                <a:latin typeface="+mn-lt"/>
                <a:cs typeface="Arial" pitchFamily="34" charset="0"/>
              </a:rPr>
              <a:t>post translate and map simulation models: </a:t>
            </a:r>
            <a:r>
              <a:rPr lang="en-US" dirty="0" smtClean="0">
                <a:latin typeface="+mn-lt"/>
                <a:cs typeface="Arial" pitchFamily="34" charset="0"/>
              </a:rPr>
              <a:t>similar to the above but with information (about the actual primitives) of the translation and mapper steps </a:t>
            </a:r>
          </a:p>
          <a:p>
            <a:pPr marL="368300" lvl="1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/>
            </a:pPr>
            <a:r>
              <a:rPr b="1" dirty="0" smtClean="0">
                <a:latin typeface="+mn-lt"/>
                <a:cs typeface="Arial" pitchFamily="34" charset="0"/>
              </a:rPr>
              <a:t>timing:</a:t>
            </a:r>
            <a:r>
              <a:rPr dirty="0" smtClean="0">
                <a:latin typeface="+mn-lt"/>
                <a:cs typeface="Arial" pitchFamily="34" charset="0"/>
              </a:rPr>
              <a:t> slow, most accurate. Uses P</a:t>
            </a:r>
            <a:r>
              <a:rPr lang="it-IT" dirty="0" err="1" smtClean="0">
                <a:latin typeface="+mn-lt"/>
                <a:cs typeface="Arial" pitchFamily="34" charset="0"/>
              </a:rPr>
              <a:t>lace</a:t>
            </a:r>
            <a:r>
              <a:rPr lang="it-IT" dirty="0" smtClean="0">
                <a:latin typeface="+mn-lt"/>
                <a:cs typeface="Arial" pitchFamily="34" charset="0"/>
              </a:rPr>
              <a:t> </a:t>
            </a:r>
            <a:r>
              <a:rPr dirty="0" smtClean="0">
                <a:latin typeface="+mn-lt"/>
                <a:cs typeface="Arial" pitchFamily="34" charset="0"/>
              </a:rPr>
              <a:t>&amp;</a:t>
            </a:r>
            <a:r>
              <a:rPr lang="it-IT" dirty="0" smtClean="0">
                <a:latin typeface="+mn-lt"/>
                <a:cs typeface="Arial" pitchFamily="34" charset="0"/>
              </a:rPr>
              <a:t> </a:t>
            </a:r>
            <a:r>
              <a:rPr lang="it-IT" dirty="0" err="1" smtClean="0">
                <a:latin typeface="+mn-lt"/>
                <a:cs typeface="Arial" pitchFamily="34" charset="0"/>
              </a:rPr>
              <a:t>Route</a:t>
            </a:r>
            <a:r>
              <a:rPr dirty="0" smtClean="0">
                <a:latin typeface="+mn-lt"/>
                <a:cs typeface="Arial" pitchFamily="34" charset="0"/>
              </a:rPr>
              <a:t> design + SDF (</a:t>
            </a:r>
            <a:r>
              <a:rPr lang="it-IT" dirty="0" smtClean="0">
                <a:latin typeface="+mn-lt"/>
                <a:cs typeface="Arial" pitchFamily="34" charset="0"/>
              </a:rPr>
              <a:t>S</a:t>
            </a:r>
            <a:r>
              <a:rPr dirty="0" err="1" smtClean="0">
                <a:latin typeface="+mn-lt"/>
                <a:cs typeface="Arial" pitchFamily="34" charset="0"/>
              </a:rPr>
              <a:t>tandard</a:t>
            </a:r>
            <a:r>
              <a:rPr dirty="0" smtClean="0">
                <a:latin typeface="+mn-lt"/>
                <a:cs typeface="Arial" pitchFamily="34" charset="0"/>
              </a:rPr>
              <a:t> </a:t>
            </a:r>
            <a:r>
              <a:rPr lang="it-IT" dirty="0" smtClean="0">
                <a:latin typeface="+mn-lt"/>
                <a:cs typeface="Arial" pitchFamily="34" charset="0"/>
              </a:rPr>
              <a:t>D</a:t>
            </a:r>
            <a:r>
              <a:rPr dirty="0" err="1" smtClean="0">
                <a:latin typeface="+mn-lt"/>
                <a:cs typeface="Arial" pitchFamily="34" charset="0"/>
              </a:rPr>
              <a:t>elay</a:t>
            </a:r>
            <a:r>
              <a:rPr dirty="0" smtClean="0">
                <a:latin typeface="+mn-lt"/>
                <a:cs typeface="Arial" pitchFamily="34" charset="0"/>
              </a:rPr>
              <a:t> </a:t>
            </a:r>
            <a:r>
              <a:rPr lang="it-IT" dirty="0" smtClean="0">
                <a:latin typeface="+mn-lt"/>
                <a:cs typeface="Arial" pitchFamily="34" charset="0"/>
              </a:rPr>
              <a:t>F</a:t>
            </a:r>
            <a:r>
              <a:rPr dirty="0" err="1" smtClean="0">
                <a:latin typeface="+mn-lt"/>
                <a:cs typeface="Arial" pitchFamily="34" charset="0"/>
              </a:rPr>
              <a:t>ormat</a:t>
            </a:r>
            <a:r>
              <a:rPr dirty="0" smtClean="0">
                <a:latin typeface="+mn-lt"/>
                <a:cs typeface="Arial" pitchFamily="34" charset="0"/>
              </a:rPr>
              <a:t>)</a:t>
            </a:r>
            <a:endParaRPr lang="en-US" dirty="0" smtClean="0">
              <a:latin typeface="+mn-lt"/>
              <a:cs typeface="Arial" pitchFamily="34" charset="0"/>
            </a:endParaRP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in the past was used to detect routers errors in placing designs…</a:t>
            </a:r>
            <a:br>
              <a:rPr lang="en-US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 when routers where not so smart and FPGAs where not so fast!</a:t>
            </a: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what if the propagation delays of the bits </a:t>
            </a:r>
            <a:br>
              <a:rPr lang="en-US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of our counter where not equal?</a:t>
            </a:r>
          </a:p>
          <a:p>
            <a:pPr marL="825500" lvl="2" indent="-285750" eaLnBrk="0" hangingPunct="0">
              <a:lnSpc>
                <a:spcPct val="110000"/>
              </a:lnSpc>
              <a:spcBef>
                <a:spcPts val="600"/>
              </a:spcBef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/>
            </a:pPr>
            <a:r>
              <a:rPr lang="en-US" dirty="0">
                <a:latin typeface="+mn-lt"/>
                <a:cs typeface="Arial" pitchFamily="34" charset="0"/>
              </a:rPr>
              <a:t>o</a:t>
            </a:r>
            <a:r>
              <a:rPr lang="en-US" dirty="0" smtClean="0">
                <a:latin typeface="+mn-lt"/>
                <a:cs typeface="Arial" pitchFamily="34" charset="0"/>
              </a:rPr>
              <a:t>r greater than the clock speed?</a:t>
            </a:r>
            <a:endParaRPr dirty="0">
              <a:latin typeface="+mn-lt"/>
              <a:cs typeface="Arial" pitchFamily="34" charset="0"/>
            </a:endParaRPr>
          </a:p>
        </p:txBody>
      </p:sp>
      <p:pic>
        <p:nvPicPr>
          <p:cNvPr id="8" name="FPGA_Interconnect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51200" y="4797190"/>
            <a:ext cx="2193310" cy="129618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8144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</a:t>
            </a:fld>
            <a:endParaRPr lang="en-US"/>
          </a:p>
        </p:txBody>
      </p:sp>
      <p:sp>
        <p:nvSpPr>
          <p:cNvPr id="1945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07380" y="332570"/>
            <a:ext cx="8929240" cy="72010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en-US" sz="4000" dirty="0">
                <a:effectLst/>
              </a:rPr>
              <a:t>Outline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702482" y="1412720"/>
            <a:ext cx="7632700" cy="496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First part: theory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… from the previous lesson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Considerations on Hardware Description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Gateware workflow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Takeaway thoughts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>
                <a:latin typeface="+mn-lt"/>
              </a:rPr>
              <a:t>Second </a:t>
            </a:r>
            <a:r>
              <a:rPr lang="en-US" sz="2800" dirty="0" smtClean="0">
                <a:latin typeface="+mn-lt"/>
              </a:rPr>
              <a:t>part: </a:t>
            </a:r>
            <a:r>
              <a:rPr lang="en-US" sz="2800" dirty="0">
                <a:latin typeface="+mn-lt"/>
              </a:rPr>
              <a:t>practice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Eye diagrams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Pseudo Random Bit Sequences (PRBS)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800" dirty="0" smtClean="0">
                <a:latin typeface="+mn-lt"/>
              </a:rPr>
              <a:t>FPGA </a:t>
            </a:r>
            <a:r>
              <a:rPr lang="en-US" sz="2800" dirty="0">
                <a:latin typeface="+mn-lt"/>
              </a:rPr>
              <a:t>serializers and </a:t>
            </a:r>
            <a:r>
              <a:rPr lang="en-US" sz="2800" dirty="0" smtClean="0">
                <a:latin typeface="+mn-lt"/>
              </a:rPr>
              <a:t>deserializers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Verification flow: debugging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hipscope_xapp870.jpg"/>
          <p:cNvPicPr/>
          <p:nvPr/>
        </p:nvPicPr>
        <p:blipFill rotWithShape="1">
          <a:blip r:embed="rId3">
            <a:extLst/>
          </a:blip>
          <a:srcRect b="18892"/>
          <a:stretch/>
        </p:blipFill>
        <p:spPr>
          <a:xfrm>
            <a:off x="460195" y="4016157"/>
            <a:ext cx="5624015" cy="2018852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Shape 373"/>
          <p:cNvSpPr/>
          <p:nvPr/>
        </p:nvSpPr>
        <p:spPr>
          <a:xfrm>
            <a:off x="651931" y="1124680"/>
            <a:ext cx="8240669" cy="28448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it-IT" dirty="0" smtClean="0">
                <a:latin typeface="+mn-lt"/>
              </a:rPr>
              <a:t>Your </a:t>
            </a:r>
            <a:r>
              <a:rPr lang="it-IT" dirty="0" err="1" smtClean="0">
                <a:latin typeface="+mn-lt"/>
              </a:rPr>
              <a:t>desing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 smtClean="0">
                <a:latin typeface="+mn-lt"/>
              </a:rPr>
              <a:t>is</a:t>
            </a:r>
            <a:r>
              <a:rPr lang="it-IT" dirty="0" smtClean="0">
                <a:latin typeface="+mn-lt"/>
              </a:rPr>
              <a:t> up… and </a:t>
            </a:r>
            <a:r>
              <a:rPr lang="it-IT" dirty="0" err="1" smtClean="0">
                <a:latin typeface="+mn-lt"/>
              </a:rPr>
              <a:t>also</a:t>
            </a:r>
            <a:r>
              <a:rPr lang="it-IT" dirty="0" smtClean="0">
                <a:latin typeface="+mn-lt"/>
              </a:rPr>
              <a:t> </a:t>
            </a:r>
            <a:r>
              <a:rPr lang="it-IT" dirty="0" err="1" smtClean="0">
                <a:latin typeface="+mn-lt"/>
              </a:rPr>
              <a:t>running</a:t>
            </a:r>
            <a:r>
              <a:rPr lang="it-IT" dirty="0" smtClean="0">
                <a:latin typeface="+mn-lt"/>
              </a:rPr>
              <a:t>?</a:t>
            </a:r>
          </a:p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Most </a:t>
            </a:r>
            <a:r>
              <a:rPr dirty="0">
                <a:latin typeface="+mn-lt"/>
              </a:rPr>
              <a:t>FPGA vendors provide internal logic </a:t>
            </a:r>
            <a:r>
              <a:rPr dirty="0" smtClean="0">
                <a:latin typeface="+mn-lt"/>
              </a:rPr>
              <a:t>analyzer cores</a:t>
            </a:r>
            <a:endParaRPr lang="en-US" dirty="0">
              <a:latin typeface="+mn-lt"/>
            </a:endParaRPr>
          </a:p>
          <a:p>
            <a:pPr marL="742950" lvl="1" indent="-285750">
              <a:lnSpc>
                <a:spcPct val="110000"/>
              </a:lnSpc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US" dirty="0" smtClean="0">
                <a:latin typeface="+mn-lt"/>
              </a:rPr>
              <a:t>ISE </a:t>
            </a:r>
            <a:r>
              <a:rPr dirty="0" err="1" smtClean="0">
                <a:latin typeface="+mn-lt"/>
              </a:rPr>
              <a:t>ChipScope</a:t>
            </a:r>
            <a:r>
              <a:rPr lang="en-US" dirty="0" smtClean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Vivado</a:t>
            </a:r>
            <a:r>
              <a:rPr lang="en-US" dirty="0" smtClean="0">
                <a:latin typeface="+mn-lt"/>
              </a:rPr>
              <a:t> Set up Debug</a:t>
            </a:r>
            <a:r>
              <a:rPr dirty="0" smtClean="0">
                <a:latin typeface="+mn-lt"/>
              </a:rPr>
              <a:t> </a:t>
            </a:r>
            <a:r>
              <a:rPr dirty="0">
                <a:latin typeface="+mn-lt"/>
              </a:rPr>
              <a:t>(</a:t>
            </a:r>
            <a:r>
              <a:rPr dirty="0" smtClean="0">
                <a:latin typeface="+mn-lt"/>
              </a:rPr>
              <a:t>Xilinx)</a:t>
            </a:r>
            <a:endParaRPr lang="en-US" dirty="0">
              <a:latin typeface="+mn-lt"/>
            </a:endParaRPr>
          </a:p>
          <a:p>
            <a:pPr marL="742950" lvl="1" indent="-285750">
              <a:lnSpc>
                <a:spcPct val="110000"/>
              </a:lnSpc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dirty="0" err="1" smtClean="0">
                <a:latin typeface="+mn-lt"/>
              </a:rPr>
              <a:t>SignalTap</a:t>
            </a:r>
            <a:r>
              <a:rPr dirty="0" smtClean="0">
                <a:latin typeface="+mn-lt"/>
              </a:rPr>
              <a:t> </a:t>
            </a:r>
            <a:r>
              <a:rPr dirty="0">
                <a:latin typeface="+mn-lt"/>
              </a:rPr>
              <a:t>(</a:t>
            </a:r>
            <a:r>
              <a:rPr dirty="0" smtClean="0">
                <a:latin typeface="+mn-lt"/>
              </a:rPr>
              <a:t>Altera)</a:t>
            </a:r>
            <a:endParaRPr lang="en-US" dirty="0" smtClean="0">
              <a:latin typeface="+mn-lt"/>
            </a:endParaRPr>
          </a:p>
          <a:p>
            <a:pPr marL="22860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Can </a:t>
            </a:r>
            <a:r>
              <a:rPr dirty="0">
                <a:latin typeface="+mn-lt"/>
              </a:rPr>
              <a:t>be embedded into the design and controlled by </a:t>
            </a:r>
            <a:r>
              <a:rPr dirty="0" smtClean="0">
                <a:latin typeface="+mn-lt"/>
              </a:rPr>
              <a:t>JTAG</a:t>
            </a:r>
            <a:endParaRPr lang="en-US" dirty="0" smtClean="0">
              <a:latin typeface="+mn-lt"/>
            </a:endParaRPr>
          </a:p>
          <a:p>
            <a:pPr marL="22860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>
                <a:latin typeface="+mn-lt"/>
              </a:rPr>
              <a:t>Al</a:t>
            </a:r>
            <a:r>
              <a:rPr dirty="0" smtClean="0">
                <a:latin typeface="+mn-lt"/>
              </a:rPr>
              <a:t>low </a:t>
            </a:r>
            <a:r>
              <a:rPr dirty="0">
                <a:latin typeface="+mn-lt"/>
              </a:rPr>
              <a:t>also the injection of </a:t>
            </a:r>
            <a:r>
              <a:rPr dirty="0" smtClean="0">
                <a:latin typeface="+mn-lt"/>
              </a:rPr>
              <a:t>signals</a:t>
            </a:r>
            <a:endParaRPr lang="en-US" dirty="0" smtClean="0">
              <a:latin typeface="+mn-lt"/>
            </a:endParaRPr>
          </a:p>
          <a:p>
            <a:pPr marL="228600" indent="-228600">
              <a:lnSpc>
                <a:spcPct val="110000"/>
              </a:lnSpc>
              <a:buClr>
                <a:srgbClr val="FF0000"/>
              </a:buClr>
              <a:buSzPct val="80000"/>
              <a:buFontTx/>
              <a:buChar char="•"/>
              <a:defRPr sz="1800"/>
            </a:pPr>
            <a:r>
              <a:rPr lang="en-US" dirty="0">
                <a:latin typeface="+mn-lt"/>
              </a:rPr>
              <a:t>It is at times extremely useful to spy inside the FPGA… but this doesn’t replace an oscilloscope… as signal integrity issues can be on the </a:t>
            </a:r>
            <a:r>
              <a:rPr lang="en-US" dirty="0" smtClean="0">
                <a:latin typeface="+mn-lt"/>
              </a:rPr>
              <a:t>PCB</a:t>
            </a:r>
          </a:p>
          <a:p>
            <a:pPr marL="228600" indent="-228600">
              <a:lnSpc>
                <a:spcPct val="110000"/>
              </a:lnSpc>
              <a:buClr>
                <a:srgbClr val="FF0000"/>
              </a:buClr>
              <a:buSzPct val="80000"/>
              <a:buFontTx/>
              <a:buChar char="•"/>
              <a:defRPr sz="1800"/>
            </a:pPr>
            <a:r>
              <a:rPr lang="en-US" dirty="0" smtClean="0">
                <a:latin typeface="+mn-lt"/>
              </a:rPr>
              <a:t>Remember… it’s hardware!</a:t>
            </a:r>
            <a:endParaRPr lang="en-US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115520" y="602136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1200" dirty="0">
                <a:latin typeface="+mn-lt"/>
              </a:rPr>
              <a:t>Example: </a:t>
            </a:r>
            <a:r>
              <a:rPr lang="en-GB" sz="1200" dirty="0" err="1" smtClean="0">
                <a:latin typeface="+mn-lt"/>
              </a:rPr>
              <a:t>ChipScope</a:t>
            </a:r>
            <a:r>
              <a:rPr lang="en-GB" sz="1200" dirty="0" smtClean="0">
                <a:latin typeface="+mn-lt"/>
              </a:rPr>
              <a:t> waveform window (Xilinx ISE)</a:t>
            </a:r>
            <a:endParaRPr lang="en-GB" sz="1200" dirty="0">
              <a:latin typeface="+mn-lt"/>
            </a:endParaRPr>
          </a:p>
        </p:txBody>
      </p:sp>
      <p:sp>
        <p:nvSpPr>
          <p:cNvPr id="10" name="Oval 9">
            <a:hlinkClick r:id="rId4" action="ppaction://hlinksldjump"/>
          </p:cNvPr>
          <p:cNvSpPr/>
          <p:nvPr/>
        </p:nvSpPr>
        <p:spPr>
          <a:xfrm>
            <a:off x="53690" y="5906626"/>
            <a:ext cx="125700" cy="125700"/>
          </a:xfrm>
          <a:prstGeom prst="ellipse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7280" y="4024130"/>
            <a:ext cx="2727461" cy="1951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2166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72010" y="1988800"/>
            <a:ext cx="9036620" cy="7201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3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Design constraining</a:t>
            </a:r>
            <a:endParaRPr kumimoji="0" lang="en-US" sz="4300" b="0" i="0" u="none" strike="noStrike" kern="1200" cap="none" spc="0" normalizeH="0" baseline="0" noProof="0" dirty="0" smtClean="0">
              <a:ln>
                <a:noFill/>
              </a:ln>
              <a:solidFill>
                <a:srgbClr val="57231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483" name="Picture 3" descr="D:\Data\Documents\Workshops and seminars\ISOTDAQ_2015\Screens_and_pictures\Matrix_operato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8342" y="2776024"/>
            <a:ext cx="5769486" cy="324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3339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Design constraining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hape 287"/>
          <p:cNvSpPr/>
          <p:nvPr/>
        </p:nvSpPr>
        <p:spPr>
          <a:xfrm>
            <a:off x="755470" y="1361620"/>
            <a:ext cx="8137130" cy="4780796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 algn="l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US" sz="2000" dirty="0" smtClean="0">
                <a:latin typeface="+mn-lt"/>
              </a:rPr>
              <a:t>Remember: you are describing your hardware!</a:t>
            </a:r>
          </a:p>
          <a:p>
            <a:pPr marL="342900" lvl="0" indent="-342900" algn="l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endParaRPr lang="en-US" sz="2000" dirty="0" smtClean="0">
              <a:latin typeface="+mn-lt"/>
            </a:endParaRPr>
          </a:p>
          <a:p>
            <a:pPr marL="342900" lvl="0" indent="-342900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US" sz="2000" dirty="0">
                <a:latin typeface="+mn-lt"/>
              </a:rPr>
              <a:t>Constraining is becoming so important that it is turning into a </a:t>
            </a:r>
            <a:r>
              <a:rPr lang="en-US" sz="2000" dirty="0" smtClean="0">
                <a:latin typeface="+mn-lt"/>
              </a:rPr>
              <a:t/>
            </a:r>
            <a:br>
              <a:rPr lang="en-US" sz="2000" dirty="0" smtClean="0">
                <a:latin typeface="+mn-lt"/>
              </a:rPr>
            </a:br>
            <a:r>
              <a:rPr lang="en-US" sz="2000" dirty="0" smtClean="0">
                <a:latin typeface="+mn-lt"/>
              </a:rPr>
              <a:t>(</a:t>
            </a:r>
            <a:r>
              <a:rPr lang="en-US" sz="2000" dirty="0">
                <a:latin typeface="+mn-lt"/>
              </a:rPr>
              <a:t>not yet) standardized language of it own: </a:t>
            </a:r>
          </a:p>
          <a:p>
            <a:pPr marL="800100" lvl="1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US" sz="2000" dirty="0">
                <a:latin typeface="+mn-lt"/>
              </a:rPr>
              <a:t>.</a:t>
            </a:r>
            <a:r>
              <a:rPr lang="en-US" sz="2000" dirty="0" err="1">
                <a:latin typeface="+mn-lt"/>
              </a:rPr>
              <a:t>qsf</a:t>
            </a:r>
            <a:r>
              <a:rPr lang="en-US" sz="2000" dirty="0">
                <a:latin typeface="+mn-lt"/>
              </a:rPr>
              <a:t>: </a:t>
            </a:r>
            <a:r>
              <a:rPr lang="en-US" sz="2000" dirty="0" err="1">
                <a:latin typeface="+mn-lt"/>
              </a:rPr>
              <a:t>Quartus</a:t>
            </a:r>
            <a:r>
              <a:rPr lang="en-US" sz="2000" dirty="0">
                <a:latin typeface="+mn-lt"/>
              </a:rPr>
              <a:t> II Setting File (Altera) </a:t>
            </a:r>
          </a:p>
          <a:p>
            <a:pPr marL="800100" lvl="1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US" sz="2000" dirty="0">
                <a:latin typeface="+mn-lt"/>
              </a:rPr>
              <a:t>.</a:t>
            </a:r>
            <a:r>
              <a:rPr lang="en-US" sz="2000" dirty="0" err="1">
                <a:latin typeface="+mn-lt"/>
              </a:rPr>
              <a:t>sdc</a:t>
            </a:r>
            <a:r>
              <a:rPr lang="en-US" sz="2000" dirty="0">
                <a:latin typeface="+mn-lt"/>
              </a:rPr>
              <a:t>: Synopsis Design Constraints (de facto standard) </a:t>
            </a:r>
          </a:p>
          <a:p>
            <a:pPr marL="800100" lvl="1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US" sz="2000" dirty="0" smtClean="0">
                <a:latin typeface="+mn-lt"/>
              </a:rPr>
              <a:t>.</a:t>
            </a:r>
            <a:r>
              <a:rPr lang="en-US" sz="2000" dirty="0" err="1">
                <a:latin typeface="+mn-lt"/>
              </a:rPr>
              <a:t>ucf</a:t>
            </a:r>
            <a:r>
              <a:rPr lang="en-US" sz="2000" dirty="0">
                <a:latin typeface="+mn-lt"/>
              </a:rPr>
              <a:t>: User Constraint File </a:t>
            </a:r>
            <a:r>
              <a:rPr lang="en-GB" sz="2000" dirty="0">
                <a:latin typeface="+mn-lt"/>
              </a:rPr>
              <a:t>→ .</a:t>
            </a:r>
            <a:r>
              <a:rPr lang="en-GB" sz="2000" dirty="0" err="1">
                <a:latin typeface="+mn-lt"/>
              </a:rPr>
              <a:t>xdc</a:t>
            </a:r>
            <a:r>
              <a:rPr lang="en-GB" sz="2000" dirty="0">
                <a:latin typeface="+mn-lt"/>
              </a:rPr>
              <a:t> Xilinx Constraint File </a:t>
            </a:r>
            <a:r>
              <a:rPr lang="en-US" sz="2000" dirty="0">
                <a:latin typeface="+mn-lt"/>
              </a:rPr>
              <a:t>(Xilinx)</a:t>
            </a:r>
          </a:p>
          <a:p>
            <a:pPr marL="800100" lvl="1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endParaRPr lang="it-IT" sz="2000" dirty="0" smtClean="0">
              <a:latin typeface="+mn-lt"/>
            </a:endParaRPr>
          </a:p>
          <a:p>
            <a:pPr marL="342900" lvl="0" indent="-342900" algn="l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sz="2000" dirty="0" smtClean="0">
                <a:latin typeface="+mn-lt"/>
              </a:rPr>
              <a:t>Two </a:t>
            </a:r>
            <a:r>
              <a:rPr sz="2000" dirty="0">
                <a:latin typeface="+mn-lt"/>
              </a:rPr>
              <a:t>types of </a:t>
            </a:r>
            <a:r>
              <a:rPr sz="2000" dirty="0" smtClean="0">
                <a:latin typeface="+mn-lt"/>
              </a:rPr>
              <a:t>constraints:</a:t>
            </a:r>
            <a:endParaRPr lang="it-IT" sz="2000" dirty="0" smtClean="0">
              <a:latin typeface="+mn-lt"/>
            </a:endParaRPr>
          </a:p>
          <a:p>
            <a:pPr lvl="1">
              <a:lnSpc>
                <a:spcPct val="150000"/>
              </a:lnSpc>
              <a:defRPr sz="1800"/>
            </a:pPr>
            <a:r>
              <a:rPr sz="2000" b="1" u="sng" dirty="0" smtClean="0">
                <a:latin typeface="+mn-lt"/>
                <a:ea typeface="Helvetica"/>
                <a:cs typeface="Helvetica"/>
                <a:sym typeface="Helvetica"/>
              </a:rPr>
              <a:t>Location constraints</a:t>
            </a:r>
            <a:endParaRPr sz="2000" b="1" u="sng" dirty="0">
              <a:latin typeface="+mn-lt"/>
              <a:ea typeface="Helvetica"/>
              <a:cs typeface="Helvetica"/>
              <a:sym typeface="Helvetica"/>
            </a:endParaRPr>
          </a:p>
          <a:p>
            <a:pPr marL="1435100" lvl="1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US" sz="2000" dirty="0" smtClean="0">
                <a:latin typeface="+mn-lt"/>
              </a:rPr>
              <a:t>Geographical position and pin related</a:t>
            </a:r>
          </a:p>
          <a:p>
            <a:pPr lvl="1">
              <a:lnSpc>
                <a:spcPct val="150000"/>
              </a:lnSpc>
              <a:buClr>
                <a:srgbClr val="FF0000"/>
              </a:buClr>
              <a:buSzPct val="80000"/>
              <a:defRPr sz="1800"/>
            </a:pPr>
            <a:r>
              <a:rPr sz="2000" b="1" u="sng" dirty="0">
                <a:latin typeface="+mn-lt"/>
                <a:ea typeface="Helvetica"/>
                <a:cs typeface="Helvetica"/>
                <a:sym typeface="Helvetica"/>
              </a:rPr>
              <a:t>Timing constraints</a:t>
            </a:r>
            <a:endParaRPr sz="2000" b="1" u="sng" dirty="0">
              <a:latin typeface="+mn-lt"/>
              <a:ea typeface="Helvetica"/>
              <a:cs typeface="Helvetica"/>
            </a:endParaRPr>
          </a:p>
          <a:p>
            <a:pPr marL="1435100" lvl="2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sz="2000" dirty="0">
                <a:latin typeface="+mn-lt"/>
              </a:rPr>
              <a:t>clock </a:t>
            </a:r>
            <a:r>
              <a:rPr lang="it-IT" sz="2000" dirty="0" smtClean="0">
                <a:latin typeface="+mn-lt"/>
              </a:rPr>
              <a:t>and timing </a:t>
            </a:r>
            <a:r>
              <a:rPr lang="it-IT" sz="2000" dirty="0" err="1" smtClean="0">
                <a:latin typeface="+mn-lt"/>
              </a:rPr>
              <a:t>related</a:t>
            </a:r>
            <a:endParaRPr lang="en-US" sz="2000" dirty="0" smtClean="0">
              <a:latin typeface="+mn-lt"/>
            </a:endParaRPr>
          </a:p>
          <a:p>
            <a:pPr marL="1435100" lvl="2" indent="-34290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endParaRPr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635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Design constraining: location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04271" y="1002159"/>
            <a:ext cx="8388329" cy="5198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>
                <a:latin typeface="+mn-lt"/>
              </a:rPr>
              <a:t>FPGAs usually provide a large number of I/O pins for communication with the outside </a:t>
            </a:r>
            <a:r>
              <a:rPr lang="en-GB" sz="1400" dirty="0" smtClean="0">
                <a:latin typeface="+mn-lt"/>
              </a:rPr>
              <a:t>world</a:t>
            </a: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Large </a:t>
            </a:r>
            <a:r>
              <a:rPr lang="en-GB" sz="1400" dirty="0">
                <a:latin typeface="+mn-lt"/>
              </a:rPr>
              <a:t>variety of I/O standards supported: 3.3V CMOS, 2.5V LVDS, </a:t>
            </a:r>
            <a:r>
              <a:rPr lang="en-GB" sz="1400" dirty="0" smtClean="0">
                <a:latin typeface="+mn-lt"/>
              </a:rPr>
              <a:t>SSTL</a:t>
            </a:r>
            <a:r>
              <a:rPr lang="en-GB" sz="1400" dirty="0">
                <a:latin typeface="+mn-lt"/>
              </a:rPr>
              <a:t>, </a:t>
            </a:r>
            <a:r>
              <a:rPr lang="en-GB" sz="1400" dirty="0" smtClean="0">
                <a:latin typeface="+mn-lt"/>
              </a:rPr>
              <a:t>… </a:t>
            </a: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I/O </a:t>
            </a:r>
            <a:r>
              <a:rPr lang="en-GB" sz="1400" dirty="0">
                <a:latin typeface="+mn-lt"/>
              </a:rPr>
              <a:t>pins can be assigned more or less freely </a:t>
            </a:r>
          </a:p>
          <a:p>
            <a:pPr lvl="0" algn="ctr">
              <a:defRPr sz="1800"/>
            </a:pPr>
            <a:r>
              <a:rPr lang="en-GB" sz="1400" b="1" dirty="0" smtClean="0">
                <a:solidFill>
                  <a:srgbClr val="C82506"/>
                </a:solidFill>
                <a:latin typeface="+mn-lt"/>
                <a:ea typeface="Helvetica"/>
                <a:cs typeface="Helvetica"/>
                <a:sym typeface="Helvetica"/>
              </a:rPr>
              <a:t>BUT</a:t>
            </a:r>
            <a:endParaRPr lang="en-GB" sz="1400" b="1" dirty="0">
              <a:solidFill>
                <a:srgbClr val="C82506"/>
              </a:solidFill>
              <a:latin typeface="+mn-lt"/>
              <a:ea typeface="Helvetica"/>
              <a:cs typeface="Helvetica"/>
              <a:sym typeface="Helvetica"/>
            </a:endParaRP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I/O </a:t>
            </a:r>
            <a:r>
              <a:rPr lang="en-GB" sz="1400" dirty="0">
                <a:latin typeface="+mn-lt"/>
              </a:rPr>
              <a:t>cells are grouped in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I/O banks</a:t>
            </a:r>
            <a:r>
              <a:rPr lang="en-GB" sz="1400" dirty="0">
                <a:latin typeface="+mn-lt"/>
              </a:rPr>
              <a:t> </a:t>
            </a:r>
            <a:r>
              <a:rPr lang="en-GB" sz="1400" dirty="0" smtClean="0">
                <a:latin typeface="+mn-lt"/>
              </a:rPr>
              <a:t>→ </a:t>
            </a:r>
            <a:r>
              <a:rPr lang="en-GB" sz="1400" dirty="0">
                <a:latin typeface="+mn-lt"/>
              </a:rPr>
              <a:t>All cells in an I/O bank need to use either the same standard or a similar one (with the same voltage level), e.g. 3.3V CMOS </a:t>
            </a:r>
            <a:r>
              <a:rPr lang="en-GB" sz="1400" dirty="0" smtClean="0">
                <a:latin typeface="+mn-lt"/>
              </a:rPr>
              <a:t>is not compatible with LVDS</a:t>
            </a: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LVDS </a:t>
            </a:r>
            <a:r>
              <a:rPr lang="en-GB" sz="1400" dirty="0">
                <a:latin typeface="+mn-lt"/>
              </a:rPr>
              <a:t>signals always come in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dedicated </a:t>
            </a:r>
            <a:r>
              <a:rPr lang="en-GB" sz="1400" b="1" dirty="0" smtClean="0">
                <a:latin typeface="+mn-lt"/>
                <a:ea typeface="Helvetica"/>
                <a:cs typeface="Helvetica"/>
                <a:sym typeface="Helvetica"/>
              </a:rPr>
              <a:t>pairs</a:t>
            </a: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Clock</a:t>
            </a:r>
            <a:r>
              <a:rPr lang="en-GB" sz="1400" dirty="0" smtClean="0">
                <a:latin typeface="+mn-lt"/>
              </a:rPr>
              <a:t> </a:t>
            </a:r>
            <a:r>
              <a:rPr lang="en-GB" sz="1400" dirty="0">
                <a:latin typeface="+mn-lt"/>
              </a:rPr>
              <a:t>signals should use dedicated clock input pins </a:t>
            </a:r>
            <a:r>
              <a:rPr lang="en-GB" sz="1400" dirty="0" smtClean="0">
                <a:latin typeface="+mn-lt"/>
              </a:rPr>
              <a:t>→ routed </a:t>
            </a:r>
            <a:r>
              <a:rPr lang="en-GB" sz="1400" dirty="0">
                <a:latin typeface="+mn-lt"/>
              </a:rPr>
              <a:t>internally over a dedicated </a:t>
            </a:r>
            <a:r>
              <a:rPr lang="en-GB" sz="1400" dirty="0" smtClean="0">
                <a:latin typeface="+mn-lt"/>
              </a:rPr>
              <a:t>network</a:t>
            </a:r>
          </a:p>
          <a:p>
            <a:pPr marL="355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High-Speed </a:t>
            </a:r>
            <a:r>
              <a:rPr lang="en-GB" sz="1400" dirty="0">
                <a:latin typeface="+mn-lt"/>
              </a:rPr>
              <a:t>serial interfaces (</a:t>
            </a:r>
            <a:r>
              <a:rPr lang="en-GB" sz="1400" dirty="0" err="1">
                <a:latin typeface="+mn-lt"/>
              </a:rPr>
              <a:t>PCIe</a:t>
            </a:r>
            <a:r>
              <a:rPr lang="en-GB" sz="1400" dirty="0">
                <a:latin typeface="+mn-lt"/>
              </a:rPr>
              <a:t>, </a:t>
            </a:r>
            <a:r>
              <a:rPr lang="en-GB" sz="1400" dirty="0" smtClean="0">
                <a:latin typeface="+mn-lt"/>
              </a:rPr>
              <a:t>Gigabit-Transceivers) </a:t>
            </a:r>
            <a:r>
              <a:rPr lang="en-GB" sz="1400" dirty="0">
                <a:latin typeface="+mn-lt"/>
              </a:rPr>
              <a:t>or hard macros might need dedicated pins as well</a:t>
            </a:r>
          </a:p>
          <a:p>
            <a:pPr lvl="0" algn="ctr">
              <a:lnSpc>
                <a:spcPct val="170000"/>
              </a:lnSpc>
              <a:defRPr sz="1800"/>
            </a:pPr>
            <a:r>
              <a:rPr lang="en-GB" sz="1400" b="1" dirty="0" smtClean="0">
                <a:solidFill>
                  <a:srgbClr val="0B5D18"/>
                </a:solidFill>
                <a:latin typeface="+mn-lt"/>
                <a:ea typeface="Helvetica"/>
                <a:cs typeface="Helvetica"/>
                <a:sym typeface="Helvetica"/>
              </a:rPr>
              <a:t>Good </a:t>
            </a:r>
            <a:r>
              <a:rPr lang="en-GB" sz="1400" b="1" dirty="0">
                <a:solidFill>
                  <a:srgbClr val="0B5D18"/>
                </a:solidFill>
                <a:latin typeface="+mn-lt"/>
                <a:ea typeface="Helvetica"/>
                <a:cs typeface="Helvetica"/>
                <a:sym typeface="Helvetica"/>
              </a:rPr>
              <a:t>Practice</a:t>
            </a:r>
          </a:p>
          <a:p>
            <a:pPr marL="228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>
                <a:latin typeface="+mn-lt"/>
              </a:rPr>
              <a:t>Try to locate pins belonging to one design module close to each other </a:t>
            </a:r>
            <a:r>
              <a:rPr lang="en-GB" sz="1400" dirty="0" smtClean="0">
                <a:latin typeface="+mn-lt"/>
              </a:rPr>
              <a:t>→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avoid routing</a:t>
            </a:r>
            <a:r>
              <a:rPr lang="en-GB" sz="1400" dirty="0">
                <a:latin typeface="+mn-lt"/>
              </a:rPr>
              <a:t> across </a:t>
            </a:r>
            <a:r>
              <a:rPr lang="en-GB" sz="1400" dirty="0" smtClean="0">
                <a:latin typeface="+mn-lt"/>
              </a:rPr>
              <a:t>chip</a:t>
            </a:r>
          </a:p>
          <a:p>
            <a:pPr marL="228600" lvl="0" indent="-228600">
              <a:lnSpc>
                <a:spcPct val="15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sz="1400" dirty="0" smtClean="0">
                <a:latin typeface="+mn-lt"/>
              </a:rPr>
              <a:t>PCB </a:t>
            </a:r>
            <a:r>
              <a:rPr lang="en-GB" sz="1400" dirty="0">
                <a:latin typeface="+mn-lt"/>
              </a:rPr>
              <a:t>Designers: </a:t>
            </a:r>
            <a:endParaRPr lang="en-GB" sz="1400" dirty="0" smtClean="0">
              <a:latin typeface="+mn-lt"/>
            </a:endParaRPr>
          </a:p>
          <a:p>
            <a:pPr marL="742950" lvl="1" indent="-285750">
              <a:lnSpc>
                <a:spcPct val="150000"/>
              </a:lnSpc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sz="1400" dirty="0" smtClean="0">
                <a:latin typeface="+mn-lt"/>
              </a:rPr>
              <a:t>Check </a:t>
            </a:r>
            <a:r>
              <a:rPr lang="en-GB" sz="1400" dirty="0">
                <a:latin typeface="+mn-lt"/>
              </a:rPr>
              <a:t>your I/O assignment with a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preliminary</a:t>
            </a:r>
            <a:r>
              <a:rPr lang="en-GB" sz="1400" dirty="0">
                <a:latin typeface="+mn-lt"/>
              </a:rPr>
              <a:t> design with only I/O pins </a:t>
            </a:r>
            <a:r>
              <a:rPr lang="en-GB" sz="1400" dirty="0" smtClean="0">
                <a:latin typeface="+mn-lt"/>
              </a:rPr>
              <a:t>instantiated</a:t>
            </a:r>
          </a:p>
          <a:p>
            <a:pPr marL="742950" lvl="1" indent="-285750">
              <a:lnSpc>
                <a:spcPct val="150000"/>
              </a:lnSpc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sz="1400" dirty="0" smtClean="0">
                <a:latin typeface="+mn-lt"/>
              </a:rPr>
              <a:t>Check </a:t>
            </a:r>
            <a:r>
              <a:rPr lang="en-GB" sz="1400" dirty="0">
                <a:latin typeface="+mn-lt"/>
              </a:rPr>
              <a:t>for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SSN</a:t>
            </a:r>
            <a:r>
              <a:rPr lang="en-GB" sz="1400" dirty="0">
                <a:latin typeface="+mn-lt"/>
              </a:rPr>
              <a:t> (Simultaneous Switching Noise) </a:t>
            </a:r>
            <a:endParaRPr lang="en-GB" sz="1400" dirty="0" smtClean="0">
              <a:latin typeface="+mn-lt"/>
            </a:endParaRPr>
          </a:p>
          <a:p>
            <a:pPr marL="742950" lvl="1" indent="-285750">
              <a:lnSpc>
                <a:spcPct val="150000"/>
              </a:lnSpc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sz="1400" dirty="0" smtClean="0">
                <a:latin typeface="+mn-lt"/>
              </a:rPr>
              <a:t>Use </a:t>
            </a:r>
            <a:r>
              <a:rPr lang="en-GB" sz="1400" b="1" dirty="0">
                <a:latin typeface="+mn-lt"/>
                <a:ea typeface="Helvetica"/>
                <a:cs typeface="Helvetica"/>
                <a:sym typeface="Helvetica"/>
              </a:rPr>
              <a:t>back-annotation</a:t>
            </a:r>
            <a:r>
              <a:rPr lang="en-GB" sz="1400" dirty="0">
                <a:latin typeface="+mn-lt"/>
              </a:rPr>
              <a:t> of I/O pins to optimise </a:t>
            </a:r>
            <a:r>
              <a:rPr lang="en-GB" sz="1400" dirty="0" smtClean="0">
                <a:latin typeface="+mn-lt"/>
              </a:rPr>
              <a:t>fan-out </a:t>
            </a:r>
            <a:r>
              <a:rPr lang="en-GB" sz="1400" dirty="0">
                <a:latin typeface="+mn-lt"/>
              </a:rPr>
              <a:t>and routing of signals</a:t>
            </a:r>
          </a:p>
        </p:txBody>
      </p:sp>
    </p:spTree>
    <p:extLst>
      <p:ext uri="{BB962C8B-B14F-4D97-AF65-F5344CB8AC3E}">
        <p14:creationId xmlns:p14="http://schemas.microsoft.com/office/powerpoint/2010/main" val="23792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Design constraining: location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684" y="903518"/>
            <a:ext cx="7442460" cy="51898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76472" y="6077936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1200" dirty="0">
                <a:latin typeface="+mn-lt"/>
              </a:rPr>
              <a:t>Example: Virtex-4 LX40-FF1148 Package  &amp; Pinout View </a:t>
            </a:r>
          </a:p>
        </p:txBody>
      </p:sp>
    </p:spTree>
    <p:extLst>
      <p:ext uri="{BB962C8B-B14F-4D97-AF65-F5344CB8AC3E}">
        <p14:creationId xmlns:p14="http://schemas.microsoft.com/office/powerpoint/2010/main" val="362014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Design constraining: timing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Oval 6">
            <a:hlinkClick r:id="rId3" action="ppaction://hlinksldjump"/>
          </p:cNvPr>
          <p:cNvSpPr/>
          <p:nvPr/>
        </p:nvSpPr>
        <p:spPr>
          <a:xfrm>
            <a:off x="53690" y="5906626"/>
            <a:ext cx="125700" cy="1257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Shape 287"/>
          <p:cNvSpPr/>
          <p:nvPr/>
        </p:nvSpPr>
        <p:spPr>
          <a:xfrm>
            <a:off x="611450" y="1268700"/>
            <a:ext cx="8388530" cy="2180084"/>
          </a:xfrm>
          <a:prstGeom prst="rect">
            <a:avLst/>
          </a:prstGeom>
          <a:ln w="12700">
            <a:noFill/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342900" lvl="0" indent="-342900">
              <a:lnSpc>
                <a:spcPct val="150000"/>
              </a:lnSpc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GB" b="1" u="sng" dirty="0" smtClean="0">
                <a:latin typeface="+mn-lt"/>
                <a:ea typeface="Helvetica"/>
                <a:cs typeface="Helvetica"/>
                <a:sym typeface="Helvetica"/>
              </a:rPr>
              <a:t>Timing </a:t>
            </a:r>
            <a:r>
              <a:rPr lang="en-GB" b="1" u="sng" dirty="0">
                <a:latin typeface="+mn-lt"/>
                <a:ea typeface="Helvetica"/>
                <a:cs typeface="Helvetica"/>
                <a:sym typeface="Helvetica"/>
              </a:rPr>
              <a:t>constraints</a:t>
            </a:r>
            <a:endParaRPr lang="en-GB" u="sng" dirty="0">
              <a:latin typeface="+mn-lt"/>
            </a:endParaRPr>
          </a:p>
          <a:p>
            <a:pPr marL="9207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dirty="0">
                <a:latin typeface="+mn-lt"/>
              </a:rPr>
              <a:t>clock period</a:t>
            </a:r>
          </a:p>
          <a:p>
            <a:pPr marL="9207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dirty="0">
                <a:latin typeface="+mn-lt"/>
              </a:rPr>
              <a:t>setup and hold times</a:t>
            </a:r>
          </a:p>
          <a:p>
            <a:pPr marL="9207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dirty="0">
                <a:latin typeface="+mn-lt"/>
              </a:rPr>
              <a:t>path </a:t>
            </a:r>
            <a:r>
              <a:rPr lang="en-GB" dirty="0" smtClean="0">
                <a:latin typeface="+mn-lt"/>
              </a:rPr>
              <a:t>delays: highlight critical connections</a:t>
            </a:r>
          </a:p>
          <a:p>
            <a:pPr marL="920750" lvl="1" indent="-285750">
              <a:buClr>
                <a:srgbClr val="FF0000"/>
              </a:buClr>
              <a:buSzPct val="80000"/>
              <a:buFont typeface="Courier New" panose="02070309020205020404" pitchFamily="49" charset="0"/>
              <a:buChar char="o"/>
              <a:defRPr sz="1800"/>
            </a:pPr>
            <a:r>
              <a:rPr lang="en-GB" dirty="0" smtClean="0">
                <a:latin typeface="+mn-lt"/>
              </a:rPr>
              <a:t>false paths: force ignoring some connections</a:t>
            </a:r>
          </a:p>
          <a:p>
            <a:pPr marL="635000" lvl="1">
              <a:buClr>
                <a:srgbClr val="FF0000"/>
              </a:buClr>
              <a:buSzPct val="80000"/>
              <a:defRPr sz="1800"/>
            </a:pPr>
            <a:endParaRPr lang="en-GB" dirty="0">
              <a:latin typeface="+mn-lt"/>
            </a:endParaRPr>
          </a:p>
          <a:p>
            <a:pPr marL="342900" indent="-342900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US" dirty="0" smtClean="0">
                <a:latin typeface="+mn-lt"/>
              </a:rPr>
              <a:t>See for example: Xilinx </a:t>
            </a:r>
            <a:r>
              <a:rPr lang="en-US" dirty="0" err="1" smtClean="0">
                <a:latin typeface="+mn-lt"/>
              </a:rPr>
              <a:t>Vivado</a:t>
            </a:r>
            <a:r>
              <a:rPr lang="en-US" dirty="0" smtClean="0">
                <a:latin typeface="+mn-lt"/>
              </a:rPr>
              <a:t> Using Constraints (UG903)</a:t>
            </a:r>
          </a:p>
        </p:txBody>
      </p:sp>
      <p:pic>
        <p:nvPicPr>
          <p:cNvPr id="9218" name="Picture 2" descr="D:\Data\Documents\Workshops and seminars\ISOTDAQ_2015\Screens_and_pictures\Vivado_xdc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0" y="3573020"/>
            <a:ext cx="4791990" cy="2252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0973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65816" y="3789050"/>
            <a:ext cx="364613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US" dirty="0"/>
              <a:t>Remember the story of the propagation delay in the timing simulation?</a:t>
            </a:r>
            <a:br>
              <a:rPr lang="en-US" dirty="0"/>
            </a:br>
            <a:r>
              <a:rPr lang="en-US" dirty="0"/>
              <a:t>(the positioning of Flip-Flops</a:t>
            </a:r>
            <a:r>
              <a:rPr lang="en-US" dirty="0" smtClean="0"/>
              <a:t>?)</a:t>
            </a:r>
            <a:endParaRPr lang="en-US" dirty="0" smtClean="0">
              <a:latin typeface="+mn-lt"/>
            </a:endParaRPr>
          </a:p>
          <a:p>
            <a:pPr marL="342900" lvl="0" indent="-342900">
              <a:buClr>
                <a:srgbClr val="FF0000"/>
              </a:buClr>
              <a:buSzPct val="80000"/>
              <a:buFont typeface="Arial" panose="020B0604020202020204" pitchFamily="34" charset="0"/>
              <a:buChar char="•"/>
              <a:defRPr sz="1800"/>
            </a:pPr>
            <a:r>
              <a:rPr lang="en-US" dirty="0" smtClean="0">
                <a:latin typeface="+mn-lt"/>
              </a:rPr>
              <a:t>If </a:t>
            </a:r>
            <a:r>
              <a:rPr lang="en-US" dirty="0" smtClean="0">
                <a:latin typeface="+mn-lt"/>
              </a:rPr>
              <a:t>you do a good job constraining… you can spare yourself the timing simulation!</a:t>
            </a:r>
            <a:endParaRPr lang="en-US" dirty="0">
              <a:latin typeface="+mn-lt"/>
            </a:endParaRPr>
          </a:p>
        </p:txBody>
      </p:sp>
      <p:pic>
        <p:nvPicPr>
          <p:cNvPr id="2050" name="Picture 2" descr="D:\Nikhef\Workshops and seminars\ISOTDAQ_2015\Screens_and_pictures\setup-and-hold-time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230" y="1346841"/>
            <a:ext cx="2808390" cy="1743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753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161925" y="1196690"/>
            <a:ext cx="8827070" cy="7924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Takeaway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thoughts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572314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1506" name="Picture 2" descr="D:\Data\Documents\Workshops and seminars\ISOTDAQ_2015\Screens_and_pictures\Morpheus_know_the_pat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785" y="2204830"/>
            <a:ext cx="3838575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5260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Takeaway: don’t ignore reports!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hape 377"/>
          <p:cNvSpPr/>
          <p:nvPr/>
        </p:nvSpPr>
        <p:spPr>
          <a:xfrm>
            <a:off x="611450" y="972331"/>
            <a:ext cx="8425171" cy="13213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Learn to carefully review reports</a:t>
            </a:r>
          </a:p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The reason why your design is not functioning as intended…</a:t>
            </a:r>
            <a:br>
              <a:rPr lang="en-US" dirty="0" smtClean="0"/>
            </a:br>
            <a:r>
              <a:rPr lang="en-US" dirty="0" smtClean="0"/>
              <a:t> can be right in front of your eyes!</a:t>
            </a:r>
          </a:p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US" dirty="0" smtClean="0"/>
              <a:t>Especially check timing and… </a:t>
            </a:r>
            <a:r>
              <a:rPr lang="en-US" b="1" dirty="0" smtClean="0"/>
              <a:t>don’t </a:t>
            </a:r>
            <a:r>
              <a:rPr lang="en-US" dirty="0" smtClean="0"/>
              <a:t>run designs that haven’t met timing!</a:t>
            </a:r>
          </a:p>
        </p:txBody>
      </p:sp>
      <p:pic>
        <p:nvPicPr>
          <p:cNvPr id="12290" name="Picture 2" descr="D:\Data\Documents\Workshops and seminars\ISOTDAQ_2015\Screens_and_pictures\Vivado_synthesis_menu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945" y="2326415"/>
            <a:ext cx="2409825" cy="319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D:\Data\Documents\Workshops and seminars\ISOTDAQ_2015\Screens_and_pictures\Vivado_implementation_menu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90" y="2326415"/>
            <a:ext cx="1999053" cy="2254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D:\Data\Documents\Workshops and seminars\ISOTDAQ_2015\Screens_and_pictures\Vivado_message_window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790" y="4653170"/>
            <a:ext cx="5505141" cy="145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309730" y="6104411"/>
            <a:ext cx="252035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 design flow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845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Takeaway: scripting for Gateware designs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Shape 377"/>
          <p:cNvSpPr/>
          <p:nvPr/>
        </p:nvSpPr>
        <p:spPr>
          <a:xfrm>
            <a:off x="683460" y="1074484"/>
            <a:ext cx="8353160" cy="1626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28600" lvl="0" indent="-228600" algn="l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Design </a:t>
            </a:r>
            <a:r>
              <a:rPr dirty="0">
                <a:latin typeface="+mn-lt"/>
              </a:rPr>
              <a:t>tools can be </a:t>
            </a:r>
            <a:r>
              <a:rPr dirty="0" smtClean="0">
                <a:latin typeface="+mn-lt"/>
              </a:rPr>
              <a:t>scripted</a:t>
            </a:r>
            <a:r>
              <a:rPr lang="en-US" dirty="0" smtClean="0">
                <a:latin typeface="+mn-lt"/>
              </a:rPr>
              <a:t>: </a:t>
            </a:r>
            <a:r>
              <a:rPr b="1" dirty="0" smtClean="0">
                <a:latin typeface="+mn-lt"/>
              </a:rPr>
              <a:t>T</a:t>
            </a:r>
            <a:r>
              <a:rPr lang="en-US" b="1" dirty="0" smtClean="0">
                <a:latin typeface="+mn-lt"/>
              </a:rPr>
              <a:t>ool </a:t>
            </a:r>
            <a:r>
              <a:rPr b="1" dirty="0" smtClean="0">
                <a:latin typeface="+mn-lt"/>
              </a:rPr>
              <a:t>C</a:t>
            </a:r>
            <a:r>
              <a:rPr lang="en-US" b="1" dirty="0" smtClean="0">
                <a:latin typeface="+mn-lt"/>
              </a:rPr>
              <a:t>ommand </a:t>
            </a:r>
            <a:r>
              <a:rPr b="1" dirty="0" smtClean="0">
                <a:latin typeface="+mn-lt"/>
              </a:rPr>
              <a:t>L</a:t>
            </a:r>
            <a:r>
              <a:rPr lang="en-US" b="1" dirty="0" smtClean="0">
                <a:latin typeface="+mn-lt"/>
              </a:rPr>
              <a:t>anguage (TCL)</a:t>
            </a:r>
            <a:endParaRPr lang="en-US" dirty="0" smtClean="0">
              <a:latin typeface="+mn-lt"/>
            </a:endParaRPr>
          </a:p>
          <a:p>
            <a:pPr marL="228600" lvl="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dirty="0">
                <a:latin typeface="+mn-lt"/>
              </a:rPr>
              <a:t>Parameters/Options can be passed via </a:t>
            </a:r>
            <a:r>
              <a:rPr lang="en-GB" dirty="0" smtClean="0">
                <a:latin typeface="+mn-lt"/>
              </a:rPr>
              <a:t>command-line (</a:t>
            </a:r>
            <a:r>
              <a:rPr lang="en-GB" dirty="0" err="1" smtClean="0">
                <a:latin typeface="+mn-lt"/>
              </a:rPr>
              <a:t>makefile</a:t>
            </a:r>
            <a:r>
              <a:rPr lang="en-GB" dirty="0" smtClean="0">
                <a:latin typeface="+mn-lt"/>
              </a:rPr>
              <a:t>, shell scripts)</a:t>
            </a:r>
            <a:endParaRPr lang="en-GB" dirty="0">
              <a:latin typeface="+mn-lt"/>
            </a:endParaRPr>
          </a:p>
          <a:p>
            <a:pPr marL="228600" lvl="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dirty="0" smtClean="0">
                <a:latin typeface="+mn-lt"/>
              </a:rPr>
              <a:t>You have </a:t>
            </a:r>
            <a:r>
              <a:rPr lang="en-GB" b="1" dirty="0" smtClean="0">
                <a:latin typeface="+mn-lt"/>
              </a:rPr>
              <a:t>much more control and reproducibility </a:t>
            </a:r>
            <a:r>
              <a:rPr lang="en-GB" dirty="0" smtClean="0">
                <a:latin typeface="+mn-lt"/>
              </a:rPr>
              <a:t>on your procedures 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(you can forget about checking a tick-box, and you will, sooner or later…)</a:t>
            </a:r>
          </a:p>
          <a:p>
            <a:pPr marL="228600" lvl="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r>
              <a:rPr lang="en-GB" dirty="0" smtClean="0">
                <a:latin typeface="+mn-lt"/>
              </a:rPr>
              <a:t>allows </a:t>
            </a:r>
            <a:r>
              <a:rPr lang="en-GB" dirty="0">
                <a:latin typeface="+mn-lt"/>
              </a:rPr>
              <a:t>for complete </a:t>
            </a:r>
            <a:r>
              <a:rPr lang="en-GB" dirty="0" smtClean="0">
                <a:latin typeface="+mn-lt"/>
              </a:rPr>
              <a:t>automation</a:t>
            </a:r>
            <a:r>
              <a:rPr lang="en-GB" dirty="0"/>
              <a:t> →</a:t>
            </a:r>
            <a:r>
              <a:rPr lang="en-GB" dirty="0" smtClean="0">
                <a:latin typeface="+mn-lt"/>
              </a:rPr>
              <a:t> design </a:t>
            </a:r>
            <a:r>
              <a:rPr lang="en-GB" dirty="0">
                <a:latin typeface="+mn-lt"/>
              </a:rPr>
              <a:t>servers </a:t>
            </a:r>
            <a:r>
              <a:rPr lang="en-GB" dirty="0" smtClean="0">
                <a:latin typeface="+mn-lt"/>
              </a:rPr>
              <a:t>and </a:t>
            </a:r>
            <a:r>
              <a:rPr lang="en-GB" dirty="0">
                <a:latin typeface="+mn-lt"/>
              </a:rPr>
              <a:t>nightly </a:t>
            </a:r>
            <a:r>
              <a:rPr lang="en-GB" dirty="0" smtClean="0">
                <a:latin typeface="+mn-lt"/>
              </a:rPr>
              <a:t>build</a:t>
            </a:r>
            <a:endParaRPr lang="en-GB" dirty="0">
              <a:latin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11450" y="4005080"/>
            <a:ext cx="8353160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lnSpc>
                <a:spcPct val="110000"/>
              </a:lnSpc>
              <a:buClr>
                <a:srgbClr val="FF0000"/>
              </a:buClr>
              <a:buSzPct val="80000"/>
              <a:buFontTx/>
              <a:buChar char="•"/>
              <a:defRPr sz="1800"/>
            </a:pPr>
            <a:r>
              <a:rPr lang="en-US" dirty="0" smtClean="0">
                <a:latin typeface="+mn-lt"/>
              </a:rPr>
              <a:t>Simulators </a:t>
            </a:r>
            <a:r>
              <a:rPr lang="en-US" dirty="0">
                <a:latin typeface="+mn-lt"/>
              </a:rPr>
              <a:t>can be controlled with TCL and even used to create test benches </a:t>
            </a:r>
            <a:r>
              <a:rPr lang="en-US" dirty="0" smtClean="0">
                <a:latin typeface="+mn-lt"/>
              </a:rPr>
              <a:t/>
            </a:r>
            <a:br>
              <a:rPr lang="en-US" dirty="0" smtClean="0">
                <a:latin typeface="+mn-lt"/>
              </a:rPr>
            </a:br>
            <a:r>
              <a:rPr lang="en-US" dirty="0" smtClean="0">
                <a:latin typeface="+mn-lt"/>
              </a:rPr>
              <a:t>(</a:t>
            </a:r>
            <a:r>
              <a:rPr lang="en-US" dirty="0">
                <a:latin typeface="+mn-lt"/>
              </a:rPr>
              <a:t>slower but extremely flexible)</a:t>
            </a:r>
          </a:p>
          <a:p>
            <a:pPr marL="228600" lvl="0" indent="-228600">
              <a:lnSpc>
                <a:spcPct val="110000"/>
              </a:lnSpc>
              <a:buClr>
                <a:srgbClr val="FF0000"/>
              </a:buClr>
              <a:buSzPct val="80000"/>
              <a:buChar char="•"/>
              <a:defRPr sz="1800"/>
            </a:pPr>
            <a:endParaRPr lang="en-GB" dirty="0"/>
          </a:p>
        </p:txBody>
      </p:sp>
      <p:pic>
        <p:nvPicPr>
          <p:cNvPr id="13314" name="Picture 2" descr="D:\Data\Documents\Workshops and seminars\ISOTDAQ_2015\Screens_and_pictures\Vivado_add_f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550" y="2708900"/>
            <a:ext cx="1656230" cy="126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D:\Data\Documents\Workshops and seminars\ISOTDAQ_2015\Screens_and_pictures\Vivado_tcl_conso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582" y="2739606"/>
            <a:ext cx="5783028" cy="1002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D:\Data\Documents\Workshops and seminars\ISOTDAQ_2015\Screens_and_pictures\Questa_force_freez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00" y="4725180"/>
            <a:ext cx="3504846" cy="1387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D:\Data\Documents\Workshops and seminars\ISOTDAQ_2015\Screens_and_pictures\Questa_transcrip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20" y="4534973"/>
            <a:ext cx="3538720" cy="1589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3419840" y="6104411"/>
            <a:ext cx="2870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err="1" smtClean="0">
                <a:latin typeface="+mn-lt"/>
              </a:rPr>
              <a:t>MentorGraphics</a:t>
            </a:r>
            <a:r>
              <a:rPr lang="en-GB" sz="1200" dirty="0" smtClean="0">
                <a:latin typeface="+mn-lt"/>
              </a:rPr>
              <a:t> </a:t>
            </a:r>
            <a:r>
              <a:rPr lang="en-GB" sz="1200" dirty="0" err="1" smtClean="0">
                <a:latin typeface="+mn-lt"/>
              </a:rPr>
              <a:t>Questasim</a:t>
            </a:r>
            <a:r>
              <a:rPr lang="en-GB" sz="1200" dirty="0" smtClean="0">
                <a:latin typeface="+mn-lt"/>
              </a:rPr>
              <a:t> v10.2</a:t>
            </a:r>
            <a:endParaRPr lang="en-GB" sz="1200" dirty="0">
              <a:latin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203810" y="3717040"/>
            <a:ext cx="287013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+mn-lt"/>
              </a:rPr>
              <a:t>Xilinx </a:t>
            </a:r>
            <a:r>
              <a:rPr lang="en-GB" sz="1200" dirty="0" err="1" smtClean="0">
                <a:latin typeface="+mn-lt"/>
              </a:rPr>
              <a:t>Vivado</a:t>
            </a:r>
            <a:r>
              <a:rPr lang="en-GB" sz="1200" dirty="0" smtClean="0">
                <a:latin typeface="+mn-lt"/>
              </a:rPr>
              <a:t> 2014.4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20181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8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Takeaway: more tips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Rectangle 3"/>
          <p:cNvSpPr txBox="1">
            <a:spLocks/>
          </p:cNvSpPr>
          <p:nvPr/>
        </p:nvSpPr>
        <p:spPr bwMode="auto">
          <a:xfrm>
            <a:off x="683461" y="1124340"/>
            <a:ext cx="8353160" cy="496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Describe your hardware: </a:t>
            </a:r>
            <a:r>
              <a:rPr lang="en-US" sz="2600" b="1" dirty="0" smtClean="0">
                <a:latin typeface="Arial" pitchFamily="34" charset="0"/>
                <a:cs typeface="Arial" pitchFamily="34" charset="0"/>
              </a:rPr>
              <a:t>think hard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…ware!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RT…M! 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Seriously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… you HAVE to, especially with FPGAs (family overview, DC and Switching, clock resource, Transceiver Guides, Package and pinout)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Consider your FPGA full at 70% or you’ll get nice surprises from your router…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Digital </a:t>
            </a:r>
            <a:r>
              <a:rPr lang="en-US" sz="2600" dirty="0">
                <a:latin typeface="Arial" pitchFamily="34" charset="0"/>
                <a:cs typeface="Arial" pitchFamily="34" charset="0"/>
              </a:rPr>
              <a:t>designs are analog in essence (especially with ever higher clock frequencies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Share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share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600" dirty="0" err="1" smtClean="0">
                <a:latin typeface="Arial" pitchFamily="34" charset="0"/>
                <a:cs typeface="Arial" pitchFamily="34" charset="0"/>
              </a:rPr>
              <a:t>share</a:t>
            </a:r>
            <a:r>
              <a:rPr lang="en-US" sz="2600" dirty="0" smtClean="0">
                <a:latin typeface="Arial" pitchFamily="34" charset="0"/>
                <a:cs typeface="Arial" pitchFamily="34" charset="0"/>
              </a:rPr>
              <a:t>… </a:t>
            </a:r>
            <a:endParaRPr lang="en-US" sz="2600" dirty="0">
              <a:latin typeface="Arial" pitchFamily="34" charset="0"/>
              <a:cs typeface="Aria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600" dirty="0" smtClean="0">
                <a:latin typeface="Arial" pitchFamily="34" charset="0"/>
                <a:cs typeface="Arial" pitchFamily="34" charset="0"/>
              </a:rPr>
              <a:t>Celebrate your achievements!</a:t>
            </a:r>
          </a:p>
        </p:txBody>
      </p:sp>
      <p:pic>
        <p:nvPicPr>
          <p:cNvPr id="6" name="Picture 2" descr="http://www.sopraesotto.com/files/fiets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8430" y="908650"/>
            <a:ext cx="1008140" cy="672093"/>
          </a:xfrm>
          <a:prstGeom prst="rect">
            <a:avLst/>
          </a:prstGeom>
          <a:noFill/>
        </p:spPr>
      </p:pic>
      <p:pic>
        <p:nvPicPr>
          <p:cNvPr id="1026" name="Picture 2" descr="D:\Nikhef\Workshops and seminars\ISOTDAQ_2015\Screens_and_pictures\OHWR_logo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200" y="4785569"/>
            <a:ext cx="981075" cy="130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Nikhef\Workshops and seminars\ISOTDAQ_2015\Screens_and_pictures\OpenCores.jp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6663" y="5001417"/>
            <a:ext cx="1785937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137540" y="2238375"/>
            <a:ext cx="882707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… from the previous lesson</a:t>
            </a:r>
          </a:p>
        </p:txBody>
      </p:sp>
    </p:spTree>
    <p:extLst>
      <p:ext uri="{BB962C8B-B14F-4D97-AF65-F5344CB8AC3E}">
        <p14:creationId xmlns:p14="http://schemas.microsoft.com/office/powerpoint/2010/main" val="603359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6" name="Rectangle 2"/>
          <p:cNvSpPr txBox="1">
            <a:spLocks/>
          </p:cNvSpPr>
          <p:nvPr/>
        </p:nvSpPr>
        <p:spPr bwMode="auto">
          <a:xfrm>
            <a:off x="161925" y="2214355"/>
            <a:ext cx="8827070" cy="1143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FPGAs… so what?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72314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Practical example</a:t>
            </a:r>
          </a:p>
        </p:txBody>
      </p:sp>
    </p:spTree>
    <p:extLst>
      <p:ext uri="{BB962C8B-B14F-4D97-AF65-F5344CB8AC3E}">
        <p14:creationId xmlns:p14="http://schemas.microsoft.com/office/powerpoint/2010/main" val="377338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115521" y="272066"/>
            <a:ext cx="7921100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ISO / OSI model: You are here…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67028" y="6123976"/>
            <a:ext cx="261962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latin typeface="+mn-lt"/>
              </a:rPr>
              <a:t>http://en.wikipedia.org/wiki/OSI_model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92" y="2564880"/>
            <a:ext cx="3336395" cy="3528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9040" y="2685002"/>
            <a:ext cx="1269730" cy="3404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 rot="5400000">
            <a:off x="4573279" y="5226386"/>
            <a:ext cx="1220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FPGAs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 rot="16200000">
            <a:off x="5197868" y="3118738"/>
            <a:ext cx="103284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>
                <a:latin typeface="+mn-lt"/>
              </a:rPr>
              <a:t>by protocol</a:t>
            </a:r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558048" y="4609209"/>
            <a:ext cx="3308740" cy="1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932050" y="4609210"/>
            <a:ext cx="1" cy="141215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 rot="16200000">
            <a:off x="935132" y="2921648"/>
            <a:ext cx="99245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latin typeface="+mn-lt"/>
              </a:rPr>
              <a:t>by function</a:t>
            </a:r>
            <a:endParaRPr lang="en-GB" sz="1400" dirty="0">
              <a:latin typeface="+mn-lt"/>
            </a:endParaRPr>
          </a:p>
        </p:txBody>
      </p:sp>
      <p:sp>
        <p:nvSpPr>
          <p:cNvPr id="15" name="Rectangle 3"/>
          <p:cNvSpPr txBox="1">
            <a:spLocks/>
          </p:cNvSpPr>
          <p:nvPr/>
        </p:nvSpPr>
        <p:spPr bwMode="auto">
          <a:xfrm>
            <a:off x="539439" y="904717"/>
            <a:ext cx="8482915" cy="178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>
                <a:latin typeface="+mn-lt"/>
                <a:cs typeface="Arial" pitchFamily="34" charset="0"/>
              </a:rPr>
              <a:t>International </a:t>
            </a:r>
            <a:r>
              <a:rPr lang="en-US" dirty="0" smtClean="0">
                <a:latin typeface="+mn-lt"/>
                <a:cs typeface="Arial" pitchFamily="34" charset="0"/>
              </a:rPr>
              <a:t>Organization for Standardization </a:t>
            </a:r>
            <a:r>
              <a:rPr lang="en-US" dirty="0">
                <a:latin typeface="+mn-lt"/>
                <a:cs typeface="Arial" pitchFamily="34" charset="0"/>
              </a:rPr>
              <a:t>/ </a:t>
            </a:r>
            <a:r>
              <a:rPr lang="en-US" dirty="0" smtClean="0">
                <a:latin typeface="+mn-lt"/>
                <a:cs typeface="Arial" pitchFamily="34" charset="0"/>
              </a:rPr>
              <a:t>Open System Interconnection: </a:t>
            </a:r>
            <a:br>
              <a:rPr lang="en-US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if you are talking about engineering, can’t do a talk without!</a:t>
            </a:r>
            <a:r>
              <a:rPr lang="en-US" dirty="0" smtClean="0">
                <a:latin typeface="+mn-lt"/>
                <a:cs typeface="Arial" pitchFamily="34" charset="0"/>
                <a:sym typeface="Wingdings" panose="05000000000000000000" pitchFamily="2" charset="2"/>
              </a:rPr>
              <a:t>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 smtClean="0">
                <a:latin typeface="+mn-lt"/>
                <a:cs typeface="Arial" pitchFamily="34" charset="0"/>
              </a:rPr>
              <a:t>It is </a:t>
            </a:r>
            <a:r>
              <a:rPr lang="en-GB" dirty="0">
                <a:latin typeface="+mn-lt"/>
                <a:cs typeface="Arial" pitchFamily="34" charset="0"/>
              </a:rPr>
              <a:t>a conceptual model that characterizes and standardizes the internal functions of a communication system by partitioning it into abstraction </a:t>
            </a:r>
            <a:r>
              <a:rPr lang="en-GB" dirty="0" smtClean="0">
                <a:latin typeface="+mn-lt"/>
                <a:cs typeface="Arial" pitchFamily="34" charset="0"/>
              </a:rPr>
              <a:t>layers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>
                <a:latin typeface="+mn-lt"/>
                <a:cs typeface="Arial" pitchFamily="34" charset="0"/>
              </a:rPr>
              <a:t>A layer serves the layer above it and is served by the layer below it</a:t>
            </a:r>
            <a:endParaRPr lang="en-US" dirty="0">
              <a:latin typeface="+mn-lt"/>
              <a:cs typeface="Arial" pitchFamily="34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5886656" y="4005080"/>
            <a:ext cx="1222114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167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27206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System Architecture: You are here…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0" y="1268700"/>
            <a:ext cx="4451897" cy="1944270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>
            <a:noFill/>
          </a:ln>
        </p:spPr>
      </p:pic>
      <p:sp>
        <p:nvSpPr>
          <p:cNvPr id="8" name="Rectangle 3"/>
          <p:cNvSpPr txBox="1">
            <a:spLocks/>
          </p:cNvSpPr>
          <p:nvPr/>
        </p:nvSpPr>
        <p:spPr bwMode="auto">
          <a:xfrm>
            <a:off x="539439" y="3448965"/>
            <a:ext cx="4536631" cy="1780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A Gigabit-Transceiver is one of the many gadgets surrounding gate logic widely available in modern FPGAs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Very popular since a lot of applications have demanding and fast (serial) I/O requirements</a:t>
            </a:r>
            <a:endParaRPr lang="en-US" dirty="0">
              <a:latin typeface="+mn-lt"/>
              <a:cs typeface="Arial" pitchFamily="34" charset="0"/>
            </a:endParaRPr>
          </a:p>
        </p:txBody>
      </p:sp>
      <p:pic>
        <p:nvPicPr>
          <p:cNvPr id="10243" name="Picture 3" descr="D:\Data\Documents\Workshops and seminars\ISOTDAQ_2015\Screens_and_pictures\Virtex7_V2000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7480" y="1268700"/>
            <a:ext cx="3105069" cy="1856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085069" y="2549362"/>
            <a:ext cx="105055" cy="1595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4788030" y="2996940"/>
            <a:ext cx="1080150" cy="1224171"/>
          </a:xfrm>
          <a:prstGeom prst="line">
            <a:avLst/>
          </a:prstGeom>
          <a:ln w="57150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7190124" y="2708900"/>
            <a:ext cx="950179" cy="144100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012200" y="2708899"/>
            <a:ext cx="1072869" cy="1440201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6012201" y="4149100"/>
            <a:ext cx="2128102" cy="136819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8860" y="4260935"/>
            <a:ext cx="1952417" cy="1144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6722460" y="3861060"/>
            <a:ext cx="8739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0" dirty="0">
                <a:solidFill>
                  <a:srgbClr val="FF0000"/>
                </a:solidFill>
                <a:latin typeface="+mn-lt"/>
                <a:cs typeface="Arial" pitchFamily="34" charset="0"/>
              </a:rPr>
              <a:t>?</a:t>
            </a:r>
            <a:endParaRPr lang="en-GB" sz="120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5940190" y="5517290"/>
            <a:ext cx="22142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  <a:cs typeface="Arial" pitchFamily="34" charset="0"/>
              </a:rPr>
              <a:t>Gigabit-Transceiver X</a:t>
            </a:r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0577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27206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Eye Diagrams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39440" y="1268700"/>
            <a:ext cx="8137130" cy="201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An eye diagram (eye pattern) is the first measure of the quality of a transmission channel: how good are my “ones” and “zeroes”?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611450" y="5013220"/>
            <a:ext cx="8137130" cy="129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/>
              <a:t>Essential information on transmission quality can be obtained from these diagrams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amplitude (voltage) stability, time stability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etc</a:t>
            </a:r>
            <a:r>
              <a:rPr lang="en-US" dirty="0">
                <a:latin typeface="Arial" pitchFamily="34" charset="0"/>
                <a:cs typeface="Arial" pitchFamily="34" charset="0"/>
              </a:rPr>
              <a:t>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dirty="0">
                <a:latin typeface="Arial" pitchFamily="34" charset="0"/>
                <a:cs typeface="Arial" pitchFamily="34" charset="0"/>
              </a:rPr>
              <a:t>is all about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probability </a:t>
            </a:r>
            <a:r>
              <a:rPr lang="en-US" dirty="0">
                <a:latin typeface="Arial" pitchFamily="34" charset="0"/>
                <a:cs typeface="Arial" pitchFamily="34" charset="0"/>
              </a:rPr>
              <a:t>to sample the signal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correctly</a:t>
            </a:r>
          </a:p>
        </p:txBody>
      </p:sp>
      <p:pic>
        <p:nvPicPr>
          <p:cNvPr id="6146" name="Picture 2" descr="D:\Data\Documents\Measurements\Altera DEV kit\BER tester 02\Eye_mask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236" y="2029190"/>
            <a:ext cx="3883705" cy="2912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Data\Documents\Measurements\Altera DEV kit\BER tester 04\EYE_jitter_FPGA_8B10B_50km.bm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965" y="2026900"/>
            <a:ext cx="3854605" cy="2890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3131800" y="6165380"/>
            <a:ext cx="28804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+mn-lt"/>
              </a:rPr>
              <a:t>Instrument:  Agilent </a:t>
            </a:r>
            <a:r>
              <a:rPr lang="en-GB" sz="1200" dirty="0">
                <a:latin typeface="+mn-lt"/>
              </a:rPr>
              <a:t>86100C DCA-J</a:t>
            </a:r>
          </a:p>
        </p:txBody>
      </p:sp>
    </p:spTree>
    <p:extLst>
      <p:ext uri="{BB962C8B-B14F-4D97-AF65-F5344CB8AC3E}">
        <p14:creationId xmlns:p14="http://schemas.microsoft.com/office/powerpoint/2010/main" val="3704928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Data\Documents\Workshops and seminars\ISOTDAQ_2015\Screens_and_pictures\Ease_Fibonacci_LFSR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49" b="15678"/>
          <a:stretch/>
        </p:blipFill>
        <p:spPr bwMode="auto">
          <a:xfrm>
            <a:off x="672375" y="3995555"/>
            <a:ext cx="7788166" cy="2134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97855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Pseudo Random Bit Sequence (PRBS)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Rectangle 3"/>
          <p:cNvSpPr txBox="1">
            <a:spLocks/>
          </p:cNvSpPr>
          <p:nvPr/>
        </p:nvSpPr>
        <p:spPr bwMode="auto">
          <a:xfrm>
            <a:off x="525775" y="1189997"/>
            <a:ext cx="8353160" cy="468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A PRBS is a sequence of bits that are pseudo-random. That is, they are not really random but they can be used where a good approximation to random values is required</a:t>
            </a:r>
            <a:r>
              <a:rPr lang="en-GB" dirty="0">
                <a:latin typeface="+mn-lt"/>
              </a:rPr>
              <a:t> </a:t>
            </a:r>
            <a:r>
              <a:rPr lang="en-GB" dirty="0" smtClean="0">
                <a:latin typeface="+mn-lt"/>
              </a:rPr>
              <a:t>→ test vectors, white noise</a:t>
            </a:r>
            <a:endParaRPr lang="en-US" dirty="0" smtClean="0">
              <a:latin typeface="+mn-lt"/>
              <a:cs typeface="Aria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They are often implemented using Linear Feedback Shift Registers (LFSR) 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dirty="0">
                <a:latin typeface="+mn-lt"/>
                <a:cs typeface="Arial" pitchFamily="34" charset="0"/>
              </a:rPr>
              <a:t>The arrangement of taps for feedback in an LFSR is a polynomial mod 2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>
                <a:latin typeface="+mn-lt"/>
                <a:cs typeface="Arial" pitchFamily="34" charset="0"/>
              </a:rPr>
              <a:t>PRBS = </a:t>
            </a:r>
            <a:r>
              <a:rPr lang="en-US" dirty="0" smtClean="0">
                <a:latin typeface="+mn-lt"/>
                <a:cs typeface="Arial" pitchFamily="34" charset="0"/>
              </a:rPr>
              <a:t>x</a:t>
            </a:r>
            <a:r>
              <a:rPr lang="en-US" baseline="30000" dirty="0" smtClean="0">
                <a:cs typeface="Arial" pitchFamily="34" charset="0"/>
              </a:rPr>
              <a:t>7</a:t>
            </a:r>
            <a:r>
              <a:rPr lang="en-US" dirty="0" smtClean="0">
                <a:latin typeface="+mn-lt"/>
                <a:cs typeface="Arial" pitchFamily="34" charset="0"/>
              </a:rPr>
              <a:t>+ x</a:t>
            </a:r>
            <a:r>
              <a:rPr lang="en-US" baseline="30000" dirty="0" smtClean="0">
                <a:cs typeface="Arial" pitchFamily="34" charset="0"/>
              </a:rPr>
              <a:t>6</a:t>
            </a:r>
            <a:r>
              <a:rPr lang="en-US" dirty="0" smtClean="0">
                <a:latin typeface="+mn-lt"/>
                <a:cs typeface="Arial" pitchFamily="34" charset="0"/>
              </a:rPr>
              <a:t> </a:t>
            </a:r>
            <a:r>
              <a:rPr lang="en-US" dirty="0">
                <a:latin typeface="+mn-lt"/>
                <a:cs typeface="Arial" pitchFamily="34" charset="0"/>
              </a:rPr>
              <a:t>+</a:t>
            </a:r>
            <a:r>
              <a:rPr lang="en-US" dirty="0">
                <a:cs typeface="Arial" pitchFamily="34" charset="0"/>
              </a:rPr>
              <a:t> </a:t>
            </a:r>
            <a:r>
              <a:rPr lang="en-US" dirty="0" smtClean="0">
                <a:latin typeface="+mn-lt"/>
                <a:cs typeface="Arial" pitchFamily="34" charset="0"/>
              </a:rPr>
              <a:t>1</a:t>
            </a:r>
            <a:endParaRPr lang="en-US" dirty="0">
              <a:latin typeface="+mn-lt"/>
              <a:cs typeface="Arial" pitchFamily="34" charset="0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Maximum number of sequences: 2</a:t>
            </a:r>
            <a:r>
              <a:rPr lang="en-US" baseline="30000" dirty="0" smtClean="0">
                <a:latin typeface="+mn-lt"/>
                <a:cs typeface="Arial" pitchFamily="34" charset="0"/>
              </a:rPr>
              <a:t>n</a:t>
            </a:r>
            <a:r>
              <a:rPr lang="en-US" dirty="0" smtClean="0">
                <a:latin typeface="+mn-lt"/>
                <a:cs typeface="Arial" pitchFamily="34" charset="0"/>
              </a:rPr>
              <a:t>-1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It </a:t>
            </a:r>
            <a:r>
              <a:rPr lang="en-US" dirty="0">
                <a:latin typeface="+mn-lt"/>
                <a:cs typeface="Arial" pitchFamily="34" charset="0"/>
              </a:rPr>
              <a:t>starts from a “seed </a:t>
            </a:r>
            <a:r>
              <a:rPr lang="en-US" dirty="0" smtClean="0">
                <a:latin typeface="+mn-lt"/>
                <a:cs typeface="Arial" pitchFamily="34" charset="0"/>
              </a:rPr>
              <a:t>value”, the only forbidden state is all-zeroes (no exit)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524409" y="5666830"/>
            <a:ext cx="1584221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 smtClean="0">
                <a:latin typeface="+mn-lt"/>
              </a:rPr>
              <a:t>Fibonacci LFSR</a:t>
            </a:r>
            <a:endParaRPr lang="en-GB" sz="1200" dirty="0">
              <a:latin typeface="+mn-lt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428945" y="6085361"/>
            <a:ext cx="42771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http://</a:t>
            </a:r>
            <a:r>
              <a:rPr lang="en-GB" sz="1200" dirty="0" smtClean="0">
                <a:latin typeface="+mn-lt"/>
              </a:rPr>
              <a:t>en.wikipedia.org/wiki/Linear_feedback_shift_register</a:t>
            </a:r>
            <a:endParaRPr lang="en-GB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48761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35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29216"/>
            <a:ext cx="8929241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Xilinx Virtex-7 Serializers Deserializers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153" y="1218080"/>
            <a:ext cx="4882718" cy="4083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67680" y="6021360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www.xilinx.com/support/.../user.../ug476_7Series_Transceivers.pdf</a:t>
            </a:r>
          </a:p>
        </p:txBody>
      </p:sp>
      <p:sp>
        <p:nvSpPr>
          <p:cNvPr id="8" name="Rectangle 7"/>
          <p:cNvSpPr/>
          <p:nvPr/>
        </p:nvSpPr>
        <p:spPr>
          <a:xfrm>
            <a:off x="3797474" y="4454724"/>
            <a:ext cx="504069" cy="360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5255258" y="1475938"/>
            <a:ext cx="504069" cy="3600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 rot="16200000">
            <a:off x="71378" y="2888925"/>
            <a:ext cx="3600499" cy="3600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FPGA pins to PCB board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 rot="16200000">
            <a:off x="5472125" y="2888925"/>
            <a:ext cx="3600499" cy="3600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User Logic</a:t>
            </a:r>
            <a:endParaRPr lang="en-GB" dirty="0">
              <a:solidFill>
                <a:schemeClr val="tx1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683460" y="3068949"/>
            <a:ext cx="936130" cy="0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524410" y="1988800"/>
            <a:ext cx="936130" cy="0"/>
          </a:xfrm>
          <a:prstGeom prst="straightConnector1">
            <a:avLst/>
          </a:prstGeom>
          <a:ln w="762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524410" y="4149100"/>
            <a:ext cx="936130" cy="0"/>
          </a:xfrm>
          <a:prstGeom prst="straightConnector1">
            <a:avLst/>
          </a:prstGeom>
          <a:ln w="7620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/>
          </p:cNvSpPr>
          <p:nvPr/>
        </p:nvSpPr>
        <p:spPr bwMode="auto">
          <a:xfrm>
            <a:off x="395420" y="5301260"/>
            <a:ext cx="8353160" cy="36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Good news: the PRBS is a built-in function of most modern transceivers!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The next step is to write your own code and drive a link!</a:t>
            </a:r>
          </a:p>
        </p:txBody>
      </p:sp>
    </p:spTree>
    <p:extLst>
      <p:ext uri="{BB962C8B-B14F-4D97-AF65-F5344CB8AC3E}">
        <p14:creationId xmlns:p14="http://schemas.microsoft.com/office/powerpoint/2010/main" val="515146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36</a:t>
            </a:fld>
            <a:endParaRPr lang="en-US" dirty="0"/>
          </a:p>
        </p:txBody>
      </p:sp>
      <p:sp>
        <p:nvSpPr>
          <p:cNvPr id="1945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827480" y="332570"/>
            <a:ext cx="7499350" cy="792110"/>
          </a:xfrm>
          <a:noFill/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/>
            <a:r>
              <a:rPr lang="en-US" dirty="0" err="1" smtClean="0">
                <a:effectLst/>
              </a:rPr>
              <a:t>Pitbullen</a:t>
            </a:r>
            <a:r>
              <a:rPr lang="en-US" dirty="0" smtClean="0">
                <a:effectLst/>
              </a:rPr>
              <a:t>!</a:t>
            </a:r>
          </a:p>
        </p:txBody>
      </p:sp>
      <p:sp>
        <p:nvSpPr>
          <p:cNvPr id="7" name="Rectangle 3"/>
          <p:cNvSpPr txBox="1">
            <a:spLocks/>
          </p:cNvSpPr>
          <p:nvPr/>
        </p:nvSpPr>
        <p:spPr bwMode="auto">
          <a:xfrm>
            <a:off x="611450" y="1268700"/>
            <a:ext cx="8425169" cy="49690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400" dirty="0" smtClean="0">
                <a:latin typeface="+mn-lt"/>
              </a:rPr>
              <a:t>We may face (very) difficult problems…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endParaRPr lang="en-US" sz="2400" dirty="0" smtClean="0">
              <a:latin typeface="+mn-lt"/>
            </a:endParaRP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400" b="1" dirty="0" smtClean="0">
                <a:latin typeface="+mn-lt"/>
              </a:rPr>
              <a:t>Never let go!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400" dirty="0" smtClean="0">
                <a:latin typeface="+mn-lt"/>
              </a:rPr>
              <a:t>It may take a while… but victory will be yours!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sz="2400" dirty="0" smtClean="0">
                <a:latin typeface="+mn-lt"/>
              </a:rPr>
              <a:t>Thank you very </a:t>
            </a:r>
            <a:r>
              <a:rPr lang="en-US" sz="2400" dirty="0" err="1" smtClean="0">
                <a:latin typeface="+mn-lt"/>
              </a:rPr>
              <a:t>very</a:t>
            </a:r>
            <a:r>
              <a:rPr lang="en-US" sz="2400" dirty="0" smtClean="0">
                <a:latin typeface="+mn-lt"/>
              </a:rPr>
              <a:t> much to: </a:t>
            </a:r>
            <a:br>
              <a:rPr lang="en-US" sz="2400" dirty="0" smtClean="0">
                <a:latin typeface="+mn-lt"/>
              </a:rPr>
            </a:br>
            <a:r>
              <a:rPr lang="en-US" sz="2400" dirty="0" err="1" smtClean="0">
                <a:latin typeface="+mn-lt"/>
              </a:rPr>
              <a:t>Torsten</a:t>
            </a:r>
            <a:r>
              <a:rPr lang="en-US" sz="2400" dirty="0" smtClean="0">
                <a:latin typeface="+mn-lt"/>
              </a:rPr>
              <a:t> Alt (FIAS) and Peter </a:t>
            </a:r>
            <a:r>
              <a:rPr lang="en-US" sz="2400" dirty="0" err="1" smtClean="0">
                <a:latin typeface="+mn-lt"/>
              </a:rPr>
              <a:t>Jansweijer</a:t>
            </a:r>
            <a:r>
              <a:rPr lang="en-US" sz="2400" dirty="0" smtClean="0">
                <a:latin typeface="+mn-lt"/>
              </a:rPr>
              <a:t> (</a:t>
            </a:r>
            <a:r>
              <a:rPr lang="en-US" sz="2400" dirty="0" err="1" smtClean="0">
                <a:latin typeface="+mn-lt"/>
              </a:rPr>
              <a:t>Nikhef</a:t>
            </a:r>
            <a:r>
              <a:rPr lang="en-US" sz="2400" dirty="0" smtClean="0">
                <a:latin typeface="+mn-lt"/>
              </a:rPr>
              <a:t>)</a:t>
            </a:r>
          </a:p>
        </p:txBody>
      </p:sp>
      <p:pic>
        <p:nvPicPr>
          <p:cNvPr id="6" name="Picture 5" descr="dogbit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90106" y="1772770"/>
            <a:ext cx="3559116" cy="25483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FPGA_BlockDiagram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63610" y="3368807"/>
            <a:ext cx="2804386" cy="2849018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Shape 153"/>
          <p:cNvSpPr/>
          <p:nvPr/>
        </p:nvSpPr>
        <p:spPr>
          <a:xfrm>
            <a:off x="539441" y="873868"/>
            <a:ext cx="8281149" cy="24622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dirty="0" smtClean="0">
                <a:latin typeface="+mn-lt"/>
                <a:cs typeface="Arial" pitchFamily="34" charset="0"/>
              </a:rPr>
              <a:t>Array</a:t>
            </a:r>
            <a:r>
              <a:rPr lang="it-IT" dirty="0" smtClean="0">
                <a:latin typeface="+mn-lt"/>
                <a:cs typeface="Arial" pitchFamily="34" charset="0"/>
              </a:rPr>
              <a:t> (</a:t>
            </a:r>
            <a:r>
              <a:rPr dirty="0" smtClean="0">
                <a:latin typeface="+mn-lt"/>
                <a:cs typeface="Arial" pitchFamily="34" charset="0"/>
              </a:rPr>
              <a:t>Matrix</a:t>
            </a:r>
            <a:r>
              <a:rPr lang="it-IT" dirty="0" smtClean="0">
                <a:latin typeface="+mn-lt"/>
                <a:cs typeface="Arial" pitchFamily="34" charset="0"/>
              </a:rPr>
              <a:t>)</a:t>
            </a:r>
            <a:r>
              <a:rPr dirty="0" smtClean="0">
                <a:latin typeface="+mn-lt"/>
                <a:cs typeface="Arial" pitchFamily="34" charset="0"/>
              </a:rPr>
              <a:t> </a:t>
            </a:r>
            <a:r>
              <a:rPr dirty="0">
                <a:latin typeface="+mn-lt"/>
                <a:cs typeface="Arial" pitchFamily="34" charset="0"/>
              </a:rPr>
              <a:t>like structure made </a:t>
            </a:r>
            <a:r>
              <a:rPr dirty="0" smtClean="0">
                <a:latin typeface="+mn-lt"/>
                <a:cs typeface="Arial" pitchFamily="34" charset="0"/>
              </a:rPr>
              <a:t>of</a:t>
            </a:r>
            <a:r>
              <a:rPr dirty="0">
                <a:latin typeface="+mn-lt"/>
                <a:cs typeface="Arial" pitchFamily="34" charset="0"/>
              </a:rPr>
              <a:t>: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sz="1600" dirty="0">
                <a:latin typeface="+mn-lt"/>
                <a:cs typeface="Arial" pitchFamily="34" charset="0"/>
              </a:rPr>
              <a:t>Look-Up-Table (LUT) to implement combinatorial logic</a:t>
            </a:r>
          </a:p>
          <a:p>
            <a:pPr marL="825500" lvl="1" indent="-285750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anose="05020102010507070707" pitchFamily="18" charset="2"/>
              <a:buChar char=""/>
              <a:defRPr/>
            </a:pPr>
            <a:r>
              <a:rPr sz="1600" dirty="0">
                <a:latin typeface="+mn-lt"/>
                <a:cs typeface="Arial" pitchFamily="34" charset="0"/>
              </a:rPr>
              <a:t>Flip-Flops (FF) to implement sequential logic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sz="1600" dirty="0">
                <a:latin typeface="+mn-lt"/>
                <a:cs typeface="Arial" pitchFamily="34" charset="0"/>
              </a:rPr>
              <a:t>Routing network to interconnect the logic resources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sz="1600" dirty="0">
                <a:latin typeface="+mn-lt"/>
                <a:cs typeface="Arial" pitchFamily="34" charset="0"/>
              </a:rPr>
              <a:t>I/O logic to communicate with outside logic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GB" sz="1600" dirty="0">
                <a:latin typeface="+mn-lt"/>
                <a:cs typeface="Arial" pitchFamily="34" charset="0"/>
              </a:rPr>
              <a:t>Clock </a:t>
            </a:r>
            <a:r>
              <a:rPr lang="en-GB" sz="1600" dirty="0" smtClean="0">
                <a:latin typeface="+mn-lt"/>
                <a:cs typeface="Arial" pitchFamily="34" charset="0"/>
              </a:rPr>
              <a:t>Management: </a:t>
            </a:r>
            <a:r>
              <a:rPr lang="en-GB" sz="1600" dirty="0">
                <a:latin typeface="+mn-lt"/>
                <a:cs typeface="Arial" pitchFamily="34" charset="0"/>
              </a:rPr>
              <a:t>Phase Locked Loops (PLLs), Digital Clock Managers (DCMs)</a:t>
            </a:r>
          </a:p>
          <a:p>
            <a:pPr marL="822325" lvl="1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sz="1600" dirty="0" smtClean="0">
                <a:latin typeface="+mn-lt"/>
                <a:cs typeface="Arial" pitchFamily="34" charset="0"/>
              </a:rPr>
              <a:t>Hard-Macros</a:t>
            </a:r>
            <a:r>
              <a:rPr sz="1600" dirty="0">
                <a:latin typeface="+mn-lt"/>
                <a:cs typeface="Arial" pitchFamily="34" charset="0"/>
              </a:rPr>
              <a:t>: </a:t>
            </a:r>
            <a:r>
              <a:rPr lang="en-US" sz="1600" dirty="0" smtClean="0">
                <a:latin typeface="+mn-lt"/>
                <a:cs typeface="Arial" pitchFamily="34" charset="0"/>
              </a:rPr>
              <a:t>Digital Signal Processing (</a:t>
            </a:r>
            <a:r>
              <a:rPr sz="1600" dirty="0" smtClean="0">
                <a:latin typeface="+mn-lt"/>
                <a:cs typeface="Arial" pitchFamily="34" charset="0"/>
              </a:rPr>
              <a:t>DSP</a:t>
            </a:r>
            <a:r>
              <a:rPr lang="en-US" sz="1600" dirty="0" smtClean="0">
                <a:latin typeface="+mn-lt"/>
                <a:cs typeface="Arial" pitchFamily="34" charset="0"/>
              </a:rPr>
              <a:t>) cells</a:t>
            </a:r>
            <a:r>
              <a:rPr sz="1600" dirty="0" smtClean="0">
                <a:latin typeface="+mn-lt"/>
                <a:cs typeface="Arial" pitchFamily="34" charset="0"/>
              </a:rPr>
              <a:t>, SRAMs,</a:t>
            </a:r>
            <a:r>
              <a:rPr lang="en-US" sz="1600" dirty="0" smtClean="0">
                <a:latin typeface="+mn-lt"/>
                <a:cs typeface="Arial" pitchFamily="34" charset="0"/>
              </a:rPr>
              <a:t> </a:t>
            </a:r>
            <a:r>
              <a:rPr lang="en-US" sz="1600" dirty="0" err="1" smtClean="0">
                <a:latin typeface="+mn-lt"/>
                <a:cs typeface="Arial" pitchFamily="34" charset="0"/>
              </a:rPr>
              <a:t>PCIe</a:t>
            </a:r>
            <a:r>
              <a:rPr lang="en-US" sz="1600" dirty="0" smtClean="0">
                <a:latin typeface="+mn-lt"/>
                <a:cs typeface="Arial" pitchFamily="34" charset="0"/>
              </a:rPr>
              <a:t>,</a:t>
            </a:r>
            <a:r>
              <a:rPr sz="1600" dirty="0" smtClean="0">
                <a:latin typeface="+mn-lt"/>
                <a:cs typeface="Arial" pitchFamily="34" charset="0"/>
              </a:rPr>
              <a:t> G</a:t>
            </a:r>
            <a:r>
              <a:rPr lang="en-US" sz="1600" dirty="0" smtClean="0">
                <a:latin typeface="+mn-lt"/>
                <a:cs typeface="Arial" pitchFamily="34" charset="0"/>
              </a:rPr>
              <a:t>iga</a:t>
            </a:r>
            <a:r>
              <a:rPr sz="1600" dirty="0" smtClean="0">
                <a:latin typeface="+mn-lt"/>
                <a:cs typeface="Arial" pitchFamily="34" charset="0"/>
              </a:rPr>
              <a:t>b</a:t>
            </a:r>
            <a:r>
              <a:rPr lang="en-US" sz="1600" dirty="0" smtClean="0">
                <a:latin typeface="+mn-lt"/>
                <a:cs typeface="Arial" pitchFamily="34" charset="0"/>
              </a:rPr>
              <a:t>it </a:t>
            </a:r>
            <a:r>
              <a:rPr sz="1600" dirty="0" smtClean="0">
                <a:latin typeface="+mn-lt"/>
                <a:cs typeface="Arial" pitchFamily="34" charset="0"/>
              </a:rPr>
              <a:t>Transceiver</a:t>
            </a:r>
            <a:r>
              <a:rPr lang="en-US" sz="1600" dirty="0" smtClean="0">
                <a:latin typeface="+mn-lt"/>
                <a:cs typeface="Arial" pitchFamily="34" charset="0"/>
              </a:rPr>
              <a:t>s</a:t>
            </a:r>
            <a:r>
              <a:rPr sz="1600" dirty="0" smtClean="0">
                <a:latin typeface="+mn-lt"/>
                <a:cs typeface="Arial" pitchFamily="34" charset="0"/>
              </a:rPr>
              <a:t>,</a:t>
            </a:r>
            <a:r>
              <a:rPr lang="en-US" sz="1600" dirty="0" smtClean="0">
                <a:latin typeface="+mn-lt"/>
                <a:cs typeface="Arial" pitchFamily="34" charset="0"/>
              </a:rPr>
              <a:t> </a:t>
            </a:r>
            <a:r>
              <a:rPr sz="1600" dirty="0" smtClean="0">
                <a:latin typeface="+mn-lt"/>
                <a:cs typeface="Arial" pitchFamily="34" charset="0"/>
              </a:rPr>
              <a:t>etc.</a:t>
            </a:r>
            <a:endParaRPr sz="1600" dirty="0">
              <a:latin typeface="+mn-lt"/>
              <a:cs typeface="Arial" pitchFamily="34" charset="0"/>
            </a:endParaRPr>
          </a:p>
        </p:txBody>
      </p:sp>
      <p:pic>
        <p:nvPicPr>
          <p:cNvPr id="8" name="FPGA_BlockDiagram2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14163" y="3395808"/>
            <a:ext cx="4168572" cy="2625552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2"/>
          <p:cNvSpPr txBox="1">
            <a:spLocks/>
          </p:cNvSpPr>
          <p:nvPr/>
        </p:nvSpPr>
        <p:spPr bwMode="auto">
          <a:xfrm>
            <a:off x="107380" y="332570"/>
            <a:ext cx="8921232" cy="64809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300" kern="1200">
                <a:solidFill>
                  <a:srgbClr val="572314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4300">
                <a:solidFill>
                  <a:srgbClr val="572314"/>
                </a:solidFill>
                <a:latin typeface="Gill Sans MT" pitchFamily="34" charset="0"/>
              </a:defRPr>
            </a:lvl9pPr>
            <a:extLst/>
          </a:lstStyle>
          <a:p>
            <a:pPr eaLnBrk="1" hangingPunct="1"/>
            <a:r>
              <a:rPr lang="en-US" sz="3200" dirty="0" smtClean="0">
                <a:effectLst/>
              </a:rPr>
              <a:t>FPGAs : Field Programmable Gate Arrays</a:t>
            </a:r>
          </a:p>
        </p:txBody>
      </p:sp>
      <p:sp>
        <p:nvSpPr>
          <p:cNvPr id="2" name="Right Brace 1"/>
          <p:cNvSpPr/>
          <p:nvPr/>
        </p:nvSpPr>
        <p:spPr>
          <a:xfrm>
            <a:off x="6372250" y="1268700"/>
            <a:ext cx="144020" cy="43206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6462922" y="1313353"/>
            <a:ext cx="250741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cs typeface="Arial" pitchFamily="34" charset="0"/>
              </a:rPr>
              <a:t>Configurable Logic Block </a:t>
            </a:r>
          </a:p>
          <a:p>
            <a:pPr algn="ctr"/>
            <a:r>
              <a:rPr lang="en-GB" sz="1600" dirty="0" smtClean="0">
                <a:cs typeface="Arial" pitchFamily="34" charset="0"/>
              </a:rPr>
              <a:t>(CLB)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75849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5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344076"/>
            <a:ext cx="8929239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Example:  Xilinx Virtex-7 development board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 descr="D:\Data\Eval_kits\Xilinx VC 709\VC709_overview_w_tex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77"/>
          <a:stretch/>
        </p:blipFill>
        <p:spPr bwMode="auto">
          <a:xfrm>
            <a:off x="718955" y="1014616"/>
            <a:ext cx="7669575" cy="479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989904" y="6032401"/>
            <a:ext cx="51480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latin typeface="+mn-lt"/>
              </a:rPr>
              <a:t>http://www.xilinx.com/products/boards-and-kits/dk-v7-vc709-g.html</a:t>
            </a:r>
          </a:p>
        </p:txBody>
      </p:sp>
    </p:spTree>
    <p:extLst>
      <p:ext uri="{BB962C8B-B14F-4D97-AF65-F5344CB8AC3E}">
        <p14:creationId xmlns:p14="http://schemas.microsoft.com/office/powerpoint/2010/main" val="275618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251400" y="332570"/>
            <a:ext cx="8929240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Digital </a:t>
            </a: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(Gateware) Design is NOT programming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Shape 115"/>
          <p:cNvSpPr/>
          <p:nvPr/>
        </p:nvSpPr>
        <p:spPr>
          <a:xfrm>
            <a:off x="1666075" y="1816713"/>
            <a:ext cx="6141004" cy="0"/>
          </a:xfrm>
          <a:prstGeom prst="line">
            <a:avLst/>
          </a:prstGeom>
          <a:ln w="63500">
            <a:solidFill>
              <a:srgbClr val="000000">
                <a:alpha val="55506"/>
              </a:srgbClr>
            </a:solidFill>
            <a:miter lim="400000"/>
            <a:tailEnd type="triangle"/>
          </a:ln>
        </p:spPr>
        <p:txBody>
          <a:bodyPr lIns="0" tIns="0" rIns="0" bIns="0" anchor="ctr"/>
          <a:lstStyle/>
          <a:p>
            <a:pPr lvl="0">
              <a:defRPr sz="2400"/>
            </a:pPr>
            <a:endParaRPr/>
          </a:p>
        </p:txBody>
      </p:sp>
      <p:sp>
        <p:nvSpPr>
          <p:cNvPr id="33" name="Shape 118"/>
          <p:cNvSpPr/>
          <p:nvPr/>
        </p:nvSpPr>
        <p:spPr>
          <a:xfrm>
            <a:off x="395420" y="1558485"/>
            <a:ext cx="1146789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defRPr sz="1800"/>
            </a:pP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Sequential</a:t>
            </a:r>
          </a:p>
          <a:p>
            <a:pPr lvl="0" algn="l">
              <a:defRPr sz="1800"/>
            </a:pP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Processing</a:t>
            </a:r>
          </a:p>
        </p:txBody>
      </p:sp>
      <p:sp>
        <p:nvSpPr>
          <p:cNvPr id="34" name="Shape 119"/>
          <p:cNvSpPr/>
          <p:nvPr/>
        </p:nvSpPr>
        <p:spPr>
          <a:xfrm>
            <a:off x="7879089" y="1539713"/>
            <a:ext cx="1146789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l">
              <a:defRPr sz="1800"/>
            </a:pP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Parallel</a:t>
            </a:r>
          </a:p>
          <a:p>
            <a:pPr lvl="0" algn="l">
              <a:defRPr sz="1800"/>
            </a:pP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Processing</a:t>
            </a:r>
          </a:p>
        </p:txBody>
      </p:sp>
      <p:sp>
        <p:nvSpPr>
          <p:cNvPr id="35" name="Shape 120"/>
          <p:cNvSpPr/>
          <p:nvPr/>
        </p:nvSpPr>
        <p:spPr>
          <a:xfrm rot="18900000">
            <a:off x="1432739" y="1693602"/>
            <a:ext cx="1638975" cy="2462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600" b="1" dirty="0">
                <a:latin typeface="+mn-lt"/>
              </a:rPr>
              <a:t>Single Core CPU</a:t>
            </a:r>
          </a:p>
        </p:txBody>
      </p:sp>
      <p:sp>
        <p:nvSpPr>
          <p:cNvPr id="36" name="Shape 121"/>
          <p:cNvSpPr/>
          <p:nvPr/>
        </p:nvSpPr>
        <p:spPr>
          <a:xfrm rot="18900000">
            <a:off x="2554359" y="1570491"/>
            <a:ext cx="1638975" cy="492443"/>
          </a:xfrm>
          <a:prstGeom prst="rect">
            <a:avLst/>
          </a:prstGeom>
          <a:solidFill>
            <a:srgbClr val="FFFFFF">
              <a:alpha val="97809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600" b="1" dirty="0">
                <a:latin typeface="+mn-lt"/>
                <a:ea typeface="Helvetica"/>
                <a:cs typeface="Helvetica"/>
                <a:sym typeface="Helvetica"/>
              </a:rPr>
              <a:t>Single Core CPU</a:t>
            </a:r>
          </a:p>
          <a:p>
            <a:pPr lvl="0">
              <a:defRPr sz="1800"/>
            </a:pPr>
            <a:r>
              <a:rPr sz="1600" b="1" dirty="0">
                <a:latin typeface="+mn-lt"/>
                <a:ea typeface="Helvetica"/>
                <a:cs typeface="Helvetica"/>
                <a:sym typeface="Helvetica"/>
              </a:rPr>
              <a:t>Hyper-Threaded</a:t>
            </a:r>
          </a:p>
        </p:txBody>
      </p:sp>
      <p:sp>
        <p:nvSpPr>
          <p:cNvPr id="37" name="Shape 122"/>
          <p:cNvSpPr/>
          <p:nvPr/>
        </p:nvSpPr>
        <p:spPr>
          <a:xfrm rot="18900000">
            <a:off x="3849787" y="1693603"/>
            <a:ext cx="1555619" cy="2462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600" b="1" dirty="0">
                <a:latin typeface="+mn-lt"/>
              </a:rPr>
              <a:t>Multi Core CPU</a:t>
            </a:r>
          </a:p>
        </p:txBody>
      </p:sp>
      <p:sp>
        <p:nvSpPr>
          <p:cNvPr id="38" name="Shape 123"/>
          <p:cNvSpPr/>
          <p:nvPr/>
        </p:nvSpPr>
        <p:spPr>
          <a:xfrm rot="18900000">
            <a:off x="4889784" y="1570492"/>
            <a:ext cx="1932517" cy="49244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>
              <a:defRPr sz="1800"/>
            </a:pPr>
            <a:r>
              <a:rPr sz="1600" b="1" dirty="0">
                <a:latin typeface="+mn-lt"/>
                <a:ea typeface="Helvetica"/>
                <a:cs typeface="Helvetica"/>
                <a:sym typeface="Helvetica"/>
              </a:rPr>
              <a:t>Graphics Processing</a:t>
            </a:r>
          </a:p>
          <a:p>
            <a:pPr lvl="0">
              <a:defRPr sz="1800"/>
            </a:pPr>
            <a:r>
              <a:rPr sz="1600" b="1" dirty="0">
                <a:latin typeface="+mn-lt"/>
                <a:ea typeface="Helvetica"/>
                <a:cs typeface="Helvetica"/>
                <a:sym typeface="Helvetica"/>
              </a:rPr>
              <a:t>Unit (GPU)</a:t>
            </a:r>
          </a:p>
        </p:txBody>
      </p:sp>
      <p:sp>
        <p:nvSpPr>
          <p:cNvPr id="39" name="Shape 124"/>
          <p:cNvSpPr/>
          <p:nvPr/>
        </p:nvSpPr>
        <p:spPr>
          <a:xfrm rot="18900000">
            <a:off x="6787395" y="1693603"/>
            <a:ext cx="673261" cy="24622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600" b="1" dirty="0">
                <a:latin typeface="+mn-lt"/>
              </a:rPr>
              <a:t>FPGAs</a:t>
            </a:r>
          </a:p>
        </p:txBody>
      </p:sp>
      <p:sp>
        <p:nvSpPr>
          <p:cNvPr id="40" name="Shape 125"/>
          <p:cNvSpPr/>
          <p:nvPr/>
        </p:nvSpPr>
        <p:spPr>
          <a:xfrm>
            <a:off x="467430" y="2387275"/>
            <a:ext cx="8569191" cy="190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b="1" u="sng" dirty="0">
                <a:latin typeface="+mn-lt"/>
                <a:ea typeface="Helvetica"/>
                <a:cs typeface="Helvetica"/>
                <a:sym typeface="Helvetica"/>
              </a:rPr>
              <a:t>Programming</a:t>
            </a:r>
            <a:endParaRPr dirty="0">
              <a:latin typeface="+mn-lt"/>
            </a:endParaRP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>
                <a:latin typeface="+mn-lt"/>
              </a:rPr>
              <a:t>Code is written and translated into </a:t>
            </a:r>
            <a:r>
              <a:rPr dirty="0" smtClean="0">
                <a:latin typeface="+mn-lt"/>
              </a:rPr>
              <a:t>instructions</a:t>
            </a:r>
            <a:endParaRPr lang="en-US" dirty="0">
              <a:latin typeface="+mn-lt"/>
            </a:endParaRP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Instructions </a:t>
            </a:r>
            <a:r>
              <a:rPr dirty="0">
                <a:latin typeface="+mn-lt"/>
              </a:rPr>
              <a:t>are executed </a:t>
            </a: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sequentially</a:t>
            </a:r>
            <a:r>
              <a:rPr dirty="0">
                <a:latin typeface="+mn-lt"/>
              </a:rPr>
              <a:t> by the </a:t>
            </a:r>
            <a:r>
              <a:rPr dirty="0" smtClean="0">
                <a:latin typeface="+mn-lt"/>
              </a:rPr>
              <a:t>CPU(s)</a:t>
            </a:r>
            <a:endParaRPr lang="en-US" dirty="0" smtClean="0">
              <a:latin typeface="+mn-lt"/>
            </a:endParaRP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Parallelism </a:t>
            </a:r>
            <a:r>
              <a:rPr dirty="0">
                <a:latin typeface="+mn-lt"/>
              </a:rPr>
              <a:t>is achieved by running instructions on multiple </a:t>
            </a:r>
            <a:r>
              <a:rPr dirty="0" smtClean="0">
                <a:latin typeface="+mn-lt"/>
              </a:rPr>
              <a:t>threads/cores</a:t>
            </a:r>
            <a:endParaRPr lang="en-US" dirty="0" smtClean="0">
              <a:latin typeface="+mn-lt"/>
            </a:endParaRP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Processing </a:t>
            </a:r>
            <a:r>
              <a:rPr dirty="0">
                <a:latin typeface="+mn-lt"/>
              </a:rPr>
              <a:t>structures </a:t>
            </a:r>
            <a:r>
              <a:rPr lang="it-IT" dirty="0" smtClean="0">
                <a:latin typeface="+mn-lt"/>
              </a:rPr>
              <a:t>and</a:t>
            </a:r>
            <a:r>
              <a:rPr dirty="0" smtClean="0">
                <a:latin typeface="+mn-lt"/>
              </a:rPr>
              <a:t> instructions </a:t>
            </a:r>
            <a:r>
              <a:rPr lang="it-IT" dirty="0" smtClean="0">
                <a:latin typeface="+mn-lt"/>
              </a:rPr>
              <a:t>sets </a:t>
            </a:r>
            <a:r>
              <a:rPr dirty="0" smtClean="0">
                <a:latin typeface="+mn-lt"/>
              </a:rPr>
              <a:t>are </a:t>
            </a: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fixed by the architecture of the system</a:t>
            </a:r>
          </a:p>
        </p:txBody>
      </p:sp>
      <p:sp>
        <p:nvSpPr>
          <p:cNvPr id="41" name="Shape 126"/>
          <p:cNvSpPr/>
          <p:nvPr/>
        </p:nvSpPr>
        <p:spPr>
          <a:xfrm>
            <a:off x="395420" y="4221110"/>
            <a:ext cx="8569190" cy="19030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lvl="0" algn="l">
              <a:lnSpc>
                <a:spcPct val="150000"/>
              </a:lnSpc>
              <a:defRPr sz="1800"/>
            </a:pPr>
            <a:r>
              <a:rPr b="1" u="sng" dirty="0">
                <a:latin typeface="+mn-lt"/>
                <a:ea typeface="Helvetica"/>
                <a:cs typeface="Helvetica"/>
                <a:sym typeface="Helvetica"/>
              </a:rPr>
              <a:t>Digital </a:t>
            </a:r>
            <a:r>
              <a:rPr lang="en-US" b="1" u="sng" dirty="0" smtClean="0">
                <a:latin typeface="+mn-lt"/>
                <a:ea typeface="Helvetica"/>
                <a:cs typeface="Helvetica"/>
                <a:sym typeface="Helvetica"/>
              </a:rPr>
              <a:t>(Gateware) </a:t>
            </a:r>
            <a:r>
              <a:rPr b="1" u="sng" dirty="0" smtClean="0">
                <a:latin typeface="+mn-lt"/>
                <a:ea typeface="Helvetica"/>
                <a:cs typeface="Helvetica"/>
                <a:sym typeface="Helvetica"/>
              </a:rPr>
              <a:t>Design</a:t>
            </a:r>
            <a:endParaRPr dirty="0">
              <a:latin typeface="+mn-lt"/>
            </a:endParaRP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No fixed</a:t>
            </a:r>
            <a:r>
              <a:rPr dirty="0">
                <a:latin typeface="+mn-lt"/>
              </a:rPr>
              <a:t> architecture, the system is </a:t>
            </a:r>
            <a:r>
              <a:rPr dirty="0" err="1" smtClean="0">
                <a:latin typeface="+mn-lt"/>
              </a:rPr>
              <a:t>buil</a:t>
            </a:r>
            <a:r>
              <a:rPr lang="it-IT" dirty="0" smtClean="0">
                <a:latin typeface="+mn-lt"/>
              </a:rPr>
              <a:t>t</a:t>
            </a:r>
            <a:r>
              <a:rPr dirty="0" smtClean="0">
                <a:latin typeface="+mn-lt"/>
              </a:rPr>
              <a:t> </a:t>
            </a:r>
            <a:r>
              <a:rPr dirty="0">
                <a:latin typeface="+mn-lt"/>
              </a:rPr>
              <a:t>according to the </a:t>
            </a:r>
            <a:r>
              <a:rPr dirty="0" smtClean="0">
                <a:latin typeface="+mn-lt"/>
              </a:rPr>
              <a:t>task</a:t>
            </a:r>
            <a:endParaRPr lang="en-US" dirty="0" smtClean="0">
              <a:latin typeface="+mn-lt"/>
            </a:endParaRPr>
          </a:p>
          <a:p>
            <a:pPr marL="355600" lvl="0" indent="-228600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Building is </a:t>
            </a:r>
            <a:r>
              <a:rPr dirty="0">
                <a:latin typeface="+mn-lt"/>
              </a:rPr>
              <a:t>done by </a:t>
            </a: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describing/defining</a:t>
            </a:r>
            <a:r>
              <a:rPr dirty="0">
                <a:latin typeface="+mn-lt"/>
              </a:rPr>
              <a:t> </a:t>
            </a:r>
            <a:r>
              <a:rPr lang="en-GB" dirty="0"/>
              <a:t>system </a:t>
            </a:r>
            <a:r>
              <a:rPr dirty="0" smtClean="0">
                <a:latin typeface="+mn-lt"/>
              </a:rPr>
              <a:t> </a:t>
            </a:r>
            <a:r>
              <a:rPr dirty="0">
                <a:latin typeface="+mn-lt"/>
              </a:rPr>
              <a:t>elements and their </a:t>
            </a:r>
            <a:r>
              <a:rPr dirty="0" smtClean="0">
                <a:latin typeface="+mn-lt"/>
              </a:rPr>
              <a:t>relation</a:t>
            </a:r>
            <a:r>
              <a:rPr lang="en-US" dirty="0" smtClean="0">
                <a:latin typeface="+mn-lt"/>
              </a:rPr>
              <a:t>s</a:t>
            </a:r>
          </a:p>
          <a:p>
            <a:pPr marL="355600" indent="-228600">
              <a:buClr>
                <a:srgbClr val="FF0000"/>
              </a:buClr>
              <a:buSzPct val="80000"/>
              <a:buFontTx/>
              <a:buChar char="•"/>
              <a:defRPr sz="1800"/>
            </a:pPr>
            <a:r>
              <a:rPr lang="en-GB" b="1" dirty="0">
                <a:latin typeface="+mn-lt"/>
                <a:ea typeface="Helvetica"/>
                <a:cs typeface="Helvetica"/>
                <a:sym typeface="Helvetica"/>
              </a:rPr>
              <a:t>Intrinsically parallel</a:t>
            </a:r>
            <a:r>
              <a:rPr lang="en-GB" dirty="0">
                <a:latin typeface="+mn-lt"/>
                <a:sym typeface="Helvetica"/>
              </a:rPr>
              <a:t>,</a:t>
            </a:r>
            <a:r>
              <a:rPr lang="en-GB" dirty="0">
                <a:latin typeface="+mn-lt"/>
              </a:rPr>
              <a:t> sequential </a:t>
            </a:r>
            <a:r>
              <a:rPr lang="en-GB" dirty="0" smtClean="0">
                <a:latin typeface="+mn-lt"/>
              </a:rPr>
              <a:t>behaviour </a:t>
            </a:r>
            <a:r>
              <a:rPr lang="en-GB" dirty="0">
                <a:latin typeface="+mn-lt"/>
              </a:rPr>
              <a:t>is achieved by </a:t>
            </a:r>
            <a:r>
              <a:rPr lang="en-GB" dirty="0" smtClean="0">
                <a:latin typeface="+mn-lt"/>
              </a:rPr>
              <a:t/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Finite-State-Machines </a:t>
            </a:r>
            <a:r>
              <a:rPr lang="en-GB" dirty="0">
                <a:latin typeface="+mn-lt"/>
              </a:rPr>
              <a:t>(FSMs) and registers</a:t>
            </a:r>
          </a:p>
          <a:p>
            <a:pPr marL="355600" lvl="0" indent="-228600" algn="l">
              <a:buClr>
                <a:srgbClr val="FF0000"/>
              </a:buClr>
              <a:buSzPct val="80000"/>
              <a:buChar char="•"/>
              <a:defRPr sz="1800"/>
            </a:pPr>
            <a:r>
              <a:rPr dirty="0" smtClean="0">
                <a:latin typeface="+mn-lt"/>
              </a:rPr>
              <a:t>Description </a:t>
            </a:r>
            <a:r>
              <a:rPr dirty="0">
                <a:latin typeface="+mn-lt"/>
              </a:rPr>
              <a:t>done by </a:t>
            </a: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schematics</a:t>
            </a:r>
            <a:r>
              <a:rPr dirty="0">
                <a:latin typeface="+mn-lt"/>
              </a:rPr>
              <a:t> or a </a:t>
            </a:r>
            <a:r>
              <a:rPr b="1" dirty="0">
                <a:latin typeface="+mn-lt"/>
                <a:ea typeface="Helvetica"/>
                <a:cs typeface="Helvetica"/>
                <a:sym typeface="Helvetica"/>
              </a:rPr>
              <a:t>hardware description language</a:t>
            </a:r>
            <a:r>
              <a:rPr dirty="0">
                <a:latin typeface="+mn-lt"/>
              </a:rPr>
              <a:t> (</a:t>
            </a:r>
            <a:r>
              <a:rPr dirty="0" smtClean="0">
                <a:latin typeface="+mn-lt"/>
              </a:rPr>
              <a:t>HDL)</a:t>
            </a:r>
            <a:endParaRPr lang="en-US" dirty="0" smtClean="0">
              <a:latin typeface="+mn-lt"/>
            </a:endParaRPr>
          </a:p>
        </p:txBody>
      </p:sp>
      <p:sp>
        <p:nvSpPr>
          <p:cNvPr id="42" name="Shape 127"/>
          <p:cNvSpPr/>
          <p:nvPr/>
        </p:nvSpPr>
        <p:spPr>
          <a:xfrm>
            <a:off x="4110167" y="3955152"/>
            <a:ext cx="641201" cy="5539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b="1">
                <a:solidFill>
                  <a:srgbClr val="C82506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3600" b="1" dirty="0">
                <a:solidFill>
                  <a:srgbClr val="FF0000"/>
                </a:solidFill>
              </a:rPr>
              <a:t>vs.</a:t>
            </a:r>
          </a:p>
        </p:txBody>
      </p:sp>
    </p:spTree>
    <p:extLst>
      <p:ext uri="{BB962C8B-B14F-4D97-AF65-F5344CB8AC3E}">
        <p14:creationId xmlns:p14="http://schemas.microsoft.com/office/powerpoint/2010/main" val="21060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07380" y="272066"/>
            <a:ext cx="8857229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Hardware </a:t>
            </a:r>
            <a:r>
              <a:rPr lang="en-GB" sz="3200" b="1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Description </a:t>
            </a: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Language (HDL)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Shape 153"/>
          <p:cNvSpPr/>
          <p:nvPr/>
        </p:nvSpPr>
        <p:spPr>
          <a:xfrm>
            <a:off x="611450" y="1122042"/>
            <a:ext cx="8209139" cy="1261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b="1" dirty="0" smtClean="0">
                <a:latin typeface="+mn-lt"/>
                <a:cs typeface="Arial" pitchFamily="34" charset="0"/>
              </a:rPr>
              <a:t>As the name suggests it is a language used to describe hardware: </a:t>
            </a:r>
            <a:br>
              <a:rPr lang="en-US" b="1" dirty="0" smtClean="0">
                <a:latin typeface="+mn-lt"/>
                <a:cs typeface="Arial" pitchFamily="34" charset="0"/>
              </a:rPr>
            </a:br>
            <a:r>
              <a:rPr lang="en-US" dirty="0" smtClean="0">
                <a:latin typeface="+mn-lt"/>
                <a:cs typeface="Arial" pitchFamily="34" charset="0"/>
              </a:rPr>
              <a:t>so you have to use it to do so!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Let’s discuss the simple example of a wait statement</a:t>
            </a:r>
          </a:p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latin typeface="+mn-lt"/>
                <a:cs typeface="Arial" pitchFamily="34" charset="0"/>
              </a:rPr>
              <a:t>In C </a:t>
            </a:r>
            <a:r>
              <a:rPr lang="en-US" dirty="0">
                <a:latin typeface="+mn-lt"/>
                <a:cs typeface="Arial" pitchFamily="34" charset="0"/>
              </a:rPr>
              <a:t>(Unix, </a:t>
            </a:r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en-US" sz="12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unistd.h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  <a:r>
              <a:rPr lang="en-US" dirty="0" smtClean="0">
                <a:solidFill>
                  <a:prstClr val="black"/>
                </a:solidFill>
                <a:latin typeface="Gill Sans MT"/>
                <a:cs typeface="Arial" pitchFamily="34" charset="0"/>
              </a:rPr>
              <a:t>)</a:t>
            </a:r>
            <a:endParaRPr lang="en-US" sz="12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9440" y="2771628"/>
            <a:ext cx="82811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cs typeface="Arial" pitchFamily="34" charset="0"/>
              </a:rPr>
              <a:t>In VHDL this is </a:t>
            </a:r>
            <a:r>
              <a:rPr lang="en-US" b="1" dirty="0" smtClean="0">
                <a:cs typeface="Arial" pitchFamily="34" charset="0"/>
              </a:rPr>
              <a:t>not </a:t>
            </a:r>
            <a:r>
              <a:rPr lang="en-US" dirty="0" smtClean="0">
                <a:cs typeface="Arial" pitchFamily="34" charset="0"/>
              </a:rPr>
              <a:t>synthesizable, but you can use it in test benches </a:t>
            </a:r>
            <a:endParaRPr lang="en-US" dirty="0">
              <a:cs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9440" y="3429000"/>
            <a:ext cx="827581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125" indent="-282575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Wingdings 2" pitchFamily="18" charset="2"/>
              <a:buChar char=""/>
              <a:defRPr/>
            </a:pPr>
            <a:r>
              <a:rPr lang="en-US" dirty="0" smtClean="0">
                <a:cs typeface="Arial" pitchFamily="34" charset="0"/>
              </a:rPr>
              <a:t>This is (one) way to do it in synthesizable VHDL</a:t>
            </a:r>
            <a:endParaRPr lang="en-US" dirty="0">
              <a:cs typeface="Arial" pitchFamily="34" charset="0"/>
            </a:endParaRPr>
          </a:p>
        </p:txBody>
      </p:sp>
      <p:pic>
        <p:nvPicPr>
          <p:cNvPr id="5127" name="Picture 7" descr="D:\Data\Documents\Workshops and seminars\ISOTDAQ_2015\Screens_and_pictures\vhdl_for_logic_synthesis_3rd_edition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08148" y="1412337"/>
            <a:ext cx="848803" cy="1268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9" name="Picture 9" descr="D:\Data\Documents\Workshops and seminars\ISOTDAQ_2015\Screens_and_pictures\VHDL_delay_cnt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832" y="3789050"/>
            <a:ext cx="3505118" cy="2316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1" name="Picture 11" descr="D:\Data\Documents\Workshops and seminars\ISOTDAQ_2015\Screens_and_pictures\verilog-hdl-synthesis-a-practical-primer-j-bhaske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2087" y="2794229"/>
            <a:ext cx="852523" cy="118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1187530" y="2492870"/>
            <a:ext cx="2787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latin typeface="Courier New" panose="02070309020205020404" pitchFamily="49" charset="0"/>
                <a:cs typeface="Courier New" panose="02070309020205020404" pitchFamily="49" charset="0"/>
              </a:rPr>
              <a:t>s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leep</a:t>
            </a:r>
            <a:r>
              <a:rPr lang="en-US" sz="12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en-US" sz="1200" b="1" dirty="0" smtClean="0">
                <a:solidFill>
                  <a:srgbClr val="00B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);</a:t>
            </a:r>
            <a:r>
              <a:rPr lang="en-US" sz="12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// sleep 5 seconds</a:t>
            </a:r>
            <a:endParaRPr lang="en-GB" sz="1200" dirty="0">
              <a:solidFill>
                <a:srgbClr val="C00000"/>
              </a:solidFill>
            </a:endParaRPr>
          </a:p>
        </p:txBody>
      </p:sp>
      <p:pic>
        <p:nvPicPr>
          <p:cNvPr id="2050" name="Picture 2" descr="D:\Data\Documents\Workshops and seminars\ISOTDAQ_2015\Screens_and_pictures\VHDL_wait_5s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214" y="3184920"/>
            <a:ext cx="314325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Data\Documents\Workshops and seminars\ISOTDAQ_2015\Screens_and_pictures\Questa_delay_cnt_02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68"/>
          <a:stretch/>
        </p:blipFill>
        <p:spPr bwMode="auto">
          <a:xfrm>
            <a:off x="3123009" y="4020416"/>
            <a:ext cx="5939988" cy="2036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5724160" y="3944111"/>
            <a:ext cx="278794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sz="12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ot a realistic clock (1sec)</a:t>
            </a:r>
            <a:endParaRPr lang="en-GB" sz="1200" dirty="0"/>
          </a:p>
        </p:txBody>
      </p:sp>
      <p:sp>
        <p:nvSpPr>
          <p:cNvPr id="8" name="Oval 7"/>
          <p:cNvSpPr/>
          <p:nvPr/>
        </p:nvSpPr>
        <p:spPr>
          <a:xfrm>
            <a:off x="6444260" y="4221110"/>
            <a:ext cx="576080" cy="360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6738485" y="5517290"/>
            <a:ext cx="576080" cy="36005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6310630" y="5835629"/>
            <a:ext cx="176522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this is enormous!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43137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>
            <a:hlinkClick r:id="rId3" action="ppaction://hlinksldjump"/>
          </p:cNvPr>
          <p:cNvSpPr/>
          <p:nvPr/>
        </p:nvSpPr>
        <p:spPr>
          <a:xfrm>
            <a:off x="5986836" y="1545024"/>
            <a:ext cx="2526456" cy="4196796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hlinkClick r:id="rId4" action="ppaction://hlinksldjump"/>
          </p:cNvPr>
          <p:cNvSpPr/>
          <p:nvPr/>
        </p:nvSpPr>
        <p:spPr>
          <a:xfrm>
            <a:off x="961034" y="4301620"/>
            <a:ext cx="1449643" cy="419019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ectangle 1">
            <a:hlinkClick r:id="rId5" action="ppaction://hlinksldjump"/>
          </p:cNvPr>
          <p:cNvSpPr/>
          <p:nvPr/>
        </p:nvSpPr>
        <p:spPr>
          <a:xfrm>
            <a:off x="3409374" y="2252913"/>
            <a:ext cx="1696564" cy="2696797"/>
          </a:xfrm>
          <a:prstGeom prst="rect">
            <a:avLst/>
          </a:prstGeo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8900000" scaled="1"/>
            <a:tileRect/>
          </a:gra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35955" y="329216"/>
            <a:ext cx="8857229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Gateware design workflow… a la carte!</a:t>
            </a:r>
            <a:endParaRPr lang="en-GB" sz="3200" dirty="0">
              <a:solidFill>
                <a:srgbClr val="572314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Shape 245"/>
          <p:cNvSpPr/>
          <p:nvPr/>
        </p:nvSpPr>
        <p:spPr>
          <a:xfrm>
            <a:off x="3407702" y="1340710"/>
            <a:ext cx="1723229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 algn="ctr">
              <a:defRPr sz="1800" b="0"/>
            </a:pPr>
            <a:r>
              <a:rPr sz="1800" b="1" dirty="0">
                <a:latin typeface="+mn-lt"/>
              </a:rPr>
              <a:t>Schematic </a:t>
            </a:r>
            <a:endParaRPr lang="en-US" sz="1800" b="1" dirty="0" smtClean="0">
              <a:latin typeface="+mn-lt"/>
            </a:endParaRPr>
          </a:p>
          <a:p>
            <a:pPr lvl="0" algn="ctr">
              <a:defRPr sz="1800" b="0"/>
            </a:pPr>
            <a:r>
              <a:rPr sz="1800" b="1" dirty="0" smtClean="0">
                <a:latin typeface="+mn-lt"/>
              </a:rPr>
              <a:t>or </a:t>
            </a:r>
            <a:r>
              <a:rPr sz="1800" b="1" dirty="0">
                <a:latin typeface="+mn-lt"/>
              </a:rPr>
              <a:t>HDL Design</a:t>
            </a:r>
          </a:p>
        </p:txBody>
      </p:sp>
      <p:sp>
        <p:nvSpPr>
          <p:cNvPr id="8" name="Shape 246"/>
          <p:cNvSpPr/>
          <p:nvPr/>
        </p:nvSpPr>
        <p:spPr>
          <a:xfrm>
            <a:off x="4255574" y="2014639"/>
            <a:ext cx="1" cy="47654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10" name="Shape 247"/>
          <p:cNvSpPr/>
          <p:nvPr/>
        </p:nvSpPr>
        <p:spPr>
          <a:xfrm>
            <a:off x="3660005" y="2528900"/>
            <a:ext cx="110607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Synthesis</a:t>
            </a:r>
          </a:p>
        </p:txBody>
      </p:sp>
      <p:sp>
        <p:nvSpPr>
          <p:cNvPr id="11" name="Shape 248"/>
          <p:cNvSpPr/>
          <p:nvPr/>
        </p:nvSpPr>
        <p:spPr>
          <a:xfrm>
            <a:off x="4255574" y="2946204"/>
            <a:ext cx="1" cy="47654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12" name="Shape 249"/>
          <p:cNvSpPr/>
          <p:nvPr/>
        </p:nvSpPr>
        <p:spPr>
          <a:xfrm>
            <a:off x="3439326" y="3460465"/>
            <a:ext cx="1641540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Translate/Map</a:t>
            </a:r>
          </a:p>
        </p:txBody>
      </p:sp>
      <p:sp>
        <p:nvSpPr>
          <p:cNvPr id="13" name="Shape 250"/>
          <p:cNvSpPr/>
          <p:nvPr/>
        </p:nvSpPr>
        <p:spPr>
          <a:xfrm>
            <a:off x="4255574" y="3877768"/>
            <a:ext cx="1" cy="47654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14" name="Shape 251"/>
          <p:cNvSpPr/>
          <p:nvPr/>
        </p:nvSpPr>
        <p:spPr>
          <a:xfrm>
            <a:off x="3432381" y="4392030"/>
            <a:ext cx="1654299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Place &amp; Route</a:t>
            </a:r>
          </a:p>
        </p:txBody>
      </p:sp>
      <p:sp>
        <p:nvSpPr>
          <p:cNvPr id="15" name="Shape 252"/>
          <p:cNvSpPr/>
          <p:nvPr/>
        </p:nvSpPr>
        <p:spPr>
          <a:xfrm>
            <a:off x="4255574" y="4809333"/>
            <a:ext cx="1" cy="476549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16" name="Shape 253"/>
          <p:cNvSpPr/>
          <p:nvPr/>
        </p:nvSpPr>
        <p:spPr>
          <a:xfrm>
            <a:off x="3294482" y="5317195"/>
            <a:ext cx="1923604" cy="9335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 smtClean="0">
                <a:latin typeface="+mn-lt"/>
              </a:rPr>
              <a:t>Program Device</a:t>
            </a:r>
            <a:r>
              <a:rPr lang="it-IT" sz="1800" b="1" dirty="0" smtClean="0">
                <a:latin typeface="+mn-lt"/>
              </a:rPr>
              <a:t> </a:t>
            </a:r>
          </a:p>
          <a:p>
            <a:pPr lvl="0" algn="ctr">
              <a:defRPr sz="1800" b="0"/>
            </a:pPr>
            <a:r>
              <a:rPr lang="it-IT" sz="1800" b="1" dirty="0" smtClean="0">
                <a:latin typeface="+mn-lt"/>
              </a:rPr>
              <a:t>(</a:t>
            </a:r>
            <a:r>
              <a:rPr lang="it-IT" sz="1800" b="1" dirty="0" err="1" smtClean="0">
                <a:latin typeface="+mn-lt"/>
              </a:rPr>
              <a:t>bitfile</a:t>
            </a:r>
            <a:r>
              <a:rPr lang="it-IT" sz="1800" dirty="0">
                <a:latin typeface="+mn-lt"/>
              </a:rPr>
              <a:t>)</a:t>
            </a:r>
            <a:r>
              <a:rPr lang="it-IT" sz="1800" dirty="0" smtClean="0">
                <a:latin typeface="+mn-lt"/>
              </a:rPr>
              <a:t> </a:t>
            </a:r>
          </a:p>
          <a:p>
            <a:pPr lvl="0">
              <a:defRPr sz="1800" b="0"/>
            </a:pPr>
            <a:endParaRPr lang="it-IT" sz="1800" dirty="0">
              <a:latin typeface="+mn-lt"/>
            </a:endParaRPr>
          </a:p>
        </p:txBody>
      </p:sp>
      <p:sp>
        <p:nvSpPr>
          <p:cNvPr id="17" name="Shape 254"/>
          <p:cNvSpPr/>
          <p:nvPr/>
        </p:nvSpPr>
        <p:spPr>
          <a:xfrm flipV="1">
            <a:off x="2438074" y="3677515"/>
            <a:ext cx="817583" cy="665313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18" name="Shape 255"/>
          <p:cNvSpPr/>
          <p:nvPr/>
        </p:nvSpPr>
        <p:spPr>
          <a:xfrm>
            <a:off x="997876" y="4353930"/>
            <a:ext cx="138499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Constraints</a:t>
            </a:r>
          </a:p>
        </p:txBody>
      </p:sp>
      <p:sp>
        <p:nvSpPr>
          <p:cNvPr id="19" name="Shape 256"/>
          <p:cNvSpPr/>
          <p:nvPr/>
        </p:nvSpPr>
        <p:spPr>
          <a:xfrm>
            <a:off x="2438075" y="4609012"/>
            <a:ext cx="745937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20" name="Shape 257"/>
          <p:cNvSpPr/>
          <p:nvPr/>
        </p:nvSpPr>
        <p:spPr>
          <a:xfrm>
            <a:off x="5247799" y="1755036"/>
            <a:ext cx="701182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21" name="Shape 258"/>
          <p:cNvSpPr/>
          <p:nvPr/>
        </p:nvSpPr>
        <p:spPr>
          <a:xfrm>
            <a:off x="6006217" y="1565240"/>
            <a:ext cx="252633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 smtClean="0">
                <a:latin typeface="+mn-lt"/>
              </a:rPr>
              <a:t>Behavioral </a:t>
            </a:r>
            <a:r>
              <a:rPr sz="1800" b="1" dirty="0">
                <a:latin typeface="+mn-lt"/>
              </a:rPr>
              <a:t>Simulation</a:t>
            </a:r>
          </a:p>
        </p:txBody>
      </p:sp>
      <p:sp>
        <p:nvSpPr>
          <p:cNvPr id="22" name="Shape 259"/>
          <p:cNvSpPr/>
          <p:nvPr/>
        </p:nvSpPr>
        <p:spPr>
          <a:xfrm>
            <a:off x="5247800" y="2718696"/>
            <a:ext cx="701182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23" name="Shape 260"/>
          <p:cNvSpPr/>
          <p:nvPr/>
        </p:nvSpPr>
        <p:spPr>
          <a:xfrm>
            <a:off x="5997097" y="2528900"/>
            <a:ext cx="2513509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Functional Simulation</a:t>
            </a:r>
          </a:p>
        </p:txBody>
      </p:sp>
      <p:sp>
        <p:nvSpPr>
          <p:cNvPr id="24" name="Shape 261"/>
          <p:cNvSpPr/>
          <p:nvPr/>
        </p:nvSpPr>
        <p:spPr>
          <a:xfrm>
            <a:off x="5247799" y="4581826"/>
            <a:ext cx="701183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25" name="Shape 262"/>
          <p:cNvSpPr/>
          <p:nvPr/>
        </p:nvSpPr>
        <p:spPr>
          <a:xfrm>
            <a:off x="6207530" y="4384632"/>
            <a:ext cx="2098973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Timing Simulation</a:t>
            </a:r>
          </a:p>
        </p:txBody>
      </p:sp>
      <p:sp>
        <p:nvSpPr>
          <p:cNvPr id="26" name="Shape 263"/>
          <p:cNvSpPr/>
          <p:nvPr/>
        </p:nvSpPr>
        <p:spPr>
          <a:xfrm>
            <a:off x="5276185" y="4168200"/>
            <a:ext cx="654025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 smtClean="0">
                <a:latin typeface="+mn-lt"/>
              </a:rPr>
              <a:t>SDF</a:t>
            </a:r>
            <a:r>
              <a:rPr lang="it-IT" sz="1800" b="1" dirty="0" smtClean="0">
                <a:latin typeface="+mn-lt"/>
              </a:rPr>
              <a:t>*</a:t>
            </a:r>
            <a:endParaRPr sz="1800" b="1" dirty="0">
              <a:latin typeface="+mn-lt"/>
            </a:endParaRPr>
          </a:p>
        </p:txBody>
      </p:sp>
      <p:sp>
        <p:nvSpPr>
          <p:cNvPr id="27" name="Shape 264"/>
          <p:cNvSpPr/>
          <p:nvPr/>
        </p:nvSpPr>
        <p:spPr>
          <a:xfrm>
            <a:off x="637826" y="1569269"/>
            <a:ext cx="190661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sz="1800" b="1" dirty="0">
                <a:latin typeface="+mn-lt"/>
              </a:rPr>
              <a:t>IP Cores/Macros</a:t>
            </a:r>
          </a:p>
        </p:txBody>
      </p:sp>
      <p:sp>
        <p:nvSpPr>
          <p:cNvPr id="28" name="Shape 265"/>
          <p:cNvSpPr/>
          <p:nvPr/>
        </p:nvSpPr>
        <p:spPr>
          <a:xfrm>
            <a:off x="2605837" y="1787243"/>
            <a:ext cx="696359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31" name="Shape 257"/>
          <p:cNvSpPr/>
          <p:nvPr/>
        </p:nvSpPr>
        <p:spPr>
          <a:xfrm>
            <a:off x="5240483" y="5552025"/>
            <a:ext cx="701182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32" name="Shape 258"/>
          <p:cNvSpPr/>
          <p:nvPr/>
        </p:nvSpPr>
        <p:spPr>
          <a:xfrm>
            <a:off x="6602786" y="5362229"/>
            <a:ext cx="1255152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en-US" sz="1800" b="1" dirty="0" smtClean="0">
                <a:latin typeface="+mn-lt"/>
              </a:rPr>
              <a:t>Debugging</a:t>
            </a:r>
            <a:endParaRPr sz="1800" b="1" dirty="0">
              <a:latin typeface="+mn-lt"/>
            </a:endParaRPr>
          </a:p>
        </p:txBody>
      </p:sp>
      <p:sp>
        <p:nvSpPr>
          <p:cNvPr id="37" name="Oval 36">
            <a:hlinkClick r:id="rId6" action="ppaction://hlinksldjump"/>
          </p:cNvPr>
          <p:cNvSpPr/>
          <p:nvPr/>
        </p:nvSpPr>
        <p:spPr>
          <a:xfrm>
            <a:off x="53690" y="5906626"/>
            <a:ext cx="125700" cy="125700"/>
          </a:xfrm>
          <a:prstGeom prst="ellipse">
            <a:avLst/>
          </a:prstGeom>
          <a:solidFill>
            <a:srgbClr val="00B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Shape 259"/>
          <p:cNvSpPr/>
          <p:nvPr/>
        </p:nvSpPr>
        <p:spPr>
          <a:xfrm>
            <a:off x="5255258" y="3690806"/>
            <a:ext cx="701182" cy="0"/>
          </a:xfrm>
          <a:prstGeom prst="line">
            <a:avLst/>
          </a:prstGeom>
          <a:ln w="25400">
            <a:solidFill/>
            <a:miter lim="400000"/>
            <a:tailEnd type="triangle"/>
          </a:ln>
        </p:spPr>
        <p:txBody>
          <a:bodyPr lIns="50800" tIns="50800" rIns="50800" bIns="50800" anchor="ctr"/>
          <a:lstStyle/>
          <a:p>
            <a:pPr lvl="0">
              <a:defRPr sz="2400"/>
            </a:pPr>
            <a:endParaRPr>
              <a:latin typeface="+mn-lt"/>
            </a:endParaRPr>
          </a:p>
        </p:txBody>
      </p:sp>
      <p:sp>
        <p:nvSpPr>
          <p:cNvPr id="34" name="Shape 260"/>
          <p:cNvSpPr/>
          <p:nvPr/>
        </p:nvSpPr>
        <p:spPr>
          <a:xfrm>
            <a:off x="6192925" y="3362511"/>
            <a:ext cx="2123595" cy="6565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en-US" sz="1800" b="1" dirty="0" smtClean="0">
                <a:latin typeface="+mn-lt"/>
              </a:rPr>
              <a:t>Post translate/map</a:t>
            </a:r>
          </a:p>
          <a:p>
            <a:pPr lvl="0">
              <a:defRPr sz="1800" b="0"/>
            </a:pPr>
            <a:r>
              <a:rPr lang="en-US" sz="1800" b="1" dirty="0" smtClean="0">
                <a:latin typeface="+mn-lt"/>
              </a:rPr>
              <a:t>si</a:t>
            </a:r>
            <a:r>
              <a:rPr sz="1800" b="1" dirty="0" smtClean="0">
                <a:latin typeface="+mn-lt"/>
              </a:rPr>
              <a:t>mulation</a:t>
            </a:r>
            <a:r>
              <a:rPr lang="en-US" sz="1800" b="1" dirty="0" smtClean="0">
                <a:latin typeface="+mn-lt"/>
              </a:rPr>
              <a:t> models</a:t>
            </a:r>
            <a:endParaRPr sz="1800" b="1" dirty="0">
              <a:latin typeface="+mn-lt"/>
            </a:endParaRPr>
          </a:p>
        </p:txBody>
      </p:sp>
      <p:sp>
        <p:nvSpPr>
          <p:cNvPr id="35" name="Shape 263"/>
          <p:cNvSpPr/>
          <p:nvPr/>
        </p:nvSpPr>
        <p:spPr>
          <a:xfrm>
            <a:off x="5865533" y="5913098"/>
            <a:ext cx="2689734" cy="3180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>
              <a:defRPr sz="2000" b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/>
            </a:pPr>
            <a:r>
              <a:rPr lang="it-IT" sz="1400" b="1" dirty="0" smtClean="0">
                <a:latin typeface="+mn-lt"/>
              </a:rPr>
              <a:t>* Standard Delay Format</a:t>
            </a:r>
            <a:endParaRPr sz="1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397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1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EE3B6D84-D0B9-4B73-B7E3-D1BE656A1311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6" name="Shape 158"/>
          <p:cNvSpPr/>
          <p:nvPr/>
        </p:nvSpPr>
        <p:spPr>
          <a:xfrm>
            <a:off x="135955" y="329216"/>
            <a:ext cx="8857229" cy="5645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2400" i="1">
                <a:solidFill>
                  <a:srgbClr val="FFFFFF"/>
                </a:solidFill>
              </a:defRPr>
            </a:lvl1pPr>
          </a:lstStyle>
          <a:p>
            <a:pPr lvl="0" algn="ctr">
              <a:defRPr sz="1800" i="0">
                <a:solidFill>
                  <a:srgbClr val="000000"/>
                </a:solidFill>
              </a:defRPr>
            </a:pPr>
            <a:r>
              <a:rPr lang="en-GB" sz="3200" dirty="0" smtClean="0">
                <a:solidFill>
                  <a:srgbClr val="572314"/>
                </a:solidFill>
                <a:latin typeface="+mj-lt"/>
                <a:ea typeface="+mj-ea"/>
                <a:cs typeface="+mj-cs"/>
              </a:rPr>
              <a:t>Gateware design workflow… </a:t>
            </a:r>
            <a:r>
              <a:rPr lang="en-GB" sz="3200" i="0" dirty="0">
                <a:solidFill>
                  <a:srgbClr val="572314"/>
                </a:solidFill>
              </a:rPr>
              <a:t>a la carte!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594" y="1272345"/>
            <a:ext cx="4477138" cy="25231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" name="Shape 153"/>
          <p:cNvSpPr/>
          <p:nvPr/>
        </p:nvSpPr>
        <p:spPr>
          <a:xfrm>
            <a:off x="826709" y="3795500"/>
            <a:ext cx="7417801" cy="23698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anchor="ctr">
            <a:spAutoFit/>
          </a:bodyPr>
          <a:lstStyle/>
          <a:p>
            <a:pPr marL="539750" indent="-457200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+mj-lt"/>
              <a:buAutoNum type="arabicParenR"/>
              <a:defRPr/>
            </a:pPr>
            <a:r>
              <a:rPr lang="en-US" sz="2400" b="1" dirty="0" smtClean="0">
                <a:latin typeface="+mn-lt"/>
                <a:cs typeface="Arial" pitchFamily="34" charset="0"/>
              </a:rPr>
              <a:t>Implementation flow: </a:t>
            </a:r>
            <a:br>
              <a:rPr lang="en-US" sz="2400" b="1" dirty="0" smtClean="0">
                <a:latin typeface="+mn-lt"/>
                <a:cs typeface="Arial" pitchFamily="34" charset="0"/>
              </a:rPr>
            </a:br>
            <a:r>
              <a:rPr lang="en-US" sz="2400" dirty="0" smtClean="0">
                <a:latin typeface="+mn-lt"/>
                <a:cs typeface="Arial" pitchFamily="34" charset="0"/>
              </a:rPr>
              <a:t>what turns a line of code into a blinking LED?</a:t>
            </a:r>
            <a:endParaRPr lang="en-US" sz="2400" b="1" dirty="0">
              <a:latin typeface="+mn-lt"/>
              <a:cs typeface="Arial" pitchFamily="34" charset="0"/>
            </a:endParaRPr>
          </a:p>
          <a:p>
            <a:pPr marL="539750" indent="-457200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+mj-lt"/>
              <a:buAutoNum type="arabicParenR"/>
              <a:defRPr/>
            </a:pPr>
            <a:r>
              <a:rPr lang="en-US" sz="2400" b="1" dirty="0" smtClean="0">
                <a:latin typeface="+mn-lt"/>
                <a:cs typeface="Arial" pitchFamily="34" charset="0"/>
              </a:rPr>
              <a:t>Verification flow: </a:t>
            </a:r>
            <a:br>
              <a:rPr lang="en-US" sz="2400" b="1" dirty="0" smtClean="0">
                <a:latin typeface="+mn-lt"/>
                <a:cs typeface="Arial" pitchFamily="34" charset="0"/>
              </a:rPr>
            </a:br>
            <a:r>
              <a:rPr lang="en-US" sz="2400" dirty="0" smtClean="0">
                <a:latin typeface="+mn-lt"/>
                <a:cs typeface="Arial" pitchFamily="34" charset="0"/>
              </a:rPr>
              <a:t>why is the statement above not (always) true!</a:t>
            </a:r>
          </a:p>
          <a:p>
            <a:pPr marL="539750" indent="-457200" eaLnBrk="0" hangingPunct="0">
              <a:spcBef>
                <a:spcPts val="600"/>
              </a:spcBef>
              <a:buClr>
                <a:srgbClr val="FF0000"/>
              </a:buClr>
              <a:buSzPct val="80000"/>
              <a:buFont typeface="+mj-lt"/>
              <a:buAutoNum type="arabicParenR"/>
              <a:defRPr/>
            </a:pPr>
            <a:r>
              <a:rPr lang="en-US" sz="2400" b="1" dirty="0" smtClean="0">
                <a:latin typeface="+mn-lt"/>
                <a:cs typeface="Arial" pitchFamily="34" charset="0"/>
              </a:rPr>
              <a:t>Design constraining: </a:t>
            </a:r>
            <a:br>
              <a:rPr lang="en-US" sz="2400" b="1" dirty="0" smtClean="0">
                <a:latin typeface="+mn-lt"/>
                <a:cs typeface="Arial" pitchFamily="34" charset="0"/>
              </a:rPr>
            </a:br>
            <a:r>
              <a:rPr lang="en-US" sz="2400" dirty="0" smtClean="0">
                <a:latin typeface="+mn-lt"/>
                <a:cs typeface="Arial" pitchFamily="34" charset="0"/>
              </a:rPr>
              <a:t>how to </a:t>
            </a:r>
            <a:r>
              <a:rPr lang="en-US" sz="2400" dirty="0" smtClean="0">
                <a:latin typeface="+mn-lt"/>
                <a:cs typeface="Arial" pitchFamily="34" charset="0"/>
              </a:rPr>
              <a:t>force your game rules</a:t>
            </a:r>
            <a:endParaRPr lang="en-US" sz="2400" b="1" dirty="0">
              <a:latin typeface="+mn-lt"/>
              <a:cs typeface="Arial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3491850" y="1775344"/>
            <a:ext cx="360050" cy="360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6" name="Oval 65"/>
          <p:cNvSpPr/>
          <p:nvPr/>
        </p:nvSpPr>
        <p:spPr>
          <a:xfrm>
            <a:off x="6876320" y="1484730"/>
            <a:ext cx="360050" cy="360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67" name="Oval 66"/>
          <p:cNvSpPr/>
          <p:nvPr/>
        </p:nvSpPr>
        <p:spPr>
          <a:xfrm>
            <a:off x="2152569" y="2780910"/>
            <a:ext cx="360050" cy="3600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64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uudNik_hor-1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RuudNik_hor-1</Template>
  <TotalTime>28711</TotalTime>
  <Words>1728</Words>
  <Application>Microsoft Office PowerPoint</Application>
  <PresentationFormat>On-screen Show (4:3)</PresentationFormat>
  <Paragraphs>346</Paragraphs>
  <Slides>36</Slides>
  <Notes>36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RuudNik_hor-1</vt:lpstr>
      <vt:lpstr>Advanced FPGA design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Pitbullen!</vt:lpstr>
    </vt:vector>
  </TitlesOfParts>
  <Company>Nikhef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gabbyz</dc:creator>
  <dc:description>Nikhef horizontal template</dc:description>
  <cp:lastModifiedBy>Andy</cp:lastModifiedBy>
  <cp:revision>1035</cp:revision>
  <dcterms:created xsi:type="dcterms:W3CDTF">2009-03-19T10:57:53Z</dcterms:created>
  <dcterms:modified xsi:type="dcterms:W3CDTF">2015-02-04T01:59:11Z</dcterms:modified>
</cp:coreProperties>
</file>