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4" r:id="rId2"/>
    <p:sldId id="262" r:id="rId3"/>
    <p:sldId id="263" r:id="rId4"/>
    <p:sldId id="266" r:id="rId5"/>
    <p:sldId id="265" r:id="rId6"/>
    <p:sldId id="25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564A7E-7EDF-4F25-BC92-44100CE3C27E}" type="datetimeFigureOut">
              <a:rPr lang="en-GB" smtClean="0"/>
              <a:t>05/11/2014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4A58AA-2399-46E7-A7F5-7DD8621B2E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631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EE68-396C-4CD2-8DA0-11877BC8BC5D}" type="datetimeFigureOut">
              <a:rPr lang="en-GB" smtClean="0"/>
              <a:t>05/11/2014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824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EE68-396C-4CD2-8DA0-11877BC8BC5D}" type="datetimeFigureOut">
              <a:rPr lang="en-GB" smtClean="0"/>
              <a:t>05/11/2014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3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EE68-396C-4CD2-8DA0-11877BC8BC5D}" type="datetimeFigureOut">
              <a:rPr lang="en-GB" smtClean="0"/>
              <a:t>05/11/2014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727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EE68-396C-4CD2-8DA0-11877BC8BC5D}" type="datetimeFigureOut">
              <a:rPr lang="en-GB" smtClean="0"/>
              <a:t>05/11/2014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476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EE68-396C-4CD2-8DA0-11877BC8BC5D}" type="datetimeFigureOut">
              <a:rPr lang="en-GB" smtClean="0"/>
              <a:t>05/11/2014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986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EE68-396C-4CD2-8DA0-11877BC8BC5D}" type="datetimeFigureOut">
              <a:rPr lang="en-GB" smtClean="0"/>
              <a:t>05/11/2014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524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EE68-396C-4CD2-8DA0-11877BC8BC5D}" type="datetimeFigureOut">
              <a:rPr lang="en-GB" smtClean="0"/>
              <a:t>05/11/2014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73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EE68-396C-4CD2-8DA0-11877BC8BC5D}" type="datetimeFigureOut">
              <a:rPr lang="en-GB" smtClean="0"/>
              <a:t>05/11/2014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621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EE68-396C-4CD2-8DA0-11877BC8BC5D}" type="datetimeFigureOut">
              <a:rPr lang="en-GB" smtClean="0"/>
              <a:t>05/11/2014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839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EE68-396C-4CD2-8DA0-11877BC8BC5D}" type="datetimeFigureOut">
              <a:rPr lang="en-GB" smtClean="0"/>
              <a:t>05/11/2014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280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EE68-396C-4CD2-8DA0-11877BC8BC5D}" type="datetimeFigureOut">
              <a:rPr lang="en-GB" smtClean="0"/>
              <a:t>05/11/2014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83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EEE68-396C-4CD2-8DA0-11877BC8BC5D}" type="datetimeFigureOut">
              <a:rPr lang="en-GB" smtClean="0"/>
              <a:t>05/11/2014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883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003399"/>
                </a:solidFill>
              </a:rPr>
              <a:t>INJECTION OF ISOLDE BEAMS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J.L. Abelleira, C. Bracco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255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1" y="836712"/>
            <a:ext cx="453390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071" y="3676650"/>
            <a:ext cx="4572000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2870" y="258098"/>
            <a:ext cx="79928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500k macroparticles</a:t>
            </a:r>
          </a:p>
          <a:p>
            <a:r>
              <a:rPr lang="en-GB" sz="1500" dirty="0" err="1"/>
              <a:t>betx</a:t>
            </a:r>
            <a:r>
              <a:rPr lang="en-GB" sz="1500" dirty="0"/>
              <a:t>=5.51623, </a:t>
            </a:r>
            <a:r>
              <a:rPr lang="en-GB" sz="1500" dirty="0" err="1"/>
              <a:t>bety</a:t>
            </a:r>
            <a:r>
              <a:rPr lang="en-GB" sz="1500" dirty="0"/>
              <a:t>=3.69963</a:t>
            </a:r>
            <a:r>
              <a:rPr lang="en-GB" sz="1500" dirty="0" smtClean="0"/>
              <a:t>,  </a:t>
            </a:r>
            <a:r>
              <a:rPr lang="en-GB" sz="1500" dirty="0" err="1" smtClean="0"/>
              <a:t>alfax</a:t>
            </a:r>
            <a:r>
              <a:rPr lang="en-GB" sz="1500" dirty="0" smtClean="0"/>
              <a:t>=0.00006447</a:t>
            </a:r>
            <a:r>
              <a:rPr lang="en-GB" sz="1500" dirty="0"/>
              <a:t>, </a:t>
            </a:r>
            <a:r>
              <a:rPr lang="en-GB" sz="1500" dirty="0" err="1"/>
              <a:t>alfay</a:t>
            </a:r>
            <a:r>
              <a:rPr lang="en-GB" sz="1500" dirty="0"/>
              <a:t>=0.000096156, </a:t>
            </a:r>
            <a:r>
              <a:rPr lang="en-GB" sz="1500" dirty="0" smtClean="0"/>
              <a:t> </a:t>
            </a:r>
            <a:r>
              <a:rPr lang="en-GB" sz="1500" dirty="0" err="1" smtClean="0"/>
              <a:t>Dx</a:t>
            </a:r>
            <a:r>
              <a:rPr lang="en-GB" sz="1500" dirty="0"/>
              <a:t>=-1.39,Dpx=0.000202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403648" y="836712"/>
            <a:ext cx="0" cy="2952328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292080" y="1052736"/>
            <a:ext cx="2622406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00" dirty="0" err="1" smtClean="0"/>
              <a:t>MAXdecayKSW</a:t>
            </a:r>
            <a:r>
              <a:rPr lang="en-GB" sz="1500" dirty="0" smtClean="0"/>
              <a:t>=35 mm/10 </a:t>
            </a:r>
            <a:r>
              <a:rPr lang="en-GB" sz="1500" dirty="0" smtClean="0">
                <a:sym typeface="Symbol"/>
              </a:rPr>
              <a:t></a:t>
            </a:r>
            <a:r>
              <a:rPr lang="en-GB" sz="1500" dirty="0" smtClean="0"/>
              <a:t>s</a:t>
            </a:r>
            <a:endParaRPr lang="en-GB" sz="1500" dirty="0"/>
          </a:p>
          <a:p>
            <a:r>
              <a:rPr lang="en-GB" sz="1500" dirty="0"/>
              <a:t>I</a:t>
            </a:r>
            <a:r>
              <a:rPr lang="en-GB" sz="1500" baseline="-25000" dirty="0"/>
              <a:t>1</a:t>
            </a:r>
            <a:r>
              <a:rPr lang="en-GB" sz="1500" dirty="0"/>
              <a:t>=0.57*35 mm</a:t>
            </a:r>
          </a:p>
          <a:p>
            <a:r>
              <a:rPr lang="en-GB" sz="1500" dirty="0"/>
              <a:t>t</a:t>
            </a:r>
            <a:r>
              <a:rPr lang="en-GB" sz="1500" baseline="-25000" dirty="0"/>
              <a:t>1</a:t>
            </a:r>
            <a:r>
              <a:rPr lang="en-GB" sz="1500" dirty="0"/>
              <a:t>=15 </a:t>
            </a:r>
            <a:r>
              <a:rPr lang="en-GB" sz="1500" dirty="0">
                <a:sym typeface="Symbol"/>
              </a:rPr>
              <a:t></a:t>
            </a:r>
            <a:r>
              <a:rPr lang="en-GB" sz="1500" dirty="0"/>
              <a:t>s</a:t>
            </a:r>
          </a:p>
          <a:p>
            <a:r>
              <a:rPr lang="en-GB" sz="1500" dirty="0"/>
              <a:t>I</a:t>
            </a:r>
            <a:r>
              <a:rPr lang="en-GB" sz="1500" baseline="-25000" dirty="0"/>
              <a:t>2</a:t>
            </a:r>
            <a:r>
              <a:rPr lang="en-GB" sz="1500" dirty="0"/>
              <a:t> =0.50*35 mm</a:t>
            </a:r>
          </a:p>
          <a:p>
            <a:r>
              <a:rPr lang="en-GB" sz="1500" dirty="0"/>
              <a:t>t</a:t>
            </a:r>
            <a:r>
              <a:rPr lang="en-GB" sz="1500" baseline="-25000" dirty="0"/>
              <a:t>2</a:t>
            </a:r>
            <a:r>
              <a:rPr lang="en-GB" sz="1500" dirty="0"/>
              <a:t>=[100,120] </a:t>
            </a:r>
            <a:r>
              <a:rPr lang="en-GB" sz="1500" dirty="0">
                <a:sym typeface="Symbol"/>
              </a:rPr>
              <a:t></a:t>
            </a:r>
            <a:r>
              <a:rPr lang="en-GB" sz="1500" dirty="0"/>
              <a:t>s</a:t>
            </a:r>
          </a:p>
          <a:p>
            <a:r>
              <a:rPr lang="en-GB" sz="1500" dirty="0" smtClean="0"/>
              <a:t>I</a:t>
            </a:r>
            <a:r>
              <a:rPr lang="en-GB" sz="1500" baseline="-25000" dirty="0" smtClean="0"/>
              <a:t>f</a:t>
            </a:r>
            <a:r>
              <a:rPr lang="en-GB" sz="1500" dirty="0" smtClean="0"/>
              <a:t>=45.9mm/5 </a:t>
            </a:r>
          </a:p>
          <a:p>
            <a:r>
              <a:rPr lang="en-GB" sz="1500" dirty="0" smtClean="0"/>
              <a:t>t</a:t>
            </a:r>
            <a:r>
              <a:rPr lang="en-GB" sz="1500" baseline="-25000" dirty="0" smtClean="0"/>
              <a:t>3</a:t>
            </a:r>
            <a:r>
              <a:rPr lang="en-GB" sz="1500" dirty="0"/>
              <a:t>= t2+(If-I2)/(</a:t>
            </a:r>
            <a:r>
              <a:rPr lang="en-GB" sz="1500" dirty="0" err="1"/>
              <a:t>MAXdecayKSW</a:t>
            </a:r>
            <a:r>
              <a:rPr lang="en-GB" sz="1500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3574168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290116"/>
            <a:ext cx="4572000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58" y="264805"/>
            <a:ext cx="4533900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5598" y="0"/>
            <a:ext cx="763284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500" b="1" dirty="0" smtClean="0"/>
              <a:t>Losses</a:t>
            </a:r>
            <a:endParaRPr lang="en-GB" sz="2500" b="1" dirty="0"/>
          </a:p>
        </p:txBody>
      </p:sp>
      <p:sp>
        <p:nvSpPr>
          <p:cNvPr id="10" name="Rectangle 9"/>
          <p:cNvSpPr/>
          <p:nvPr/>
        </p:nvSpPr>
        <p:spPr>
          <a:xfrm>
            <a:off x="1187624" y="3309835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i="1" dirty="0" smtClean="0"/>
              <a:t>From the output bunch files</a:t>
            </a:r>
            <a:endParaRPr lang="en-GB" i="1" dirty="0"/>
          </a:p>
        </p:txBody>
      </p:sp>
      <p:sp>
        <p:nvSpPr>
          <p:cNvPr id="11" name="Rectangle 10"/>
          <p:cNvSpPr/>
          <p:nvPr/>
        </p:nvSpPr>
        <p:spPr>
          <a:xfrm>
            <a:off x="5724128" y="3370060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i="1" dirty="0" smtClean="0"/>
              <a:t>From apertureHits.dat </a:t>
            </a:r>
            <a:endParaRPr lang="en-GB" i="1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832" y="3650408"/>
            <a:ext cx="4572000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157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039" y="3522175"/>
            <a:ext cx="453390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084168" y="3230657"/>
            <a:ext cx="1588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From </a:t>
            </a:r>
            <a:r>
              <a:rPr lang="en-GB" dirty="0" err="1" smtClean="0"/>
              <a:t>Orbit.out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853919" y="3337509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i="1" dirty="0" smtClean="0"/>
              <a:t>From apertureHits.dat </a:t>
            </a:r>
            <a:endParaRPr lang="en-GB" i="1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0" y="44624"/>
            <a:ext cx="451485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737" y="3676650"/>
            <a:ext cx="4514850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25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376856" y="2772098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0.0309 </a:t>
            </a:r>
            <a:r>
              <a:rPr lang="en-GB" dirty="0"/>
              <a:t>(</a:t>
            </a:r>
            <a:r>
              <a:rPr lang="en-GB" dirty="0" smtClean="0"/>
              <a:t>RBEND MADX)</a:t>
            </a:r>
            <a:endParaRPr lang="en-GB" dirty="0"/>
          </a:p>
          <a:p>
            <a:r>
              <a:rPr lang="en-GB" dirty="0" smtClean="0"/>
              <a:t>0.0295 (scrap MADX)</a:t>
            </a:r>
          </a:p>
          <a:p>
            <a:r>
              <a:rPr lang="en-GB" dirty="0" smtClean="0"/>
              <a:t>0.022 (ORBIT)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203848" y="5661248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0.06535 (RBEND MADX)</a:t>
            </a:r>
          </a:p>
          <a:p>
            <a:r>
              <a:rPr lang="en-GB" dirty="0" smtClean="0"/>
              <a:t>0.061 (scrap MADX)</a:t>
            </a:r>
          </a:p>
          <a:p>
            <a:r>
              <a:rPr lang="en-GB" dirty="0" smtClean="0"/>
              <a:t>0.041 (ORBIT)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986257" y="2960948"/>
            <a:ext cx="0" cy="36004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923928" y="5373216"/>
            <a:ext cx="665349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88840"/>
            <a:ext cx="4410075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28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9680" y="77760"/>
            <a:ext cx="3654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Study of vertical offset in injection </a:t>
            </a:r>
            <a:endParaRPr lang="en-GB" dirty="0"/>
          </a:p>
        </p:txBody>
      </p:sp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91599"/>
            <a:ext cx="448627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428113"/>
            <a:ext cx="4524375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711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</TotalTime>
  <Words>98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INJECTION OF ISOLDE BEAMS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José L. Abelleira Fernández</dc:creator>
  <cp:lastModifiedBy>José L. Abelleira Fernández</cp:lastModifiedBy>
  <cp:revision>89</cp:revision>
  <dcterms:created xsi:type="dcterms:W3CDTF">2014-10-26T14:16:03Z</dcterms:created>
  <dcterms:modified xsi:type="dcterms:W3CDTF">2014-11-05T15:12:27Z</dcterms:modified>
</cp:coreProperties>
</file>