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746" r:id="rId2"/>
    <p:sldId id="803" r:id="rId3"/>
    <p:sldId id="805" r:id="rId4"/>
    <p:sldId id="840" r:id="rId5"/>
    <p:sldId id="841" r:id="rId6"/>
    <p:sldId id="847" r:id="rId7"/>
    <p:sldId id="872" r:id="rId8"/>
    <p:sldId id="822" r:id="rId9"/>
    <p:sldId id="843" r:id="rId10"/>
    <p:sldId id="844" r:id="rId11"/>
    <p:sldId id="875" r:id="rId12"/>
    <p:sldId id="860" r:id="rId13"/>
    <p:sldId id="861" r:id="rId14"/>
    <p:sldId id="856" r:id="rId15"/>
    <p:sldId id="859" r:id="rId16"/>
    <p:sldId id="870" r:id="rId17"/>
    <p:sldId id="871" r:id="rId18"/>
    <p:sldId id="863" r:id="rId19"/>
    <p:sldId id="862" r:id="rId20"/>
    <p:sldId id="849" r:id="rId21"/>
    <p:sldId id="848" r:id="rId22"/>
    <p:sldId id="876" r:id="rId23"/>
    <p:sldId id="850" r:id="rId24"/>
    <p:sldId id="874" r:id="rId25"/>
    <p:sldId id="804" r:id="rId26"/>
    <p:sldId id="827" r:id="rId27"/>
    <p:sldId id="807" r:id="rId28"/>
    <p:sldId id="831" r:id="rId29"/>
    <p:sldId id="830" r:id="rId30"/>
    <p:sldId id="806" r:id="rId31"/>
    <p:sldId id="838" r:id="rId32"/>
    <p:sldId id="873" r:id="rId33"/>
    <p:sldId id="868" r:id="rId34"/>
    <p:sldId id="869" r:id="rId35"/>
    <p:sldId id="837" r:id="rId36"/>
    <p:sldId id="810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  <a:srgbClr val="E46C0A"/>
    <a:srgbClr val="F2F2F2"/>
    <a:srgbClr val="007091"/>
    <a:srgbClr val="558ED5"/>
    <a:srgbClr val="11009A"/>
    <a:srgbClr val="330099"/>
    <a:srgbClr val="2A296C"/>
    <a:srgbClr val="00187E"/>
    <a:srgbClr val="F5E0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-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EE925-2541-6443-A979-119791FC9637}" type="datetimeFigureOut">
              <a:rPr lang="en-US" smtClean="0"/>
              <a:pPr/>
              <a:t>10/6/14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2005A-7172-E54E-AE06-BE816EFF5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8BBAE2D-C797-482C-A629-C0A1885DBCA9}" type="datetime1">
              <a:rPr lang="en-US"/>
              <a:pPr/>
              <a:t>10/6/14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839BE-13CA-490D-A07C-DD02769832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>
              <a:ea typeface="ＭＳ Ｐゴシック" pitchFamily="-111" charset="-128"/>
            </a:endParaRPr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373EDC-02D0-4ABD-AAB3-1150EF0FD3C6}" type="slidenum">
              <a:rPr lang="en-US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578600"/>
            <a:ext cx="105723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83650C-3EAC-D049-8DF4-C6AFFA1E9850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442E8DCD-674A-4F0A-9D29-4F2300ED39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63401D0C-8CFB-2842-B916-278DFB1E14CB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35C31D51-7946-402C-A667-D9FCD6A3B67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F5971247-2819-654C-BC42-153167F8DE79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59791"/>
            <a:ext cx="8123237" cy="4618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AF7CA7BD-56DE-404E-849A-4F7312C1755A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7C02AE7-F4DC-41F1-A795-EFAB2A02BC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D02AFBE9-0184-B64B-8FC2-BDE440CB49D0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02DE38E7-83AC-4C74-B4EA-6F2B8D4C9A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18C3969C-5048-8745-8B75-57C2A43E73E2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5660EB87-1649-4F86-B355-9747252F1D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5A9D3AD8-FAF8-9C4F-9FA5-04446E246E5B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76C51A7B-F402-487C-B431-5AA9D37588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D6212BA0-FBCF-9040-BFF6-61BC36FFA729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BCC832F-454A-4740-A8B9-4FC154EA02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52A1D22C-41CB-F742-84E3-C1E2B0AA0361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9546704F-C0B2-4955-9816-FCB3424E47D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E3676E51-630C-954F-8ABE-DF3452DD8588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C9FAA2DD-93F8-428A-BE83-03A0CC7127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1EBFA997-BAA5-B242-96ED-0BE333F5759B}" type="datetime1">
              <a:rPr lang="en-US" smtClean="0"/>
              <a:pPr/>
              <a:t>10/6/14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1610" y="1760805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40879704-8717-4D7B-843C-B59F2977B8B9}" type="slidenum">
              <a:rPr lang="en-US" sz="800">
                <a:solidFill>
                  <a:srgbClr val="E46C0A"/>
                </a:solidFill>
                <a:latin typeface="Century Gothic"/>
                <a:cs typeface="Century Gothic"/>
              </a:rPr>
              <a:pPr algn="ctr"/>
              <a:t>‹#›</a:t>
            </a:fld>
            <a:endParaRPr lang="en-US" sz="800" dirty="0">
              <a:solidFill>
                <a:srgbClr val="E46C0A"/>
              </a:solidFill>
              <a:latin typeface="Century Gothic"/>
              <a:cs typeface="Century Gothic"/>
            </a:endParaRPr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57653"/>
            <a:ext cx="8123237" cy="47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 rot="10800000" flipV="1">
            <a:off x="600076" y="248319"/>
            <a:ext cx="7853216" cy="2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3" name="Picture 24" descr="CLIC-Logo-Color-72.png"/>
          <p:cNvPicPr>
            <a:picLocks noChangeAspect="1"/>
          </p:cNvPicPr>
          <p:nvPr userDrawn="1"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41275" y="41275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2"/>
          <p:cNvSpPr txBox="1">
            <a:spLocks noChangeArrowheads="1"/>
          </p:cNvSpPr>
          <p:nvPr userDrawn="1"/>
        </p:nvSpPr>
        <p:spPr bwMode="auto">
          <a:xfrm>
            <a:off x="457200" y="0"/>
            <a:ext cx="851509" cy="2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fr-FR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R. Corsini</a:t>
            </a:r>
            <a:endParaRPr lang="fr-FR" sz="1000" dirty="0">
              <a:solidFill>
                <a:srgbClr val="00187E"/>
              </a:solidFill>
              <a:latin typeface="Century Gothic"/>
              <a:ea typeface="+mj-ea"/>
              <a:cs typeface="Century Gothic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 userDrawn="1"/>
        </p:nvSpPr>
        <p:spPr bwMode="auto">
          <a:xfrm>
            <a:off x="7822250" y="73455"/>
            <a:ext cx="1321750" cy="34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Aft>
                <a:spcPts val="0"/>
              </a:spcAft>
              <a:defRPr/>
            </a:pPr>
            <a:endParaRPr lang="fr-FR" sz="1000" dirty="0">
              <a:solidFill>
                <a:srgbClr val="00187E"/>
              </a:solidFill>
              <a:latin typeface="Century Gothic"/>
              <a:ea typeface="+mj-ea"/>
              <a:cs typeface="Century Gothic"/>
            </a:endParaRP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5275"/>
            <a:ext cx="1057233" cy="212725"/>
          </a:xfrm>
          <a:prstGeom prst="rect">
            <a:avLst/>
          </a:prstGeom>
          <a:ln/>
        </p:spPr>
        <p:txBody>
          <a:bodyPr/>
          <a:lstStyle>
            <a:lvl1pPr>
              <a:defRPr sz="800">
                <a:solidFill>
                  <a:srgbClr val="E46C0A"/>
                </a:solidFill>
                <a:latin typeface="Century Gothic"/>
                <a:cs typeface="Century Gothic"/>
              </a:defRPr>
            </a:lvl1pPr>
          </a:lstStyle>
          <a:p>
            <a:fld id="{48EE318A-4FBC-914A-BF47-36BCC72CE8E8}" type="datetime1">
              <a:rPr lang="en-US" smtClean="0"/>
              <a:pPr/>
              <a:t>10/6/14</a:t>
            </a:fld>
            <a:endParaRPr lang="en-US"/>
          </a:p>
        </p:txBody>
      </p:sp>
      <p:pic>
        <p:nvPicPr>
          <p:cNvPr id="15" name="Picture 14" descr="Screen Shot 2014-09-25 at 14.46.53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580437" y="49000"/>
            <a:ext cx="522743" cy="687820"/>
          </a:xfrm>
          <a:prstGeom prst="rect">
            <a:avLst/>
          </a:prstGeom>
        </p:spPr>
      </p:pic>
      <p:pic>
        <p:nvPicPr>
          <p:cNvPr id="11" name="Picture 10" descr="Screen Shot 2014-10-01 at 16.40.15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962121" y="41275"/>
            <a:ext cx="491171" cy="1812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187E"/>
          </a:solidFill>
          <a:latin typeface="Century Gothic"/>
          <a:ea typeface="ＭＳ Ｐゴシック" charset="-128"/>
          <a:cs typeface="Century 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Century Gothic"/>
          <a:ea typeface="ＭＳ Ｐゴシック" charset="-128"/>
          <a:cs typeface="Century 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3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jpe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2583" y="336189"/>
            <a:ext cx="6526828" cy="26614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pitchFamily="-111" charset="-128"/>
              </a:rPr>
              <a:t>Perspectives for a CALIFES test facility beyond 2016</a:t>
            </a:r>
            <a:r>
              <a:rPr lang="en-US" sz="2800" dirty="0" smtClean="0">
                <a:solidFill>
                  <a:srgbClr val="00187E"/>
                </a:solidFill>
                <a:latin typeface="Century Gothic"/>
                <a:ea typeface="ＭＳ Ｐゴシック" pitchFamily="-111" charset="-128"/>
                <a:cs typeface="Century Gothic"/>
              </a:rPr>
              <a:t/>
            </a:r>
            <a:br>
              <a:rPr lang="en-US" sz="2800" dirty="0" smtClean="0">
                <a:solidFill>
                  <a:srgbClr val="00187E"/>
                </a:solidFill>
                <a:latin typeface="Century Gothic"/>
                <a:ea typeface="ＭＳ Ｐゴシック" pitchFamily="-111" charset="-128"/>
                <a:cs typeface="Century Gothic"/>
              </a:rPr>
            </a:br>
            <a:r>
              <a:rPr lang="en-US" sz="2800" dirty="0" smtClean="0">
                <a:solidFill>
                  <a:srgbClr val="00187E"/>
                </a:solidFill>
                <a:latin typeface="Century Gothic"/>
                <a:ea typeface="ＭＳ Ｐゴシック" pitchFamily="-111" charset="-128"/>
                <a:cs typeface="Century Gothic"/>
              </a:rPr>
              <a:t/>
            </a:r>
            <a:br>
              <a:rPr lang="en-US" sz="2800" dirty="0" smtClean="0">
                <a:solidFill>
                  <a:srgbClr val="00187E"/>
                </a:solidFill>
                <a:latin typeface="Century Gothic"/>
                <a:ea typeface="ＭＳ Ｐゴシック" pitchFamily="-111" charset="-128"/>
                <a:cs typeface="Century Gothic"/>
              </a:rPr>
            </a:br>
            <a:r>
              <a:rPr lang="en-US" sz="2000" dirty="0" smtClean="0">
                <a:solidFill>
                  <a:srgbClr val="007091"/>
                </a:solidFill>
                <a:latin typeface="Century Gothic"/>
                <a:ea typeface="ＭＳ Ｐゴシック" pitchFamily="-111" charset="-128"/>
                <a:cs typeface="Century Gothic"/>
              </a:rPr>
              <a:t>R. Corsini</a:t>
            </a:r>
            <a:r>
              <a:rPr lang="en-US" sz="1100" dirty="0" smtClean="0">
                <a:solidFill>
                  <a:srgbClr val="00187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/>
                <a:ea typeface="ＭＳ Ｐゴシック" pitchFamily="-111" charset="-128"/>
                <a:cs typeface="Century Gothic"/>
              </a:rPr>
              <a:t/>
            </a:r>
            <a:br>
              <a:rPr lang="en-US" sz="1100" dirty="0" smtClean="0">
                <a:solidFill>
                  <a:srgbClr val="00187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/>
                <a:ea typeface="ＭＳ Ｐゴシック" pitchFamily="-111" charset="-128"/>
                <a:cs typeface="Century Gothic"/>
              </a:rPr>
            </a:br>
            <a:endParaRPr lang="en-US" sz="1100" dirty="0" smtClean="0">
              <a:solidFill>
                <a:srgbClr val="00187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/>
              <a:ea typeface="ＭＳ Ｐゴシック" pitchFamily="-111" charset="-128"/>
              <a:cs typeface="Century Gothic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0" y="6578600"/>
            <a:ext cx="1057233" cy="279400"/>
          </a:xfrm>
        </p:spPr>
        <p:txBody>
          <a:bodyPr/>
          <a:lstStyle/>
          <a:p>
            <a:fld id="{132BFE15-9873-E949-8E5A-7A64188E0818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Screen Shot 2014-09-25 at 14.46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33" y="2997677"/>
            <a:ext cx="6097012" cy="3200931"/>
          </a:xfrm>
          <a:prstGeom prst="rect">
            <a:avLst/>
          </a:prstGeom>
        </p:spPr>
      </p:pic>
      <p:pic>
        <p:nvPicPr>
          <p:cNvPr id="7" name="Picture 6" descr="Screen Shot 2014-10-01 at 16.40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78" y="5268141"/>
            <a:ext cx="3550443" cy="1310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recent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(CLIC) </a:t>
            </a:r>
            <a:r>
              <a:rPr lang="en-US" dirty="0" smtClean="0"/>
              <a:t>diagnostics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124340" y="1395590"/>
            <a:ext cx="3041346" cy="250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4340" y="100712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cs typeface="Calibri"/>
              </a:rPr>
              <a:t>Diamond Beam </a:t>
            </a:r>
            <a:r>
              <a:rPr lang="en-GB" sz="1800" kern="0" dirty="0" smtClean="0">
                <a:solidFill>
                  <a:srgbClr val="000090"/>
                </a:solidFill>
                <a:latin typeface="Calibri"/>
                <a:cs typeface="Calibri"/>
              </a:rPr>
              <a:t>Loss Monitor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7" name="Picture 6" descr="Screen Shot 2013-12-17 at 11.52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40" y="4313889"/>
            <a:ext cx="2925370" cy="2331386"/>
          </a:xfrm>
          <a:prstGeom prst="rect">
            <a:avLst/>
          </a:prstGeom>
        </p:spPr>
      </p:pic>
      <p:pic>
        <p:nvPicPr>
          <p:cNvPr id="8" name="Picture 7" descr="Screen Shot 2014-09-15 at 09.27.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488" y="3010482"/>
            <a:ext cx="2161008" cy="562112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8" descr="Screen Shot 2014-08-28 at 15.02.5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980" y="1443161"/>
            <a:ext cx="3998309" cy="2337331"/>
          </a:xfrm>
          <a:prstGeom prst="rect">
            <a:avLst/>
          </a:prstGeom>
        </p:spPr>
      </p:pic>
      <p:sp>
        <p:nvSpPr>
          <p:cNvPr id="10" name="Rectangle 43"/>
          <p:cNvSpPr>
            <a:spLocks noChangeArrowheads="1"/>
          </p:cNvSpPr>
          <p:nvPr/>
        </p:nvSpPr>
        <p:spPr bwMode="auto">
          <a:xfrm>
            <a:off x="4724906" y="3780492"/>
            <a:ext cx="4304706" cy="80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/>
          <a:lstStyle/>
          <a:p>
            <a:r>
              <a:rPr lang="en-US" sz="1200" dirty="0" smtClean="0">
                <a:solidFill>
                  <a:srgbClr val="00187E"/>
                </a:solidFill>
                <a:latin typeface="Century Gothic"/>
                <a:cs typeface="Century Gothic"/>
              </a:rPr>
              <a:t>Bunch temporal structure measured with a longitudinal profile monitor based on electro-optic spectral decoding  for different bunch charges.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9048" y="4622305"/>
            <a:ext cx="3060564" cy="202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24049" y="4622305"/>
            <a:ext cx="2201713" cy="164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376156" y="1073829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cs typeface="Calibri"/>
              </a:rPr>
              <a:t>EOS bunch length monitor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resolved beam loss using diamond BLM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Content Placeholder 3" descr="store-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1447800"/>
            <a:ext cx="4419600" cy="1713722"/>
          </a:xfrm>
          <a:prstGeom prst="rect">
            <a:avLst/>
          </a:prstGeom>
        </p:spPr>
      </p:pic>
      <p:pic>
        <p:nvPicPr>
          <p:cNvPr id="6" name="Picture 5" descr="store-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333464"/>
            <a:ext cx="4419600" cy="169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400" y="1143000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LHC bunch structure near abort gap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197" y="3895296"/>
            <a:ext cx="1641961" cy="83099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Abort cleaning and un-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/>
                <a:cs typeface="Calibri"/>
              </a:rPr>
              <a:t>bunched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beam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228600" y="1531469"/>
            <a:ext cx="3041346" cy="250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8600" y="1143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cs typeface="Calibri"/>
              </a:rPr>
              <a:t>Diamond Beam </a:t>
            </a:r>
            <a:r>
              <a:rPr lang="en-GB" sz="1800" kern="0" dirty="0" smtClean="0">
                <a:solidFill>
                  <a:srgbClr val="000090"/>
                </a:solidFill>
                <a:latin typeface="Calibri"/>
                <a:cs typeface="Calibri"/>
              </a:rPr>
              <a:t>Loss Monitor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2" name="Picture 11" descr="Screen Shot 2013-12-17 at 11.52.1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316" y="4322144"/>
            <a:ext cx="2925370" cy="2331386"/>
          </a:xfrm>
          <a:prstGeom prst="rect">
            <a:avLst/>
          </a:prstGeom>
        </p:spPr>
      </p:pic>
      <p:pic>
        <p:nvPicPr>
          <p:cNvPr id="13" name="Picture 12" descr="Screen Shot 2014-09-15 at 09.27.1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748" y="3146361"/>
            <a:ext cx="2161008" cy="562112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store-0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20095" y="5205766"/>
            <a:ext cx="4423905" cy="16522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59852" y="5376024"/>
            <a:ext cx="12490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Single bunch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instabilities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recent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(CLIC) </a:t>
            </a:r>
            <a:r>
              <a:rPr lang="en-US" dirty="0" smtClean="0"/>
              <a:t>diagnostics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50869" y="5943956"/>
            <a:ext cx="1057233" cy="212725"/>
          </a:xfrm>
        </p:spPr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Screen Shot 2013-12-17 at 11.47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133" y="1241926"/>
            <a:ext cx="1797019" cy="234885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4998821" y="4335533"/>
            <a:ext cx="3472118" cy="2276813"/>
          </a:xfrm>
          <a:prstGeom prst="rect">
            <a:avLst/>
          </a:prstGeom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7882910" y="3986059"/>
            <a:ext cx="903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 u="sng" dirty="0" smtClean="0">
                <a:latin typeface="Calibri" pitchFamily="34" charset="0"/>
              </a:rPr>
              <a:t>S. </a:t>
            </a:r>
            <a:r>
              <a:rPr lang="en-US" sz="1000" i="1" u="sng" dirty="0" err="1" smtClean="0">
                <a:latin typeface="Calibri" pitchFamily="34" charset="0"/>
              </a:rPr>
              <a:t>Mazzoni</a:t>
            </a:r>
            <a:r>
              <a:rPr lang="en-US" sz="1000" i="1" u="sng" dirty="0" smtClean="0">
                <a:latin typeface="Calibri" pitchFamily="34" charset="0"/>
              </a:rPr>
              <a:t>,</a:t>
            </a:r>
          </a:p>
          <a:p>
            <a:r>
              <a:rPr lang="en-US" sz="1000" i="1" u="sng" dirty="0" smtClean="0">
                <a:latin typeface="Calibri" pitchFamily="34" charset="0"/>
              </a:rPr>
              <a:t>T. </a:t>
            </a:r>
            <a:r>
              <a:rPr lang="en-US" sz="1000" i="1" u="sng" dirty="0" err="1" smtClean="0">
                <a:latin typeface="Calibri" pitchFamily="34" charset="0"/>
              </a:rPr>
              <a:t>Lefevre</a:t>
            </a:r>
            <a:endParaRPr lang="en-US" sz="1000" i="1" u="sng" dirty="0">
              <a:latin typeface="Calibri" pitchFamily="34" charset="0"/>
            </a:endParaRP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199089" y="877807"/>
            <a:ext cx="2835682" cy="75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2000" dirty="0" smtClean="0">
                <a:solidFill>
                  <a:srgbClr val="00187E"/>
                </a:solidFill>
                <a:latin typeface="Century Gothic"/>
                <a:cs typeface="Century Gothic"/>
              </a:rPr>
              <a:t>OTR interference</a:t>
            </a:r>
            <a:endParaRPr lang="en-US" sz="2000" dirty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 descr="Screen Shot 2014-10-08 at 19.04.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30" y="1592120"/>
            <a:ext cx="2314273" cy="2147854"/>
          </a:xfrm>
          <a:prstGeom prst="rect">
            <a:avLst/>
          </a:prstGeom>
        </p:spPr>
      </p:pic>
      <p:pic>
        <p:nvPicPr>
          <p:cNvPr id="10" name="Picture 9" descr="Screen Shot 2014-10-08 at 19.05.4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519" y="4084436"/>
            <a:ext cx="3917566" cy="1928857"/>
          </a:xfrm>
          <a:prstGeom prst="rect">
            <a:avLst/>
          </a:prstGeom>
        </p:spPr>
      </p:pic>
      <p:pic>
        <p:nvPicPr>
          <p:cNvPr id="12" name="Picture 11" descr="Screen Shot 2014-10-08 at 19.09.3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6765" y="1349173"/>
            <a:ext cx="1794340" cy="2115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CALIFES as a test facility beyond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64670" y="1186987"/>
            <a:ext cx="8629651" cy="4290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Need to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keep beam test capability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on CLIC diagnostics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(and other issues)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locally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at CERN </a:t>
            </a:r>
            <a:r>
              <a:rPr lang="en-US" sz="1600" dirty="0" smtClean="0">
                <a:latin typeface="Century Gothic"/>
                <a:ea typeface="+mn-ea"/>
                <a:cs typeface="Century Gothic"/>
              </a:rPr>
              <a:t>after CTF3 stop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Potential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interest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of other projects/groups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from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CERN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(AWAKE? LHC? …) and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outside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– </a:t>
            </a:r>
            <a:r>
              <a:rPr lang="en-US" sz="1600" dirty="0" smtClean="0">
                <a:latin typeface="Century Gothic"/>
                <a:ea typeface="+mn-ea"/>
                <a:cs typeface="Century Gothic"/>
              </a:rPr>
              <a:t>beam diagnostics and other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baseline="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entury Gothic"/>
                <a:ea typeface="+mn-ea"/>
                <a:cs typeface="Century Gothic"/>
              </a:rPr>
              <a:t>Possibility of beam tests during </a:t>
            </a:r>
            <a:r>
              <a:rPr lang="en-US" sz="16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long shut-downs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 smtClean="0">
              <a:solidFill>
                <a:srgbClr val="558ED5"/>
              </a:solidFill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Keep experimental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electron expertise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alive at CERN, including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laser and photo-cathodes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– again link with AWAKE</a:t>
            </a:r>
            <a:endParaRPr lang="en-US" sz="16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entury Gothic"/>
                <a:ea typeface="+mn-ea"/>
                <a:cs typeface="Century Gothic"/>
              </a:rPr>
              <a:t>Provide </a:t>
            </a:r>
            <a:r>
              <a:rPr lang="en-US" sz="16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training ground </a:t>
            </a:r>
            <a:r>
              <a:rPr lang="en-US" sz="1600" dirty="0" smtClean="0">
                <a:latin typeface="Century Gothic"/>
                <a:ea typeface="+mn-ea"/>
                <a:cs typeface="Century Gothic"/>
              </a:rPr>
              <a:t>for young accelerator physicists at CERN and collaborating institutes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entury Gothic"/>
                <a:ea typeface="+mn-ea"/>
                <a:cs typeface="Century Gothic"/>
              </a:rPr>
              <a:t>…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</a:pPr>
            <a:endParaRPr lang="en-US" sz="1600" dirty="0" smtClean="0">
              <a:latin typeface="Century Gothic"/>
              <a:ea typeface="+mn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CALIFES – minimum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Screen Shot 2014-08-28 at 12.32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364" y="2082497"/>
            <a:ext cx="7488636" cy="1615570"/>
          </a:xfrm>
          <a:prstGeom prst="rect">
            <a:avLst/>
          </a:prstGeom>
        </p:spPr>
      </p:pic>
      <p:grpSp>
        <p:nvGrpSpPr>
          <p:cNvPr id="3" name="Group 19"/>
          <p:cNvGrpSpPr/>
          <p:nvPr/>
        </p:nvGrpSpPr>
        <p:grpSpPr>
          <a:xfrm>
            <a:off x="5317131" y="2135761"/>
            <a:ext cx="2402843" cy="646467"/>
            <a:chOff x="5317131" y="2369225"/>
            <a:chExt cx="2402843" cy="646467"/>
          </a:xfrm>
        </p:grpSpPr>
        <p:pic>
          <p:nvPicPr>
            <p:cNvPr id="6" name="Picture 5" descr="Screen Shot 2014-10-03 at 18.07.29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2273" y="2369225"/>
              <a:ext cx="1003289" cy="42255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602620" y="2725760"/>
              <a:ext cx="141225" cy="20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Screen Shot 2014-10-03 at 18.10.18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4759" y="2809008"/>
              <a:ext cx="165215" cy="206684"/>
            </a:xfrm>
            <a:prstGeom prst="rect">
              <a:avLst/>
            </a:prstGeom>
          </p:spPr>
        </p:pic>
        <p:pic>
          <p:nvPicPr>
            <p:cNvPr id="9" name="Picture 8" descr="Screen Shot 2014-10-03 at 18.11.36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7131" y="2806305"/>
              <a:ext cx="202760" cy="203644"/>
            </a:xfrm>
            <a:prstGeom prst="rect">
              <a:avLst/>
            </a:prstGeom>
          </p:spPr>
        </p:pic>
      </p:grpSp>
      <p:grpSp>
        <p:nvGrpSpPr>
          <p:cNvPr id="17" name="Group 18"/>
          <p:cNvGrpSpPr/>
          <p:nvPr/>
        </p:nvGrpSpPr>
        <p:grpSpPr>
          <a:xfrm>
            <a:off x="0" y="2518132"/>
            <a:ext cx="2865351" cy="1033767"/>
            <a:chOff x="0" y="2751596"/>
            <a:chExt cx="2865351" cy="1033767"/>
          </a:xfrm>
        </p:grpSpPr>
        <p:pic>
          <p:nvPicPr>
            <p:cNvPr id="10" name="Picture 9" descr="Screen Shot 2014-10-03 at 18.26.07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167572"/>
              <a:ext cx="814988" cy="456792"/>
            </a:xfrm>
            <a:prstGeom prst="rect">
              <a:avLst/>
            </a:prstGeom>
          </p:spPr>
        </p:pic>
        <p:pic>
          <p:nvPicPr>
            <p:cNvPr id="11" name="Picture 10" descr="Screen Shot 2014-10-03 at 18.28.06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778829">
              <a:off x="81775" y="3166855"/>
              <a:ext cx="229136" cy="18443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829697" y="2751596"/>
              <a:ext cx="1035654" cy="41049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7706" y="3621738"/>
              <a:ext cx="235376" cy="1636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9579" y="3466724"/>
              <a:ext cx="258914" cy="18084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036" y="3346160"/>
              <a:ext cx="135341" cy="976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870191" y="4039414"/>
            <a:ext cx="8229600" cy="2282788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chemeClr val="tx1"/>
                </a:solidFill>
              </a:rPr>
              <a:t>Add an </a:t>
            </a:r>
            <a:r>
              <a:rPr lang="en-US" dirty="0" smtClean="0">
                <a:solidFill>
                  <a:srgbClr val="558ED5"/>
                </a:solidFill>
              </a:rPr>
              <a:t>available S-band kly</a:t>
            </a:r>
            <a:r>
              <a:rPr lang="en-US" dirty="0" smtClean="0">
                <a:solidFill>
                  <a:schemeClr val="tx1"/>
                </a:solidFill>
              </a:rPr>
              <a:t>stron + modulator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More RF power (beam energy), more flexibility (power in 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structure, phase in structures 2 and 3), possibility of running without RF pulse compression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Reconfigure </a:t>
            </a:r>
            <a:r>
              <a:rPr lang="en-US" dirty="0" smtClean="0">
                <a:solidFill>
                  <a:schemeClr val="tx1"/>
                </a:solidFill>
              </a:rPr>
              <a:t>present TBM area as </a:t>
            </a:r>
            <a:r>
              <a:rPr lang="en-US" dirty="0" smtClean="0">
                <a:solidFill>
                  <a:srgbClr val="558ED5"/>
                </a:solidFill>
              </a:rPr>
              <a:t>test area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Most (all) hardware </a:t>
            </a:r>
            <a:r>
              <a:rPr lang="en-US" dirty="0" smtClean="0">
                <a:solidFill>
                  <a:srgbClr val="00187E"/>
                </a:solidFill>
              </a:rPr>
              <a:t>already existing</a:t>
            </a:r>
          </a:p>
          <a:p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914400" y="1433844"/>
            <a:ext cx="8229600" cy="46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Future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: CALIFES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for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beam instrumentation test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803335" y="2794001"/>
            <a:ext cx="1336615" cy="469899"/>
            <a:chOff x="803335" y="2794001"/>
            <a:chExt cx="1336615" cy="469899"/>
          </a:xfrm>
        </p:grpSpPr>
        <p:pic>
          <p:nvPicPr>
            <p:cNvPr id="45" name="Picture 44" descr="Screen Shot 2014-10-03 at 23.10.56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03335" y="2934050"/>
              <a:ext cx="209490" cy="152050"/>
            </a:xfrm>
            <a:prstGeom prst="rect">
              <a:avLst/>
            </a:prstGeom>
          </p:spPr>
        </p:pic>
        <p:pic>
          <p:nvPicPr>
            <p:cNvPr id="36" name="Picture 35" descr="Screen Shot 2014-10-03 at 23.10.56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30460" y="2937225"/>
              <a:ext cx="209490" cy="152050"/>
            </a:xfrm>
            <a:prstGeom prst="rect">
              <a:avLst/>
            </a:prstGeom>
          </p:spPr>
        </p:pic>
        <p:grpSp>
          <p:nvGrpSpPr>
            <p:cNvPr id="38" name="Group 37"/>
            <p:cNvGrpSpPr/>
            <p:nvPr/>
          </p:nvGrpSpPr>
          <p:grpSpPr>
            <a:xfrm>
              <a:off x="835025" y="2794001"/>
              <a:ext cx="1125101" cy="447752"/>
              <a:chOff x="887112" y="2280368"/>
              <a:chExt cx="1093030" cy="434989"/>
            </a:xfrm>
          </p:grpSpPr>
          <p:pic>
            <p:nvPicPr>
              <p:cNvPr id="39" name="Picture 38" descr="Screen Shot 2014-10-03 at 23.10.28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565350" y="2340806"/>
                <a:ext cx="414792" cy="374551"/>
              </a:xfrm>
              <a:prstGeom prst="rect">
                <a:avLst/>
              </a:prstGeom>
            </p:spPr>
          </p:pic>
          <p:pic>
            <p:nvPicPr>
              <p:cNvPr id="40" name="Picture 39" descr="Screen Shot 2014-10-03 at 23.10.28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H="1">
                <a:off x="887112" y="2337631"/>
                <a:ext cx="414792" cy="374551"/>
              </a:xfrm>
              <a:prstGeom prst="rect">
                <a:avLst/>
              </a:prstGeom>
            </p:spPr>
          </p:pic>
          <p:pic>
            <p:nvPicPr>
              <p:cNvPr id="41" name="Picture 40" descr="Screen Shot 2014-10-03 at 23.10.56.png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99628" y="2421209"/>
                <a:ext cx="191919" cy="139296"/>
              </a:xfrm>
              <a:prstGeom prst="rect">
                <a:avLst/>
              </a:prstGeom>
            </p:spPr>
          </p:pic>
          <p:sp>
            <p:nvSpPr>
              <p:cNvPr id="42" name="Rounded Rectangle 41"/>
              <p:cNvSpPr/>
              <p:nvPr/>
            </p:nvSpPr>
            <p:spPr>
              <a:xfrm>
                <a:off x="1285875" y="2436332"/>
                <a:ext cx="288926" cy="159306"/>
              </a:xfrm>
              <a:prstGeom prst="roundRect">
                <a:avLst>
                  <a:gd name="adj" fmla="val 9524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187450" y="2280368"/>
                <a:ext cx="530225" cy="12945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804001" y="3218181"/>
              <a:ext cx="1078773" cy="4571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914709" y="2283081"/>
            <a:ext cx="1113606" cy="36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Test Area</a:t>
            </a:r>
            <a:endParaRPr lang="en-US" sz="16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0" name="Rectangle 43"/>
          <p:cNvSpPr>
            <a:spLocks noChangeArrowheads="1"/>
          </p:cNvSpPr>
          <p:nvPr/>
        </p:nvSpPr>
        <p:spPr bwMode="auto">
          <a:xfrm>
            <a:off x="132693" y="3373733"/>
            <a:ext cx="1317456" cy="3610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t"/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Spectrometer</a:t>
            </a:r>
            <a:endParaRPr lang="en-US" sz="16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1236905" y="2743674"/>
            <a:ext cx="293796" cy="1588"/>
          </a:xfrm>
          <a:prstGeom prst="straightConnector1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0"/>
          </p:cNvCxnSpPr>
          <p:nvPr/>
        </p:nvCxnSpPr>
        <p:spPr>
          <a:xfrm rot="16200000" flipV="1">
            <a:off x="561457" y="3143769"/>
            <a:ext cx="103483" cy="356446"/>
          </a:xfrm>
          <a:prstGeom prst="straightConnector1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937802" y="1055516"/>
            <a:ext cx="1232682" cy="46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Present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2" grpId="0" build="p"/>
      <p:bldP spid="29" grpId="0"/>
      <p:bldP spid="30" grpId="0" animBg="1"/>
      <p:bldP spid="47" grpI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503" y="335609"/>
            <a:ext cx="8123237" cy="461851"/>
          </a:xfrm>
        </p:spPr>
        <p:txBody>
          <a:bodyPr/>
          <a:lstStyle/>
          <a:p>
            <a:r>
              <a:rPr lang="en-US" dirty="0" smtClean="0"/>
              <a:t>“Ultimate” test area layout to cover BI needs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8" name="Picture 7" descr="Screen Shot 2014-10-08 at 11.07.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81" y="2172207"/>
            <a:ext cx="8562351" cy="4129550"/>
          </a:xfrm>
          <a:prstGeom prst="rect">
            <a:avLst/>
          </a:prstGeom>
        </p:spPr>
      </p:pic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7720232" y="4927042"/>
            <a:ext cx="1023670" cy="23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/>
          <a:lstStyle/>
          <a:p>
            <a:r>
              <a:rPr lang="en-US" sz="1200" i="1" u="sng" dirty="0" smtClean="0">
                <a:solidFill>
                  <a:srgbClr val="00187E"/>
                </a:solidFill>
                <a:latin typeface="Century Gothic"/>
                <a:cs typeface="Century Gothic"/>
              </a:rPr>
              <a:t>T. </a:t>
            </a:r>
            <a:r>
              <a:rPr lang="en-US" sz="1200" i="1" u="sng" dirty="0" err="1" smtClean="0">
                <a:solidFill>
                  <a:srgbClr val="00187E"/>
                </a:solidFill>
                <a:latin typeface="Century Gothic"/>
                <a:cs typeface="Century Gothic"/>
              </a:rPr>
              <a:t>Lefevre</a:t>
            </a:r>
            <a:endParaRPr lang="en-US" sz="1200" i="1" u="sng" dirty="0" smtClean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871" y="1309653"/>
            <a:ext cx="21707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Magnetic chicane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Shorten or </a:t>
            </a:r>
            <a:r>
              <a:rPr lang="en-US" sz="12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lenghthen</a:t>
            </a:r>
            <a:endParaRPr lang="en-US" sz="1200" dirty="0" smtClean="0">
              <a:solidFill>
                <a:schemeClr val="tx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100fs up to 200ps</a:t>
            </a:r>
            <a:endParaRPr lang="en-US" sz="1200" dirty="0">
              <a:solidFill>
                <a:schemeClr val="tx2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8960" y="1709050"/>
            <a:ext cx="158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FF0905"/>
                </a:solidFill>
                <a:latin typeface="Arial" charset="0"/>
              </a:rPr>
              <a:t>RF deflector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0905"/>
                </a:solidFill>
                <a:latin typeface="Arial" charset="0"/>
              </a:rPr>
              <a:t>f</a:t>
            </a:r>
            <a:r>
              <a:rPr lang="en-US" sz="1200" dirty="0" smtClean="0">
                <a:solidFill>
                  <a:srgbClr val="FF0905"/>
                </a:solidFill>
                <a:latin typeface="Arial" charset="0"/>
              </a:rPr>
              <a:t>or crabbing</a:t>
            </a:r>
            <a:endParaRPr lang="en-US" sz="1200" dirty="0">
              <a:solidFill>
                <a:srgbClr val="FF0905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7170" y="1271738"/>
            <a:ext cx="2529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- Reduce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the bunch intensity before the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 DUT zones</a:t>
            </a:r>
            <a:endParaRPr lang="en-US" sz="1200" dirty="0" smtClean="0">
              <a:solidFill>
                <a:srgbClr val="000000"/>
              </a:solidFill>
              <a:latin typeface="Arial" charset="0"/>
            </a:endParaRPr>
          </a:p>
          <a:p>
            <a:pPr marL="85725" indent="-85725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00000"/>
              </a:solidFill>
              <a:latin typeface="Arial" charset="0"/>
            </a:endParaRPr>
          </a:p>
          <a:p>
            <a:pPr marL="85725" indent="-85725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-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Reduce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bunch length further in combination with RF deflector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9942" y="1215638"/>
            <a:ext cx="158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Collimator</a:t>
            </a:r>
            <a:endParaRPr lang="en-US" sz="12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9646" y="5278846"/>
            <a:ext cx="8302818" cy="10993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70696" y="1772253"/>
            <a:ext cx="312027" cy="3790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for diagnostics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Screen Shot 2014-02-05 at 17.15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68" y="1375833"/>
            <a:ext cx="8628062" cy="50917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9646" y="2615731"/>
            <a:ext cx="8302818" cy="39141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5496825"/>
            <a:ext cx="8302818" cy="1062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79091"/>
            <a:ext cx="8123237" cy="578115"/>
          </a:xfrm>
        </p:spPr>
        <p:txBody>
          <a:bodyPr/>
          <a:lstStyle/>
          <a:p>
            <a:pPr lvl="0"/>
            <a:r>
              <a:rPr lang="en-US" dirty="0" smtClean="0"/>
              <a:t>Previous studies – the Instrumentation Beam Line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862667" y="635000"/>
            <a:ext cx="621255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187E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pic>
        <p:nvPicPr>
          <p:cNvPr id="7" name="Picture 2" descr="G:\Users\w\wfarabol\Documents\Future of CLEX\CLEX building pl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194231" y="-1345680"/>
            <a:ext cx="2817495" cy="816102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618023" y="1623024"/>
            <a:ext cx="983411" cy="362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19"/>
          <p:cNvGrpSpPr/>
          <p:nvPr/>
        </p:nvGrpSpPr>
        <p:grpSpPr>
          <a:xfrm>
            <a:off x="872167" y="1588518"/>
            <a:ext cx="7625750" cy="1084052"/>
            <a:chOff x="862642" y="1940943"/>
            <a:chExt cx="7625750" cy="1084052"/>
          </a:xfrm>
        </p:grpSpPr>
        <p:grpSp>
          <p:nvGrpSpPr>
            <p:cNvPr id="14" name="Group 8"/>
            <p:cNvGrpSpPr/>
            <p:nvPr/>
          </p:nvGrpSpPr>
          <p:grpSpPr>
            <a:xfrm>
              <a:off x="862642" y="1940943"/>
              <a:ext cx="7625750" cy="749416"/>
              <a:chOff x="862642" y="1940943"/>
              <a:chExt cx="7625750" cy="749416"/>
            </a:xfrm>
          </p:grpSpPr>
          <p:sp>
            <p:nvSpPr>
              <p:cNvPr id="21" name="Rectangle 4"/>
              <p:cNvSpPr/>
              <p:nvPr/>
            </p:nvSpPr>
            <p:spPr>
              <a:xfrm>
                <a:off x="862642" y="1940943"/>
                <a:ext cx="6935637" cy="5779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504981" y="1975449"/>
                <a:ext cx="983411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20041407">
                <a:off x="895086" y="2372007"/>
                <a:ext cx="702489" cy="3183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992037" y="2654060"/>
              <a:ext cx="327805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725947" y="2662686"/>
              <a:ext cx="327805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59857" y="2662686"/>
              <a:ext cx="327805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81623" y="2662686"/>
              <a:ext cx="327805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10423" y="2662686"/>
              <a:ext cx="155274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1320000">
              <a:off x="7944927" y="2153724"/>
              <a:ext cx="155274" cy="362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387885" y="4248150"/>
            <a:ext cx="8629651" cy="2220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A preliminary study has been done: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“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Short Pulse Capabilities of the Instrumentation Beam </a:t>
            </a:r>
            <a:r>
              <a:rPr lang="en-US" sz="1600" i="1" dirty="0" smtClean="0">
                <a:solidFill>
                  <a:srgbClr val="558ED5"/>
                </a:solidFill>
                <a:latin typeface="Century Gothic"/>
                <a:cs typeface="Century Gothic"/>
              </a:rPr>
              <a:t>Line –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V. Ziemann – 6 May 2010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” 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Short pulses (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200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fs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– 35 </a:t>
            </a:r>
            <a:r>
              <a:rPr lang="en-US" sz="14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) are necessary to mimic the CLIC main beam for instrumentation tests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Pulses of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20 </a:t>
            </a:r>
            <a:r>
              <a:rPr lang="en-US" sz="14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are achievable with a chicane R</a:t>
            </a:r>
            <a:r>
              <a:rPr kumimoji="0" lang="en-US" sz="1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56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= 2 cm and energy encoding of 10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-3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, maximum energy reduced to 78% of the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on-crest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one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>
                <a:latin typeface="Century Gothic"/>
                <a:cs typeface="Century Gothic"/>
              </a:rPr>
              <a:t>Other option </a:t>
            </a:r>
            <a:r>
              <a:rPr lang="en-US" sz="16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1600" dirty="0" smtClean="0">
                <a:latin typeface="Century Gothic"/>
                <a:cs typeface="Century Gothic"/>
              </a:rPr>
              <a:t> four-bend chicane</a:t>
            </a:r>
            <a:endParaRPr lang="en-US" sz="1600" dirty="0" smtClean="0">
              <a:latin typeface="Century Gothic"/>
              <a:cs typeface="Century Gothic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>
                <a:latin typeface="Century Gothic"/>
                <a:cs typeface="Century Gothic"/>
              </a:rPr>
              <a:t>All equipment </a:t>
            </a:r>
            <a:r>
              <a:rPr lang="en-US" sz="1600" dirty="0" smtClean="0">
                <a:latin typeface="Century Gothic"/>
                <a:cs typeface="Century Gothic"/>
              </a:rPr>
              <a:t>will be available from the DB lines (magnets, powers, chambers…)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grpSp>
        <p:nvGrpSpPr>
          <p:cNvPr id="29" name="Group 28"/>
          <p:cNvGrpSpPr/>
          <p:nvPr/>
        </p:nvGrpSpPr>
        <p:grpSpPr>
          <a:xfrm flipV="1">
            <a:off x="1125872" y="2260406"/>
            <a:ext cx="2816129" cy="391021"/>
            <a:chOff x="1293606" y="1911961"/>
            <a:chExt cx="2640939" cy="314912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546356" y="1950828"/>
              <a:ext cx="388189" cy="27604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396088" y="1959455"/>
              <a:ext cx="2167521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 rot="1162589">
              <a:off x="3494816" y="1918667"/>
              <a:ext cx="120724" cy="9731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93606" y="1911961"/>
              <a:ext cx="125758" cy="94043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679701" y="1873663"/>
            <a:ext cx="1265072" cy="382694"/>
            <a:chOff x="2679701" y="1873663"/>
            <a:chExt cx="1265072" cy="382694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530833" y="1913597"/>
              <a:ext cx="413940" cy="34276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014037" y="1923889"/>
              <a:ext cx="535193" cy="42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 rot="1162589">
              <a:off x="3475874" y="1873663"/>
              <a:ext cx="128732" cy="120833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 flipH="1">
              <a:off x="2679701" y="1877649"/>
              <a:ext cx="400093" cy="327917"/>
              <a:chOff x="4168526" y="1258403"/>
              <a:chExt cx="400093" cy="327917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10800000" flipH="1" flipV="1">
                <a:off x="4223482" y="1298335"/>
                <a:ext cx="345137" cy="287985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 rot="1162589">
                <a:off x="4168526" y="1258403"/>
                <a:ext cx="128732" cy="120833"/>
              </a:xfrm>
              <a:prstGeom prst="rect">
                <a:avLst/>
              </a:prstGeom>
              <a:solidFill>
                <a:srgbClr val="FFFFFF">
                  <a:alpha val="69804"/>
                </a:srgb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length flexibility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4670" y="1186986"/>
            <a:ext cx="8629651" cy="38738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In many cases a (very)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short bunch length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is required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May be accessible using a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magnetic chicane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or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dogleg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(need some compression studies, implications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on off-crest phase, short range wake-fields)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baseline="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Other possibility,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RF deflector + collimator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(crabbing). May also implement a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tw</a:t>
            </a:r>
            <a:r>
              <a:rPr lang="en-US" sz="1800" dirty="0" err="1" smtClean="0">
                <a:latin typeface="Century Gothic"/>
                <a:ea typeface="+mn-ea"/>
                <a:cs typeface="Century Gothic"/>
              </a:rPr>
              <a:t>o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-deflector solution (</a:t>
            </a:r>
            <a:r>
              <a:rPr lang="en-US" sz="1800" dirty="0" smtClean="0">
                <a:solidFill>
                  <a:srgbClr val="00187E"/>
                </a:solidFill>
                <a:latin typeface="Century Gothic"/>
                <a:ea typeface="+mn-ea"/>
                <a:cs typeface="Century Gothic"/>
              </a:rPr>
              <a:t>RF bump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) to remove crabbing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entury Gothic"/>
                <a:ea typeface="+mn-ea"/>
                <a:cs typeface="Century Gothic"/>
              </a:rPr>
              <a:t>Should continue </a:t>
            </a:r>
            <a:r>
              <a:rPr lang="en-US" sz="18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bunch compression studies 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in CALIFES 2015-2016 with streak camera, EOS and possibly RF deflector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</p:txBody>
      </p:sp>
      <p:pic>
        <p:nvPicPr>
          <p:cNvPr id="6" name="Picture 5" descr="DSC_0076cop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233333" y="4861703"/>
            <a:ext cx="2277785" cy="1438410"/>
          </a:xfrm>
          <a:prstGeom prst="rect">
            <a:avLst/>
          </a:prstGeom>
          <a:ln w="635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X-band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4671" y="1186986"/>
            <a:ext cx="8324340" cy="5163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CALIFES may provide an unique opportunity to test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X-band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structures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/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modules </a:t>
            </a:r>
            <a:r>
              <a:rPr lang="en-US" sz="1800" dirty="0" smtClean="0">
                <a:solidFill>
                  <a:srgbClr val="00187E"/>
                </a:solidFill>
                <a:latin typeface="Century Gothic"/>
                <a:ea typeface="+mn-ea"/>
                <a:cs typeface="Century Gothic"/>
              </a:rPr>
              <a:t>with </a:t>
            </a:r>
            <a:r>
              <a:rPr lang="en-US" sz="1800" dirty="0" smtClean="0">
                <a:solidFill>
                  <a:srgbClr val="00187E"/>
                </a:solidFill>
                <a:latin typeface="Century Gothic"/>
                <a:ea typeface="+mn-ea"/>
                <a:cs typeface="Century Gothic"/>
              </a:rPr>
              <a:t>beam</a:t>
            </a:r>
            <a:r>
              <a:rPr lang="en-US" sz="1800" dirty="0" smtClean="0">
                <a:solidFill>
                  <a:srgbClr val="00187E"/>
                </a:solidFill>
                <a:latin typeface="Century Gothic"/>
                <a:ea typeface="+mn-ea"/>
                <a:cs typeface="Century Gothic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XBOX1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 located very close (distance comparable to present low-loss line for dog-leg beam loading experiment)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entury Gothic"/>
                <a:ea typeface="+mn-ea"/>
                <a:cs typeface="Century Gothic"/>
              </a:rPr>
              <a:t>Straight-forward solution: connect to </a:t>
            </a:r>
            <a:r>
              <a:rPr lang="en-US" sz="18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XBOX1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 for </a:t>
            </a:r>
            <a:r>
              <a:rPr lang="en-US" sz="1800" dirty="0" smtClean="0">
                <a:solidFill>
                  <a:srgbClr val="00187E"/>
                </a:solidFill>
                <a:latin typeface="Century Gothic"/>
                <a:ea typeface="+mn-ea"/>
                <a:cs typeface="Century Gothic"/>
              </a:rPr>
              <a:t>beam testing in CLEX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entury Gothic"/>
                <a:ea typeface="+mn-ea"/>
                <a:cs typeface="Century Gothic"/>
              </a:rPr>
              <a:t>An upgraded CALIFES beam may be not too far from what is needed for </a:t>
            </a:r>
            <a:r>
              <a:rPr lang="en-US" sz="1800" dirty="0" err="1" smtClean="0">
                <a:latin typeface="Century Gothic"/>
                <a:ea typeface="+mn-ea"/>
                <a:cs typeface="Century Gothic"/>
              </a:rPr>
              <a:t>FELs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: “Playing ground” </a:t>
            </a:r>
            <a:r>
              <a:rPr lang="en-US" sz="18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for X-band FEL beam studies 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and developments</a:t>
            </a:r>
          </a:p>
          <a:p>
            <a:pPr marL="342900" lvl="0" indent="-342900">
              <a:spcBef>
                <a:spcPct val="20000"/>
              </a:spcBef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entury Gothic"/>
                <a:ea typeface="+mn-ea"/>
                <a:cs typeface="Century Gothic"/>
              </a:rPr>
              <a:t>Future possibility: test a  </a:t>
            </a:r>
            <a:r>
              <a:rPr lang="en-US" sz="1800" dirty="0" smtClean="0">
                <a:solidFill>
                  <a:srgbClr val="558ED5"/>
                </a:solidFill>
                <a:latin typeface="Century Gothic"/>
                <a:ea typeface="+mn-ea"/>
                <a:cs typeface="Century Gothic"/>
              </a:rPr>
              <a:t>full X-band module </a:t>
            </a:r>
            <a:r>
              <a:rPr lang="en-US" sz="1800" dirty="0" smtClean="0">
                <a:latin typeface="Century Gothic"/>
                <a:ea typeface="+mn-ea"/>
                <a:cs typeface="Century Gothic"/>
              </a:rPr>
              <a:t>(for X-band FEL or klystron-based CLIC) – may need an additional modulator/klystron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entury Gothic"/>
                <a:ea typeface="+mn-ea"/>
                <a:cs typeface="Century Gothic"/>
              </a:rPr>
              <a:t>Add more? …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  <a:p>
            <a:pPr marL="342900" lvl="0" indent="-342900">
              <a:spcBef>
                <a:spcPct val="20000"/>
              </a:spcBef>
            </a:pPr>
            <a:endParaRPr lang="en-US" sz="1800" dirty="0" smtClean="0">
              <a:latin typeface="Century Gothic"/>
              <a:ea typeface="+mn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133" y="988084"/>
            <a:ext cx="8628089" cy="5608106"/>
          </a:xfrm>
        </p:spPr>
        <p:txBody>
          <a:bodyPr/>
          <a:lstStyle/>
          <a:p>
            <a:r>
              <a:rPr lang="en-US" dirty="0" smtClean="0"/>
              <a:t>CTF3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went well beyond its initial task </a:t>
            </a:r>
            <a:r>
              <a:rPr lang="en-US" dirty="0" smtClean="0"/>
              <a:t>of demonstrating CLIC two-beam scheme feasibility</a:t>
            </a:r>
          </a:p>
          <a:p>
            <a:r>
              <a:rPr lang="en-US" dirty="0" smtClean="0"/>
              <a:t>Has a well established </a:t>
            </a:r>
            <a:r>
              <a:rPr lang="en-US" dirty="0" smtClean="0">
                <a:solidFill>
                  <a:srgbClr val="558ED5"/>
                </a:solidFill>
              </a:rPr>
              <a:t>scientific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program until end </a:t>
            </a:r>
            <a:r>
              <a:rPr lang="en-US" dirty="0" smtClean="0">
                <a:solidFill>
                  <a:srgbClr val="558ED5"/>
                </a:solidFill>
              </a:rPr>
              <a:t>2016</a:t>
            </a:r>
          </a:p>
          <a:p>
            <a:endParaRPr lang="en-US" dirty="0" smtClean="0"/>
          </a:p>
          <a:p>
            <a:r>
              <a:rPr lang="en-US" dirty="0" smtClean="0"/>
              <a:t>Definitely want to </a:t>
            </a:r>
            <a:r>
              <a:rPr lang="en-US" dirty="0" smtClean="0">
                <a:solidFill>
                  <a:srgbClr val="E46C0A"/>
                </a:solidFill>
              </a:rPr>
              <a:t>stop CTF3 after that </a:t>
            </a:r>
            <a:r>
              <a:rPr lang="en-US" dirty="0" smtClean="0"/>
              <a:t>(limited resources) </a:t>
            </a:r>
          </a:p>
          <a:p>
            <a:pPr>
              <a:buNone/>
            </a:pPr>
            <a:r>
              <a:rPr lang="en-US" dirty="0" smtClean="0">
                <a:solidFill>
                  <a:srgbClr val="E46C0A"/>
                </a:solidFill>
                <a:latin typeface="Wingdings"/>
                <a:ea typeface="Wingdings"/>
                <a:cs typeface="Wingdings"/>
              </a:rPr>
              <a:t>				</a:t>
            </a:r>
            <a:r>
              <a:rPr lang="en-US" dirty="0" err="1" smtClean="0">
                <a:solidFill>
                  <a:srgbClr val="E46C0A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i="1" dirty="0" smtClean="0">
                <a:solidFill>
                  <a:srgbClr val="00187E"/>
                </a:solidFill>
              </a:rPr>
              <a:t>What next?</a:t>
            </a:r>
          </a:p>
          <a:p>
            <a:endParaRPr lang="en-US" dirty="0" smtClean="0"/>
          </a:p>
          <a:p>
            <a:r>
              <a:rPr lang="en-US" dirty="0" smtClean="0"/>
              <a:t>Additional considerations:</a:t>
            </a:r>
          </a:p>
          <a:p>
            <a:pPr lvl="1"/>
            <a:r>
              <a:rPr lang="en-US" dirty="0" smtClean="0">
                <a:solidFill>
                  <a:srgbClr val="558ED5"/>
                </a:solidFill>
              </a:rPr>
              <a:t>Initial plan </a:t>
            </a:r>
            <a:r>
              <a:rPr lang="en-US" dirty="0" smtClean="0"/>
              <a:t>was to evolve gradually towards DB front-end, shifting resources from CTF3 to the front-end, however this is now </a:t>
            </a:r>
            <a:r>
              <a:rPr lang="en-US" dirty="0" smtClean="0"/>
              <a:t>delayed and resources are somewhat lower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CONCERN</a:t>
            </a:r>
            <a:r>
              <a:rPr lang="en-US" dirty="0" smtClean="0"/>
              <a:t>: no </a:t>
            </a:r>
            <a:r>
              <a:rPr lang="en-US" dirty="0" smtClean="0"/>
              <a:t>local (CERN) real </a:t>
            </a:r>
            <a:r>
              <a:rPr lang="en-US" dirty="0" smtClean="0">
                <a:solidFill>
                  <a:srgbClr val="558ED5"/>
                </a:solidFill>
              </a:rPr>
              <a:t>testing capability </a:t>
            </a:r>
            <a:r>
              <a:rPr lang="en-US" dirty="0" smtClean="0">
                <a:solidFill>
                  <a:schemeClr val="tx1"/>
                </a:solidFill>
              </a:rPr>
              <a:t>with beam (diagnostics </a:t>
            </a:r>
            <a:r>
              <a:rPr lang="en-US" dirty="0" smtClean="0"/>
              <a:t>and components) beyond 2016</a:t>
            </a:r>
          </a:p>
          <a:p>
            <a:pPr lvl="1">
              <a:buNone/>
            </a:pPr>
            <a:endParaRPr lang="en-US" dirty="0" smtClean="0"/>
          </a:p>
          <a:p>
            <a:pPr marL="900113" lvl="1" indent="-442913">
              <a:buNone/>
            </a:pPr>
            <a:r>
              <a:rPr lang="en-US" dirty="0" err="1" smtClean="0">
                <a:solidFill>
                  <a:srgbClr val="E46C0A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E46C0A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/>
              <a:t>May keep using part of the CTF3 Installation (</a:t>
            </a:r>
            <a:r>
              <a:rPr lang="en-US" i="1" dirty="0" smtClean="0">
                <a:solidFill>
                  <a:srgbClr val="00187E"/>
                </a:solidFill>
              </a:rPr>
              <a:t>CALIFES</a:t>
            </a:r>
            <a:r>
              <a:rPr lang="en-US" dirty="0" smtClean="0"/>
              <a:t>) for testing after 2016. Possibly interesting </a:t>
            </a:r>
            <a:r>
              <a:rPr lang="en-US" dirty="0" smtClean="0">
                <a:solidFill>
                  <a:srgbClr val="00187E"/>
                </a:solidFill>
              </a:rPr>
              <a:t>beyond CLIC scope </a:t>
            </a:r>
            <a:r>
              <a:rPr lang="en-US" dirty="0" smtClean="0"/>
              <a:t>(within and outside CERN).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8600"/>
            <a:ext cx="1057275" cy="279400"/>
          </a:xfrm>
        </p:spPr>
        <p:txBody>
          <a:bodyPr/>
          <a:lstStyle/>
          <a:p>
            <a:fld id="{44B825A1-B8AD-1A4F-ABC8-7341B5D0A1F6}" type="datetime1">
              <a:rPr lang="en-US" smtClean="0"/>
              <a:pPr/>
              <a:t>10/9/14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grpSp>
        <p:nvGrpSpPr>
          <p:cNvPr id="3" name="Group 24"/>
          <p:cNvGrpSpPr/>
          <p:nvPr/>
        </p:nvGrpSpPr>
        <p:grpSpPr>
          <a:xfrm>
            <a:off x="255942" y="1783257"/>
            <a:ext cx="8671760" cy="2193259"/>
            <a:chOff x="353455" y="1538795"/>
            <a:chExt cx="8671760" cy="2193259"/>
          </a:xfrm>
        </p:grpSpPr>
        <p:sp>
          <p:nvSpPr>
            <p:cNvPr id="26" name="TextBox 25"/>
            <p:cNvSpPr txBox="1"/>
            <p:nvPr/>
          </p:nvSpPr>
          <p:spPr>
            <a:xfrm rot="16200000">
              <a:off x="55346" y="2055388"/>
              <a:ext cx="9655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4.7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46"/>
            <p:cNvGrpSpPr/>
            <p:nvPr/>
          </p:nvGrpSpPr>
          <p:grpSpPr>
            <a:xfrm>
              <a:off x="730578" y="2038492"/>
              <a:ext cx="3155848" cy="1046217"/>
              <a:chOff x="1089329" y="1971923"/>
              <a:chExt cx="2973788" cy="1009817"/>
            </a:xfrm>
          </p:grpSpPr>
          <p:pic>
            <p:nvPicPr>
              <p:cNvPr id="95" name="Picture 2" descr="G:\Users\w\wfarabol\Documents\Future of CLEX\CLEX building plan 1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086" t="-1125" b="37120"/>
              <a:stretch>
                <a:fillRect/>
              </a:stretch>
            </p:blipFill>
            <p:spPr bwMode="auto">
              <a:xfrm rot="16200000">
                <a:off x="2085273" y="1037219"/>
                <a:ext cx="985962" cy="2855370"/>
              </a:xfrm>
              <a:prstGeom prst="rect">
                <a:avLst/>
              </a:prstGeom>
              <a:noFill/>
            </p:spPr>
          </p:pic>
          <p:sp>
            <p:nvSpPr>
              <p:cNvPr id="96" name="Rectangle 95"/>
              <p:cNvSpPr/>
              <p:nvPr/>
            </p:nvSpPr>
            <p:spPr>
              <a:xfrm>
                <a:off x="1089329" y="2719346"/>
                <a:ext cx="2973788" cy="2623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1319917" y="2051437"/>
                <a:ext cx="2703444" cy="3975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2488758" y="2584175"/>
                <a:ext cx="1224501" cy="3975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 flipH="1">
                <a:off x="1653871" y="2719346"/>
                <a:ext cx="2353586" cy="1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ectangle 99"/>
              <p:cNvSpPr/>
              <p:nvPr/>
            </p:nvSpPr>
            <p:spPr>
              <a:xfrm>
                <a:off x="1236367" y="2573981"/>
                <a:ext cx="2762136" cy="184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823454" y="2547739"/>
                <a:ext cx="162304" cy="1780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8" name="Picture 2" descr="G:\Users\w\wfarabol\Documents\Future of CLEX\CLEX building plan 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330506" y="447949"/>
              <a:ext cx="1784683" cy="4783527"/>
            </a:xfrm>
            <a:prstGeom prst="rect">
              <a:avLst/>
            </a:prstGeom>
            <a:noFill/>
          </p:spPr>
        </p:pic>
        <p:sp>
          <p:nvSpPr>
            <p:cNvPr id="29" name="Rectangle 28"/>
            <p:cNvSpPr/>
            <p:nvPr/>
          </p:nvSpPr>
          <p:spPr>
            <a:xfrm>
              <a:off x="7990095" y="2135464"/>
              <a:ext cx="576420" cy="2294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4036057" y="2113607"/>
              <a:ext cx="4469782" cy="686670"/>
              <a:chOff x="862642" y="1940943"/>
              <a:chExt cx="7625750" cy="1084052"/>
            </a:xfrm>
          </p:grpSpPr>
          <p:grpSp>
            <p:nvGrpSpPr>
              <p:cNvPr id="8" name="Group 8"/>
              <p:cNvGrpSpPr/>
              <p:nvPr/>
            </p:nvGrpSpPr>
            <p:grpSpPr>
              <a:xfrm>
                <a:off x="862642" y="1940943"/>
                <a:ext cx="7625750" cy="749416"/>
                <a:chOff x="862642" y="1940943"/>
                <a:chExt cx="7625750" cy="749416"/>
              </a:xfrm>
            </p:grpSpPr>
            <p:sp>
              <p:nvSpPr>
                <p:cNvPr id="92" name="Rectangle 4"/>
                <p:cNvSpPr/>
                <p:nvPr/>
              </p:nvSpPr>
              <p:spPr>
                <a:xfrm>
                  <a:off x="862642" y="1940943"/>
                  <a:ext cx="6935638" cy="5779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04981" y="1975449"/>
                  <a:ext cx="983411" cy="3623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 rot="20041407">
                  <a:off x="895086" y="2372007"/>
                  <a:ext cx="702489" cy="3183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6" name="Rectangle 85"/>
              <p:cNvSpPr/>
              <p:nvPr/>
            </p:nvSpPr>
            <p:spPr>
              <a:xfrm>
                <a:off x="992037" y="2654060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2725947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4459857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081623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910423" y="2662686"/>
                <a:ext cx="155274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 rot="1320000">
                <a:off x="7944927" y="2153724"/>
                <a:ext cx="155274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5603515" y="2343104"/>
              <a:ext cx="227534" cy="17485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 rot="1162589">
              <a:off x="5573305" y="2322733"/>
              <a:ext cx="70762" cy="61642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915102" y="1870945"/>
              <a:ext cx="2920523" cy="0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907408" y="1773464"/>
              <a:ext cx="0" cy="4046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51760" y="2654782"/>
              <a:ext cx="0" cy="3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1689578" y="2655789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1508288" y="2655789"/>
              <a:ext cx="0" cy="9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47363" y="2744912"/>
              <a:ext cx="55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123600" y="2839116"/>
              <a:ext cx="5712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942954" y="2748855"/>
              <a:ext cx="0" cy="27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1124968" y="2848530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123600" y="3022802"/>
              <a:ext cx="2711680" cy="6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53730" y="3021128"/>
              <a:ext cx="9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1129994" y="2849312"/>
              <a:ext cx="2711228" cy="1702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97722" y="2665239"/>
              <a:ext cx="2139834" cy="2104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56850" y="2662043"/>
              <a:ext cx="650123" cy="798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56684" y="2732259"/>
              <a:ext cx="81477" cy="2830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057251" y="3028357"/>
              <a:ext cx="1931110" cy="138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322618" y="3262993"/>
              <a:ext cx="1665743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322618" y="3163879"/>
              <a:ext cx="971949" cy="1023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480006" y="3163879"/>
              <a:ext cx="508355" cy="1023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836645" y="3266190"/>
              <a:ext cx="386860" cy="92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839841" y="3458021"/>
              <a:ext cx="649031" cy="182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322618" y="3342922"/>
              <a:ext cx="166254" cy="182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833449" y="2032069"/>
              <a:ext cx="45719" cy="12628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352843" y="3028356"/>
              <a:ext cx="1576220" cy="3273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877908" y="3266190"/>
              <a:ext cx="316523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673287" y="3458023"/>
              <a:ext cx="792906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759611" y="3528361"/>
              <a:ext cx="706581" cy="1150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024980" y="3029598"/>
              <a:ext cx="610665" cy="1310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293545" y="3144698"/>
              <a:ext cx="342099" cy="23339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293546" y="3262994"/>
              <a:ext cx="169450" cy="23339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56851" y="2032070"/>
              <a:ext cx="7708456" cy="703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53656" y="2089619"/>
              <a:ext cx="47956" cy="91120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572326" y="2025208"/>
              <a:ext cx="79748" cy="13526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3828633" y="1789648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885277" y="1757280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562473" y="1757280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892971" y="1870945"/>
              <a:ext cx="4668402" cy="0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006825" y="1538795"/>
              <a:ext cx="890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26.5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785806" y="1538795"/>
              <a:ext cx="697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42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>
              <a:off x="708403" y="2101919"/>
              <a:ext cx="1" cy="553577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663547" y="2104012"/>
              <a:ext cx="3235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663547" y="2646178"/>
              <a:ext cx="3235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496637" y="2095919"/>
              <a:ext cx="5017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 rot="16200000">
              <a:off x="8445782" y="2248591"/>
              <a:ext cx="789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8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H="1">
              <a:off x="8496637" y="2994135"/>
              <a:ext cx="5017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8970372" y="2101919"/>
              <a:ext cx="1" cy="885351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ounded Rectangle 78"/>
            <p:cNvSpPr/>
            <p:nvPr/>
          </p:nvSpPr>
          <p:spPr>
            <a:xfrm>
              <a:off x="2519534" y="2282812"/>
              <a:ext cx="766800" cy="1224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60245" y="2312298"/>
              <a:ext cx="70762" cy="61642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868510" y="2332945"/>
              <a:ext cx="8324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Stand Alone Test Stand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1734926" y="2348569"/>
              <a:ext cx="3878702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ounded Rectangle 82"/>
            <p:cNvSpPr/>
            <p:nvPr/>
          </p:nvSpPr>
          <p:spPr>
            <a:xfrm>
              <a:off x="2850219" y="2307147"/>
              <a:ext cx="125506" cy="71718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2887134" y="2372601"/>
              <a:ext cx="0" cy="22860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01"/>
          <p:cNvGrpSpPr/>
          <p:nvPr/>
        </p:nvGrpSpPr>
        <p:grpSpPr>
          <a:xfrm>
            <a:off x="255941" y="4165385"/>
            <a:ext cx="8671760" cy="2193259"/>
            <a:chOff x="281735" y="1179050"/>
            <a:chExt cx="8671760" cy="2193259"/>
          </a:xfrm>
        </p:grpSpPr>
        <p:sp>
          <p:nvSpPr>
            <p:cNvPr id="103" name="TextBox 102"/>
            <p:cNvSpPr txBox="1"/>
            <p:nvPr/>
          </p:nvSpPr>
          <p:spPr>
            <a:xfrm rot="16200000">
              <a:off x="-16374" y="1695643"/>
              <a:ext cx="9655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4.7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0" name="Group 46"/>
            <p:cNvGrpSpPr/>
            <p:nvPr/>
          </p:nvGrpSpPr>
          <p:grpSpPr>
            <a:xfrm>
              <a:off x="658858" y="1678747"/>
              <a:ext cx="3155848" cy="1046217"/>
              <a:chOff x="1089329" y="1971923"/>
              <a:chExt cx="2973788" cy="1009817"/>
            </a:xfrm>
          </p:grpSpPr>
          <p:pic>
            <p:nvPicPr>
              <p:cNvPr id="171" name="Picture 2" descr="G:\Users\w\wfarabol\Documents\Future of CLEX\CLEX building plan 1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086" t="-1125" b="37120"/>
              <a:stretch>
                <a:fillRect/>
              </a:stretch>
            </p:blipFill>
            <p:spPr bwMode="auto">
              <a:xfrm rot="16200000">
                <a:off x="2085273" y="1037219"/>
                <a:ext cx="985962" cy="2855370"/>
              </a:xfrm>
              <a:prstGeom prst="rect">
                <a:avLst/>
              </a:prstGeom>
              <a:noFill/>
            </p:spPr>
          </p:pic>
          <p:sp>
            <p:nvSpPr>
              <p:cNvPr id="172" name="Rectangle 171"/>
              <p:cNvSpPr/>
              <p:nvPr/>
            </p:nvSpPr>
            <p:spPr>
              <a:xfrm>
                <a:off x="1089329" y="2719346"/>
                <a:ext cx="2973788" cy="2623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1319917" y="2051437"/>
                <a:ext cx="2703444" cy="3975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2488758" y="2584175"/>
                <a:ext cx="1224501" cy="3975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 flipH="1">
                <a:off x="1653871" y="2719346"/>
                <a:ext cx="2353586" cy="1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Rectangle 175"/>
              <p:cNvSpPr/>
              <p:nvPr/>
            </p:nvSpPr>
            <p:spPr>
              <a:xfrm>
                <a:off x="1236367" y="2573981"/>
                <a:ext cx="2762136" cy="184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1823454" y="2547739"/>
                <a:ext cx="162304" cy="1780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5" name="Picture 2" descr="G:\Users\w\wfarabol\Documents\Future of CLEX\CLEX building plan 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8786" y="88204"/>
              <a:ext cx="1784683" cy="4783527"/>
            </a:xfrm>
            <a:prstGeom prst="rect">
              <a:avLst/>
            </a:prstGeom>
            <a:noFill/>
          </p:spPr>
        </p:pic>
        <p:sp>
          <p:nvSpPr>
            <p:cNvPr id="106" name="Rectangle 105"/>
            <p:cNvSpPr/>
            <p:nvPr/>
          </p:nvSpPr>
          <p:spPr>
            <a:xfrm>
              <a:off x="7918375" y="1775719"/>
              <a:ext cx="576420" cy="2294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9"/>
            <p:cNvGrpSpPr/>
            <p:nvPr/>
          </p:nvGrpSpPr>
          <p:grpSpPr>
            <a:xfrm>
              <a:off x="3964337" y="1753862"/>
              <a:ext cx="4469782" cy="686670"/>
              <a:chOff x="862642" y="1940943"/>
              <a:chExt cx="7625750" cy="1084052"/>
            </a:xfrm>
          </p:grpSpPr>
          <p:grpSp>
            <p:nvGrpSpPr>
              <p:cNvPr id="12" name="Group 8"/>
              <p:cNvGrpSpPr/>
              <p:nvPr/>
            </p:nvGrpSpPr>
            <p:grpSpPr>
              <a:xfrm>
                <a:off x="862642" y="1940943"/>
                <a:ext cx="7625750" cy="749416"/>
                <a:chOff x="862642" y="1940943"/>
                <a:chExt cx="7625750" cy="749416"/>
              </a:xfrm>
            </p:grpSpPr>
            <p:sp>
              <p:nvSpPr>
                <p:cNvPr id="168" name="Rectangle 4"/>
                <p:cNvSpPr/>
                <p:nvPr/>
              </p:nvSpPr>
              <p:spPr>
                <a:xfrm>
                  <a:off x="862642" y="1940943"/>
                  <a:ext cx="6935638" cy="5779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Rectangle 168"/>
                <p:cNvSpPr/>
                <p:nvPr/>
              </p:nvSpPr>
              <p:spPr>
                <a:xfrm>
                  <a:off x="7504981" y="1975449"/>
                  <a:ext cx="983411" cy="3623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Rectangle 169"/>
                <p:cNvSpPr/>
                <p:nvPr/>
              </p:nvSpPr>
              <p:spPr>
                <a:xfrm rot="20041407">
                  <a:off x="895086" y="2372007"/>
                  <a:ext cx="702489" cy="3183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2" name="Rectangle 161"/>
              <p:cNvSpPr/>
              <p:nvPr/>
            </p:nvSpPr>
            <p:spPr>
              <a:xfrm>
                <a:off x="992037" y="2654060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2725947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459857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6081623" y="2662686"/>
                <a:ext cx="327805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7910423" y="2662686"/>
                <a:ext cx="155274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 rot="1320000">
                <a:off x="7944927" y="2153724"/>
                <a:ext cx="155274" cy="362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8" name="Straight Connector 107"/>
            <p:cNvCxnSpPr/>
            <p:nvPr/>
          </p:nvCxnSpPr>
          <p:spPr>
            <a:xfrm>
              <a:off x="843382" y="1511200"/>
              <a:ext cx="2920523" cy="0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835688" y="1413719"/>
              <a:ext cx="0" cy="4046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780040" y="2295037"/>
              <a:ext cx="0" cy="3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1617858" y="229604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1436568" y="2296044"/>
              <a:ext cx="0" cy="9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75643" y="2385167"/>
              <a:ext cx="55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1051880" y="2479371"/>
              <a:ext cx="5712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871234" y="2389110"/>
              <a:ext cx="0" cy="27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1053248" y="2488785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051880" y="2663057"/>
              <a:ext cx="2711680" cy="6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782010" y="2661383"/>
              <a:ext cx="9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1058274" y="2489567"/>
              <a:ext cx="2711228" cy="1702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626002" y="2305494"/>
              <a:ext cx="2139834" cy="2104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785130" y="2302298"/>
              <a:ext cx="650123" cy="798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784964" y="2372514"/>
              <a:ext cx="81477" cy="2830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985531" y="2668612"/>
              <a:ext cx="1931110" cy="138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250898" y="2903248"/>
              <a:ext cx="1665743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250898" y="2804134"/>
              <a:ext cx="971949" cy="1023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408286" y="2804134"/>
              <a:ext cx="508355" cy="1023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764925" y="2906445"/>
              <a:ext cx="386860" cy="92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768121" y="3098276"/>
              <a:ext cx="649031" cy="182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250898" y="2983177"/>
              <a:ext cx="166254" cy="182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3761729" y="1672324"/>
              <a:ext cx="45719" cy="12628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281123" y="2668611"/>
              <a:ext cx="1576220" cy="3273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806188" y="2906445"/>
              <a:ext cx="316523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7601567" y="3098278"/>
              <a:ext cx="792906" cy="895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7687891" y="3168616"/>
              <a:ext cx="706581" cy="1150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7953260" y="2669853"/>
              <a:ext cx="610665" cy="1310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8221825" y="2784953"/>
              <a:ext cx="342099" cy="23339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8221826" y="2903249"/>
              <a:ext cx="169450" cy="23339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785131" y="1672325"/>
              <a:ext cx="7708456" cy="703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781936" y="1729874"/>
              <a:ext cx="47956" cy="91120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8500606" y="1665463"/>
              <a:ext cx="79748" cy="13526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1" name="Straight Connector 140"/>
            <p:cNvCxnSpPr/>
            <p:nvPr/>
          </p:nvCxnSpPr>
          <p:spPr>
            <a:xfrm>
              <a:off x="3756913" y="1429903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3813557" y="1397535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8490753" y="1397535"/>
              <a:ext cx="0" cy="6287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3821251" y="1511200"/>
              <a:ext cx="4668402" cy="0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1935105" y="1179050"/>
              <a:ext cx="890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26.5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714086" y="1179050"/>
              <a:ext cx="697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42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47" name="Straight Connector 146"/>
            <p:cNvCxnSpPr/>
            <p:nvPr/>
          </p:nvCxnSpPr>
          <p:spPr>
            <a:xfrm flipH="1">
              <a:off x="636683" y="1742174"/>
              <a:ext cx="1" cy="553577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>
              <a:off x="591827" y="1744267"/>
              <a:ext cx="3235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H="1">
              <a:off x="591827" y="2286433"/>
              <a:ext cx="3235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H="1">
              <a:off x="8424917" y="1736174"/>
              <a:ext cx="5017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 rot="16200000">
              <a:off x="8374063" y="1888846"/>
              <a:ext cx="789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8 m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 flipH="1">
              <a:off x="8424917" y="2634390"/>
              <a:ext cx="5017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8898652" y="1742174"/>
              <a:ext cx="1" cy="885351"/>
            </a:xfrm>
            <a:prstGeom prst="line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2796790" y="1992656"/>
              <a:ext cx="8324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Stand Alone Test Stand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55" name="Rounded Rectangle 154"/>
            <p:cNvSpPr/>
            <p:nvPr/>
          </p:nvSpPr>
          <p:spPr>
            <a:xfrm>
              <a:off x="2778499" y="1927946"/>
              <a:ext cx="125506" cy="71718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Straight Connector 155"/>
            <p:cNvCxnSpPr/>
            <p:nvPr/>
          </p:nvCxnSpPr>
          <p:spPr>
            <a:xfrm flipV="1">
              <a:off x="2815414" y="2012856"/>
              <a:ext cx="0" cy="22860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811294" y="2052536"/>
              <a:ext cx="20622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Rounded Rectangle 157"/>
            <p:cNvSpPr/>
            <p:nvPr/>
          </p:nvSpPr>
          <p:spPr>
            <a:xfrm>
              <a:off x="4847248" y="2099802"/>
              <a:ext cx="125506" cy="71718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/>
            <p:nvPr/>
          </p:nvCxnSpPr>
          <p:spPr>
            <a:xfrm flipV="1">
              <a:off x="4867950" y="2032311"/>
              <a:ext cx="0" cy="7200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3857104" y="1788374"/>
              <a:ext cx="22157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Low loss circular waveguide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</a:t>
            </a:r>
            <a:r>
              <a:rPr lang="en-US" dirty="0" smtClean="0"/>
              <a:t>ossible </a:t>
            </a:r>
            <a:r>
              <a:rPr lang="en-US" dirty="0" smtClean="0"/>
              <a:t>evolutions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610" y="974191"/>
            <a:ext cx="8229600" cy="5422976"/>
          </a:xfrm>
        </p:spPr>
        <p:txBody>
          <a:bodyPr/>
          <a:lstStyle/>
          <a:p>
            <a:r>
              <a:rPr lang="en-US" dirty="0" smtClean="0"/>
              <a:t>Keep CALIFES for </a:t>
            </a:r>
            <a:r>
              <a:rPr lang="en-US" dirty="0" smtClean="0">
                <a:solidFill>
                  <a:srgbClr val="558ED5"/>
                </a:solidFill>
              </a:rPr>
              <a:t>beam instrumentation test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 an available S-band </a:t>
            </a:r>
            <a:r>
              <a:rPr lang="en-US" dirty="0" smtClean="0">
                <a:solidFill>
                  <a:schemeClr val="tx1"/>
                </a:solidFill>
              </a:rPr>
              <a:t>klystron, modify waveguides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 </a:t>
            </a: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 smtClean="0">
                <a:solidFill>
                  <a:schemeClr val="tx1"/>
                </a:solidFill>
              </a:rPr>
              <a:t>chicane, another dedicated klystron for deflector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Change the deflector to a CR one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Closed RF bump + collimator for bunch length control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(Switch for the PHIN gun for higher charge)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(Push </a:t>
            </a:r>
            <a:r>
              <a:rPr lang="en-US" dirty="0" smtClean="0"/>
              <a:t>the beam line toward the </a:t>
            </a:r>
            <a:r>
              <a:rPr lang="en-US" dirty="0" smtClean="0">
                <a:solidFill>
                  <a:srgbClr val="558ED5"/>
                </a:solidFill>
              </a:rPr>
              <a:t>X-Box1 </a:t>
            </a:r>
            <a:r>
              <a:rPr lang="en-US" dirty="0" smtClean="0"/>
              <a:t>in </a:t>
            </a:r>
            <a:r>
              <a:rPr lang="en-US" dirty="0" smtClean="0"/>
              <a:t>CTF2)</a:t>
            </a:r>
          </a:p>
          <a:p>
            <a:r>
              <a:rPr lang="en-US" dirty="0" smtClean="0"/>
              <a:t>Or transport the </a:t>
            </a:r>
            <a:r>
              <a:rPr lang="en-US" dirty="0" smtClean="0">
                <a:solidFill>
                  <a:srgbClr val="558ED5"/>
                </a:solidFill>
              </a:rPr>
              <a:t>12 GHz power </a:t>
            </a:r>
            <a:r>
              <a:rPr lang="en-US" dirty="0" smtClean="0"/>
              <a:t>to CLEX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 a 12 GHz crab cavity for bunch length </a:t>
            </a:r>
            <a:r>
              <a:rPr lang="en-US" dirty="0" smtClean="0">
                <a:solidFill>
                  <a:schemeClr val="tx1"/>
                </a:solidFill>
              </a:rPr>
              <a:t>diagnostic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(Add </a:t>
            </a:r>
            <a:r>
              <a:rPr lang="en-US" dirty="0" smtClean="0">
                <a:solidFill>
                  <a:schemeClr val="tx1"/>
                </a:solidFill>
              </a:rPr>
              <a:t>an </a:t>
            </a:r>
            <a:r>
              <a:rPr lang="en-US" dirty="0" err="1" smtClean="0">
                <a:solidFill>
                  <a:schemeClr val="tx1"/>
                </a:solidFill>
              </a:rPr>
              <a:t>undulator</a:t>
            </a:r>
            <a:r>
              <a:rPr lang="en-US" dirty="0" smtClean="0">
                <a:solidFill>
                  <a:schemeClr val="tx1"/>
                </a:solidFill>
              </a:rPr>
              <a:t>, a Compton scattering experiment</a:t>
            </a:r>
            <a:r>
              <a:rPr lang="en-US" dirty="0" smtClean="0">
                <a:solidFill>
                  <a:schemeClr val="tx1"/>
                </a:solidFill>
              </a:rPr>
              <a:t>…)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Produce special beam for </a:t>
            </a:r>
            <a:r>
              <a:rPr lang="en-US" dirty="0" smtClean="0">
                <a:solidFill>
                  <a:srgbClr val="558ED5"/>
                </a:solidFill>
              </a:rPr>
              <a:t>Wakefield study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2 bunches of different energies with adjustable </a:t>
            </a:r>
            <a:r>
              <a:rPr lang="en-US" dirty="0" smtClean="0">
                <a:solidFill>
                  <a:schemeClr val="tx1"/>
                </a:solidFill>
              </a:rPr>
              <a:t>delay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Single bunch, short range wakes (A. Latina)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consideration on resources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27727" y="1022666"/>
            <a:ext cx="8229600" cy="542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Given the present CTF3 material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budget/manpower, one may roughly evaluate the resources needed to keep CALIFES running after 2016 to about: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558ED5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200-300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kCHF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/year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(including M to P – students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and PJAS)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About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5 FTEs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(staff and fellows)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The above would</a:t>
            </a:r>
            <a:r>
              <a:rPr lang="en-US" sz="2000" dirty="0" smtClean="0">
                <a:latin typeface="Century Gothic"/>
                <a:ea typeface="ＭＳ Ｐゴシック" charset="-128"/>
                <a:cs typeface="Century Gothic"/>
              </a:rPr>
              <a:t> include a minimum upgrade (1 ½ additional klystron, rearrangement of test area)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dirty="0" smtClean="0">
              <a:latin typeface="Century Gothic"/>
              <a:ea typeface="ＭＳ Ｐゴシック" charset="-128"/>
              <a:cs typeface="Century Gothic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latin typeface="Century Gothic"/>
                <a:ea typeface="ＭＳ Ｐゴシック" charset="-128"/>
                <a:cs typeface="Century Gothic"/>
              </a:rPr>
              <a:t>Will do a more precise evaluation, including more ambitious upgrade options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979195"/>
            <a:ext cx="8229600" cy="5542164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CALIFES</a:t>
            </a:r>
            <a:r>
              <a:rPr lang="en-US" dirty="0" smtClean="0"/>
              <a:t> may be a </a:t>
            </a:r>
            <a:r>
              <a:rPr lang="en-US" dirty="0" smtClean="0">
                <a:solidFill>
                  <a:srgbClr val="558ED5"/>
                </a:solidFill>
              </a:rPr>
              <a:t>reasonably cheap multi-purpose test facility </a:t>
            </a:r>
          </a:p>
          <a:p>
            <a:pPr lvl="1"/>
            <a:r>
              <a:rPr lang="en-US" dirty="0" smtClean="0"/>
              <a:t>Useful within the </a:t>
            </a:r>
            <a:r>
              <a:rPr lang="en-US" dirty="0" smtClean="0">
                <a:solidFill>
                  <a:srgbClr val="558ED5"/>
                </a:solidFill>
              </a:rPr>
              <a:t>CLIC study </a:t>
            </a:r>
            <a:r>
              <a:rPr lang="en-US" dirty="0" smtClean="0"/>
              <a:t>– potentially </a:t>
            </a:r>
            <a:r>
              <a:rPr lang="en-US" dirty="0" smtClean="0">
                <a:solidFill>
                  <a:srgbClr val="558ED5"/>
                </a:solidFill>
              </a:rPr>
              <a:t>much wider interest</a:t>
            </a:r>
          </a:p>
          <a:p>
            <a:pPr lvl="1"/>
            <a:r>
              <a:rPr lang="en-US" dirty="0" smtClean="0"/>
              <a:t>(Would help if enough support should come from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558ED5"/>
                </a:solidFill>
              </a:rPr>
              <a:t>outside</a:t>
            </a:r>
            <a:r>
              <a:rPr lang="en-US" dirty="0" smtClean="0">
                <a:solidFill>
                  <a:srgbClr val="558ED5"/>
                </a:solidFill>
              </a:rPr>
              <a:t> the CLIC study </a:t>
            </a:r>
            <a:r>
              <a:rPr lang="en-US" dirty="0" smtClean="0">
                <a:solidFill>
                  <a:srgbClr val="558ED5"/>
                </a:solidFill>
              </a:rPr>
              <a:t>or/and outside CERN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558ED5"/>
                </a:solidFill>
              </a:rPr>
              <a:t>Minimum to medium upgrades </a:t>
            </a:r>
            <a:r>
              <a:rPr lang="en-US" dirty="0" smtClean="0"/>
              <a:t>will enhance flexibility/usefulness</a:t>
            </a:r>
          </a:p>
          <a:p>
            <a:endParaRPr lang="en-US" dirty="0" smtClean="0"/>
          </a:p>
          <a:p>
            <a:r>
              <a:rPr lang="en-US" dirty="0" smtClean="0"/>
              <a:t>Connection to XBox1 seems logical step</a:t>
            </a:r>
            <a:endParaRPr lang="en-US" dirty="0" smtClean="0"/>
          </a:p>
          <a:p>
            <a:pPr lvl="1"/>
            <a:r>
              <a:rPr lang="en-US" dirty="0" smtClean="0"/>
              <a:t>Possibilities of further upgrades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more refined </a:t>
            </a:r>
            <a:r>
              <a:rPr lang="en-US" dirty="0" smtClean="0">
                <a:solidFill>
                  <a:srgbClr val="558ED5"/>
                </a:solidFill>
              </a:rPr>
              <a:t>cost/resource </a:t>
            </a:r>
            <a:r>
              <a:rPr lang="en-US" dirty="0" smtClean="0">
                <a:solidFill>
                  <a:srgbClr val="558ED5"/>
                </a:solidFill>
              </a:rPr>
              <a:t>assessment</a:t>
            </a:r>
            <a:r>
              <a:rPr lang="en-US" dirty="0" smtClean="0"/>
              <a:t> </a:t>
            </a:r>
            <a:r>
              <a:rPr lang="en-US" dirty="0" smtClean="0"/>
              <a:t>and evaluation of </a:t>
            </a:r>
            <a:r>
              <a:rPr lang="en-US" dirty="0" smtClean="0">
                <a:solidFill>
                  <a:srgbClr val="558ED5"/>
                </a:solidFill>
              </a:rPr>
              <a:t>scientific </a:t>
            </a:r>
            <a:r>
              <a:rPr lang="en-US" dirty="0" smtClean="0">
                <a:solidFill>
                  <a:srgbClr val="558ED5"/>
                </a:solidFill>
              </a:rPr>
              <a:t>case</a:t>
            </a:r>
          </a:p>
          <a:p>
            <a:endParaRPr lang="en-US" dirty="0" smtClean="0"/>
          </a:p>
          <a:p>
            <a:r>
              <a:rPr lang="en-US" dirty="0" smtClean="0"/>
              <a:t>Develop an integrated proposal, considering other beyond CTF3 options.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59791"/>
            <a:ext cx="8123237" cy="3104645"/>
          </a:xfrm>
        </p:spPr>
        <p:txBody>
          <a:bodyPr/>
          <a:lstStyle/>
          <a:p>
            <a:r>
              <a:rPr lang="en-US" dirty="0" smtClean="0"/>
              <a:t>ADDITIONAL CONSIDERATIONS, </a:t>
            </a:r>
            <a:br>
              <a:rPr lang="en-US" dirty="0" smtClean="0"/>
            </a:br>
            <a:r>
              <a:rPr lang="en-US" dirty="0" smtClean="0"/>
              <a:t>MATERIAL FOR DISCUSSION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49250"/>
            <a:ext cx="8123237" cy="571500"/>
          </a:xfrm>
        </p:spPr>
        <p:txBody>
          <a:bodyPr/>
          <a:lstStyle/>
          <a:p>
            <a:r>
              <a:rPr lang="en-US" dirty="0" smtClean="0"/>
              <a:t>List of potential options (non exhaustive…)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472" y="1055257"/>
            <a:ext cx="8534710" cy="5802743"/>
          </a:xfrm>
        </p:spPr>
        <p:txBody>
          <a:bodyPr/>
          <a:lstStyle/>
          <a:p>
            <a:r>
              <a:rPr lang="en-US" sz="1800" dirty="0" smtClean="0">
                <a:solidFill>
                  <a:srgbClr val="E46C0A"/>
                </a:solidFill>
              </a:rPr>
              <a:t>Shut-down CTF3 completely</a:t>
            </a:r>
            <a:r>
              <a:rPr lang="en-US" sz="1800" dirty="0" smtClean="0"/>
              <a:t> and re-use for other scopes the buildings and whatever hardware may be requested (3 GHz power stations, magnets, power supplies…)</a:t>
            </a:r>
          </a:p>
          <a:p>
            <a:endParaRPr lang="en-US" sz="1800" dirty="0" smtClean="0"/>
          </a:p>
          <a:p>
            <a:r>
              <a:rPr lang="en-US" sz="1800" dirty="0" smtClean="0"/>
              <a:t>Refurbish CTF3 as part of </a:t>
            </a:r>
            <a:r>
              <a:rPr lang="en-US" sz="1800" dirty="0" smtClean="0">
                <a:solidFill>
                  <a:srgbClr val="558ED5"/>
                </a:solidFill>
              </a:rPr>
              <a:t>new lepton injection chain </a:t>
            </a:r>
            <a:r>
              <a:rPr lang="en-US" sz="1800" dirty="0" smtClean="0"/>
              <a:t>at CERN  (potential interest for SPS damping ring tests, plasma wake-field experiments in AWAKE, future lepton accelerators…)</a:t>
            </a:r>
          </a:p>
          <a:p>
            <a:endParaRPr lang="en-US" sz="1800" dirty="0" smtClean="0"/>
          </a:p>
          <a:p>
            <a:r>
              <a:rPr lang="en-US" sz="1800" dirty="0" smtClean="0"/>
              <a:t>Keep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CALIFES probe beam injector </a:t>
            </a:r>
            <a:r>
              <a:rPr lang="en-US" sz="1800" dirty="0" smtClean="0"/>
              <a:t>running as a </a:t>
            </a:r>
            <a:r>
              <a:rPr lang="en-US" sz="1800" dirty="0" smtClean="0">
                <a:solidFill>
                  <a:srgbClr val="558ED5"/>
                </a:solidFill>
              </a:rPr>
              <a:t>generic test facility </a:t>
            </a:r>
            <a:r>
              <a:rPr lang="en-US" sz="1800" dirty="0" smtClean="0"/>
              <a:t>for testing diagnostics and other components. May include additional X-band powering.</a:t>
            </a:r>
          </a:p>
          <a:p>
            <a:endParaRPr lang="en-US" sz="1800" dirty="0" smtClean="0"/>
          </a:p>
          <a:p>
            <a:r>
              <a:rPr lang="en-US" sz="1800" dirty="0" smtClean="0"/>
              <a:t>House the </a:t>
            </a:r>
            <a:r>
              <a:rPr lang="en-US" sz="1800" dirty="0" smtClean="0">
                <a:solidFill>
                  <a:srgbClr val="007091"/>
                </a:solidFill>
              </a:rPr>
              <a:t>DB Front-End </a:t>
            </a:r>
            <a:r>
              <a:rPr lang="en-US" sz="1800" dirty="0" smtClean="0"/>
              <a:t>in CTF3 (CLEX or </a:t>
            </a:r>
            <a:r>
              <a:rPr lang="en-US" sz="1800" dirty="0" err="1" smtClean="0"/>
              <a:t>Linac</a:t>
            </a:r>
            <a:r>
              <a:rPr lang="en-US" sz="1800" dirty="0" smtClean="0"/>
              <a:t>?). Possible option: plug Front-End before the CTF3 </a:t>
            </a:r>
            <a:r>
              <a:rPr lang="en-US" sz="1800" dirty="0" err="1" smtClean="0"/>
              <a:t>linac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Extend CTF3 running limited to </a:t>
            </a:r>
            <a:r>
              <a:rPr lang="en-US" sz="1800" dirty="0" smtClean="0">
                <a:solidFill>
                  <a:srgbClr val="558ED5"/>
                </a:solidFill>
              </a:rPr>
              <a:t>first part of the </a:t>
            </a:r>
            <a:r>
              <a:rPr lang="en-US" sz="1800" dirty="0" err="1" smtClean="0">
                <a:solidFill>
                  <a:srgbClr val="558ED5"/>
                </a:solidFill>
              </a:rPr>
              <a:t>linac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558ED5"/>
                </a:solidFill>
              </a:rPr>
              <a:t> </a:t>
            </a:r>
            <a:r>
              <a:rPr lang="en-US" sz="1800" dirty="0" smtClean="0"/>
              <a:t>for</a:t>
            </a:r>
            <a:r>
              <a:rPr lang="en-US" sz="1800" dirty="0" smtClean="0">
                <a:solidFill>
                  <a:srgbClr val="558ED5"/>
                </a:solidFill>
              </a:rPr>
              <a:t> X-band beam loading tests</a:t>
            </a:r>
            <a:r>
              <a:rPr lang="en-US" sz="1800" dirty="0" smtClean="0"/>
              <a:t>. Option: use dog-leg for X-band RF production - testing? 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2700" y="6578600"/>
            <a:ext cx="1057275" cy="279400"/>
          </a:xfrm>
        </p:spPr>
        <p:txBody>
          <a:bodyPr/>
          <a:lstStyle/>
          <a:p>
            <a:fld id="{ABB704F6-9419-934E-A4BD-37C408B9A391}" type="datetime1">
              <a:rPr lang="en-US" smtClean="0"/>
              <a:pPr/>
              <a:t>10/9/14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3867" y="2890391"/>
            <a:ext cx="9703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F. </a:t>
            </a:r>
            <a:r>
              <a:rPr lang="en-US" sz="1400" i="1" dirty="0" err="1" smtClean="0">
                <a:latin typeface="Century Gothic"/>
                <a:cs typeface="Century Gothic"/>
              </a:rPr>
              <a:t>Tecker</a:t>
            </a:r>
            <a:endParaRPr lang="en-US" sz="1400" i="1" dirty="0">
              <a:latin typeface="Century Gothic"/>
              <a:cs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21109" y="4104297"/>
            <a:ext cx="1329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W. </a:t>
            </a:r>
            <a:r>
              <a:rPr lang="en-US" sz="1400" i="1" dirty="0" err="1" smtClean="0">
                <a:latin typeface="Century Gothic"/>
                <a:cs typeface="Century Gothic"/>
              </a:rPr>
              <a:t>Farabolini</a:t>
            </a:r>
            <a:endParaRPr lang="en-US" sz="1400" i="1" dirty="0">
              <a:latin typeface="Century Gothic"/>
              <a:cs typeface="Century Gothic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99754" y="5148519"/>
            <a:ext cx="11244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S. </a:t>
            </a:r>
            <a:r>
              <a:rPr lang="en-US" sz="1400" i="1" dirty="0" err="1" smtClean="0">
                <a:latin typeface="Century Gothic"/>
                <a:cs typeface="Century Gothic"/>
              </a:rPr>
              <a:t>Doebert</a:t>
            </a:r>
            <a:endParaRPr lang="en-US" sz="1400" i="1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0" y="1177925"/>
            <a:ext cx="7410450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0134" y="1382106"/>
            <a:ext cx="2184607" cy="81922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Lepton Injector Chain</a:t>
            </a:r>
          </a:p>
          <a:p>
            <a:pPr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034815" y="987778"/>
            <a:ext cx="7431852" cy="5286963"/>
          </a:xfrm>
          <a:custGeom>
            <a:avLst/>
            <a:gdLst>
              <a:gd name="connsiteX0" fmla="*/ 0 w 7431852"/>
              <a:gd name="connsiteY0" fmla="*/ 4675481 h 5286963"/>
              <a:gd name="connsiteX1" fmla="*/ 714963 w 7431852"/>
              <a:gd name="connsiteY1" fmla="*/ 5286963 h 5286963"/>
              <a:gd name="connsiteX2" fmla="*/ 4713111 w 7431852"/>
              <a:gd name="connsiteY2" fmla="*/ 1984963 h 5286963"/>
              <a:gd name="connsiteX3" fmla="*/ 5512741 w 7431852"/>
              <a:gd name="connsiteY3" fmla="*/ 2267185 h 5286963"/>
              <a:gd name="connsiteX4" fmla="*/ 6321778 w 7431852"/>
              <a:gd name="connsiteY4" fmla="*/ 1524000 h 5286963"/>
              <a:gd name="connsiteX5" fmla="*/ 7253111 w 7431852"/>
              <a:gd name="connsiteY5" fmla="*/ 1307629 h 5286963"/>
              <a:gd name="connsiteX6" fmla="*/ 7431852 w 7431852"/>
              <a:gd name="connsiteY6" fmla="*/ 686741 h 5286963"/>
              <a:gd name="connsiteX7" fmla="*/ 6227704 w 7431852"/>
              <a:gd name="connsiteY7" fmla="*/ 630296 h 5286963"/>
              <a:gd name="connsiteX8" fmla="*/ 5362222 w 7431852"/>
              <a:gd name="connsiteY8" fmla="*/ 0 h 5286963"/>
              <a:gd name="connsiteX9" fmla="*/ 4129852 w 7431852"/>
              <a:gd name="connsiteY9" fmla="*/ 1110074 h 5286963"/>
              <a:gd name="connsiteX10" fmla="*/ 4289778 w 7431852"/>
              <a:gd name="connsiteY10" fmla="*/ 1740370 h 5286963"/>
              <a:gd name="connsiteX11" fmla="*/ 0 w 7431852"/>
              <a:gd name="connsiteY11" fmla="*/ 4675481 h 5286963"/>
              <a:gd name="connsiteX0" fmla="*/ 0 w 7431852"/>
              <a:gd name="connsiteY0" fmla="*/ 4675481 h 5286963"/>
              <a:gd name="connsiteX1" fmla="*/ 714963 w 7431852"/>
              <a:gd name="connsiteY1" fmla="*/ 5286963 h 5286963"/>
              <a:gd name="connsiteX2" fmla="*/ 4713111 w 7431852"/>
              <a:gd name="connsiteY2" fmla="*/ 1984963 h 5286963"/>
              <a:gd name="connsiteX3" fmla="*/ 5512741 w 7431852"/>
              <a:gd name="connsiteY3" fmla="*/ 2267185 h 5286963"/>
              <a:gd name="connsiteX4" fmla="*/ 6321778 w 7431852"/>
              <a:gd name="connsiteY4" fmla="*/ 1524000 h 5286963"/>
              <a:gd name="connsiteX5" fmla="*/ 7253111 w 7431852"/>
              <a:gd name="connsiteY5" fmla="*/ 1307629 h 5286963"/>
              <a:gd name="connsiteX6" fmla="*/ 7431852 w 7431852"/>
              <a:gd name="connsiteY6" fmla="*/ 686741 h 5286963"/>
              <a:gd name="connsiteX7" fmla="*/ 6227704 w 7431852"/>
              <a:gd name="connsiteY7" fmla="*/ 630296 h 5286963"/>
              <a:gd name="connsiteX8" fmla="*/ 5362222 w 7431852"/>
              <a:gd name="connsiteY8" fmla="*/ 0 h 5286963"/>
              <a:gd name="connsiteX9" fmla="*/ 4129852 w 7431852"/>
              <a:gd name="connsiteY9" fmla="*/ 1110074 h 5286963"/>
              <a:gd name="connsiteX10" fmla="*/ 4064001 w 7431852"/>
              <a:gd name="connsiteY10" fmla="*/ 1909703 h 5286963"/>
              <a:gd name="connsiteX11" fmla="*/ 0 w 7431852"/>
              <a:gd name="connsiteY11" fmla="*/ 4675481 h 5286963"/>
              <a:gd name="connsiteX0" fmla="*/ 0 w 7431852"/>
              <a:gd name="connsiteY0" fmla="*/ 4788370 h 5286963"/>
              <a:gd name="connsiteX1" fmla="*/ 714963 w 7431852"/>
              <a:gd name="connsiteY1" fmla="*/ 5286963 h 5286963"/>
              <a:gd name="connsiteX2" fmla="*/ 4713111 w 7431852"/>
              <a:gd name="connsiteY2" fmla="*/ 1984963 h 5286963"/>
              <a:gd name="connsiteX3" fmla="*/ 5512741 w 7431852"/>
              <a:gd name="connsiteY3" fmla="*/ 2267185 h 5286963"/>
              <a:gd name="connsiteX4" fmla="*/ 6321778 w 7431852"/>
              <a:gd name="connsiteY4" fmla="*/ 1524000 h 5286963"/>
              <a:gd name="connsiteX5" fmla="*/ 7253111 w 7431852"/>
              <a:gd name="connsiteY5" fmla="*/ 1307629 h 5286963"/>
              <a:gd name="connsiteX6" fmla="*/ 7431852 w 7431852"/>
              <a:gd name="connsiteY6" fmla="*/ 686741 h 5286963"/>
              <a:gd name="connsiteX7" fmla="*/ 6227704 w 7431852"/>
              <a:gd name="connsiteY7" fmla="*/ 630296 h 5286963"/>
              <a:gd name="connsiteX8" fmla="*/ 5362222 w 7431852"/>
              <a:gd name="connsiteY8" fmla="*/ 0 h 5286963"/>
              <a:gd name="connsiteX9" fmla="*/ 4129852 w 7431852"/>
              <a:gd name="connsiteY9" fmla="*/ 1110074 h 5286963"/>
              <a:gd name="connsiteX10" fmla="*/ 4064001 w 7431852"/>
              <a:gd name="connsiteY10" fmla="*/ 1909703 h 5286963"/>
              <a:gd name="connsiteX11" fmla="*/ 0 w 7431852"/>
              <a:gd name="connsiteY11" fmla="*/ 4788370 h 5286963"/>
              <a:gd name="connsiteX0" fmla="*/ 0 w 7431852"/>
              <a:gd name="connsiteY0" fmla="*/ 4788370 h 5286963"/>
              <a:gd name="connsiteX1" fmla="*/ 714963 w 7431852"/>
              <a:gd name="connsiteY1" fmla="*/ 5286963 h 5286963"/>
              <a:gd name="connsiteX2" fmla="*/ 4713111 w 7431852"/>
              <a:gd name="connsiteY2" fmla="*/ 1984963 h 5286963"/>
              <a:gd name="connsiteX3" fmla="*/ 5512741 w 7431852"/>
              <a:gd name="connsiteY3" fmla="*/ 2267185 h 5286963"/>
              <a:gd name="connsiteX4" fmla="*/ 6321778 w 7431852"/>
              <a:gd name="connsiteY4" fmla="*/ 1524000 h 5286963"/>
              <a:gd name="connsiteX5" fmla="*/ 7253111 w 7431852"/>
              <a:gd name="connsiteY5" fmla="*/ 1307629 h 5286963"/>
              <a:gd name="connsiteX6" fmla="*/ 7431852 w 7431852"/>
              <a:gd name="connsiteY6" fmla="*/ 686741 h 5286963"/>
              <a:gd name="connsiteX7" fmla="*/ 6227704 w 7431852"/>
              <a:gd name="connsiteY7" fmla="*/ 630296 h 5286963"/>
              <a:gd name="connsiteX8" fmla="*/ 5362222 w 7431852"/>
              <a:gd name="connsiteY8" fmla="*/ 0 h 5286963"/>
              <a:gd name="connsiteX9" fmla="*/ 4129852 w 7431852"/>
              <a:gd name="connsiteY9" fmla="*/ 1110074 h 5286963"/>
              <a:gd name="connsiteX10" fmla="*/ 3142075 w 7431852"/>
              <a:gd name="connsiteY10" fmla="*/ 2361258 h 5286963"/>
              <a:gd name="connsiteX11" fmla="*/ 0 w 7431852"/>
              <a:gd name="connsiteY11" fmla="*/ 4788370 h 528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31852" h="5286963">
                <a:moveTo>
                  <a:pt x="0" y="4788370"/>
                </a:moveTo>
                <a:lnTo>
                  <a:pt x="714963" y="5286963"/>
                </a:lnTo>
                <a:lnTo>
                  <a:pt x="4713111" y="1984963"/>
                </a:lnTo>
                <a:lnTo>
                  <a:pt x="5512741" y="2267185"/>
                </a:lnTo>
                <a:lnTo>
                  <a:pt x="6321778" y="1524000"/>
                </a:lnTo>
                <a:lnTo>
                  <a:pt x="7253111" y="1307629"/>
                </a:lnTo>
                <a:lnTo>
                  <a:pt x="7431852" y="686741"/>
                </a:lnTo>
                <a:lnTo>
                  <a:pt x="6227704" y="630296"/>
                </a:lnTo>
                <a:lnTo>
                  <a:pt x="5362222" y="0"/>
                </a:lnTo>
                <a:lnTo>
                  <a:pt x="4129852" y="1110074"/>
                </a:lnTo>
                <a:lnTo>
                  <a:pt x="3142075" y="2361258"/>
                </a:lnTo>
                <a:lnTo>
                  <a:pt x="0" y="4788370"/>
                </a:lnTo>
                <a:close/>
              </a:path>
            </a:pathLst>
          </a:cu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99852" y="4233334"/>
            <a:ext cx="2126073" cy="10724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CALIFES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facility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8444" y="4820513"/>
            <a:ext cx="771408" cy="35277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856695" y="6157217"/>
            <a:ext cx="2126073" cy="4937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DB Front End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80134" y="4107188"/>
            <a:ext cx="2126073" cy="4937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Dog-leg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1612370" y="1934221"/>
            <a:ext cx="1930518" cy="186266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 rot="19437478" flipV="1">
            <a:off x="1392669" y="4988179"/>
            <a:ext cx="1869280" cy="684640"/>
          </a:xfrm>
          <a:prstGeom prst="ellips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9437478" flipV="1">
            <a:off x="1392668" y="5085336"/>
            <a:ext cx="1869280" cy="684640"/>
          </a:xfrm>
          <a:prstGeom prst="ellipse">
            <a:avLst/>
          </a:prstGeom>
          <a:noFill/>
          <a:ln w="25400" cap="flat" cmpd="sng" algn="ctr">
            <a:solidFill>
              <a:srgbClr val="E46C0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19" idx="4"/>
          </p:cNvCxnSpPr>
          <p:nvPr/>
        </p:nvCxnSpPr>
        <p:spPr>
          <a:xfrm>
            <a:off x="980252" y="4600939"/>
            <a:ext cx="1145643" cy="45276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067023" y="1900295"/>
            <a:ext cx="1251479" cy="152401"/>
          </a:xfrm>
          <a:prstGeom prst="line">
            <a:avLst/>
          </a:prstGeom>
          <a:ln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 rot="19437478" flipV="1">
            <a:off x="3002278" y="4176414"/>
            <a:ext cx="2454483" cy="68464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endCxn id="20" idx="0"/>
          </p:cNvCxnSpPr>
          <p:nvPr/>
        </p:nvCxnSpPr>
        <p:spPr>
          <a:xfrm rot="10800000">
            <a:off x="2528723" y="5704451"/>
            <a:ext cx="755737" cy="452766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 rot="19437478" flipV="1">
            <a:off x="3459369" y="4258617"/>
            <a:ext cx="1869280" cy="684640"/>
          </a:xfrm>
          <a:prstGeom prst="ellipse">
            <a:avLst/>
          </a:prstGeom>
          <a:noFill/>
          <a:ln w="25400" cap="flat" cmpd="sng" algn="ctr">
            <a:solidFill>
              <a:srgbClr val="E46C0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rot="5400000" flipH="1" flipV="1">
            <a:off x="3235364" y="5102803"/>
            <a:ext cx="1103511" cy="1005318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5" idx="0"/>
          </p:cNvCxnSpPr>
          <p:nvPr/>
        </p:nvCxnSpPr>
        <p:spPr>
          <a:xfrm rot="5400000" flipH="1" flipV="1">
            <a:off x="4829804" y="4202069"/>
            <a:ext cx="194590" cy="9923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  <p:bldP spid="8" grpId="0" animBg="1"/>
      <p:bldP spid="9" grpId="0" animBg="1"/>
      <p:bldP spid="14" grpId="0" animBg="1"/>
      <p:bldP spid="15" grpId="0" animBg="1"/>
      <p:bldP spid="19" grpId="0" animBg="1"/>
      <p:bldP spid="20" grpId="0" animBg="1"/>
      <p:bldP spid="25" grpId="0" animBg="1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6" y="497899"/>
            <a:ext cx="8123237" cy="571500"/>
          </a:xfrm>
        </p:spPr>
        <p:txBody>
          <a:bodyPr/>
          <a:lstStyle/>
          <a:p>
            <a:r>
              <a:rPr lang="en-US" dirty="0" smtClean="0"/>
              <a:t>Beam Loading run beyond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6900" y="1247688"/>
            <a:ext cx="5722939" cy="1978112"/>
          </a:xfrm>
        </p:spPr>
        <p:txBody>
          <a:bodyPr/>
          <a:lstStyle/>
          <a:p>
            <a:pPr marL="179388" indent="-179388"/>
            <a:r>
              <a:rPr lang="en-US" sz="1600" dirty="0" smtClean="0"/>
              <a:t>From here to 2016 </a:t>
            </a:r>
            <a:r>
              <a:rPr lang="en-US" sz="1600" dirty="0" smtClean="0">
                <a:solidFill>
                  <a:srgbClr val="007091"/>
                </a:solidFill>
              </a:rPr>
              <a:t>~ 3 test slots </a:t>
            </a:r>
            <a:r>
              <a:rPr lang="en-US" sz="1600" dirty="0" smtClean="0"/>
              <a:t>(one per year) – </a:t>
            </a:r>
            <a:r>
              <a:rPr lang="en-US" sz="1600" u="sng" dirty="0" smtClean="0"/>
              <a:t>not a large statistics</a:t>
            </a:r>
          </a:p>
          <a:p>
            <a:pPr marL="179388" indent="-179388"/>
            <a:r>
              <a:rPr lang="en-US" sz="1600" dirty="0" smtClean="0"/>
              <a:t>In this time scale</a:t>
            </a:r>
            <a:r>
              <a:rPr lang="en-US" sz="1600" dirty="0" smtClean="0"/>
              <a:t> could </a:t>
            </a:r>
            <a:r>
              <a:rPr lang="en-US" sz="1600" dirty="0" smtClean="0"/>
              <a:t>have a </a:t>
            </a:r>
            <a:r>
              <a:rPr lang="en-US" sz="1600" dirty="0" smtClean="0">
                <a:solidFill>
                  <a:srgbClr val="007091"/>
                </a:solidFill>
              </a:rPr>
              <a:t>new CLIC structure prototype </a:t>
            </a:r>
            <a:r>
              <a:rPr lang="en-US" sz="1600" dirty="0" smtClean="0"/>
              <a:t>from </a:t>
            </a:r>
            <a:r>
              <a:rPr lang="en-US" sz="1600" dirty="0" err="1" smtClean="0"/>
              <a:t>rebaselining</a:t>
            </a:r>
            <a:endParaRPr lang="en-US" sz="1600" dirty="0" smtClean="0"/>
          </a:p>
          <a:p>
            <a:pPr marL="179388" indent="-179388"/>
            <a:r>
              <a:rPr lang="en-US" sz="1600" dirty="0" smtClean="0"/>
              <a:t>May want to test it, especially if the </a:t>
            </a:r>
            <a:r>
              <a:rPr lang="en-US" sz="1600" dirty="0" smtClean="0">
                <a:solidFill>
                  <a:srgbClr val="007091"/>
                </a:solidFill>
              </a:rPr>
              <a:t>gradient profile </a:t>
            </a:r>
            <a:r>
              <a:rPr lang="en-US" sz="1600" dirty="0" smtClean="0"/>
              <a:t>turns out to be different from the present one</a:t>
            </a:r>
          </a:p>
          <a:p>
            <a:pPr marL="179388" indent="-179388"/>
            <a:r>
              <a:rPr lang="en-US" sz="1600" dirty="0" smtClean="0"/>
              <a:t>Need </a:t>
            </a:r>
            <a:r>
              <a:rPr lang="en-US" sz="1600" dirty="0" smtClean="0">
                <a:solidFill>
                  <a:srgbClr val="007091"/>
                </a:solidFill>
              </a:rPr>
              <a:t>relative small infrastructure </a:t>
            </a:r>
            <a:r>
              <a:rPr lang="en-US" sz="1600" dirty="0" smtClean="0"/>
              <a:t>– 5 MKS, first 50 </a:t>
            </a:r>
            <a:r>
              <a:rPr lang="en-US" sz="1600" dirty="0" err="1" smtClean="0"/>
              <a:t>m</a:t>
            </a:r>
            <a:r>
              <a:rPr lang="en-US" sz="1600" dirty="0" smtClean="0"/>
              <a:t> of </a:t>
            </a:r>
            <a:r>
              <a:rPr lang="en-US" sz="1600" dirty="0" err="1" smtClean="0"/>
              <a:t>linac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3338" y="3271838"/>
            <a:ext cx="4030662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7623175" y="3800475"/>
            <a:ext cx="9604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FF0000"/>
                </a:solidFill>
                <a:latin typeface="Calibri" pitchFamily="34" charset="0"/>
              </a:rPr>
              <a:t>Unloaded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7150100" y="5454650"/>
            <a:ext cx="1220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7030A0"/>
                </a:solidFill>
                <a:latin typeface="Calibri" pitchFamily="34" charset="0"/>
              </a:rPr>
              <a:t>Loaded (CLIC)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7855745" y="5082381"/>
            <a:ext cx="173196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558ED5"/>
                </a:solidFill>
                <a:latin typeface="Calibri" pitchFamily="34" charset="0"/>
              </a:rPr>
              <a:t>Increasing current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184900" y="3379788"/>
            <a:ext cx="2536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Gradient along the structure</a:t>
            </a: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284163" y="1254125"/>
            <a:ext cx="2581275" cy="1971675"/>
            <a:chOff x="5224886" y="587031"/>
            <a:chExt cx="3262388" cy="23427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24886" y="587031"/>
              <a:ext cx="3173985" cy="234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</p:pic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6930597" y="2078138"/>
              <a:ext cx="593291" cy="1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>
                  <a:solidFill>
                    <a:schemeClr val="bg1"/>
                  </a:solidFill>
                  <a:cs typeface="Arial" pitchFamily="34" charset="0"/>
                </a:rPr>
                <a:t>CLEX</a:t>
              </a:r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5410289" y="1823559"/>
              <a:ext cx="852856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>
                  <a:solidFill>
                    <a:schemeClr val="bg1"/>
                  </a:solidFill>
                  <a:cs typeface="Arial" pitchFamily="34" charset="0"/>
                </a:rPr>
                <a:t>LINAC</a:t>
              </a: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6224963" y="914347"/>
              <a:ext cx="928119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>
                  <a:solidFill>
                    <a:schemeClr val="bg1"/>
                  </a:solidFill>
                  <a:cs typeface="Arial" pitchFamily="34" charset="0"/>
                </a:rPr>
                <a:t>DELAY LOOP</a:t>
              </a:r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7481210" y="1387612"/>
              <a:ext cx="100606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>
                  <a:solidFill>
                    <a:schemeClr val="bg1"/>
                  </a:solidFill>
                  <a:cs typeface="Arial" pitchFamily="34" charset="0"/>
                </a:rPr>
                <a:t>COMBINER RING</a:t>
              </a:r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5496754" y="1286848"/>
              <a:ext cx="1070992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>
                  <a:solidFill>
                    <a:srgbClr val="FF0000"/>
                  </a:solidFill>
                  <a:cs typeface="Arial" pitchFamily="34" charset="0"/>
                </a:rPr>
                <a:t>BL - BDR experiment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6037474" y="1701795"/>
              <a:ext cx="100319" cy="558326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 flipV="1">
              <a:off x="6328400" y="2137516"/>
              <a:ext cx="246786" cy="19805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 flipV="1">
              <a:off x="6352476" y="2163924"/>
              <a:ext cx="252805" cy="209372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31"/>
          <p:cNvSpPr txBox="1">
            <a:spLocks noChangeArrowheads="1"/>
          </p:cNvSpPr>
          <p:nvPr/>
        </p:nvSpPr>
        <p:spPr bwMode="auto">
          <a:xfrm>
            <a:off x="6122988" y="4854575"/>
            <a:ext cx="14620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bri" pitchFamily="34" charset="0"/>
              </a:rPr>
              <a:t>Average gradient 100 MV/m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5902325" y="4559300"/>
            <a:ext cx="2957513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22" idx="0"/>
          </p:cNvCxnSpPr>
          <p:nvPr/>
        </p:nvCxnSpPr>
        <p:spPr>
          <a:xfrm flipH="1">
            <a:off x="6853238" y="4559300"/>
            <a:ext cx="274637" cy="2952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583613" y="4678363"/>
            <a:ext cx="0" cy="105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7" idx="0"/>
          </p:cNvCxnSpPr>
          <p:nvPr/>
        </p:nvCxnSpPr>
        <p:spPr>
          <a:xfrm flipH="1">
            <a:off x="7761288" y="5213350"/>
            <a:ext cx="258762" cy="2413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2"/>
          </p:cNvCxnSpPr>
          <p:nvPr/>
        </p:nvCxnSpPr>
        <p:spPr>
          <a:xfrm flipH="1">
            <a:off x="8020050" y="4078288"/>
            <a:ext cx="82550" cy="388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40"/>
          <p:cNvGrpSpPr>
            <a:grpSpLocks/>
          </p:cNvGrpSpPr>
          <p:nvPr/>
        </p:nvGrpSpPr>
        <p:grpSpPr bwMode="auto">
          <a:xfrm>
            <a:off x="0" y="3759200"/>
            <a:ext cx="5130800" cy="3098800"/>
            <a:chOff x="122944" y="3718679"/>
            <a:chExt cx="5130154" cy="3098177"/>
          </a:xfrm>
        </p:grpSpPr>
        <p:pic>
          <p:nvPicPr>
            <p:cNvPr id="29" name="Picture 56"/>
            <p:cNvPicPr>
              <a:picLocks noChangeAspect="1" noChangeArrowheads="1"/>
            </p:cNvPicPr>
            <p:nvPr/>
          </p:nvPicPr>
          <p:blipFill>
            <a:blip r:embed="rId4" cstate="print"/>
            <a:srcRect l="8847" t="7011" r="7065" b="4750"/>
            <a:stretch>
              <a:fillRect/>
            </a:stretch>
          </p:blipFill>
          <p:spPr bwMode="auto">
            <a:xfrm>
              <a:off x="122944" y="3718679"/>
              <a:ext cx="5117566" cy="3098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59"/>
            <p:cNvSpPr txBox="1">
              <a:spLocks noChangeArrowheads="1"/>
            </p:cNvSpPr>
            <p:nvPr/>
          </p:nvSpPr>
          <p:spPr bwMode="auto">
            <a:xfrm>
              <a:off x="3937681" y="5721974"/>
              <a:ext cx="1315417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003399"/>
                  </a:solidFill>
                  <a:latin typeface="Calibri" pitchFamily="34" charset="0"/>
                </a:rPr>
                <a:t>Drive beam, 1-3A, 100-50 MeV </a:t>
              </a:r>
            </a:p>
          </p:txBody>
        </p:sp>
        <p:sp>
          <p:nvSpPr>
            <p:cNvPr id="31" name="TextBox 65"/>
            <p:cNvSpPr txBox="1">
              <a:spLocks noChangeArrowheads="1"/>
            </p:cNvSpPr>
            <p:nvPr/>
          </p:nvSpPr>
          <p:spPr bwMode="auto">
            <a:xfrm>
              <a:off x="1701899" y="4285262"/>
              <a:ext cx="91835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 err="1">
                  <a:latin typeface="Calibri" pitchFamily="34" charset="0"/>
                  <a:sym typeface="Symbol" pitchFamily="18" charset="2"/>
                </a:rPr>
                <a:t></a:t>
              </a:r>
              <a:r>
                <a:rPr lang="en-GB" sz="1200" dirty="0">
                  <a:latin typeface="Calibri" pitchFamily="34" charset="0"/>
                  <a:sym typeface="Symbol" pitchFamily="18" charset="2"/>
                </a:rPr>
                <a:t> </a:t>
              </a:r>
              <a:r>
                <a:rPr lang="en-GB" sz="1200" dirty="0">
                  <a:latin typeface="Calibri" pitchFamily="34" charset="0"/>
                </a:rPr>
                <a:t>50 mm circular waveguide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2381672" y="4032941"/>
              <a:ext cx="284127" cy="2793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516593" y="4618611"/>
              <a:ext cx="441269" cy="3190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3657861" y="5524891"/>
              <a:ext cx="684127" cy="317436"/>
            </a:xfrm>
            <a:prstGeom prst="straightConnector1">
              <a:avLst/>
            </a:prstGeom>
            <a:ln>
              <a:solidFill>
                <a:srgbClr val="00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259449" y="3978977"/>
              <a:ext cx="782538" cy="45552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73"/>
            <p:cNvSpPr txBox="1">
              <a:spLocks noChangeArrowheads="1"/>
            </p:cNvSpPr>
            <p:nvPr/>
          </p:nvSpPr>
          <p:spPr bwMode="auto">
            <a:xfrm>
              <a:off x="3658424" y="3879197"/>
              <a:ext cx="54474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>
                  <a:solidFill>
                    <a:srgbClr val="FF0000"/>
                  </a:solidFill>
                </a:rPr>
                <a:t>RF</a:t>
              </a: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1687513" y="4984750"/>
            <a:ext cx="38100" cy="573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84163" y="4995863"/>
            <a:ext cx="14620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bri" pitchFamily="34" charset="0"/>
              </a:rPr>
              <a:t>T24 structure installed in CTF3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CTF3 Decommissioning issues</a:t>
            </a:r>
            <a:endParaRPr lang="en-US" dirty="0"/>
          </a:p>
        </p:txBody>
      </p:sp>
      <p:pic>
        <p:nvPicPr>
          <p:cNvPr id="6" name="Content Placeholder 5" descr="Screen Shot 2014-02-06 at 09.21.09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119" b="-7119"/>
          <a:stretch>
            <a:fillRect/>
          </a:stretch>
        </p:blipFill>
        <p:spPr>
          <a:xfrm>
            <a:off x="409575" y="1206500"/>
            <a:ext cx="8229600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12218" y="890333"/>
            <a:ext cx="1538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G. </a:t>
            </a:r>
            <a:r>
              <a:rPr lang="en-US" sz="1400" i="1" dirty="0" err="1" smtClean="0">
                <a:latin typeface="Century Gothic"/>
                <a:cs typeface="Century Gothic"/>
              </a:rPr>
              <a:t>McMonagle</a:t>
            </a:r>
            <a:endParaRPr lang="en-US" sz="1400" i="1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48074"/>
            <a:ext cx="8123237" cy="571500"/>
          </a:xfrm>
        </p:spPr>
        <p:txBody>
          <a:bodyPr/>
          <a:lstStyle/>
          <a:p>
            <a:r>
              <a:rPr lang="en-US" dirty="0" smtClean="0"/>
              <a:t>CTF3 Decommissioning &amp; re-use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1044222"/>
            <a:ext cx="8435272" cy="5465704"/>
          </a:xfrm>
        </p:spPr>
        <p:txBody>
          <a:bodyPr/>
          <a:lstStyle/>
          <a:p>
            <a:r>
              <a:rPr lang="en-US" sz="1800" u="sng" dirty="0" smtClean="0">
                <a:solidFill>
                  <a:schemeClr val="accent1">
                    <a:lumMod val="75000"/>
                  </a:schemeClr>
                </a:solidFill>
              </a:rPr>
              <a:t>Simplest solution close the complex and lock the doors</a:t>
            </a:r>
          </a:p>
          <a:p>
            <a:r>
              <a:rPr lang="en-US" sz="1800" dirty="0" smtClean="0"/>
              <a:t>Continue running CTF3</a:t>
            </a:r>
          </a:p>
          <a:p>
            <a:pPr lvl="1"/>
            <a:r>
              <a:rPr lang="en-US" sz="1600" dirty="0" smtClean="0"/>
              <a:t>Costs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New access control system needed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Upgrade of modulator controls </a:t>
            </a:r>
            <a:r>
              <a:rPr lang="en-US" sz="1400" dirty="0" smtClean="0"/>
              <a:t>(get rid of non supported CAMAC)</a:t>
            </a:r>
          </a:p>
          <a:p>
            <a:pPr lvl="2"/>
            <a:r>
              <a:rPr lang="en-US" sz="1400" dirty="0" smtClean="0"/>
              <a:t>manpower</a:t>
            </a:r>
          </a:p>
          <a:p>
            <a:r>
              <a:rPr lang="en-US" sz="1800" dirty="0" smtClean="0"/>
              <a:t>Reuse the </a:t>
            </a:r>
            <a:r>
              <a:rPr lang="en-US" sz="1800" dirty="0" err="1" smtClean="0"/>
              <a:t>Linac</a:t>
            </a:r>
            <a:r>
              <a:rPr lang="en-US" sz="1800" dirty="0" smtClean="0"/>
              <a:t> and rings for electron injector to PS</a:t>
            </a:r>
          </a:p>
          <a:p>
            <a:pPr lvl="1"/>
            <a:r>
              <a:rPr lang="en-US" sz="1600" dirty="0" smtClean="0"/>
              <a:t>Costs</a:t>
            </a:r>
          </a:p>
          <a:p>
            <a:pPr lvl="2"/>
            <a:r>
              <a:rPr lang="en-US" sz="1400" dirty="0" smtClean="0"/>
              <a:t>New access control system needed</a:t>
            </a:r>
          </a:p>
          <a:p>
            <a:pPr lvl="2"/>
            <a:r>
              <a:rPr lang="en-US" sz="1400" dirty="0" smtClean="0"/>
              <a:t>Upgrade of modulator controls (get rid of non supported CAMAC)</a:t>
            </a:r>
          </a:p>
          <a:p>
            <a:pPr lvl="2"/>
            <a:r>
              <a:rPr lang="en-US" sz="1400" dirty="0" smtClean="0"/>
              <a:t>manpower</a:t>
            </a:r>
          </a:p>
          <a:p>
            <a:r>
              <a:rPr lang="en-US" sz="1800" dirty="0" smtClean="0"/>
              <a:t>CLEX</a:t>
            </a:r>
          </a:p>
          <a:p>
            <a:pPr lvl="1"/>
            <a:r>
              <a:rPr lang="en-US" sz="1600" dirty="0" smtClean="0"/>
              <a:t>Keep CALIFES operational</a:t>
            </a:r>
          </a:p>
          <a:p>
            <a:pPr lvl="2"/>
            <a:r>
              <a:rPr lang="en-US" sz="1400" dirty="0" smtClean="0"/>
              <a:t>New access control system </a:t>
            </a:r>
            <a:r>
              <a:rPr lang="en-US" sz="1400" dirty="0" smtClean="0"/>
              <a:t>needed </a:t>
            </a:r>
            <a:r>
              <a:rPr lang="en-US" sz="1400" dirty="0" smtClean="0">
                <a:solidFill>
                  <a:srgbClr val="558ED5"/>
                </a:solidFill>
              </a:rPr>
              <a:t>SOLVED</a:t>
            </a:r>
          </a:p>
          <a:p>
            <a:r>
              <a:rPr lang="en-US" sz="1800" dirty="0" smtClean="0"/>
              <a:t>New DB injector test area</a:t>
            </a:r>
          </a:p>
          <a:p>
            <a:pPr lvl="2"/>
            <a:r>
              <a:rPr lang="en-US" sz="1400" dirty="0" smtClean="0"/>
              <a:t>Use LINAC area but probably need civil engineering work in CTF2 area to allow modulators and klystrons to be installed (too large for gallery)</a:t>
            </a:r>
          </a:p>
          <a:p>
            <a:r>
              <a:rPr lang="en-US" sz="1800" dirty="0" smtClean="0"/>
              <a:t>CTF2</a:t>
            </a:r>
          </a:p>
          <a:p>
            <a:pPr lvl="1"/>
            <a:r>
              <a:rPr lang="en-US" sz="1600" dirty="0" smtClean="0"/>
              <a:t>Continued PHIN tests, X band test area</a:t>
            </a:r>
          </a:p>
          <a:p>
            <a:pPr lvl="2"/>
            <a:r>
              <a:rPr lang="en-US" sz="1400" dirty="0" smtClean="0"/>
              <a:t>New access system </a:t>
            </a:r>
            <a:r>
              <a:rPr lang="en-US" sz="1400" dirty="0" smtClean="0"/>
              <a:t>needed </a:t>
            </a:r>
            <a:r>
              <a:rPr lang="en-US" sz="1400" dirty="0" smtClean="0">
                <a:solidFill>
                  <a:srgbClr val="558ED5"/>
                </a:solidFill>
              </a:rPr>
              <a:t>SOLVED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412218" y="890333"/>
            <a:ext cx="1538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G. </a:t>
            </a:r>
            <a:r>
              <a:rPr lang="en-US" sz="1400" i="1" dirty="0" err="1" smtClean="0">
                <a:latin typeface="Century Gothic"/>
                <a:cs typeface="Century Gothic"/>
              </a:rPr>
              <a:t>McMonagle</a:t>
            </a:r>
            <a:endParaRPr lang="en-US" sz="1400" i="1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5" descr="Screen Shot 2013-08-15 at 12.05.50 .png"/>
          <p:cNvPicPr>
            <a:picLocks noChangeAspect="1"/>
          </p:cNvPicPr>
          <p:nvPr/>
        </p:nvPicPr>
        <p:blipFill>
          <a:blip r:embed="rId3" cstate="print"/>
          <a:srcRect l="41701" t="29143" r="3305" b="8057"/>
          <a:stretch>
            <a:fillRect/>
          </a:stretch>
        </p:blipFill>
        <p:spPr bwMode="auto">
          <a:xfrm>
            <a:off x="1511300" y="1182690"/>
            <a:ext cx="5794375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131" descr="IMG_31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6525" y="2862265"/>
            <a:ext cx="2547938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700" y="4783140"/>
            <a:ext cx="2641600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68" name="TextBox 135"/>
          <p:cNvSpPr txBox="1">
            <a:spLocks noChangeArrowheads="1"/>
          </p:cNvSpPr>
          <p:nvPr/>
        </p:nvSpPr>
        <p:spPr bwMode="auto">
          <a:xfrm>
            <a:off x="1055158" y="4501094"/>
            <a:ext cx="920750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DRIVE BEAM LINAC</a:t>
            </a:r>
          </a:p>
        </p:txBody>
      </p:sp>
      <p:sp>
        <p:nvSpPr>
          <p:cNvPr id="15369" name="TextBox 137"/>
          <p:cNvSpPr txBox="1">
            <a:spLocks noChangeArrowheads="1"/>
          </p:cNvSpPr>
          <p:nvPr/>
        </p:nvSpPr>
        <p:spPr bwMode="auto">
          <a:xfrm>
            <a:off x="6366403" y="2741615"/>
            <a:ext cx="939271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COMBINER</a:t>
            </a:r>
            <a:b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RING</a:t>
            </a:r>
          </a:p>
        </p:txBody>
      </p:sp>
      <p:sp>
        <p:nvSpPr>
          <p:cNvPr id="15372" name="TextBox 140"/>
          <p:cNvSpPr txBox="1">
            <a:spLocks noChangeArrowheads="1"/>
          </p:cNvSpPr>
          <p:nvPr/>
        </p:nvSpPr>
        <p:spPr bwMode="auto">
          <a:xfrm>
            <a:off x="-769938" y="13271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" name="Rectangle 43"/>
          <p:cNvSpPr>
            <a:spLocks noChangeArrowheads="1"/>
          </p:cNvSpPr>
          <p:nvPr/>
        </p:nvSpPr>
        <p:spPr bwMode="auto">
          <a:xfrm>
            <a:off x="2724944" y="370624"/>
            <a:ext cx="4964112" cy="81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sz="2800" dirty="0">
                <a:solidFill>
                  <a:srgbClr val="00187E"/>
                </a:solidFill>
                <a:latin typeface="Century Gothic"/>
                <a:cs typeface="Century Gothic"/>
              </a:rPr>
              <a:t>CLIC Test Facility (CTF3)</a:t>
            </a:r>
            <a:endParaRPr lang="en-US" sz="2800" dirty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  <p:pic>
        <p:nvPicPr>
          <p:cNvPr id="17" name="Picture 11" descr="DSCN589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188" y="896940"/>
            <a:ext cx="2417762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75" name="TextBox 17"/>
          <p:cNvSpPr txBox="1">
            <a:spLocks noChangeArrowheads="1"/>
          </p:cNvSpPr>
          <p:nvPr/>
        </p:nvSpPr>
        <p:spPr bwMode="auto">
          <a:xfrm>
            <a:off x="2793470" y="1794407"/>
            <a:ext cx="766762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DELAY LOOP</a:t>
            </a:r>
          </a:p>
        </p:txBody>
      </p:sp>
      <p:cxnSp>
        <p:nvCxnSpPr>
          <p:cNvPr id="20" name="Straight Connector 19"/>
          <p:cNvCxnSpPr>
            <a:stCxn id="15375" idx="3"/>
          </p:cNvCxnSpPr>
          <p:nvPr/>
        </p:nvCxnSpPr>
        <p:spPr>
          <a:xfrm>
            <a:off x="3560232" y="1974271"/>
            <a:ext cx="1646768" cy="5800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5369" idx="1"/>
          </p:cNvCxnSpPr>
          <p:nvPr/>
        </p:nvCxnSpPr>
        <p:spPr>
          <a:xfrm rot="10800000">
            <a:off x="5910269" y="2579705"/>
            <a:ext cx="456135" cy="34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368" idx="0"/>
          </p:cNvCxnSpPr>
          <p:nvPr/>
        </p:nvCxnSpPr>
        <p:spPr>
          <a:xfrm rot="5400000" flipH="1" flipV="1">
            <a:off x="1778000" y="3772961"/>
            <a:ext cx="465666" cy="990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3" idx="2"/>
          </p:cNvCxnSpPr>
          <p:nvPr/>
        </p:nvCxnSpPr>
        <p:spPr>
          <a:xfrm rot="5400000" flipH="1" flipV="1">
            <a:off x="3900463" y="4215850"/>
            <a:ext cx="1446793" cy="370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3" idx="2"/>
          </p:cNvCxnSpPr>
          <p:nvPr/>
        </p:nvCxnSpPr>
        <p:spPr>
          <a:xfrm rot="10800000">
            <a:off x="4642380" y="3510974"/>
            <a:ext cx="2029884" cy="13372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39"/>
          <p:cNvSpPr txBox="1">
            <a:spLocks noChangeArrowheads="1"/>
          </p:cNvSpPr>
          <p:nvPr/>
        </p:nvSpPr>
        <p:spPr bwMode="auto">
          <a:xfrm>
            <a:off x="4369330" y="3320523"/>
            <a:ext cx="546100" cy="19045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  <a:latin typeface="Century Gothic"/>
                <a:cs typeface="Century Gothic"/>
              </a:rPr>
              <a:t>CLEX</a:t>
            </a:r>
            <a:endParaRPr lang="en-US" sz="11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32" name="Picture 31" descr="DSC_012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16263" y="4864102"/>
            <a:ext cx="2643187" cy="166846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Box 139"/>
          <p:cNvSpPr txBox="1">
            <a:spLocks noChangeArrowheads="1"/>
          </p:cNvSpPr>
          <p:nvPr/>
        </p:nvSpPr>
        <p:spPr bwMode="auto">
          <a:xfrm>
            <a:off x="4538663" y="5106990"/>
            <a:ext cx="546100" cy="19045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TBL</a:t>
            </a:r>
          </a:p>
        </p:txBody>
      </p:sp>
      <p:pic>
        <p:nvPicPr>
          <p:cNvPr id="34" name="Picture 33" descr="DSC_0106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0775" y="4833940"/>
            <a:ext cx="2633663" cy="166211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TextBox 138"/>
          <p:cNvSpPr txBox="1">
            <a:spLocks noChangeArrowheads="1"/>
          </p:cNvSpPr>
          <p:nvPr/>
        </p:nvSpPr>
        <p:spPr bwMode="auto">
          <a:xfrm>
            <a:off x="7377113" y="4973640"/>
            <a:ext cx="546100" cy="19045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>
                <a:solidFill>
                  <a:srgbClr val="FFFFFF"/>
                </a:solidFill>
                <a:latin typeface="Century Gothic"/>
                <a:cs typeface="Century Gothic"/>
              </a:rPr>
              <a:t>TBTS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CDDCFD-6EBA-914D-8B0E-7EE348782064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considerations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46C0A"/>
                </a:solidFill>
              </a:rPr>
              <a:t>Decommissioning ≠ zero resources 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may be wise to </a:t>
            </a:r>
            <a:r>
              <a:rPr lang="en-US" dirty="0" smtClean="0">
                <a:solidFill>
                  <a:srgbClr val="007091"/>
                </a:solidFill>
              </a:rPr>
              <a:t>“mothball” CTF3</a:t>
            </a:r>
            <a:r>
              <a:rPr lang="en-US" dirty="0" smtClean="0"/>
              <a:t>, also to keep open the possibility to re-start CTF3 after 2016 if needed (</a:t>
            </a:r>
            <a:r>
              <a:rPr lang="en-US" dirty="0" smtClean="0">
                <a:solidFill>
                  <a:srgbClr val="007091"/>
                </a:solidFill>
              </a:rPr>
              <a:t>new module generation</a:t>
            </a:r>
            <a:r>
              <a:rPr lang="en-US" dirty="0" smtClean="0"/>
              <a:t>?) and according to CERN priorities</a:t>
            </a:r>
          </a:p>
          <a:p>
            <a:r>
              <a:rPr lang="en-US" dirty="0" err="1" smtClean="0"/>
              <a:t>Hovever</a:t>
            </a:r>
            <a:r>
              <a:rPr lang="en-US" dirty="0" smtClean="0"/>
              <a:t>, this clashes with requests to re-use CTF3 buildings and equipment…</a:t>
            </a:r>
          </a:p>
          <a:p>
            <a:endParaRPr lang="en-US" dirty="0" smtClean="0"/>
          </a:p>
          <a:p>
            <a:r>
              <a:rPr lang="en-US" dirty="0" smtClean="0"/>
              <a:t>The shut-down paradox:</a:t>
            </a:r>
          </a:p>
          <a:p>
            <a:pPr>
              <a:buNone/>
            </a:pPr>
            <a:r>
              <a:rPr lang="en-US" dirty="0" smtClean="0"/>
              <a:t>	“Given an accelerator facility, the cost of running it is in general lower or equal than the cost of a shut-down”.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83552" y="2003778"/>
            <a:ext cx="1538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G. </a:t>
            </a:r>
            <a:r>
              <a:rPr lang="en-US" sz="1400" i="1" dirty="0" err="1" smtClean="0">
                <a:latin typeface="Century Gothic"/>
                <a:cs typeface="Century Gothic"/>
              </a:rPr>
              <a:t>McMonagle</a:t>
            </a:r>
            <a:endParaRPr lang="en-US" sz="1400" i="1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610" y="1451328"/>
            <a:ext cx="8229600" cy="4755007"/>
          </a:xfrm>
        </p:spPr>
        <p:txBody>
          <a:bodyPr/>
          <a:lstStyle/>
          <a:p>
            <a:r>
              <a:rPr lang="en-US" dirty="0" smtClean="0">
                <a:solidFill>
                  <a:srgbClr val="558ED5"/>
                </a:solidFill>
              </a:rPr>
              <a:t>Many options </a:t>
            </a:r>
            <a:r>
              <a:rPr lang="en-US" dirty="0" smtClean="0"/>
              <a:t>for decommissioning/re-use/transformation of CTF3 area &amp; equipment.</a:t>
            </a:r>
          </a:p>
          <a:p>
            <a:endParaRPr lang="en-US" dirty="0" smtClean="0"/>
          </a:p>
          <a:p>
            <a:r>
              <a:rPr lang="en-US" dirty="0" smtClean="0"/>
              <a:t>Not all option </a:t>
            </a:r>
            <a:r>
              <a:rPr lang="en-US" dirty="0" smtClean="0">
                <a:solidFill>
                  <a:srgbClr val="558ED5"/>
                </a:solidFill>
              </a:rPr>
              <a:t>consistent with each other </a:t>
            </a:r>
          </a:p>
          <a:p>
            <a:endParaRPr lang="en-US" dirty="0" smtClean="0"/>
          </a:p>
          <a:p>
            <a:r>
              <a:rPr lang="en-US" dirty="0" smtClean="0"/>
              <a:t>Main limitation will come from </a:t>
            </a:r>
            <a:r>
              <a:rPr lang="en-US" dirty="0" smtClean="0">
                <a:solidFill>
                  <a:srgbClr val="558ED5"/>
                </a:solidFill>
              </a:rPr>
              <a:t>resources</a:t>
            </a:r>
          </a:p>
          <a:p>
            <a:endParaRPr lang="en-US" dirty="0" smtClean="0"/>
          </a:p>
          <a:p>
            <a:r>
              <a:rPr lang="en-US" dirty="0" smtClean="0"/>
              <a:t>Very </a:t>
            </a:r>
            <a:r>
              <a:rPr lang="en-US" dirty="0" smtClean="0">
                <a:solidFill>
                  <a:srgbClr val="558ED5"/>
                </a:solidFill>
              </a:rPr>
              <a:t>good start </a:t>
            </a:r>
            <a:r>
              <a:rPr lang="en-US" dirty="0" smtClean="0"/>
              <a:t>in evaluating possible options</a:t>
            </a:r>
          </a:p>
          <a:p>
            <a:r>
              <a:rPr lang="en-US" dirty="0" smtClean="0">
                <a:solidFill>
                  <a:srgbClr val="558ED5"/>
                </a:solidFill>
              </a:rPr>
              <a:t>Still need quite some work</a:t>
            </a:r>
            <a:r>
              <a:rPr lang="en-US" dirty="0" smtClean="0"/>
              <a:t>, especially on evaluation of resources</a:t>
            </a:r>
          </a:p>
          <a:p>
            <a:endParaRPr lang="en-US" dirty="0" smtClean="0"/>
          </a:p>
          <a:p>
            <a:r>
              <a:rPr lang="en-US" dirty="0" smtClean="0"/>
              <a:t>Should come back with </a:t>
            </a:r>
            <a:r>
              <a:rPr lang="en-US" dirty="0" smtClean="0">
                <a:solidFill>
                  <a:srgbClr val="558ED5"/>
                </a:solidFill>
              </a:rPr>
              <a:t>a well laid out plan </a:t>
            </a:r>
            <a:r>
              <a:rPr lang="en-US" dirty="0" smtClean="0"/>
              <a:t>(with a few options) by </a:t>
            </a:r>
            <a:r>
              <a:rPr lang="en-US" dirty="0" smtClean="0">
                <a:solidFill>
                  <a:srgbClr val="558ED5"/>
                </a:solidFill>
              </a:rPr>
              <a:t>end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12"/>
          <p:cNvSpPr txBox="1">
            <a:spLocks/>
          </p:cNvSpPr>
          <p:nvPr/>
        </p:nvSpPr>
        <p:spPr>
          <a:xfrm>
            <a:off x="-1" y="350851"/>
            <a:ext cx="6440557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Yearly cost of CTF3 running</a:t>
            </a:r>
          </a:p>
        </p:txBody>
      </p:sp>
      <p:sp>
        <p:nvSpPr>
          <p:cNvPr id="6" name="Title 412"/>
          <p:cNvSpPr txBox="1">
            <a:spLocks/>
          </p:cNvSpPr>
          <p:nvPr/>
        </p:nvSpPr>
        <p:spPr>
          <a:xfrm>
            <a:off x="1074279" y="1060063"/>
            <a:ext cx="6440557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2012 running, relevant budget codes in blue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279" y="1464060"/>
            <a:ext cx="7095477" cy="512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412"/>
          <p:cNvSpPr txBox="1">
            <a:spLocks/>
          </p:cNvSpPr>
          <p:nvPr/>
        </p:nvSpPr>
        <p:spPr>
          <a:xfrm>
            <a:off x="3101009" y="6334483"/>
            <a:ext cx="3045350" cy="2757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/>
                <a:ea typeface="+mj-ea"/>
                <a:cs typeface="Calibri"/>
              </a:rPr>
              <a:t>Include some consolidation and upgrade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12"/>
          <p:cNvSpPr txBox="1">
            <a:spLocks/>
          </p:cNvSpPr>
          <p:nvPr/>
        </p:nvSpPr>
        <p:spPr>
          <a:xfrm>
            <a:off x="642577" y="881049"/>
            <a:ext cx="6440557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Yearly cost of CTF3 running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577" y="1759387"/>
            <a:ext cx="7491607" cy="296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412"/>
          <p:cNvSpPr txBox="1">
            <a:spLocks/>
          </p:cNvSpPr>
          <p:nvPr/>
        </p:nvSpPr>
        <p:spPr>
          <a:xfrm>
            <a:off x="642577" y="4826442"/>
            <a:ext cx="3045350" cy="2757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/>
                <a:ea typeface="+mj-ea"/>
                <a:cs typeface="Calibri"/>
              </a:rPr>
              <a:t>Taking out upgrades, divided by sub-systems</a:t>
            </a:r>
          </a:p>
        </p:txBody>
      </p:sp>
      <p:sp>
        <p:nvSpPr>
          <p:cNvPr id="6" name="Oval 5"/>
          <p:cNvSpPr/>
          <p:nvPr/>
        </p:nvSpPr>
        <p:spPr>
          <a:xfrm>
            <a:off x="7385038" y="4327849"/>
            <a:ext cx="940517" cy="498593"/>
          </a:xfrm>
          <a:prstGeom prst="ellipse">
            <a:avLst/>
          </a:prstGeom>
          <a:noFill/>
          <a:ln w="222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4"/>
          </p:cNvCxnSpPr>
          <p:nvPr/>
        </p:nvCxnSpPr>
        <p:spPr>
          <a:xfrm rot="5400000">
            <a:off x="7568535" y="4953166"/>
            <a:ext cx="413487" cy="160038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25555" y="2221052"/>
            <a:ext cx="866982" cy="2231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 smtClean="0"/>
              <a:t>340</a:t>
            </a:r>
          </a:p>
          <a:p>
            <a:pPr>
              <a:spcAft>
                <a:spcPts val="600"/>
              </a:spcAft>
            </a:pPr>
            <a:r>
              <a:rPr lang="en-US" sz="1100" dirty="0" smtClean="0"/>
              <a:t>13</a:t>
            </a:r>
          </a:p>
          <a:p>
            <a:pPr>
              <a:spcAft>
                <a:spcPts val="600"/>
              </a:spcAft>
            </a:pPr>
            <a:r>
              <a:rPr lang="en-US" sz="1100" dirty="0" smtClean="0"/>
              <a:t>170</a:t>
            </a:r>
          </a:p>
          <a:p>
            <a:pPr>
              <a:spcAft>
                <a:spcPts val="600"/>
              </a:spcAft>
            </a:pPr>
            <a:r>
              <a:rPr lang="en-US" sz="1100" dirty="0" smtClean="0"/>
              <a:t>26</a:t>
            </a:r>
          </a:p>
          <a:p>
            <a:pPr>
              <a:spcAft>
                <a:spcPts val="600"/>
              </a:spcAft>
            </a:pPr>
            <a:endParaRPr lang="en-US" sz="1100" dirty="0" smtClean="0"/>
          </a:p>
          <a:p>
            <a:pPr>
              <a:spcAft>
                <a:spcPts val="600"/>
              </a:spcAft>
            </a:pPr>
            <a:r>
              <a:rPr lang="en-US" sz="1100" dirty="0" smtClean="0"/>
              <a:t>890 (1200)</a:t>
            </a:r>
          </a:p>
          <a:p>
            <a:pPr>
              <a:spcAft>
                <a:spcPts val="600"/>
              </a:spcAft>
            </a:pPr>
            <a:endParaRPr lang="en-US" sz="1100" dirty="0" smtClean="0"/>
          </a:p>
          <a:p>
            <a:pPr>
              <a:spcAft>
                <a:spcPts val="600"/>
              </a:spcAft>
            </a:pPr>
            <a:r>
              <a:rPr lang="en-US" sz="1100" dirty="0" smtClean="0"/>
              <a:t>58</a:t>
            </a:r>
          </a:p>
          <a:p>
            <a:pPr>
              <a:spcAft>
                <a:spcPts val="600"/>
              </a:spcAft>
            </a:pPr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11" name="Title 412"/>
          <p:cNvSpPr txBox="1">
            <a:spLocks/>
          </p:cNvSpPr>
          <p:nvPr/>
        </p:nvSpPr>
        <p:spPr>
          <a:xfrm>
            <a:off x="642577" y="5819802"/>
            <a:ext cx="6440557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+ Manpower: about 15 FTE, including M to 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87961" y="5378556"/>
            <a:ext cx="1014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1550 (1860)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134184" y="1759387"/>
            <a:ext cx="929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Spent 2013</a:t>
            </a:r>
          </a:p>
          <a:p>
            <a:pPr algn="ctr"/>
            <a:r>
              <a:rPr lang="en-US" sz="1100" b="1" dirty="0" smtClean="0"/>
              <a:t>(</a:t>
            </a:r>
            <a:r>
              <a:rPr lang="en-US" sz="1100" b="1" dirty="0" err="1" smtClean="0"/>
              <a:t>kCHF</a:t>
            </a:r>
            <a:r>
              <a:rPr lang="en-US" sz="1100" b="1" dirty="0" smtClean="0"/>
              <a:t>)</a:t>
            </a:r>
            <a:endParaRPr lang="en-US" sz="1100" b="1" dirty="0"/>
          </a:p>
        </p:txBody>
      </p:sp>
      <p:sp>
        <p:nvSpPr>
          <p:cNvPr id="15" name="Oval 14"/>
          <p:cNvSpPr/>
          <p:nvPr/>
        </p:nvSpPr>
        <p:spPr>
          <a:xfrm>
            <a:off x="7187961" y="5239929"/>
            <a:ext cx="1014596" cy="498593"/>
          </a:xfrm>
          <a:prstGeom prst="ellipse">
            <a:avLst/>
          </a:prstGeom>
          <a:noFill/>
          <a:ln w="222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 to AWAKE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4" y="1760805"/>
            <a:ext cx="4178035" cy="4221163"/>
          </a:xfrm>
        </p:spPr>
        <p:txBody>
          <a:bodyPr/>
          <a:lstStyle/>
          <a:p>
            <a:pPr marL="180975" indent="-180975"/>
            <a:r>
              <a:rPr lang="en-US" sz="1600" dirty="0" smtClean="0"/>
              <a:t>Awake needs </a:t>
            </a:r>
            <a:r>
              <a:rPr lang="en-US" sz="1600" dirty="0" smtClean="0">
                <a:solidFill>
                  <a:srgbClr val="558ED5"/>
                </a:solidFill>
              </a:rPr>
              <a:t>20 </a:t>
            </a:r>
            <a:r>
              <a:rPr lang="en-US" sz="1600" dirty="0" err="1" smtClean="0">
                <a:solidFill>
                  <a:srgbClr val="558ED5"/>
                </a:solidFill>
              </a:rPr>
              <a:t>MeV</a:t>
            </a:r>
            <a:r>
              <a:rPr lang="en-US" sz="1600" dirty="0" smtClean="0">
                <a:solidFill>
                  <a:srgbClr val="558ED5"/>
                </a:solidFill>
              </a:rPr>
              <a:t> electron source </a:t>
            </a:r>
            <a:r>
              <a:rPr lang="en-US" sz="1600" dirty="0" smtClean="0"/>
              <a:t>with low charge, small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and possibly short bunches</a:t>
            </a:r>
          </a:p>
          <a:p>
            <a:pPr marL="180975" indent="-180975"/>
            <a:endParaRPr lang="en-US" sz="1600" dirty="0" smtClean="0"/>
          </a:p>
          <a:p>
            <a:pPr marL="180975" indent="-180975"/>
            <a:r>
              <a:rPr lang="en-US" sz="1600" dirty="0" smtClean="0"/>
              <a:t>One CTF3-type </a:t>
            </a:r>
            <a:r>
              <a:rPr lang="en-US" sz="1600" dirty="0" smtClean="0">
                <a:solidFill>
                  <a:srgbClr val="558ED5"/>
                </a:solidFill>
              </a:rPr>
              <a:t>Klystron-Modulator </a:t>
            </a:r>
            <a:r>
              <a:rPr lang="en-US" sz="1600" dirty="0" smtClean="0"/>
              <a:t>would be needed to power the injector</a:t>
            </a:r>
          </a:p>
          <a:p>
            <a:pPr marL="180975" indent="-180975"/>
            <a:r>
              <a:rPr lang="en-US" sz="1600" dirty="0" smtClean="0"/>
              <a:t>PHIN (</a:t>
            </a:r>
            <a:r>
              <a:rPr lang="en-US" sz="1600" dirty="0" err="1" smtClean="0"/>
              <a:t>Califes</a:t>
            </a:r>
            <a:r>
              <a:rPr lang="en-US" sz="1600" dirty="0" smtClean="0"/>
              <a:t>) type gun could be used</a:t>
            </a:r>
          </a:p>
          <a:p>
            <a:pPr marL="180975" indent="-180975"/>
            <a:r>
              <a:rPr lang="en-US" sz="1600" dirty="0" smtClean="0"/>
              <a:t>Some diagnostics, vacuum equipment and magnets might be useful</a:t>
            </a:r>
          </a:p>
          <a:p>
            <a:pPr marL="180975" indent="-180975"/>
            <a:endParaRPr lang="en-US" sz="1600" dirty="0" smtClean="0"/>
          </a:p>
          <a:p>
            <a:pPr marL="180975" indent="-180975"/>
            <a:r>
              <a:rPr lang="en-US" sz="1600" dirty="0" smtClean="0"/>
              <a:t>CTF-team experience would be likely helpful as well</a:t>
            </a:r>
          </a:p>
          <a:p>
            <a:pPr marL="180975" indent="-180975"/>
            <a:r>
              <a:rPr lang="en-US" sz="1600" dirty="0" smtClean="0">
                <a:solidFill>
                  <a:srgbClr val="558ED5"/>
                </a:solidFill>
              </a:rPr>
              <a:t>Test facility and pre-commissioning in CTF2 area?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10/6/14</a:t>
            </a:fld>
            <a:endParaRPr lang="en-US"/>
          </a:p>
        </p:txBody>
      </p:sp>
      <p:pic>
        <p:nvPicPr>
          <p:cNvPr id="5" name="Picture 5" descr="layout3Dlege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59458" y="1760805"/>
            <a:ext cx="4668741" cy="353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rot="5400000">
            <a:off x="5958968" y="2195490"/>
            <a:ext cx="1201874" cy="3"/>
          </a:xfrm>
          <a:prstGeom prst="straightConnector1">
            <a:avLst/>
          </a:prstGeom>
          <a:ln w="5715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re-use, an example: ERL Test Facility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10/6/14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90164" y="5733256"/>
            <a:ext cx="2032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latin typeface="Century Gothic"/>
                <a:cs typeface="Century Gothic"/>
              </a:rPr>
              <a:t>N. Catalan-</a:t>
            </a:r>
            <a:r>
              <a:rPr lang="en-US" sz="1400" i="1" dirty="0" err="1" smtClean="0">
                <a:latin typeface="Century Gothic"/>
                <a:cs typeface="Century Gothic"/>
              </a:rPr>
              <a:t>Lasheras</a:t>
            </a:r>
            <a:endParaRPr lang="en-US" sz="1400" i="1" dirty="0" smtClean="0">
              <a:latin typeface="Century Gothic"/>
              <a:cs typeface="Century Gothic"/>
            </a:endParaRPr>
          </a:p>
          <a:p>
            <a:r>
              <a:rPr lang="en-US" sz="1400" i="1" dirty="0" err="1" smtClean="0">
                <a:latin typeface="Century Gothic"/>
                <a:cs typeface="Century Gothic"/>
              </a:rPr>
              <a:t>LHeC</a:t>
            </a:r>
            <a:r>
              <a:rPr lang="en-US" sz="1400" i="1" dirty="0" smtClean="0">
                <a:latin typeface="Century Gothic"/>
                <a:cs typeface="Century Gothic"/>
              </a:rPr>
              <a:t> Workshop 2014</a:t>
            </a:r>
            <a:endParaRPr lang="en-US" sz="1400" i="1" dirty="0">
              <a:latin typeface="Century Gothic"/>
              <a:cs typeface="Century Gothic"/>
            </a:endParaRPr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7022" y="1391356"/>
            <a:ext cx="4608512" cy="2502337"/>
          </a:xfrm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3617" b="19563"/>
          <a:stretch/>
        </p:blipFill>
        <p:spPr>
          <a:xfrm>
            <a:off x="0" y="4066642"/>
            <a:ext cx="5790164" cy="206899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557142" y="4581128"/>
            <a:ext cx="2880320" cy="1152128"/>
          </a:xfrm>
          <a:prstGeom prst="roundRect">
            <a:avLst/>
          </a:prstGeom>
          <a:solidFill>
            <a:srgbClr val="3366FF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60 x 24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1412776"/>
            <a:ext cx="30243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Currently CTF3 to end operation in 2017</a:t>
            </a:r>
            <a:endParaRPr lang="en-US" sz="1800" dirty="0"/>
          </a:p>
          <a:p>
            <a:r>
              <a:rPr lang="en-US" sz="1800" dirty="0" smtClean="0"/>
              <a:t>Size could be ok when annexing some parts of the current </a:t>
            </a:r>
            <a:r>
              <a:rPr lang="en-US" sz="1800" dirty="0" err="1"/>
              <a:t>L</a:t>
            </a:r>
            <a:r>
              <a:rPr lang="en-US" sz="1800" dirty="0" err="1" smtClean="0"/>
              <a:t>inac</a:t>
            </a:r>
            <a:r>
              <a:rPr lang="en-US" sz="1800" dirty="0" smtClean="0"/>
              <a:t> buildings</a:t>
            </a:r>
            <a:endParaRPr lang="en-US" sz="1800" dirty="0"/>
          </a:p>
          <a:p>
            <a:r>
              <a:rPr lang="en-US" sz="1800" dirty="0" smtClean="0"/>
              <a:t>Complicated topology. Could be easier to re-assemble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008000"/>
                </a:solidFill>
              </a:rPr>
              <a:t>Could accommodate quench tests in CTF2 and CTF3 buildings</a:t>
            </a:r>
          </a:p>
          <a:p>
            <a:endParaRPr lang="en-US" sz="1800" dirty="0" smtClean="0">
              <a:solidFill>
                <a:srgbClr val="008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Already crowded area </a:t>
            </a:r>
            <a:endParaRPr lang="en-US" sz="1800" dirty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Screen Shot 2014-09-25 at 14.57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08" y="885501"/>
            <a:ext cx="8086767" cy="4150084"/>
          </a:xfrm>
          <a:prstGeom prst="rect">
            <a:avLst/>
          </a:prstGeom>
        </p:spPr>
      </p:pic>
      <p:pic>
        <p:nvPicPr>
          <p:cNvPr id="6" name="Picture 5" descr="Screen Shot 2014-08-28 at 12.32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8" y="4535354"/>
            <a:ext cx="8123238" cy="1796185"/>
          </a:xfrm>
          <a:prstGeom prst="rect">
            <a:avLst/>
          </a:prstGeom>
        </p:spPr>
      </p:pic>
      <p:pic>
        <p:nvPicPr>
          <p:cNvPr id="7" name="Picture 6" descr="Screen Shot 2014-10-01 at 16.40.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182" y="3723960"/>
            <a:ext cx="1818989" cy="671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CALIFES </a:t>
            </a:r>
            <a:r>
              <a:rPr lang="en-US" dirty="0" smtClean="0"/>
              <a:t>hall &amp; infrastructure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76790" y="2133600"/>
            <a:ext cx="696721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9" descr="1006091_07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1522" y="2290046"/>
            <a:ext cx="6545165" cy="4355229"/>
          </a:xfrm>
          <a:prstGeom prst="rect">
            <a:avLst/>
          </a:prstGeom>
          <a:noFill/>
        </p:spPr>
      </p:pic>
      <p:pic>
        <p:nvPicPr>
          <p:cNvPr id="8" name="Picture 7" descr="Screen Shot 2014-10-01 at 16.40.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069" y="5764109"/>
            <a:ext cx="1818989" cy="67138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998789" y="963315"/>
          <a:ext cx="3853760" cy="148769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537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Convenient hall (42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 x 8 x 2.6 m</a:t>
                      </a:r>
                      <a:r>
                        <a:rPr lang="en-US" sz="1000" baseline="30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3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) with proper concrete shielding (2.8 m) and large access.</a:t>
                      </a:r>
                      <a:endParaRPr lang="en-US" sz="1000" dirty="0">
                        <a:solidFill>
                          <a:srgbClr val="0000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298970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Instrumentation &amp; klystron 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gallery just 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above</a:t>
                      </a:r>
                      <a:endParaRPr lang="en-US" sz="1000" dirty="0">
                        <a:solidFill>
                          <a:srgbClr val="0000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 up-to-date </a:t>
                      </a: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Laser lab,</a:t>
                      </a: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 (</a:t>
                      </a: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80 m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 laser beam line, partly under vacuum)</a:t>
                      </a:r>
                      <a:endParaRPr lang="en-US" sz="1000" dirty="0">
                        <a:solidFill>
                          <a:srgbClr val="0000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Fully equipped (conditioned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 air, water, access </a:t>
                      </a:r>
                      <a:r>
                        <a:rPr lang="en-US" sz="1000" baseline="0" dirty="0" smtClean="0">
                          <a:solidFill>
                            <a:srgbClr val="0000FF"/>
                          </a:solidFill>
                          <a:latin typeface="Century Gothic"/>
                          <a:cs typeface="Century Gothic"/>
                        </a:rPr>
                        <a:t>control. No crane. </a:t>
                      </a:r>
                      <a:endParaRPr lang="en-US" sz="1000" dirty="0" smtClean="0">
                        <a:solidFill>
                          <a:srgbClr val="0000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6" descr="http://ctf3-tbts.web.cern.ch/ctf3-tbts/images/CLEX-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114" y="896974"/>
            <a:ext cx="4416816" cy="3312613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80834" y="4223117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CLEX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389480" y="2277824"/>
            <a:ext cx="6754519" cy="458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oup 140"/>
          <p:cNvGraphicFramePr>
            <a:graphicFrameLocks noGrp="1"/>
          </p:cNvGraphicFramePr>
          <p:nvPr/>
        </p:nvGraphicFramePr>
        <p:xfrm>
          <a:off x="205493" y="918456"/>
          <a:ext cx="5485988" cy="1914552"/>
        </p:xfrm>
        <a:graphic>
          <a:graphicData uri="http://schemas.openxmlformats.org/drawingml/2006/table">
            <a:tbl>
              <a:tblPr/>
              <a:tblGrid>
                <a:gridCol w="1233840"/>
                <a:gridCol w="1203716"/>
                <a:gridCol w="1129321"/>
                <a:gridCol w="1919111"/>
              </a:tblGrid>
              <a:tr h="1967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/>
                          <a:cs typeface="Century Gothic"/>
                        </a:rPr>
                        <a:t>Parameters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/>
                          <a:cs typeface="Century Gothic"/>
                        </a:rPr>
                        <a:t>Specified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/>
                          <a:cs typeface="Century Gothic"/>
                        </a:rPr>
                        <a:t>Verified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/>
                          <a:cs typeface="Century Gothic"/>
                        </a:rPr>
                        <a:t>Comment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Energy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200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MeV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205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MeV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Without bunch compression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Norm.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emittance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&lt; 20 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mm.mrad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4 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mm.mrad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With reduced bunch charge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Energy spread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&lt; ± 2 %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 ± 0.5 %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Bunch charge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0.6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nC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0.65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nC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With new photocathode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Bunch spacing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0.667 ns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0.667 ns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Laser driven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Nb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 of bunches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1-32-226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from 1 to 300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Limited by RF pulse length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rms. bunch length 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&lt; 0.75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ps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1-2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ps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 and above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Repetition rate</a:t>
                      </a:r>
                    </a:p>
                  </a:txBody>
                  <a:tcPr marL="54000" marR="54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0.8 – 5 Hz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0.8 – 5 Hz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Gothic"/>
                          <a:cs typeface="Century Gothic"/>
                        </a:rPr>
                        <a:t>Upgrade possibility to 10 Hz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96014" y="3395655"/>
            <a:ext cx="3284655" cy="226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Up to now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used 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TBTS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, from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November: </a:t>
            </a:r>
            <a:r>
              <a:rPr lang="en-US" sz="1800" dirty="0" smtClean="0">
                <a:latin typeface="Wingdings"/>
                <a:ea typeface="Wingdings"/>
                <a:cs typeface="Wingdings"/>
              </a:rPr>
              <a:t> 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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Two-Beam module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noProof="0" dirty="0" smtClean="0">
              <a:latin typeface="Century Gothic"/>
              <a:ea typeface="ＭＳ Ｐゴシック" charset="-128"/>
              <a:cs typeface="Century Gothic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noProof="0" dirty="0" smtClean="0">
                <a:latin typeface="Century Gothic"/>
                <a:ea typeface="ＭＳ Ｐゴシック" charset="-128"/>
                <a:cs typeface="Century Gothic"/>
              </a:rPr>
              <a:t>Growing activities</a:t>
            </a:r>
            <a:r>
              <a:rPr lang="en-US" sz="1800" noProof="0" dirty="0" smtClean="0">
                <a:latin typeface="Century Gothic"/>
                <a:ea typeface="ＭＳ Ｐゴシック" charset="-128"/>
                <a:cs typeface="Century Gothic"/>
              </a:rPr>
              <a:t> over the last years on </a:t>
            </a:r>
            <a:r>
              <a:rPr lang="en-US" sz="1800" noProof="0" dirty="0" smtClean="0">
                <a:solidFill>
                  <a:srgbClr val="558ED5"/>
                </a:solidFill>
                <a:latin typeface="Century Gothic"/>
                <a:ea typeface="ＭＳ Ｐゴシック" charset="-128"/>
                <a:cs typeface="Century Gothic"/>
              </a:rPr>
              <a:t>beam diagnostic/components testing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8ED5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pic>
        <p:nvPicPr>
          <p:cNvPr id="8" name="Picture 3" descr="G:\Users\w\wfarabol\Documents\Presentations\LINAC10\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9350" y="655013"/>
            <a:ext cx="1436043" cy="830160"/>
          </a:xfrm>
          <a:prstGeom prst="rect">
            <a:avLst/>
          </a:prstGeom>
          <a:noFill/>
        </p:spPr>
      </p:pic>
      <p:pic>
        <p:nvPicPr>
          <p:cNvPr id="9" name="Picture 8" descr="Swiss F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7486" y="1607627"/>
            <a:ext cx="1631703" cy="80729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15393" y="786359"/>
            <a:ext cx="8983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/>
            <a:r>
              <a:rPr lang="en-US" sz="1200" dirty="0" smtClean="0">
                <a:solidFill>
                  <a:srgbClr val="002060"/>
                </a:solidFill>
              </a:rPr>
              <a:t>CALIFES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18595" y="1653793"/>
            <a:ext cx="12988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Swiss </a:t>
            </a:r>
            <a:r>
              <a:rPr lang="en-US" sz="1200" dirty="0" smtClean="0">
                <a:solidFill>
                  <a:srgbClr val="002060"/>
                </a:solidFill>
              </a:rPr>
              <a:t>FEL injector </a:t>
            </a:r>
            <a:r>
              <a:rPr lang="en-US" sz="1000" dirty="0" smtClean="0">
                <a:solidFill>
                  <a:srgbClr val="002060"/>
                </a:solidFill>
              </a:rPr>
              <a:t>(courtesy </a:t>
            </a:r>
            <a:r>
              <a:rPr lang="en-US" sz="1000" dirty="0" err="1" smtClean="0">
                <a:solidFill>
                  <a:srgbClr val="002060"/>
                </a:solidFill>
              </a:rPr>
              <a:t>Simona</a:t>
            </a:r>
            <a:r>
              <a:rPr lang="en-US" sz="1000" dirty="0" smtClean="0">
                <a:solidFill>
                  <a:srgbClr val="002060"/>
                </a:solidFill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</a:rPr>
              <a:t>Bettoni</a:t>
            </a:r>
            <a:r>
              <a:rPr lang="en-US" sz="1000" dirty="0" smtClean="0">
                <a:solidFill>
                  <a:srgbClr val="002060"/>
                </a:solidFill>
              </a:rPr>
              <a:t>)</a:t>
            </a:r>
            <a:endParaRPr lang="en-US" sz="1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beam acceleration in TBTS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5" name="Picture 4" descr="TD24.JPG"/>
          <p:cNvPicPr>
            <a:picLocks noChangeAspect="1"/>
          </p:cNvPicPr>
          <p:nvPr/>
        </p:nvPicPr>
        <p:blipFill>
          <a:blip r:embed="rId2" cstate="print"/>
          <a:srcRect t="31111" r="41667" b="31111"/>
          <a:stretch>
            <a:fillRect/>
          </a:stretch>
        </p:blipFill>
        <p:spPr bwMode="auto">
          <a:xfrm>
            <a:off x="5591244" y="983363"/>
            <a:ext cx="2856070" cy="13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38468" y="821872"/>
            <a:ext cx="685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TD24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4402667" y="2802036"/>
            <a:ext cx="4370097" cy="876260"/>
          </a:xfrm>
          <a:prstGeom prst="rect">
            <a:avLst/>
          </a:prstGeom>
          <a:solidFill>
            <a:srgbClr val="F5E0D3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Maximum</a:t>
            </a:r>
            <a:r>
              <a:rPr lang="en-US" sz="1400" dirty="0" smtClean="0">
                <a:solidFill>
                  <a:srgbClr val="00187E"/>
                </a:solidFill>
                <a:latin typeface="Century Gothic"/>
                <a:cs typeface="Century Gothic"/>
              </a:rPr>
              <a:t> stable probe </a:t>
            </a: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beam acceleration measured: </a:t>
            </a:r>
            <a:r>
              <a:rPr lang="en-US" sz="1400" dirty="0">
                <a:solidFill>
                  <a:srgbClr val="C00000"/>
                </a:solidFill>
                <a:latin typeface="Century Gothic"/>
                <a:cs typeface="Century Gothic"/>
              </a:rPr>
              <a:t>31 </a:t>
            </a:r>
            <a:r>
              <a:rPr lang="en-US" sz="1400" dirty="0" err="1">
                <a:solidFill>
                  <a:srgbClr val="C00000"/>
                </a:solidFill>
                <a:latin typeface="Century Gothic"/>
                <a:cs typeface="Century Gothic"/>
              </a:rPr>
              <a:t>MeV</a:t>
            </a:r>
            <a:endParaRPr lang="en-US" sz="1400" dirty="0">
              <a:solidFill>
                <a:srgbClr val="00187E"/>
              </a:solidFill>
              <a:latin typeface="Century Gothic"/>
              <a:cs typeface="Century Gothic"/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600" dirty="0">
                <a:solidFill>
                  <a:srgbClr val="00187E"/>
                </a:solidFill>
                <a:latin typeface="Century Gothic"/>
                <a:cs typeface="Century Gothic"/>
                <a:sym typeface="Symbol" pitchFamily="18" charset="2"/>
              </a:rPr>
              <a:t></a:t>
            </a: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    Corresponding to a gradient of </a:t>
            </a:r>
            <a:r>
              <a:rPr lang="en-US" sz="1400" b="1" dirty="0">
                <a:solidFill>
                  <a:srgbClr val="C00000"/>
                </a:solidFill>
                <a:latin typeface="Century Gothic"/>
                <a:cs typeface="Century Gothic"/>
              </a:rPr>
              <a:t>145 MV/m</a:t>
            </a:r>
          </a:p>
        </p:txBody>
      </p:sp>
      <p:pic>
        <p:nvPicPr>
          <p:cNvPr id="8" name="Picture 7" descr="PowerVsGradient3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6962" y="3928301"/>
            <a:ext cx="4280659" cy="2670532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16480" y="983363"/>
            <a:ext cx="3573626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1600" dirty="0" smtClean="0">
              <a:solidFill>
                <a:srgbClr val="00187E"/>
              </a:solidFill>
            </a:endParaRPr>
          </a:p>
        </p:txBody>
      </p:sp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415629" y="1010290"/>
            <a:ext cx="4161333" cy="1384995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Two-Beam Acceleration demonstration in TBTS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Up to 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145 MV/m </a:t>
            </a:r>
            <a:r>
              <a:rPr lang="en-US" sz="1400" dirty="0" smtClean="0">
                <a:latin typeface="Century Gothic"/>
                <a:cs typeface="Century Gothic"/>
              </a:rPr>
              <a:t>measured gradient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Good agreement with expectations </a:t>
            </a:r>
          </a:p>
          <a:p>
            <a:r>
              <a:rPr lang="en-US" sz="1400" dirty="0" smtClean="0">
                <a:latin typeface="Century Gothic"/>
                <a:cs typeface="Century Gothic"/>
              </a:rPr>
              <a:t>(power vs. gradient)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32976" y="4823651"/>
            <a:ext cx="114300" cy="1224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724168" y="4682137"/>
            <a:ext cx="114300" cy="1224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360905" y="4994967"/>
            <a:ext cx="111197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 Nominal, loaded</a:t>
            </a:r>
            <a:endParaRPr lang="en-US" sz="1100" dirty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85380" y="4217813"/>
            <a:ext cx="1061357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rPr>
              <a:t>CLIC Nominal, unloaded</a:t>
            </a:r>
            <a:endParaRPr lang="en-US" sz="1100" dirty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6480" y="2947640"/>
            <a:ext cx="3483123" cy="340212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845048" y="4449392"/>
            <a:ext cx="11119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Calibri" pitchFamily="34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Calibri" pitchFamily="34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826984" y="5644481"/>
            <a:ext cx="1111975" cy="2496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Calibri" pitchFamily="34" charset="0"/>
                <a:ea typeface="+mn-ea"/>
              </a:rPr>
              <a:t>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065" y="303295"/>
            <a:ext cx="7581942" cy="571500"/>
          </a:xfrm>
        </p:spPr>
        <p:txBody>
          <a:bodyPr/>
          <a:lstStyle/>
          <a:p>
            <a:r>
              <a:rPr lang="en-US" dirty="0" smtClean="0"/>
              <a:t>Beam Diagnostic Tests in CLEX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7" name="Picture 6" descr="http://ctf3-tbts.web.cern.ch/ctf3-tbts/images/CLEX-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5852" y="1377742"/>
            <a:ext cx="6835227" cy="5126421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4" y="3713155"/>
            <a:ext cx="1521343" cy="244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52424" y="2791865"/>
            <a:ext cx="1521343" cy="9212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 err="1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Stripline</a:t>
            </a:r>
            <a:r>
              <a:rPr lang="en-US" sz="1400" dirty="0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 Drive Beam BPM in TBL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200" i="1" dirty="0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(CERN-LAPP)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1710213" y="4370388"/>
            <a:ext cx="1144825" cy="567212"/>
          </a:xfrm>
          <a:prstGeom prst="line">
            <a:avLst/>
          </a:prstGeom>
          <a:noFill/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 rot="10800000">
            <a:off x="4412459" y="4370388"/>
            <a:ext cx="680242" cy="567213"/>
          </a:xfrm>
          <a:prstGeom prst="line">
            <a:avLst/>
          </a:prstGeom>
          <a:noFill/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12" name="Picture 2" descr="\\cern.ch\dfs\Users\r\rpan\Desktop\Photos for chambers\photo 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5852" y="1377742"/>
            <a:ext cx="1801506" cy="141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107358" y="1377742"/>
            <a:ext cx="1898650" cy="1131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Electro-optic bunch profile monitor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 in CALIFES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200" i="1" dirty="0">
                <a:solidFill>
                  <a:srgbClr val="11009A"/>
                </a:solidFill>
                <a:latin typeface="Calibri"/>
                <a:ea typeface="ＭＳ Ｐゴシック" charset="-128"/>
                <a:cs typeface="Calibri"/>
              </a:rPr>
              <a:t>(CERN-Dundee University)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 rot="16200000" flipV="1">
            <a:off x="3966225" y="2955863"/>
            <a:ext cx="1443330" cy="550861"/>
          </a:xfrm>
          <a:prstGeom prst="line">
            <a:avLst/>
          </a:prstGeom>
          <a:noFill/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920166" y="3878066"/>
            <a:ext cx="2220913" cy="98464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>
                <a:solidFill>
                  <a:srgbClr val="11009A"/>
                </a:solidFill>
                <a:latin typeface="Calibri" pitchFamily="34" charset="0"/>
              </a:rPr>
              <a:t>Cavity Main Beam BPM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>
                <a:solidFill>
                  <a:srgbClr val="11009A"/>
                </a:solidFill>
                <a:latin typeface="Calibri" pitchFamily="34" charset="0"/>
              </a:rPr>
              <a:t> in CALIFES/TBTS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200" i="1" dirty="0">
                <a:solidFill>
                  <a:srgbClr val="11009A"/>
                </a:solidFill>
                <a:latin typeface="Calibri" pitchFamily="34" charset="0"/>
              </a:rPr>
              <a:t>(CERN-JAI at Royal Holloway)</a:t>
            </a:r>
          </a:p>
        </p:txBody>
      </p:sp>
      <p:pic>
        <p:nvPicPr>
          <p:cNvPr id="27" name="Picture 26" descr="Screen Shot 2013-05-23 at 11.32.12 P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4089" y="4751282"/>
            <a:ext cx="3376990" cy="175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CLIC diagnostics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7CA7BD-56DE-404E-849A-4F7312C1755A}" type="datetime1">
              <a:rPr lang="en-US" smtClean="0"/>
              <a:pPr/>
              <a:t>10/9/14</a:t>
            </a:fld>
            <a:endParaRPr lang="en-US"/>
          </a:p>
        </p:txBody>
      </p:sp>
      <p:pic>
        <p:nvPicPr>
          <p:cNvPr id="6" name="Picture 5" descr="Screen Shot 2014-09-12 at 16.01.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402392"/>
            <a:ext cx="2895600" cy="2188910"/>
          </a:xfrm>
          <a:prstGeom prst="rect">
            <a:avLst/>
          </a:prstGeom>
        </p:spPr>
      </p:pic>
      <p:pic>
        <p:nvPicPr>
          <p:cNvPr id="7" name="Picture 6" descr="Screen Shot 2014-09-12 at 16.05.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76400"/>
            <a:ext cx="2832100" cy="2556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 l="15975" t="10660" r="12344" b="12598"/>
          <a:stretch>
            <a:fillRect/>
          </a:stretch>
        </p:blipFill>
        <p:spPr bwMode="auto">
          <a:xfrm>
            <a:off x="5791200" y="1524000"/>
            <a:ext cx="3117914" cy="250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52400" y="1143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Main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linac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BPMs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pic>
        <p:nvPicPr>
          <p:cNvPr id="10" name="Picture 9" descr="Screen Shot 2014-08-28 at 12.37.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724400"/>
            <a:ext cx="2772026" cy="16764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715000" y="1143000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marR="0" lvl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Wake-field monitors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038600" y="6096000"/>
            <a:ext cx="1524000" cy="533400"/>
          </a:xfrm>
          <a:prstGeom prst="rect">
            <a:avLst/>
          </a:prstGeom>
          <a:solidFill>
            <a:schemeClr val="bg1"/>
          </a:solidFill>
          <a:ln w="0" cap="flat" cmpd="sng" algn="ctr">
            <a:solidFill>
              <a:srgbClr val="00709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Resolution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tested in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rPr>
              <a:t> CTF3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162800" y="1905000"/>
            <a:ext cx="685800" cy="685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391400" y="3200400"/>
            <a:ext cx="685800" cy="685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Screen Shot 2014-08-28 at 12.37.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4191000"/>
            <a:ext cx="2743200" cy="167640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rot="5400000">
            <a:off x="2895600" y="3886200"/>
            <a:ext cx="7620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3276600" y="1447800"/>
            <a:ext cx="1524000" cy="2438400"/>
            <a:chOff x="3048000" y="1524000"/>
            <a:chExt cx="1524000" cy="2438400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 bwMode="auto">
            <a:xfrm>
              <a:off x="3048000" y="1524000"/>
              <a:ext cx="1524000" cy="2438400"/>
            </a:xfrm>
            <a:prstGeom prst="rect">
              <a:avLst/>
            </a:prstGeom>
            <a:solidFill>
              <a:schemeClr val="bg1"/>
            </a:solidFill>
            <a:ln w="0" cap="flat" cmpd="sng" algn="ctr">
              <a:solidFill>
                <a:srgbClr val="00709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endParaRPr>
            </a:p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lang="en-US" sz="1400" dirty="0" smtClean="0">
                <a:latin typeface="Century Gothic"/>
                <a:ea typeface="ＭＳ Ｐゴシック" charset="-128"/>
                <a:cs typeface="Century Gothic"/>
              </a:endParaRPr>
            </a:p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endParaRPr>
            </a:p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lang="en-US" sz="1400" dirty="0" smtClean="0">
                <a:latin typeface="Century Gothic"/>
                <a:ea typeface="ＭＳ Ｐゴシック" charset="-128"/>
                <a:cs typeface="Century Gothic"/>
              </a:endParaRPr>
            </a:p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endParaRPr>
            </a:p>
            <a:p>
              <a:pPr marL="92075"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entury Gothic"/>
                  <a:ea typeface="ＭＳ Ｐゴシック" charset="-128"/>
                  <a:cs typeface="Century Gothic"/>
                </a:rPr>
                <a:t>Under further development and testing at CTF3</a:t>
              </a: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ＭＳ Ｐゴシック" charset="-128"/>
                <a:cs typeface="Century Gothic"/>
              </a:endParaRPr>
            </a:p>
          </p:txBody>
        </p:sp>
        <p:pic>
          <p:nvPicPr>
            <p:cNvPr id="19" name="Picture 18" descr="photo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11879" r="16306"/>
            <a:stretch>
              <a:fillRect/>
            </a:stretch>
          </p:blipFill>
          <p:spPr bwMode="auto">
            <a:xfrm>
              <a:off x="3200400" y="1676400"/>
              <a:ext cx="1246612" cy="1302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19" descr="Screen Shot 2014-09-12 at 16.48.5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1200" y="4495800"/>
            <a:ext cx="3048000" cy="2018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85405</TotalTime>
  <Words>2254</Words>
  <Application>Microsoft Macintosh PowerPoint</Application>
  <PresentationFormat>On-screen Show (4:3)</PresentationFormat>
  <Paragraphs>385</Paragraphs>
  <Slides>36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Perspectives for a CALIFES test facility beyond 2016  R. Corsini </vt:lpstr>
      <vt:lpstr>Context</vt:lpstr>
      <vt:lpstr>Slide 3</vt:lpstr>
      <vt:lpstr>CALIFES</vt:lpstr>
      <vt:lpstr>CALIFES hall &amp; infrastructure</vt:lpstr>
      <vt:lpstr>CALIFES</vt:lpstr>
      <vt:lpstr>Two beam acceleration in TBTS</vt:lpstr>
      <vt:lpstr>Beam Diagnostic Tests in CLEX</vt:lpstr>
      <vt:lpstr>Recent CLIC diagnostics tests</vt:lpstr>
      <vt:lpstr>Other recent (CLIC) diagnostics tests</vt:lpstr>
      <vt:lpstr>Time resolved beam loss using diamond BLM</vt:lpstr>
      <vt:lpstr>Other recent (CLIC) diagnostics tests</vt:lpstr>
      <vt:lpstr>Rationale for CALIFES as a test facility beyond 2016</vt:lpstr>
      <vt:lpstr>Future CALIFES – minimum configuration</vt:lpstr>
      <vt:lpstr>“Ultimate” test area layout to cover BI needs</vt:lpstr>
      <vt:lpstr>Use for diagnostics tests</vt:lpstr>
      <vt:lpstr>Previous studies – the Instrumentation Beam Line </vt:lpstr>
      <vt:lpstr>Bunch length flexibility</vt:lpstr>
      <vt:lpstr>X-band</vt:lpstr>
      <vt:lpstr>Layouts?</vt:lpstr>
      <vt:lpstr>Summary of possible evolutions</vt:lpstr>
      <vt:lpstr>Some consideration on resources</vt:lpstr>
      <vt:lpstr>Outlook</vt:lpstr>
      <vt:lpstr>ADDITIONAL CONSIDERATIONS,  MATERIAL FOR DISCUSSION</vt:lpstr>
      <vt:lpstr>List of potential options (non exhaustive…)</vt:lpstr>
      <vt:lpstr>Options</vt:lpstr>
      <vt:lpstr>Beam Loading run beyond 2016</vt:lpstr>
      <vt:lpstr>CTF3 Decommissioning issues</vt:lpstr>
      <vt:lpstr>CTF3 Decommissioning &amp; re-use issues </vt:lpstr>
      <vt:lpstr>Additional considerations II</vt:lpstr>
      <vt:lpstr>CONCLUSIONS</vt:lpstr>
      <vt:lpstr>RESERVE</vt:lpstr>
      <vt:lpstr>Slide 33</vt:lpstr>
      <vt:lpstr>Slide 34</vt:lpstr>
      <vt:lpstr>Contribution to AWAKE</vt:lpstr>
      <vt:lpstr>Building re-use, an example: ERL Test Facility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2349</cp:revision>
  <dcterms:created xsi:type="dcterms:W3CDTF">2014-10-06T07:05:21Z</dcterms:created>
  <dcterms:modified xsi:type="dcterms:W3CDTF">2014-10-09T10:42:11Z</dcterms:modified>
</cp:coreProperties>
</file>